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73" r:id="rId5"/>
  </p:sldMasterIdLst>
  <p:notesMasterIdLst>
    <p:notesMasterId r:id="rId25"/>
  </p:notesMasterIdLst>
  <p:handoutMasterIdLst>
    <p:handoutMasterId r:id="rId26"/>
  </p:handoutMasterIdLst>
  <p:sldIdLst>
    <p:sldId id="256" r:id="rId6"/>
    <p:sldId id="374" r:id="rId7"/>
    <p:sldId id="269" r:id="rId8"/>
    <p:sldId id="271" r:id="rId9"/>
    <p:sldId id="272" r:id="rId10"/>
    <p:sldId id="286" r:id="rId11"/>
    <p:sldId id="274" r:id="rId12"/>
    <p:sldId id="287" r:id="rId13"/>
    <p:sldId id="276" r:id="rId14"/>
    <p:sldId id="277" r:id="rId15"/>
    <p:sldId id="289" r:id="rId16"/>
    <p:sldId id="279" r:id="rId17"/>
    <p:sldId id="280" r:id="rId18"/>
    <p:sldId id="284" r:id="rId19"/>
    <p:sldId id="285" r:id="rId20"/>
    <p:sldId id="283" r:id="rId21"/>
    <p:sldId id="376" r:id="rId22"/>
    <p:sldId id="377" r:id="rId23"/>
    <p:sldId id="378"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3">
          <p15:clr>
            <a:srgbClr val="A4A3A4"/>
          </p15:clr>
        </p15:guide>
        <p15:guide id="2" orient="horz" pos="3768">
          <p15:clr>
            <a:srgbClr val="A4A3A4"/>
          </p15:clr>
        </p15:guide>
        <p15:guide id="3" orient="horz" pos="456" userDrawn="1">
          <p15:clr>
            <a:srgbClr val="A4A3A4"/>
          </p15:clr>
        </p15:guide>
        <p15:guide id="4" orient="horz" pos="280">
          <p15:clr>
            <a:srgbClr val="A4A3A4"/>
          </p15:clr>
        </p15:guide>
        <p15:guide id="5" orient="horz" pos="4145">
          <p15:clr>
            <a:srgbClr val="A4A3A4"/>
          </p15:clr>
        </p15:guide>
        <p15:guide id="6" orient="horz" pos="747">
          <p15:clr>
            <a:srgbClr val="A4A3A4"/>
          </p15:clr>
        </p15:guide>
        <p15:guide id="7" orient="horz" pos="2158">
          <p15:clr>
            <a:srgbClr val="A4A3A4"/>
          </p15:clr>
        </p15:guide>
        <p15:guide id="9" orient="horz" pos="1593">
          <p15:clr>
            <a:srgbClr val="A4A3A4"/>
          </p15:clr>
        </p15:guide>
        <p15:guide id="10" pos="2880">
          <p15:clr>
            <a:srgbClr val="A4A3A4"/>
          </p15:clr>
        </p15:guide>
        <p15:guide id="11" pos="264" userDrawn="1">
          <p15:clr>
            <a:srgbClr val="A4A3A4"/>
          </p15:clr>
        </p15:guide>
        <p15:guide id="12" pos="5467">
          <p15:clr>
            <a:srgbClr val="A4A3A4"/>
          </p15:clr>
        </p15:guide>
        <p15:guide id="13" pos="533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wn, Erin" initials="BE" lastIdx="2" clrIdx="0"/>
  <p:cmAuthor id="1" name="Brown, Adam" initials="BA" lastIdx="0" clrIdx="1"/>
  <p:cmAuthor id="2" name="Woods, Michelle" initials="WM" lastIdx="7" clrIdx="2">
    <p:extLst>
      <p:ext uri="{19B8F6BF-5375-455C-9EA6-DF929625EA0E}">
        <p15:presenceInfo xmlns:p15="http://schemas.microsoft.com/office/powerpoint/2012/main" userId="S-1-5-21-8915387-1209296322-1947940980-113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a:srgbClr val="000000"/>
    <a:srgbClr val="00A9E0"/>
    <a:srgbClr val="646464"/>
    <a:srgbClr val="004E7D"/>
    <a:srgbClr val="C8CACA"/>
    <a:srgbClr val="AD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5" autoAdjust="0"/>
    <p:restoredTop sz="81439" autoAdjust="0"/>
  </p:normalViewPr>
  <p:slideViewPr>
    <p:cSldViewPr snapToGrid="0">
      <p:cViewPr>
        <p:scale>
          <a:sx n="60" d="100"/>
          <a:sy n="60" d="100"/>
        </p:scale>
        <p:origin x="-24" y="-594"/>
      </p:cViewPr>
      <p:guideLst>
        <p:guide orient="horz" pos="573"/>
        <p:guide orient="horz" pos="3768"/>
        <p:guide orient="horz" pos="456"/>
        <p:guide orient="horz" pos="280"/>
        <p:guide orient="horz" pos="4145"/>
        <p:guide orient="horz" pos="747"/>
        <p:guide orient="horz" pos="2158"/>
        <p:guide orient="horz" pos="1593"/>
        <p:guide pos="2880"/>
        <p:guide pos="264"/>
        <p:guide pos="5467"/>
        <p:guide pos="533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4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074570\Desktop\Slide%208--stepUpVers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074570\Desktop\Slide%208--stepUpVer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67049442248071E-2"/>
          <c:y val="7.4724969341716477E-2"/>
          <c:w val="0.84338614477376961"/>
          <c:h val="0.85712662804594208"/>
        </c:manualLayout>
      </c:layout>
      <c:lineChart>
        <c:grouping val="standard"/>
        <c:varyColors val="0"/>
        <c:ser>
          <c:idx val="1"/>
          <c:order val="0"/>
          <c:tx>
            <c:strRef>
              <c:f>Sheet1!$B$26</c:f>
              <c:strCache>
                <c:ptCount val="1"/>
                <c:pt idx="0">
                  <c:v>Contract Value</c:v>
                </c:pt>
              </c:strCache>
            </c:strRef>
          </c:tx>
          <c:spPr>
            <a:ln w="38100">
              <a:solidFill>
                <a:schemeClr val="tx2"/>
              </a:solidFill>
            </a:ln>
          </c:spPr>
          <c:marker>
            <c:symbol val="none"/>
          </c:marker>
          <c:dLbls>
            <c:dLbl>
              <c:idx val="10"/>
              <c:layout>
                <c:manualLayout>
                  <c:x val="-2.0085468473782991E-2"/>
                  <c:y val="-4.0236521953231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4E-45CD-A716-794E0C5C14A7}"/>
                </c:ext>
              </c:extLst>
            </c:dLbl>
            <c:spPr>
              <a:noFill/>
              <a:ln>
                <a:noFill/>
              </a:ln>
              <a:effectLst/>
            </c:spPr>
            <c:txPr>
              <a:bodyPr/>
              <a:lstStyle/>
              <a:p>
                <a:pPr>
                  <a:defRPr sz="1400" b="1">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Sheet1!$A$27:$A$37</c:f>
              <c:numCache>
                <c:formatCode>General</c:formatCode>
                <c:ptCount val="11"/>
                <c:pt idx="0">
                  <c:v>60</c:v>
                </c:pt>
                <c:pt idx="1">
                  <c:v>61</c:v>
                </c:pt>
                <c:pt idx="2">
                  <c:v>62</c:v>
                </c:pt>
                <c:pt idx="3">
                  <c:v>63</c:v>
                </c:pt>
                <c:pt idx="4">
                  <c:v>64</c:v>
                </c:pt>
                <c:pt idx="5">
                  <c:v>65</c:v>
                </c:pt>
                <c:pt idx="6">
                  <c:v>66</c:v>
                </c:pt>
                <c:pt idx="7">
                  <c:v>67</c:v>
                </c:pt>
                <c:pt idx="8">
                  <c:v>68</c:v>
                </c:pt>
                <c:pt idx="9">
                  <c:v>69</c:v>
                </c:pt>
                <c:pt idx="10">
                  <c:v>70</c:v>
                </c:pt>
              </c:numCache>
            </c:numRef>
          </c:cat>
          <c:val>
            <c:numRef>
              <c:f>Sheet1!$B$27:$B$37</c:f>
              <c:numCache>
                <c:formatCode>"$"#,##0</c:formatCode>
                <c:ptCount val="11"/>
                <c:pt idx="0">
                  <c:v>100000</c:v>
                </c:pt>
                <c:pt idx="1">
                  <c:v>102494</c:v>
                </c:pt>
                <c:pt idx="2">
                  <c:v>101414</c:v>
                </c:pt>
                <c:pt idx="3">
                  <c:v>101719</c:v>
                </c:pt>
                <c:pt idx="4">
                  <c:v>106789</c:v>
                </c:pt>
                <c:pt idx="5">
                  <c:v>106480</c:v>
                </c:pt>
                <c:pt idx="6">
                  <c:v>111638</c:v>
                </c:pt>
                <c:pt idx="7">
                  <c:v>117008</c:v>
                </c:pt>
                <c:pt idx="8">
                  <c:v>121509</c:v>
                </c:pt>
                <c:pt idx="9">
                  <c:v>119869</c:v>
                </c:pt>
                <c:pt idx="10">
                  <c:v>124352</c:v>
                </c:pt>
              </c:numCache>
            </c:numRef>
          </c:val>
          <c:smooth val="0"/>
          <c:extLst>
            <c:ext xmlns:c16="http://schemas.microsoft.com/office/drawing/2014/chart" uri="{C3380CC4-5D6E-409C-BE32-E72D297353CC}">
              <c16:uniqueId val="{00000001-B44E-45CD-A716-794E0C5C14A7}"/>
            </c:ext>
          </c:extLst>
        </c:ser>
        <c:dLbls>
          <c:showLegendKey val="0"/>
          <c:showVal val="0"/>
          <c:showCatName val="0"/>
          <c:showSerName val="0"/>
          <c:showPercent val="0"/>
          <c:showBubbleSize val="0"/>
        </c:dLbls>
        <c:smooth val="0"/>
        <c:axId val="192471808"/>
        <c:axId val="192473344"/>
      </c:lineChart>
      <c:catAx>
        <c:axId val="192471808"/>
        <c:scaling>
          <c:orientation val="minMax"/>
        </c:scaling>
        <c:delete val="0"/>
        <c:axPos val="b"/>
        <c:numFmt formatCode="General" sourceLinked="1"/>
        <c:majorTickMark val="none"/>
        <c:minorTickMark val="none"/>
        <c:tickLblPos val="nextTo"/>
        <c:spPr>
          <a:solidFill>
            <a:schemeClr val="bg1"/>
          </a:solidFill>
        </c:spPr>
        <c:txPr>
          <a:bodyPr/>
          <a:lstStyle/>
          <a:p>
            <a:pPr>
              <a:defRPr>
                <a:solidFill>
                  <a:schemeClr val="bg1"/>
                </a:solidFill>
              </a:defRPr>
            </a:pPr>
            <a:endParaRPr lang="en-US"/>
          </a:p>
        </c:txPr>
        <c:crossAx val="192473344"/>
        <c:crosses val="autoZero"/>
        <c:auto val="1"/>
        <c:lblAlgn val="ctr"/>
        <c:lblOffset val="100"/>
        <c:noMultiLvlLbl val="0"/>
      </c:catAx>
      <c:valAx>
        <c:axId val="192473344"/>
        <c:scaling>
          <c:orientation val="minMax"/>
          <c:max val="190000"/>
          <c:min val="80000"/>
        </c:scaling>
        <c:delete val="0"/>
        <c:axPos val="l"/>
        <c:numFmt formatCode="&quot;$&quot;#,##0" sourceLinked="0"/>
        <c:majorTickMark val="out"/>
        <c:minorTickMark val="none"/>
        <c:tickLblPos val="nextTo"/>
        <c:spPr>
          <a:solidFill>
            <a:schemeClr val="bg1"/>
          </a:solidFill>
        </c:spPr>
        <c:txPr>
          <a:bodyPr/>
          <a:lstStyle/>
          <a:p>
            <a:pPr>
              <a:defRPr>
                <a:solidFill>
                  <a:schemeClr val="bg1"/>
                </a:solidFill>
              </a:defRPr>
            </a:pPr>
            <a:endParaRPr lang="en-US"/>
          </a:p>
        </c:txPr>
        <c:crossAx val="192471808"/>
        <c:crosses val="autoZero"/>
        <c:crossBetween val="midCat"/>
        <c:majorUnit val="10000"/>
      </c:valAx>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67049442248071E-2"/>
          <c:y val="7.4724969341716477E-2"/>
          <c:w val="0.84184110873732476"/>
          <c:h val="0.85712662804594208"/>
        </c:manualLayout>
      </c:layout>
      <c:scatterChart>
        <c:scatterStyle val="smoothMarker"/>
        <c:varyColors val="0"/>
        <c:ser>
          <c:idx val="0"/>
          <c:order val="0"/>
          <c:tx>
            <c:strRef>
              <c:f>Sheet1!$B$1</c:f>
              <c:strCache>
                <c:ptCount val="1"/>
                <c:pt idx="0">
                  <c:v>Benefit Base</c:v>
                </c:pt>
              </c:strCache>
            </c:strRef>
          </c:tx>
          <c:spPr>
            <a:ln w="38100" cap="sq">
              <a:solidFill>
                <a:schemeClr val="accent4"/>
              </a:solidFill>
              <a:prstDash val="sysDash"/>
              <a:miter lim="800000"/>
            </a:ln>
          </c:spPr>
          <c:marker>
            <c:symbol val="none"/>
          </c:marker>
          <c:dLbls>
            <c:dLbl>
              <c:idx val="2"/>
              <c:layout>
                <c:manualLayout>
                  <c:x val="-5.7166333348459275E-2"/>
                  <c:y val="-0.10059130488307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0B-4146-8EA5-662BB7C52120}"/>
                </c:ext>
              </c:extLst>
            </c:dLbl>
            <c:dLbl>
              <c:idx val="4"/>
              <c:layout>
                <c:manualLayout>
                  <c:x val="-5.5621297312014428E-2"/>
                  <c:y val="-0.10059130488307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0B-4146-8EA5-662BB7C52120}"/>
                </c:ext>
              </c:extLst>
            </c:dLbl>
            <c:dLbl>
              <c:idx val="6"/>
              <c:layout>
                <c:manualLayout>
                  <c:x val="-5.5621297312014428E-2"/>
                  <c:y val="-0.10059130488307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0B-4146-8EA5-662BB7C52120}"/>
                </c:ext>
              </c:extLst>
            </c:dLbl>
            <c:dLbl>
              <c:idx val="8"/>
              <c:layout>
                <c:manualLayout>
                  <c:x val="-5.8711369384904122E-2"/>
                  <c:y val="-0.103465342165453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0B-4146-8EA5-662BB7C52120}"/>
                </c:ext>
              </c:extLst>
            </c:dLbl>
            <c:dLbl>
              <c:idx val="10"/>
              <c:layout>
                <c:manualLayout>
                  <c:x val="-5.7166333348459275E-2"/>
                  <c:y val="-0.10059130488307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0B-4146-8EA5-662BB7C52120}"/>
                </c:ext>
              </c:extLst>
            </c:dLbl>
            <c:dLbl>
              <c:idx val="12"/>
              <c:layout>
                <c:manualLayout>
                  <c:x val="-5.7166333348459275E-2"/>
                  <c:y val="-0.10059130488307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0B-4146-8EA5-662BB7C52120}"/>
                </c:ext>
              </c:extLst>
            </c:dLbl>
            <c:dLbl>
              <c:idx val="14"/>
              <c:layout>
                <c:manualLayout>
                  <c:x val="-5.7166333348459275E-2"/>
                  <c:y val="-9.771726760070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0B-4146-8EA5-662BB7C52120}"/>
                </c:ext>
              </c:extLst>
            </c:dLbl>
            <c:dLbl>
              <c:idx val="16"/>
              <c:layout>
                <c:manualLayout>
                  <c:x val="-6.3346477494238662E-2"/>
                  <c:y val="-9.7717267600706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0B-4146-8EA5-662BB7C52120}"/>
                </c:ext>
              </c:extLst>
            </c:dLbl>
            <c:dLbl>
              <c:idx val="18"/>
              <c:layout>
                <c:manualLayout>
                  <c:x val="-5.7166333348459275E-2"/>
                  <c:y val="-9.484323031833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0B-4146-8EA5-662BB7C52120}"/>
                </c:ext>
              </c:extLst>
            </c:dLbl>
            <c:dLbl>
              <c:idx val="20"/>
              <c:layout>
                <c:manualLayout>
                  <c:x val="-2.0085468473782991E-2"/>
                  <c:y val="-0.106339379447827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0B-4146-8EA5-662BB7C52120}"/>
                </c:ext>
              </c:extLst>
            </c:dLbl>
            <c:spPr>
              <a:solidFill>
                <a:schemeClr val="bg1"/>
              </a:solidFill>
            </c:spPr>
            <c:txPr>
              <a:bodyPr/>
              <a:lstStyle/>
              <a:p>
                <a:pPr>
                  <a:defRPr sz="1200" b="1">
                    <a:solidFill>
                      <a:srgbClr val="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Sheet1!$A$2:$A$22</c:f>
              <c:numCache>
                <c:formatCode>General</c:formatCode>
                <c:ptCount val="21"/>
                <c:pt idx="0">
                  <c:v>60</c:v>
                </c:pt>
                <c:pt idx="1">
                  <c:v>61</c:v>
                </c:pt>
                <c:pt idx="2">
                  <c:v>61</c:v>
                </c:pt>
                <c:pt idx="3">
                  <c:v>62</c:v>
                </c:pt>
                <c:pt idx="4">
                  <c:v>62</c:v>
                </c:pt>
                <c:pt idx="5">
                  <c:v>63</c:v>
                </c:pt>
                <c:pt idx="6">
                  <c:v>63</c:v>
                </c:pt>
                <c:pt idx="7">
                  <c:v>64</c:v>
                </c:pt>
                <c:pt idx="8">
                  <c:v>64</c:v>
                </c:pt>
                <c:pt idx="9">
                  <c:v>65</c:v>
                </c:pt>
                <c:pt idx="10">
                  <c:v>65</c:v>
                </c:pt>
                <c:pt idx="11">
                  <c:v>66</c:v>
                </c:pt>
                <c:pt idx="12">
                  <c:v>66</c:v>
                </c:pt>
                <c:pt idx="13">
                  <c:v>67</c:v>
                </c:pt>
                <c:pt idx="14">
                  <c:v>67</c:v>
                </c:pt>
                <c:pt idx="15">
                  <c:v>68</c:v>
                </c:pt>
                <c:pt idx="16">
                  <c:v>68</c:v>
                </c:pt>
                <c:pt idx="17">
                  <c:v>69</c:v>
                </c:pt>
                <c:pt idx="18">
                  <c:v>69</c:v>
                </c:pt>
                <c:pt idx="19">
                  <c:v>70</c:v>
                </c:pt>
                <c:pt idx="20">
                  <c:v>70</c:v>
                </c:pt>
              </c:numCache>
            </c:numRef>
          </c:xVal>
          <c:yVal>
            <c:numRef>
              <c:f>Sheet1!$B$2:$B$22</c:f>
              <c:numCache>
                <c:formatCode>"$"#,##0</c:formatCode>
                <c:ptCount val="21"/>
                <c:pt idx="0">
                  <c:v>100000</c:v>
                </c:pt>
                <c:pt idx="1">
                  <c:v>100000</c:v>
                </c:pt>
                <c:pt idx="2">
                  <c:v>108000</c:v>
                </c:pt>
                <c:pt idx="3">
                  <c:v>108000</c:v>
                </c:pt>
                <c:pt idx="4">
                  <c:v>116000</c:v>
                </c:pt>
                <c:pt idx="5">
                  <c:v>116000</c:v>
                </c:pt>
                <c:pt idx="6">
                  <c:v>124000</c:v>
                </c:pt>
                <c:pt idx="7">
                  <c:v>124000</c:v>
                </c:pt>
                <c:pt idx="8">
                  <c:v>132000</c:v>
                </c:pt>
                <c:pt idx="9">
                  <c:v>132000</c:v>
                </c:pt>
                <c:pt idx="10">
                  <c:v>140000</c:v>
                </c:pt>
                <c:pt idx="11">
                  <c:v>140000</c:v>
                </c:pt>
                <c:pt idx="12">
                  <c:v>148000</c:v>
                </c:pt>
                <c:pt idx="13">
                  <c:v>148000</c:v>
                </c:pt>
                <c:pt idx="14">
                  <c:v>156000</c:v>
                </c:pt>
                <c:pt idx="15">
                  <c:v>156000</c:v>
                </c:pt>
                <c:pt idx="16">
                  <c:v>164000</c:v>
                </c:pt>
                <c:pt idx="17">
                  <c:v>164000</c:v>
                </c:pt>
                <c:pt idx="18">
                  <c:v>172000</c:v>
                </c:pt>
                <c:pt idx="19">
                  <c:v>172000</c:v>
                </c:pt>
                <c:pt idx="20">
                  <c:v>180000</c:v>
                </c:pt>
              </c:numCache>
            </c:numRef>
          </c:yVal>
          <c:smooth val="0"/>
          <c:extLst>
            <c:ext xmlns:c16="http://schemas.microsoft.com/office/drawing/2014/chart" uri="{C3380CC4-5D6E-409C-BE32-E72D297353CC}">
              <c16:uniqueId val="{0000000A-3B0B-4146-8EA5-662BB7C52120}"/>
            </c:ext>
          </c:extLst>
        </c:ser>
        <c:dLbls>
          <c:showLegendKey val="0"/>
          <c:showVal val="0"/>
          <c:showCatName val="0"/>
          <c:showSerName val="0"/>
          <c:showPercent val="0"/>
          <c:showBubbleSize val="0"/>
        </c:dLbls>
        <c:axId val="192494592"/>
        <c:axId val="192516864"/>
      </c:scatterChart>
      <c:valAx>
        <c:axId val="192494592"/>
        <c:scaling>
          <c:orientation val="minMax"/>
          <c:max val="70"/>
          <c:min val="60"/>
        </c:scaling>
        <c:delete val="0"/>
        <c:axPos val="b"/>
        <c:numFmt formatCode="General" sourceLinked="1"/>
        <c:majorTickMark val="out"/>
        <c:minorTickMark val="none"/>
        <c:tickLblPos val="nextTo"/>
        <c:txPr>
          <a:bodyPr/>
          <a:lstStyle/>
          <a:p>
            <a:pPr>
              <a:defRPr sz="1050"/>
            </a:pPr>
            <a:endParaRPr lang="en-US"/>
          </a:p>
        </c:txPr>
        <c:crossAx val="192516864"/>
        <c:crosses val="autoZero"/>
        <c:crossBetween val="midCat"/>
        <c:majorUnit val="1"/>
      </c:valAx>
      <c:valAx>
        <c:axId val="192516864"/>
        <c:scaling>
          <c:orientation val="minMax"/>
          <c:min val="80000"/>
        </c:scaling>
        <c:delete val="0"/>
        <c:axPos val="l"/>
        <c:numFmt formatCode="&quot;$&quot;#,##0" sourceLinked="1"/>
        <c:majorTickMark val="out"/>
        <c:minorTickMark val="none"/>
        <c:tickLblPos val="nextTo"/>
        <c:txPr>
          <a:bodyPr/>
          <a:lstStyle/>
          <a:p>
            <a:pPr>
              <a:defRPr sz="1050"/>
            </a:pPr>
            <a:endParaRPr lang="en-US"/>
          </a:p>
        </c:txPr>
        <c:crossAx val="192494592"/>
        <c:crosses val="autoZero"/>
        <c:crossBetween val="midCat"/>
        <c:majorUnit val="10000"/>
      </c:valAx>
      <c:spPr>
        <a:noFill/>
        <a:ln w="25400">
          <a:no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537BDF18-CCE4-432F-B4AE-94BBCA889EA4}" type="datetimeFigureOut">
              <a:rPr lang="en-US" smtClean="0"/>
              <a:t>7/26/2022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94B3A130-E4BD-40A2-A740-E46FD3B51D99}" type="slidenum">
              <a:rPr lang="en-US" smtClean="0"/>
              <a:t>‹#›</a:t>
            </a:fld>
            <a:endParaRPr lang="en-US"/>
          </a:p>
        </p:txBody>
      </p:sp>
    </p:spTree>
    <p:extLst>
      <p:ext uri="{BB962C8B-B14F-4D97-AF65-F5344CB8AC3E}">
        <p14:creationId xmlns:p14="http://schemas.microsoft.com/office/powerpoint/2010/main" val="2426766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8307FEF5-BD89-4316-A2F0-BA677B98046C}" type="datetimeFigureOut">
              <a:rPr lang="en-US" smtClean="0"/>
              <a:t>7/26/2022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DAA6B9F4-DAEA-4315-8C62-17698F01C88E}" type="slidenum">
              <a:rPr lang="en-US" smtClean="0"/>
              <a:t>‹#›</a:t>
            </a:fld>
            <a:endParaRPr lang="en-US"/>
          </a:p>
        </p:txBody>
      </p:sp>
    </p:spTree>
    <p:extLst>
      <p:ext uri="{BB962C8B-B14F-4D97-AF65-F5344CB8AC3E}">
        <p14:creationId xmlns:p14="http://schemas.microsoft.com/office/powerpoint/2010/main" val="381379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Hello! I’d like to thank you all for joining me today. </a:t>
            </a:r>
          </a:p>
          <a:p>
            <a:r>
              <a:rPr lang="en-US" b="1" dirty="0">
                <a:latin typeface="Arial" panose="020B0604020202020204" pitchFamily="34" charset="0"/>
                <a:cs typeface="Arial" panose="020B0604020202020204" pitchFamily="34" charset="0"/>
              </a:rPr>
              <a:t>&lt;&lt;Introduction&gt;&gt;</a:t>
            </a:r>
          </a:p>
          <a:p>
            <a:endParaRPr lang="en-US" dirty="0"/>
          </a:p>
          <a:p>
            <a:r>
              <a:rPr lang="en-US" dirty="0"/>
              <a:t>I would like to discuss the Protective Income Builder Indexed Annuity with  the Guaranteed Income Benefit. It is designed to help customers create a guaranteed stream of income they cannot outlive and avoid potential market drops.  </a:t>
            </a:r>
          </a:p>
          <a:p>
            <a:endParaRPr lang="en-US" dirty="0"/>
          </a:p>
          <a:p>
            <a:r>
              <a:rPr lang="en-US" dirty="0"/>
              <a:t>By the end of our discussion, you’ll be able to identify the type of customer who could benefit from this annuity, explain why they need a strategy to protect their retirement income and show them a solution to do just that. Protective Income Builder can help you strengthen customer relationships and grow your business by providing a go-to strategy for creating guaranteed lifetime income.</a:t>
            </a:r>
          </a:p>
          <a:p>
            <a:endParaRPr lang="en-US" dirty="0"/>
          </a:p>
          <a:p>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1</a:t>
            </a:fld>
            <a:endParaRPr lang="en-US"/>
          </a:p>
        </p:txBody>
      </p:sp>
    </p:spTree>
    <p:extLst>
      <p:ext uri="{BB962C8B-B14F-4D97-AF65-F5344CB8AC3E}">
        <p14:creationId xmlns:p14="http://schemas.microsoft.com/office/powerpoint/2010/main" val="2466644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 works with her financial professional,</a:t>
            </a:r>
            <a:r>
              <a:rPr lang="en-US" baseline="0" dirty="0"/>
              <a:t> and together they</a:t>
            </a:r>
            <a:r>
              <a:rPr lang="en-US" dirty="0"/>
              <a:t> pick the rising option. Ultimately she chose</a:t>
            </a:r>
            <a:r>
              <a:rPr lang="en-US" baseline="0" dirty="0"/>
              <a:t> it because of her concerns about inflation and rising expenses in retirement. Joan’s benefit base at 65 grew to $140,000. So her annual payment with the rising schedule starts at $</a:t>
            </a:r>
            <a:r>
              <a:rPr lang="en-US" b="0" i="0" dirty="0">
                <a:solidFill>
                  <a:srgbClr val="222222"/>
                </a:solidFill>
                <a:effectLst/>
                <a:latin typeface="ProximaNova-Regular"/>
              </a:rPr>
              <a:t>6,440</a:t>
            </a:r>
            <a:r>
              <a:rPr lang="en-US" baseline="0" dirty="0"/>
              <a:t>. Her withdrawal amount increases each year from there, increasing her income amount each year. </a:t>
            </a:r>
            <a:r>
              <a:rPr lang="en-US" b="0" i="0" dirty="0">
                <a:solidFill>
                  <a:srgbClr val="222222"/>
                </a:solidFill>
                <a:effectLst/>
                <a:latin typeface="ProximaNova-Regular"/>
              </a:rPr>
              <a:t>Notice how by age 81, the rising income stops, and the amount locks in at $9,660 for life. </a:t>
            </a:r>
            <a:r>
              <a:rPr lang="en-US" b="0" i="0">
                <a:solidFill>
                  <a:srgbClr val="222222"/>
                </a:solidFill>
                <a:effectLst/>
                <a:latin typeface="ProximaNova-Regular"/>
              </a:rPr>
              <a:t>This is because her contract value reached zero at this time.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9F13F04-FA1C-4742-B722-94D08BB273AC}" type="slidenum">
              <a:rPr lang="en-US" smtClean="0"/>
              <a:t>10</a:t>
            </a:fld>
            <a:endParaRPr lang="en-US"/>
          </a:p>
        </p:txBody>
      </p:sp>
    </p:spTree>
    <p:extLst>
      <p:ext uri="{BB962C8B-B14F-4D97-AF65-F5344CB8AC3E}">
        <p14:creationId xmlns:p14="http://schemas.microsoft.com/office/powerpoint/2010/main" val="352778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a:p>
            <a:pPr defTabSz="966529">
              <a:defRPr/>
            </a:pPr>
            <a:r>
              <a:rPr lang="en-US" dirty="0"/>
              <a:t>So now Joan has a plan for guaranteed income. We touched on the 8% roll-up for the benefit base, but Protective Income Builder also offers strong contract growth opportunities through its interest crediting strategies.</a:t>
            </a:r>
          </a:p>
          <a:p>
            <a:pPr defTabSz="966529">
              <a:defRPr/>
            </a:pPr>
            <a:endParaRPr lang="en-US" dirty="0"/>
          </a:p>
          <a:p>
            <a:pPr defTabSz="966529">
              <a:defRPr/>
            </a:pPr>
            <a:r>
              <a:rPr lang="en-US" dirty="0"/>
              <a:t>Protective Income Builder offers five crediting strategies to help diversify allocations and protect customers from market downturns.</a:t>
            </a:r>
          </a:p>
          <a:p>
            <a:pPr defTabSz="966529">
              <a:defRPr/>
            </a:pPr>
            <a:endParaRPr lang="en-US" dirty="0"/>
          </a:p>
          <a:p>
            <a:pPr defTabSz="966529">
              <a:defRPr/>
            </a:pPr>
            <a:r>
              <a:rPr lang="en-US" dirty="0"/>
              <a:t>These strategies include a fixed interest as well as strategies linked to the performance of two-different indices — the S&amp;P 500 (without dividends) and an index exclusive to Protective Life, the Citi Flexible Allocation 6 Excess Return Index. </a:t>
            </a:r>
          </a:p>
          <a:p>
            <a:pPr defTabSz="966529">
              <a:defRPr/>
            </a:pPr>
            <a:endParaRPr lang="en-US" dirty="0"/>
          </a:p>
          <a:p>
            <a:pPr defTabSz="966529">
              <a:defRPr/>
            </a:pPr>
            <a:r>
              <a:rPr lang="en-US" dirty="0"/>
              <a:t>I would like to highlight two of the strategies:</a:t>
            </a:r>
          </a:p>
          <a:p>
            <a:pPr defTabSz="966529">
              <a:defRPr/>
            </a:pPr>
            <a:endParaRPr lang="en-US" dirty="0"/>
          </a:p>
          <a:p>
            <a:pPr lvl="0"/>
            <a:r>
              <a:rPr lang="en-US" u="sng" dirty="0"/>
              <a:t>First, the Rate Cap for Term</a:t>
            </a:r>
            <a:r>
              <a:rPr lang="en-US" dirty="0"/>
              <a:t> that offers customers like Joan, a more predictable expectation for growth with cap rates guaranteed for the length of the surrender charge period.</a:t>
            </a:r>
          </a:p>
          <a:p>
            <a:r>
              <a:rPr lang="en-US" dirty="0"/>
              <a:t> </a:t>
            </a:r>
          </a:p>
          <a:p>
            <a:pPr lvl="0"/>
            <a:r>
              <a:rPr lang="en-US" u="sng" dirty="0"/>
              <a:t>2-Year Participation &amp; Spread</a:t>
            </a:r>
            <a:r>
              <a:rPr lang="en-US" dirty="0"/>
              <a:t> is an uncapped strategy with a participation rate over 100% that tracks an index exclusive to Protective Life — the Citi Flexible Allocation 6 Excess Return Index. This index uses a dynamic allocation process and volatility control mechanism to strive for positive and consistent returns, to help customers safely grow contract value protected from market drops. </a:t>
            </a:r>
          </a:p>
          <a:p>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F9F13F04-FA1C-4742-B722-94D08BB273AC}" type="slidenum">
              <a:rPr lang="en-US" smtClean="0"/>
              <a:t>11</a:t>
            </a:fld>
            <a:endParaRPr lang="en-US"/>
          </a:p>
        </p:txBody>
      </p:sp>
    </p:spTree>
    <p:extLst>
      <p:ext uri="{BB962C8B-B14F-4D97-AF65-F5344CB8AC3E}">
        <p14:creationId xmlns:p14="http://schemas.microsoft.com/office/powerpoint/2010/main" val="2681719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Guaranteed income, protected growth – but what if the unexpected happens? </a:t>
            </a:r>
          </a:p>
          <a:p>
            <a:pPr defTabSz="966529">
              <a:defRPr/>
            </a:pPr>
            <a:endParaRPr lang="en-US" dirty="0"/>
          </a:p>
          <a:p>
            <a:pPr defTabSz="966529">
              <a:defRPr/>
            </a:pPr>
            <a:r>
              <a:rPr lang="en-US" baseline="0" dirty="0"/>
              <a:t>If needed, Joan has penalty free access to a portion of her money at any time – up to 10% annually. Plus, additional access in case something happens to</a:t>
            </a:r>
            <a:r>
              <a:rPr lang="en-US" b="1" dirty="0"/>
              <a:t> </a:t>
            </a:r>
            <a:r>
              <a:rPr lang="en-US" dirty="0"/>
              <a:t>her or her spouse, like unemployment, terminal illness or a nursing home stay.</a:t>
            </a:r>
          </a:p>
        </p:txBody>
      </p:sp>
      <p:sp>
        <p:nvSpPr>
          <p:cNvPr id="4" name="Slide Number Placeholder 3"/>
          <p:cNvSpPr>
            <a:spLocks noGrp="1"/>
          </p:cNvSpPr>
          <p:nvPr>
            <p:ph type="sldNum" sz="quarter" idx="10"/>
          </p:nvPr>
        </p:nvSpPr>
        <p:spPr/>
        <p:txBody>
          <a:bodyPr/>
          <a:lstStyle/>
          <a:p>
            <a:fld id="{F9F13F04-FA1C-4742-B722-94D08BB273AC}" type="slidenum">
              <a:rPr lang="en-US" smtClean="0"/>
              <a:t>12</a:t>
            </a:fld>
            <a:endParaRPr lang="en-US"/>
          </a:p>
        </p:txBody>
      </p:sp>
    </p:spTree>
    <p:extLst>
      <p:ext uri="{BB962C8B-B14F-4D97-AF65-F5344CB8AC3E}">
        <p14:creationId xmlns:p14="http://schemas.microsoft.com/office/powerpoint/2010/main" val="1863087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Think of three customers who are coming in to see you in the next few weeks. </a:t>
            </a:r>
          </a:p>
          <a:p>
            <a:pPr lvl="2"/>
            <a:endParaRPr lang="en-US" dirty="0"/>
          </a:p>
          <a:p>
            <a:pPr lvl="2"/>
            <a:r>
              <a:rPr lang="en-US" dirty="0"/>
              <a:t>Now put a check mark next to their name for every “yes” answer to these questions…</a:t>
            </a:r>
          </a:p>
        </p:txBody>
      </p:sp>
      <p:sp>
        <p:nvSpPr>
          <p:cNvPr id="4" name="Slide Number Placeholder 3"/>
          <p:cNvSpPr>
            <a:spLocks noGrp="1"/>
          </p:cNvSpPr>
          <p:nvPr>
            <p:ph type="sldNum" sz="quarter" idx="10"/>
          </p:nvPr>
        </p:nvSpPr>
        <p:spPr/>
        <p:txBody>
          <a:bodyPr/>
          <a:lstStyle/>
          <a:p>
            <a:fld id="{DAA6B9F4-DAEA-4315-8C62-17698F01C88E}" type="slidenum">
              <a:rPr lang="en-US" smtClean="0"/>
              <a:t>13</a:t>
            </a:fld>
            <a:endParaRPr lang="en-US"/>
          </a:p>
        </p:txBody>
      </p:sp>
    </p:spTree>
    <p:extLst>
      <p:ext uri="{BB962C8B-B14F-4D97-AF65-F5344CB8AC3E}">
        <p14:creationId xmlns:p14="http://schemas.microsoft.com/office/powerpoint/2010/main" val="13735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29">
              <a:defRPr/>
            </a:pPr>
            <a:r>
              <a:rPr lang="en-US" dirty="0"/>
              <a:t>Do you have several yes answers? Then put it on your agenda when you meet with them to discuss this solution. You’ll find that Protective Income Builder with the Guaranteed Income Benefit may be the solution they’re looking for to safely grow retirement assets with protection from downside risk.</a:t>
            </a:r>
          </a:p>
          <a:p>
            <a:pPr marL="0" lvl="2" defTabSz="966529">
              <a:defRPr/>
            </a:pPr>
            <a:endParaRPr lang="en-US" dirty="0"/>
          </a:p>
          <a:p>
            <a:pPr marL="0" lvl="2" defTabSz="966529">
              <a:defRPr/>
            </a:pPr>
            <a:r>
              <a:rPr lang="en-US" dirty="0"/>
              <a:t>If you need help telling the story or overcoming objections, ask me for help. It’s why I’m here!</a:t>
            </a:r>
          </a:p>
        </p:txBody>
      </p:sp>
      <p:sp>
        <p:nvSpPr>
          <p:cNvPr id="4" name="Slide Number Placeholder 3"/>
          <p:cNvSpPr>
            <a:spLocks noGrp="1"/>
          </p:cNvSpPr>
          <p:nvPr>
            <p:ph type="sldNum" sz="quarter" idx="10"/>
          </p:nvPr>
        </p:nvSpPr>
        <p:spPr/>
        <p:txBody>
          <a:bodyPr/>
          <a:lstStyle/>
          <a:p>
            <a:fld id="{DAA6B9F4-DAEA-4315-8C62-17698F01C88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7614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29">
              <a:defRPr/>
            </a:pPr>
            <a:r>
              <a:rPr lang="en-US" dirty="0"/>
              <a:t>If you have questions or would like support at point of sale, give me a call!</a:t>
            </a:r>
          </a:p>
          <a:p>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05691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13F04-FA1C-4742-B722-94D08BB273AC}" type="slidenum">
              <a:rPr lang="en-US" smtClean="0"/>
              <a:t>16</a:t>
            </a:fld>
            <a:endParaRPr lang="en-US"/>
          </a:p>
        </p:txBody>
      </p:sp>
    </p:spTree>
    <p:extLst>
      <p:ext uri="{BB962C8B-B14F-4D97-AF65-F5344CB8AC3E}">
        <p14:creationId xmlns:p14="http://schemas.microsoft.com/office/powerpoint/2010/main" val="257218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13F04-FA1C-4742-B722-94D08BB273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4573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13F04-FA1C-4742-B722-94D08BB273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3907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13F04-FA1C-4742-B722-94D08BB273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536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plan for customers’ financial futures has never been more important, especially amid today’s economic uncertainty. Such as,</a:t>
            </a:r>
          </a:p>
          <a:p>
            <a:endParaRPr lang="en-US" dirty="0"/>
          </a:p>
          <a:p>
            <a:pPr marL="177845" indent="-177845">
              <a:buFont typeface="Arial" panose="020B0604020202020204" pitchFamily="34" charset="0"/>
              <a:buChar char="•"/>
            </a:pPr>
            <a:r>
              <a:rPr lang="en-US" dirty="0"/>
              <a:t>Catastrophic loss like the 2008 Financial Crisis — where $7.2 trillion in market value was lost. The latest example of a Catastrophic Market Loss was </a:t>
            </a:r>
            <a:r>
              <a:rPr lang="en-US" b="0" i="0" dirty="0">
                <a:solidFill>
                  <a:srgbClr val="222222"/>
                </a:solidFill>
                <a:effectLst/>
                <a:latin typeface="ProximaNova-Regular"/>
              </a:rPr>
              <a:t>the Covid-19 pandemic</a:t>
            </a:r>
            <a:r>
              <a:rPr lang="en-US" dirty="0"/>
              <a:t>. </a:t>
            </a:r>
          </a:p>
          <a:p>
            <a:pPr marL="177845" indent="-177845">
              <a:buFont typeface="Arial" panose="020B0604020202020204" pitchFamily="34" charset="0"/>
              <a:buChar char="•"/>
            </a:pPr>
            <a:r>
              <a:rPr lang="en-US" dirty="0"/>
              <a:t>Rising health care costs. They can be higher than customers may think — in fact they are estimated to be </a:t>
            </a:r>
            <a:r>
              <a:rPr lang="en-US" b="0" i="0" dirty="0">
                <a:solidFill>
                  <a:srgbClr val="222222"/>
                </a:solidFill>
                <a:effectLst/>
                <a:latin typeface="ProximaNova-Regular"/>
              </a:rPr>
              <a:t>$662,156</a:t>
            </a:r>
            <a:r>
              <a:rPr lang="en-US" dirty="0"/>
              <a:t> over the lifetime of a healthy 65-year old couple.</a:t>
            </a:r>
          </a:p>
          <a:p>
            <a:pPr marL="177845" indent="-177845">
              <a:buFont typeface="Arial" panose="020B0604020202020204" pitchFamily="34" charset="0"/>
              <a:buChar char="•"/>
            </a:pPr>
            <a:r>
              <a:rPr lang="en-US" dirty="0"/>
              <a:t>Poor Sequence of Returns is another risk. Investment losses early in retirement coupled with withdrawals can substantially decrease the number of years a portfolio can provide income. For example, a 20% loss on top of a 5% withdrawal, would take a 62% gain to get back to even, or 10.07% per year for 5 years.</a:t>
            </a:r>
          </a:p>
          <a:p>
            <a:pPr marL="177845" indent="-177845">
              <a:buFont typeface="Arial" panose="020B0604020202020204" pitchFamily="34" charset="0"/>
              <a:buChar char="•"/>
            </a:pPr>
            <a:r>
              <a:rPr lang="en-US" dirty="0"/>
              <a:t>Then there is retirement timing. Over half of customers may retire earlier than planned due to illness or job loss.</a:t>
            </a:r>
          </a:p>
          <a:p>
            <a:endParaRPr lang="en-US" dirty="0"/>
          </a:p>
          <a:p>
            <a:r>
              <a:rPr lang="en-US" dirty="0"/>
              <a:t>That is why we designed Protective Income Builder with a focus on protecting retirement income so your customers have a predictable guaranteed income for life. </a:t>
            </a:r>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2</a:t>
            </a:fld>
            <a:endParaRPr lang="en-US"/>
          </a:p>
        </p:txBody>
      </p:sp>
    </p:spTree>
    <p:extLst>
      <p:ext uri="{BB962C8B-B14F-4D97-AF65-F5344CB8AC3E}">
        <p14:creationId xmlns:p14="http://schemas.microsoft.com/office/powerpoint/2010/main" val="1955068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a:p>
            <a:pPr lvl="2"/>
            <a:r>
              <a:rPr lang="en-US" dirty="0"/>
              <a:t>Let’s see how Protective Income Builder could help customers who fit the Retiree customer persona. </a:t>
            </a:r>
          </a:p>
          <a:p>
            <a:pPr lvl="2"/>
            <a:r>
              <a:rPr lang="en-US" dirty="0"/>
              <a:t>This group accounts for 3.7 million of the households or 36.3% at Allstate. </a:t>
            </a:r>
            <a:br>
              <a:rPr lang="en-US" dirty="0"/>
            </a:br>
            <a:endParaRPr lang="en-US" dirty="0"/>
          </a:p>
          <a:p>
            <a:pPr lvl="2"/>
            <a:r>
              <a:rPr lang="en-US" dirty="0"/>
              <a:t>Meet Joan, she is probably like some customers in your book of business.  &lt;&lt;review slide content&gt;&gt;</a:t>
            </a:r>
          </a:p>
          <a:p>
            <a:pPr lvl="2"/>
            <a:endParaRPr lang="en-US" dirty="0"/>
          </a:p>
          <a:p>
            <a:pPr lvl="2"/>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3</a:t>
            </a:fld>
            <a:endParaRPr lang="en-US"/>
          </a:p>
        </p:txBody>
      </p:sp>
    </p:spTree>
    <p:extLst>
      <p:ext uri="{BB962C8B-B14F-4D97-AF65-F5344CB8AC3E}">
        <p14:creationId xmlns:p14="http://schemas.microsoft.com/office/powerpoint/2010/main" val="25056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Joan is concerned about running out of money in retirement and she is not alone. </a:t>
            </a:r>
            <a:r>
              <a:rPr lang="en-US" b="0" i="0" dirty="0">
                <a:solidFill>
                  <a:srgbClr val="222222"/>
                </a:solidFill>
                <a:effectLst/>
                <a:latin typeface="ProximaNova-Regular"/>
              </a:rPr>
              <a:t>57% of financial planners said that running out of money was the top retirement concern for their clients. </a:t>
            </a:r>
          </a:p>
          <a:p>
            <a:r>
              <a:rPr lang="en-US" b="0" i="0" dirty="0">
                <a:solidFill>
                  <a:srgbClr val="222222"/>
                </a:solidFill>
                <a:effectLst/>
                <a:latin typeface="ProximaNova-Regular"/>
              </a:rPr>
              <a:t>Source: https://www.newretirement.com/retirement/what-happens-if-i-really-do-run-out-of-money-in-retirement/ </a:t>
            </a:r>
            <a:endParaRPr lang="en-US" baseline="0" dirty="0"/>
          </a:p>
        </p:txBody>
      </p:sp>
      <p:sp>
        <p:nvSpPr>
          <p:cNvPr id="4" name="Slide Number Placeholder 3"/>
          <p:cNvSpPr>
            <a:spLocks noGrp="1"/>
          </p:cNvSpPr>
          <p:nvPr>
            <p:ph type="sldNum" sz="quarter" idx="10"/>
          </p:nvPr>
        </p:nvSpPr>
        <p:spPr/>
        <p:txBody>
          <a:bodyPr/>
          <a:lstStyle/>
          <a:p>
            <a:fld id="{F9F13F04-FA1C-4742-B722-94D08BB273AC}" type="slidenum">
              <a:rPr lang="en-US" smtClean="0"/>
              <a:t>4</a:t>
            </a:fld>
            <a:endParaRPr lang="en-US"/>
          </a:p>
        </p:txBody>
      </p:sp>
    </p:spTree>
    <p:extLst>
      <p:ext uri="{BB962C8B-B14F-4D97-AF65-F5344CB8AC3E}">
        <p14:creationId xmlns:p14="http://schemas.microsoft.com/office/powerpoint/2010/main" val="215660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Thankfully, there’s a solution that can help: Protective Income Builder</a:t>
            </a:r>
            <a:r>
              <a:rPr lang="en-US" baseline="0" dirty="0"/>
              <a:t> with the Guaranteed Income Benefit. And best of all, it’s designed especially with customers like Joan in mind. It offers:</a:t>
            </a:r>
          </a:p>
          <a:p>
            <a:r>
              <a:rPr lang="en-US" dirty="0"/>
              <a:t> </a:t>
            </a:r>
          </a:p>
          <a:p>
            <a:pPr lvl="0"/>
            <a:r>
              <a:rPr lang="en-US" b="1" dirty="0"/>
              <a:t>-Predictable, guaranteed income for life</a:t>
            </a:r>
            <a:r>
              <a:rPr lang="en-US" dirty="0"/>
              <a:t> created from a benefit base that’s guaranteed to grow 8% annually</a:t>
            </a:r>
          </a:p>
          <a:p>
            <a:pPr lvl="0"/>
            <a:r>
              <a:rPr lang="en-US" b="1" dirty="0"/>
              <a:t>-Two options through which customers can receive income</a:t>
            </a:r>
            <a:r>
              <a:rPr lang="en-US" dirty="0"/>
              <a:t>, chosen later at benefit election:</a:t>
            </a:r>
          </a:p>
          <a:p>
            <a:pPr lvl="0"/>
            <a:r>
              <a:rPr lang="en-US" dirty="0"/>
              <a:t>1. Level payouts for life, with a 5.75% withdrawal rate at age 65</a:t>
            </a:r>
          </a:p>
          <a:p>
            <a:r>
              <a:rPr lang="en-US" dirty="0"/>
              <a:t>2. Rising payouts over time to help combat inflation</a:t>
            </a:r>
          </a:p>
          <a:p>
            <a:r>
              <a:rPr lang="en-US" dirty="0"/>
              <a:t>3. And strong withdrawal rates </a:t>
            </a:r>
          </a:p>
          <a:p>
            <a:endParaRPr lang="en-US" dirty="0"/>
          </a:p>
        </p:txBody>
      </p:sp>
      <p:sp>
        <p:nvSpPr>
          <p:cNvPr id="4" name="Slide Number Placeholder 3"/>
          <p:cNvSpPr>
            <a:spLocks noGrp="1"/>
          </p:cNvSpPr>
          <p:nvPr>
            <p:ph type="sldNum" sz="quarter" idx="10"/>
          </p:nvPr>
        </p:nvSpPr>
        <p:spPr/>
        <p:txBody>
          <a:bodyPr/>
          <a:lstStyle/>
          <a:p>
            <a:fld id="{F9F13F04-FA1C-4742-B722-94D08BB273AC}" type="slidenum">
              <a:rPr lang="en-US" smtClean="0"/>
              <a:t>5</a:t>
            </a:fld>
            <a:endParaRPr lang="en-US"/>
          </a:p>
        </p:txBody>
      </p:sp>
    </p:spTree>
    <p:extLst>
      <p:ext uri="{BB962C8B-B14F-4D97-AF65-F5344CB8AC3E}">
        <p14:creationId xmlns:p14="http://schemas.microsoft.com/office/powerpoint/2010/main" val="184355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Joan’s primary concern is running</a:t>
            </a:r>
            <a:r>
              <a:rPr lang="en-US" baseline="0" dirty="0"/>
              <a:t> out of money, and we know that she favors products that can guarantee income. She’d benefit from the guaranteed, predictable income plan that Protective Income Builder provides her. </a:t>
            </a:r>
          </a:p>
          <a:p>
            <a:endParaRPr lang="en-US" baseline="0" dirty="0"/>
          </a:p>
          <a:p>
            <a:r>
              <a:rPr lang="en-US" baseline="0" dirty="0"/>
              <a:t>She purchases a $100,000 contract at age 60, with her benefit base guaranteed to grow by 8% each year. She is also growing her contract value using crediting strategies she selected at purchase. </a:t>
            </a:r>
          </a:p>
          <a:p>
            <a:endParaRPr lang="en-US" baseline="0" dirty="0"/>
          </a:p>
          <a:p>
            <a:r>
              <a:rPr lang="en-US" baseline="0" dirty="0"/>
              <a:t>The benefit base is a separate value tracked over time that determines her annual income amount once she elects to take retirement income payments. </a:t>
            </a:r>
          </a:p>
          <a:p>
            <a:endParaRPr lang="en-US" baseline="0" dirty="0"/>
          </a:p>
          <a:p>
            <a:r>
              <a:rPr lang="en-US" baseline="0" dirty="0"/>
              <a:t>This is how her benefit base is projected to grow over the next ten years, as well as hypothetical contract value performance. This opportunity occurs for ten years, or until she elects income, whichever occurs sooner. </a:t>
            </a:r>
          </a:p>
          <a:p>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6</a:t>
            </a:fld>
            <a:endParaRPr lang="en-US"/>
          </a:p>
        </p:txBody>
      </p:sp>
    </p:spTree>
    <p:extLst>
      <p:ext uri="{BB962C8B-B14F-4D97-AF65-F5344CB8AC3E}">
        <p14:creationId xmlns:p14="http://schemas.microsoft.com/office/powerpoint/2010/main" val="162638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aseline="0" dirty="0"/>
              <a:t>Even though she doesn’t have to decide up front, each year, she has visibility into exactly what would happen if she elected income at that </a:t>
            </a:r>
            <a:r>
              <a:rPr lang="en-US" b="0" baseline="0" dirty="0"/>
              <a:t>time. She looks at two possible retirement ages with her financial professional. </a:t>
            </a:r>
          </a:p>
          <a:p>
            <a:pPr defTabSz="966529">
              <a:defRPr/>
            </a:pPr>
            <a:endParaRPr lang="en-US" b="0" baseline="0" dirty="0">
              <a:solidFill>
                <a:srgbClr val="C00000"/>
              </a:solidFill>
            </a:endParaRPr>
          </a:p>
          <a:p>
            <a:pPr defTabSz="966529">
              <a:defRPr/>
            </a:pPr>
            <a:r>
              <a:rPr lang="en-US" b="0" baseline="0" dirty="0">
                <a:solidFill>
                  <a:srgbClr val="C00000"/>
                </a:solidFill>
              </a:rPr>
              <a:t>At age 65, her annual payment is $7,140 based on a benefit base of $140,000. At age 67, it’s $8,268 based on a benefit base of $156,000. These values represent the level income option, which I'll discuss in a minute.</a:t>
            </a:r>
          </a:p>
          <a:p>
            <a:endParaRPr lang="en-US" dirty="0"/>
          </a:p>
          <a:p>
            <a:r>
              <a:rPr lang="en-US" dirty="0">
                <a:solidFill>
                  <a:srgbClr val="FF0000"/>
                </a:solidFill>
              </a:rPr>
              <a:t>As I mentioned earlier, many retirees are entering retirement earlier than expected. Protective Income Builder with the Guaranteed Income Benefit has strong withdrawal rates at a range of ages. So even if her plans are to retire at age 67, but those plans change and she retires at 65, she still has a strong withdrawal rate for annual income.</a:t>
            </a:r>
          </a:p>
        </p:txBody>
      </p:sp>
      <p:sp>
        <p:nvSpPr>
          <p:cNvPr id="4" name="Slide Number Placeholder 3"/>
          <p:cNvSpPr>
            <a:spLocks noGrp="1"/>
          </p:cNvSpPr>
          <p:nvPr>
            <p:ph type="sldNum" sz="quarter" idx="10"/>
          </p:nvPr>
        </p:nvSpPr>
        <p:spPr/>
        <p:txBody>
          <a:bodyPr/>
          <a:lstStyle/>
          <a:p>
            <a:fld id="{F9F13F04-FA1C-4742-B722-94D08BB273AC}" type="slidenum">
              <a:rPr lang="en-US" smtClean="0"/>
              <a:t>7</a:t>
            </a:fld>
            <a:endParaRPr lang="en-US"/>
          </a:p>
        </p:txBody>
      </p:sp>
    </p:spTree>
    <p:extLst>
      <p:ext uri="{BB962C8B-B14F-4D97-AF65-F5344CB8AC3E}">
        <p14:creationId xmlns:p14="http://schemas.microsoft.com/office/powerpoint/2010/main" val="29963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 is now 65 and she’s ready to take income. She actually has two choices,</a:t>
            </a:r>
            <a:r>
              <a:rPr lang="en-US" baseline="0" dirty="0"/>
              <a:t> as I just alluded. Best of all — she didn’t have to make this decision up front when she purchased the contract.</a:t>
            </a:r>
          </a:p>
          <a:p>
            <a:endParaRPr lang="en-US" baseline="0" dirty="0"/>
          </a:p>
          <a:p>
            <a:pPr defTabSz="966529">
              <a:defRPr/>
            </a:pPr>
            <a:endParaRPr lang="en-US" dirty="0"/>
          </a:p>
        </p:txBody>
      </p:sp>
      <p:sp>
        <p:nvSpPr>
          <p:cNvPr id="4" name="Slide Number Placeholder 3"/>
          <p:cNvSpPr>
            <a:spLocks noGrp="1"/>
          </p:cNvSpPr>
          <p:nvPr>
            <p:ph type="sldNum" sz="quarter" idx="10"/>
          </p:nvPr>
        </p:nvSpPr>
        <p:spPr/>
        <p:txBody>
          <a:bodyPr/>
          <a:lstStyle/>
          <a:p>
            <a:fld id="{F9F13F04-FA1C-4742-B722-94D08BB273AC}" type="slidenum">
              <a:rPr lang="en-US" smtClean="0"/>
              <a:t>8</a:t>
            </a:fld>
            <a:endParaRPr lang="en-US"/>
          </a:p>
        </p:txBody>
      </p:sp>
    </p:spTree>
    <p:extLst>
      <p:ext uri="{BB962C8B-B14F-4D97-AF65-F5344CB8AC3E}">
        <p14:creationId xmlns:p14="http://schemas.microsoft.com/office/powerpoint/2010/main" val="352778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her financial</a:t>
            </a:r>
            <a:r>
              <a:rPr lang="en-US" baseline="0" dirty="0"/>
              <a:t> professional, they look at the income options for each strategy. </a:t>
            </a:r>
          </a:p>
          <a:p>
            <a:endParaRPr lang="en-US" baseline="0" dirty="0"/>
          </a:p>
          <a:p>
            <a:pPr defTabSz="966529">
              <a:defRPr/>
            </a:pPr>
            <a:r>
              <a:rPr lang="en-US" baseline="0" dirty="0"/>
              <a:t>Comparing illustrations, they see that the level option may start with higher payouts and the amount stays the same for life. By age 82, this option pays out over $</a:t>
            </a:r>
            <a:r>
              <a:rPr lang="en-US" b="0" i="0" dirty="0">
                <a:solidFill>
                  <a:srgbClr val="222222"/>
                </a:solidFill>
                <a:effectLst/>
                <a:latin typeface="ProximaNova-Regular"/>
              </a:rPr>
              <a:t>136,000</a:t>
            </a:r>
            <a:r>
              <a:rPr lang="en-US" baseline="0" dirty="0"/>
              <a:t> in her lifetime. If she lives to 95, it’s $241,500.</a:t>
            </a:r>
          </a:p>
          <a:p>
            <a:pPr defTabSz="966529">
              <a:defRPr/>
            </a:pPr>
            <a:endParaRPr lang="en-US" baseline="0" dirty="0"/>
          </a:p>
          <a:p>
            <a:pPr defTabSz="966529">
              <a:defRPr/>
            </a:pPr>
            <a:r>
              <a:rPr lang="en-US" baseline="0" dirty="0"/>
              <a:t>The rising option may start with slightly lower payouts and the amount rises over time, until the contract value is depleted or the client reaches age 95. At that time, whichever occurs first, payments lock in at the current level and remain the same for the rest of your life. This is especially attractive for Guarantee Seekers as they may be interested in an income plan that potentially helps them keep up with inflation and rising costs in retirement. By age 82, notice how her income amount exceeds the level option at $9,660, and provides more cumulative income over time.</a:t>
            </a:r>
            <a:endParaRPr lang="en-US" dirty="0"/>
          </a:p>
          <a:p>
            <a:endParaRPr lang="en-US" dirty="0"/>
          </a:p>
        </p:txBody>
      </p:sp>
      <p:sp>
        <p:nvSpPr>
          <p:cNvPr id="4" name="Slide Number Placeholder 3"/>
          <p:cNvSpPr>
            <a:spLocks noGrp="1"/>
          </p:cNvSpPr>
          <p:nvPr>
            <p:ph type="sldNum" sz="quarter" idx="10"/>
          </p:nvPr>
        </p:nvSpPr>
        <p:spPr/>
        <p:txBody>
          <a:bodyPr/>
          <a:lstStyle/>
          <a:p>
            <a:fld id="{F9F13F04-FA1C-4742-B722-94D08BB273AC}" type="slidenum">
              <a:rPr lang="en-US" smtClean="0"/>
              <a:t>9</a:t>
            </a:fld>
            <a:endParaRPr lang="en-US"/>
          </a:p>
        </p:txBody>
      </p:sp>
    </p:spTree>
    <p:extLst>
      <p:ext uri="{BB962C8B-B14F-4D97-AF65-F5344CB8AC3E}">
        <p14:creationId xmlns:p14="http://schemas.microsoft.com/office/powerpoint/2010/main" val="1728688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2066544"/>
          </a:xfrm>
          <a:prstGeom prst="rect">
            <a:avLst/>
          </a:prstGeom>
        </p:spPr>
      </p:pic>
      <p:sp>
        <p:nvSpPr>
          <p:cNvPr id="12" name="Rectangle 11"/>
          <p:cNvSpPr/>
          <p:nvPr userDrawn="1"/>
        </p:nvSpPr>
        <p:spPr>
          <a:xfrm>
            <a:off x="0" y="2014000"/>
            <a:ext cx="9144000" cy="486050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userDrawn="1"/>
        </p:nvSpPr>
        <p:spPr>
          <a:xfrm>
            <a:off x="0" y="2191110"/>
            <a:ext cx="9144000" cy="4502989"/>
          </a:xfrm>
          <a:prstGeom prst="rect">
            <a:avLst/>
          </a:prstGeom>
          <a:solidFill>
            <a:srgbClr val="00A9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itle 1"/>
          <p:cNvSpPr>
            <a:spLocks noGrp="1"/>
          </p:cNvSpPr>
          <p:nvPr>
            <p:ph type="title" hasCustomPrompt="1"/>
          </p:nvPr>
        </p:nvSpPr>
        <p:spPr>
          <a:xfrm>
            <a:off x="427235" y="3841361"/>
            <a:ext cx="8289728" cy="760907"/>
          </a:xfrm>
        </p:spPr>
        <p:txBody>
          <a:bodyPr>
            <a:normAutofit/>
          </a:bodyPr>
          <a:lstStyle>
            <a:lvl1pPr>
              <a:defRPr sz="3200" b="0" baseline="0">
                <a:solidFill>
                  <a:schemeClr val="bg1"/>
                </a:solidFill>
              </a:defRPr>
            </a:lvl1pPr>
          </a:lstStyle>
          <a:p>
            <a:r>
              <a:rPr lang="en-US" dirty="0"/>
              <a:t>Protective Template – Standard  (4:3)</a:t>
            </a:r>
          </a:p>
        </p:txBody>
      </p:sp>
      <p:sp>
        <p:nvSpPr>
          <p:cNvPr id="20" name="Text Placeholder 6"/>
          <p:cNvSpPr>
            <a:spLocks noGrp="1"/>
          </p:cNvSpPr>
          <p:nvPr>
            <p:ph type="body" sz="quarter" idx="10" hasCustomPrompt="1"/>
          </p:nvPr>
        </p:nvSpPr>
        <p:spPr>
          <a:xfrm>
            <a:off x="423505" y="4642554"/>
            <a:ext cx="8293461" cy="594783"/>
          </a:xfrm>
          <a:prstGeom prst="rect">
            <a:avLst/>
          </a:prstGeom>
        </p:spPr>
        <p:txBody>
          <a:bodyPr lIns="0" tIns="0" rIns="0" bIns="0" anchor="ctr" anchorCtr="0">
            <a:normAutofit/>
          </a:bodyPr>
          <a:lstStyle>
            <a:lvl1pPr marL="0" indent="0">
              <a:buNone/>
              <a:defRPr sz="1600">
                <a:solidFill>
                  <a:schemeClr val="bg1"/>
                </a:solidFill>
              </a:defRPr>
            </a:lvl1pPr>
            <a:lvl5pPr marL="1828800" indent="0">
              <a:buNone/>
              <a:defRPr/>
            </a:lvl5pPr>
          </a:lstStyle>
          <a:p>
            <a:pPr lvl="0"/>
            <a:r>
              <a:rPr lang="en-US" dirty="0"/>
              <a:t>Name, Designations</a:t>
            </a:r>
          </a:p>
        </p:txBody>
      </p:sp>
      <p:sp>
        <p:nvSpPr>
          <p:cNvPr id="6" name="Picture Placeholder 5"/>
          <p:cNvSpPr>
            <a:spLocks noGrp="1"/>
          </p:cNvSpPr>
          <p:nvPr>
            <p:ph type="pic" sz="quarter" idx="11" hasCustomPrompt="1"/>
          </p:nvPr>
        </p:nvSpPr>
        <p:spPr>
          <a:xfrm>
            <a:off x="-7938" y="0"/>
            <a:ext cx="9151938" cy="2010704"/>
          </a:xfrm>
          <a:prstGeom prst="rect">
            <a:avLst/>
          </a:prstGeom>
        </p:spPr>
        <p:txBody>
          <a:bodyPr/>
          <a:lstStyle>
            <a:lvl1pPr marL="0" indent="0">
              <a:buNone/>
              <a:defRPr sz="1600" baseline="0">
                <a:solidFill>
                  <a:schemeClr val="tx1"/>
                </a:solidFill>
                <a:effectLst>
                  <a:outerShdw dist="25400" dir="5400000" algn="ctr" rotWithShape="0">
                    <a:schemeClr val="bg1"/>
                  </a:outerShdw>
                </a:effectLst>
              </a:defRPr>
            </a:lvl1pPr>
          </a:lstStyle>
          <a:p>
            <a:r>
              <a:rPr lang="en-US" dirty="0"/>
              <a:t>click icon to add photo</a:t>
            </a:r>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54241" y="2611819"/>
            <a:ext cx="1859188" cy="7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a:xfrm>
            <a:off x="4541264" y="6351675"/>
            <a:ext cx="4248955" cy="169277"/>
          </a:xfrm>
          <a:prstGeom prst="rect">
            <a:avLst/>
          </a:prstGeom>
        </p:spPr>
        <p:txBody>
          <a:bodyPr wrap="square" bIns="0" anchor="b" anchorCtr="0">
            <a:spAutoFit/>
          </a:bodyPr>
          <a:lstStyle/>
          <a:p>
            <a:pPr marL="0" algn="r" defTabSz="914400" rtl="0" eaLnBrk="1" latinLnBrk="0" hangingPunct="1"/>
            <a:r>
              <a:rPr lang="en-US" sz="800" kern="1200" dirty="0">
                <a:solidFill>
                  <a:schemeClr val="bg1"/>
                </a:solidFill>
                <a:latin typeface="+mn-lt"/>
                <a:ea typeface="+mn-ea"/>
                <a:cs typeface="+mn-cs"/>
              </a:rPr>
              <a:t>For Financial Professional Use Only. Not for Use With Consumers. </a:t>
            </a:r>
          </a:p>
        </p:txBody>
      </p:sp>
      <p:sp>
        <p:nvSpPr>
          <p:cNvPr id="15" name="Rectangle 14">
            <a:extLst>
              <a:ext uri="{FF2B5EF4-FFF2-40B4-BE49-F238E27FC236}">
                <a16:creationId xmlns:a16="http://schemas.microsoft.com/office/drawing/2014/main" id="{DA6E2B3C-5D01-4BE3-AD26-F21B63992FEA}"/>
              </a:ext>
            </a:extLst>
          </p:cNvPr>
          <p:cNvSpPr/>
          <p:nvPr userDrawn="1"/>
        </p:nvSpPr>
        <p:spPr>
          <a:xfrm>
            <a:off x="314088" y="5918378"/>
            <a:ext cx="1186543" cy="215444"/>
          </a:xfrm>
          <a:prstGeom prst="rect">
            <a:avLst/>
          </a:prstGeom>
        </p:spPr>
        <p:txBody>
          <a:bodyPr wrap="none">
            <a:spAutoFit/>
          </a:bodyPr>
          <a:lstStyle/>
          <a:p>
            <a:r>
              <a:rPr lang="en-US" sz="800" dirty="0">
                <a:solidFill>
                  <a:schemeClr val="bg1"/>
                </a:solidFill>
              </a:rPr>
              <a:t>PABD.1158014.05.22</a:t>
            </a:r>
          </a:p>
        </p:txBody>
      </p:sp>
      <p:pic>
        <p:nvPicPr>
          <p:cNvPr id="17" name="Picture 3">
            <a:extLst>
              <a:ext uri="{FF2B5EF4-FFF2-40B4-BE49-F238E27FC236}">
                <a16:creationId xmlns:a16="http://schemas.microsoft.com/office/drawing/2014/main" id="{FE0D6B8F-EF45-43CA-896E-1C10DF3B6A35}"/>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07838" y="6193833"/>
            <a:ext cx="3463022" cy="35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592760"/>
      </p:ext>
    </p:extLst>
  </p:cSld>
  <p:clrMapOvr>
    <a:masterClrMapping/>
  </p:clrMapOvr>
  <p:extLst>
    <p:ext uri="{DCECCB84-F9BA-43D5-87BE-67443E8EF086}">
      <p15:sldGuideLst xmlns:p15="http://schemas.microsoft.com/office/powerpoint/2012/main">
        <p15:guide id="1" orient="horz" pos="405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ext Slide with title ">
    <p:spTree>
      <p:nvGrpSpPr>
        <p:cNvPr id="1" name=""/>
        <p:cNvGrpSpPr/>
        <p:nvPr/>
      </p:nvGrpSpPr>
      <p:grpSpPr>
        <a:xfrm>
          <a:off x="0" y="0"/>
          <a:ext cx="0" cy="0"/>
          <a:chOff x="0" y="0"/>
          <a:chExt cx="0" cy="0"/>
        </a:xfrm>
      </p:grpSpPr>
      <p:sp>
        <p:nvSpPr>
          <p:cNvPr id="3" name="Text Placeholder 20"/>
          <p:cNvSpPr>
            <a:spLocks noGrp="1"/>
          </p:cNvSpPr>
          <p:nvPr>
            <p:ph type="body" sz="quarter" idx="10"/>
          </p:nvPr>
        </p:nvSpPr>
        <p:spPr>
          <a:xfrm>
            <a:off x="457200" y="1714500"/>
            <a:ext cx="8221663" cy="4267200"/>
          </a:xfrm>
          <a:prstGeom prst="rect">
            <a:avLst/>
          </a:prstGeom>
        </p:spPr>
        <p:txBody>
          <a:bodyPr lIns="91440" tIns="91440" bIns="91440"/>
          <a:lstStyle>
            <a:lvl1pPr marL="228600" indent="-228600">
              <a:spcBef>
                <a:spcPts val="1800"/>
              </a:spcBef>
              <a:defRPr sz="2400">
                <a:latin typeface="Arial" panose="020B0604020202020204" pitchFamily="34" charset="0"/>
                <a:cs typeface="Arial" panose="020B0604020202020204" pitchFamily="34" charset="0"/>
              </a:defRPr>
            </a:lvl1pPr>
            <a:lvl2pPr marL="685800" indent="-228600">
              <a:lnSpc>
                <a:spcPct val="90000"/>
              </a:lnSpc>
              <a:spcBef>
                <a:spcPts val="0"/>
              </a:spcBef>
              <a:defRPr sz="2000">
                <a:latin typeface="Arial" panose="020B0604020202020204" pitchFamily="34" charset="0"/>
                <a:cs typeface="Arial" panose="020B0604020202020204" pitchFamily="34" charset="0"/>
              </a:defRPr>
            </a:lvl2pPr>
            <a:lvl3pPr marL="1087438" indent="-173038">
              <a:lnSpc>
                <a:spcPct val="90000"/>
              </a:lnSpc>
              <a:spcBef>
                <a:spcPts val="0"/>
              </a:spcBef>
              <a:buFont typeface="Arial" panose="020B0604020202020204" pitchFamily="34" charset="0"/>
              <a:buChar char="•"/>
              <a:defRPr sz="1800">
                <a:solidFill>
                  <a:srgbClr val="646464"/>
                </a:solidFill>
                <a:latin typeface="Arial" panose="020B0604020202020204" pitchFamily="34" charset="0"/>
                <a:cs typeface="Arial" panose="020B0604020202020204" pitchFamily="34" charset="0"/>
              </a:defRPr>
            </a:lvl3pPr>
            <a:lvl4pPr marL="1484313" indent="-166688">
              <a:lnSpc>
                <a:spcPct val="90000"/>
              </a:lnSpc>
              <a:spcBef>
                <a:spcPts val="0"/>
              </a:spcBef>
              <a:buFont typeface="Arial" panose="020B0604020202020204" pitchFamily="34" charset="0"/>
              <a:buChar char="»"/>
              <a:defRPr lang="en-US" sz="1600" kern="1200" dirty="0" smtClean="0">
                <a:solidFill>
                  <a:srgbClr val="646464"/>
                </a:solidFill>
                <a:latin typeface="Arial" panose="020B0604020202020204" pitchFamily="34" charset="0"/>
                <a:ea typeface="+mn-ea"/>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42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ext Slide with title ">
    <p:spTree>
      <p:nvGrpSpPr>
        <p:cNvPr id="1" name=""/>
        <p:cNvGrpSpPr/>
        <p:nvPr/>
      </p:nvGrpSpPr>
      <p:grpSpPr>
        <a:xfrm>
          <a:off x="0" y="0"/>
          <a:ext cx="0" cy="0"/>
          <a:chOff x="0" y="0"/>
          <a:chExt cx="0" cy="0"/>
        </a:xfrm>
      </p:grpSpPr>
      <p:sp>
        <p:nvSpPr>
          <p:cNvPr id="3" name="Text Placeholder 20"/>
          <p:cNvSpPr>
            <a:spLocks noGrp="1"/>
          </p:cNvSpPr>
          <p:nvPr>
            <p:ph type="body" sz="quarter" idx="10"/>
          </p:nvPr>
        </p:nvSpPr>
        <p:spPr>
          <a:xfrm>
            <a:off x="457200" y="1714500"/>
            <a:ext cx="8221663" cy="4267200"/>
          </a:xfrm>
          <a:prstGeom prst="rect">
            <a:avLst/>
          </a:prstGeom>
        </p:spPr>
        <p:txBody>
          <a:bodyPr lIns="91440" tIns="91440" bIns="91440"/>
          <a:lstStyle>
            <a:lvl1pPr marL="228600" indent="-228600">
              <a:spcBef>
                <a:spcPts val="1800"/>
              </a:spcBef>
              <a:defRPr sz="2400">
                <a:latin typeface="Arial" panose="020B0604020202020204" pitchFamily="34" charset="0"/>
                <a:cs typeface="Arial" panose="020B0604020202020204" pitchFamily="34" charset="0"/>
              </a:defRPr>
            </a:lvl1pPr>
            <a:lvl2pPr marL="685800" indent="-228600">
              <a:lnSpc>
                <a:spcPct val="90000"/>
              </a:lnSpc>
              <a:spcBef>
                <a:spcPts val="0"/>
              </a:spcBef>
              <a:defRPr sz="2000">
                <a:latin typeface="Arial" panose="020B0604020202020204" pitchFamily="34" charset="0"/>
                <a:cs typeface="Arial" panose="020B0604020202020204" pitchFamily="34" charset="0"/>
              </a:defRPr>
            </a:lvl2pPr>
            <a:lvl3pPr marL="1087438" indent="-173038">
              <a:lnSpc>
                <a:spcPct val="90000"/>
              </a:lnSpc>
              <a:spcBef>
                <a:spcPts val="0"/>
              </a:spcBef>
              <a:buFont typeface="Arial" panose="020B0604020202020204" pitchFamily="34" charset="0"/>
              <a:buChar char="•"/>
              <a:defRPr sz="1800">
                <a:solidFill>
                  <a:srgbClr val="646464"/>
                </a:solidFill>
                <a:latin typeface="Arial" panose="020B0604020202020204" pitchFamily="34" charset="0"/>
                <a:cs typeface="Arial" panose="020B0604020202020204" pitchFamily="34" charset="0"/>
              </a:defRPr>
            </a:lvl3pPr>
            <a:lvl4pPr marL="1484313" indent="-166688">
              <a:lnSpc>
                <a:spcPct val="90000"/>
              </a:lnSpc>
              <a:spcBef>
                <a:spcPts val="0"/>
              </a:spcBef>
              <a:buFont typeface="Arial" panose="020B0604020202020204" pitchFamily="34" charset="0"/>
              <a:buChar char="»"/>
              <a:defRPr lang="en-US" sz="1600" kern="1200" dirty="0" smtClean="0">
                <a:solidFill>
                  <a:srgbClr val="646464"/>
                </a:solidFill>
                <a:latin typeface="Arial" panose="020B0604020202020204" pitchFamily="34" charset="0"/>
                <a:ea typeface="+mn-ea"/>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42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0" y="5939406"/>
            <a:ext cx="9144000" cy="95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itle 1"/>
          <p:cNvSpPr>
            <a:spLocks noGrp="1"/>
          </p:cNvSpPr>
          <p:nvPr>
            <p:ph type="title" hasCustomPrompt="1"/>
          </p:nvPr>
        </p:nvSpPr>
        <p:spPr>
          <a:xfrm>
            <a:off x="427235" y="3841361"/>
            <a:ext cx="8289728" cy="760907"/>
          </a:xfrm>
        </p:spPr>
        <p:txBody>
          <a:bodyPr>
            <a:normAutofit/>
          </a:bodyPr>
          <a:lstStyle>
            <a:lvl1pPr>
              <a:defRPr sz="3600" b="0" baseline="0">
                <a:solidFill>
                  <a:schemeClr val="bg1"/>
                </a:solidFill>
              </a:defRPr>
            </a:lvl1pPr>
          </a:lstStyle>
          <a:p>
            <a:r>
              <a:rPr lang="en-US" dirty="0"/>
              <a:t>Protective Template – Standard  (4:3)</a:t>
            </a:r>
          </a:p>
        </p:txBody>
      </p:sp>
      <p:sp>
        <p:nvSpPr>
          <p:cNvPr id="20" name="Text Placeholder 6"/>
          <p:cNvSpPr>
            <a:spLocks noGrp="1"/>
          </p:cNvSpPr>
          <p:nvPr>
            <p:ph type="body" sz="quarter" idx="10" hasCustomPrompt="1"/>
          </p:nvPr>
        </p:nvSpPr>
        <p:spPr>
          <a:xfrm>
            <a:off x="423505" y="4642554"/>
            <a:ext cx="8293461" cy="594783"/>
          </a:xfrm>
          <a:prstGeom prst="rect">
            <a:avLst/>
          </a:prstGeom>
        </p:spPr>
        <p:txBody>
          <a:bodyPr lIns="0" tIns="0" rIns="0" bIns="0" anchor="ctr" anchorCtr="0"/>
          <a:lstStyle>
            <a:lvl1pPr marL="0" indent="0">
              <a:buNone/>
              <a:defRPr sz="2000">
                <a:solidFill>
                  <a:schemeClr val="bg1"/>
                </a:solidFill>
              </a:defRPr>
            </a:lvl1pPr>
            <a:lvl5pPr marL="1828800" indent="0">
              <a:buNone/>
              <a:defRPr/>
            </a:lvl5pPr>
          </a:lstStyle>
          <a:p>
            <a:pPr lvl="0"/>
            <a:r>
              <a:rPr lang="en-US" dirty="0"/>
              <a:t>Name, Designations</a:t>
            </a:r>
          </a:p>
        </p:txBody>
      </p:sp>
    </p:spTree>
    <p:extLst>
      <p:ext uri="{BB962C8B-B14F-4D97-AF65-F5344CB8AC3E}">
        <p14:creationId xmlns:p14="http://schemas.microsoft.com/office/powerpoint/2010/main" val="137430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Blank Slide (Customize)</a:t>
            </a:r>
          </a:p>
        </p:txBody>
      </p:sp>
    </p:spTree>
    <p:extLst>
      <p:ext uri="{BB962C8B-B14F-4D97-AF65-F5344CB8AC3E}">
        <p14:creationId xmlns:p14="http://schemas.microsoft.com/office/powerpoint/2010/main" val="155992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7013"/>
            <a:ext cx="8221664" cy="671496"/>
          </a:xfrm>
        </p:spPr>
        <p:txBody>
          <a:bodyPr/>
          <a:lstStyle>
            <a:lvl1pPr>
              <a:defRPr baseline="0"/>
            </a:lvl1pPr>
          </a:lstStyle>
          <a:p>
            <a:r>
              <a:rPr lang="en-US" dirty="0"/>
              <a:t>Text Layout</a:t>
            </a:r>
          </a:p>
        </p:txBody>
      </p:sp>
      <p:sp>
        <p:nvSpPr>
          <p:cNvPr id="3" name="Text Placeholder 20"/>
          <p:cNvSpPr>
            <a:spLocks noGrp="1"/>
          </p:cNvSpPr>
          <p:nvPr>
            <p:ph type="body" sz="quarter" idx="10"/>
          </p:nvPr>
        </p:nvSpPr>
        <p:spPr>
          <a:xfrm>
            <a:off x="457200" y="1176867"/>
            <a:ext cx="8221663" cy="4804833"/>
          </a:xfrm>
          <a:prstGeom prst="rect">
            <a:avLst/>
          </a:prstGeom>
        </p:spPr>
        <p:txBody>
          <a:bodyPr lIns="91440" tIns="91440" bIns="91440"/>
          <a:lstStyle>
            <a:lvl1pPr marL="228600" indent="-228600">
              <a:spcBef>
                <a:spcPts val="1800"/>
              </a:spcBef>
              <a:defRPr sz="2400">
                <a:latin typeface="Arial" panose="020B0604020202020204" pitchFamily="34" charset="0"/>
                <a:cs typeface="Arial" panose="020B0604020202020204" pitchFamily="34" charset="0"/>
              </a:defRPr>
            </a:lvl1pPr>
            <a:lvl2pPr marL="685800" indent="-228600">
              <a:lnSpc>
                <a:spcPct val="90000"/>
              </a:lnSpc>
              <a:spcBef>
                <a:spcPts val="0"/>
              </a:spcBef>
              <a:defRPr sz="2000">
                <a:latin typeface="Arial" panose="020B0604020202020204" pitchFamily="34" charset="0"/>
                <a:cs typeface="Arial" panose="020B0604020202020204" pitchFamily="34" charset="0"/>
              </a:defRPr>
            </a:lvl2pPr>
            <a:lvl3pPr marL="1087438" indent="-173038">
              <a:lnSpc>
                <a:spcPct val="90000"/>
              </a:lnSpc>
              <a:spcBef>
                <a:spcPts val="0"/>
              </a:spcBef>
              <a:buFont typeface="Arial" panose="020B0604020202020204" pitchFamily="34" charset="0"/>
              <a:buChar char="•"/>
              <a:defRPr sz="1800">
                <a:solidFill>
                  <a:srgbClr val="646464"/>
                </a:solidFill>
                <a:latin typeface="Arial" panose="020B0604020202020204" pitchFamily="34" charset="0"/>
                <a:cs typeface="Arial" panose="020B0604020202020204" pitchFamily="34" charset="0"/>
              </a:defRPr>
            </a:lvl3pPr>
            <a:lvl4pPr marL="1484313" indent="-166688">
              <a:lnSpc>
                <a:spcPct val="90000"/>
              </a:lnSpc>
              <a:spcBef>
                <a:spcPts val="0"/>
              </a:spcBef>
              <a:buFont typeface="Arial" panose="020B0604020202020204" pitchFamily="34" charset="0"/>
              <a:buChar char="»"/>
              <a:defRPr lang="en-US" sz="1600" kern="1200" dirty="0" smtClean="0">
                <a:solidFill>
                  <a:srgbClr val="646464"/>
                </a:solidFill>
                <a:latin typeface="Arial" panose="020B0604020202020204" pitchFamily="34" charset="0"/>
                <a:ea typeface="+mn-ea"/>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133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6" name="Title Placeholder 9"/>
          <p:cNvSpPr>
            <a:spLocks noGrp="1"/>
          </p:cNvSpPr>
          <p:nvPr>
            <p:ph type="title" hasCustomPrompt="1"/>
          </p:nvPr>
        </p:nvSpPr>
        <p:spPr>
          <a:xfrm>
            <a:off x="457200" y="227013"/>
            <a:ext cx="8221663" cy="682625"/>
          </a:xfrm>
          <a:prstGeom prst="rect">
            <a:avLst/>
          </a:prstGeom>
        </p:spPr>
        <p:txBody>
          <a:bodyPr vert="horz" lIns="0" tIns="0" rIns="0" bIns="0" rtlCol="0" anchor="ctr">
            <a:normAutofit/>
          </a:bodyPr>
          <a:lstStyle>
            <a:lvl1pPr>
              <a:defRPr/>
            </a:lvl1pPr>
          </a:lstStyle>
          <a:p>
            <a:r>
              <a:rPr lang="en-US" dirty="0"/>
              <a:t>Two Column Text Layout</a:t>
            </a:r>
          </a:p>
        </p:txBody>
      </p:sp>
      <p:sp>
        <p:nvSpPr>
          <p:cNvPr id="12" name="Text Placeholder 20"/>
          <p:cNvSpPr>
            <a:spLocks noGrp="1"/>
          </p:cNvSpPr>
          <p:nvPr>
            <p:ph type="body" sz="quarter" idx="10"/>
          </p:nvPr>
        </p:nvSpPr>
        <p:spPr>
          <a:xfrm>
            <a:off x="457200" y="1176867"/>
            <a:ext cx="3727526" cy="4804833"/>
          </a:xfrm>
          <a:prstGeom prst="rect">
            <a:avLst/>
          </a:prstGeom>
        </p:spPr>
        <p:txBody>
          <a:bodyPr tIns="182880"/>
          <a:lstStyle>
            <a:lvl1pPr>
              <a:spcBef>
                <a:spcPts val="1800"/>
              </a:spcBef>
              <a:defRPr sz="2400"/>
            </a:lvl1pPr>
            <a:lvl2pPr>
              <a:spcBef>
                <a:spcPts val="0"/>
              </a:spcBef>
              <a:defRPr sz="2000"/>
            </a:lvl2pPr>
            <a:lvl3pPr>
              <a:defRPr baseline="0"/>
            </a:lvl3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0"/>
          <p:cNvSpPr>
            <a:spLocks noGrp="1"/>
          </p:cNvSpPr>
          <p:nvPr>
            <p:ph type="body" sz="quarter" idx="11"/>
          </p:nvPr>
        </p:nvSpPr>
        <p:spPr>
          <a:xfrm>
            <a:off x="4951244" y="1162525"/>
            <a:ext cx="3727619" cy="4819175"/>
          </a:xfrm>
          <a:prstGeom prst="rect">
            <a:avLst/>
          </a:prstGeom>
        </p:spPr>
        <p:txBody>
          <a:bodyPr tIns="182880"/>
          <a:lstStyle>
            <a:lvl1pPr>
              <a:spcBef>
                <a:spcPts val="1800"/>
              </a:spcBef>
              <a:defRPr sz="2400"/>
            </a:lvl1pPr>
            <a:lvl2pPr>
              <a:spcBef>
                <a:spcPts val="0"/>
              </a:spcBef>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a:xfrm flipH="1">
            <a:off x="4572002" y="1176571"/>
            <a:ext cx="1" cy="4805129"/>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613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and Text slide">
    <p:spTree>
      <p:nvGrpSpPr>
        <p:cNvPr id="1" name=""/>
        <p:cNvGrpSpPr/>
        <p:nvPr/>
      </p:nvGrpSpPr>
      <p:grpSpPr>
        <a:xfrm>
          <a:off x="0" y="0"/>
          <a:ext cx="0" cy="0"/>
          <a:chOff x="0" y="0"/>
          <a:chExt cx="0" cy="0"/>
        </a:xfrm>
      </p:grpSpPr>
      <p:sp>
        <p:nvSpPr>
          <p:cNvPr id="5" name="Title Placeholder 9"/>
          <p:cNvSpPr>
            <a:spLocks noGrp="1"/>
          </p:cNvSpPr>
          <p:nvPr>
            <p:ph type="title" hasCustomPrompt="1"/>
          </p:nvPr>
        </p:nvSpPr>
        <p:spPr>
          <a:xfrm>
            <a:off x="3355450" y="227013"/>
            <a:ext cx="5323413" cy="682625"/>
          </a:xfrm>
          <a:prstGeom prst="rect">
            <a:avLst/>
          </a:prstGeom>
        </p:spPr>
        <p:txBody>
          <a:bodyPr vert="horz" lIns="0" tIns="0" rIns="91440" bIns="0" rtlCol="0" anchor="ctr">
            <a:normAutofit/>
          </a:bodyPr>
          <a:lstStyle>
            <a:lvl1pPr>
              <a:defRPr/>
            </a:lvl1pPr>
          </a:lstStyle>
          <a:p>
            <a:r>
              <a:rPr lang="en-US" dirty="0"/>
              <a:t>Photo and Text Layout</a:t>
            </a:r>
          </a:p>
        </p:txBody>
      </p:sp>
      <p:sp>
        <p:nvSpPr>
          <p:cNvPr id="10" name="Text Placeholder 20"/>
          <p:cNvSpPr>
            <a:spLocks noGrp="1"/>
          </p:cNvSpPr>
          <p:nvPr>
            <p:ph type="body" sz="quarter" idx="11"/>
          </p:nvPr>
        </p:nvSpPr>
        <p:spPr>
          <a:xfrm>
            <a:off x="3360717" y="1185863"/>
            <a:ext cx="5397389" cy="4795837"/>
          </a:xfrm>
          <a:prstGeom prst="rect">
            <a:avLst/>
          </a:prstGeom>
        </p:spPr>
        <p:txBody>
          <a:bodyPr tIns="182880" anchor="t" anchorCtr="0">
            <a:normAutofit/>
          </a:bodyPr>
          <a:lstStyle>
            <a:lvl1pPr>
              <a:spcBef>
                <a:spcPts val="1800"/>
              </a:spcBef>
              <a:defRPr sz="2400"/>
            </a:lvl1pPr>
            <a:lvl2pPr>
              <a:lnSpc>
                <a:spcPct val="90000"/>
              </a:lnSpc>
              <a:spcBef>
                <a:spcPts val="0"/>
              </a:spcBef>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2"/>
          </p:nvPr>
        </p:nvSpPr>
        <p:spPr>
          <a:xfrm>
            <a:off x="0" y="0"/>
            <a:ext cx="3119438" cy="6154310"/>
          </a:xfrm>
          <a:prstGeom prst="rect">
            <a:avLst/>
          </a:prstGeom>
        </p:spPr>
        <p:txBody>
          <a:bodyPr/>
          <a:lstStyle>
            <a:lvl1pPr marL="0" indent="0">
              <a:buNone/>
              <a:defRPr sz="1600"/>
            </a:lvl1pPr>
          </a:lstStyle>
          <a:p>
            <a:r>
              <a:rPr lang="en-US"/>
              <a:t>Click icon to add picture</a:t>
            </a:r>
            <a:endParaRPr lang="en-US" dirty="0"/>
          </a:p>
        </p:txBody>
      </p:sp>
    </p:spTree>
    <p:extLst>
      <p:ext uri="{BB962C8B-B14F-4D97-AF65-F5344CB8AC3E}">
        <p14:creationId xmlns:p14="http://schemas.microsoft.com/office/powerpoint/2010/main" val="203737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and Text slide">
    <p:spTree>
      <p:nvGrpSpPr>
        <p:cNvPr id="1" name=""/>
        <p:cNvGrpSpPr/>
        <p:nvPr/>
      </p:nvGrpSpPr>
      <p:grpSpPr>
        <a:xfrm>
          <a:off x="0" y="0"/>
          <a:ext cx="0" cy="0"/>
          <a:chOff x="0" y="0"/>
          <a:chExt cx="0" cy="0"/>
        </a:xfrm>
      </p:grpSpPr>
      <p:sp>
        <p:nvSpPr>
          <p:cNvPr id="5" name="Title Placeholder 9"/>
          <p:cNvSpPr>
            <a:spLocks noGrp="1"/>
          </p:cNvSpPr>
          <p:nvPr>
            <p:ph type="title" hasCustomPrompt="1"/>
          </p:nvPr>
        </p:nvSpPr>
        <p:spPr>
          <a:xfrm>
            <a:off x="457200" y="227013"/>
            <a:ext cx="8228013" cy="674236"/>
          </a:xfrm>
          <a:prstGeom prst="rect">
            <a:avLst/>
          </a:prstGeom>
        </p:spPr>
        <p:txBody>
          <a:bodyPr vert="horz" lIns="0" tIns="0" rIns="0" bIns="0" rtlCol="0" anchor="ctr">
            <a:normAutofit/>
          </a:bodyPr>
          <a:lstStyle>
            <a:lvl1pPr>
              <a:defRPr/>
            </a:lvl1pPr>
          </a:lstStyle>
          <a:p>
            <a:r>
              <a:rPr lang="en-US" dirty="0"/>
              <a:t>Graph and Text Layout</a:t>
            </a:r>
          </a:p>
        </p:txBody>
      </p:sp>
      <p:sp>
        <p:nvSpPr>
          <p:cNvPr id="9" name="Chart Placeholder 8"/>
          <p:cNvSpPr>
            <a:spLocks noGrp="1"/>
          </p:cNvSpPr>
          <p:nvPr>
            <p:ph type="chart" sz="quarter" idx="10" hasCustomPrompt="1"/>
          </p:nvPr>
        </p:nvSpPr>
        <p:spPr>
          <a:xfrm>
            <a:off x="458336" y="1185875"/>
            <a:ext cx="3297346" cy="4795825"/>
          </a:xfrm>
          <a:prstGeom prst="rect">
            <a:avLst/>
          </a:prstGeom>
        </p:spPr>
        <p:txBody>
          <a:bodyPr/>
          <a:lstStyle>
            <a:lvl1pPr marL="0" indent="0">
              <a:buNone/>
              <a:defRPr sz="1600" baseline="0"/>
            </a:lvl1pPr>
          </a:lstStyle>
          <a:p>
            <a:r>
              <a:rPr lang="en-US" dirty="0"/>
              <a:t>Click to create a graph</a:t>
            </a:r>
          </a:p>
        </p:txBody>
      </p:sp>
      <p:sp>
        <p:nvSpPr>
          <p:cNvPr id="10" name="Text Placeholder 20"/>
          <p:cNvSpPr>
            <a:spLocks noGrp="1"/>
          </p:cNvSpPr>
          <p:nvPr>
            <p:ph type="body" sz="quarter" idx="11"/>
          </p:nvPr>
        </p:nvSpPr>
        <p:spPr>
          <a:xfrm>
            <a:off x="4061362" y="1185863"/>
            <a:ext cx="4655602" cy="4795837"/>
          </a:xfrm>
          <a:prstGeom prst="rect">
            <a:avLst/>
          </a:prstGeom>
        </p:spPr>
        <p:txBody>
          <a:bodyPr tIns="182880" anchor="t" anchorCtr="0"/>
          <a:lstStyle>
            <a:lvl1pPr marL="227013" indent="-227013">
              <a:spcBef>
                <a:spcPts val="1800"/>
              </a:spcBef>
              <a:defRPr sz="2400"/>
            </a:lvl1pPr>
            <a:lvl2pPr marL="687388" indent="-230188">
              <a:lnSpc>
                <a:spcPct val="90000"/>
              </a:lnSpc>
              <a:spcBef>
                <a:spcPts val="0"/>
              </a:spcBef>
              <a:buFont typeface="Arial" panose="020B0604020202020204" pitchFamily="34" charset="0"/>
              <a:buChar cha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8468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or Graph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7013"/>
            <a:ext cx="8221664" cy="682626"/>
          </a:xfrm>
        </p:spPr>
        <p:txBody>
          <a:bodyPr/>
          <a:lstStyle>
            <a:lvl1pPr>
              <a:defRPr/>
            </a:lvl1pPr>
          </a:lstStyle>
          <a:p>
            <a:r>
              <a:rPr lang="en-US" dirty="0"/>
              <a:t>Chart or Graph Layout</a:t>
            </a:r>
          </a:p>
        </p:txBody>
      </p:sp>
      <p:sp>
        <p:nvSpPr>
          <p:cNvPr id="3" name="Chart Placeholder 8"/>
          <p:cNvSpPr>
            <a:spLocks noGrp="1"/>
          </p:cNvSpPr>
          <p:nvPr>
            <p:ph type="chart" sz="quarter" idx="10" hasCustomPrompt="1"/>
          </p:nvPr>
        </p:nvSpPr>
        <p:spPr>
          <a:xfrm>
            <a:off x="457201" y="1185863"/>
            <a:ext cx="8221662" cy="4795837"/>
          </a:xfrm>
          <a:prstGeom prst="rect">
            <a:avLst/>
          </a:prstGeom>
        </p:spPr>
        <p:txBody>
          <a:bodyPr/>
          <a:lstStyle>
            <a:lvl1pPr marL="0" indent="0">
              <a:buNone/>
              <a:defRPr sz="1600" baseline="0"/>
            </a:lvl1pPr>
          </a:lstStyle>
          <a:p>
            <a:r>
              <a:rPr lang="en-US" dirty="0"/>
              <a:t>Click to create a chart</a:t>
            </a:r>
          </a:p>
        </p:txBody>
      </p:sp>
    </p:spTree>
    <p:extLst>
      <p:ext uri="{BB962C8B-B14F-4D97-AF65-F5344CB8AC3E}">
        <p14:creationId xmlns:p14="http://schemas.microsoft.com/office/powerpoint/2010/main" val="2513873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Table Layout</a:t>
            </a:r>
          </a:p>
        </p:txBody>
      </p:sp>
      <p:sp>
        <p:nvSpPr>
          <p:cNvPr id="4" name="Table Placeholder 3"/>
          <p:cNvSpPr>
            <a:spLocks noGrp="1"/>
          </p:cNvSpPr>
          <p:nvPr>
            <p:ph type="tbl" sz="quarter" idx="10" hasCustomPrompt="1"/>
          </p:nvPr>
        </p:nvSpPr>
        <p:spPr>
          <a:xfrm>
            <a:off x="466725" y="1185862"/>
            <a:ext cx="8212138" cy="4795837"/>
          </a:xfrm>
        </p:spPr>
        <p:txBody>
          <a:bodyPr>
            <a:normAutofit/>
          </a:bodyPr>
          <a:lstStyle>
            <a:lvl1pPr marL="0" indent="0">
              <a:buNone/>
              <a:defRPr sz="1600"/>
            </a:lvl1pPr>
          </a:lstStyle>
          <a:p>
            <a:r>
              <a:rPr lang="en-US" dirty="0"/>
              <a:t>Click to create a table</a:t>
            </a:r>
          </a:p>
        </p:txBody>
      </p:sp>
    </p:spTree>
    <p:extLst>
      <p:ext uri="{BB962C8B-B14F-4D97-AF65-F5344CB8AC3E}">
        <p14:creationId xmlns:p14="http://schemas.microsoft.com/office/powerpoint/2010/main" val="202744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Blank Slide (Customize)</a:t>
            </a:r>
          </a:p>
        </p:txBody>
      </p:sp>
    </p:spTree>
    <p:extLst>
      <p:ext uri="{BB962C8B-B14F-4D97-AF65-F5344CB8AC3E}">
        <p14:creationId xmlns:p14="http://schemas.microsoft.com/office/powerpoint/2010/main" val="3633373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14547" y="601601"/>
            <a:ext cx="691816" cy="30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998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460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103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692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311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ext Slide with title ">
    <p:spTree>
      <p:nvGrpSpPr>
        <p:cNvPr id="1" name=""/>
        <p:cNvGrpSpPr/>
        <p:nvPr/>
      </p:nvGrpSpPr>
      <p:grpSpPr>
        <a:xfrm>
          <a:off x="0" y="0"/>
          <a:ext cx="0" cy="0"/>
          <a:chOff x="0" y="0"/>
          <a:chExt cx="0" cy="0"/>
        </a:xfrm>
      </p:grpSpPr>
      <p:sp>
        <p:nvSpPr>
          <p:cNvPr id="3" name="Text Placeholder 20"/>
          <p:cNvSpPr>
            <a:spLocks noGrp="1"/>
          </p:cNvSpPr>
          <p:nvPr>
            <p:ph type="body" sz="quarter" idx="10"/>
          </p:nvPr>
        </p:nvSpPr>
        <p:spPr>
          <a:xfrm>
            <a:off x="457200" y="1714500"/>
            <a:ext cx="8221663" cy="4267200"/>
          </a:xfrm>
          <a:prstGeom prst="rect">
            <a:avLst/>
          </a:prstGeom>
        </p:spPr>
        <p:txBody>
          <a:bodyPr lIns="91440" tIns="91440" bIns="91440"/>
          <a:lstStyle>
            <a:lvl1pPr marL="228600" indent="-228600">
              <a:spcBef>
                <a:spcPts val="1800"/>
              </a:spcBef>
              <a:defRPr sz="2400">
                <a:latin typeface="Arial" panose="020B0604020202020204" pitchFamily="34" charset="0"/>
                <a:cs typeface="Arial" panose="020B0604020202020204" pitchFamily="34" charset="0"/>
              </a:defRPr>
            </a:lvl1pPr>
            <a:lvl2pPr marL="685800" indent="-228600">
              <a:lnSpc>
                <a:spcPct val="90000"/>
              </a:lnSpc>
              <a:spcBef>
                <a:spcPts val="0"/>
              </a:spcBef>
              <a:defRPr sz="2000">
                <a:latin typeface="Arial" panose="020B0604020202020204" pitchFamily="34" charset="0"/>
                <a:cs typeface="Arial" panose="020B0604020202020204" pitchFamily="34" charset="0"/>
              </a:defRPr>
            </a:lvl2pPr>
            <a:lvl3pPr marL="1087438" indent="-173038">
              <a:lnSpc>
                <a:spcPct val="90000"/>
              </a:lnSpc>
              <a:spcBef>
                <a:spcPts val="0"/>
              </a:spcBef>
              <a:buFont typeface="Arial" panose="020B0604020202020204" pitchFamily="34" charset="0"/>
              <a:buChar char="•"/>
              <a:defRPr sz="1800">
                <a:solidFill>
                  <a:srgbClr val="646464"/>
                </a:solidFill>
                <a:latin typeface="Arial" panose="020B0604020202020204" pitchFamily="34" charset="0"/>
                <a:cs typeface="Arial" panose="020B0604020202020204" pitchFamily="34" charset="0"/>
              </a:defRPr>
            </a:lvl3pPr>
            <a:lvl4pPr marL="1484313" indent="-166688">
              <a:lnSpc>
                <a:spcPct val="90000"/>
              </a:lnSpc>
              <a:spcBef>
                <a:spcPts val="0"/>
              </a:spcBef>
              <a:buFont typeface="Arial" panose="020B0604020202020204" pitchFamily="34" charset="0"/>
              <a:buChar char="»"/>
              <a:defRPr lang="en-US" sz="1600" kern="1200" dirty="0" smtClean="0">
                <a:solidFill>
                  <a:srgbClr val="646464"/>
                </a:solidFill>
                <a:latin typeface="Arial" panose="020B0604020202020204" pitchFamily="34" charset="0"/>
                <a:ea typeface="+mn-ea"/>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812799"/>
            <a:ext cx="9144000" cy="714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34009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388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291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711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ext Slide with title ">
    <p:spTree>
      <p:nvGrpSpPr>
        <p:cNvPr id="1" name=""/>
        <p:cNvGrpSpPr/>
        <p:nvPr/>
      </p:nvGrpSpPr>
      <p:grpSpPr>
        <a:xfrm>
          <a:off x="0" y="0"/>
          <a:ext cx="0" cy="0"/>
          <a:chOff x="0" y="0"/>
          <a:chExt cx="0" cy="0"/>
        </a:xfrm>
      </p:grpSpPr>
      <p:sp>
        <p:nvSpPr>
          <p:cNvPr id="3" name="Text Placeholder 20"/>
          <p:cNvSpPr>
            <a:spLocks noGrp="1"/>
          </p:cNvSpPr>
          <p:nvPr>
            <p:ph type="body" sz="quarter" idx="10"/>
          </p:nvPr>
        </p:nvSpPr>
        <p:spPr>
          <a:xfrm>
            <a:off x="457200" y="1714500"/>
            <a:ext cx="8221663" cy="4267200"/>
          </a:xfrm>
          <a:prstGeom prst="rect">
            <a:avLst/>
          </a:prstGeom>
        </p:spPr>
        <p:txBody>
          <a:bodyPr lIns="91440" tIns="91440" bIns="91440"/>
          <a:lstStyle>
            <a:lvl1pPr marL="228600" indent="-228600">
              <a:spcBef>
                <a:spcPts val="1800"/>
              </a:spcBef>
              <a:defRPr sz="2400">
                <a:latin typeface="Arial" panose="020B0604020202020204" pitchFamily="34" charset="0"/>
                <a:cs typeface="Arial" panose="020B0604020202020204" pitchFamily="34" charset="0"/>
              </a:defRPr>
            </a:lvl1pPr>
            <a:lvl2pPr marL="685800" indent="-228600">
              <a:lnSpc>
                <a:spcPct val="90000"/>
              </a:lnSpc>
              <a:spcBef>
                <a:spcPts val="0"/>
              </a:spcBef>
              <a:defRPr sz="2000">
                <a:latin typeface="Arial" panose="020B0604020202020204" pitchFamily="34" charset="0"/>
                <a:cs typeface="Arial" panose="020B0604020202020204" pitchFamily="34" charset="0"/>
              </a:defRPr>
            </a:lvl2pPr>
            <a:lvl3pPr marL="1087438" indent="-173038">
              <a:lnSpc>
                <a:spcPct val="90000"/>
              </a:lnSpc>
              <a:spcBef>
                <a:spcPts val="0"/>
              </a:spcBef>
              <a:buFont typeface="Arial" panose="020B0604020202020204" pitchFamily="34" charset="0"/>
              <a:buChar char="•"/>
              <a:defRPr sz="1800">
                <a:solidFill>
                  <a:srgbClr val="646464"/>
                </a:solidFill>
                <a:latin typeface="Arial" panose="020B0604020202020204" pitchFamily="34" charset="0"/>
                <a:cs typeface="Arial" panose="020B0604020202020204" pitchFamily="34" charset="0"/>
              </a:defRPr>
            </a:lvl3pPr>
            <a:lvl4pPr marL="1484313" indent="-166688">
              <a:lnSpc>
                <a:spcPct val="90000"/>
              </a:lnSpc>
              <a:spcBef>
                <a:spcPts val="0"/>
              </a:spcBef>
              <a:buFont typeface="Arial" panose="020B0604020202020204" pitchFamily="34" charset="0"/>
              <a:buChar char="»"/>
              <a:defRPr lang="en-US" sz="1600" kern="1200" dirty="0" smtClean="0">
                <a:solidFill>
                  <a:srgbClr val="646464"/>
                </a:solidFill>
                <a:latin typeface="Arial" panose="020B0604020202020204" pitchFamily="34" charset="0"/>
                <a:ea typeface="+mn-ea"/>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812799"/>
            <a:ext cx="9144000" cy="714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2414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7013"/>
            <a:ext cx="8221664" cy="671496"/>
          </a:xfrm>
        </p:spPr>
        <p:txBody>
          <a:bodyPr/>
          <a:lstStyle>
            <a:lvl1pPr>
              <a:defRPr baseline="0"/>
            </a:lvl1pPr>
          </a:lstStyle>
          <a:p>
            <a:r>
              <a:rPr lang="en-US" dirty="0"/>
              <a:t>Text Layout</a:t>
            </a:r>
          </a:p>
        </p:txBody>
      </p:sp>
      <p:sp>
        <p:nvSpPr>
          <p:cNvPr id="3" name="Text Placeholder 20"/>
          <p:cNvSpPr>
            <a:spLocks noGrp="1"/>
          </p:cNvSpPr>
          <p:nvPr>
            <p:ph type="body" sz="quarter" idx="10"/>
          </p:nvPr>
        </p:nvSpPr>
        <p:spPr>
          <a:xfrm>
            <a:off x="457200" y="1176867"/>
            <a:ext cx="8221663" cy="4804833"/>
          </a:xfrm>
          <a:prstGeom prst="rect">
            <a:avLst/>
          </a:prstGeom>
        </p:spPr>
        <p:txBody>
          <a:bodyPr lIns="91440" tIns="91440" bIns="91440"/>
          <a:lstStyle>
            <a:lvl1pPr marL="228600" indent="-228600">
              <a:spcBef>
                <a:spcPts val="1800"/>
              </a:spcBef>
              <a:defRPr sz="2400">
                <a:latin typeface="Arial" panose="020B0604020202020204" pitchFamily="34" charset="0"/>
                <a:cs typeface="Arial" panose="020B0604020202020204" pitchFamily="34" charset="0"/>
              </a:defRPr>
            </a:lvl1pPr>
            <a:lvl2pPr marL="685800" indent="-228600">
              <a:lnSpc>
                <a:spcPct val="90000"/>
              </a:lnSpc>
              <a:spcBef>
                <a:spcPts val="0"/>
              </a:spcBef>
              <a:defRPr sz="2000">
                <a:latin typeface="Arial" panose="020B0604020202020204" pitchFamily="34" charset="0"/>
                <a:cs typeface="Arial" panose="020B0604020202020204" pitchFamily="34" charset="0"/>
              </a:defRPr>
            </a:lvl2pPr>
            <a:lvl3pPr marL="1087438" indent="-173038">
              <a:lnSpc>
                <a:spcPct val="90000"/>
              </a:lnSpc>
              <a:spcBef>
                <a:spcPts val="0"/>
              </a:spcBef>
              <a:buFont typeface="Arial" panose="020B0604020202020204" pitchFamily="34" charset="0"/>
              <a:buChar char="•"/>
              <a:defRPr sz="1800">
                <a:solidFill>
                  <a:srgbClr val="646464"/>
                </a:solidFill>
                <a:latin typeface="Arial" panose="020B0604020202020204" pitchFamily="34" charset="0"/>
                <a:cs typeface="Arial" panose="020B0604020202020204" pitchFamily="34" charset="0"/>
              </a:defRPr>
            </a:lvl3pPr>
            <a:lvl4pPr marL="1484313" indent="-166688">
              <a:lnSpc>
                <a:spcPct val="90000"/>
              </a:lnSpc>
              <a:spcBef>
                <a:spcPts val="0"/>
              </a:spcBef>
              <a:buFont typeface="Arial" panose="020B0604020202020204" pitchFamily="34" charset="0"/>
              <a:buChar char="»"/>
              <a:defRPr lang="en-US" sz="1600" kern="1200" dirty="0" smtClean="0">
                <a:solidFill>
                  <a:srgbClr val="646464"/>
                </a:solidFill>
                <a:latin typeface="Arial" panose="020B0604020202020204" pitchFamily="34" charset="0"/>
                <a:ea typeface="+mn-ea"/>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2135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644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ext Slide with title ">
    <p:spTree>
      <p:nvGrpSpPr>
        <p:cNvPr id="1" name=""/>
        <p:cNvGrpSpPr/>
        <p:nvPr/>
      </p:nvGrpSpPr>
      <p:grpSpPr>
        <a:xfrm>
          <a:off x="0" y="0"/>
          <a:ext cx="0" cy="0"/>
          <a:chOff x="0" y="0"/>
          <a:chExt cx="0" cy="0"/>
        </a:xfrm>
      </p:grpSpPr>
      <p:sp>
        <p:nvSpPr>
          <p:cNvPr id="3" name="Text Placeholder 20"/>
          <p:cNvSpPr>
            <a:spLocks noGrp="1"/>
          </p:cNvSpPr>
          <p:nvPr>
            <p:ph type="body" sz="quarter" idx="10"/>
          </p:nvPr>
        </p:nvSpPr>
        <p:spPr>
          <a:xfrm>
            <a:off x="457200" y="1714500"/>
            <a:ext cx="8221663" cy="4267200"/>
          </a:xfrm>
          <a:prstGeom prst="rect">
            <a:avLst/>
          </a:prstGeom>
        </p:spPr>
        <p:txBody>
          <a:bodyPr lIns="91440" tIns="91440" bIns="91440"/>
          <a:lstStyle>
            <a:lvl1pPr marL="228600" indent="-228600">
              <a:spcBef>
                <a:spcPts val="1800"/>
              </a:spcBef>
              <a:defRPr sz="2400">
                <a:latin typeface="Arial" panose="020B0604020202020204" pitchFamily="34" charset="0"/>
                <a:cs typeface="Arial" panose="020B0604020202020204" pitchFamily="34" charset="0"/>
              </a:defRPr>
            </a:lvl1pPr>
            <a:lvl2pPr marL="685800" indent="-228600">
              <a:lnSpc>
                <a:spcPct val="90000"/>
              </a:lnSpc>
              <a:spcBef>
                <a:spcPts val="0"/>
              </a:spcBef>
              <a:defRPr sz="2000">
                <a:latin typeface="Arial" panose="020B0604020202020204" pitchFamily="34" charset="0"/>
                <a:cs typeface="Arial" panose="020B0604020202020204" pitchFamily="34" charset="0"/>
              </a:defRPr>
            </a:lvl2pPr>
            <a:lvl3pPr marL="1087438" indent="-173038">
              <a:lnSpc>
                <a:spcPct val="90000"/>
              </a:lnSpc>
              <a:spcBef>
                <a:spcPts val="0"/>
              </a:spcBef>
              <a:buFont typeface="Arial" panose="020B0604020202020204" pitchFamily="34" charset="0"/>
              <a:buChar char="•"/>
              <a:defRPr sz="1800">
                <a:solidFill>
                  <a:srgbClr val="646464"/>
                </a:solidFill>
                <a:latin typeface="Arial" panose="020B0604020202020204" pitchFamily="34" charset="0"/>
                <a:cs typeface="Arial" panose="020B0604020202020204" pitchFamily="34" charset="0"/>
              </a:defRPr>
            </a:lvl3pPr>
            <a:lvl4pPr marL="1484313" indent="-166688">
              <a:lnSpc>
                <a:spcPct val="90000"/>
              </a:lnSpc>
              <a:spcBef>
                <a:spcPts val="0"/>
              </a:spcBef>
              <a:buFont typeface="Arial" panose="020B0604020202020204" pitchFamily="34" charset="0"/>
              <a:buChar char="»"/>
              <a:defRPr lang="en-US" sz="1600" kern="1200" dirty="0" smtClean="0">
                <a:solidFill>
                  <a:srgbClr val="646464"/>
                </a:solidFill>
                <a:latin typeface="Arial" panose="020B0604020202020204" pitchFamily="34" charset="0"/>
                <a:ea typeface="+mn-ea"/>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185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dirty="0"/>
              <a:t>Click to edit Master title style</a:t>
            </a:r>
          </a:p>
        </p:txBody>
      </p:sp>
      <p:sp>
        <p:nvSpPr>
          <p:cNvPr id="7" name="Rectangle 6"/>
          <p:cNvSpPr/>
          <p:nvPr userDrawn="1"/>
        </p:nvSpPr>
        <p:spPr>
          <a:xfrm>
            <a:off x="6242274" y="1451314"/>
            <a:ext cx="2901726" cy="461665"/>
          </a:xfrm>
          <a:prstGeom prst="rect">
            <a:avLst/>
          </a:prstGeom>
          <a:solidFill>
            <a:schemeClr val="tx2"/>
          </a:solidFill>
        </p:spPr>
        <p:txBody>
          <a:bodyPr wrap="square">
            <a:spAutoFit/>
          </a:bodyPr>
          <a:lstStyle/>
          <a:p>
            <a:pPr marL="0" lvl="2"/>
            <a:r>
              <a:rPr lang="en-US" sz="2400" dirty="0">
                <a:solidFill>
                  <a:srgbClr val="FFFFFF"/>
                </a:solidFill>
              </a:rPr>
              <a:t>Give me a call!</a:t>
            </a:r>
          </a:p>
        </p:txBody>
      </p:sp>
      <p:sp>
        <p:nvSpPr>
          <p:cNvPr id="11" name="Text Placeholder 10"/>
          <p:cNvSpPr>
            <a:spLocks noGrp="1"/>
          </p:cNvSpPr>
          <p:nvPr>
            <p:ph type="body" sz="quarter" idx="11" hasCustomPrompt="1"/>
          </p:nvPr>
        </p:nvSpPr>
        <p:spPr>
          <a:xfrm>
            <a:off x="6352377" y="4305083"/>
            <a:ext cx="2372051" cy="1473926"/>
          </a:xfrm>
          <a:prstGeom prst="rect">
            <a:avLst/>
          </a:prstGeom>
        </p:spPr>
        <p:txBody>
          <a:bodyPr>
            <a:normAutofit/>
          </a:bodyPr>
          <a:lstStyle>
            <a:lvl1pPr marL="0" indent="0">
              <a:spcBef>
                <a:spcPts val="600"/>
              </a:spcBef>
              <a:buNone/>
              <a:defRPr sz="1800" baseline="0">
                <a:solidFill>
                  <a:srgbClr val="646464"/>
                </a:solidFill>
                <a:latin typeface="Arial Narrow" panose="020B0606020202030204" pitchFamily="34" charset="0"/>
              </a:defRPr>
            </a:lvl1pPr>
          </a:lstStyle>
          <a:p>
            <a:pPr lvl="0"/>
            <a:r>
              <a:rPr lang="en-US" dirty="0"/>
              <a:t>Wholesaler phone</a:t>
            </a:r>
          </a:p>
          <a:p>
            <a:pPr lvl="0"/>
            <a:r>
              <a:rPr lang="en-US" dirty="0"/>
              <a:t>Email</a:t>
            </a:r>
          </a:p>
          <a:p>
            <a:pPr lvl="0"/>
            <a:r>
              <a:rPr lang="en-US" dirty="0"/>
              <a:t>Internal Partner</a:t>
            </a:r>
          </a:p>
        </p:txBody>
      </p:sp>
      <p:grpSp>
        <p:nvGrpSpPr>
          <p:cNvPr id="10" name="Group 9"/>
          <p:cNvGrpSpPr/>
          <p:nvPr userDrawn="1"/>
        </p:nvGrpSpPr>
        <p:grpSpPr>
          <a:xfrm>
            <a:off x="6472561" y="2239225"/>
            <a:ext cx="1332459" cy="1874398"/>
            <a:chOff x="6417578" y="2102595"/>
            <a:chExt cx="1451295" cy="2041567"/>
          </a:xfrm>
        </p:grpSpPr>
        <p:sp>
          <p:nvSpPr>
            <p:cNvPr id="8" name="Rectangle 7"/>
            <p:cNvSpPr/>
            <p:nvPr userDrawn="1"/>
          </p:nvSpPr>
          <p:spPr>
            <a:xfrm>
              <a:off x="6417578" y="2102595"/>
              <a:ext cx="1451295" cy="2041567"/>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Freeform 16"/>
            <p:cNvSpPr>
              <a:spLocks noEditPoints="1"/>
            </p:cNvSpPr>
            <p:nvPr userDrawn="1"/>
          </p:nvSpPr>
          <p:spPr bwMode="auto">
            <a:xfrm>
              <a:off x="6417578" y="2392866"/>
              <a:ext cx="1451295" cy="1751295"/>
            </a:xfrm>
            <a:custGeom>
              <a:avLst/>
              <a:gdLst>
                <a:gd name="T0" fmla="*/ 299 w 457"/>
                <a:gd name="T1" fmla="*/ 273 h 515"/>
                <a:gd name="T2" fmla="*/ 289 w 457"/>
                <a:gd name="T3" fmla="*/ 295 h 515"/>
                <a:gd name="T4" fmla="*/ 317 w 457"/>
                <a:gd name="T5" fmla="*/ 305 h 515"/>
                <a:gd name="T6" fmla="*/ 262 w 457"/>
                <a:gd name="T7" fmla="*/ 491 h 515"/>
                <a:gd name="T8" fmla="*/ 262 w 457"/>
                <a:gd name="T9" fmla="*/ 491 h 515"/>
                <a:gd name="T10" fmla="*/ 241 w 457"/>
                <a:gd name="T11" fmla="*/ 345 h 515"/>
                <a:gd name="T12" fmla="*/ 216 w 457"/>
                <a:gd name="T13" fmla="*/ 345 h 515"/>
                <a:gd name="T14" fmla="*/ 195 w 457"/>
                <a:gd name="T15" fmla="*/ 491 h 515"/>
                <a:gd name="T16" fmla="*/ 195 w 457"/>
                <a:gd name="T17" fmla="*/ 491 h 515"/>
                <a:gd name="T18" fmla="*/ 140 w 457"/>
                <a:gd name="T19" fmla="*/ 305 h 515"/>
                <a:gd name="T20" fmla="*/ 168 w 457"/>
                <a:gd name="T21" fmla="*/ 295 h 515"/>
                <a:gd name="T22" fmla="*/ 158 w 457"/>
                <a:gd name="T23" fmla="*/ 273 h 515"/>
                <a:gd name="T24" fmla="*/ 0 w 457"/>
                <a:gd name="T25" fmla="*/ 459 h 515"/>
                <a:gd name="T26" fmla="*/ 0 w 457"/>
                <a:gd name="T27" fmla="*/ 515 h 515"/>
                <a:gd name="T28" fmla="*/ 457 w 457"/>
                <a:gd name="T29" fmla="*/ 515 h 515"/>
                <a:gd name="T30" fmla="*/ 457 w 457"/>
                <a:gd name="T31" fmla="*/ 459 h 515"/>
                <a:gd name="T32" fmla="*/ 299 w 457"/>
                <a:gd name="T33" fmla="*/ 273 h 515"/>
                <a:gd name="T34" fmla="*/ 396 w 457"/>
                <a:gd name="T35" fmla="*/ 459 h 515"/>
                <a:gd name="T36" fmla="*/ 319 w 457"/>
                <a:gd name="T37" fmla="*/ 459 h 515"/>
                <a:gd name="T38" fmla="*/ 319 w 457"/>
                <a:gd name="T39" fmla="*/ 444 h 515"/>
                <a:gd name="T40" fmla="*/ 396 w 457"/>
                <a:gd name="T41" fmla="*/ 444 h 515"/>
                <a:gd name="T42" fmla="*/ 396 w 457"/>
                <a:gd name="T43" fmla="*/ 459 h 515"/>
                <a:gd name="T44" fmla="*/ 228 w 457"/>
                <a:gd name="T45" fmla="*/ 274 h 515"/>
                <a:gd name="T46" fmla="*/ 331 w 457"/>
                <a:gd name="T47" fmla="*/ 125 h 515"/>
                <a:gd name="T48" fmla="*/ 228 w 457"/>
                <a:gd name="T49" fmla="*/ 0 h 515"/>
                <a:gd name="T50" fmla="*/ 126 w 457"/>
                <a:gd name="T51" fmla="*/ 125 h 515"/>
                <a:gd name="T52" fmla="*/ 228 w 457"/>
                <a:gd name="T53" fmla="*/ 274 h 515"/>
                <a:gd name="T54" fmla="*/ 261 w 457"/>
                <a:gd name="T55" fmla="*/ 85 h 515"/>
                <a:gd name="T56" fmla="*/ 307 w 457"/>
                <a:gd name="T57" fmla="*/ 121 h 515"/>
                <a:gd name="T58" fmla="*/ 307 w 457"/>
                <a:gd name="T59" fmla="*/ 125 h 515"/>
                <a:gd name="T60" fmla="*/ 228 w 457"/>
                <a:gd name="T61" fmla="*/ 250 h 515"/>
                <a:gd name="T62" fmla="*/ 150 w 457"/>
                <a:gd name="T63" fmla="*/ 134 h 515"/>
                <a:gd name="T64" fmla="*/ 261 w 457"/>
                <a:gd name="T65" fmla="*/ 85 h 515"/>
                <a:gd name="T66" fmla="*/ 201 w 457"/>
                <a:gd name="T67" fmla="*/ 310 h 515"/>
                <a:gd name="T68" fmla="*/ 216 w 457"/>
                <a:gd name="T69" fmla="*/ 336 h 515"/>
                <a:gd name="T70" fmla="*/ 241 w 457"/>
                <a:gd name="T71" fmla="*/ 336 h 515"/>
                <a:gd name="T72" fmla="*/ 256 w 457"/>
                <a:gd name="T73" fmla="*/ 310 h 515"/>
                <a:gd name="T74" fmla="*/ 242 w 457"/>
                <a:gd name="T75" fmla="*/ 296 h 515"/>
                <a:gd name="T76" fmla="*/ 215 w 457"/>
                <a:gd name="T77" fmla="*/ 296 h 515"/>
                <a:gd name="T78" fmla="*/ 201 w 457"/>
                <a:gd name="T79" fmla="*/ 31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7" h="515">
                  <a:moveTo>
                    <a:pt x="299" y="273"/>
                  </a:moveTo>
                  <a:cubicBezTo>
                    <a:pt x="289" y="295"/>
                    <a:pt x="289" y="295"/>
                    <a:pt x="289" y="295"/>
                  </a:cubicBezTo>
                  <a:cubicBezTo>
                    <a:pt x="299" y="298"/>
                    <a:pt x="308" y="301"/>
                    <a:pt x="317" y="305"/>
                  </a:cubicBezTo>
                  <a:cubicBezTo>
                    <a:pt x="262" y="491"/>
                    <a:pt x="262" y="491"/>
                    <a:pt x="262" y="491"/>
                  </a:cubicBezTo>
                  <a:cubicBezTo>
                    <a:pt x="262" y="491"/>
                    <a:pt x="262" y="491"/>
                    <a:pt x="262" y="491"/>
                  </a:cubicBezTo>
                  <a:cubicBezTo>
                    <a:pt x="241" y="345"/>
                    <a:pt x="241" y="345"/>
                    <a:pt x="241" y="345"/>
                  </a:cubicBezTo>
                  <a:cubicBezTo>
                    <a:pt x="216" y="345"/>
                    <a:pt x="216" y="345"/>
                    <a:pt x="216" y="345"/>
                  </a:cubicBezTo>
                  <a:cubicBezTo>
                    <a:pt x="195" y="491"/>
                    <a:pt x="195" y="491"/>
                    <a:pt x="195" y="491"/>
                  </a:cubicBezTo>
                  <a:cubicBezTo>
                    <a:pt x="195" y="491"/>
                    <a:pt x="195" y="491"/>
                    <a:pt x="195" y="491"/>
                  </a:cubicBezTo>
                  <a:cubicBezTo>
                    <a:pt x="140" y="305"/>
                    <a:pt x="140" y="305"/>
                    <a:pt x="140" y="305"/>
                  </a:cubicBezTo>
                  <a:cubicBezTo>
                    <a:pt x="149" y="301"/>
                    <a:pt x="158" y="298"/>
                    <a:pt x="168" y="295"/>
                  </a:cubicBezTo>
                  <a:cubicBezTo>
                    <a:pt x="158" y="273"/>
                    <a:pt x="158" y="273"/>
                    <a:pt x="158" y="273"/>
                  </a:cubicBezTo>
                  <a:cubicBezTo>
                    <a:pt x="66" y="300"/>
                    <a:pt x="0" y="383"/>
                    <a:pt x="0" y="459"/>
                  </a:cubicBezTo>
                  <a:cubicBezTo>
                    <a:pt x="0" y="461"/>
                    <a:pt x="0" y="514"/>
                    <a:pt x="0" y="515"/>
                  </a:cubicBezTo>
                  <a:cubicBezTo>
                    <a:pt x="457" y="515"/>
                    <a:pt x="457" y="515"/>
                    <a:pt x="457" y="515"/>
                  </a:cubicBezTo>
                  <a:cubicBezTo>
                    <a:pt x="457" y="514"/>
                    <a:pt x="457" y="461"/>
                    <a:pt x="457" y="459"/>
                  </a:cubicBezTo>
                  <a:cubicBezTo>
                    <a:pt x="457" y="383"/>
                    <a:pt x="391" y="300"/>
                    <a:pt x="299" y="273"/>
                  </a:cubicBezTo>
                  <a:close/>
                  <a:moveTo>
                    <a:pt x="396" y="459"/>
                  </a:moveTo>
                  <a:cubicBezTo>
                    <a:pt x="319" y="459"/>
                    <a:pt x="319" y="459"/>
                    <a:pt x="319" y="459"/>
                  </a:cubicBezTo>
                  <a:cubicBezTo>
                    <a:pt x="319" y="444"/>
                    <a:pt x="319" y="444"/>
                    <a:pt x="319" y="444"/>
                  </a:cubicBezTo>
                  <a:cubicBezTo>
                    <a:pt x="396" y="444"/>
                    <a:pt x="396" y="444"/>
                    <a:pt x="396" y="444"/>
                  </a:cubicBezTo>
                  <a:lnTo>
                    <a:pt x="396" y="459"/>
                  </a:lnTo>
                  <a:close/>
                  <a:moveTo>
                    <a:pt x="228" y="274"/>
                  </a:moveTo>
                  <a:cubicBezTo>
                    <a:pt x="285" y="274"/>
                    <a:pt x="331" y="200"/>
                    <a:pt x="331" y="125"/>
                  </a:cubicBezTo>
                  <a:cubicBezTo>
                    <a:pt x="331" y="49"/>
                    <a:pt x="285" y="0"/>
                    <a:pt x="228" y="0"/>
                  </a:cubicBezTo>
                  <a:cubicBezTo>
                    <a:pt x="172" y="0"/>
                    <a:pt x="126" y="49"/>
                    <a:pt x="126" y="125"/>
                  </a:cubicBezTo>
                  <a:cubicBezTo>
                    <a:pt x="126" y="200"/>
                    <a:pt x="172" y="274"/>
                    <a:pt x="228" y="274"/>
                  </a:cubicBezTo>
                  <a:close/>
                  <a:moveTo>
                    <a:pt x="261" y="85"/>
                  </a:moveTo>
                  <a:cubicBezTo>
                    <a:pt x="265" y="95"/>
                    <a:pt x="276" y="112"/>
                    <a:pt x="307" y="121"/>
                  </a:cubicBezTo>
                  <a:cubicBezTo>
                    <a:pt x="307" y="122"/>
                    <a:pt x="307" y="124"/>
                    <a:pt x="307" y="125"/>
                  </a:cubicBezTo>
                  <a:cubicBezTo>
                    <a:pt x="307" y="189"/>
                    <a:pt x="269" y="250"/>
                    <a:pt x="228" y="250"/>
                  </a:cubicBezTo>
                  <a:cubicBezTo>
                    <a:pt x="190" y="250"/>
                    <a:pt x="153" y="195"/>
                    <a:pt x="150" y="134"/>
                  </a:cubicBezTo>
                  <a:cubicBezTo>
                    <a:pt x="203" y="134"/>
                    <a:pt x="239" y="108"/>
                    <a:pt x="261" y="85"/>
                  </a:cubicBezTo>
                  <a:close/>
                  <a:moveTo>
                    <a:pt x="201" y="310"/>
                  </a:moveTo>
                  <a:cubicBezTo>
                    <a:pt x="216" y="336"/>
                    <a:pt x="216" y="336"/>
                    <a:pt x="216" y="336"/>
                  </a:cubicBezTo>
                  <a:cubicBezTo>
                    <a:pt x="241" y="336"/>
                    <a:pt x="241" y="336"/>
                    <a:pt x="241" y="336"/>
                  </a:cubicBezTo>
                  <a:cubicBezTo>
                    <a:pt x="256" y="310"/>
                    <a:pt x="256" y="310"/>
                    <a:pt x="256" y="310"/>
                  </a:cubicBezTo>
                  <a:cubicBezTo>
                    <a:pt x="242" y="296"/>
                    <a:pt x="242" y="296"/>
                    <a:pt x="242" y="296"/>
                  </a:cubicBezTo>
                  <a:cubicBezTo>
                    <a:pt x="215" y="296"/>
                    <a:pt x="215" y="296"/>
                    <a:pt x="215" y="296"/>
                  </a:cubicBezTo>
                  <a:lnTo>
                    <a:pt x="201" y="31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grpSp>
      <p:sp>
        <p:nvSpPr>
          <p:cNvPr id="9" name="Picture Placeholder 8"/>
          <p:cNvSpPr>
            <a:spLocks noGrp="1"/>
          </p:cNvSpPr>
          <p:nvPr>
            <p:ph type="pic" sz="quarter" idx="10" hasCustomPrompt="1"/>
          </p:nvPr>
        </p:nvSpPr>
        <p:spPr>
          <a:xfrm>
            <a:off x="6425154" y="2189481"/>
            <a:ext cx="1423126" cy="1963420"/>
          </a:xfrm>
          <a:prstGeom prst="rect">
            <a:avLst/>
          </a:prstGeom>
        </p:spPr>
        <p:txBody>
          <a:bodyPr>
            <a:normAutofit/>
          </a:bodyPr>
          <a:lstStyle>
            <a:lvl1pPr>
              <a:defRPr sz="1400" baseline="0"/>
            </a:lvl1pPr>
          </a:lstStyle>
          <a:p>
            <a:r>
              <a:rPr lang="en-US" dirty="0"/>
              <a:t>Click on icon to add headshot. enter contact information below</a:t>
            </a:r>
          </a:p>
        </p:txBody>
      </p:sp>
    </p:spTree>
    <p:extLst>
      <p:ext uri="{BB962C8B-B14F-4D97-AF65-F5344CB8AC3E}">
        <p14:creationId xmlns:p14="http://schemas.microsoft.com/office/powerpoint/2010/main" val="362855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213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55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6" name="Title Placeholder 9"/>
          <p:cNvSpPr>
            <a:spLocks noGrp="1"/>
          </p:cNvSpPr>
          <p:nvPr>
            <p:ph type="title" hasCustomPrompt="1"/>
          </p:nvPr>
        </p:nvSpPr>
        <p:spPr>
          <a:xfrm>
            <a:off x="457200" y="227013"/>
            <a:ext cx="8221663" cy="682625"/>
          </a:xfrm>
          <a:prstGeom prst="rect">
            <a:avLst/>
          </a:prstGeom>
        </p:spPr>
        <p:txBody>
          <a:bodyPr vert="horz" lIns="0" tIns="0" rIns="0" bIns="0" rtlCol="0" anchor="ctr">
            <a:normAutofit/>
          </a:bodyPr>
          <a:lstStyle>
            <a:lvl1pPr>
              <a:defRPr/>
            </a:lvl1pPr>
          </a:lstStyle>
          <a:p>
            <a:r>
              <a:rPr lang="en-US" dirty="0"/>
              <a:t>Two Column Text Layout</a:t>
            </a:r>
          </a:p>
        </p:txBody>
      </p:sp>
      <p:sp>
        <p:nvSpPr>
          <p:cNvPr id="12" name="Text Placeholder 20"/>
          <p:cNvSpPr>
            <a:spLocks noGrp="1"/>
          </p:cNvSpPr>
          <p:nvPr>
            <p:ph type="body" sz="quarter" idx="10"/>
          </p:nvPr>
        </p:nvSpPr>
        <p:spPr>
          <a:xfrm>
            <a:off x="457200" y="1176867"/>
            <a:ext cx="3727526" cy="4804833"/>
          </a:xfrm>
          <a:prstGeom prst="rect">
            <a:avLst/>
          </a:prstGeom>
        </p:spPr>
        <p:txBody>
          <a:bodyPr tIns="182880"/>
          <a:lstStyle>
            <a:lvl1pPr>
              <a:spcBef>
                <a:spcPts val="1800"/>
              </a:spcBef>
              <a:defRPr sz="2400"/>
            </a:lvl1pPr>
            <a:lvl2pPr>
              <a:spcBef>
                <a:spcPts val="0"/>
              </a:spcBef>
              <a:defRPr sz="2000"/>
            </a:lvl2pPr>
            <a:lvl3pPr>
              <a:defRPr baseline="0"/>
            </a:lvl3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0"/>
          <p:cNvSpPr>
            <a:spLocks noGrp="1"/>
          </p:cNvSpPr>
          <p:nvPr>
            <p:ph type="body" sz="quarter" idx="11"/>
          </p:nvPr>
        </p:nvSpPr>
        <p:spPr>
          <a:xfrm>
            <a:off x="4951244" y="1162525"/>
            <a:ext cx="3727619" cy="4819175"/>
          </a:xfrm>
          <a:prstGeom prst="rect">
            <a:avLst/>
          </a:prstGeom>
        </p:spPr>
        <p:txBody>
          <a:bodyPr tIns="182880"/>
          <a:lstStyle>
            <a:lvl1pPr>
              <a:spcBef>
                <a:spcPts val="1800"/>
              </a:spcBef>
              <a:defRPr sz="2400"/>
            </a:lvl1pPr>
            <a:lvl2pPr>
              <a:spcBef>
                <a:spcPts val="0"/>
              </a:spcBef>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a:xfrm flipH="1">
            <a:off x="4572002" y="1176571"/>
            <a:ext cx="1" cy="4805129"/>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00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Text slide">
    <p:spTree>
      <p:nvGrpSpPr>
        <p:cNvPr id="1" name=""/>
        <p:cNvGrpSpPr/>
        <p:nvPr/>
      </p:nvGrpSpPr>
      <p:grpSpPr>
        <a:xfrm>
          <a:off x="0" y="0"/>
          <a:ext cx="0" cy="0"/>
          <a:chOff x="0" y="0"/>
          <a:chExt cx="0" cy="0"/>
        </a:xfrm>
      </p:grpSpPr>
      <p:sp>
        <p:nvSpPr>
          <p:cNvPr id="5" name="Title Placeholder 9"/>
          <p:cNvSpPr>
            <a:spLocks noGrp="1"/>
          </p:cNvSpPr>
          <p:nvPr>
            <p:ph type="title" hasCustomPrompt="1"/>
          </p:nvPr>
        </p:nvSpPr>
        <p:spPr>
          <a:xfrm>
            <a:off x="3355450" y="227013"/>
            <a:ext cx="5323413" cy="682625"/>
          </a:xfrm>
          <a:prstGeom prst="rect">
            <a:avLst/>
          </a:prstGeom>
        </p:spPr>
        <p:txBody>
          <a:bodyPr vert="horz" lIns="0" tIns="0" rIns="91440" bIns="0" rtlCol="0" anchor="ctr">
            <a:normAutofit/>
          </a:bodyPr>
          <a:lstStyle>
            <a:lvl1pPr>
              <a:defRPr/>
            </a:lvl1pPr>
          </a:lstStyle>
          <a:p>
            <a:r>
              <a:rPr lang="en-US" dirty="0"/>
              <a:t>Photo and Text Layout</a:t>
            </a:r>
          </a:p>
        </p:txBody>
      </p:sp>
      <p:sp>
        <p:nvSpPr>
          <p:cNvPr id="10" name="Text Placeholder 20"/>
          <p:cNvSpPr>
            <a:spLocks noGrp="1"/>
          </p:cNvSpPr>
          <p:nvPr>
            <p:ph type="body" sz="quarter" idx="11"/>
          </p:nvPr>
        </p:nvSpPr>
        <p:spPr>
          <a:xfrm>
            <a:off x="3360717" y="1185863"/>
            <a:ext cx="5397389" cy="4795837"/>
          </a:xfrm>
          <a:prstGeom prst="rect">
            <a:avLst/>
          </a:prstGeom>
        </p:spPr>
        <p:txBody>
          <a:bodyPr tIns="182880" anchor="t" anchorCtr="0">
            <a:normAutofit/>
          </a:bodyPr>
          <a:lstStyle>
            <a:lvl1pPr>
              <a:spcBef>
                <a:spcPts val="1800"/>
              </a:spcBef>
              <a:defRPr sz="2400"/>
            </a:lvl1pPr>
            <a:lvl2pPr>
              <a:lnSpc>
                <a:spcPct val="90000"/>
              </a:lnSpc>
              <a:spcBef>
                <a:spcPts val="0"/>
              </a:spcBef>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2"/>
          </p:nvPr>
        </p:nvSpPr>
        <p:spPr>
          <a:xfrm>
            <a:off x="0" y="0"/>
            <a:ext cx="3119438" cy="6154310"/>
          </a:xfrm>
          <a:prstGeom prst="rect">
            <a:avLst/>
          </a:prstGeom>
        </p:spPr>
        <p:txBody>
          <a:bodyPr/>
          <a:lstStyle>
            <a:lvl1pPr marL="0" indent="0">
              <a:buNone/>
              <a:defRPr sz="1600"/>
            </a:lvl1pPr>
          </a:lstStyle>
          <a:p>
            <a:r>
              <a:rPr lang="en-US"/>
              <a:t>Click icon to add picture</a:t>
            </a:r>
            <a:endParaRPr lang="en-US" dirty="0"/>
          </a:p>
        </p:txBody>
      </p:sp>
    </p:spTree>
    <p:extLst>
      <p:ext uri="{BB962C8B-B14F-4D97-AF65-F5344CB8AC3E}">
        <p14:creationId xmlns:p14="http://schemas.microsoft.com/office/powerpoint/2010/main" val="342006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and Text slide">
    <p:spTree>
      <p:nvGrpSpPr>
        <p:cNvPr id="1" name=""/>
        <p:cNvGrpSpPr/>
        <p:nvPr/>
      </p:nvGrpSpPr>
      <p:grpSpPr>
        <a:xfrm>
          <a:off x="0" y="0"/>
          <a:ext cx="0" cy="0"/>
          <a:chOff x="0" y="0"/>
          <a:chExt cx="0" cy="0"/>
        </a:xfrm>
      </p:grpSpPr>
      <p:sp>
        <p:nvSpPr>
          <p:cNvPr id="5" name="Title Placeholder 9"/>
          <p:cNvSpPr>
            <a:spLocks noGrp="1"/>
          </p:cNvSpPr>
          <p:nvPr>
            <p:ph type="title" hasCustomPrompt="1"/>
          </p:nvPr>
        </p:nvSpPr>
        <p:spPr>
          <a:xfrm>
            <a:off x="457200" y="227013"/>
            <a:ext cx="8228013" cy="674236"/>
          </a:xfrm>
          <a:prstGeom prst="rect">
            <a:avLst/>
          </a:prstGeom>
        </p:spPr>
        <p:txBody>
          <a:bodyPr vert="horz" lIns="0" tIns="0" rIns="0" bIns="0" rtlCol="0" anchor="ctr">
            <a:normAutofit/>
          </a:bodyPr>
          <a:lstStyle>
            <a:lvl1pPr>
              <a:defRPr/>
            </a:lvl1pPr>
          </a:lstStyle>
          <a:p>
            <a:r>
              <a:rPr lang="en-US" dirty="0"/>
              <a:t>Graph and Text Layout</a:t>
            </a:r>
          </a:p>
        </p:txBody>
      </p:sp>
      <p:sp>
        <p:nvSpPr>
          <p:cNvPr id="9" name="Chart Placeholder 8"/>
          <p:cNvSpPr>
            <a:spLocks noGrp="1"/>
          </p:cNvSpPr>
          <p:nvPr>
            <p:ph type="chart" sz="quarter" idx="10" hasCustomPrompt="1"/>
          </p:nvPr>
        </p:nvSpPr>
        <p:spPr>
          <a:xfrm>
            <a:off x="458336" y="1185875"/>
            <a:ext cx="3297346" cy="4795825"/>
          </a:xfrm>
          <a:prstGeom prst="rect">
            <a:avLst/>
          </a:prstGeom>
        </p:spPr>
        <p:txBody>
          <a:bodyPr/>
          <a:lstStyle>
            <a:lvl1pPr marL="0" indent="0">
              <a:buNone/>
              <a:defRPr sz="1600" baseline="0"/>
            </a:lvl1pPr>
          </a:lstStyle>
          <a:p>
            <a:r>
              <a:rPr lang="en-US" dirty="0"/>
              <a:t>Click to create a graph</a:t>
            </a:r>
          </a:p>
        </p:txBody>
      </p:sp>
      <p:sp>
        <p:nvSpPr>
          <p:cNvPr id="10" name="Text Placeholder 20"/>
          <p:cNvSpPr>
            <a:spLocks noGrp="1"/>
          </p:cNvSpPr>
          <p:nvPr>
            <p:ph type="body" sz="quarter" idx="11"/>
          </p:nvPr>
        </p:nvSpPr>
        <p:spPr>
          <a:xfrm>
            <a:off x="4061362" y="1185863"/>
            <a:ext cx="4655602" cy="4795837"/>
          </a:xfrm>
          <a:prstGeom prst="rect">
            <a:avLst/>
          </a:prstGeom>
        </p:spPr>
        <p:txBody>
          <a:bodyPr tIns="182880" anchor="t" anchorCtr="0"/>
          <a:lstStyle>
            <a:lvl1pPr marL="227013" indent="-227013">
              <a:spcBef>
                <a:spcPts val="1800"/>
              </a:spcBef>
              <a:defRPr sz="2400"/>
            </a:lvl1pPr>
            <a:lvl2pPr marL="687388" indent="-230188">
              <a:lnSpc>
                <a:spcPct val="90000"/>
              </a:lnSpc>
              <a:spcBef>
                <a:spcPts val="0"/>
              </a:spcBef>
              <a:buFont typeface="Arial" panose="020B0604020202020204" pitchFamily="34" charset="0"/>
              <a:buChar cha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933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or Graph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7013"/>
            <a:ext cx="8221664" cy="682626"/>
          </a:xfrm>
        </p:spPr>
        <p:txBody>
          <a:bodyPr/>
          <a:lstStyle>
            <a:lvl1pPr>
              <a:defRPr/>
            </a:lvl1pPr>
          </a:lstStyle>
          <a:p>
            <a:r>
              <a:rPr lang="en-US" dirty="0"/>
              <a:t>Chart or Graph Layout</a:t>
            </a:r>
          </a:p>
        </p:txBody>
      </p:sp>
      <p:sp>
        <p:nvSpPr>
          <p:cNvPr id="3" name="Chart Placeholder 8"/>
          <p:cNvSpPr>
            <a:spLocks noGrp="1"/>
          </p:cNvSpPr>
          <p:nvPr>
            <p:ph type="chart" sz="quarter" idx="10" hasCustomPrompt="1"/>
          </p:nvPr>
        </p:nvSpPr>
        <p:spPr>
          <a:xfrm>
            <a:off x="457201" y="1185863"/>
            <a:ext cx="8221662" cy="4795837"/>
          </a:xfrm>
          <a:prstGeom prst="rect">
            <a:avLst/>
          </a:prstGeom>
        </p:spPr>
        <p:txBody>
          <a:bodyPr/>
          <a:lstStyle>
            <a:lvl1pPr marL="0" indent="0">
              <a:buNone/>
              <a:defRPr sz="1600" baseline="0"/>
            </a:lvl1pPr>
          </a:lstStyle>
          <a:p>
            <a:r>
              <a:rPr lang="en-US" dirty="0"/>
              <a:t>Click to create a chart</a:t>
            </a:r>
          </a:p>
        </p:txBody>
      </p:sp>
    </p:spTree>
    <p:extLst>
      <p:ext uri="{BB962C8B-B14F-4D97-AF65-F5344CB8AC3E}">
        <p14:creationId xmlns:p14="http://schemas.microsoft.com/office/powerpoint/2010/main" val="127392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Table Layout</a:t>
            </a:r>
          </a:p>
        </p:txBody>
      </p:sp>
      <p:sp>
        <p:nvSpPr>
          <p:cNvPr id="4" name="Table Placeholder 3"/>
          <p:cNvSpPr>
            <a:spLocks noGrp="1"/>
          </p:cNvSpPr>
          <p:nvPr>
            <p:ph type="tbl" sz="quarter" idx="10" hasCustomPrompt="1"/>
          </p:nvPr>
        </p:nvSpPr>
        <p:spPr>
          <a:xfrm>
            <a:off x="466725" y="1185862"/>
            <a:ext cx="8212138" cy="4795837"/>
          </a:xfrm>
        </p:spPr>
        <p:txBody>
          <a:bodyPr>
            <a:normAutofit/>
          </a:bodyPr>
          <a:lstStyle>
            <a:lvl1pPr marL="0" indent="0">
              <a:buNone/>
              <a:defRPr sz="1600"/>
            </a:lvl1pPr>
          </a:lstStyle>
          <a:p>
            <a:r>
              <a:rPr lang="en-US" dirty="0"/>
              <a:t>Click to create a table</a:t>
            </a:r>
          </a:p>
        </p:txBody>
      </p:sp>
    </p:spTree>
    <p:extLst>
      <p:ext uri="{BB962C8B-B14F-4D97-AF65-F5344CB8AC3E}">
        <p14:creationId xmlns:p14="http://schemas.microsoft.com/office/powerpoint/2010/main" val="351037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61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457200" y="227013"/>
            <a:ext cx="8221664" cy="679885"/>
          </a:xfrm>
          <a:prstGeom prst="rect">
            <a:avLst/>
          </a:prstGeom>
        </p:spPr>
        <p:txBody>
          <a:bodyPr vert="horz" lIns="0" tIns="0" rIns="0" bIns="0" rtlCol="0" anchor="ctr">
            <a:normAutofit/>
          </a:bodyPr>
          <a:lstStyle/>
          <a:p>
            <a:r>
              <a:rPr lang="en-US"/>
              <a:t>Click to edit Master title style</a:t>
            </a:r>
            <a:endParaRPr lang="en-US" dirty="0"/>
          </a:p>
        </p:txBody>
      </p:sp>
      <p:sp>
        <p:nvSpPr>
          <p:cNvPr id="8" name="TextBox 7"/>
          <p:cNvSpPr txBox="1"/>
          <p:nvPr/>
        </p:nvSpPr>
        <p:spPr>
          <a:xfrm>
            <a:off x="105270" y="7156322"/>
            <a:ext cx="9696659" cy="307777"/>
          </a:xfrm>
          <a:prstGeom prst="rect">
            <a:avLst/>
          </a:prstGeom>
          <a:noFill/>
        </p:spPr>
        <p:txBody>
          <a:bodyPr wrap="square" rtlCol="0">
            <a:spAutoFit/>
          </a:bodyPr>
          <a:lstStyle/>
          <a:p>
            <a:r>
              <a:rPr lang="en-US" sz="1400" dirty="0">
                <a:solidFill>
                  <a:srgbClr val="646464"/>
                </a:solidFill>
              </a:rPr>
              <a:t>For technical questions or assistance with presentations, please contact </a:t>
            </a:r>
            <a:r>
              <a:rPr lang="en-US" sz="1400" b="1" dirty="0">
                <a:solidFill>
                  <a:srgbClr val="646464"/>
                </a:solidFill>
              </a:rPr>
              <a:t>adam.brown@protective.com</a:t>
            </a:r>
          </a:p>
        </p:txBody>
      </p:sp>
      <p:sp>
        <p:nvSpPr>
          <p:cNvPr id="15" name="Rectangle 14"/>
          <p:cNvSpPr/>
          <p:nvPr/>
        </p:nvSpPr>
        <p:spPr>
          <a:xfrm rot="10800000">
            <a:off x="-1" y="6161780"/>
            <a:ext cx="9144000" cy="11060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6260666"/>
            <a:ext cx="9144000" cy="613674"/>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30395" y="6544404"/>
            <a:ext cx="4683210" cy="169277"/>
          </a:xfrm>
          <a:prstGeom prst="rect">
            <a:avLst/>
          </a:prstGeom>
        </p:spPr>
        <p:txBody>
          <a:bodyPr wrap="square" bIns="0" anchor="b" anchorCtr="0">
            <a:spAutoFit/>
          </a:bodyPr>
          <a:lstStyle/>
          <a:p>
            <a:pPr algn="ctr"/>
            <a:r>
              <a:rPr lang="en-US" sz="800" dirty="0">
                <a:solidFill>
                  <a:schemeClr val="bg1"/>
                </a:solidFill>
                <a:latin typeface="HelveticaNeueLT Std" pitchFamily="34" charset="0"/>
              </a:rPr>
              <a:t>For Financial</a:t>
            </a:r>
            <a:r>
              <a:rPr lang="en-US" sz="800" baseline="0" dirty="0">
                <a:solidFill>
                  <a:schemeClr val="bg1"/>
                </a:solidFill>
                <a:latin typeface="HelveticaNeueLT Std" pitchFamily="34" charset="0"/>
              </a:rPr>
              <a:t> Professional Use Only. </a:t>
            </a:r>
            <a:r>
              <a:rPr lang="en-US" sz="800" dirty="0">
                <a:solidFill>
                  <a:schemeClr val="bg1"/>
                </a:solidFill>
                <a:latin typeface="HelveticaNeueLT Std" pitchFamily="34" charset="0"/>
              </a:rPr>
              <a:t>Not for Use With Consumers. </a:t>
            </a:r>
          </a:p>
        </p:txBody>
      </p:sp>
      <p:sp>
        <p:nvSpPr>
          <p:cNvPr id="19" name="TextBox 18"/>
          <p:cNvSpPr txBox="1"/>
          <p:nvPr/>
        </p:nvSpPr>
        <p:spPr>
          <a:xfrm>
            <a:off x="8461834" y="6512140"/>
            <a:ext cx="349776" cy="276999"/>
          </a:xfrm>
          <a:prstGeom prst="rect">
            <a:avLst/>
          </a:prstGeom>
          <a:noFill/>
        </p:spPr>
        <p:txBody>
          <a:bodyPr wrap="none" rtlCol="0">
            <a:spAutoFit/>
          </a:bodyPr>
          <a:lstStyle/>
          <a:p>
            <a:fld id="{84406E1E-7371-4B54-AD40-2F66787D5BE3}" type="slidenum">
              <a:rPr lang="en-US" sz="1200" smtClean="0">
                <a:solidFill>
                  <a:schemeClr val="bg1"/>
                </a:solidFill>
              </a:rPr>
              <a:t>‹#›</a:t>
            </a:fld>
            <a:endParaRPr lang="en-US" sz="1200" dirty="0">
              <a:solidFill>
                <a:schemeClr val="bg1"/>
              </a:solidFill>
            </a:endParaRPr>
          </a:p>
        </p:txBody>
      </p:sp>
      <p:sp>
        <p:nvSpPr>
          <p:cNvPr id="3" name="Text Placeholder 2"/>
          <p:cNvSpPr>
            <a:spLocks noGrp="1"/>
          </p:cNvSpPr>
          <p:nvPr>
            <p:ph type="body" idx="1"/>
          </p:nvPr>
        </p:nvSpPr>
        <p:spPr>
          <a:xfrm>
            <a:off x="457200" y="1185864"/>
            <a:ext cx="8221663" cy="4795836"/>
          </a:xfrm>
          <a:prstGeom prst="rect">
            <a:avLst/>
          </a:prstGeom>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2"/>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454240" y="6315450"/>
            <a:ext cx="1116652" cy="46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304027"/>
      </p:ext>
    </p:extLst>
  </p:cSld>
  <p:clrMap bg1="lt1" tx1="dk1" bg2="lt2" tx2="dk2" accent1="accent1" accent2="accent2" accent3="accent3" accent4="accent4" accent5="accent5" accent6="accent6" hlink="hlink" folHlink="folHlink"/>
  <p:sldLayoutIdLst>
    <p:sldLayoutId id="2147483656" r:id="rId1"/>
    <p:sldLayoutId id="2147483663" r:id="rId2"/>
    <p:sldLayoutId id="2147483657" r:id="rId3"/>
    <p:sldLayoutId id="2147483659" r:id="rId4"/>
    <p:sldLayoutId id="2147483660" r:id="rId5"/>
    <p:sldLayoutId id="2147483661" r:id="rId6"/>
    <p:sldLayoutId id="2147483662" r:id="rId7"/>
    <p:sldLayoutId id="2147483664" r:id="rId8"/>
    <p:sldLayoutId id="2147483668" r:id="rId9"/>
    <p:sldLayoutId id="2147483669" r:id="rId10"/>
    <p:sldLayoutId id="2147483670" r:id="rId11"/>
  </p:sldLayoutIdLst>
  <p:hf hdr="0" ftr="0" dt="0"/>
  <p:txStyles>
    <p:titleStyle>
      <a:lvl1pPr algn="l" defTabSz="914400" rtl="0" eaLnBrk="1" latinLnBrk="0" hangingPunct="1">
        <a:spcBef>
          <a:spcPct val="0"/>
        </a:spcBef>
        <a:buNone/>
        <a:defRPr sz="2800" b="0" kern="1200">
          <a:solidFill>
            <a:schemeClr val="tx2"/>
          </a:solidFill>
          <a:latin typeface="Arial" panose="020B0604020202020204" pitchFamily="34" charset="0"/>
          <a:ea typeface="+mj-ea"/>
          <a:cs typeface="Arial" panose="020B0604020202020204" pitchFamily="34" charset="0"/>
        </a:defRPr>
      </a:lvl1pPr>
    </p:titleStyle>
    <p:bodyStyle>
      <a:lvl1pPr marL="227013" indent="-227013" algn="l" defTabSz="914400" rtl="0" eaLnBrk="1" latinLnBrk="0" hangingPunct="1">
        <a:lnSpc>
          <a:spcPct val="90000"/>
        </a:lnSpc>
        <a:spcBef>
          <a:spcPts val="1800"/>
        </a:spcBef>
        <a:buClr>
          <a:srgbClr val="00A9E0"/>
        </a:buClr>
        <a:buSzPct val="80000"/>
        <a:buFont typeface="Wingdings" panose="05000000000000000000" pitchFamily="2" charset="2"/>
        <a:buChar char="§"/>
        <a:defRPr sz="2400" b="0" kern="1200">
          <a:solidFill>
            <a:srgbClr val="000000"/>
          </a:solidFill>
          <a:latin typeface="Arial" panose="020B0604020202020204" pitchFamily="34" charset="0"/>
          <a:ea typeface="+mn-ea"/>
          <a:cs typeface="Arial" panose="020B0604020202020204" pitchFamily="34" charset="0"/>
        </a:defRPr>
      </a:lvl1pPr>
      <a:lvl2pPr marL="687388" indent="-230188" algn="l" defTabSz="914400" rtl="0" eaLnBrk="1" latinLnBrk="0" hangingPunct="1">
        <a:lnSpc>
          <a:spcPct val="90000"/>
        </a:lnSpc>
        <a:spcBef>
          <a:spcPts val="0"/>
        </a:spcBef>
        <a:buClr>
          <a:srgbClr val="00A9E0"/>
        </a:buClr>
        <a:buSzPct val="80000"/>
        <a:buFont typeface="Arial" panose="020B0604020202020204" pitchFamily="34" charset="0"/>
        <a:buChar char="–"/>
        <a:defRPr sz="2000" b="0" kern="1200">
          <a:solidFill>
            <a:srgbClr val="000000"/>
          </a:solidFill>
          <a:latin typeface="Arial" panose="020B0604020202020204" pitchFamily="34" charset="0"/>
          <a:ea typeface="+mn-ea"/>
          <a:cs typeface="Arial" panose="020B0604020202020204" pitchFamily="34" charset="0"/>
        </a:defRPr>
      </a:lvl2pPr>
      <a:lvl3pPr marL="1082675" indent="-168275" algn="l" defTabSz="914400" rtl="0" eaLnBrk="1" latinLnBrk="0" hangingPunct="1">
        <a:lnSpc>
          <a:spcPct val="90000"/>
        </a:lnSpc>
        <a:spcBef>
          <a:spcPts val="0"/>
        </a:spcBef>
        <a:buClr>
          <a:srgbClr val="00A9E0"/>
        </a:buClr>
        <a:buSzPct val="80000"/>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484313" indent="-166688" algn="l" defTabSz="914400" rtl="0" eaLnBrk="1" latinLnBrk="0" hangingPunct="1">
        <a:lnSpc>
          <a:spcPct val="90000"/>
        </a:lnSpc>
        <a:spcBef>
          <a:spcPts val="0"/>
        </a:spcBef>
        <a:buClr>
          <a:srgbClr val="00A9E0"/>
        </a:buClr>
        <a:buSzPct val="80000"/>
        <a:buFont typeface="Arial" panose="020B0604020202020204" pitchFamily="34" charset="0"/>
        <a:buChar char="»"/>
        <a:tabLst>
          <a:tab pos="1484313" algn="l"/>
        </a:tabLst>
        <a:defRPr sz="1600" kern="1200">
          <a:solidFill>
            <a:srgbClr val="000000"/>
          </a:solidFill>
          <a:latin typeface="Arial" panose="020B0604020202020204" pitchFamily="34" charset="0"/>
          <a:ea typeface="+mn-ea"/>
          <a:cs typeface="Arial" panose="020B0604020202020204" pitchFamily="34" charset="0"/>
        </a:defRPr>
      </a:lvl4pPr>
      <a:lvl5pPr marL="1770063" indent="-168275" algn="l" defTabSz="914400" rtl="0" eaLnBrk="1" latinLnBrk="0" hangingPunct="1">
        <a:lnSpc>
          <a:spcPct val="90000"/>
        </a:lnSpc>
        <a:spcBef>
          <a:spcPts val="0"/>
        </a:spcBef>
        <a:buClr>
          <a:srgbClr val="00A9E0"/>
        </a:buClr>
        <a:buSzPct val="80000"/>
        <a:buFont typeface="Courier New" panose="02070309020205020404" pitchFamily="49" charset="0"/>
        <a:buChar char="o"/>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457200" y="227013"/>
            <a:ext cx="8221664" cy="679885"/>
          </a:xfrm>
          <a:prstGeom prst="rect">
            <a:avLst/>
          </a:prstGeom>
        </p:spPr>
        <p:txBody>
          <a:bodyPr vert="horz" lIns="0" tIns="0" rIns="0" bIns="0" rtlCol="0" anchor="ctr">
            <a:normAutofit/>
          </a:bodyPr>
          <a:lstStyle/>
          <a:p>
            <a:r>
              <a:rPr lang="en-US"/>
              <a:t>Click to edit Master title style</a:t>
            </a:r>
            <a:endParaRPr lang="en-US" dirty="0"/>
          </a:p>
        </p:txBody>
      </p:sp>
      <p:sp>
        <p:nvSpPr>
          <p:cNvPr id="8" name="TextBox 7"/>
          <p:cNvSpPr txBox="1"/>
          <p:nvPr/>
        </p:nvSpPr>
        <p:spPr>
          <a:xfrm>
            <a:off x="105270" y="7156322"/>
            <a:ext cx="9696659" cy="307777"/>
          </a:xfrm>
          <a:prstGeom prst="rect">
            <a:avLst/>
          </a:prstGeom>
          <a:noFill/>
        </p:spPr>
        <p:txBody>
          <a:bodyPr wrap="square" rtlCol="0">
            <a:spAutoFit/>
          </a:bodyPr>
          <a:lstStyle/>
          <a:p>
            <a:r>
              <a:rPr lang="en-US" sz="1400" dirty="0">
                <a:solidFill>
                  <a:srgbClr val="646464"/>
                </a:solidFill>
              </a:rPr>
              <a:t>For technical questions or assistance with presentations, please contact </a:t>
            </a:r>
            <a:r>
              <a:rPr lang="en-US" sz="1400" b="1" dirty="0">
                <a:solidFill>
                  <a:srgbClr val="646464"/>
                </a:solidFill>
              </a:rPr>
              <a:t>adam.brown@protective.com</a:t>
            </a:r>
          </a:p>
        </p:txBody>
      </p:sp>
      <p:sp>
        <p:nvSpPr>
          <p:cNvPr id="3" name="Text Placeholder 2"/>
          <p:cNvSpPr>
            <a:spLocks noGrp="1"/>
          </p:cNvSpPr>
          <p:nvPr>
            <p:ph type="body" idx="1"/>
          </p:nvPr>
        </p:nvSpPr>
        <p:spPr>
          <a:xfrm>
            <a:off x="457200" y="1185864"/>
            <a:ext cx="8221663" cy="4795836"/>
          </a:xfrm>
          <a:prstGeom prst="rect">
            <a:avLst/>
          </a:prstGeom>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524FF5A6-F4D1-4D5C-ADFE-EFA06C7B8BEB}"/>
              </a:ext>
            </a:extLst>
          </p:cNvPr>
          <p:cNvSpPr/>
          <p:nvPr userDrawn="1"/>
        </p:nvSpPr>
        <p:spPr>
          <a:xfrm rot="10800000">
            <a:off x="-1" y="6161780"/>
            <a:ext cx="9144000" cy="11060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4380D5-0F44-4B03-9ACA-AF19EBC38B00}"/>
              </a:ext>
            </a:extLst>
          </p:cNvPr>
          <p:cNvSpPr/>
          <p:nvPr userDrawn="1"/>
        </p:nvSpPr>
        <p:spPr>
          <a:xfrm>
            <a:off x="0" y="6260666"/>
            <a:ext cx="9144000" cy="613674"/>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AEA0C1-CDFC-4604-B6A7-4456812F2889}"/>
              </a:ext>
            </a:extLst>
          </p:cNvPr>
          <p:cNvSpPr/>
          <p:nvPr userDrawn="1"/>
        </p:nvSpPr>
        <p:spPr>
          <a:xfrm>
            <a:off x="2230395" y="6544404"/>
            <a:ext cx="4683210" cy="169277"/>
          </a:xfrm>
          <a:prstGeom prst="rect">
            <a:avLst/>
          </a:prstGeom>
        </p:spPr>
        <p:txBody>
          <a:bodyPr wrap="square" bIns="0" anchor="b" anchorCtr="0">
            <a:spAutoFit/>
          </a:bodyPr>
          <a:lstStyle/>
          <a:p>
            <a:pPr algn="ctr"/>
            <a:r>
              <a:rPr lang="en-US" sz="800" dirty="0">
                <a:solidFill>
                  <a:schemeClr val="bg1"/>
                </a:solidFill>
                <a:latin typeface="HelveticaNeueLT Std" pitchFamily="34" charset="0"/>
              </a:rPr>
              <a:t>For Financial</a:t>
            </a:r>
            <a:r>
              <a:rPr lang="en-US" sz="800" baseline="0" dirty="0">
                <a:solidFill>
                  <a:schemeClr val="bg1"/>
                </a:solidFill>
                <a:latin typeface="HelveticaNeueLT Std" pitchFamily="34" charset="0"/>
              </a:rPr>
              <a:t> Professional Use Only. </a:t>
            </a:r>
            <a:r>
              <a:rPr lang="en-US" sz="800" dirty="0">
                <a:solidFill>
                  <a:schemeClr val="bg1"/>
                </a:solidFill>
                <a:latin typeface="HelveticaNeueLT Std" pitchFamily="34" charset="0"/>
              </a:rPr>
              <a:t>Not for Use With Consumers. </a:t>
            </a:r>
          </a:p>
        </p:txBody>
      </p:sp>
      <p:sp>
        <p:nvSpPr>
          <p:cNvPr id="16" name="TextBox 15">
            <a:extLst>
              <a:ext uri="{FF2B5EF4-FFF2-40B4-BE49-F238E27FC236}">
                <a16:creationId xmlns:a16="http://schemas.microsoft.com/office/drawing/2014/main" id="{254B8D84-2A39-47FB-83CD-F4E0E65169A5}"/>
              </a:ext>
            </a:extLst>
          </p:cNvPr>
          <p:cNvSpPr txBox="1"/>
          <p:nvPr userDrawn="1"/>
        </p:nvSpPr>
        <p:spPr>
          <a:xfrm>
            <a:off x="8461834" y="6512140"/>
            <a:ext cx="349776" cy="276999"/>
          </a:xfrm>
          <a:prstGeom prst="rect">
            <a:avLst/>
          </a:prstGeom>
          <a:noFill/>
        </p:spPr>
        <p:txBody>
          <a:bodyPr wrap="none" rtlCol="0">
            <a:spAutoFit/>
          </a:bodyPr>
          <a:lstStyle/>
          <a:p>
            <a:fld id="{84406E1E-7371-4B54-AD40-2F66787D5BE3}" type="slidenum">
              <a:rPr lang="en-US" sz="1200" smtClean="0">
                <a:solidFill>
                  <a:schemeClr val="bg1"/>
                </a:solidFill>
              </a:rPr>
              <a:t>‹#›</a:t>
            </a:fld>
            <a:endParaRPr lang="en-US" sz="1200" dirty="0">
              <a:solidFill>
                <a:schemeClr val="bg1"/>
              </a:solidFill>
            </a:endParaRPr>
          </a:p>
        </p:txBody>
      </p:sp>
      <p:pic>
        <p:nvPicPr>
          <p:cNvPr id="17" name="Picture 2">
            <a:extLst>
              <a:ext uri="{FF2B5EF4-FFF2-40B4-BE49-F238E27FC236}">
                <a16:creationId xmlns:a16="http://schemas.microsoft.com/office/drawing/2014/main" id="{D785C4B6-1296-48A7-B5B4-B6EE19D923D8}"/>
              </a:ext>
            </a:extLst>
          </p:cNvPr>
          <p:cNvPicPr>
            <a:picLocks noChangeAspect="1" noChangeArrowheads="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454240" y="6315450"/>
            <a:ext cx="1116652" cy="46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6614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hdr="0" ftr="0" dt="0"/>
  <p:txStyles>
    <p:titleStyle>
      <a:lvl1pPr algn="l" defTabSz="914400" rtl="0" eaLnBrk="1" latinLnBrk="0" hangingPunct="1">
        <a:spcBef>
          <a:spcPct val="0"/>
        </a:spcBef>
        <a:buNone/>
        <a:defRPr sz="3200" b="0" kern="1200">
          <a:solidFill>
            <a:schemeClr val="tx2"/>
          </a:solidFill>
          <a:latin typeface="Arial" panose="020B0604020202020204" pitchFamily="34" charset="0"/>
          <a:ea typeface="+mj-ea"/>
          <a:cs typeface="Arial" panose="020B0604020202020204" pitchFamily="34" charset="0"/>
        </a:defRPr>
      </a:lvl1pPr>
    </p:titleStyle>
    <p:bodyStyle>
      <a:lvl1pPr marL="227013" indent="-227013" algn="l" defTabSz="914400" rtl="0" eaLnBrk="1" latinLnBrk="0" hangingPunct="1">
        <a:lnSpc>
          <a:spcPct val="90000"/>
        </a:lnSpc>
        <a:spcBef>
          <a:spcPts val="1800"/>
        </a:spcBef>
        <a:buClr>
          <a:srgbClr val="00A9E0"/>
        </a:buClr>
        <a:buSzPct val="80000"/>
        <a:buFont typeface="Wingdings" panose="05000000000000000000" pitchFamily="2" charset="2"/>
        <a:buChar char="§"/>
        <a:defRPr sz="2400" b="0" kern="1200">
          <a:solidFill>
            <a:srgbClr val="646464"/>
          </a:solidFill>
          <a:latin typeface="Arial" panose="020B0604020202020204" pitchFamily="34" charset="0"/>
          <a:ea typeface="+mn-ea"/>
          <a:cs typeface="Arial" panose="020B0604020202020204" pitchFamily="34" charset="0"/>
        </a:defRPr>
      </a:lvl1pPr>
      <a:lvl2pPr marL="687388" indent="-230188" algn="l" defTabSz="914400" rtl="0" eaLnBrk="1" latinLnBrk="0" hangingPunct="1">
        <a:lnSpc>
          <a:spcPct val="90000"/>
        </a:lnSpc>
        <a:spcBef>
          <a:spcPts val="0"/>
        </a:spcBef>
        <a:buClr>
          <a:srgbClr val="00A9E0"/>
        </a:buClr>
        <a:buSzPct val="80000"/>
        <a:buFont typeface="Arial" panose="020B0604020202020204" pitchFamily="34" charset="0"/>
        <a:buChar char="–"/>
        <a:defRPr sz="2000" b="0" kern="1200">
          <a:solidFill>
            <a:srgbClr val="646464"/>
          </a:solidFill>
          <a:latin typeface="Arial" panose="020B0604020202020204" pitchFamily="34" charset="0"/>
          <a:ea typeface="+mn-ea"/>
          <a:cs typeface="Arial" panose="020B0604020202020204" pitchFamily="34" charset="0"/>
        </a:defRPr>
      </a:lvl2pPr>
      <a:lvl3pPr marL="1082675" indent="-168275" algn="l" defTabSz="914400" rtl="0" eaLnBrk="1" latinLnBrk="0" hangingPunct="1">
        <a:lnSpc>
          <a:spcPct val="90000"/>
        </a:lnSpc>
        <a:spcBef>
          <a:spcPts val="0"/>
        </a:spcBef>
        <a:buClr>
          <a:srgbClr val="00A9E0"/>
        </a:buClr>
        <a:buSzPct val="80000"/>
        <a:buFont typeface="Arial" panose="020B0604020202020204" pitchFamily="34" charset="0"/>
        <a:buChar char="•"/>
        <a:defRPr sz="1800" kern="1200">
          <a:solidFill>
            <a:srgbClr val="646464"/>
          </a:solidFill>
          <a:latin typeface="Arial" panose="020B0604020202020204" pitchFamily="34" charset="0"/>
          <a:ea typeface="+mn-ea"/>
          <a:cs typeface="Arial" panose="020B0604020202020204" pitchFamily="34" charset="0"/>
        </a:defRPr>
      </a:lvl3pPr>
      <a:lvl4pPr marL="1484313" indent="-166688" algn="l" defTabSz="914400" rtl="0" eaLnBrk="1" latinLnBrk="0" hangingPunct="1">
        <a:lnSpc>
          <a:spcPct val="90000"/>
        </a:lnSpc>
        <a:spcBef>
          <a:spcPts val="0"/>
        </a:spcBef>
        <a:buClr>
          <a:srgbClr val="00A9E0"/>
        </a:buClr>
        <a:buSzPct val="80000"/>
        <a:buFont typeface="Arial" panose="020B0604020202020204" pitchFamily="34" charset="0"/>
        <a:buChar char="»"/>
        <a:tabLst>
          <a:tab pos="1484313" algn="l"/>
        </a:tabLst>
        <a:defRPr sz="1600" kern="1200">
          <a:solidFill>
            <a:srgbClr val="646464"/>
          </a:solidFill>
          <a:latin typeface="Arial" panose="020B0604020202020204" pitchFamily="34" charset="0"/>
          <a:ea typeface="+mn-ea"/>
          <a:cs typeface="Arial" panose="020B0604020202020204" pitchFamily="34" charset="0"/>
        </a:defRPr>
      </a:lvl4pPr>
      <a:lvl5pPr marL="1770063" indent="-168275" algn="l" defTabSz="914400" rtl="0" eaLnBrk="1" latinLnBrk="0" hangingPunct="1">
        <a:lnSpc>
          <a:spcPct val="90000"/>
        </a:lnSpc>
        <a:spcBef>
          <a:spcPts val="0"/>
        </a:spcBef>
        <a:buClr>
          <a:srgbClr val="00A9E0"/>
        </a:buClr>
        <a:buSzPct val="80000"/>
        <a:buFont typeface="Courier New" panose="02070309020205020404" pitchFamily="49" charset="0"/>
        <a:buChar char="o"/>
        <a:defRPr sz="1400" kern="1200">
          <a:solidFill>
            <a:srgbClr val="6464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investmentstrategies.citi.com/"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235" y="3775260"/>
            <a:ext cx="8289728" cy="760907"/>
          </a:xfrm>
        </p:spPr>
        <p:txBody>
          <a:bodyPr>
            <a:noAutofit/>
          </a:bodyPr>
          <a:lstStyle/>
          <a:p>
            <a:r>
              <a:rPr lang="en-US" dirty="0"/>
              <a:t>Protecting Retirement                                                    </a:t>
            </a:r>
            <a:r>
              <a:rPr lang="en-US" sz="3200" dirty="0"/>
              <a:t>with Protective</a:t>
            </a:r>
            <a:r>
              <a:rPr lang="en-US" sz="2800" baseline="30000" dirty="0"/>
              <a:t>®</a:t>
            </a:r>
            <a:r>
              <a:rPr lang="en-US" sz="3200" dirty="0"/>
              <a:t> Income Builder</a:t>
            </a:r>
            <a:endParaRPr lang="en-US" dirty="0"/>
          </a:p>
        </p:txBody>
      </p:sp>
      <p:sp>
        <p:nvSpPr>
          <p:cNvPr id="5" name="Text Placeholder 4"/>
          <p:cNvSpPr>
            <a:spLocks noGrp="1"/>
          </p:cNvSpPr>
          <p:nvPr>
            <p:ph type="body" sz="quarter" idx="10"/>
          </p:nvPr>
        </p:nvSpPr>
        <p:spPr>
          <a:xfrm>
            <a:off x="423505" y="5103874"/>
            <a:ext cx="8293461" cy="399002"/>
          </a:xfrm>
        </p:spPr>
        <p:txBody>
          <a:bodyPr>
            <a:normAutofit/>
          </a:bodyPr>
          <a:lstStyle/>
          <a:p>
            <a:r>
              <a:rPr lang="en-US" sz="1800" dirty="0"/>
              <a:t>Wholesaler Name</a:t>
            </a:r>
          </a:p>
        </p:txBody>
      </p:sp>
      <p:cxnSp>
        <p:nvCxnSpPr>
          <p:cNvPr id="3" name="Straight Connector 2"/>
          <p:cNvCxnSpPr/>
          <p:nvPr/>
        </p:nvCxnSpPr>
        <p:spPr>
          <a:xfrm>
            <a:off x="370703" y="5082748"/>
            <a:ext cx="84108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23505" y="5513973"/>
            <a:ext cx="423899" cy="307777"/>
          </a:xfrm>
          <a:prstGeom prst="rect">
            <a:avLst/>
          </a:prstGeom>
        </p:spPr>
        <p:txBody>
          <a:bodyPr wrap="none" lIns="0">
            <a:spAutoFit/>
          </a:bodyPr>
          <a:lstStyle/>
          <a:p>
            <a:r>
              <a:rPr lang="en-US" sz="1400" dirty="0">
                <a:solidFill>
                  <a:schemeClr val="bg1"/>
                </a:solidFill>
              </a:rPr>
              <a:t>Title</a:t>
            </a:r>
          </a:p>
        </p:txBody>
      </p:sp>
      <p:pic>
        <p:nvPicPr>
          <p:cNvPr id="19" name="Picture Placeholder 18">
            <a:extLst>
              <a:ext uri="{FF2B5EF4-FFF2-40B4-BE49-F238E27FC236}">
                <a16:creationId xmlns:a16="http://schemas.microsoft.com/office/drawing/2014/main" id="{231D43C2-DB75-488B-82AB-960952683A6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7938" y="0"/>
            <a:ext cx="9151938" cy="2057400"/>
          </a:xfrm>
        </p:spPr>
      </p:pic>
    </p:spTree>
    <p:extLst>
      <p:ext uri="{BB962C8B-B14F-4D97-AF65-F5344CB8AC3E}">
        <p14:creationId xmlns:p14="http://schemas.microsoft.com/office/powerpoint/2010/main" val="332986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68" y="204977"/>
            <a:ext cx="8221664" cy="679885"/>
          </a:xfrm>
        </p:spPr>
        <p:txBody>
          <a:bodyPr>
            <a:normAutofit/>
          </a:bodyPr>
          <a:lstStyle/>
          <a:p>
            <a:r>
              <a:rPr lang="en-US" dirty="0"/>
              <a:t>Creating lifetime rising income</a:t>
            </a:r>
          </a:p>
        </p:txBody>
      </p:sp>
      <p:graphicFrame>
        <p:nvGraphicFramePr>
          <p:cNvPr id="4" name="Table 3">
            <a:extLst>
              <a:ext uri="{FF2B5EF4-FFF2-40B4-BE49-F238E27FC236}">
                <a16:creationId xmlns:a16="http://schemas.microsoft.com/office/drawing/2014/main" id="{A4827E96-C153-46AF-B7EB-6B8FC9A79787}"/>
              </a:ext>
            </a:extLst>
          </p:cNvPr>
          <p:cNvGraphicFramePr>
            <a:graphicFrameLocks noGrp="1"/>
          </p:cNvGraphicFramePr>
          <p:nvPr>
            <p:extLst>
              <p:ext uri="{D42A27DB-BD31-4B8C-83A1-F6EECF244321}">
                <p14:modId xmlns:p14="http://schemas.microsoft.com/office/powerpoint/2010/main" val="2179341741"/>
              </p:ext>
            </p:extLst>
          </p:nvPr>
        </p:nvGraphicFramePr>
        <p:xfrm>
          <a:off x="461168" y="785307"/>
          <a:ext cx="8221664" cy="4974753"/>
        </p:xfrm>
        <a:graphic>
          <a:graphicData uri="http://schemas.openxmlformats.org/drawingml/2006/table">
            <a:tbl>
              <a:tblPr firstRow="1" bandRow="1">
                <a:tableStyleId>{5C22544A-7EE6-4342-B048-85BDC9FD1C3A}</a:tableStyleId>
              </a:tblPr>
              <a:tblGrid>
                <a:gridCol w="1011896">
                  <a:extLst>
                    <a:ext uri="{9D8B030D-6E8A-4147-A177-3AD203B41FA5}">
                      <a16:colId xmlns:a16="http://schemas.microsoft.com/office/drawing/2014/main" val="789221113"/>
                    </a:ext>
                  </a:extLst>
                </a:gridCol>
                <a:gridCol w="2403256">
                  <a:extLst>
                    <a:ext uri="{9D8B030D-6E8A-4147-A177-3AD203B41FA5}">
                      <a16:colId xmlns:a16="http://schemas.microsoft.com/office/drawing/2014/main" val="1565349905"/>
                    </a:ext>
                  </a:extLst>
                </a:gridCol>
                <a:gridCol w="2403256">
                  <a:extLst>
                    <a:ext uri="{9D8B030D-6E8A-4147-A177-3AD203B41FA5}">
                      <a16:colId xmlns:a16="http://schemas.microsoft.com/office/drawing/2014/main" val="4108024726"/>
                    </a:ext>
                  </a:extLst>
                </a:gridCol>
                <a:gridCol w="2403256">
                  <a:extLst>
                    <a:ext uri="{9D8B030D-6E8A-4147-A177-3AD203B41FA5}">
                      <a16:colId xmlns:a16="http://schemas.microsoft.com/office/drawing/2014/main" val="2853981827"/>
                    </a:ext>
                  </a:extLst>
                </a:gridCol>
              </a:tblGrid>
              <a:tr h="509293">
                <a:tc>
                  <a:txBody>
                    <a:bodyPr/>
                    <a:lstStyle/>
                    <a:p>
                      <a:pPr marL="0" marR="0" lvl="0" indent="0" algn="ctr" defTabSz="914400" rtl="0" eaLnBrk="1" fontAlgn="ctr" latinLnBrk="0" hangingPunct="1">
                        <a:lnSpc>
                          <a:spcPct val="85000"/>
                        </a:lnSpc>
                        <a:spcBef>
                          <a:spcPts val="0"/>
                        </a:spcBef>
                        <a:spcAft>
                          <a:spcPts val="0"/>
                        </a:spcAft>
                        <a:buClrTx/>
                        <a:buSzTx/>
                        <a:buFontTx/>
                        <a:buNone/>
                        <a:tabLst/>
                        <a:defRPr/>
                      </a:pPr>
                      <a:r>
                        <a:rPr lang="en-US" sz="1400" dirty="0"/>
                        <a:t>Attained age</a:t>
                      </a:r>
                    </a:p>
                  </a:txBody>
                  <a:tcPr marL="9525" marR="9525" marT="9525" marB="0" anchor="ctr"/>
                </a:tc>
                <a:tc>
                  <a:txBody>
                    <a:bodyPr/>
                    <a:lstStyle/>
                    <a:p>
                      <a:pPr marL="0" marR="0" lvl="0" indent="0" algn="ctr" defTabSz="914400" rtl="0" eaLnBrk="1" fontAlgn="ctr" latinLnBrk="0" hangingPunct="1">
                        <a:lnSpc>
                          <a:spcPct val="85000"/>
                        </a:lnSpc>
                        <a:spcBef>
                          <a:spcPts val="0"/>
                        </a:spcBef>
                        <a:spcAft>
                          <a:spcPts val="0"/>
                        </a:spcAft>
                        <a:buClrTx/>
                        <a:buSzTx/>
                        <a:buFontTx/>
                        <a:buNone/>
                        <a:tabLst/>
                        <a:defRPr/>
                      </a:pPr>
                      <a:r>
                        <a:rPr lang="en-US" sz="1400" dirty="0"/>
                        <a:t>Benefit                                            base</a:t>
                      </a:r>
                    </a:p>
                  </a:txBody>
                  <a:tcPr marL="9525" marR="9525" marT="9525" marB="0" anchor="ctr"/>
                </a:tc>
                <a:tc>
                  <a:txBody>
                    <a:bodyPr/>
                    <a:lstStyle/>
                    <a:p>
                      <a:pPr marL="0" marR="0" lvl="0" indent="0" algn="ctr" defTabSz="914400" rtl="0" eaLnBrk="1" fontAlgn="ctr" latinLnBrk="0" hangingPunct="1">
                        <a:lnSpc>
                          <a:spcPct val="85000"/>
                        </a:lnSpc>
                        <a:spcBef>
                          <a:spcPts val="0"/>
                        </a:spcBef>
                        <a:spcAft>
                          <a:spcPts val="0"/>
                        </a:spcAft>
                        <a:buClrTx/>
                        <a:buSzTx/>
                        <a:buFontTx/>
                        <a:buNone/>
                        <a:tabLst/>
                        <a:defRPr/>
                      </a:pPr>
                      <a:r>
                        <a:rPr lang="en-US" sz="1400" dirty="0"/>
                        <a:t>Annual                        withdrawal rate</a:t>
                      </a:r>
                    </a:p>
                  </a:txBody>
                  <a:tcPr marL="9525" marR="9525" marT="9525" marB="0" anchor="ctr"/>
                </a:tc>
                <a:tc>
                  <a:txBody>
                    <a:bodyPr/>
                    <a:lstStyle/>
                    <a:p>
                      <a:pPr marL="0" marR="0" lvl="0" indent="0" algn="ctr" defTabSz="914400" rtl="0" eaLnBrk="1" fontAlgn="ctr" latinLnBrk="0" hangingPunct="1">
                        <a:lnSpc>
                          <a:spcPct val="85000"/>
                        </a:lnSpc>
                        <a:spcBef>
                          <a:spcPts val="0"/>
                        </a:spcBef>
                        <a:spcAft>
                          <a:spcPts val="0"/>
                        </a:spcAft>
                        <a:buClrTx/>
                        <a:buSzTx/>
                        <a:buFontTx/>
                        <a:buNone/>
                        <a:tabLst/>
                        <a:defRPr/>
                      </a:pPr>
                      <a:r>
                        <a:rPr lang="en-US" sz="1400" dirty="0"/>
                        <a:t>Annual                                withdrawal amount</a:t>
                      </a:r>
                    </a:p>
                  </a:txBody>
                  <a:tcPr marL="9525" marR="9525" marT="9525" marB="0" anchor="ctr"/>
                </a:tc>
                <a:extLst>
                  <a:ext uri="{0D108BD9-81ED-4DB2-BD59-A6C34878D82A}">
                    <a16:rowId xmlns:a16="http://schemas.microsoft.com/office/drawing/2014/main" val="3865190279"/>
                  </a:ext>
                </a:extLst>
              </a:tr>
              <a:tr h="249542">
                <a:tc>
                  <a:txBody>
                    <a:bodyPr/>
                    <a:lstStyle/>
                    <a:p>
                      <a:pPr algn="ctr" rtl="0" fontAlgn="ctr"/>
                      <a:r>
                        <a:rPr lang="en-US" sz="1400" b="0" i="0" u="none" strike="noStrike" dirty="0">
                          <a:solidFill>
                            <a:srgbClr val="000000"/>
                          </a:solidFill>
                          <a:effectLst/>
                          <a:latin typeface="Arial" panose="020B0604020202020204" pitchFamily="34" charset="0"/>
                        </a:rPr>
                        <a:t>65</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4.60%</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$6,440</a:t>
                      </a:r>
                    </a:p>
                  </a:txBody>
                  <a:tcPr marL="9525" marR="9525" marT="9525" marB="0" anchor="ctr"/>
                </a:tc>
                <a:extLst>
                  <a:ext uri="{0D108BD9-81ED-4DB2-BD59-A6C34878D82A}">
                    <a16:rowId xmlns:a16="http://schemas.microsoft.com/office/drawing/2014/main" val="2360366318"/>
                  </a:ext>
                </a:extLst>
              </a:tr>
              <a:tr h="249542">
                <a:tc>
                  <a:txBody>
                    <a:bodyPr/>
                    <a:lstStyle/>
                    <a:p>
                      <a:pPr algn="ctr" rtl="0" fontAlgn="ctr"/>
                      <a:r>
                        <a:rPr lang="en-US" sz="1400" b="0" i="0" u="none" strike="noStrike">
                          <a:solidFill>
                            <a:srgbClr val="000000"/>
                          </a:solidFill>
                          <a:effectLst/>
                          <a:latin typeface="Arial" panose="020B0604020202020204" pitchFamily="34" charset="0"/>
                        </a:rPr>
                        <a:t>66</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4.70%</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$6,580 </a:t>
                      </a:r>
                    </a:p>
                  </a:txBody>
                  <a:tcPr marL="9525" marR="9525" marT="9525" marB="0" anchor="ctr"/>
                </a:tc>
                <a:extLst>
                  <a:ext uri="{0D108BD9-81ED-4DB2-BD59-A6C34878D82A}">
                    <a16:rowId xmlns:a16="http://schemas.microsoft.com/office/drawing/2014/main" val="846508017"/>
                  </a:ext>
                </a:extLst>
              </a:tr>
              <a:tr h="249542">
                <a:tc>
                  <a:txBody>
                    <a:bodyPr/>
                    <a:lstStyle/>
                    <a:p>
                      <a:pPr algn="ctr" rtl="0" fontAlgn="ctr"/>
                      <a:r>
                        <a:rPr lang="en-US" sz="1400" b="0" i="0" u="none" strike="noStrike">
                          <a:solidFill>
                            <a:srgbClr val="000000"/>
                          </a:solidFill>
                          <a:effectLst/>
                          <a:latin typeface="Arial" panose="020B0604020202020204" pitchFamily="34" charset="0"/>
                        </a:rPr>
                        <a:t>67</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4.75%</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$6,650 </a:t>
                      </a:r>
                    </a:p>
                  </a:txBody>
                  <a:tcPr marL="9525" marR="9525" marT="9525" marB="0" anchor="ctr"/>
                </a:tc>
                <a:extLst>
                  <a:ext uri="{0D108BD9-81ED-4DB2-BD59-A6C34878D82A}">
                    <a16:rowId xmlns:a16="http://schemas.microsoft.com/office/drawing/2014/main" val="1482438665"/>
                  </a:ext>
                </a:extLst>
              </a:tr>
              <a:tr h="249542">
                <a:tc>
                  <a:txBody>
                    <a:bodyPr/>
                    <a:lstStyle/>
                    <a:p>
                      <a:pPr algn="ctr" rtl="0" fontAlgn="ctr"/>
                      <a:r>
                        <a:rPr lang="en-US" sz="1400" b="0" i="0" u="none" strike="noStrike" dirty="0">
                          <a:solidFill>
                            <a:srgbClr val="000000"/>
                          </a:solidFill>
                          <a:effectLst/>
                          <a:latin typeface="Arial" panose="020B0604020202020204" pitchFamily="34" charset="0"/>
                        </a:rPr>
                        <a:t>68</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5.00%</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$7,000</a:t>
                      </a:r>
                    </a:p>
                  </a:txBody>
                  <a:tcPr marL="9525" marR="9525" marT="9525" marB="0" anchor="ctr"/>
                </a:tc>
                <a:extLst>
                  <a:ext uri="{0D108BD9-81ED-4DB2-BD59-A6C34878D82A}">
                    <a16:rowId xmlns:a16="http://schemas.microsoft.com/office/drawing/2014/main" val="390512014"/>
                  </a:ext>
                </a:extLst>
              </a:tr>
              <a:tr h="249542">
                <a:tc>
                  <a:txBody>
                    <a:bodyPr/>
                    <a:lstStyle/>
                    <a:p>
                      <a:pPr algn="ctr" rtl="0" fontAlgn="ctr"/>
                      <a:r>
                        <a:rPr lang="en-US" sz="1400" b="0" i="0" u="none" strike="noStrike">
                          <a:solidFill>
                            <a:srgbClr val="000000"/>
                          </a:solidFill>
                          <a:effectLst/>
                          <a:latin typeface="Arial" panose="020B0604020202020204" pitchFamily="34" charset="0"/>
                        </a:rPr>
                        <a:t>69</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5.25%</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$7,350 </a:t>
                      </a:r>
                    </a:p>
                  </a:txBody>
                  <a:tcPr marL="9525" marR="9525" marT="9525" marB="0" anchor="ctr"/>
                </a:tc>
                <a:extLst>
                  <a:ext uri="{0D108BD9-81ED-4DB2-BD59-A6C34878D82A}">
                    <a16:rowId xmlns:a16="http://schemas.microsoft.com/office/drawing/2014/main" val="4080641337"/>
                  </a:ext>
                </a:extLst>
              </a:tr>
              <a:tr h="249542">
                <a:tc>
                  <a:txBody>
                    <a:bodyPr/>
                    <a:lstStyle/>
                    <a:p>
                      <a:pPr algn="ctr" rtl="0" fontAlgn="ctr"/>
                      <a:r>
                        <a:rPr lang="en-US" sz="1400" b="0" i="0" u="none" strike="noStrike">
                          <a:solidFill>
                            <a:srgbClr val="000000"/>
                          </a:solidFill>
                          <a:effectLst/>
                          <a:latin typeface="Arial" panose="020B0604020202020204" pitchFamily="34" charset="0"/>
                        </a:rPr>
                        <a:t>70</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5.45%</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$7,630 </a:t>
                      </a:r>
                    </a:p>
                  </a:txBody>
                  <a:tcPr marL="9525" marR="9525" marT="9525" marB="0" anchor="ctr"/>
                </a:tc>
                <a:extLst>
                  <a:ext uri="{0D108BD9-81ED-4DB2-BD59-A6C34878D82A}">
                    <a16:rowId xmlns:a16="http://schemas.microsoft.com/office/drawing/2014/main" val="2641086082"/>
                  </a:ext>
                </a:extLst>
              </a:tr>
              <a:tr h="249542">
                <a:tc>
                  <a:txBody>
                    <a:bodyPr/>
                    <a:lstStyle/>
                    <a:p>
                      <a:pPr algn="ctr" rtl="0" fontAlgn="ctr"/>
                      <a:r>
                        <a:rPr lang="en-US" sz="1400" b="0" i="0" u="none" strike="noStrike">
                          <a:solidFill>
                            <a:srgbClr val="000000"/>
                          </a:solidFill>
                          <a:effectLst/>
                          <a:latin typeface="Arial" panose="020B0604020202020204" pitchFamily="34" charset="0"/>
                        </a:rPr>
                        <a:t>71</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5.60%</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$7,840 </a:t>
                      </a:r>
                    </a:p>
                  </a:txBody>
                  <a:tcPr marL="9525" marR="9525" marT="9525" marB="0" anchor="ctr"/>
                </a:tc>
                <a:extLst>
                  <a:ext uri="{0D108BD9-81ED-4DB2-BD59-A6C34878D82A}">
                    <a16:rowId xmlns:a16="http://schemas.microsoft.com/office/drawing/2014/main" val="2510322653"/>
                  </a:ext>
                </a:extLst>
              </a:tr>
              <a:tr h="249542">
                <a:tc>
                  <a:txBody>
                    <a:bodyPr/>
                    <a:lstStyle/>
                    <a:p>
                      <a:pPr algn="ctr" rtl="0" fontAlgn="ctr"/>
                      <a:r>
                        <a:rPr lang="en-US" sz="1400" b="0" i="0" u="none" strike="noStrike">
                          <a:solidFill>
                            <a:srgbClr val="000000"/>
                          </a:solidFill>
                          <a:effectLst/>
                          <a:latin typeface="Arial" panose="020B0604020202020204" pitchFamily="34" charset="0"/>
                        </a:rPr>
                        <a:t>72</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5.75%</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$8,050 </a:t>
                      </a:r>
                    </a:p>
                  </a:txBody>
                  <a:tcPr marL="9525" marR="9525" marT="9525" marB="0" anchor="ctr"/>
                </a:tc>
                <a:extLst>
                  <a:ext uri="{0D108BD9-81ED-4DB2-BD59-A6C34878D82A}">
                    <a16:rowId xmlns:a16="http://schemas.microsoft.com/office/drawing/2014/main" val="2560031562"/>
                  </a:ext>
                </a:extLst>
              </a:tr>
              <a:tr h="249542">
                <a:tc>
                  <a:txBody>
                    <a:bodyPr/>
                    <a:lstStyle/>
                    <a:p>
                      <a:pPr algn="ctr" rtl="0" fontAlgn="ctr"/>
                      <a:r>
                        <a:rPr lang="en-US" sz="1400" b="0" i="0" u="none" strike="noStrike">
                          <a:solidFill>
                            <a:srgbClr val="000000"/>
                          </a:solidFill>
                          <a:effectLst/>
                          <a:latin typeface="Arial" panose="020B0604020202020204" pitchFamily="34" charset="0"/>
                        </a:rPr>
                        <a:t>73</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5.85%</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$8,190 </a:t>
                      </a:r>
                    </a:p>
                  </a:txBody>
                  <a:tcPr marL="9525" marR="9525" marT="9525" marB="0" anchor="ctr"/>
                </a:tc>
                <a:extLst>
                  <a:ext uri="{0D108BD9-81ED-4DB2-BD59-A6C34878D82A}">
                    <a16:rowId xmlns:a16="http://schemas.microsoft.com/office/drawing/2014/main" val="1472241890"/>
                  </a:ext>
                </a:extLst>
              </a:tr>
              <a:tr h="249542">
                <a:tc>
                  <a:txBody>
                    <a:bodyPr/>
                    <a:lstStyle/>
                    <a:p>
                      <a:pPr algn="ctr" rtl="0" fontAlgn="ctr"/>
                      <a:r>
                        <a:rPr lang="en-US" sz="1400" b="0" i="0" u="none" strike="noStrike">
                          <a:solidFill>
                            <a:srgbClr val="000000"/>
                          </a:solidFill>
                          <a:effectLst/>
                          <a:latin typeface="Arial" panose="020B0604020202020204" pitchFamily="34" charset="0"/>
                        </a:rPr>
                        <a:t>74</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5.95%</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$8,330 </a:t>
                      </a:r>
                    </a:p>
                  </a:txBody>
                  <a:tcPr marL="9525" marR="9525" marT="9525" marB="0" anchor="ctr"/>
                </a:tc>
                <a:extLst>
                  <a:ext uri="{0D108BD9-81ED-4DB2-BD59-A6C34878D82A}">
                    <a16:rowId xmlns:a16="http://schemas.microsoft.com/office/drawing/2014/main" val="4114927053"/>
                  </a:ext>
                </a:extLst>
              </a:tr>
              <a:tr h="249542">
                <a:tc>
                  <a:txBody>
                    <a:bodyPr/>
                    <a:lstStyle/>
                    <a:p>
                      <a:pPr algn="ctr" rtl="0" fontAlgn="ctr"/>
                      <a:r>
                        <a:rPr lang="en-US" sz="1400" b="0" i="0" u="none" strike="noStrike">
                          <a:solidFill>
                            <a:srgbClr val="000000"/>
                          </a:solidFill>
                          <a:effectLst/>
                          <a:latin typeface="Arial" panose="020B0604020202020204" pitchFamily="34" charset="0"/>
                        </a:rPr>
                        <a:t>75</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6.05%</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$8,470 </a:t>
                      </a:r>
                    </a:p>
                  </a:txBody>
                  <a:tcPr marL="9525" marR="9525" marT="9525" marB="0" anchor="ctr"/>
                </a:tc>
                <a:extLst>
                  <a:ext uri="{0D108BD9-81ED-4DB2-BD59-A6C34878D82A}">
                    <a16:rowId xmlns:a16="http://schemas.microsoft.com/office/drawing/2014/main" val="335316036"/>
                  </a:ext>
                </a:extLst>
              </a:tr>
              <a:tr h="249542">
                <a:tc>
                  <a:txBody>
                    <a:bodyPr/>
                    <a:lstStyle/>
                    <a:p>
                      <a:pPr algn="ctr" rtl="0" fontAlgn="ctr"/>
                      <a:r>
                        <a:rPr lang="en-US" sz="1400" b="0" i="0" u="none" strike="noStrike">
                          <a:solidFill>
                            <a:srgbClr val="000000"/>
                          </a:solidFill>
                          <a:effectLst/>
                          <a:latin typeface="Arial" panose="020B0604020202020204" pitchFamily="34" charset="0"/>
                        </a:rPr>
                        <a:t>76</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6.15%</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$8,610 </a:t>
                      </a:r>
                    </a:p>
                  </a:txBody>
                  <a:tcPr marL="9525" marR="9525" marT="9525" marB="0" anchor="ctr"/>
                </a:tc>
                <a:extLst>
                  <a:ext uri="{0D108BD9-81ED-4DB2-BD59-A6C34878D82A}">
                    <a16:rowId xmlns:a16="http://schemas.microsoft.com/office/drawing/2014/main" val="2165061450"/>
                  </a:ext>
                </a:extLst>
              </a:tr>
              <a:tr h="249542">
                <a:tc>
                  <a:txBody>
                    <a:bodyPr/>
                    <a:lstStyle/>
                    <a:p>
                      <a:pPr algn="ctr" rtl="0" fontAlgn="ctr"/>
                      <a:r>
                        <a:rPr lang="en-US" sz="1400" b="0" i="0" u="none" strike="noStrike">
                          <a:solidFill>
                            <a:srgbClr val="000000"/>
                          </a:solidFill>
                          <a:effectLst/>
                          <a:latin typeface="Arial" panose="020B0604020202020204" pitchFamily="34" charset="0"/>
                        </a:rPr>
                        <a:t>77</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6.50%</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$9,100 </a:t>
                      </a:r>
                    </a:p>
                  </a:txBody>
                  <a:tcPr marL="9525" marR="9525" marT="9525" marB="0" anchor="ctr"/>
                </a:tc>
                <a:extLst>
                  <a:ext uri="{0D108BD9-81ED-4DB2-BD59-A6C34878D82A}">
                    <a16:rowId xmlns:a16="http://schemas.microsoft.com/office/drawing/2014/main" val="3883929410"/>
                  </a:ext>
                </a:extLst>
              </a:tr>
              <a:tr h="249542">
                <a:tc>
                  <a:txBody>
                    <a:bodyPr/>
                    <a:lstStyle/>
                    <a:p>
                      <a:pPr algn="ctr" rtl="0" fontAlgn="ctr"/>
                      <a:r>
                        <a:rPr lang="en-US" sz="1400" b="0" i="0" u="none" strike="noStrike">
                          <a:solidFill>
                            <a:srgbClr val="000000"/>
                          </a:solidFill>
                          <a:effectLst/>
                          <a:latin typeface="Arial" panose="020B0604020202020204" pitchFamily="34" charset="0"/>
                        </a:rPr>
                        <a:t>78</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6.60%</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$9,240 </a:t>
                      </a:r>
                    </a:p>
                  </a:txBody>
                  <a:tcPr marL="9525" marR="9525" marT="9525" marB="0" anchor="ctr"/>
                </a:tc>
                <a:extLst>
                  <a:ext uri="{0D108BD9-81ED-4DB2-BD59-A6C34878D82A}">
                    <a16:rowId xmlns:a16="http://schemas.microsoft.com/office/drawing/2014/main" val="2303936905"/>
                  </a:ext>
                </a:extLst>
              </a:tr>
              <a:tr h="249542">
                <a:tc>
                  <a:txBody>
                    <a:bodyPr/>
                    <a:lstStyle/>
                    <a:p>
                      <a:pPr algn="ctr" rtl="0" fontAlgn="ctr"/>
                      <a:r>
                        <a:rPr lang="en-US" sz="1400" b="0" i="0" u="none" strike="noStrike">
                          <a:solidFill>
                            <a:srgbClr val="000000"/>
                          </a:solidFill>
                          <a:effectLst/>
                          <a:latin typeface="Arial" panose="020B0604020202020204" pitchFamily="34" charset="0"/>
                        </a:rPr>
                        <a:t>79</a:t>
                      </a:r>
                    </a:p>
                  </a:txBody>
                  <a:tcPr marL="9525" marR="9525" marT="9525" marB="0" anchor="ctr"/>
                </a:tc>
                <a:tc>
                  <a:txBody>
                    <a:bodyPr/>
                    <a:lstStyle/>
                    <a:p>
                      <a:pPr algn="ctr" rtl="0" fontAlgn="ctr"/>
                      <a:r>
                        <a:rPr lang="en-US" sz="1400" b="0" i="0" u="none" strike="noStrike">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6.70%</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$9,380 </a:t>
                      </a:r>
                    </a:p>
                  </a:txBody>
                  <a:tcPr marL="9525" marR="9525" marT="9525" marB="0" anchor="ctr"/>
                </a:tc>
                <a:extLst>
                  <a:ext uri="{0D108BD9-81ED-4DB2-BD59-A6C34878D82A}">
                    <a16:rowId xmlns:a16="http://schemas.microsoft.com/office/drawing/2014/main" val="3352267509"/>
                  </a:ext>
                </a:extLst>
              </a:tr>
              <a:tr h="249542">
                <a:tc>
                  <a:txBody>
                    <a:bodyPr/>
                    <a:lstStyle/>
                    <a:p>
                      <a:pPr algn="ctr" rtl="0" fontAlgn="ctr"/>
                      <a:r>
                        <a:rPr lang="en-US" sz="1400" b="0" i="0" u="none" strike="noStrike">
                          <a:solidFill>
                            <a:srgbClr val="000000"/>
                          </a:solidFill>
                          <a:effectLst/>
                          <a:latin typeface="Arial" panose="020B0604020202020204" pitchFamily="34" charset="0"/>
                        </a:rPr>
                        <a:t>80</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$140,000 </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6.80%</a:t>
                      </a:r>
                    </a:p>
                  </a:txBody>
                  <a:tcPr marL="9525" marR="9525" marT="9525" marB="0" anchor="ctr"/>
                </a:tc>
                <a:tc>
                  <a:txBody>
                    <a:bodyPr/>
                    <a:lstStyle/>
                    <a:p>
                      <a:pPr algn="ctr" rtl="0" fontAlgn="ctr"/>
                      <a:r>
                        <a:rPr lang="en-US" sz="1400" b="0" i="0" u="none" strike="noStrike" dirty="0">
                          <a:solidFill>
                            <a:srgbClr val="000000"/>
                          </a:solidFill>
                          <a:effectLst/>
                          <a:latin typeface="Arial" panose="020B0604020202020204" pitchFamily="34" charset="0"/>
                        </a:rPr>
                        <a:t>$9,520 </a:t>
                      </a:r>
                    </a:p>
                  </a:txBody>
                  <a:tcPr marL="9525" marR="9525" marT="9525" marB="0" anchor="ctr"/>
                </a:tc>
                <a:extLst>
                  <a:ext uri="{0D108BD9-81ED-4DB2-BD59-A6C34878D82A}">
                    <a16:rowId xmlns:a16="http://schemas.microsoft.com/office/drawing/2014/main" val="1504324062"/>
                  </a:ext>
                </a:extLst>
              </a:tr>
              <a:tr h="472788">
                <a:tc>
                  <a:txBody>
                    <a:bodyPr/>
                    <a:lstStyle/>
                    <a:p>
                      <a:pPr algn="ctr" rtl="0" fontAlgn="ctr"/>
                      <a:r>
                        <a:rPr lang="en-US" sz="1800" b="0" i="0" u="none" strike="noStrike" dirty="0">
                          <a:solidFill>
                            <a:srgbClr val="000000"/>
                          </a:solidFill>
                          <a:effectLst/>
                          <a:latin typeface="Arial" panose="020B0604020202020204" pitchFamily="34" charset="0"/>
                        </a:rPr>
                        <a:t>81</a:t>
                      </a:r>
                    </a:p>
                  </a:txBody>
                  <a:tcPr marL="9525" marR="9525" marT="9525" marB="0" anchor="ctr">
                    <a:solidFill>
                      <a:schemeClr val="accent4"/>
                    </a:solidFill>
                  </a:tcPr>
                </a:tc>
                <a:tc>
                  <a:txBody>
                    <a:bodyPr/>
                    <a:lstStyle/>
                    <a:p>
                      <a:pPr algn="ctr" rtl="0" fontAlgn="ctr"/>
                      <a:r>
                        <a:rPr lang="en-US" sz="1800" b="0" i="0" u="none" strike="noStrike" dirty="0">
                          <a:solidFill>
                            <a:srgbClr val="000000"/>
                          </a:solidFill>
                          <a:effectLst/>
                          <a:latin typeface="Arial" panose="020B0604020202020204" pitchFamily="34" charset="0"/>
                        </a:rPr>
                        <a:t>$140,000 </a:t>
                      </a:r>
                    </a:p>
                  </a:txBody>
                  <a:tcPr marL="9525" marR="9525" marT="9525" marB="0" anchor="ctr">
                    <a:solidFill>
                      <a:schemeClr val="accent4"/>
                    </a:solidFill>
                  </a:tcPr>
                </a:tc>
                <a:tc>
                  <a:txBody>
                    <a:bodyPr/>
                    <a:lstStyle/>
                    <a:p>
                      <a:pPr algn="ctr" rtl="0" fontAlgn="ctr"/>
                      <a:r>
                        <a:rPr lang="en-US" sz="1800" b="0" i="0" u="none" strike="noStrike" dirty="0">
                          <a:solidFill>
                            <a:srgbClr val="000000"/>
                          </a:solidFill>
                          <a:effectLst/>
                          <a:latin typeface="Arial" panose="020B0604020202020204" pitchFamily="34" charset="0"/>
                        </a:rPr>
                        <a:t> 6.90%</a:t>
                      </a:r>
                    </a:p>
                  </a:txBody>
                  <a:tcPr marL="9525" marR="9525" marT="9525" marB="0" anchor="ctr">
                    <a:solidFill>
                      <a:schemeClr val="accent4"/>
                    </a:solidFill>
                  </a:tcPr>
                </a:tc>
                <a:tc>
                  <a:txBody>
                    <a:bodyPr/>
                    <a:lstStyle/>
                    <a:p>
                      <a:pPr algn="ctr" rtl="0" fontAlgn="ctr"/>
                      <a:r>
                        <a:rPr lang="en-US" sz="2000" b="1" i="0" u="none" strike="noStrike" dirty="0">
                          <a:solidFill>
                            <a:srgbClr val="000000"/>
                          </a:solidFill>
                          <a:effectLst/>
                          <a:latin typeface="Arial" panose="020B0604020202020204" pitchFamily="34" charset="0"/>
                        </a:rPr>
                        <a:t>$9,660 </a:t>
                      </a:r>
                    </a:p>
                  </a:txBody>
                  <a:tcPr marL="9525" marR="9525" marT="9525" marB="0" anchor="ctr">
                    <a:solidFill>
                      <a:schemeClr val="accent4"/>
                    </a:solidFill>
                  </a:tcPr>
                </a:tc>
                <a:extLst>
                  <a:ext uri="{0D108BD9-81ED-4DB2-BD59-A6C34878D82A}">
                    <a16:rowId xmlns:a16="http://schemas.microsoft.com/office/drawing/2014/main" val="3357213998"/>
                  </a:ext>
                </a:extLst>
              </a:tr>
            </a:tbl>
          </a:graphicData>
        </a:graphic>
      </p:graphicFrame>
      <p:sp>
        <p:nvSpPr>
          <p:cNvPr id="294" name="Freeform 8"/>
          <p:cNvSpPr>
            <a:spLocks noEditPoints="1"/>
          </p:cNvSpPr>
          <p:nvPr/>
        </p:nvSpPr>
        <p:spPr bwMode="auto">
          <a:xfrm>
            <a:off x="6822010" y="5646780"/>
            <a:ext cx="194609" cy="26509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3D87C5B4-7014-4641-BDD4-DAC0A5C796F3}"/>
              </a:ext>
            </a:extLst>
          </p:cNvPr>
          <p:cNvSpPr txBox="1"/>
          <p:nvPr/>
        </p:nvSpPr>
        <p:spPr>
          <a:xfrm>
            <a:off x="4572000" y="5911874"/>
            <a:ext cx="4464423" cy="246221"/>
          </a:xfrm>
          <a:prstGeom prst="rect">
            <a:avLst/>
          </a:prstGeom>
          <a:noFill/>
        </p:spPr>
        <p:txBody>
          <a:bodyPr wrap="square" rtlCol="0">
            <a:spAutoFit/>
          </a:bodyPr>
          <a:lstStyle/>
          <a:p>
            <a:r>
              <a:rPr lang="en-US" sz="1000" dirty="0"/>
              <a:t>Withdrawal percentage is based on single life payout option.</a:t>
            </a:r>
          </a:p>
        </p:txBody>
      </p:sp>
    </p:spTree>
    <p:extLst>
      <p:ext uri="{BB962C8B-B14F-4D97-AF65-F5344CB8AC3E}">
        <p14:creationId xmlns:p14="http://schemas.microsoft.com/office/powerpoint/2010/main" val="362991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powered by strong growth potential</a:t>
            </a:r>
          </a:p>
        </p:txBody>
      </p:sp>
      <p:cxnSp>
        <p:nvCxnSpPr>
          <p:cNvPr id="7" name="Straight Connector 6"/>
          <p:cNvCxnSpPr/>
          <p:nvPr/>
        </p:nvCxnSpPr>
        <p:spPr>
          <a:xfrm>
            <a:off x="539045" y="3529757"/>
            <a:ext cx="774306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8CB74EB-D5DD-4DB1-87F5-9C5353FE5E90}"/>
              </a:ext>
            </a:extLst>
          </p:cNvPr>
          <p:cNvSpPr/>
          <p:nvPr/>
        </p:nvSpPr>
        <p:spPr>
          <a:xfrm>
            <a:off x="2203830" y="2227645"/>
            <a:ext cx="6200550" cy="926407"/>
          </a:xfrm>
          <a:prstGeom prst="rect">
            <a:avLst/>
          </a:prstGeom>
        </p:spPr>
        <p:txBody>
          <a:bodyPr wrap="square">
            <a:spAutoFit/>
          </a:bodyPr>
          <a:lstStyle/>
          <a:p>
            <a:pPr>
              <a:lnSpc>
                <a:spcPct val="85000"/>
              </a:lnSpc>
              <a:spcBef>
                <a:spcPts val="400"/>
              </a:spcBef>
            </a:pPr>
            <a:r>
              <a:rPr lang="en-US" sz="2000" dirty="0">
                <a:solidFill>
                  <a:schemeClr val="tx2"/>
                </a:solidFill>
              </a:rPr>
              <a:t>Rate Cap for Term</a:t>
            </a:r>
          </a:p>
          <a:p>
            <a:pPr>
              <a:lnSpc>
                <a:spcPct val="85000"/>
              </a:lnSpc>
              <a:spcBef>
                <a:spcPts val="1200"/>
              </a:spcBef>
            </a:pPr>
            <a:r>
              <a:rPr lang="en-US" sz="1600" dirty="0">
                <a:solidFill>
                  <a:srgbClr val="000000"/>
                </a:solidFill>
              </a:rPr>
              <a:t>Offers predictable growth potential with cap rates guaranteed                 for the length of the surrender charge period</a:t>
            </a:r>
          </a:p>
        </p:txBody>
      </p:sp>
      <p:sp>
        <p:nvSpPr>
          <p:cNvPr id="17" name="Rectangle 16">
            <a:extLst>
              <a:ext uri="{FF2B5EF4-FFF2-40B4-BE49-F238E27FC236}">
                <a16:creationId xmlns:a16="http://schemas.microsoft.com/office/drawing/2014/main" id="{48D220B4-1552-4C7B-BC2F-2E6BE8023637}"/>
              </a:ext>
            </a:extLst>
          </p:cNvPr>
          <p:cNvSpPr/>
          <p:nvPr/>
        </p:nvSpPr>
        <p:spPr>
          <a:xfrm>
            <a:off x="2203829" y="4008054"/>
            <a:ext cx="6078278" cy="1135696"/>
          </a:xfrm>
          <a:prstGeom prst="rect">
            <a:avLst/>
          </a:prstGeom>
        </p:spPr>
        <p:txBody>
          <a:bodyPr wrap="square">
            <a:spAutoFit/>
          </a:bodyPr>
          <a:lstStyle/>
          <a:p>
            <a:pPr>
              <a:lnSpc>
                <a:spcPct val="85000"/>
              </a:lnSpc>
              <a:spcBef>
                <a:spcPts val="400"/>
              </a:spcBef>
            </a:pPr>
            <a:r>
              <a:rPr lang="en-US" sz="2000" dirty="0">
                <a:solidFill>
                  <a:schemeClr val="tx2"/>
                </a:solidFill>
              </a:rPr>
              <a:t>2-Year Participation and Spread</a:t>
            </a:r>
          </a:p>
          <a:p>
            <a:pPr>
              <a:lnSpc>
                <a:spcPct val="85000"/>
              </a:lnSpc>
              <a:spcBef>
                <a:spcPts val="1200"/>
              </a:spcBef>
            </a:pPr>
            <a:r>
              <a:rPr lang="en-US" sz="1600" dirty="0">
                <a:solidFill>
                  <a:srgbClr val="000000"/>
                </a:solidFill>
              </a:rPr>
              <a:t>Uncapped with participation rate over 100% that tracks             exclusive Citi Flexible Allocation 6 Excess Return Index,          which offers volatility control</a:t>
            </a:r>
          </a:p>
        </p:txBody>
      </p:sp>
      <p:sp>
        <p:nvSpPr>
          <p:cNvPr id="18" name="Rectangle 17">
            <a:extLst>
              <a:ext uri="{FF2B5EF4-FFF2-40B4-BE49-F238E27FC236}">
                <a16:creationId xmlns:a16="http://schemas.microsoft.com/office/drawing/2014/main" id="{0F814724-156C-49DE-9F33-2F45BE56DC4D}"/>
              </a:ext>
            </a:extLst>
          </p:cNvPr>
          <p:cNvSpPr/>
          <p:nvPr/>
        </p:nvSpPr>
        <p:spPr>
          <a:xfrm>
            <a:off x="392721" y="1067189"/>
            <a:ext cx="6577574" cy="327782"/>
          </a:xfrm>
          <a:prstGeom prst="rect">
            <a:avLst/>
          </a:prstGeom>
        </p:spPr>
        <p:txBody>
          <a:bodyPr wrap="square">
            <a:spAutoFit/>
          </a:bodyPr>
          <a:lstStyle/>
          <a:p>
            <a:pPr>
              <a:lnSpc>
                <a:spcPct val="85000"/>
              </a:lnSpc>
              <a:spcBef>
                <a:spcPts val="400"/>
              </a:spcBef>
            </a:pPr>
            <a:r>
              <a:rPr lang="en-US" dirty="0">
                <a:solidFill>
                  <a:srgbClr val="000000"/>
                </a:solidFill>
              </a:rPr>
              <a:t>Choice of five interest crediting strategies including:</a:t>
            </a:r>
          </a:p>
        </p:txBody>
      </p:sp>
      <p:grpSp>
        <p:nvGrpSpPr>
          <p:cNvPr id="9" name="Group 8">
            <a:extLst>
              <a:ext uri="{FF2B5EF4-FFF2-40B4-BE49-F238E27FC236}">
                <a16:creationId xmlns:a16="http://schemas.microsoft.com/office/drawing/2014/main" id="{74C5259F-21AA-4904-9CE8-0891AFF633D2}"/>
              </a:ext>
            </a:extLst>
          </p:cNvPr>
          <p:cNvGrpSpPr/>
          <p:nvPr/>
        </p:nvGrpSpPr>
        <p:grpSpPr>
          <a:xfrm>
            <a:off x="860592" y="2258202"/>
            <a:ext cx="837579" cy="586806"/>
            <a:chOff x="8604251" y="5426075"/>
            <a:chExt cx="795338" cy="557212"/>
          </a:xfrm>
          <a:solidFill>
            <a:schemeClr val="tx2"/>
          </a:solidFill>
        </p:grpSpPr>
        <p:sp>
          <p:nvSpPr>
            <p:cNvPr id="10" name="Freeform 236">
              <a:extLst>
                <a:ext uri="{FF2B5EF4-FFF2-40B4-BE49-F238E27FC236}">
                  <a16:creationId xmlns:a16="http://schemas.microsoft.com/office/drawing/2014/main" id="{F6D7D8B4-0ED4-42E2-9235-52A01B79A5CD}"/>
                </a:ext>
              </a:extLst>
            </p:cNvPr>
            <p:cNvSpPr>
              <a:spLocks noEditPoints="1"/>
            </p:cNvSpPr>
            <p:nvPr/>
          </p:nvSpPr>
          <p:spPr bwMode="auto">
            <a:xfrm>
              <a:off x="8604251" y="5426075"/>
              <a:ext cx="795338" cy="557212"/>
            </a:xfrm>
            <a:custGeom>
              <a:avLst/>
              <a:gdLst>
                <a:gd name="T0" fmla="*/ 1468 w 1651"/>
                <a:gd name="T1" fmla="*/ 516 h 1158"/>
                <a:gd name="T2" fmla="*/ 1455 w 1651"/>
                <a:gd name="T3" fmla="*/ 499 h 1158"/>
                <a:gd name="T4" fmla="*/ 1337 w 1651"/>
                <a:gd name="T5" fmla="*/ 294 h 1158"/>
                <a:gd name="T6" fmla="*/ 1191 w 1651"/>
                <a:gd name="T7" fmla="*/ 166 h 1158"/>
                <a:gd name="T8" fmla="*/ 1175 w 1651"/>
                <a:gd name="T9" fmla="*/ 146 h 1158"/>
                <a:gd name="T10" fmla="*/ 989 w 1651"/>
                <a:gd name="T11" fmla="*/ 21 h 1158"/>
                <a:gd name="T12" fmla="*/ 876 w 1651"/>
                <a:gd name="T13" fmla="*/ 230 h 1158"/>
                <a:gd name="T14" fmla="*/ 877 w 1651"/>
                <a:gd name="T15" fmla="*/ 246 h 1158"/>
                <a:gd name="T16" fmla="*/ 829 w 1651"/>
                <a:gd name="T17" fmla="*/ 319 h 1158"/>
                <a:gd name="T18" fmla="*/ 741 w 1651"/>
                <a:gd name="T19" fmla="*/ 319 h 1158"/>
                <a:gd name="T20" fmla="*/ 699 w 1651"/>
                <a:gd name="T21" fmla="*/ 254 h 1158"/>
                <a:gd name="T22" fmla="*/ 692 w 1651"/>
                <a:gd name="T23" fmla="*/ 220 h 1158"/>
                <a:gd name="T24" fmla="*/ 582 w 1651"/>
                <a:gd name="T25" fmla="*/ 22 h 1158"/>
                <a:gd name="T26" fmla="*/ 391 w 1651"/>
                <a:gd name="T27" fmla="*/ 146 h 1158"/>
                <a:gd name="T28" fmla="*/ 374 w 1651"/>
                <a:gd name="T29" fmla="*/ 168 h 1158"/>
                <a:gd name="T30" fmla="*/ 238 w 1651"/>
                <a:gd name="T31" fmla="*/ 287 h 1158"/>
                <a:gd name="T32" fmla="*/ 119 w 1651"/>
                <a:gd name="T33" fmla="*/ 494 h 1158"/>
                <a:gd name="T34" fmla="*/ 102 w 1651"/>
                <a:gd name="T35" fmla="*/ 517 h 1158"/>
                <a:gd name="T36" fmla="*/ 14 w 1651"/>
                <a:gd name="T37" fmla="*/ 808 h 1158"/>
                <a:gd name="T38" fmla="*/ 281 w 1651"/>
                <a:gd name="T39" fmla="*/ 1115 h 1158"/>
                <a:gd name="T40" fmla="*/ 670 w 1651"/>
                <a:gd name="T41" fmla="*/ 981 h 1158"/>
                <a:gd name="T42" fmla="*/ 717 w 1651"/>
                <a:gd name="T43" fmla="*/ 905 h 1158"/>
                <a:gd name="T44" fmla="*/ 855 w 1651"/>
                <a:gd name="T45" fmla="*/ 905 h 1158"/>
                <a:gd name="T46" fmla="*/ 862 w 1651"/>
                <a:gd name="T47" fmla="*/ 917 h 1158"/>
                <a:gd name="T48" fmla="*/ 1279 w 1651"/>
                <a:gd name="T49" fmla="*/ 1117 h 1158"/>
                <a:gd name="T50" fmla="*/ 1468 w 1651"/>
                <a:gd name="T51" fmla="*/ 516 h 1158"/>
                <a:gd name="T52" fmla="*/ 372 w 1651"/>
                <a:gd name="T53" fmla="*/ 998 h 1158"/>
                <a:gd name="T54" fmla="*/ 140 w 1651"/>
                <a:gd name="T55" fmla="*/ 753 h 1158"/>
                <a:gd name="T56" fmla="*/ 379 w 1651"/>
                <a:gd name="T57" fmla="*/ 522 h 1158"/>
                <a:gd name="T58" fmla="*/ 615 w 1651"/>
                <a:gd name="T59" fmla="*/ 761 h 1158"/>
                <a:gd name="T60" fmla="*/ 372 w 1651"/>
                <a:gd name="T61" fmla="*/ 998 h 1158"/>
                <a:gd name="T62" fmla="*/ 786 w 1651"/>
                <a:gd name="T63" fmla="*/ 812 h 1158"/>
                <a:gd name="T64" fmla="*/ 734 w 1651"/>
                <a:gd name="T65" fmla="*/ 760 h 1158"/>
                <a:gd name="T66" fmla="*/ 785 w 1651"/>
                <a:gd name="T67" fmla="*/ 708 h 1158"/>
                <a:gd name="T68" fmla="*/ 837 w 1651"/>
                <a:gd name="T69" fmla="*/ 760 h 1158"/>
                <a:gd name="T70" fmla="*/ 786 w 1651"/>
                <a:gd name="T71" fmla="*/ 812 h 1158"/>
                <a:gd name="T72" fmla="*/ 1187 w 1651"/>
                <a:gd name="T73" fmla="*/ 998 h 1158"/>
                <a:gd name="T74" fmla="*/ 956 w 1651"/>
                <a:gd name="T75" fmla="*/ 756 h 1158"/>
                <a:gd name="T76" fmla="*/ 1196 w 1651"/>
                <a:gd name="T77" fmla="*/ 522 h 1158"/>
                <a:gd name="T78" fmla="*/ 1431 w 1651"/>
                <a:gd name="T79" fmla="*/ 760 h 1158"/>
                <a:gd name="T80" fmla="*/ 1187 w 1651"/>
                <a:gd name="T81" fmla="*/ 99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1" h="1158">
                  <a:moveTo>
                    <a:pt x="1468" y="516"/>
                  </a:moveTo>
                  <a:cubicBezTo>
                    <a:pt x="1463" y="511"/>
                    <a:pt x="1459" y="505"/>
                    <a:pt x="1455" y="499"/>
                  </a:cubicBezTo>
                  <a:cubicBezTo>
                    <a:pt x="1416" y="431"/>
                    <a:pt x="1376" y="363"/>
                    <a:pt x="1337" y="294"/>
                  </a:cubicBezTo>
                  <a:cubicBezTo>
                    <a:pt x="1304" y="234"/>
                    <a:pt x="1256" y="190"/>
                    <a:pt x="1191" y="166"/>
                  </a:cubicBezTo>
                  <a:cubicBezTo>
                    <a:pt x="1182" y="162"/>
                    <a:pt x="1177" y="157"/>
                    <a:pt x="1175" y="146"/>
                  </a:cubicBezTo>
                  <a:cubicBezTo>
                    <a:pt x="1162" y="60"/>
                    <a:pt x="1074" y="1"/>
                    <a:pt x="989" y="21"/>
                  </a:cubicBezTo>
                  <a:cubicBezTo>
                    <a:pt x="894" y="43"/>
                    <a:pt x="843" y="138"/>
                    <a:pt x="876" y="230"/>
                  </a:cubicBezTo>
                  <a:cubicBezTo>
                    <a:pt x="878" y="235"/>
                    <a:pt x="880" y="242"/>
                    <a:pt x="877" y="246"/>
                  </a:cubicBezTo>
                  <a:cubicBezTo>
                    <a:pt x="862" y="271"/>
                    <a:pt x="845" y="296"/>
                    <a:pt x="829" y="319"/>
                  </a:cubicBezTo>
                  <a:cubicBezTo>
                    <a:pt x="800" y="319"/>
                    <a:pt x="770" y="319"/>
                    <a:pt x="741" y="319"/>
                  </a:cubicBezTo>
                  <a:cubicBezTo>
                    <a:pt x="728" y="298"/>
                    <a:pt x="715" y="275"/>
                    <a:pt x="699" y="254"/>
                  </a:cubicBezTo>
                  <a:cubicBezTo>
                    <a:pt x="690" y="242"/>
                    <a:pt x="688" y="234"/>
                    <a:pt x="692" y="220"/>
                  </a:cubicBezTo>
                  <a:cubicBezTo>
                    <a:pt x="721" y="136"/>
                    <a:pt x="669" y="43"/>
                    <a:pt x="582" y="22"/>
                  </a:cubicBezTo>
                  <a:cubicBezTo>
                    <a:pt x="494" y="0"/>
                    <a:pt x="406" y="57"/>
                    <a:pt x="391" y="146"/>
                  </a:cubicBezTo>
                  <a:cubicBezTo>
                    <a:pt x="390" y="158"/>
                    <a:pt x="385" y="164"/>
                    <a:pt x="374" y="168"/>
                  </a:cubicBezTo>
                  <a:cubicBezTo>
                    <a:pt x="315" y="192"/>
                    <a:pt x="270" y="232"/>
                    <a:pt x="238" y="287"/>
                  </a:cubicBezTo>
                  <a:cubicBezTo>
                    <a:pt x="198" y="356"/>
                    <a:pt x="159" y="425"/>
                    <a:pt x="119" y="494"/>
                  </a:cubicBezTo>
                  <a:cubicBezTo>
                    <a:pt x="114" y="502"/>
                    <a:pt x="108" y="510"/>
                    <a:pt x="102" y="517"/>
                  </a:cubicBezTo>
                  <a:cubicBezTo>
                    <a:pt x="30" y="602"/>
                    <a:pt x="0" y="699"/>
                    <a:pt x="14" y="808"/>
                  </a:cubicBezTo>
                  <a:cubicBezTo>
                    <a:pt x="32" y="954"/>
                    <a:pt x="141" y="1077"/>
                    <a:pt x="281" y="1115"/>
                  </a:cubicBezTo>
                  <a:cubicBezTo>
                    <a:pt x="427" y="1153"/>
                    <a:pt x="579" y="1102"/>
                    <a:pt x="670" y="981"/>
                  </a:cubicBezTo>
                  <a:cubicBezTo>
                    <a:pt x="688" y="957"/>
                    <a:pt x="701" y="930"/>
                    <a:pt x="717" y="905"/>
                  </a:cubicBezTo>
                  <a:cubicBezTo>
                    <a:pt x="786" y="925"/>
                    <a:pt x="787" y="925"/>
                    <a:pt x="855" y="905"/>
                  </a:cubicBezTo>
                  <a:cubicBezTo>
                    <a:pt x="858" y="908"/>
                    <a:pt x="860" y="912"/>
                    <a:pt x="862" y="917"/>
                  </a:cubicBezTo>
                  <a:cubicBezTo>
                    <a:pt x="936" y="1074"/>
                    <a:pt x="1111" y="1158"/>
                    <a:pt x="1279" y="1117"/>
                  </a:cubicBezTo>
                  <a:cubicBezTo>
                    <a:pt x="1548" y="1053"/>
                    <a:pt x="1651" y="724"/>
                    <a:pt x="1468" y="516"/>
                  </a:cubicBezTo>
                  <a:close/>
                  <a:moveTo>
                    <a:pt x="372" y="998"/>
                  </a:moveTo>
                  <a:cubicBezTo>
                    <a:pt x="242" y="997"/>
                    <a:pt x="138" y="887"/>
                    <a:pt x="140" y="753"/>
                  </a:cubicBezTo>
                  <a:cubicBezTo>
                    <a:pt x="141" y="626"/>
                    <a:pt x="251" y="520"/>
                    <a:pt x="379" y="522"/>
                  </a:cubicBezTo>
                  <a:cubicBezTo>
                    <a:pt x="511" y="524"/>
                    <a:pt x="616" y="631"/>
                    <a:pt x="615" y="761"/>
                  </a:cubicBezTo>
                  <a:cubicBezTo>
                    <a:pt x="613" y="896"/>
                    <a:pt x="507" y="999"/>
                    <a:pt x="372" y="998"/>
                  </a:cubicBezTo>
                  <a:close/>
                  <a:moveTo>
                    <a:pt x="786" y="812"/>
                  </a:moveTo>
                  <a:cubicBezTo>
                    <a:pt x="757" y="812"/>
                    <a:pt x="734" y="789"/>
                    <a:pt x="734" y="760"/>
                  </a:cubicBezTo>
                  <a:cubicBezTo>
                    <a:pt x="734" y="731"/>
                    <a:pt x="757" y="708"/>
                    <a:pt x="785" y="708"/>
                  </a:cubicBezTo>
                  <a:cubicBezTo>
                    <a:pt x="814" y="708"/>
                    <a:pt x="837" y="731"/>
                    <a:pt x="837" y="760"/>
                  </a:cubicBezTo>
                  <a:cubicBezTo>
                    <a:pt x="838" y="788"/>
                    <a:pt x="814" y="812"/>
                    <a:pt x="786" y="812"/>
                  </a:cubicBezTo>
                  <a:close/>
                  <a:moveTo>
                    <a:pt x="1187" y="998"/>
                  </a:moveTo>
                  <a:cubicBezTo>
                    <a:pt x="1059" y="997"/>
                    <a:pt x="954" y="887"/>
                    <a:pt x="956" y="756"/>
                  </a:cubicBezTo>
                  <a:cubicBezTo>
                    <a:pt x="958" y="626"/>
                    <a:pt x="1066" y="520"/>
                    <a:pt x="1196" y="522"/>
                  </a:cubicBezTo>
                  <a:cubicBezTo>
                    <a:pt x="1327" y="524"/>
                    <a:pt x="1433" y="631"/>
                    <a:pt x="1431" y="760"/>
                  </a:cubicBezTo>
                  <a:cubicBezTo>
                    <a:pt x="1429" y="896"/>
                    <a:pt x="1323" y="1000"/>
                    <a:pt x="1187" y="9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7">
              <a:extLst>
                <a:ext uri="{FF2B5EF4-FFF2-40B4-BE49-F238E27FC236}">
                  <a16:creationId xmlns:a16="http://schemas.microsoft.com/office/drawing/2014/main" id="{6702A7E9-DA0F-4348-996E-CD16C636D572}"/>
                </a:ext>
              </a:extLst>
            </p:cNvPr>
            <p:cNvSpPr>
              <a:spLocks/>
            </p:cNvSpPr>
            <p:nvPr/>
          </p:nvSpPr>
          <p:spPr bwMode="auto">
            <a:xfrm>
              <a:off x="8696326" y="5708650"/>
              <a:ext cx="101600" cy="185737"/>
            </a:xfrm>
            <a:custGeom>
              <a:avLst/>
              <a:gdLst>
                <a:gd name="T0" fmla="*/ 190 w 213"/>
                <a:gd name="T1" fmla="*/ 315 h 387"/>
                <a:gd name="T2" fmla="*/ 190 w 213"/>
                <a:gd name="T3" fmla="*/ 72 h 387"/>
                <a:gd name="T4" fmla="*/ 199 w 213"/>
                <a:gd name="T5" fmla="*/ 23 h 387"/>
                <a:gd name="T6" fmla="*/ 188 w 213"/>
                <a:gd name="T7" fmla="*/ 14 h 387"/>
                <a:gd name="T8" fmla="*/ 111 w 213"/>
                <a:gd name="T9" fmla="*/ 26 h 387"/>
                <a:gd name="T10" fmla="*/ 111 w 213"/>
                <a:gd name="T11" fmla="*/ 361 h 387"/>
                <a:gd name="T12" fmla="*/ 188 w 213"/>
                <a:gd name="T13" fmla="*/ 373 h 387"/>
                <a:gd name="T14" fmla="*/ 199 w 213"/>
                <a:gd name="T15" fmla="*/ 364 h 387"/>
                <a:gd name="T16" fmla="*/ 190 w 213"/>
                <a:gd name="T17" fmla="*/ 31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387">
                  <a:moveTo>
                    <a:pt x="190" y="315"/>
                  </a:moveTo>
                  <a:cubicBezTo>
                    <a:pt x="110" y="245"/>
                    <a:pt x="110" y="142"/>
                    <a:pt x="190" y="72"/>
                  </a:cubicBezTo>
                  <a:cubicBezTo>
                    <a:pt x="207" y="58"/>
                    <a:pt x="213" y="37"/>
                    <a:pt x="199" y="23"/>
                  </a:cubicBezTo>
                  <a:cubicBezTo>
                    <a:pt x="195" y="20"/>
                    <a:pt x="192" y="17"/>
                    <a:pt x="188" y="14"/>
                  </a:cubicBezTo>
                  <a:cubicBezTo>
                    <a:pt x="174" y="0"/>
                    <a:pt x="136" y="4"/>
                    <a:pt x="111" y="26"/>
                  </a:cubicBezTo>
                  <a:cubicBezTo>
                    <a:pt x="0" y="123"/>
                    <a:pt x="0" y="264"/>
                    <a:pt x="111" y="361"/>
                  </a:cubicBezTo>
                  <a:cubicBezTo>
                    <a:pt x="136" y="383"/>
                    <a:pt x="174" y="387"/>
                    <a:pt x="188" y="373"/>
                  </a:cubicBezTo>
                  <a:cubicBezTo>
                    <a:pt x="192" y="370"/>
                    <a:pt x="195" y="367"/>
                    <a:pt x="199" y="364"/>
                  </a:cubicBezTo>
                  <a:cubicBezTo>
                    <a:pt x="213" y="350"/>
                    <a:pt x="207" y="330"/>
                    <a:pt x="190" y="3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38">
              <a:extLst>
                <a:ext uri="{FF2B5EF4-FFF2-40B4-BE49-F238E27FC236}">
                  <a16:creationId xmlns:a16="http://schemas.microsoft.com/office/drawing/2014/main" id="{72999330-5D33-4445-8C06-5A5B6EBDE024}"/>
                </a:ext>
              </a:extLst>
            </p:cNvPr>
            <p:cNvSpPr>
              <a:spLocks/>
            </p:cNvSpPr>
            <p:nvPr/>
          </p:nvSpPr>
          <p:spPr bwMode="auto">
            <a:xfrm>
              <a:off x="9097963" y="5708650"/>
              <a:ext cx="103188" cy="185737"/>
            </a:xfrm>
            <a:custGeom>
              <a:avLst/>
              <a:gdLst>
                <a:gd name="T0" fmla="*/ 191 w 214"/>
                <a:gd name="T1" fmla="*/ 315 h 387"/>
                <a:gd name="T2" fmla="*/ 191 w 214"/>
                <a:gd name="T3" fmla="*/ 72 h 387"/>
                <a:gd name="T4" fmla="*/ 200 w 214"/>
                <a:gd name="T5" fmla="*/ 23 h 387"/>
                <a:gd name="T6" fmla="*/ 189 w 214"/>
                <a:gd name="T7" fmla="*/ 14 h 387"/>
                <a:gd name="T8" fmla="*/ 112 w 214"/>
                <a:gd name="T9" fmla="*/ 26 h 387"/>
                <a:gd name="T10" fmla="*/ 112 w 214"/>
                <a:gd name="T11" fmla="*/ 361 h 387"/>
                <a:gd name="T12" fmla="*/ 189 w 214"/>
                <a:gd name="T13" fmla="*/ 373 h 387"/>
                <a:gd name="T14" fmla="*/ 200 w 214"/>
                <a:gd name="T15" fmla="*/ 364 h 387"/>
                <a:gd name="T16" fmla="*/ 191 w 214"/>
                <a:gd name="T17" fmla="*/ 31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387">
                  <a:moveTo>
                    <a:pt x="191" y="315"/>
                  </a:moveTo>
                  <a:cubicBezTo>
                    <a:pt x="110" y="245"/>
                    <a:pt x="110" y="142"/>
                    <a:pt x="191" y="72"/>
                  </a:cubicBezTo>
                  <a:cubicBezTo>
                    <a:pt x="208" y="58"/>
                    <a:pt x="214" y="37"/>
                    <a:pt x="200" y="23"/>
                  </a:cubicBezTo>
                  <a:cubicBezTo>
                    <a:pt x="196" y="20"/>
                    <a:pt x="192" y="17"/>
                    <a:pt x="189" y="14"/>
                  </a:cubicBezTo>
                  <a:cubicBezTo>
                    <a:pt x="175" y="0"/>
                    <a:pt x="137" y="4"/>
                    <a:pt x="112" y="26"/>
                  </a:cubicBezTo>
                  <a:cubicBezTo>
                    <a:pt x="0" y="123"/>
                    <a:pt x="0" y="264"/>
                    <a:pt x="112" y="361"/>
                  </a:cubicBezTo>
                  <a:cubicBezTo>
                    <a:pt x="137" y="383"/>
                    <a:pt x="175" y="387"/>
                    <a:pt x="189" y="373"/>
                  </a:cubicBezTo>
                  <a:cubicBezTo>
                    <a:pt x="192" y="370"/>
                    <a:pt x="196" y="367"/>
                    <a:pt x="200" y="364"/>
                  </a:cubicBezTo>
                  <a:cubicBezTo>
                    <a:pt x="214" y="350"/>
                    <a:pt x="208" y="330"/>
                    <a:pt x="191" y="3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3">
            <a:extLst>
              <a:ext uri="{FF2B5EF4-FFF2-40B4-BE49-F238E27FC236}">
                <a16:creationId xmlns:a16="http://schemas.microsoft.com/office/drawing/2014/main" id="{4C477659-CE0E-45E4-B535-7D18EA737FBC}"/>
              </a:ext>
            </a:extLst>
          </p:cNvPr>
          <p:cNvGrpSpPr/>
          <p:nvPr/>
        </p:nvGrpSpPr>
        <p:grpSpPr>
          <a:xfrm>
            <a:off x="894633" y="4008054"/>
            <a:ext cx="971783" cy="934883"/>
            <a:chOff x="726386" y="3934910"/>
            <a:chExt cx="1105989" cy="1063993"/>
          </a:xfrm>
        </p:grpSpPr>
        <p:sp>
          <p:nvSpPr>
            <p:cNvPr id="35" name="Flowchart: Manual Operation 34">
              <a:extLst>
                <a:ext uri="{FF2B5EF4-FFF2-40B4-BE49-F238E27FC236}">
                  <a16:creationId xmlns:a16="http://schemas.microsoft.com/office/drawing/2014/main" id="{A8F14E56-8BC4-49F7-89B0-4FCE53F2EE99}"/>
                </a:ext>
              </a:extLst>
            </p:cNvPr>
            <p:cNvSpPr/>
            <p:nvPr/>
          </p:nvSpPr>
          <p:spPr>
            <a:xfrm rot="10800000">
              <a:off x="726386" y="4769679"/>
              <a:ext cx="1105989" cy="229224"/>
            </a:xfrm>
            <a:prstGeom prst="flowChartManualOperat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5">
              <a:extLst>
                <a:ext uri="{FF2B5EF4-FFF2-40B4-BE49-F238E27FC236}">
                  <a16:creationId xmlns:a16="http://schemas.microsoft.com/office/drawing/2014/main" id="{42DC3252-62E1-41C6-B525-E4A2EE7E4592}"/>
                </a:ext>
              </a:extLst>
            </p:cNvPr>
            <p:cNvSpPr/>
            <p:nvPr/>
          </p:nvSpPr>
          <p:spPr>
            <a:xfrm rot="10800000">
              <a:off x="726386" y="4766661"/>
              <a:ext cx="1105989" cy="229224"/>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31">
              <a:extLst>
                <a:ext uri="{FF2B5EF4-FFF2-40B4-BE49-F238E27FC236}">
                  <a16:creationId xmlns:a16="http://schemas.microsoft.com/office/drawing/2014/main" id="{E519BB55-169A-4145-B34F-D1A8F416BDAF}"/>
                </a:ext>
              </a:extLst>
            </p:cNvPr>
            <p:cNvSpPr/>
            <p:nvPr/>
          </p:nvSpPr>
          <p:spPr>
            <a:xfrm rot="10800000">
              <a:off x="726386" y="4659529"/>
              <a:ext cx="1105989" cy="229224"/>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a:extLst>
                <a:ext uri="{FF2B5EF4-FFF2-40B4-BE49-F238E27FC236}">
                  <a16:creationId xmlns:a16="http://schemas.microsoft.com/office/drawing/2014/main" id="{1B3B1533-4DB3-44E3-8CEA-5D4EC7177F53}"/>
                </a:ext>
              </a:extLst>
            </p:cNvPr>
            <p:cNvSpPr/>
            <p:nvPr/>
          </p:nvSpPr>
          <p:spPr>
            <a:xfrm rot="10800000">
              <a:off x="726386" y="4667171"/>
              <a:ext cx="1105989" cy="229224"/>
            </a:xfrm>
            <a:prstGeom prst="flowChartManualOperat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a:extLst>
                <a:ext uri="{FF2B5EF4-FFF2-40B4-BE49-F238E27FC236}">
                  <a16:creationId xmlns:a16="http://schemas.microsoft.com/office/drawing/2014/main" id="{2D1D1CFD-4835-4077-BB52-9B03A21EAA01}"/>
                </a:ext>
              </a:extLst>
            </p:cNvPr>
            <p:cNvSpPr/>
            <p:nvPr/>
          </p:nvSpPr>
          <p:spPr>
            <a:xfrm rot="10800000">
              <a:off x="726386" y="4667171"/>
              <a:ext cx="1105989" cy="229224"/>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30">
              <a:extLst>
                <a:ext uri="{FF2B5EF4-FFF2-40B4-BE49-F238E27FC236}">
                  <a16:creationId xmlns:a16="http://schemas.microsoft.com/office/drawing/2014/main" id="{C1141205-FF15-4838-B9F4-FF643F5AD457}"/>
                </a:ext>
              </a:extLst>
            </p:cNvPr>
            <p:cNvSpPr/>
            <p:nvPr/>
          </p:nvSpPr>
          <p:spPr>
            <a:xfrm rot="10800000">
              <a:off x="726386" y="4575033"/>
              <a:ext cx="1105989" cy="229224"/>
            </a:xfrm>
            <a:prstGeom prst="flowChartManualOperat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BA975550-BD77-45AA-A72B-5D2D4177A9E1}"/>
                </a:ext>
              </a:extLst>
            </p:cNvPr>
            <p:cNvSpPr/>
            <p:nvPr/>
          </p:nvSpPr>
          <p:spPr>
            <a:xfrm rot="10800000">
              <a:off x="726386" y="4575033"/>
              <a:ext cx="1105989" cy="229224"/>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8 Points 14">
              <a:extLst>
                <a:ext uri="{FF2B5EF4-FFF2-40B4-BE49-F238E27FC236}">
                  <a16:creationId xmlns:a16="http://schemas.microsoft.com/office/drawing/2014/main" id="{AC8C1C00-217A-46BD-91B1-CF5E1FA53F07}"/>
                </a:ext>
              </a:extLst>
            </p:cNvPr>
            <p:cNvSpPr/>
            <p:nvPr/>
          </p:nvSpPr>
          <p:spPr>
            <a:xfrm>
              <a:off x="940036" y="4575033"/>
              <a:ext cx="700772" cy="193722"/>
            </a:xfrm>
            <a:prstGeom prst="irregularSeal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4FE1D6E-4CB2-4B08-8153-A240DE4EF284}"/>
                </a:ext>
              </a:extLst>
            </p:cNvPr>
            <p:cNvGrpSpPr/>
            <p:nvPr/>
          </p:nvGrpSpPr>
          <p:grpSpPr>
            <a:xfrm>
              <a:off x="1117698" y="4136682"/>
              <a:ext cx="581995" cy="573041"/>
              <a:chOff x="1062042" y="4199856"/>
              <a:chExt cx="497289" cy="489630"/>
            </a:xfrm>
          </p:grpSpPr>
          <p:grpSp>
            <p:nvGrpSpPr>
              <p:cNvPr id="27" name="Group 26">
                <a:extLst>
                  <a:ext uri="{FF2B5EF4-FFF2-40B4-BE49-F238E27FC236}">
                    <a16:creationId xmlns:a16="http://schemas.microsoft.com/office/drawing/2014/main" id="{BB613D5C-2183-47C4-B6B1-D7218A209783}"/>
                  </a:ext>
                </a:extLst>
              </p:cNvPr>
              <p:cNvGrpSpPr/>
              <p:nvPr/>
            </p:nvGrpSpPr>
            <p:grpSpPr>
              <a:xfrm>
                <a:off x="1062042" y="4199856"/>
                <a:ext cx="465194" cy="489630"/>
                <a:chOff x="1062042" y="4199856"/>
                <a:chExt cx="465194" cy="489630"/>
              </a:xfrm>
            </p:grpSpPr>
            <p:sp>
              <p:nvSpPr>
                <p:cNvPr id="29" name="Rectangle 28">
                  <a:extLst>
                    <a:ext uri="{FF2B5EF4-FFF2-40B4-BE49-F238E27FC236}">
                      <a16:creationId xmlns:a16="http://schemas.microsoft.com/office/drawing/2014/main" id="{4F6B69B9-DCD7-4639-8BC8-C1FCCD1EC0C1}"/>
                    </a:ext>
                  </a:extLst>
                </p:cNvPr>
                <p:cNvSpPr/>
                <p:nvPr/>
              </p:nvSpPr>
              <p:spPr>
                <a:xfrm rot="3347668">
                  <a:off x="840087" y="4421811"/>
                  <a:ext cx="489630" cy="4571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F45F11-F105-4B5A-9480-A2B7AA4D4319}"/>
                    </a:ext>
                  </a:extLst>
                </p:cNvPr>
                <p:cNvSpPr/>
                <p:nvPr/>
              </p:nvSpPr>
              <p:spPr>
                <a:xfrm rot="19618248">
                  <a:off x="1161476" y="4517951"/>
                  <a:ext cx="365760" cy="4571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Arrow: Right 27">
                <a:extLst>
                  <a:ext uri="{FF2B5EF4-FFF2-40B4-BE49-F238E27FC236}">
                    <a16:creationId xmlns:a16="http://schemas.microsoft.com/office/drawing/2014/main" id="{726073A0-5995-4565-A9DD-3C004B5A7251}"/>
                  </a:ext>
                </a:extLst>
              </p:cNvPr>
              <p:cNvSpPr/>
              <p:nvPr/>
            </p:nvSpPr>
            <p:spPr>
              <a:xfrm rot="19539871">
                <a:off x="1423860" y="4380007"/>
                <a:ext cx="135471" cy="125874"/>
              </a:xfrm>
              <a:prstGeom prst="rightArrow">
                <a:avLst>
                  <a:gd name="adj1" fmla="val 10550"/>
                  <a:gd name="adj2" fmla="val 50000"/>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E6AE49CD-DBFE-402A-9D68-104BF2741795}"/>
                </a:ext>
              </a:extLst>
            </p:cNvPr>
            <p:cNvSpPr/>
            <p:nvPr/>
          </p:nvSpPr>
          <p:spPr>
            <a:xfrm rot="3347668">
              <a:off x="857932" y="4396449"/>
              <a:ext cx="573041" cy="535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386D9B-0299-4105-A146-A13733FE1BCF}"/>
                </a:ext>
              </a:extLst>
            </p:cNvPr>
            <p:cNvSpPr/>
            <p:nvPr/>
          </p:nvSpPr>
          <p:spPr>
            <a:xfrm rot="19618248">
              <a:off x="1234070" y="4508966"/>
              <a:ext cx="428062" cy="535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341E1F-E35C-4AE8-A13B-E073D1F3A77A}"/>
                </a:ext>
              </a:extLst>
            </p:cNvPr>
            <p:cNvSpPr/>
            <p:nvPr/>
          </p:nvSpPr>
          <p:spPr>
            <a:xfrm rot="3347668">
              <a:off x="915968" y="4102975"/>
              <a:ext cx="62826" cy="535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A49F585-F4CD-4ABD-B538-A639B10862A4}"/>
                </a:ext>
              </a:extLst>
            </p:cNvPr>
            <p:cNvSpPr/>
            <p:nvPr/>
          </p:nvSpPr>
          <p:spPr>
            <a:xfrm rot="3347668">
              <a:off x="863139" y="4019593"/>
              <a:ext cx="62826" cy="535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F7014E-AAB1-4BA4-9865-1735BB74284D}"/>
                </a:ext>
              </a:extLst>
            </p:cNvPr>
            <p:cNvSpPr/>
            <p:nvPr/>
          </p:nvSpPr>
          <p:spPr>
            <a:xfrm rot="3347668">
              <a:off x="813538" y="3939569"/>
              <a:ext cx="62825" cy="535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09C9A9BB-E926-4889-BA5E-A1AE71441F10}"/>
                </a:ext>
              </a:extLst>
            </p:cNvPr>
            <p:cNvSpPr/>
            <p:nvPr/>
          </p:nvSpPr>
          <p:spPr>
            <a:xfrm rot="19539871">
              <a:off x="1541147" y="4347523"/>
              <a:ext cx="158547" cy="147317"/>
            </a:xfrm>
            <a:prstGeom prst="rightArrow">
              <a:avLst>
                <a:gd name="adj1" fmla="val 10550"/>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FB6FD072-90B9-4578-9B5E-D56438DEAFE6}"/>
              </a:ext>
            </a:extLst>
          </p:cNvPr>
          <p:cNvSpPr/>
          <p:nvPr/>
        </p:nvSpPr>
        <p:spPr>
          <a:xfrm>
            <a:off x="4516243" y="5717182"/>
            <a:ext cx="4455684" cy="553998"/>
          </a:xfrm>
          <a:prstGeom prst="rect">
            <a:avLst/>
          </a:prstGeom>
        </p:spPr>
        <p:txBody>
          <a:bodyPr wrap="square">
            <a:spAutoFit/>
          </a:bodyPr>
          <a:lstStyle/>
          <a:p>
            <a:r>
              <a:rPr lang="en-US" sz="1000" dirty="0">
                <a:solidFill>
                  <a:schemeClr val="bg1">
                    <a:lumMod val="65000"/>
                  </a:schemeClr>
                </a:solidFill>
                <a:latin typeface="+mj-lt"/>
              </a:rPr>
              <a:t>Rates are declared every two weeks and may change without prior notice. Depending on market conditions, rates may change more frequently. </a:t>
            </a:r>
          </a:p>
          <a:p>
            <a:endParaRPr lang="en-US" sz="1000" dirty="0">
              <a:solidFill>
                <a:schemeClr val="bg1">
                  <a:lumMod val="65000"/>
                </a:schemeClr>
              </a:solidFill>
              <a:latin typeface="+mj-lt"/>
            </a:endParaRPr>
          </a:p>
        </p:txBody>
      </p:sp>
    </p:spTree>
    <p:extLst>
      <p:ext uri="{BB962C8B-B14F-4D97-AF65-F5344CB8AC3E}">
        <p14:creationId xmlns:p14="http://schemas.microsoft.com/office/powerpoint/2010/main" val="153452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case something happens…</a:t>
            </a:r>
          </a:p>
        </p:txBody>
      </p:sp>
      <p:sp>
        <p:nvSpPr>
          <p:cNvPr id="4" name="TextBox 3"/>
          <p:cNvSpPr txBox="1"/>
          <p:nvPr/>
        </p:nvSpPr>
        <p:spPr>
          <a:xfrm>
            <a:off x="392720" y="1263558"/>
            <a:ext cx="6208491" cy="563231"/>
          </a:xfrm>
          <a:prstGeom prst="rect">
            <a:avLst/>
          </a:prstGeom>
          <a:noFill/>
        </p:spPr>
        <p:txBody>
          <a:bodyPr wrap="square" rtlCol="0">
            <a:spAutoFit/>
          </a:bodyPr>
          <a:lstStyle/>
          <a:p>
            <a:pPr>
              <a:lnSpc>
                <a:spcPct val="85000"/>
              </a:lnSpc>
            </a:pPr>
            <a:r>
              <a:rPr lang="en-US" dirty="0">
                <a:solidFill>
                  <a:srgbClr val="000000"/>
                </a:solidFill>
              </a:rPr>
              <a:t>Joan can access her money at any time                           (Up to 10% annually)</a:t>
            </a:r>
          </a:p>
        </p:txBody>
      </p:sp>
      <p:sp>
        <p:nvSpPr>
          <p:cNvPr id="5" name="TextBox 4"/>
          <p:cNvSpPr txBox="1"/>
          <p:nvPr/>
        </p:nvSpPr>
        <p:spPr>
          <a:xfrm>
            <a:off x="392721" y="2437725"/>
            <a:ext cx="5779479" cy="1269578"/>
          </a:xfrm>
          <a:prstGeom prst="rect">
            <a:avLst/>
          </a:prstGeom>
          <a:noFill/>
        </p:spPr>
        <p:txBody>
          <a:bodyPr wrap="square" rtlCol="0">
            <a:spAutoFit/>
          </a:bodyPr>
          <a:lstStyle/>
          <a:p>
            <a:pPr>
              <a:lnSpc>
                <a:spcPct val="85000"/>
              </a:lnSpc>
            </a:pPr>
            <a:r>
              <a:rPr lang="en-US" dirty="0">
                <a:solidFill>
                  <a:srgbClr val="000000"/>
                </a:solidFill>
              </a:rPr>
              <a:t>She also has additional access if something happens to her or her spouse, like unemployment, terminal illness or a nursing home stay. May not be available </a:t>
            </a:r>
          </a:p>
          <a:p>
            <a:pPr>
              <a:lnSpc>
                <a:spcPct val="85000"/>
              </a:lnSpc>
            </a:pPr>
            <a:r>
              <a:rPr lang="en-US" dirty="0">
                <a:solidFill>
                  <a:srgbClr val="000000"/>
                </a:solidFill>
              </a:rPr>
              <a:t>in all states. State variations may apply.</a:t>
            </a:r>
          </a:p>
          <a:p>
            <a:pPr>
              <a:lnSpc>
                <a:spcPct val="85000"/>
              </a:lnSpc>
            </a:pPr>
            <a:endParaRPr lang="en-US" dirty="0">
              <a:solidFill>
                <a:srgbClr val="000000"/>
              </a:solidFill>
            </a:endParaRPr>
          </a:p>
        </p:txBody>
      </p:sp>
      <p:cxnSp>
        <p:nvCxnSpPr>
          <p:cNvPr id="7" name="Straight Connector 6"/>
          <p:cNvCxnSpPr/>
          <p:nvPr/>
        </p:nvCxnSpPr>
        <p:spPr>
          <a:xfrm>
            <a:off x="498413" y="2158418"/>
            <a:ext cx="77430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rot="16200000">
            <a:off x="7276105" y="852032"/>
            <a:ext cx="532574" cy="1157768"/>
            <a:chOff x="-5580062" y="4591844"/>
            <a:chExt cx="876300" cy="1905000"/>
          </a:xfrm>
          <a:solidFill>
            <a:schemeClr val="tx2"/>
          </a:solidFill>
        </p:grpSpPr>
        <p:sp>
          <p:nvSpPr>
            <p:cNvPr id="8" name="Freeform 229"/>
            <p:cNvSpPr>
              <a:spLocks noEditPoints="1"/>
            </p:cNvSpPr>
            <p:nvPr/>
          </p:nvSpPr>
          <p:spPr bwMode="auto">
            <a:xfrm>
              <a:off x="-5472112" y="4707731"/>
              <a:ext cx="473075" cy="387350"/>
            </a:xfrm>
            <a:custGeom>
              <a:avLst/>
              <a:gdLst>
                <a:gd name="T0" fmla="*/ 62 w 126"/>
                <a:gd name="T1" fmla="*/ 65 h 103"/>
                <a:gd name="T2" fmla="*/ 126 w 126"/>
                <a:gd name="T3" fmla="*/ 103 h 103"/>
                <a:gd name="T4" fmla="*/ 126 w 126"/>
                <a:gd name="T5" fmla="*/ 19 h 103"/>
                <a:gd name="T6" fmla="*/ 123 w 126"/>
                <a:gd name="T7" fmla="*/ 19 h 103"/>
                <a:gd name="T8" fmla="*/ 105 w 126"/>
                <a:gd name="T9" fmla="*/ 1 h 103"/>
                <a:gd name="T10" fmla="*/ 105 w 126"/>
                <a:gd name="T11" fmla="*/ 0 h 103"/>
                <a:gd name="T12" fmla="*/ 19 w 126"/>
                <a:gd name="T13" fmla="*/ 0 h 103"/>
                <a:gd name="T14" fmla="*/ 19 w 126"/>
                <a:gd name="T15" fmla="*/ 1 h 103"/>
                <a:gd name="T16" fmla="*/ 1 w 126"/>
                <a:gd name="T17" fmla="*/ 19 h 103"/>
                <a:gd name="T18" fmla="*/ 0 w 126"/>
                <a:gd name="T19" fmla="*/ 19 h 103"/>
                <a:gd name="T20" fmla="*/ 0 w 126"/>
                <a:gd name="T21" fmla="*/ 98 h 103"/>
                <a:gd name="T22" fmla="*/ 62 w 126"/>
                <a:gd name="T23" fmla="*/ 65 h 103"/>
                <a:gd name="T24" fmla="*/ 62 w 126"/>
                <a:gd name="T25" fmla="*/ 21 h 103"/>
                <a:gd name="T26" fmla="*/ 74 w 126"/>
                <a:gd name="T27" fmla="*/ 33 h 103"/>
                <a:gd name="T28" fmla="*/ 62 w 126"/>
                <a:gd name="T29" fmla="*/ 45 h 103"/>
                <a:gd name="T30" fmla="*/ 50 w 126"/>
                <a:gd name="T31" fmla="*/ 33 h 103"/>
                <a:gd name="T32" fmla="*/ 62 w 126"/>
                <a:gd name="T33" fmla="*/ 2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03">
                  <a:moveTo>
                    <a:pt x="62" y="65"/>
                  </a:moveTo>
                  <a:cubicBezTo>
                    <a:pt x="90" y="65"/>
                    <a:pt x="114" y="80"/>
                    <a:pt x="126" y="103"/>
                  </a:cubicBezTo>
                  <a:cubicBezTo>
                    <a:pt x="126" y="19"/>
                    <a:pt x="126" y="19"/>
                    <a:pt x="126" y="19"/>
                  </a:cubicBezTo>
                  <a:cubicBezTo>
                    <a:pt x="125" y="19"/>
                    <a:pt x="124" y="19"/>
                    <a:pt x="123" y="19"/>
                  </a:cubicBezTo>
                  <a:cubicBezTo>
                    <a:pt x="113" y="19"/>
                    <a:pt x="105" y="11"/>
                    <a:pt x="105" y="1"/>
                  </a:cubicBezTo>
                  <a:cubicBezTo>
                    <a:pt x="105" y="1"/>
                    <a:pt x="105" y="1"/>
                    <a:pt x="105" y="0"/>
                  </a:cubicBezTo>
                  <a:cubicBezTo>
                    <a:pt x="19" y="0"/>
                    <a:pt x="19" y="0"/>
                    <a:pt x="19" y="0"/>
                  </a:cubicBezTo>
                  <a:cubicBezTo>
                    <a:pt x="19" y="1"/>
                    <a:pt x="19" y="1"/>
                    <a:pt x="19" y="1"/>
                  </a:cubicBezTo>
                  <a:cubicBezTo>
                    <a:pt x="19" y="11"/>
                    <a:pt x="11" y="19"/>
                    <a:pt x="1" y="19"/>
                  </a:cubicBezTo>
                  <a:cubicBezTo>
                    <a:pt x="1" y="19"/>
                    <a:pt x="0" y="19"/>
                    <a:pt x="0" y="19"/>
                  </a:cubicBezTo>
                  <a:cubicBezTo>
                    <a:pt x="0" y="98"/>
                    <a:pt x="0" y="98"/>
                    <a:pt x="0" y="98"/>
                  </a:cubicBezTo>
                  <a:cubicBezTo>
                    <a:pt x="13" y="78"/>
                    <a:pt x="36" y="65"/>
                    <a:pt x="62" y="65"/>
                  </a:cubicBezTo>
                  <a:close/>
                  <a:moveTo>
                    <a:pt x="62" y="21"/>
                  </a:moveTo>
                  <a:cubicBezTo>
                    <a:pt x="69" y="21"/>
                    <a:pt x="74" y="26"/>
                    <a:pt x="74" y="33"/>
                  </a:cubicBezTo>
                  <a:cubicBezTo>
                    <a:pt x="74" y="40"/>
                    <a:pt x="69" y="45"/>
                    <a:pt x="62" y="45"/>
                  </a:cubicBezTo>
                  <a:cubicBezTo>
                    <a:pt x="55" y="45"/>
                    <a:pt x="50" y="40"/>
                    <a:pt x="50" y="33"/>
                  </a:cubicBezTo>
                  <a:cubicBezTo>
                    <a:pt x="50" y="26"/>
                    <a:pt x="55" y="21"/>
                    <a:pt x="6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30"/>
            <p:cNvSpPr>
              <a:spLocks/>
            </p:cNvSpPr>
            <p:nvPr/>
          </p:nvSpPr>
          <p:spPr bwMode="auto">
            <a:xfrm>
              <a:off x="-5456237" y="5098256"/>
              <a:ext cx="446088" cy="263525"/>
            </a:xfrm>
            <a:custGeom>
              <a:avLst/>
              <a:gdLst>
                <a:gd name="T0" fmla="*/ 115 w 119"/>
                <a:gd name="T1" fmla="*/ 26 h 70"/>
                <a:gd name="T2" fmla="*/ 107 w 119"/>
                <a:gd name="T3" fmla="*/ 26 h 70"/>
                <a:gd name="T4" fmla="*/ 100 w 119"/>
                <a:gd name="T5" fmla="*/ 9 h 70"/>
                <a:gd name="T6" fmla="*/ 92 w 119"/>
                <a:gd name="T7" fmla="*/ 2 h 70"/>
                <a:gd name="T8" fmla="*/ 81 w 119"/>
                <a:gd name="T9" fmla="*/ 0 h 70"/>
                <a:gd name="T10" fmla="*/ 69 w 119"/>
                <a:gd name="T11" fmla="*/ 4 h 70"/>
                <a:gd name="T12" fmla="*/ 62 w 119"/>
                <a:gd name="T13" fmla="*/ 10 h 70"/>
                <a:gd name="T14" fmla="*/ 56 w 119"/>
                <a:gd name="T15" fmla="*/ 21 h 70"/>
                <a:gd name="T16" fmla="*/ 52 w 119"/>
                <a:gd name="T17" fmla="*/ 32 h 70"/>
                <a:gd name="T18" fmla="*/ 46 w 119"/>
                <a:gd name="T19" fmla="*/ 45 h 70"/>
                <a:gd name="T20" fmla="*/ 43 w 119"/>
                <a:gd name="T21" fmla="*/ 49 h 70"/>
                <a:gd name="T22" fmla="*/ 41 w 119"/>
                <a:gd name="T23" fmla="*/ 51 h 70"/>
                <a:gd name="T24" fmla="*/ 37 w 119"/>
                <a:gd name="T25" fmla="*/ 53 h 70"/>
                <a:gd name="T26" fmla="*/ 34 w 119"/>
                <a:gd name="T27" fmla="*/ 52 h 70"/>
                <a:gd name="T28" fmla="*/ 30 w 119"/>
                <a:gd name="T29" fmla="*/ 47 h 70"/>
                <a:gd name="T30" fmla="*/ 27 w 119"/>
                <a:gd name="T31" fmla="*/ 37 h 70"/>
                <a:gd name="T32" fmla="*/ 27 w 119"/>
                <a:gd name="T33" fmla="*/ 35 h 70"/>
                <a:gd name="T34" fmla="*/ 28 w 119"/>
                <a:gd name="T35" fmla="*/ 27 h 70"/>
                <a:gd name="T36" fmla="*/ 32 w 119"/>
                <a:gd name="T37" fmla="*/ 20 h 70"/>
                <a:gd name="T38" fmla="*/ 34 w 119"/>
                <a:gd name="T39" fmla="*/ 18 h 70"/>
                <a:gd name="T40" fmla="*/ 35 w 119"/>
                <a:gd name="T41" fmla="*/ 18 h 70"/>
                <a:gd name="T42" fmla="*/ 37 w 119"/>
                <a:gd name="T43" fmla="*/ 13 h 70"/>
                <a:gd name="T44" fmla="*/ 37 w 119"/>
                <a:gd name="T45" fmla="*/ 4 h 70"/>
                <a:gd name="T46" fmla="*/ 33 w 119"/>
                <a:gd name="T47" fmla="*/ 1 h 70"/>
                <a:gd name="T48" fmla="*/ 26 w 119"/>
                <a:gd name="T49" fmla="*/ 3 h 70"/>
                <a:gd name="T50" fmla="*/ 19 w 119"/>
                <a:gd name="T51" fmla="*/ 8 h 70"/>
                <a:gd name="T52" fmla="*/ 13 w 119"/>
                <a:gd name="T53" fmla="*/ 20 h 70"/>
                <a:gd name="T54" fmla="*/ 11 w 119"/>
                <a:gd name="T55" fmla="*/ 26 h 70"/>
                <a:gd name="T56" fmla="*/ 4 w 119"/>
                <a:gd name="T57" fmla="*/ 26 h 70"/>
                <a:gd name="T58" fmla="*/ 0 w 119"/>
                <a:gd name="T59" fmla="*/ 30 h 70"/>
                <a:gd name="T60" fmla="*/ 0 w 119"/>
                <a:gd name="T61" fmla="*/ 40 h 70"/>
                <a:gd name="T62" fmla="*/ 4 w 119"/>
                <a:gd name="T63" fmla="*/ 44 h 70"/>
                <a:gd name="T64" fmla="*/ 11 w 119"/>
                <a:gd name="T65" fmla="*/ 44 h 70"/>
                <a:gd name="T66" fmla="*/ 19 w 119"/>
                <a:gd name="T67" fmla="*/ 61 h 70"/>
                <a:gd name="T68" fmla="*/ 27 w 119"/>
                <a:gd name="T69" fmla="*/ 68 h 70"/>
                <a:gd name="T70" fmla="*/ 37 w 119"/>
                <a:gd name="T71" fmla="*/ 70 h 70"/>
                <a:gd name="T72" fmla="*/ 50 w 119"/>
                <a:gd name="T73" fmla="*/ 67 h 70"/>
                <a:gd name="T74" fmla="*/ 56 w 119"/>
                <a:gd name="T75" fmla="*/ 61 h 70"/>
                <a:gd name="T76" fmla="*/ 62 w 119"/>
                <a:gd name="T77" fmla="*/ 50 h 70"/>
                <a:gd name="T78" fmla="*/ 67 w 119"/>
                <a:gd name="T79" fmla="*/ 39 h 70"/>
                <a:gd name="T80" fmla="*/ 73 w 119"/>
                <a:gd name="T81" fmla="*/ 25 h 70"/>
                <a:gd name="T82" fmla="*/ 75 w 119"/>
                <a:gd name="T83" fmla="*/ 21 h 70"/>
                <a:gd name="T84" fmla="*/ 77 w 119"/>
                <a:gd name="T85" fmla="*/ 19 h 70"/>
                <a:gd name="T86" fmla="*/ 81 w 119"/>
                <a:gd name="T87" fmla="*/ 18 h 70"/>
                <a:gd name="T88" fmla="*/ 84 w 119"/>
                <a:gd name="T89" fmla="*/ 18 h 70"/>
                <a:gd name="T90" fmla="*/ 89 w 119"/>
                <a:gd name="T91" fmla="*/ 23 h 70"/>
                <a:gd name="T92" fmla="*/ 91 w 119"/>
                <a:gd name="T93" fmla="*/ 33 h 70"/>
                <a:gd name="T94" fmla="*/ 91 w 119"/>
                <a:gd name="T95" fmla="*/ 35 h 70"/>
                <a:gd name="T96" fmla="*/ 90 w 119"/>
                <a:gd name="T97" fmla="*/ 44 h 70"/>
                <a:gd name="T98" fmla="*/ 86 w 119"/>
                <a:gd name="T99" fmla="*/ 51 h 70"/>
                <a:gd name="T100" fmla="*/ 84 w 119"/>
                <a:gd name="T101" fmla="*/ 52 h 70"/>
                <a:gd name="T102" fmla="*/ 83 w 119"/>
                <a:gd name="T103" fmla="*/ 53 h 70"/>
                <a:gd name="T104" fmla="*/ 82 w 119"/>
                <a:gd name="T105" fmla="*/ 57 h 70"/>
                <a:gd name="T106" fmla="*/ 82 w 119"/>
                <a:gd name="T107" fmla="*/ 66 h 70"/>
                <a:gd name="T108" fmla="*/ 86 w 119"/>
                <a:gd name="T109" fmla="*/ 70 h 70"/>
                <a:gd name="T110" fmla="*/ 93 w 119"/>
                <a:gd name="T111" fmla="*/ 67 h 70"/>
                <a:gd name="T112" fmla="*/ 99 w 119"/>
                <a:gd name="T113" fmla="*/ 62 h 70"/>
                <a:gd name="T114" fmla="*/ 106 w 119"/>
                <a:gd name="T115" fmla="*/ 50 h 70"/>
                <a:gd name="T116" fmla="*/ 107 w 119"/>
                <a:gd name="T117" fmla="*/ 44 h 70"/>
                <a:gd name="T118" fmla="*/ 115 w 119"/>
                <a:gd name="T119" fmla="*/ 44 h 70"/>
                <a:gd name="T120" fmla="*/ 119 w 119"/>
                <a:gd name="T121" fmla="*/ 40 h 70"/>
                <a:gd name="T122" fmla="*/ 119 w 119"/>
                <a:gd name="T123" fmla="*/ 30 h 70"/>
                <a:gd name="T124" fmla="*/ 115 w 119"/>
                <a:gd name="T12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 h="70">
                  <a:moveTo>
                    <a:pt x="115" y="26"/>
                  </a:moveTo>
                  <a:cubicBezTo>
                    <a:pt x="107" y="26"/>
                    <a:pt x="107" y="26"/>
                    <a:pt x="107" y="26"/>
                  </a:cubicBezTo>
                  <a:cubicBezTo>
                    <a:pt x="106" y="20"/>
                    <a:pt x="104" y="14"/>
                    <a:pt x="100" y="9"/>
                  </a:cubicBezTo>
                  <a:cubicBezTo>
                    <a:pt x="98" y="6"/>
                    <a:pt x="95" y="4"/>
                    <a:pt x="92" y="2"/>
                  </a:cubicBezTo>
                  <a:cubicBezTo>
                    <a:pt x="88" y="1"/>
                    <a:pt x="85" y="0"/>
                    <a:pt x="81" y="0"/>
                  </a:cubicBezTo>
                  <a:cubicBezTo>
                    <a:pt x="77" y="0"/>
                    <a:pt x="73" y="1"/>
                    <a:pt x="69" y="4"/>
                  </a:cubicBezTo>
                  <a:cubicBezTo>
                    <a:pt x="66" y="5"/>
                    <a:pt x="64" y="7"/>
                    <a:pt x="62" y="10"/>
                  </a:cubicBezTo>
                  <a:cubicBezTo>
                    <a:pt x="60" y="13"/>
                    <a:pt x="58" y="17"/>
                    <a:pt x="56" y="21"/>
                  </a:cubicBezTo>
                  <a:cubicBezTo>
                    <a:pt x="54" y="24"/>
                    <a:pt x="53" y="28"/>
                    <a:pt x="52" y="32"/>
                  </a:cubicBezTo>
                  <a:cubicBezTo>
                    <a:pt x="50" y="37"/>
                    <a:pt x="48" y="42"/>
                    <a:pt x="46" y="45"/>
                  </a:cubicBezTo>
                  <a:cubicBezTo>
                    <a:pt x="45" y="47"/>
                    <a:pt x="44" y="48"/>
                    <a:pt x="43" y="49"/>
                  </a:cubicBezTo>
                  <a:cubicBezTo>
                    <a:pt x="43" y="51"/>
                    <a:pt x="42" y="51"/>
                    <a:pt x="41" y="51"/>
                  </a:cubicBezTo>
                  <a:cubicBezTo>
                    <a:pt x="40" y="52"/>
                    <a:pt x="38" y="53"/>
                    <a:pt x="37" y="53"/>
                  </a:cubicBezTo>
                  <a:cubicBezTo>
                    <a:pt x="36" y="53"/>
                    <a:pt x="35" y="52"/>
                    <a:pt x="34" y="52"/>
                  </a:cubicBezTo>
                  <a:cubicBezTo>
                    <a:pt x="33" y="51"/>
                    <a:pt x="31" y="50"/>
                    <a:pt x="30" y="47"/>
                  </a:cubicBezTo>
                  <a:cubicBezTo>
                    <a:pt x="28" y="45"/>
                    <a:pt x="27" y="42"/>
                    <a:pt x="27" y="37"/>
                  </a:cubicBezTo>
                  <a:cubicBezTo>
                    <a:pt x="27" y="37"/>
                    <a:pt x="27" y="36"/>
                    <a:pt x="27" y="35"/>
                  </a:cubicBezTo>
                  <a:cubicBezTo>
                    <a:pt x="27" y="32"/>
                    <a:pt x="28" y="29"/>
                    <a:pt x="28" y="27"/>
                  </a:cubicBezTo>
                  <a:cubicBezTo>
                    <a:pt x="29" y="23"/>
                    <a:pt x="31" y="21"/>
                    <a:pt x="32" y="20"/>
                  </a:cubicBezTo>
                  <a:cubicBezTo>
                    <a:pt x="33" y="19"/>
                    <a:pt x="34" y="18"/>
                    <a:pt x="34" y="18"/>
                  </a:cubicBezTo>
                  <a:cubicBezTo>
                    <a:pt x="35" y="18"/>
                    <a:pt x="35" y="18"/>
                    <a:pt x="35" y="18"/>
                  </a:cubicBezTo>
                  <a:cubicBezTo>
                    <a:pt x="36" y="18"/>
                    <a:pt x="37" y="16"/>
                    <a:pt x="37" y="13"/>
                  </a:cubicBezTo>
                  <a:cubicBezTo>
                    <a:pt x="37" y="4"/>
                    <a:pt x="37" y="4"/>
                    <a:pt x="37" y="4"/>
                  </a:cubicBezTo>
                  <a:cubicBezTo>
                    <a:pt x="37" y="2"/>
                    <a:pt x="35" y="0"/>
                    <a:pt x="33" y="1"/>
                  </a:cubicBezTo>
                  <a:cubicBezTo>
                    <a:pt x="33" y="1"/>
                    <a:pt x="29" y="1"/>
                    <a:pt x="26" y="3"/>
                  </a:cubicBezTo>
                  <a:cubicBezTo>
                    <a:pt x="23" y="4"/>
                    <a:pt x="21" y="6"/>
                    <a:pt x="19" y="8"/>
                  </a:cubicBezTo>
                  <a:cubicBezTo>
                    <a:pt x="16" y="12"/>
                    <a:pt x="14" y="16"/>
                    <a:pt x="13" y="20"/>
                  </a:cubicBezTo>
                  <a:cubicBezTo>
                    <a:pt x="12" y="22"/>
                    <a:pt x="12" y="24"/>
                    <a:pt x="11" y="26"/>
                  </a:cubicBezTo>
                  <a:cubicBezTo>
                    <a:pt x="4" y="26"/>
                    <a:pt x="4" y="26"/>
                    <a:pt x="4" y="26"/>
                  </a:cubicBezTo>
                  <a:cubicBezTo>
                    <a:pt x="2" y="26"/>
                    <a:pt x="0" y="28"/>
                    <a:pt x="0" y="30"/>
                  </a:cubicBezTo>
                  <a:cubicBezTo>
                    <a:pt x="0" y="40"/>
                    <a:pt x="0" y="40"/>
                    <a:pt x="0" y="40"/>
                  </a:cubicBezTo>
                  <a:cubicBezTo>
                    <a:pt x="0" y="42"/>
                    <a:pt x="2" y="44"/>
                    <a:pt x="4" y="44"/>
                  </a:cubicBezTo>
                  <a:cubicBezTo>
                    <a:pt x="11" y="44"/>
                    <a:pt x="11" y="44"/>
                    <a:pt x="11" y="44"/>
                  </a:cubicBezTo>
                  <a:cubicBezTo>
                    <a:pt x="13" y="51"/>
                    <a:pt x="15" y="56"/>
                    <a:pt x="19" y="61"/>
                  </a:cubicBezTo>
                  <a:cubicBezTo>
                    <a:pt x="21" y="64"/>
                    <a:pt x="24" y="66"/>
                    <a:pt x="27" y="68"/>
                  </a:cubicBezTo>
                  <a:cubicBezTo>
                    <a:pt x="30" y="69"/>
                    <a:pt x="34" y="70"/>
                    <a:pt x="37" y="70"/>
                  </a:cubicBezTo>
                  <a:cubicBezTo>
                    <a:pt x="41" y="70"/>
                    <a:pt x="46" y="69"/>
                    <a:pt x="50" y="67"/>
                  </a:cubicBezTo>
                  <a:cubicBezTo>
                    <a:pt x="52" y="65"/>
                    <a:pt x="54" y="63"/>
                    <a:pt x="56" y="61"/>
                  </a:cubicBezTo>
                  <a:cubicBezTo>
                    <a:pt x="59" y="57"/>
                    <a:pt x="61" y="54"/>
                    <a:pt x="62" y="50"/>
                  </a:cubicBezTo>
                  <a:cubicBezTo>
                    <a:pt x="64" y="46"/>
                    <a:pt x="66" y="42"/>
                    <a:pt x="67" y="39"/>
                  </a:cubicBezTo>
                  <a:cubicBezTo>
                    <a:pt x="69" y="34"/>
                    <a:pt x="71" y="29"/>
                    <a:pt x="73" y="25"/>
                  </a:cubicBezTo>
                  <a:cubicBezTo>
                    <a:pt x="73" y="23"/>
                    <a:pt x="74" y="22"/>
                    <a:pt x="75" y="21"/>
                  </a:cubicBezTo>
                  <a:cubicBezTo>
                    <a:pt x="76" y="20"/>
                    <a:pt x="77" y="19"/>
                    <a:pt x="77" y="19"/>
                  </a:cubicBezTo>
                  <a:cubicBezTo>
                    <a:pt x="79" y="18"/>
                    <a:pt x="80" y="18"/>
                    <a:pt x="81" y="18"/>
                  </a:cubicBezTo>
                  <a:cubicBezTo>
                    <a:pt x="82" y="18"/>
                    <a:pt x="83" y="18"/>
                    <a:pt x="84" y="18"/>
                  </a:cubicBezTo>
                  <a:cubicBezTo>
                    <a:pt x="86" y="19"/>
                    <a:pt x="88" y="21"/>
                    <a:pt x="89" y="23"/>
                  </a:cubicBezTo>
                  <a:cubicBezTo>
                    <a:pt x="90" y="25"/>
                    <a:pt x="91" y="29"/>
                    <a:pt x="91" y="33"/>
                  </a:cubicBezTo>
                  <a:cubicBezTo>
                    <a:pt x="91" y="34"/>
                    <a:pt x="91" y="34"/>
                    <a:pt x="91" y="35"/>
                  </a:cubicBezTo>
                  <a:cubicBezTo>
                    <a:pt x="91" y="38"/>
                    <a:pt x="91" y="41"/>
                    <a:pt x="90" y="44"/>
                  </a:cubicBezTo>
                  <a:cubicBezTo>
                    <a:pt x="89" y="47"/>
                    <a:pt x="88" y="49"/>
                    <a:pt x="86" y="51"/>
                  </a:cubicBezTo>
                  <a:cubicBezTo>
                    <a:pt x="86" y="51"/>
                    <a:pt x="85" y="52"/>
                    <a:pt x="84" y="52"/>
                  </a:cubicBezTo>
                  <a:cubicBezTo>
                    <a:pt x="83" y="53"/>
                    <a:pt x="83" y="53"/>
                    <a:pt x="83" y="53"/>
                  </a:cubicBezTo>
                  <a:cubicBezTo>
                    <a:pt x="82" y="53"/>
                    <a:pt x="82" y="55"/>
                    <a:pt x="82" y="57"/>
                  </a:cubicBezTo>
                  <a:cubicBezTo>
                    <a:pt x="82" y="66"/>
                    <a:pt x="82" y="66"/>
                    <a:pt x="82" y="66"/>
                  </a:cubicBezTo>
                  <a:cubicBezTo>
                    <a:pt x="82" y="68"/>
                    <a:pt x="83" y="70"/>
                    <a:pt x="86" y="70"/>
                  </a:cubicBezTo>
                  <a:cubicBezTo>
                    <a:pt x="86" y="70"/>
                    <a:pt x="89" y="69"/>
                    <a:pt x="93" y="67"/>
                  </a:cubicBezTo>
                  <a:cubicBezTo>
                    <a:pt x="95" y="66"/>
                    <a:pt x="97" y="64"/>
                    <a:pt x="99" y="62"/>
                  </a:cubicBezTo>
                  <a:cubicBezTo>
                    <a:pt x="102" y="59"/>
                    <a:pt x="104" y="54"/>
                    <a:pt x="106" y="50"/>
                  </a:cubicBezTo>
                  <a:cubicBezTo>
                    <a:pt x="106" y="48"/>
                    <a:pt x="107" y="46"/>
                    <a:pt x="107" y="44"/>
                  </a:cubicBezTo>
                  <a:cubicBezTo>
                    <a:pt x="115" y="44"/>
                    <a:pt x="115" y="44"/>
                    <a:pt x="115" y="44"/>
                  </a:cubicBezTo>
                  <a:cubicBezTo>
                    <a:pt x="117" y="44"/>
                    <a:pt x="119" y="42"/>
                    <a:pt x="119" y="40"/>
                  </a:cubicBezTo>
                  <a:cubicBezTo>
                    <a:pt x="119" y="30"/>
                    <a:pt x="119" y="30"/>
                    <a:pt x="119" y="30"/>
                  </a:cubicBezTo>
                  <a:cubicBezTo>
                    <a:pt x="119" y="28"/>
                    <a:pt x="117" y="26"/>
                    <a:pt x="11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31"/>
            <p:cNvSpPr>
              <a:spLocks noEditPoints="1"/>
            </p:cNvSpPr>
            <p:nvPr/>
          </p:nvSpPr>
          <p:spPr bwMode="auto">
            <a:xfrm>
              <a:off x="-5580062" y="4591844"/>
              <a:ext cx="876300" cy="1905000"/>
            </a:xfrm>
            <a:custGeom>
              <a:avLst/>
              <a:gdLst>
                <a:gd name="T0" fmla="*/ 234 w 234"/>
                <a:gd name="T1" fmla="*/ 320 h 508"/>
                <a:gd name="T2" fmla="*/ 229 w 234"/>
                <a:gd name="T3" fmla="*/ 293 h 508"/>
                <a:gd name="T4" fmla="*/ 185 w 234"/>
                <a:gd name="T5" fmla="*/ 0 h 508"/>
                <a:gd name="T6" fmla="*/ 0 w 234"/>
                <a:gd name="T7" fmla="*/ 340 h 508"/>
                <a:gd name="T8" fmla="*/ 68 w 234"/>
                <a:gd name="T9" fmla="*/ 352 h 508"/>
                <a:gd name="T10" fmla="*/ 57 w 234"/>
                <a:gd name="T11" fmla="*/ 414 h 508"/>
                <a:gd name="T12" fmla="*/ 70 w 234"/>
                <a:gd name="T13" fmla="*/ 455 h 508"/>
                <a:gd name="T14" fmla="*/ 60 w 234"/>
                <a:gd name="T15" fmla="*/ 470 h 508"/>
                <a:gd name="T16" fmla="*/ 55 w 234"/>
                <a:gd name="T17" fmla="*/ 475 h 508"/>
                <a:gd name="T18" fmla="*/ 57 w 234"/>
                <a:gd name="T19" fmla="*/ 506 h 508"/>
                <a:gd name="T20" fmla="*/ 188 w 234"/>
                <a:gd name="T21" fmla="*/ 508 h 508"/>
                <a:gd name="T22" fmla="*/ 193 w 234"/>
                <a:gd name="T23" fmla="*/ 503 h 508"/>
                <a:gd name="T24" fmla="*/ 192 w 234"/>
                <a:gd name="T25" fmla="*/ 471 h 508"/>
                <a:gd name="T26" fmla="*/ 178 w 234"/>
                <a:gd name="T27" fmla="*/ 470 h 508"/>
                <a:gd name="T28" fmla="*/ 229 w 234"/>
                <a:gd name="T29" fmla="*/ 345 h 508"/>
                <a:gd name="T30" fmla="*/ 48 w 234"/>
                <a:gd name="T31" fmla="*/ 308 h 508"/>
                <a:gd name="T32" fmla="*/ 68 w 234"/>
                <a:gd name="T33" fmla="*/ 309 h 508"/>
                <a:gd name="T34" fmla="*/ 17 w 234"/>
                <a:gd name="T35" fmla="*/ 324 h 508"/>
                <a:gd name="T36" fmla="*/ 171 w 234"/>
                <a:gd name="T37" fmla="*/ 16 h 508"/>
                <a:gd name="T38" fmla="*/ 171 w 234"/>
                <a:gd name="T39" fmla="*/ 290 h 508"/>
                <a:gd name="T40" fmla="*/ 142 w 234"/>
                <a:gd name="T41" fmla="*/ 313 h 508"/>
                <a:gd name="T42" fmla="*/ 152 w 234"/>
                <a:gd name="T43" fmla="*/ 290 h 508"/>
                <a:gd name="T44" fmla="*/ 155 w 234"/>
                <a:gd name="T45" fmla="*/ 207 h 508"/>
                <a:gd name="T46" fmla="*/ 130 w 234"/>
                <a:gd name="T47" fmla="*/ 228 h 508"/>
                <a:gd name="T48" fmla="*/ 79 w 234"/>
                <a:gd name="T49" fmla="*/ 228 h 508"/>
                <a:gd name="T50" fmla="*/ 29 w 234"/>
                <a:gd name="T51" fmla="*/ 212 h 508"/>
                <a:gd name="T52" fmla="*/ 30 w 234"/>
                <a:gd name="T53" fmla="*/ 290 h 508"/>
                <a:gd name="T54" fmla="*/ 168 w 234"/>
                <a:gd name="T55" fmla="*/ 473 h 508"/>
                <a:gd name="T56" fmla="*/ 81 w 234"/>
                <a:gd name="T57" fmla="*/ 447 h 508"/>
                <a:gd name="T58" fmla="*/ 70 w 234"/>
                <a:gd name="T59" fmla="*/ 412 h 508"/>
                <a:gd name="T60" fmla="*/ 81 w 234"/>
                <a:gd name="T61" fmla="*/ 357 h 508"/>
                <a:gd name="T62" fmla="*/ 81 w 234"/>
                <a:gd name="T63" fmla="*/ 258 h 508"/>
                <a:gd name="T64" fmla="*/ 128 w 234"/>
                <a:gd name="T65" fmla="*/ 258 h 508"/>
                <a:gd name="T66" fmla="*/ 142 w 234"/>
                <a:gd name="T67" fmla="*/ 326 h 508"/>
                <a:gd name="T68" fmla="*/ 185 w 234"/>
                <a:gd name="T69" fmla="*/ 232 h 508"/>
                <a:gd name="T70" fmla="*/ 220 w 234"/>
                <a:gd name="T71" fmla="*/ 320 h 508"/>
                <a:gd name="T72" fmla="*/ 168 w 234"/>
                <a:gd name="T73" fmla="*/ 4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 h="508">
                  <a:moveTo>
                    <a:pt x="229" y="345"/>
                  </a:moveTo>
                  <a:cubicBezTo>
                    <a:pt x="233" y="337"/>
                    <a:pt x="234" y="328"/>
                    <a:pt x="234" y="320"/>
                  </a:cubicBezTo>
                  <a:cubicBezTo>
                    <a:pt x="234" y="305"/>
                    <a:pt x="229" y="294"/>
                    <a:pt x="229" y="293"/>
                  </a:cubicBezTo>
                  <a:cubicBezTo>
                    <a:pt x="229" y="293"/>
                    <a:pt x="229" y="293"/>
                    <a:pt x="229" y="293"/>
                  </a:cubicBezTo>
                  <a:cubicBezTo>
                    <a:pt x="229" y="293"/>
                    <a:pt x="187" y="203"/>
                    <a:pt x="185" y="200"/>
                  </a:cubicBezTo>
                  <a:cubicBezTo>
                    <a:pt x="185" y="0"/>
                    <a:pt x="185" y="0"/>
                    <a:pt x="185" y="0"/>
                  </a:cubicBezTo>
                  <a:cubicBezTo>
                    <a:pt x="0" y="0"/>
                    <a:pt x="0" y="0"/>
                    <a:pt x="0" y="0"/>
                  </a:cubicBezTo>
                  <a:cubicBezTo>
                    <a:pt x="0" y="340"/>
                    <a:pt x="0" y="340"/>
                    <a:pt x="0" y="340"/>
                  </a:cubicBezTo>
                  <a:cubicBezTo>
                    <a:pt x="68" y="340"/>
                    <a:pt x="68" y="340"/>
                    <a:pt x="68" y="340"/>
                  </a:cubicBezTo>
                  <a:cubicBezTo>
                    <a:pt x="68" y="352"/>
                    <a:pt x="68" y="352"/>
                    <a:pt x="68" y="352"/>
                  </a:cubicBezTo>
                  <a:cubicBezTo>
                    <a:pt x="60" y="368"/>
                    <a:pt x="56" y="386"/>
                    <a:pt x="56" y="401"/>
                  </a:cubicBezTo>
                  <a:cubicBezTo>
                    <a:pt x="56" y="406"/>
                    <a:pt x="57" y="410"/>
                    <a:pt x="57" y="414"/>
                  </a:cubicBezTo>
                  <a:cubicBezTo>
                    <a:pt x="57" y="414"/>
                    <a:pt x="57" y="414"/>
                    <a:pt x="57" y="414"/>
                  </a:cubicBezTo>
                  <a:cubicBezTo>
                    <a:pt x="60" y="436"/>
                    <a:pt x="66" y="449"/>
                    <a:pt x="70" y="455"/>
                  </a:cubicBezTo>
                  <a:cubicBezTo>
                    <a:pt x="70" y="470"/>
                    <a:pt x="70" y="470"/>
                    <a:pt x="70" y="470"/>
                  </a:cubicBezTo>
                  <a:cubicBezTo>
                    <a:pt x="60" y="470"/>
                    <a:pt x="60" y="470"/>
                    <a:pt x="60" y="470"/>
                  </a:cubicBezTo>
                  <a:cubicBezTo>
                    <a:pt x="59" y="470"/>
                    <a:pt x="58" y="470"/>
                    <a:pt x="57" y="471"/>
                  </a:cubicBezTo>
                  <a:cubicBezTo>
                    <a:pt x="56" y="472"/>
                    <a:pt x="55" y="474"/>
                    <a:pt x="55" y="475"/>
                  </a:cubicBezTo>
                  <a:cubicBezTo>
                    <a:pt x="55" y="503"/>
                    <a:pt x="55" y="503"/>
                    <a:pt x="55" y="503"/>
                  </a:cubicBezTo>
                  <a:cubicBezTo>
                    <a:pt x="55" y="504"/>
                    <a:pt x="56" y="505"/>
                    <a:pt x="57" y="506"/>
                  </a:cubicBezTo>
                  <a:cubicBezTo>
                    <a:pt x="58" y="507"/>
                    <a:pt x="59" y="508"/>
                    <a:pt x="60" y="508"/>
                  </a:cubicBezTo>
                  <a:cubicBezTo>
                    <a:pt x="188" y="508"/>
                    <a:pt x="188" y="508"/>
                    <a:pt x="188" y="508"/>
                  </a:cubicBezTo>
                  <a:cubicBezTo>
                    <a:pt x="189" y="508"/>
                    <a:pt x="191" y="507"/>
                    <a:pt x="192" y="506"/>
                  </a:cubicBezTo>
                  <a:cubicBezTo>
                    <a:pt x="193" y="505"/>
                    <a:pt x="193" y="504"/>
                    <a:pt x="193" y="503"/>
                  </a:cubicBezTo>
                  <a:cubicBezTo>
                    <a:pt x="193" y="475"/>
                    <a:pt x="193" y="475"/>
                    <a:pt x="193" y="475"/>
                  </a:cubicBezTo>
                  <a:cubicBezTo>
                    <a:pt x="193" y="474"/>
                    <a:pt x="193" y="472"/>
                    <a:pt x="192" y="471"/>
                  </a:cubicBezTo>
                  <a:cubicBezTo>
                    <a:pt x="191" y="470"/>
                    <a:pt x="189" y="470"/>
                    <a:pt x="188" y="470"/>
                  </a:cubicBezTo>
                  <a:cubicBezTo>
                    <a:pt x="178" y="470"/>
                    <a:pt x="178" y="470"/>
                    <a:pt x="178" y="470"/>
                  </a:cubicBezTo>
                  <a:cubicBezTo>
                    <a:pt x="178" y="453"/>
                    <a:pt x="178" y="453"/>
                    <a:pt x="178" y="453"/>
                  </a:cubicBezTo>
                  <a:cubicBezTo>
                    <a:pt x="184" y="442"/>
                    <a:pt x="201" y="407"/>
                    <a:pt x="229" y="345"/>
                  </a:cubicBezTo>
                  <a:close/>
                  <a:moveTo>
                    <a:pt x="30" y="290"/>
                  </a:moveTo>
                  <a:cubicBezTo>
                    <a:pt x="40" y="290"/>
                    <a:pt x="48" y="298"/>
                    <a:pt x="48" y="308"/>
                  </a:cubicBezTo>
                  <a:cubicBezTo>
                    <a:pt x="48" y="308"/>
                    <a:pt x="48" y="309"/>
                    <a:pt x="48" y="309"/>
                  </a:cubicBezTo>
                  <a:cubicBezTo>
                    <a:pt x="68" y="309"/>
                    <a:pt x="68" y="309"/>
                    <a:pt x="68" y="309"/>
                  </a:cubicBezTo>
                  <a:cubicBezTo>
                    <a:pt x="68" y="324"/>
                    <a:pt x="68" y="324"/>
                    <a:pt x="68" y="324"/>
                  </a:cubicBezTo>
                  <a:cubicBezTo>
                    <a:pt x="17" y="324"/>
                    <a:pt x="17" y="324"/>
                    <a:pt x="17" y="324"/>
                  </a:cubicBezTo>
                  <a:cubicBezTo>
                    <a:pt x="17" y="16"/>
                    <a:pt x="17" y="16"/>
                    <a:pt x="17" y="16"/>
                  </a:cubicBezTo>
                  <a:cubicBezTo>
                    <a:pt x="171" y="16"/>
                    <a:pt x="171" y="16"/>
                    <a:pt x="171" y="16"/>
                  </a:cubicBezTo>
                  <a:cubicBezTo>
                    <a:pt x="171" y="245"/>
                    <a:pt x="171" y="245"/>
                    <a:pt x="171" y="245"/>
                  </a:cubicBezTo>
                  <a:cubicBezTo>
                    <a:pt x="171" y="245"/>
                    <a:pt x="171" y="274"/>
                    <a:pt x="171" y="290"/>
                  </a:cubicBezTo>
                  <a:cubicBezTo>
                    <a:pt x="171" y="311"/>
                    <a:pt x="145" y="313"/>
                    <a:pt x="142" y="313"/>
                  </a:cubicBezTo>
                  <a:cubicBezTo>
                    <a:pt x="142" y="313"/>
                    <a:pt x="142" y="313"/>
                    <a:pt x="142" y="313"/>
                  </a:cubicBezTo>
                  <a:cubicBezTo>
                    <a:pt x="142" y="294"/>
                    <a:pt x="142" y="294"/>
                    <a:pt x="142" y="294"/>
                  </a:cubicBezTo>
                  <a:cubicBezTo>
                    <a:pt x="145" y="291"/>
                    <a:pt x="148" y="290"/>
                    <a:pt x="152" y="290"/>
                  </a:cubicBezTo>
                  <a:cubicBezTo>
                    <a:pt x="153" y="290"/>
                    <a:pt x="154" y="290"/>
                    <a:pt x="155" y="291"/>
                  </a:cubicBezTo>
                  <a:cubicBezTo>
                    <a:pt x="155" y="207"/>
                    <a:pt x="155" y="207"/>
                    <a:pt x="155" y="207"/>
                  </a:cubicBezTo>
                  <a:cubicBezTo>
                    <a:pt x="150" y="216"/>
                    <a:pt x="142" y="225"/>
                    <a:pt x="133" y="231"/>
                  </a:cubicBezTo>
                  <a:cubicBezTo>
                    <a:pt x="132" y="230"/>
                    <a:pt x="132" y="229"/>
                    <a:pt x="130" y="228"/>
                  </a:cubicBezTo>
                  <a:cubicBezTo>
                    <a:pt x="124" y="221"/>
                    <a:pt x="115" y="218"/>
                    <a:pt x="105" y="218"/>
                  </a:cubicBezTo>
                  <a:cubicBezTo>
                    <a:pt x="95" y="218"/>
                    <a:pt x="86" y="221"/>
                    <a:pt x="79" y="228"/>
                  </a:cubicBezTo>
                  <a:cubicBezTo>
                    <a:pt x="75" y="231"/>
                    <a:pt x="72" y="236"/>
                    <a:pt x="70" y="242"/>
                  </a:cubicBezTo>
                  <a:cubicBezTo>
                    <a:pt x="53" y="237"/>
                    <a:pt x="39" y="226"/>
                    <a:pt x="29" y="212"/>
                  </a:cubicBezTo>
                  <a:cubicBezTo>
                    <a:pt x="29" y="290"/>
                    <a:pt x="29" y="290"/>
                    <a:pt x="29" y="290"/>
                  </a:cubicBezTo>
                  <a:cubicBezTo>
                    <a:pt x="29" y="290"/>
                    <a:pt x="30" y="290"/>
                    <a:pt x="30" y="290"/>
                  </a:cubicBezTo>
                  <a:close/>
                  <a:moveTo>
                    <a:pt x="168" y="445"/>
                  </a:moveTo>
                  <a:cubicBezTo>
                    <a:pt x="168" y="473"/>
                    <a:pt x="168" y="473"/>
                    <a:pt x="168" y="473"/>
                  </a:cubicBezTo>
                  <a:cubicBezTo>
                    <a:pt x="81" y="473"/>
                    <a:pt x="81" y="473"/>
                    <a:pt x="81" y="473"/>
                  </a:cubicBezTo>
                  <a:cubicBezTo>
                    <a:pt x="81" y="447"/>
                    <a:pt x="81" y="447"/>
                    <a:pt x="81" y="447"/>
                  </a:cubicBezTo>
                  <a:cubicBezTo>
                    <a:pt x="78" y="442"/>
                    <a:pt x="73" y="432"/>
                    <a:pt x="70" y="412"/>
                  </a:cubicBezTo>
                  <a:cubicBezTo>
                    <a:pt x="70" y="412"/>
                    <a:pt x="70" y="412"/>
                    <a:pt x="70" y="412"/>
                  </a:cubicBezTo>
                  <a:cubicBezTo>
                    <a:pt x="70" y="409"/>
                    <a:pt x="70" y="405"/>
                    <a:pt x="70" y="401"/>
                  </a:cubicBezTo>
                  <a:cubicBezTo>
                    <a:pt x="70" y="387"/>
                    <a:pt x="73" y="371"/>
                    <a:pt x="81" y="357"/>
                  </a:cubicBezTo>
                  <a:cubicBezTo>
                    <a:pt x="81" y="356"/>
                    <a:pt x="81" y="356"/>
                    <a:pt x="81" y="355"/>
                  </a:cubicBezTo>
                  <a:cubicBezTo>
                    <a:pt x="81" y="258"/>
                    <a:pt x="81" y="258"/>
                    <a:pt x="81" y="258"/>
                  </a:cubicBezTo>
                  <a:cubicBezTo>
                    <a:pt x="81" y="242"/>
                    <a:pt x="92" y="234"/>
                    <a:pt x="105" y="234"/>
                  </a:cubicBezTo>
                  <a:cubicBezTo>
                    <a:pt x="118" y="234"/>
                    <a:pt x="128" y="242"/>
                    <a:pt x="128" y="258"/>
                  </a:cubicBezTo>
                  <a:cubicBezTo>
                    <a:pt x="128" y="325"/>
                    <a:pt x="128" y="325"/>
                    <a:pt x="128" y="325"/>
                  </a:cubicBezTo>
                  <a:cubicBezTo>
                    <a:pt x="132" y="326"/>
                    <a:pt x="137" y="326"/>
                    <a:pt x="142" y="326"/>
                  </a:cubicBezTo>
                  <a:cubicBezTo>
                    <a:pt x="168" y="326"/>
                    <a:pt x="185" y="309"/>
                    <a:pt x="185" y="290"/>
                  </a:cubicBezTo>
                  <a:cubicBezTo>
                    <a:pt x="185" y="270"/>
                    <a:pt x="185" y="233"/>
                    <a:pt x="185" y="232"/>
                  </a:cubicBezTo>
                  <a:cubicBezTo>
                    <a:pt x="216" y="299"/>
                    <a:pt x="216" y="299"/>
                    <a:pt x="216" y="299"/>
                  </a:cubicBezTo>
                  <a:cubicBezTo>
                    <a:pt x="217" y="299"/>
                    <a:pt x="220" y="309"/>
                    <a:pt x="220" y="320"/>
                  </a:cubicBezTo>
                  <a:cubicBezTo>
                    <a:pt x="220" y="326"/>
                    <a:pt x="219" y="333"/>
                    <a:pt x="216" y="340"/>
                  </a:cubicBezTo>
                  <a:cubicBezTo>
                    <a:pt x="200" y="377"/>
                    <a:pt x="168" y="444"/>
                    <a:pt x="168" y="4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flipH="1">
            <a:off x="7145788" y="2401837"/>
            <a:ext cx="975488" cy="847454"/>
            <a:chOff x="6688728" y="4657425"/>
            <a:chExt cx="899678" cy="781596"/>
          </a:xfrm>
          <a:solidFill>
            <a:schemeClr val="tx2"/>
          </a:solidFill>
        </p:grpSpPr>
        <p:grpSp>
          <p:nvGrpSpPr>
            <p:cNvPr id="12" name="Group 11"/>
            <p:cNvGrpSpPr/>
            <p:nvPr/>
          </p:nvGrpSpPr>
          <p:grpSpPr>
            <a:xfrm>
              <a:off x="6776167" y="4657425"/>
              <a:ext cx="812239" cy="739372"/>
              <a:chOff x="2854325" y="3078163"/>
              <a:chExt cx="601662" cy="547687"/>
            </a:xfrm>
            <a:grpFill/>
          </p:grpSpPr>
          <p:sp>
            <p:nvSpPr>
              <p:cNvPr id="13" name="Freeform 5"/>
              <p:cNvSpPr>
                <a:spLocks/>
              </p:cNvSpPr>
              <p:nvPr/>
            </p:nvSpPr>
            <p:spPr bwMode="auto">
              <a:xfrm>
                <a:off x="2887663" y="3078163"/>
                <a:ext cx="442912" cy="385763"/>
              </a:xfrm>
              <a:custGeom>
                <a:avLst/>
                <a:gdLst>
                  <a:gd name="T0" fmla="*/ 8 w 68"/>
                  <a:gd name="T1" fmla="*/ 30 h 59"/>
                  <a:gd name="T2" fmla="*/ 8 w 68"/>
                  <a:gd name="T3" fmla="*/ 30 h 59"/>
                  <a:gd name="T4" fmla="*/ 8 w 68"/>
                  <a:gd name="T5" fmla="*/ 42 h 59"/>
                  <a:gd name="T6" fmla="*/ 8 w 68"/>
                  <a:gd name="T7" fmla="*/ 42 h 59"/>
                  <a:gd name="T8" fmla="*/ 10 w 68"/>
                  <a:gd name="T9" fmla="*/ 42 h 59"/>
                  <a:gd name="T10" fmla="*/ 20 w 68"/>
                  <a:gd name="T11" fmla="*/ 44 h 59"/>
                  <a:gd name="T12" fmla="*/ 22 w 68"/>
                  <a:gd name="T13" fmla="*/ 45 h 59"/>
                  <a:gd name="T14" fmla="*/ 28 w 68"/>
                  <a:gd name="T15" fmla="*/ 44 h 59"/>
                  <a:gd name="T16" fmla="*/ 37 w 68"/>
                  <a:gd name="T17" fmla="*/ 40 h 59"/>
                  <a:gd name="T18" fmla="*/ 41 w 68"/>
                  <a:gd name="T19" fmla="*/ 39 h 59"/>
                  <a:gd name="T20" fmla="*/ 53 w 68"/>
                  <a:gd name="T21" fmla="*/ 47 h 59"/>
                  <a:gd name="T22" fmla="*/ 53 w 68"/>
                  <a:gd name="T23" fmla="*/ 56 h 59"/>
                  <a:gd name="T24" fmla="*/ 52 w 68"/>
                  <a:gd name="T25" fmla="*/ 59 h 59"/>
                  <a:gd name="T26" fmla="*/ 55 w 68"/>
                  <a:gd name="T27" fmla="*/ 59 h 59"/>
                  <a:gd name="T28" fmla="*/ 57 w 68"/>
                  <a:gd name="T29" fmla="*/ 59 h 59"/>
                  <a:gd name="T30" fmla="*/ 61 w 68"/>
                  <a:gd name="T31" fmla="*/ 58 h 59"/>
                  <a:gd name="T32" fmla="*/ 61 w 68"/>
                  <a:gd name="T33" fmla="*/ 30 h 59"/>
                  <a:gd name="T34" fmla="*/ 61 w 68"/>
                  <a:gd name="T35" fmla="*/ 30 h 59"/>
                  <a:gd name="T36" fmla="*/ 67 w 68"/>
                  <a:gd name="T37" fmla="*/ 30 h 59"/>
                  <a:gd name="T38" fmla="*/ 68 w 68"/>
                  <a:gd name="T39" fmla="*/ 29 h 59"/>
                  <a:gd name="T40" fmla="*/ 59 w 68"/>
                  <a:gd name="T41" fmla="*/ 21 h 59"/>
                  <a:gd name="T42" fmla="*/ 59 w 68"/>
                  <a:gd name="T43" fmla="*/ 14 h 59"/>
                  <a:gd name="T44" fmla="*/ 58 w 68"/>
                  <a:gd name="T45" fmla="*/ 13 h 59"/>
                  <a:gd name="T46" fmla="*/ 50 w 68"/>
                  <a:gd name="T47" fmla="*/ 13 h 59"/>
                  <a:gd name="T48" fmla="*/ 35 w 68"/>
                  <a:gd name="T49" fmla="*/ 0 h 59"/>
                  <a:gd name="T50" fmla="*/ 33 w 68"/>
                  <a:gd name="T51" fmla="*/ 0 h 59"/>
                  <a:gd name="T52" fmla="*/ 1 w 68"/>
                  <a:gd name="T53" fmla="*/ 29 h 59"/>
                  <a:gd name="T54" fmla="*/ 1 w 68"/>
                  <a:gd name="T55" fmla="*/ 30 h 59"/>
                  <a:gd name="T56" fmla="*/ 8 w 68"/>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59">
                    <a:moveTo>
                      <a:pt x="8" y="30"/>
                    </a:moveTo>
                    <a:cubicBezTo>
                      <a:pt x="8" y="30"/>
                      <a:pt x="8" y="30"/>
                      <a:pt x="8" y="30"/>
                    </a:cubicBezTo>
                    <a:cubicBezTo>
                      <a:pt x="8" y="42"/>
                      <a:pt x="8" y="42"/>
                      <a:pt x="8" y="42"/>
                    </a:cubicBezTo>
                    <a:cubicBezTo>
                      <a:pt x="8" y="42"/>
                      <a:pt x="8" y="42"/>
                      <a:pt x="8" y="42"/>
                    </a:cubicBezTo>
                    <a:cubicBezTo>
                      <a:pt x="9" y="42"/>
                      <a:pt x="9" y="42"/>
                      <a:pt x="10" y="42"/>
                    </a:cubicBezTo>
                    <a:cubicBezTo>
                      <a:pt x="15" y="43"/>
                      <a:pt x="18" y="44"/>
                      <a:pt x="20" y="44"/>
                    </a:cubicBezTo>
                    <a:cubicBezTo>
                      <a:pt x="21" y="45"/>
                      <a:pt x="22" y="45"/>
                      <a:pt x="22" y="45"/>
                    </a:cubicBezTo>
                    <a:cubicBezTo>
                      <a:pt x="24" y="45"/>
                      <a:pt x="25" y="44"/>
                      <a:pt x="28" y="44"/>
                    </a:cubicBezTo>
                    <a:cubicBezTo>
                      <a:pt x="37" y="40"/>
                      <a:pt x="37" y="40"/>
                      <a:pt x="37" y="40"/>
                    </a:cubicBezTo>
                    <a:cubicBezTo>
                      <a:pt x="38" y="39"/>
                      <a:pt x="40" y="39"/>
                      <a:pt x="41" y="39"/>
                    </a:cubicBezTo>
                    <a:cubicBezTo>
                      <a:pt x="46" y="39"/>
                      <a:pt x="51" y="42"/>
                      <a:pt x="53" y="47"/>
                    </a:cubicBezTo>
                    <a:cubicBezTo>
                      <a:pt x="54" y="50"/>
                      <a:pt x="54" y="53"/>
                      <a:pt x="53" y="56"/>
                    </a:cubicBezTo>
                    <a:cubicBezTo>
                      <a:pt x="53" y="57"/>
                      <a:pt x="52" y="58"/>
                      <a:pt x="52" y="59"/>
                    </a:cubicBezTo>
                    <a:cubicBezTo>
                      <a:pt x="53" y="59"/>
                      <a:pt x="54" y="59"/>
                      <a:pt x="55" y="59"/>
                    </a:cubicBezTo>
                    <a:cubicBezTo>
                      <a:pt x="56" y="59"/>
                      <a:pt x="57" y="59"/>
                      <a:pt x="57" y="59"/>
                    </a:cubicBezTo>
                    <a:cubicBezTo>
                      <a:pt x="58" y="59"/>
                      <a:pt x="59" y="58"/>
                      <a:pt x="61" y="58"/>
                    </a:cubicBezTo>
                    <a:cubicBezTo>
                      <a:pt x="61" y="30"/>
                      <a:pt x="61" y="30"/>
                      <a:pt x="61" y="30"/>
                    </a:cubicBezTo>
                    <a:cubicBezTo>
                      <a:pt x="61" y="30"/>
                      <a:pt x="61" y="30"/>
                      <a:pt x="61" y="30"/>
                    </a:cubicBezTo>
                    <a:cubicBezTo>
                      <a:pt x="67" y="30"/>
                      <a:pt x="67" y="30"/>
                      <a:pt x="67" y="30"/>
                    </a:cubicBezTo>
                    <a:cubicBezTo>
                      <a:pt x="68" y="30"/>
                      <a:pt x="68" y="29"/>
                      <a:pt x="68" y="29"/>
                    </a:cubicBezTo>
                    <a:cubicBezTo>
                      <a:pt x="59" y="21"/>
                      <a:pt x="59" y="21"/>
                      <a:pt x="59" y="21"/>
                    </a:cubicBezTo>
                    <a:cubicBezTo>
                      <a:pt x="59" y="14"/>
                      <a:pt x="59" y="14"/>
                      <a:pt x="59" y="14"/>
                    </a:cubicBezTo>
                    <a:cubicBezTo>
                      <a:pt x="59" y="13"/>
                      <a:pt x="59" y="13"/>
                      <a:pt x="58" y="13"/>
                    </a:cubicBezTo>
                    <a:cubicBezTo>
                      <a:pt x="50" y="13"/>
                      <a:pt x="50" y="13"/>
                      <a:pt x="50" y="13"/>
                    </a:cubicBezTo>
                    <a:cubicBezTo>
                      <a:pt x="35" y="0"/>
                      <a:pt x="35" y="0"/>
                      <a:pt x="35" y="0"/>
                    </a:cubicBezTo>
                    <a:cubicBezTo>
                      <a:pt x="35" y="0"/>
                      <a:pt x="34" y="0"/>
                      <a:pt x="33" y="0"/>
                    </a:cubicBezTo>
                    <a:cubicBezTo>
                      <a:pt x="1" y="29"/>
                      <a:pt x="1" y="29"/>
                      <a:pt x="1" y="29"/>
                    </a:cubicBezTo>
                    <a:cubicBezTo>
                      <a:pt x="0" y="29"/>
                      <a:pt x="0" y="30"/>
                      <a:pt x="1" y="30"/>
                    </a:cubicBez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2854325" y="3359150"/>
                <a:ext cx="601662" cy="266700"/>
              </a:xfrm>
              <a:custGeom>
                <a:avLst/>
                <a:gdLst>
                  <a:gd name="T0" fmla="*/ 91 w 92"/>
                  <a:gd name="T1" fmla="*/ 17 h 41"/>
                  <a:gd name="T2" fmla="*/ 79 w 92"/>
                  <a:gd name="T3" fmla="*/ 14 h 41"/>
                  <a:gd name="T4" fmla="*/ 63 w 92"/>
                  <a:gd name="T5" fmla="*/ 21 h 41"/>
                  <a:gd name="T6" fmla="*/ 39 w 92"/>
                  <a:gd name="T7" fmla="*/ 21 h 41"/>
                  <a:gd name="T8" fmla="*/ 49 w 92"/>
                  <a:gd name="T9" fmla="*/ 15 h 41"/>
                  <a:gd name="T10" fmla="*/ 53 w 92"/>
                  <a:gd name="T11" fmla="*/ 6 h 41"/>
                  <a:gd name="T12" fmla="*/ 44 w 92"/>
                  <a:gd name="T13" fmla="*/ 2 h 41"/>
                  <a:gd name="T14" fmla="*/ 34 w 92"/>
                  <a:gd name="T15" fmla="*/ 6 h 41"/>
                  <a:gd name="T16" fmla="*/ 14 w 92"/>
                  <a:gd name="T17" fmla="*/ 4 h 41"/>
                  <a:gd name="T18" fmla="*/ 0 w 92"/>
                  <a:gd name="T19" fmla="*/ 14 h 41"/>
                  <a:gd name="T20" fmla="*/ 0 w 92"/>
                  <a:gd name="T21" fmla="*/ 40 h 41"/>
                  <a:gd name="T22" fmla="*/ 34 w 92"/>
                  <a:gd name="T23" fmla="*/ 40 h 41"/>
                  <a:gd name="T24" fmla="*/ 71 w 92"/>
                  <a:gd name="T25" fmla="*/ 32 h 41"/>
                  <a:gd name="T26" fmla="*/ 87 w 92"/>
                  <a:gd name="T27" fmla="*/ 23 h 41"/>
                  <a:gd name="T28" fmla="*/ 91 w 92"/>
                  <a:gd name="T29"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41">
                    <a:moveTo>
                      <a:pt x="91" y="17"/>
                    </a:moveTo>
                    <a:cubicBezTo>
                      <a:pt x="89" y="14"/>
                      <a:pt x="83" y="12"/>
                      <a:pt x="79" y="14"/>
                    </a:cubicBezTo>
                    <a:cubicBezTo>
                      <a:pt x="79" y="14"/>
                      <a:pt x="67" y="20"/>
                      <a:pt x="63" y="21"/>
                    </a:cubicBezTo>
                    <a:cubicBezTo>
                      <a:pt x="60" y="22"/>
                      <a:pt x="47" y="20"/>
                      <a:pt x="39" y="21"/>
                    </a:cubicBezTo>
                    <a:cubicBezTo>
                      <a:pt x="49" y="15"/>
                      <a:pt x="49" y="15"/>
                      <a:pt x="49" y="15"/>
                    </a:cubicBezTo>
                    <a:cubicBezTo>
                      <a:pt x="53" y="14"/>
                      <a:pt x="55" y="9"/>
                      <a:pt x="53" y="6"/>
                    </a:cubicBezTo>
                    <a:cubicBezTo>
                      <a:pt x="52" y="2"/>
                      <a:pt x="47" y="0"/>
                      <a:pt x="44" y="2"/>
                    </a:cubicBezTo>
                    <a:cubicBezTo>
                      <a:pt x="34" y="6"/>
                      <a:pt x="34" y="6"/>
                      <a:pt x="34" y="6"/>
                    </a:cubicBezTo>
                    <a:cubicBezTo>
                      <a:pt x="24" y="9"/>
                      <a:pt x="26" y="5"/>
                      <a:pt x="14" y="4"/>
                    </a:cubicBezTo>
                    <a:cubicBezTo>
                      <a:pt x="6" y="4"/>
                      <a:pt x="3" y="11"/>
                      <a:pt x="0" y="14"/>
                    </a:cubicBezTo>
                    <a:cubicBezTo>
                      <a:pt x="0" y="40"/>
                      <a:pt x="0" y="40"/>
                      <a:pt x="0" y="40"/>
                    </a:cubicBezTo>
                    <a:cubicBezTo>
                      <a:pt x="8" y="40"/>
                      <a:pt x="21" y="41"/>
                      <a:pt x="34" y="40"/>
                    </a:cubicBezTo>
                    <a:cubicBezTo>
                      <a:pt x="53" y="39"/>
                      <a:pt x="66" y="34"/>
                      <a:pt x="71" y="32"/>
                    </a:cubicBezTo>
                    <a:cubicBezTo>
                      <a:pt x="87" y="23"/>
                      <a:pt x="87" y="23"/>
                      <a:pt x="87" y="23"/>
                    </a:cubicBezTo>
                    <a:cubicBezTo>
                      <a:pt x="90" y="22"/>
                      <a:pt x="92" y="20"/>
                      <a:pt x="91" y="17"/>
                    </a:cubicBezTo>
                    <a:close/>
                  </a:path>
                </a:pathLst>
              </a:custGeom>
              <a:noFill/>
              <a:ln w="381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 name="Rounded Rectangle 19"/>
            <p:cNvSpPr/>
            <p:nvPr/>
          </p:nvSpPr>
          <p:spPr>
            <a:xfrm>
              <a:off x="6688728" y="5111750"/>
              <a:ext cx="82038" cy="327271"/>
            </a:xfrm>
            <a:prstGeom prst="roundRect">
              <a:avLst>
                <a:gd name="adj" fmla="val 1252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866774"/>
            <a:ext cx="9144000" cy="2298116"/>
          </a:xfrm>
          <a:prstGeom prst="rect">
            <a:avLst/>
          </a:prstGeom>
        </p:spPr>
      </p:pic>
    </p:spTree>
    <p:extLst>
      <p:ext uri="{BB962C8B-B14F-4D97-AF65-F5344CB8AC3E}">
        <p14:creationId xmlns:p14="http://schemas.microsoft.com/office/powerpoint/2010/main" val="2932303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18931" y="1695863"/>
            <a:ext cx="3130160" cy="1037689"/>
          </a:xfrm>
          <a:prstGeom prst="rect">
            <a:avLst/>
          </a:prstGeom>
        </p:spPr>
        <p:txBody>
          <a:bodyPr vert="horz" lIns="0" tIns="0" rIns="0" bIns="0" rtlCol="0" anchor="ctr">
            <a:normAutofit/>
          </a:bodyPr>
          <a:lstStyle>
            <a:lvl1pPr algn="l" defTabSz="914400" rtl="0" eaLnBrk="1" latinLnBrk="0" hangingPunct="1">
              <a:spcBef>
                <a:spcPct val="0"/>
              </a:spcBef>
              <a:buNone/>
              <a:defRPr sz="3200" b="0" kern="1200">
                <a:solidFill>
                  <a:schemeClr val="tx2"/>
                </a:solidFill>
                <a:latin typeface="Arial" panose="020B0604020202020204" pitchFamily="34" charset="0"/>
                <a:ea typeface="+mj-ea"/>
                <a:cs typeface="Arial" panose="020B0604020202020204" pitchFamily="34" charset="0"/>
              </a:defRPr>
            </a:lvl1pPr>
          </a:lstStyle>
          <a:p>
            <a:r>
              <a:rPr lang="en-US" sz="2400" dirty="0"/>
              <a:t>Find Joan in your      book of business</a:t>
            </a:r>
            <a:endParaRPr lang="en-US" sz="2400" b="1" dirty="0"/>
          </a:p>
        </p:txBody>
      </p:sp>
      <p:sp>
        <p:nvSpPr>
          <p:cNvPr id="4" name="Content Placeholder 5"/>
          <p:cNvSpPr txBox="1">
            <a:spLocks/>
          </p:cNvSpPr>
          <p:nvPr/>
        </p:nvSpPr>
        <p:spPr>
          <a:xfrm>
            <a:off x="4708758" y="979206"/>
            <a:ext cx="4031830" cy="4899588"/>
          </a:xfrm>
          <a:prstGeom prst="rect">
            <a:avLst/>
          </a:prstGeom>
        </p:spPr>
        <p:txBody>
          <a:bodyPr anchor="ctr" anchorCtr="0">
            <a:noAutofit/>
          </a:bodyPr>
          <a:lstStyle>
            <a:lvl1pPr marL="227013" indent="-227013" algn="l" defTabSz="914400" rtl="0" eaLnBrk="1" latinLnBrk="0" hangingPunct="1">
              <a:lnSpc>
                <a:spcPct val="90000"/>
              </a:lnSpc>
              <a:spcBef>
                <a:spcPts val="1800"/>
              </a:spcBef>
              <a:buClr>
                <a:srgbClr val="00A9E0"/>
              </a:buClr>
              <a:buSzPct val="80000"/>
              <a:buFont typeface="Wingdings" panose="05000000000000000000" pitchFamily="2" charset="2"/>
              <a:buChar char="§"/>
              <a:defRPr sz="2400" b="0" kern="1200">
                <a:solidFill>
                  <a:srgbClr val="646464"/>
                </a:solidFill>
                <a:latin typeface="Arial" panose="020B0604020202020204" pitchFamily="34" charset="0"/>
                <a:ea typeface="+mn-ea"/>
                <a:cs typeface="Arial" panose="020B0604020202020204" pitchFamily="34" charset="0"/>
              </a:defRPr>
            </a:lvl1pPr>
            <a:lvl2pPr marL="687388" indent="-230188" algn="l" defTabSz="914400" rtl="0" eaLnBrk="1" latinLnBrk="0" hangingPunct="1">
              <a:lnSpc>
                <a:spcPct val="90000"/>
              </a:lnSpc>
              <a:spcBef>
                <a:spcPts val="0"/>
              </a:spcBef>
              <a:buClr>
                <a:srgbClr val="00A9E0"/>
              </a:buClr>
              <a:buSzPct val="80000"/>
              <a:buFont typeface="Arial" panose="020B0604020202020204" pitchFamily="34" charset="0"/>
              <a:buChar char="–"/>
              <a:defRPr sz="2000" b="0" kern="1200">
                <a:solidFill>
                  <a:srgbClr val="646464"/>
                </a:solidFill>
                <a:latin typeface="Arial" panose="020B0604020202020204" pitchFamily="34" charset="0"/>
                <a:ea typeface="+mn-ea"/>
                <a:cs typeface="Arial" panose="020B0604020202020204" pitchFamily="34" charset="0"/>
              </a:defRPr>
            </a:lvl2pPr>
            <a:lvl3pPr marL="1082675" indent="-168275" algn="l" defTabSz="914400" rtl="0" eaLnBrk="1" latinLnBrk="0" hangingPunct="1">
              <a:lnSpc>
                <a:spcPct val="90000"/>
              </a:lnSpc>
              <a:spcBef>
                <a:spcPts val="0"/>
              </a:spcBef>
              <a:buClr>
                <a:srgbClr val="00A9E0"/>
              </a:buClr>
              <a:buSzPct val="80000"/>
              <a:buFont typeface="Arial" panose="020B0604020202020204" pitchFamily="34" charset="0"/>
              <a:buChar char="•"/>
              <a:defRPr sz="1800" kern="1200">
                <a:solidFill>
                  <a:srgbClr val="646464"/>
                </a:solidFill>
                <a:latin typeface="Arial" panose="020B0604020202020204" pitchFamily="34" charset="0"/>
                <a:ea typeface="+mn-ea"/>
                <a:cs typeface="Arial" panose="020B0604020202020204" pitchFamily="34" charset="0"/>
              </a:defRPr>
            </a:lvl3pPr>
            <a:lvl4pPr marL="1484313" indent="-166688" algn="l" defTabSz="914400" rtl="0" eaLnBrk="1" latinLnBrk="0" hangingPunct="1">
              <a:lnSpc>
                <a:spcPct val="90000"/>
              </a:lnSpc>
              <a:spcBef>
                <a:spcPts val="0"/>
              </a:spcBef>
              <a:buClr>
                <a:srgbClr val="00A9E0"/>
              </a:buClr>
              <a:buSzPct val="80000"/>
              <a:buFont typeface="Arial" panose="020B0604020202020204" pitchFamily="34" charset="0"/>
              <a:buChar char="»"/>
              <a:tabLst>
                <a:tab pos="1484313" algn="l"/>
              </a:tabLst>
              <a:defRPr sz="1600" kern="1200">
                <a:solidFill>
                  <a:srgbClr val="646464"/>
                </a:solidFill>
                <a:latin typeface="Arial" panose="020B0604020202020204" pitchFamily="34" charset="0"/>
                <a:ea typeface="+mn-ea"/>
                <a:cs typeface="Arial" panose="020B0604020202020204" pitchFamily="34" charset="0"/>
              </a:defRPr>
            </a:lvl4pPr>
            <a:lvl5pPr marL="1770063" indent="-168275" algn="l" defTabSz="914400" rtl="0" eaLnBrk="1" latinLnBrk="0" hangingPunct="1">
              <a:lnSpc>
                <a:spcPct val="90000"/>
              </a:lnSpc>
              <a:spcBef>
                <a:spcPts val="0"/>
              </a:spcBef>
              <a:buClr>
                <a:srgbClr val="00A9E0"/>
              </a:buClr>
              <a:buSzPct val="80000"/>
              <a:buFont typeface="Courier New" panose="02070309020205020404" pitchFamily="49" charset="0"/>
              <a:buChar char="o"/>
              <a:defRPr sz="1400" kern="1200">
                <a:solidFill>
                  <a:srgbClr val="6464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5000"/>
              </a:lnSpc>
              <a:spcBef>
                <a:spcPts val="3000"/>
              </a:spcBef>
              <a:buSzPct val="110000"/>
              <a:buNone/>
            </a:pPr>
            <a:r>
              <a:rPr lang="en-US" sz="1600" dirty="0">
                <a:solidFill>
                  <a:srgbClr val="000000"/>
                </a:solidFill>
                <a:latin typeface="+mj-lt"/>
              </a:rPr>
              <a:t>Are</a:t>
            </a:r>
            <a:r>
              <a:rPr lang="en-US" sz="2000" dirty="0">
                <a:solidFill>
                  <a:schemeClr val="tx1"/>
                </a:solidFill>
                <a:latin typeface="+mj-lt"/>
              </a:rPr>
              <a:t> </a:t>
            </a:r>
            <a:r>
              <a:rPr lang="en-US" sz="1600" dirty="0">
                <a:solidFill>
                  <a:srgbClr val="000000"/>
                </a:solidFill>
                <a:latin typeface="+mj-lt"/>
              </a:rPr>
              <a:t>they concerned about                             running out of money?</a:t>
            </a:r>
          </a:p>
          <a:p>
            <a:pPr marL="0" indent="0">
              <a:lnSpc>
                <a:spcPct val="85000"/>
              </a:lnSpc>
              <a:spcBef>
                <a:spcPts val="3000"/>
              </a:spcBef>
              <a:buSzPct val="110000"/>
              <a:buNone/>
            </a:pPr>
            <a:r>
              <a:rPr lang="en-US" sz="1600" dirty="0">
                <a:solidFill>
                  <a:srgbClr val="000000"/>
                </a:solidFill>
                <a:latin typeface="+mj-lt"/>
              </a:rPr>
              <a:t>Do guarantees appeal to them?</a:t>
            </a:r>
          </a:p>
          <a:p>
            <a:pPr marL="0" indent="0">
              <a:lnSpc>
                <a:spcPct val="85000"/>
              </a:lnSpc>
              <a:spcBef>
                <a:spcPts val="3000"/>
              </a:spcBef>
              <a:buSzPct val="110000"/>
              <a:buNone/>
            </a:pPr>
            <a:r>
              <a:rPr lang="en-US" sz="1600" dirty="0">
                <a:solidFill>
                  <a:srgbClr val="000000"/>
                </a:solidFill>
                <a:latin typeface="+mj-lt"/>
              </a:rPr>
              <a:t>Do they need a predictable plan                         for income so they know exactly                                           what to expect?</a:t>
            </a:r>
          </a:p>
          <a:p>
            <a:pPr marL="0" indent="0">
              <a:lnSpc>
                <a:spcPct val="85000"/>
              </a:lnSpc>
              <a:spcBef>
                <a:spcPts val="3000"/>
              </a:spcBef>
              <a:buSzPct val="110000"/>
              <a:buNone/>
            </a:pPr>
            <a:r>
              <a:rPr lang="en-US" sz="1600" dirty="0">
                <a:solidFill>
                  <a:srgbClr val="000000"/>
                </a:solidFill>
                <a:latin typeface="+mj-lt"/>
              </a:rPr>
              <a:t>Do they value having the flexibility </a:t>
            </a:r>
            <a:br>
              <a:rPr lang="en-US" sz="1600" dirty="0">
                <a:solidFill>
                  <a:srgbClr val="000000"/>
                </a:solidFill>
                <a:latin typeface="+mj-lt"/>
              </a:rPr>
            </a:br>
            <a:r>
              <a:rPr lang="en-US" sz="1600" dirty="0">
                <a:solidFill>
                  <a:srgbClr val="000000"/>
                </a:solidFill>
                <a:latin typeface="+mj-lt"/>
              </a:rPr>
              <a:t>to adjust if plans change?</a:t>
            </a:r>
          </a:p>
          <a:p>
            <a:pPr marL="0" indent="0">
              <a:lnSpc>
                <a:spcPct val="100000"/>
              </a:lnSpc>
              <a:spcBef>
                <a:spcPts val="3000"/>
              </a:spcBef>
              <a:buSzPct val="110000"/>
              <a:buNone/>
            </a:pPr>
            <a:r>
              <a:rPr lang="en-US" sz="1600" dirty="0">
                <a:solidFill>
                  <a:srgbClr val="000000"/>
                </a:solidFill>
                <a:latin typeface="+mj-lt"/>
              </a:rPr>
              <a:t>Do they have longevity on their side? </a:t>
            </a:r>
          </a:p>
          <a:p>
            <a:pPr marL="0" indent="0">
              <a:lnSpc>
                <a:spcPct val="85000"/>
              </a:lnSpc>
              <a:spcBef>
                <a:spcPts val="3000"/>
              </a:spcBef>
              <a:buSzPct val="110000"/>
              <a:buNone/>
            </a:pPr>
            <a:r>
              <a:rPr lang="en-US" sz="1600" dirty="0">
                <a:solidFill>
                  <a:srgbClr val="000000"/>
                </a:solidFill>
                <a:latin typeface="+mj-lt"/>
              </a:rPr>
              <a:t>Are they concerned about                           hedging against inflation?</a:t>
            </a:r>
          </a:p>
        </p:txBody>
      </p:sp>
      <p:grpSp>
        <p:nvGrpSpPr>
          <p:cNvPr id="19" name="Group 18"/>
          <p:cNvGrpSpPr/>
          <p:nvPr/>
        </p:nvGrpSpPr>
        <p:grpSpPr>
          <a:xfrm>
            <a:off x="1037694" y="2955267"/>
            <a:ext cx="1589123" cy="1969749"/>
            <a:chOff x="317341" y="1010713"/>
            <a:chExt cx="2395231" cy="2968934"/>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922" y="1163096"/>
              <a:ext cx="1828648" cy="1828649"/>
            </a:xfrm>
            <a:prstGeom prst="rect">
              <a:avLst/>
            </a:prstGeom>
          </p:spPr>
        </p:pic>
        <p:sp>
          <p:nvSpPr>
            <p:cNvPr id="28" name="Freeform 167"/>
            <p:cNvSpPr>
              <a:spLocks noEditPoints="1"/>
            </p:cNvSpPr>
            <p:nvPr/>
          </p:nvSpPr>
          <p:spPr bwMode="auto">
            <a:xfrm rot="5400000">
              <a:off x="30490" y="1297564"/>
              <a:ext cx="2968933" cy="2395231"/>
            </a:xfrm>
            <a:custGeom>
              <a:avLst/>
              <a:gdLst>
                <a:gd name="T0" fmla="*/ 252 w 263"/>
                <a:gd name="T1" fmla="*/ 177 h 212"/>
                <a:gd name="T2" fmla="*/ 201 w 263"/>
                <a:gd name="T3" fmla="*/ 144 h 212"/>
                <a:gd name="T4" fmla="*/ 186 w 263"/>
                <a:gd name="T5" fmla="*/ 141 h 212"/>
                <a:gd name="T6" fmla="*/ 182 w 263"/>
                <a:gd name="T7" fmla="*/ 143 h 212"/>
                <a:gd name="T8" fmla="*/ 173 w 263"/>
                <a:gd name="T9" fmla="*/ 138 h 212"/>
                <a:gd name="T10" fmla="*/ 181 w 263"/>
                <a:gd name="T11" fmla="*/ 75 h 212"/>
                <a:gd name="T12" fmla="*/ 76 w 263"/>
                <a:gd name="T13" fmla="*/ 11 h 212"/>
                <a:gd name="T14" fmla="*/ 11 w 263"/>
                <a:gd name="T15" fmla="*/ 117 h 212"/>
                <a:gd name="T16" fmla="*/ 117 w 263"/>
                <a:gd name="T17" fmla="*/ 181 h 212"/>
                <a:gd name="T18" fmla="*/ 163 w 263"/>
                <a:gd name="T19" fmla="*/ 153 h 212"/>
                <a:gd name="T20" fmla="*/ 172 w 263"/>
                <a:gd name="T21" fmla="*/ 158 h 212"/>
                <a:gd name="T22" fmla="*/ 180 w 263"/>
                <a:gd name="T23" fmla="*/ 176 h 212"/>
                <a:gd name="T24" fmla="*/ 231 w 263"/>
                <a:gd name="T25" fmla="*/ 209 h 212"/>
                <a:gd name="T26" fmla="*/ 246 w 263"/>
                <a:gd name="T27" fmla="*/ 211 h 212"/>
                <a:gd name="T28" fmla="*/ 257 w 263"/>
                <a:gd name="T29" fmla="*/ 203 h 212"/>
                <a:gd name="T30" fmla="*/ 252 w 263"/>
                <a:gd name="T31" fmla="*/ 177 h 212"/>
                <a:gd name="T32" fmla="*/ 113 w 263"/>
                <a:gd name="T33" fmla="*/ 162 h 212"/>
                <a:gd name="T34" fmla="*/ 30 w 263"/>
                <a:gd name="T35" fmla="*/ 112 h 212"/>
                <a:gd name="T36" fmla="*/ 80 w 263"/>
                <a:gd name="T37" fmla="*/ 29 h 212"/>
                <a:gd name="T38" fmla="*/ 163 w 263"/>
                <a:gd name="T39" fmla="*/ 80 h 212"/>
                <a:gd name="T40" fmla="*/ 113 w 263"/>
                <a:gd name="T41" fmla="*/ 16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3" h="212">
                  <a:moveTo>
                    <a:pt x="252" y="177"/>
                  </a:moveTo>
                  <a:cubicBezTo>
                    <a:pt x="201" y="144"/>
                    <a:pt x="201" y="144"/>
                    <a:pt x="201" y="144"/>
                  </a:cubicBezTo>
                  <a:cubicBezTo>
                    <a:pt x="196" y="141"/>
                    <a:pt x="191" y="140"/>
                    <a:pt x="186" y="141"/>
                  </a:cubicBezTo>
                  <a:cubicBezTo>
                    <a:pt x="185" y="142"/>
                    <a:pt x="183" y="142"/>
                    <a:pt x="182" y="143"/>
                  </a:cubicBezTo>
                  <a:cubicBezTo>
                    <a:pt x="173" y="138"/>
                    <a:pt x="173" y="138"/>
                    <a:pt x="173" y="138"/>
                  </a:cubicBezTo>
                  <a:cubicBezTo>
                    <a:pt x="183" y="119"/>
                    <a:pt x="187" y="97"/>
                    <a:pt x="181" y="75"/>
                  </a:cubicBezTo>
                  <a:cubicBezTo>
                    <a:pt x="170" y="28"/>
                    <a:pt x="123" y="0"/>
                    <a:pt x="76" y="11"/>
                  </a:cubicBezTo>
                  <a:cubicBezTo>
                    <a:pt x="29" y="22"/>
                    <a:pt x="0" y="70"/>
                    <a:pt x="11" y="117"/>
                  </a:cubicBezTo>
                  <a:cubicBezTo>
                    <a:pt x="23" y="163"/>
                    <a:pt x="70" y="192"/>
                    <a:pt x="117" y="181"/>
                  </a:cubicBezTo>
                  <a:cubicBezTo>
                    <a:pt x="136" y="176"/>
                    <a:pt x="151" y="166"/>
                    <a:pt x="163" y="153"/>
                  </a:cubicBezTo>
                  <a:cubicBezTo>
                    <a:pt x="172" y="158"/>
                    <a:pt x="172" y="158"/>
                    <a:pt x="172" y="158"/>
                  </a:cubicBezTo>
                  <a:cubicBezTo>
                    <a:pt x="171" y="165"/>
                    <a:pt x="174" y="172"/>
                    <a:pt x="180" y="176"/>
                  </a:cubicBezTo>
                  <a:cubicBezTo>
                    <a:pt x="231" y="209"/>
                    <a:pt x="231" y="209"/>
                    <a:pt x="231" y="209"/>
                  </a:cubicBezTo>
                  <a:cubicBezTo>
                    <a:pt x="236" y="212"/>
                    <a:pt x="241" y="212"/>
                    <a:pt x="246" y="211"/>
                  </a:cubicBezTo>
                  <a:cubicBezTo>
                    <a:pt x="250" y="210"/>
                    <a:pt x="255" y="207"/>
                    <a:pt x="257" y="203"/>
                  </a:cubicBezTo>
                  <a:cubicBezTo>
                    <a:pt x="263" y="194"/>
                    <a:pt x="261" y="182"/>
                    <a:pt x="252" y="177"/>
                  </a:cubicBezTo>
                  <a:close/>
                  <a:moveTo>
                    <a:pt x="113" y="162"/>
                  </a:moveTo>
                  <a:cubicBezTo>
                    <a:pt x="76" y="171"/>
                    <a:pt x="39" y="149"/>
                    <a:pt x="30" y="112"/>
                  </a:cubicBezTo>
                  <a:cubicBezTo>
                    <a:pt x="21" y="75"/>
                    <a:pt x="44" y="38"/>
                    <a:pt x="80" y="29"/>
                  </a:cubicBezTo>
                  <a:cubicBezTo>
                    <a:pt x="117" y="20"/>
                    <a:pt x="154" y="43"/>
                    <a:pt x="163" y="80"/>
                  </a:cubicBezTo>
                  <a:cubicBezTo>
                    <a:pt x="172" y="117"/>
                    <a:pt x="149" y="154"/>
                    <a:pt x="113" y="162"/>
                  </a:cubicBezTo>
                  <a:close/>
                </a:path>
              </a:pathLst>
            </a:custGeom>
            <a:solidFill>
              <a:schemeClr val="tx2"/>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67">
              <a:extLst>
                <a:ext uri="{FF2B5EF4-FFF2-40B4-BE49-F238E27FC236}">
                  <a16:creationId xmlns:a16="http://schemas.microsoft.com/office/drawing/2014/main" id="{95564C4B-4E22-46E2-B4D9-89F82E8709D0}"/>
                </a:ext>
              </a:extLst>
            </p:cNvPr>
            <p:cNvSpPr>
              <a:spLocks noEditPoints="1"/>
            </p:cNvSpPr>
            <p:nvPr/>
          </p:nvSpPr>
          <p:spPr bwMode="auto">
            <a:xfrm rot="5400000">
              <a:off x="30490" y="1297565"/>
              <a:ext cx="2968933" cy="2395231"/>
            </a:xfrm>
            <a:custGeom>
              <a:avLst/>
              <a:gdLst>
                <a:gd name="T0" fmla="*/ 252 w 263"/>
                <a:gd name="T1" fmla="*/ 177 h 212"/>
                <a:gd name="T2" fmla="*/ 201 w 263"/>
                <a:gd name="T3" fmla="*/ 144 h 212"/>
                <a:gd name="T4" fmla="*/ 186 w 263"/>
                <a:gd name="T5" fmla="*/ 141 h 212"/>
                <a:gd name="T6" fmla="*/ 182 w 263"/>
                <a:gd name="T7" fmla="*/ 143 h 212"/>
                <a:gd name="T8" fmla="*/ 173 w 263"/>
                <a:gd name="T9" fmla="*/ 138 h 212"/>
                <a:gd name="T10" fmla="*/ 181 w 263"/>
                <a:gd name="T11" fmla="*/ 75 h 212"/>
                <a:gd name="T12" fmla="*/ 76 w 263"/>
                <a:gd name="T13" fmla="*/ 11 h 212"/>
                <a:gd name="T14" fmla="*/ 11 w 263"/>
                <a:gd name="T15" fmla="*/ 117 h 212"/>
                <a:gd name="T16" fmla="*/ 117 w 263"/>
                <a:gd name="T17" fmla="*/ 181 h 212"/>
                <a:gd name="T18" fmla="*/ 163 w 263"/>
                <a:gd name="T19" fmla="*/ 153 h 212"/>
                <a:gd name="T20" fmla="*/ 172 w 263"/>
                <a:gd name="T21" fmla="*/ 158 h 212"/>
                <a:gd name="T22" fmla="*/ 180 w 263"/>
                <a:gd name="T23" fmla="*/ 176 h 212"/>
                <a:gd name="T24" fmla="*/ 231 w 263"/>
                <a:gd name="T25" fmla="*/ 209 h 212"/>
                <a:gd name="T26" fmla="*/ 246 w 263"/>
                <a:gd name="T27" fmla="*/ 211 h 212"/>
                <a:gd name="T28" fmla="*/ 257 w 263"/>
                <a:gd name="T29" fmla="*/ 203 h 212"/>
                <a:gd name="T30" fmla="*/ 252 w 263"/>
                <a:gd name="T31" fmla="*/ 177 h 212"/>
                <a:gd name="T32" fmla="*/ 113 w 263"/>
                <a:gd name="T33" fmla="*/ 162 h 212"/>
                <a:gd name="T34" fmla="*/ 30 w 263"/>
                <a:gd name="T35" fmla="*/ 112 h 212"/>
                <a:gd name="T36" fmla="*/ 80 w 263"/>
                <a:gd name="T37" fmla="*/ 29 h 212"/>
                <a:gd name="T38" fmla="*/ 163 w 263"/>
                <a:gd name="T39" fmla="*/ 80 h 212"/>
                <a:gd name="T40" fmla="*/ 113 w 263"/>
                <a:gd name="T41" fmla="*/ 16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3" h="212">
                  <a:moveTo>
                    <a:pt x="252" y="177"/>
                  </a:moveTo>
                  <a:cubicBezTo>
                    <a:pt x="201" y="144"/>
                    <a:pt x="201" y="144"/>
                    <a:pt x="201" y="144"/>
                  </a:cubicBezTo>
                  <a:cubicBezTo>
                    <a:pt x="196" y="141"/>
                    <a:pt x="191" y="140"/>
                    <a:pt x="186" y="141"/>
                  </a:cubicBezTo>
                  <a:cubicBezTo>
                    <a:pt x="185" y="142"/>
                    <a:pt x="183" y="142"/>
                    <a:pt x="182" y="143"/>
                  </a:cubicBezTo>
                  <a:cubicBezTo>
                    <a:pt x="173" y="138"/>
                    <a:pt x="173" y="138"/>
                    <a:pt x="173" y="138"/>
                  </a:cubicBezTo>
                  <a:cubicBezTo>
                    <a:pt x="183" y="119"/>
                    <a:pt x="187" y="97"/>
                    <a:pt x="181" y="75"/>
                  </a:cubicBezTo>
                  <a:cubicBezTo>
                    <a:pt x="170" y="28"/>
                    <a:pt x="123" y="0"/>
                    <a:pt x="76" y="11"/>
                  </a:cubicBezTo>
                  <a:cubicBezTo>
                    <a:pt x="29" y="22"/>
                    <a:pt x="0" y="70"/>
                    <a:pt x="11" y="117"/>
                  </a:cubicBezTo>
                  <a:cubicBezTo>
                    <a:pt x="23" y="163"/>
                    <a:pt x="70" y="192"/>
                    <a:pt x="117" y="181"/>
                  </a:cubicBezTo>
                  <a:cubicBezTo>
                    <a:pt x="136" y="176"/>
                    <a:pt x="151" y="166"/>
                    <a:pt x="163" y="153"/>
                  </a:cubicBezTo>
                  <a:cubicBezTo>
                    <a:pt x="172" y="158"/>
                    <a:pt x="172" y="158"/>
                    <a:pt x="172" y="158"/>
                  </a:cubicBezTo>
                  <a:cubicBezTo>
                    <a:pt x="171" y="165"/>
                    <a:pt x="174" y="172"/>
                    <a:pt x="180" y="176"/>
                  </a:cubicBezTo>
                  <a:cubicBezTo>
                    <a:pt x="231" y="209"/>
                    <a:pt x="231" y="209"/>
                    <a:pt x="231" y="209"/>
                  </a:cubicBezTo>
                  <a:cubicBezTo>
                    <a:pt x="236" y="212"/>
                    <a:pt x="241" y="212"/>
                    <a:pt x="246" y="211"/>
                  </a:cubicBezTo>
                  <a:cubicBezTo>
                    <a:pt x="250" y="210"/>
                    <a:pt x="255" y="207"/>
                    <a:pt x="257" y="203"/>
                  </a:cubicBezTo>
                  <a:cubicBezTo>
                    <a:pt x="263" y="194"/>
                    <a:pt x="261" y="182"/>
                    <a:pt x="252" y="177"/>
                  </a:cubicBezTo>
                  <a:close/>
                  <a:moveTo>
                    <a:pt x="113" y="162"/>
                  </a:moveTo>
                  <a:cubicBezTo>
                    <a:pt x="76" y="171"/>
                    <a:pt x="39" y="149"/>
                    <a:pt x="30" y="112"/>
                  </a:cubicBezTo>
                  <a:cubicBezTo>
                    <a:pt x="21" y="75"/>
                    <a:pt x="44" y="38"/>
                    <a:pt x="80" y="29"/>
                  </a:cubicBezTo>
                  <a:cubicBezTo>
                    <a:pt x="117" y="20"/>
                    <a:pt x="154" y="43"/>
                    <a:pt x="163" y="80"/>
                  </a:cubicBezTo>
                  <a:cubicBezTo>
                    <a:pt x="172" y="117"/>
                    <a:pt x="149" y="154"/>
                    <a:pt x="113" y="16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5" name="Straight Connector 4">
            <a:extLst>
              <a:ext uri="{FF2B5EF4-FFF2-40B4-BE49-F238E27FC236}">
                <a16:creationId xmlns:a16="http://schemas.microsoft.com/office/drawing/2014/main" id="{EEA1A69A-918B-4302-A3F0-DDC92A38102D}"/>
              </a:ext>
            </a:extLst>
          </p:cNvPr>
          <p:cNvCxnSpPr>
            <a:cxnSpLocks/>
          </p:cNvCxnSpPr>
          <p:nvPr/>
        </p:nvCxnSpPr>
        <p:spPr>
          <a:xfrm>
            <a:off x="4326824" y="1310433"/>
            <a:ext cx="0" cy="43300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57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0971" y="354319"/>
            <a:ext cx="7680960" cy="490356"/>
          </a:xfrm>
          <a:prstGeom prst="rect">
            <a:avLst/>
          </a:prstGeom>
        </p:spPr>
        <p:txBody>
          <a:bodyPr vert="horz" lIns="0" tIns="0" rIns="0" bIns="0" rtlCol="0" anchor="ctr">
            <a:noAutofit/>
          </a:bodyPr>
          <a:lstStyle>
            <a:lvl1pPr algn="l" defTabSz="914400" rtl="0" eaLnBrk="1" latinLnBrk="0" hangingPunct="1">
              <a:spcBef>
                <a:spcPct val="0"/>
              </a:spcBef>
              <a:buNone/>
              <a:defRPr sz="3200" b="0" kern="1200">
                <a:solidFill>
                  <a:schemeClr val="tx2"/>
                </a:solidFill>
                <a:latin typeface="Arial" panose="020B0604020202020204" pitchFamily="34" charset="0"/>
                <a:ea typeface="+mj-ea"/>
                <a:cs typeface="Arial" panose="020B0604020202020204" pitchFamily="34" charset="0"/>
              </a:defRPr>
            </a:lvl1pPr>
          </a:lstStyle>
          <a:p>
            <a:r>
              <a:rPr lang="en-US" sz="2800" dirty="0">
                <a:solidFill>
                  <a:srgbClr val="00A9E0"/>
                </a:solidFill>
              </a:rPr>
              <a:t>Your next steps:</a:t>
            </a:r>
            <a:endParaRPr lang="en-US" sz="2800" b="1" dirty="0">
              <a:solidFill>
                <a:srgbClr val="00A9E0"/>
              </a:solidFill>
            </a:endParaRPr>
          </a:p>
        </p:txBody>
      </p:sp>
      <p:cxnSp>
        <p:nvCxnSpPr>
          <p:cNvPr id="11" name="Straight Connector 10"/>
          <p:cNvCxnSpPr/>
          <p:nvPr/>
        </p:nvCxnSpPr>
        <p:spPr>
          <a:xfrm>
            <a:off x="342833" y="3677530"/>
            <a:ext cx="845833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D80A597-3040-41C7-8C29-D23D9FFC91F6}"/>
              </a:ext>
            </a:extLst>
          </p:cNvPr>
          <p:cNvGrpSpPr/>
          <p:nvPr/>
        </p:nvGrpSpPr>
        <p:grpSpPr>
          <a:xfrm>
            <a:off x="342833" y="1845600"/>
            <a:ext cx="5231702" cy="2725596"/>
            <a:chOff x="342833" y="1614243"/>
            <a:chExt cx="5231702" cy="2725596"/>
          </a:xfrm>
        </p:grpSpPr>
        <p:grpSp>
          <p:nvGrpSpPr>
            <p:cNvPr id="18" name="Group 17">
              <a:extLst>
                <a:ext uri="{FF2B5EF4-FFF2-40B4-BE49-F238E27FC236}">
                  <a16:creationId xmlns:a16="http://schemas.microsoft.com/office/drawing/2014/main" id="{6ADF7C97-FFDE-47F8-B32A-6E9EA8A68E5F}"/>
                </a:ext>
              </a:extLst>
            </p:cNvPr>
            <p:cNvGrpSpPr/>
            <p:nvPr/>
          </p:nvGrpSpPr>
          <p:grpSpPr>
            <a:xfrm>
              <a:off x="342833" y="3491976"/>
              <a:ext cx="4409174" cy="847863"/>
              <a:chOff x="342833" y="3767401"/>
              <a:chExt cx="4409174" cy="847863"/>
            </a:xfrm>
          </p:grpSpPr>
          <p:sp>
            <p:nvSpPr>
              <p:cNvPr id="7" name="Rectangle 6"/>
              <p:cNvSpPr/>
              <p:nvPr/>
            </p:nvSpPr>
            <p:spPr>
              <a:xfrm>
                <a:off x="1822852" y="3985002"/>
                <a:ext cx="2929155" cy="615553"/>
              </a:xfrm>
              <a:prstGeom prst="rect">
                <a:avLst/>
              </a:prstGeom>
            </p:spPr>
            <p:txBody>
              <a:bodyPr wrap="square">
                <a:spAutoFit/>
              </a:bodyPr>
              <a:lstStyle/>
              <a:p>
                <a:pPr>
                  <a:lnSpc>
                    <a:spcPct val="85000"/>
                  </a:lnSpc>
                  <a:spcBef>
                    <a:spcPts val="2400"/>
                  </a:spcBef>
                  <a:buClr>
                    <a:srgbClr val="00A9E0"/>
                  </a:buClr>
                </a:pPr>
                <a:r>
                  <a:rPr lang="en-US" sz="2000" dirty="0">
                    <a:solidFill>
                      <a:srgbClr val="00A9E0"/>
                    </a:solidFill>
                  </a:rPr>
                  <a:t>Contact me </a:t>
                </a:r>
                <a:r>
                  <a:rPr lang="en-US" sz="2000" dirty="0">
                    <a:solidFill>
                      <a:srgbClr val="3A3A3A"/>
                    </a:solidFill>
                  </a:rPr>
                  <a:t>for help when you need it</a:t>
                </a:r>
              </a:p>
            </p:txBody>
          </p:sp>
          <p:grpSp>
            <p:nvGrpSpPr>
              <p:cNvPr id="14" name="Group 13">
                <a:extLst>
                  <a:ext uri="{FF2B5EF4-FFF2-40B4-BE49-F238E27FC236}">
                    <a16:creationId xmlns:a16="http://schemas.microsoft.com/office/drawing/2014/main" id="{CBDBDEF8-69ED-46AA-A5B9-40D9E6DFDF5E}"/>
                  </a:ext>
                </a:extLst>
              </p:cNvPr>
              <p:cNvGrpSpPr/>
              <p:nvPr/>
            </p:nvGrpSpPr>
            <p:grpSpPr>
              <a:xfrm>
                <a:off x="342833" y="3767401"/>
                <a:ext cx="1293486" cy="847863"/>
                <a:chOff x="342833" y="3502994"/>
                <a:chExt cx="1293486" cy="847863"/>
              </a:xfrm>
            </p:grpSpPr>
            <p:sp>
              <p:nvSpPr>
                <p:cNvPr id="16" name="TextBox 15"/>
                <p:cNvSpPr txBox="1"/>
                <p:nvPr/>
              </p:nvSpPr>
              <p:spPr>
                <a:xfrm>
                  <a:off x="342833" y="3502994"/>
                  <a:ext cx="527709" cy="830997"/>
                </a:xfrm>
                <a:prstGeom prst="rect">
                  <a:avLst/>
                </a:prstGeom>
                <a:noFill/>
              </p:spPr>
              <p:txBody>
                <a:bodyPr wrap="none" rtlCol="0">
                  <a:spAutoFit/>
                </a:bodyPr>
                <a:lstStyle/>
                <a:p>
                  <a:r>
                    <a:rPr lang="en-US" sz="4800" b="1" dirty="0">
                      <a:solidFill>
                        <a:schemeClr val="tx2"/>
                      </a:solidFill>
                    </a:rPr>
                    <a:t>2</a:t>
                  </a:r>
                </a:p>
              </p:txBody>
            </p:sp>
            <p:grpSp>
              <p:nvGrpSpPr>
                <p:cNvPr id="48" name="Group 47"/>
                <p:cNvGrpSpPr/>
                <p:nvPr/>
              </p:nvGrpSpPr>
              <p:grpSpPr>
                <a:xfrm>
                  <a:off x="1172560" y="3667594"/>
                  <a:ext cx="463759" cy="683263"/>
                  <a:chOff x="6559551" y="4576764"/>
                  <a:chExt cx="684213" cy="1008062"/>
                </a:xfrm>
                <a:solidFill>
                  <a:schemeClr val="tx2"/>
                </a:solidFill>
              </p:grpSpPr>
              <p:sp>
                <p:nvSpPr>
                  <p:cNvPr id="49" name="Freeform 116"/>
                  <p:cNvSpPr>
                    <a:spLocks/>
                  </p:cNvSpPr>
                  <p:nvPr/>
                </p:nvSpPr>
                <p:spPr bwMode="auto">
                  <a:xfrm>
                    <a:off x="7138988" y="4692651"/>
                    <a:ext cx="71438" cy="111125"/>
                  </a:xfrm>
                  <a:custGeom>
                    <a:avLst/>
                    <a:gdLst>
                      <a:gd name="T0" fmla="*/ 36 w 41"/>
                      <a:gd name="T1" fmla="*/ 18 h 63"/>
                      <a:gd name="T2" fmla="*/ 12 w 41"/>
                      <a:gd name="T3" fmla="*/ 2 h 63"/>
                      <a:gd name="T4" fmla="*/ 0 w 41"/>
                      <a:gd name="T5" fmla="*/ 7 h 63"/>
                      <a:gd name="T6" fmla="*/ 0 w 41"/>
                      <a:gd name="T7" fmla="*/ 63 h 63"/>
                      <a:gd name="T8" fmla="*/ 22 w 41"/>
                      <a:gd name="T9" fmla="*/ 52 h 63"/>
                      <a:gd name="T10" fmla="*/ 36 w 41"/>
                      <a:gd name="T11" fmla="*/ 18 h 63"/>
                    </a:gdLst>
                    <a:ahLst/>
                    <a:cxnLst>
                      <a:cxn ang="0">
                        <a:pos x="T0" y="T1"/>
                      </a:cxn>
                      <a:cxn ang="0">
                        <a:pos x="T2" y="T3"/>
                      </a:cxn>
                      <a:cxn ang="0">
                        <a:pos x="T4" y="T5"/>
                      </a:cxn>
                      <a:cxn ang="0">
                        <a:pos x="T6" y="T7"/>
                      </a:cxn>
                      <a:cxn ang="0">
                        <a:pos x="T8" y="T9"/>
                      </a:cxn>
                      <a:cxn ang="0">
                        <a:pos x="T10" y="T11"/>
                      </a:cxn>
                    </a:cxnLst>
                    <a:rect l="0" t="0" r="r" b="b"/>
                    <a:pathLst>
                      <a:path w="41" h="63">
                        <a:moveTo>
                          <a:pt x="36" y="18"/>
                        </a:moveTo>
                        <a:cubicBezTo>
                          <a:pt x="32" y="7"/>
                          <a:pt x="20" y="0"/>
                          <a:pt x="12" y="2"/>
                        </a:cubicBezTo>
                        <a:cubicBezTo>
                          <a:pt x="9" y="3"/>
                          <a:pt x="4" y="5"/>
                          <a:pt x="0" y="7"/>
                        </a:cubicBezTo>
                        <a:cubicBezTo>
                          <a:pt x="0" y="63"/>
                          <a:pt x="0" y="63"/>
                          <a:pt x="0" y="63"/>
                        </a:cubicBezTo>
                        <a:cubicBezTo>
                          <a:pt x="22" y="52"/>
                          <a:pt x="22" y="52"/>
                          <a:pt x="22" y="52"/>
                        </a:cubicBezTo>
                        <a:cubicBezTo>
                          <a:pt x="35" y="46"/>
                          <a:pt x="41" y="31"/>
                          <a:pt x="3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sp>
                <p:nvSpPr>
                  <p:cNvPr id="50" name="Freeform 117"/>
                  <p:cNvSpPr>
                    <a:spLocks/>
                  </p:cNvSpPr>
                  <p:nvPr/>
                </p:nvSpPr>
                <p:spPr bwMode="auto">
                  <a:xfrm>
                    <a:off x="6559551" y="4654551"/>
                    <a:ext cx="174625" cy="600075"/>
                  </a:xfrm>
                  <a:custGeom>
                    <a:avLst/>
                    <a:gdLst>
                      <a:gd name="T0" fmla="*/ 100 w 100"/>
                      <a:gd name="T1" fmla="*/ 307 h 343"/>
                      <a:gd name="T2" fmla="*/ 84 w 100"/>
                      <a:gd name="T3" fmla="*/ 270 h 343"/>
                      <a:gd name="T4" fmla="*/ 84 w 100"/>
                      <a:gd name="T5" fmla="*/ 21 h 343"/>
                      <a:gd name="T6" fmla="*/ 40 w 100"/>
                      <a:gd name="T7" fmla="*/ 5 h 343"/>
                      <a:gd name="T8" fmla="*/ 27 w 100"/>
                      <a:gd name="T9" fmla="*/ 130 h 343"/>
                      <a:gd name="T10" fmla="*/ 4 w 100"/>
                      <a:gd name="T11" fmla="*/ 219 h 343"/>
                      <a:gd name="T12" fmla="*/ 78 w 100"/>
                      <a:gd name="T13" fmla="*/ 343 h 343"/>
                      <a:gd name="T14" fmla="*/ 100 w 100"/>
                      <a:gd name="T15" fmla="*/ 307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343">
                        <a:moveTo>
                          <a:pt x="100" y="307"/>
                        </a:moveTo>
                        <a:cubicBezTo>
                          <a:pt x="90" y="298"/>
                          <a:pt x="84" y="285"/>
                          <a:pt x="84" y="270"/>
                        </a:cubicBezTo>
                        <a:cubicBezTo>
                          <a:pt x="84" y="21"/>
                          <a:pt x="84" y="21"/>
                          <a:pt x="84" y="21"/>
                        </a:cubicBezTo>
                        <a:cubicBezTo>
                          <a:pt x="70" y="2"/>
                          <a:pt x="49" y="0"/>
                          <a:pt x="40" y="5"/>
                        </a:cubicBezTo>
                        <a:cubicBezTo>
                          <a:pt x="29" y="12"/>
                          <a:pt x="53" y="53"/>
                          <a:pt x="27" y="130"/>
                        </a:cubicBezTo>
                        <a:cubicBezTo>
                          <a:pt x="16" y="162"/>
                          <a:pt x="6" y="193"/>
                          <a:pt x="4" y="219"/>
                        </a:cubicBezTo>
                        <a:cubicBezTo>
                          <a:pt x="0" y="282"/>
                          <a:pt x="35" y="325"/>
                          <a:pt x="78" y="343"/>
                        </a:cubicBezTo>
                        <a:cubicBezTo>
                          <a:pt x="76" y="333"/>
                          <a:pt x="86" y="312"/>
                          <a:pt x="100"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sp>
                <p:nvSpPr>
                  <p:cNvPr id="51" name="Freeform 118"/>
                  <p:cNvSpPr>
                    <a:spLocks/>
                  </p:cNvSpPr>
                  <p:nvPr/>
                </p:nvSpPr>
                <p:spPr bwMode="auto">
                  <a:xfrm>
                    <a:off x="7004051" y="5064126"/>
                    <a:ext cx="34925" cy="49213"/>
                  </a:xfrm>
                  <a:custGeom>
                    <a:avLst/>
                    <a:gdLst>
                      <a:gd name="T0" fmla="*/ 0 w 20"/>
                      <a:gd name="T1" fmla="*/ 0 h 28"/>
                      <a:gd name="T2" fmla="*/ 0 w 20"/>
                      <a:gd name="T3" fmla="*/ 27 h 28"/>
                      <a:gd name="T4" fmla="*/ 7 w 20"/>
                      <a:gd name="T5" fmla="*/ 26 h 28"/>
                      <a:gd name="T6" fmla="*/ 18 w 20"/>
                      <a:gd name="T7" fmla="*/ 28 h 28"/>
                      <a:gd name="T8" fmla="*/ 20 w 20"/>
                      <a:gd name="T9" fmla="*/ 0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cubicBezTo>
                          <a:pt x="0" y="27"/>
                          <a:pt x="0" y="27"/>
                          <a:pt x="0" y="27"/>
                        </a:cubicBezTo>
                        <a:cubicBezTo>
                          <a:pt x="2" y="27"/>
                          <a:pt x="5" y="26"/>
                          <a:pt x="7" y="26"/>
                        </a:cubicBezTo>
                        <a:cubicBezTo>
                          <a:pt x="11" y="26"/>
                          <a:pt x="15" y="27"/>
                          <a:pt x="18" y="28"/>
                        </a:cubicBezTo>
                        <a:cubicBezTo>
                          <a:pt x="15" y="18"/>
                          <a:pt x="16" y="8"/>
                          <a:pt x="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sp>
                <p:nvSpPr>
                  <p:cNvPr id="52" name="Freeform 119"/>
                  <p:cNvSpPr>
                    <a:spLocks noEditPoints="1"/>
                  </p:cNvSpPr>
                  <p:nvPr/>
                </p:nvSpPr>
                <p:spPr bwMode="auto">
                  <a:xfrm>
                    <a:off x="6738938" y="4576764"/>
                    <a:ext cx="366713" cy="604838"/>
                  </a:xfrm>
                  <a:custGeom>
                    <a:avLst/>
                    <a:gdLst>
                      <a:gd name="T0" fmla="*/ 187 w 210"/>
                      <a:gd name="T1" fmla="*/ 4 h 346"/>
                      <a:gd name="T2" fmla="*/ 105 w 210"/>
                      <a:gd name="T3" fmla="*/ 0 h 346"/>
                      <a:gd name="T4" fmla="*/ 23 w 210"/>
                      <a:gd name="T5" fmla="*/ 4 h 346"/>
                      <a:gd name="T6" fmla="*/ 0 w 210"/>
                      <a:gd name="T7" fmla="*/ 31 h 346"/>
                      <a:gd name="T8" fmla="*/ 0 w 210"/>
                      <a:gd name="T9" fmla="*/ 315 h 346"/>
                      <a:gd name="T10" fmla="*/ 23 w 210"/>
                      <a:gd name="T11" fmla="*/ 343 h 346"/>
                      <a:gd name="T12" fmla="*/ 60 w 210"/>
                      <a:gd name="T13" fmla="*/ 346 h 346"/>
                      <a:gd name="T14" fmla="*/ 60 w 210"/>
                      <a:gd name="T15" fmla="*/ 279 h 346"/>
                      <a:gd name="T16" fmla="*/ 21 w 210"/>
                      <a:gd name="T17" fmla="*/ 279 h 346"/>
                      <a:gd name="T18" fmla="*/ 21 w 210"/>
                      <a:gd name="T19" fmla="*/ 53 h 346"/>
                      <a:gd name="T20" fmla="*/ 189 w 210"/>
                      <a:gd name="T21" fmla="*/ 53 h 346"/>
                      <a:gd name="T22" fmla="*/ 189 w 210"/>
                      <a:gd name="T23" fmla="*/ 145 h 346"/>
                      <a:gd name="T24" fmla="*/ 210 w 210"/>
                      <a:gd name="T25" fmla="*/ 136 h 346"/>
                      <a:gd name="T26" fmla="*/ 210 w 210"/>
                      <a:gd name="T27" fmla="*/ 31 h 346"/>
                      <a:gd name="T28" fmla="*/ 187 w 210"/>
                      <a:gd name="T29" fmla="*/ 4 h 346"/>
                      <a:gd name="T30" fmla="*/ 113 w 210"/>
                      <a:gd name="T31" fmla="*/ 36 h 346"/>
                      <a:gd name="T32" fmla="*/ 96 w 210"/>
                      <a:gd name="T33" fmla="*/ 36 h 346"/>
                      <a:gd name="T34" fmla="*/ 88 w 210"/>
                      <a:gd name="T35" fmla="*/ 28 h 346"/>
                      <a:gd name="T36" fmla="*/ 96 w 210"/>
                      <a:gd name="T37" fmla="*/ 20 h 346"/>
                      <a:gd name="T38" fmla="*/ 113 w 210"/>
                      <a:gd name="T39" fmla="*/ 20 h 346"/>
                      <a:gd name="T40" fmla="*/ 122 w 210"/>
                      <a:gd name="T41" fmla="*/ 28 h 346"/>
                      <a:gd name="T42" fmla="*/ 113 w 210"/>
                      <a:gd name="T43" fmla="*/ 3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0" h="346">
                        <a:moveTo>
                          <a:pt x="187" y="4"/>
                        </a:moveTo>
                        <a:cubicBezTo>
                          <a:pt x="157" y="1"/>
                          <a:pt x="131" y="0"/>
                          <a:pt x="105" y="0"/>
                        </a:cubicBezTo>
                        <a:cubicBezTo>
                          <a:pt x="79" y="0"/>
                          <a:pt x="53" y="1"/>
                          <a:pt x="23" y="4"/>
                        </a:cubicBezTo>
                        <a:cubicBezTo>
                          <a:pt x="10" y="6"/>
                          <a:pt x="0" y="18"/>
                          <a:pt x="0" y="31"/>
                        </a:cubicBezTo>
                        <a:cubicBezTo>
                          <a:pt x="0" y="315"/>
                          <a:pt x="0" y="315"/>
                          <a:pt x="0" y="315"/>
                        </a:cubicBezTo>
                        <a:cubicBezTo>
                          <a:pt x="0" y="329"/>
                          <a:pt x="10" y="341"/>
                          <a:pt x="23" y="343"/>
                        </a:cubicBezTo>
                        <a:cubicBezTo>
                          <a:pt x="36" y="344"/>
                          <a:pt x="48" y="345"/>
                          <a:pt x="60" y="346"/>
                        </a:cubicBezTo>
                        <a:cubicBezTo>
                          <a:pt x="60" y="279"/>
                          <a:pt x="60" y="279"/>
                          <a:pt x="60" y="279"/>
                        </a:cubicBezTo>
                        <a:cubicBezTo>
                          <a:pt x="21" y="279"/>
                          <a:pt x="21" y="279"/>
                          <a:pt x="21" y="279"/>
                        </a:cubicBezTo>
                        <a:cubicBezTo>
                          <a:pt x="21" y="53"/>
                          <a:pt x="21" y="53"/>
                          <a:pt x="21" y="53"/>
                        </a:cubicBezTo>
                        <a:cubicBezTo>
                          <a:pt x="189" y="53"/>
                          <a:pt x="189" y="53"/>
                          <a:pt x="189" y="53"/>
                        </a:cubicBezTo>
                        <a:cubicBezTo>
                          <a:pt x="189" y="145"/>
                          <a:pt x="189" y="145"/>
                          <a:pt x="189" y="145"/>
                        </a:cubicBezTo>
                        <a:cubicBezTo>
                          <a:pt x="210" y="136"/>
                          <a:pt x="210" y="136"/>
                          <a:pt x="210" y="136"/>
                        </a:cubicBezTo>
                        <a:cubicBezTo>
                          <a:pt x="210" y="31"/>
                          <a:pt x="210" y="31"/>
                          <a:pt x="210" y="31"/>
                        </a:cubicBezTo>
                        <a:cubicBezTo>
                          <a:pt x="210" y="18"/>
                          <a:pt x="200" y="6"/>
                          <a:pt x="187" y="4"/>
                        </a:cubicBezTo>
                        <a:close/>
                        <a:moveTo>
                          <a:pt x="113" y="36"/>
                        </a:moveTo>
                        <a:cubicBezTo>
                          <a:pt x="96" y="36"/>
                          <a:pt x="96" y="36"/>
                          <a:pt x="96" y="36"/>
                        </a:cubicBezTo>
                        <a:cubicBezTo>
                          <a:pt x="91" y="36"/>
                          <a:pt x="88" y="33"/>
                          <a:pt x="88" y="28"/>
                        </a:cubicBezTo>
                        <a:cubicBezTo>
                          <a:pt x="88" y="24"/>
                          <a:pt x="91" y="20"/>
                          <a:pt x="96" y="20"/>
                        </a:cubicBezTo>
                        <a:cubicBezTo>
                          <a:pt x="113" y="20"/>
                          <a:pt x="113" y="20"/>
                          <a:pt x="113" y="20"/>
                        </a:cubicBezTo>
                        <a:cubicBezTo>
                          <a:pt x="118" y="20"/>
                          <a:pt x="122" y="24"/>
                          <a:pt x="122" y="28"/>
                        </a:cubicBezTo>
                        <a:cubicBezTo>
                          <a:pt x="122" y="33"/>
                          <a:pt x="118" y="36"/>
                          <a:pt x="113" y="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sp>
                <p:nvSpPr>
                  <p:cNvPr id="53" name="Freeform 120"/>
                  <p:cNvSpPr>
                    <a:spLocks/>
                  </p:cNvSpPr>
                  <p:nvPr/>
                </p:nvSpPr>
                <p:spPr bwMode="auto">
                  <a:xfrm>
                    <a:off x="7054851" y="4938714"/>
                    <a:ext cx="130175" cy="98425"/>
                  </a:xfrm>
                  <a:custGeom>
                    <a:avLst/>
                    <a:gdLst>
                      <a:gd name="T0" fmla="*/ 70 w 74"/>
                      <a:gd name="T1" fmla="*/ 15 h 57"/>
                      <a:gd name="T2" fmla="*/ 49 w 74"/>
                      <a:gd name="T3" fmla="*/ 0 h 57"/>
                      <a:gd name="T4" fmla="*/ 41 w 74"/>
                      <a:gd name="T5" fmla="*/ 2 h 57"/>
                      <a:gd name="T6" fmla="*/ 17 w 74"/>
                      <a:gd name="T7" fmla="*/ 13 h 57"/>
                      <a:gd name="T8" fmla="*/ 5 w 74"/>
                      <a:gd name="T9" fmla="*/ 43 h 57"/>
                      <a:gd name="T10" fmla="*/ 25 w 74"/>
                      <a:gd name="T11" fmla="*/ 57 h 57"/>
                      <a:gd name="T12" fmla="*/ 34 w 74"/>
                      <a:gd name="T13" fmla="*/ 55 h 57"/>
                      <a:gd name="T14" fmla="*/ 58 w 74"/>
                      <a:gd name="T15" fmla="*/ 45 h 57"/>
                      <a:gd name="T16" fmla="*/ 70 w 74"/>
                      <a:gd name="T17" fmla="*/ 1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57">
                        <a:moveTo>
                          <a:pt x="70" y="15"/>
                        </a:moveTo>
                        <a:cubicBezTo>
                          <a:pt x="66" y="5"/>
                          <a:pt x="57" y="0"/>
                          <a:pt x="49" y="0"/>
                        </a:cubicBezTo>
                        <a:cubicBezTo>
                          <a:pt x="46" y="0"/>
                          <a:pt x="43" y="1"/>
                          <a:pt x="41" y="2"/>
                        </a:cubicBezTo>
                        <a:cubicBezTo>
                          <a:pt x="17" y="13"/>
                          <a:pt x="17" y="13"/>
                          <a:pt x="17" y="13"/>
                        </a:cubicBezTo>
                        <a:cubicBezTo>
                          <a:pt x="5" y="18"/>
                          <a:pt x="0" y="31"/>
                          <a:pt x="5" y="43"/>
                        </a:cubicBezTo>
                        <a:cubicBezTo>
                          <a:pt x="8" y="52"/>
                          <a:pt x="17" y="57"/>
                          <a:pt x="25" y="57"/>
                        </a:cubicBezTo>
                        <a:cubicBezTo>
                          <a:pt x="28" y="57"/>
                          <a:pt x="31" y="56"/>
                          <a:pt x="34" y="55"/>
                        </a:cubicBezTo>
                        <a:cubicBezTo>
                          <a:pt x="58" y="45"/>
                          <a:pt x="58" y="45"/>
                          <a:pt x="58" y="45"/>
                        </a:cubicBezTo>
                        <a:cubicBezTo>
                          <a:pt x="69" y="40"/>
                          <a:pt x="74" y="26"/>
                          <a:pt x="7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sp>
                <p:nvSpPr>
                  <p:cNvPr id="54" name="Freeform 121"/>
                  <p:cNvSpPr>
                    <a:spLocks/>
                  </p:cNvSpPr>
                  <p:nvPr/>
                </p:nvSpPr>
                <p:spPr bwMode="auto">
                  <a:xfrm>
                    <a:off x="7054851" y="4843464"/>
                    <a:ext cx="117475" cy="92075"/>
                  </a:xfrm>
                  <a:custGeom>
                    <a:avLst/>
                    <a:gdLst>
                      <a:gd name="T0" fmla="*/ 33 w 67"/>
                      <a:gd name="T1" fmla="*/ 1 h 53"/>
                      <a:gd name="T2" fmla="*/ 17 w 67"/>
                      <a:gd name="T3" fmla="*/ 9 h 53"/>
                      <a:gd name="T4" fmla="*/ 5 w 67"/>
                      <a:gd name="T5" fmla="*/ 39 h 53"/>
                      <a:gd name="T6" fmla="*/ 25 w 67"/>
                      <a:gd name="T7" fmla="*/ 53 h 53"/>
                      <a:gd name="T8" fmla="*/ 34 w 67"/>
                      <a:gd name="T9" fmla="*/ 51 h 53"/>
                      <a:gd name="T10" fmla="*/ 50 w 67"/>
                      <a:gd name="T11" fmla="*/ 44 h 53"/>
                      <a:gd name="T12" fmla="*/ 62 w 67"/>
                      <a:gd name="T13" fmla="*/ 14 h 53"/>
                      <a:gd name="T14" fmla="*/ 41 w 67"/>
                      <a:gd name="T15" fmla="*/ 0 h 53"/>
                      <a:gd name="T16" fmla="*/ 33 w 67"/>
                      <a:gd name="T1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3">
                        <a:moveTo>
                          <a:pt x="33" y="1"/>
                        </a:moveTo>
                        <a:cubicBezTo>
                          <a:pt x="17" y="9"/>
                          <a:pt x="17" y="9"/>
                          <a:pt x="17" y="9"/>
                        </a:cubicBezTo>
                        <a:cubicBezTo>
                          <a:pt x="5" y="14"/>
                          <a:pt x="0" y="27"/>
                          <a:pt x="5" y="39"/>
                        </a:cubicBezTo>
                        <a:cubicBezTo>
                          <a:pt x="9" y="48"/>
                          <a:pt x="17" y="53"/>
                          <a:pt x="25" y="53"/>
                        </a:cubicBezTo>
                        <a:cubicBezTo>
                          <a:pt x="28" y="53"/>
                          <a:pt x="31" y="52"/>
                          <a:pt x="34" y="51"/>
                        </a:cubicBezTo>
                        <a:cubicBezTo>
                          <a:pt x="50" y="44"/>
                          <a:pt x="50" y="44"/>
                          <a:pt x="50" y="44"/>
                        </a:cubicBezTo>
                        <a:cubicBezTo>
                          <a:pt x="61" y="39"/>
                          <a:pt x="67" y="25"/>
                          <a:pt x="62" y="14"/>
                        </a:cubicBezTo>
                        <a:cubicBezTo>
                          <a:pt x="58" y="4"/>
                          <a:pt x="50" y="0"/>
                          <a:pt x="41" y="0"/>
                        </a:cubicBezTo>
                        <a:cubicBezTo>
                          <a:pt x="38" y="0"/>
                          <a:pt x="36" y="0"/>
                          <a:pt x="3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sp>
                <p:nvSpPr>
                  <p:cNvPr id="55" name="Freeform 122"/>
                  <p:cNvSpPr>
                    <a:spLocks/>
                  </p:cNvSpPr>
                  <p:nvPr/>
                </p:nvSpPr>
                <p:spPr bwMode="auto">
                  <a:xfrm>
                    <a:off x="7059613" y="5041901"/>
                    <a:ext cx="119063" cy="87313"/>
                  </a:xfrm>
                  <a:custGeom>
                    <a:avLst/>
                    <a:gdLst>
                      <a:gd name="T0" fmla="*/ 45 w 68"/>
                      <a:gd name="T1" fmla="*/ 0 h 50"/>
                      <a:gd name="T2" fmla="*/ 37 w 68"/>
                      <a:gd name="T3" fmla="*/ 1 h 50"/>
                      <a:gd name="T4" fmla="*/ 16 w 68"/>
                      <a:gd name="T5" fmla="*/ 11 h 50"/>
                      <a:gd name="T6" fmla="*/ 5 w 68"/>
                      <a:gd name="T7" fmla="*/ 38 h 50"/>
                      <a:gd name="T8" fmla="*/ 24 w 68"/>
                      <a:gd name="T9" fmla="*/ 50 h 50"/>
                      <a:gd name="T10" fmla="*/ 31 w 68"/>
                      <a:gd name="T11" fmla="*/ 49 h 50"/>
                      <a:gd name="T12" fmla="*/ 53 w 68"/>
                      <a:gd name="T13" fmla="*/ 39 h 50"/>
                      <a:gd name="T14" fmla="*/ 64 w 68"/>
                      <a:gd name="T15" fmla="*/ 12 h 50"/>
                      <a:gd name="T16" fmla="*/ 45 w 6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0">
                        <a:moveTo>
                          <a:pt x="45" y="0"/>
                        </a:moveTo>
                        <a:cubicBezTo>
                          <a:pt x="42" y="0"/>
                          <a:pt x="40" y="0"/>
                          <a:pt x="37" y="1"/>
                        </a:cubicBezTo>
                        <a:cubicBezTo>
                          <a:pt x="16" y="11"/>
                          <a:pt x="16" y="11"/>
                          <a:pt x="16" y="11"/>
                        </a:cubicBezTo>
                        <a:cubicBezTo>
                          <a:pt x="5" y="15"/>
                          <a:pt x="0" y="27"/>
                          <a:pt x="5" y="38"/>
                        </a:cubicBezTo>
                        <a:cubicBezTo>
                          <a:pt x="8" y="46"/>
                          <a:pt x="16" y="50"/>
                          <a:pt x="24" y="50"/>
                        </a:cubicBezTo>
                        <a:cubicBezTo>
                          <a:pt x="26" y="50"/>
                          <a:pt x="29" y="50"/>
                          <a:pt x="31" y="49"/>
                        </a:cubicBezTo>
                        <a:cubicBezTo>
                          <a:pt x="53" y="39"/>
                          <a:pt x="53" y="39"/>
                          <a:pt x="53" y="39"/>
                        </a:cubicBezTo>
                        <a:cubicBezTo>
                          <a:pt x="63" y="35"/>
                          <a:pt x="68" y="23"/>
                          <a:pt x="64" y="12"/>
                        </a:cubicBezTo>
                        <a:cubicBezTo>
                          <a:pt x="60" y="4"/>
                          <a:pt x="52"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sp>
                <p:nvSpPr>
                  <p:cNvPr id="56" name="Freeform 123"/>
                  <p:cNvSpPr>
                    <a:spLocks/>
                  </p:cNvSpPr>
                  <p:nvPr/>
                </p:nvSpPr>
                <p:spPr bwMode="auto">
                  <a:xfrm>
                    <a:off x="6721476" y="4949826"/>
                    <a:ext cx="522288" cy="635000"/>
                  </a:xfrm>
                  <a:custGeom>
                    <a:avLst/>
                    <a:gdLst>
                      <a:gd name="T0" fmla="*/ 273 w 299"/>
                      <a:gd name="T1" fmla="*/ 155 h 363"/>
                      <a:gd name="T2" fmla="*/ 249 w 299"/>
                      <a:gd name="T3" fmla="*/ 170 h 363"/>
                      <a:gd name="T4" fmla="*/ 249 w 299"/>
                      <a:gd name="T5" fmla="*/ 155 h 363"/>
                      <a:gd name="T6" fmla="*/ 222 w 299"/>
                      <a:gd name="T7" fmla="*/ 128 h 363"/>
                      <a:gd name="T8" fmla="*/ 196 w 299"/>
                      <a:gd name="T9" fmla="*/ 147 h 363"/>
                      <a:gd name="T10" fmla="*/ 169 w 299"/>
                      <a:gd name="T11" fmla="*/ 115 h 363"/>
                      <a:gd name="T12" fmla="*/ 143 w 299"/>
                      <a:gd name="T13" fmla="*/ 137 h 363"/>
                      <a:gd name="T14" fmla="*/ 143 w 299"/>
                      <a:gd name="T15" fmla="*/ 27 h 363"/>
                      <a:gd name="T16" fmla="*/ 116 w 299"/>
                      <a:gd name="T17" fmla="*/ 0 h 363"/>
                      <a:gd name="T18" fmla="*/ 89 w 299"/>
                      <a:gd name="T19" fmla="*/ 27 h 363"/>
                      <a:gd name="T20" fmla="*/ 89 w 299"/>
                      <a:gd name="T21" fmla="*/ 198 h 363"/>
                      <a:gd name="T22" fmla="*/ 36 w 299"/>
                      <a:gd name="T23" fmla="*/ 153 h 363"/>
                      <a:gd name="T24" fmla="*/ 5 w 299"/>
                      <a:gd name="T25" fmla="*/ 169 h 363"/>
                      <a:gd name="T26" fmla="*/ 66 w 299"/>
                      <a:gd name="T27" fmla="*/ 263 h 363"/>
                      <a:gd name="T28" fmla="*/ 191 w 299"/>
                      <a:gd name="T29" fmla="*/ 363 h 363"/>
                      <a:gd name="T30" fmla="*/ 299 w 299"/>
                      <a:gd name="T31" fmla="*/ 273 h 363"/>
                      <a:gd name="T32" fmla="*/ 299 w 299"/>
                      <a:gd name="T33" fmla="*/ 181 h 363"/>
                      <a:gd name="T34" fmla="*/ 273 w 299"/>
                      <a:gd name="T35" fmla="*/ 15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363">
                        <a:moveTo>
                          <a:pt x="273" y="155"/>
                        </a:moveTo>
                        <a:cubicBezTo>
                          <a:pt x="262" y="155"/>
                          <a:pt x="253" y="161"/>
                          <a:pt x="249" y="170"/>
                        </a:cubicBezTo>
                        <a:cubicBezTo>
                          <a:pt x="249" y="155"/>
                          <a:pt x="249" y="155"/>
                          <a:pt x="249" y="155"/>
                        </a:cubicBezTo>
                        <a:cubicBezTo>
                          <a:pt x="249" y="140"/>
                          <a:pt x="237" y="128"/>
                          <a:pt x="222" y="128"/>
                        </a:cubicBezTo>
                        <a:cubicBezTo>
                          <a:pt x="210" y="128"/>
                          <a:pt x="199" y="136"/>
                          <a:pt x="196" y="147"/>
                        </a:cubicBezTo>
                        <a:cubicBezTo>
                          <a:pt x="196" y="127"/>
                          <a:pt x="187" y="115"/>
                          <a:pt x="169" y="115"/>
                        </a:cubicBezTo>
                        <a:cubicBezTo>
                          <a:pt x="156" y="115"/>
                          <a:pt x="145" y="124"/>
                          <a:pt x="143" y="137"/>
                        </a:cubicBezTo>
                        <a:cubicBezTo>
                          <a:pt x="143" y="27"/>
                          <a:pt x="143" y="27"/>
                          <a:pt x="143" y="27"/>
                        </a:cubicBezTo>
                        <a:cubicBezTo>
                          <a:pt x="143" y="12"/>
                          <a:pt x="131" y="0"/>
                          <a:pt x="116" y="0"/>
                        </a:cubicBezTo>
                        <a:cubicBezTo>
                          <a:pt x="101" y="0"/>
                          <a:pt x="89" y="12"/>
                          <a:pt x="89" y="27"/>
                        </a:cubicBezTo>
                        <a:cubicBezTo>
                          <a:pt x="89" y="198"/>
                          <a:pt x="89" y="198"/>
                          <a:pt x="89" y="198"/>
                        </a:cubicBezTo>
                        <a:cubicBezTo>
                          <a:pt x="71" y="163"/>
                          <a:pt x="52" y="153"/>
                          <a:pt x="36" y="153"/>
                        </a:cubicBezTo>
                        <a:cubicBezTo>
                          <a:pt x="20" y="153"/>
                          <a:pt x="7" y="163"/>
                          <a:pt x="5" y="169"/>
                        </a:cubicBezTo>
                        <a:cubicBezTo>
                          <a:pt x="0" y="179"/>
                          <a:pt x="39" y="196"/>
                          <a:pt x="66" y="263"/>
                        </a:cubicBezTo>
                        <a:cubicBezTo>
                          <a:pt x="95" y="336"/>
                          <a:pt x="119" y="363"/>
                          <a:pt x="191" y="363"/>
                        </a:cubicBezTo>
                        <a:cubicBezTo>
                          <a:pt x="269" y="363"/>
                          <a:pt x="299" y="308"/>
                          <a:pt x="299" y="273"/>
                        </a:cubicBezTo>
                        <a:cubicBezTo>
                          <a:pt x="299" y="181"/>
                          <a:pt x="299" y="181"/>
                          <a:pt x="299" y="181"/>
                        </a:cubicBezTo>
                        <a:cubicBezTo>
                          <a:pt x="299" y="167"/>
                          <a:pt x="287" y="155"/>
                          <a:pt x="273"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grpSp>
          </p:grpSp>
        </p:grpSp>
        <p:grpSp>
          <p:nvGrpSpPr>
            <p:cNvPr id="13" name="Group 12">
              <a:extLst>
                <a:ext uri="{FF2B5EF4-FFF2-40B4-BE49-F238E27FC236}">
                  <a16:creationId xmlns:a16="http://schemas.microsoft.com/office/drawing/2014/main" id="{8E83F028-2B02-40CF-BE04-BF12CE9DDBD7}"/>
                </a:ext>
              </a:extLst>
            </p:cNvPr>
            <p:cNvGrpSpPr/>
            <p:nvPr/>
          </p:nvGrpSpPr>
          <p:grpSpPr>
            <a:xfrm>
              <a:off x="356776" y="1614243"/>
              <a:ext cx="5217759" cy="1436625"/>
              <a:chOff x="356776" y="1349836"/>
              <a:chExt cx="5217759" cy="1436625"/>
            </a:xfrm>
          </p:grpSpPr>
          <p:sp>
            <p:nvSpPr>
              <p:cNvPr id="2" name="Rectangle 1"/>
              <p:cNvSpPr/>
              <p:nvPr/>
            </p:nvSpPr>
            <p:spPr>
              <a:xfrm>
                <a:off x="1854213" y="1463022"/>
                <a:ext cx="3720322" cy="1323439"/>
              </a:xfrm>
              <a:prstGeom prst="rect">
                <a:avLst/>
              </a:prstGeom>
            </p:spPr>
            <p:txBody>
              <a:bodyPr wrap="square">
                <a:spAutoFit/>
              </a:bodyPr>
              <a:lstStyle/>
              <a:p>
                <a:pPr>
                  <a:spcBef>
                    <a:spcPts val="2400"/>
                  </a:spcBef>
                  <a:buClr>
                    <a:schemeClr val="tx2"/>
                  </a:buClr>
                </a:pPr>
                <a:r>
                  <a:rPr lang="en-US" sz="2000" dirty="0"/>
                  <a:t>Discuss the                           </a:t>
                </a:r>
                <a:r>
                  <a:rPr lang="en-US" sz="2000" dirty="0">
                    <a:solidFill>
                      <a:schemeClr val="tx2"/>
                    </a:solidFill>
                  </a:rPr>
                  <a:t>Protective Income Builder </a:t>
                </a:r>
                <a:r>
                  <a:rPr lang="en-US" sz="2000" dirty="0"/>
                  <a:t>solution with “yes” customers during your next meeting </a:t>
                </a:r>
              </a:p>
            </p:txBody>
          </p:sp>
          <p:grpSp>
            <p:nvGrpSpPr>
              <p:cNvPr id="12" name="Group 11">
                <a:extLst>
                  <a:ext uri="{FF2B5EF4-FFF2-40B4-BE49-F238E27FC236}">
                    <a16:creationId xmlns:a16="http://schemas.microsoft.com/office/drawing/2014/main" id="{0B096766-12F8-43AB-A813-1DD8E53D8A30}"/>
                  </a:ext>
                </a:extLst>
              </p:cNvPr>
              <p:cNvGrpSpPr/>
              <p:nvPr/>
            </p:nvGrpSpPr>
            <p:grpSpPr>
              <a:xfrm>
                <a:off x="356776" y="1349836"/>
                <a:ext cx="1286568" cy="830997"/>
                <a:chOff x="356776" y="1349836"/>
                <a:chExt cx="1286568" cy="830997"/>
              </a:xfrm>
            </p:grpSpPr>
            <p:sp>
              <p:nvSpPr>
                <p:cNvPr id="15" name="TextBox 14"/>
                <p:cNvSpPr txBox="1"/>
                <p:nvPr/>
              </p:nvSpPr>
              <p:spPr>
                <a:xfrm>
                  <a:off x="356776" y="1349836"/>
                  <a:ext cx="527709" cy="830997"/>
                </a:xfrm>
                <a:prstGeom prst="rect">
                  <a:avLst/>
                </a:prstGeom>
                <a:noFill/>
              </p:spPr>
              <p:txBody>
                <a:bodyPr wrap="none" rtlCol="0">
                  <a:spAutoFit/>
                </a:bodyPr>
                <a:lstStyle/>
                <a:p>
                  <a:r>
                    <a:rPr lang="en-US" sz="4800" b="1" dirty="0">
                      <a:solidFill>
                        <a:schemeClr val="tx2"/>
                      </a:solidFill>
                    </a:rPr>
                    <a:t>1</a:t>
                  </a:r>
                  <a:endParaRPr lang="en-US" sz="2800" b="1" dirty="0">
                    <a:solidFill>
                      <a:schemeClr val="tx2"/>
                    </a:solidFill>
                  </a:endParaRPr>
                </a:p>
              </p:txBody>
            </p:sp>
            <p:grpSp>
              <p:nvGrpSpPr>
                <p:cNvPr id="57" name="Group 56"/>
                <p:cNvGrpSpPr/>
                <p:nvPr/>
              </p:nvGrpSpPr>
              <p:grpSpPr>
                <a:xfrm>
                  <a:off x="1072871" y="1545596"/>
                  <a:ext cx="570473" cy="615749"/>
                  <a:chOff x="3303588" y="4673600"/>
                  <a:chExt cx="1100138" cy="1187450"/>
                </a:xfrm>
                <a:solidFill>
                  <a:schemeClr val="tx2"/>
                </a:solidFill>
              </p:grpSpPr>
              <p:sp>
                <p:nvSpPr>
                  <p:cNvPr id="58" name="Freeform 39"/>
                  <p:cNvSpPr>
                    <a:spLocks noEditPoints="1"/>
                  </p:cNvSpPr>
                  <p:nvPr/>
                </p:nvSpPr>
                <p:spPr bwMode="auto">
                  <a:xfrm>
                    <a:off x="3633788" y="4673600"/>
                    <a:ext cx="769938" cy="1041400"/>
                  </a:xfrm>
                  <a:custGeom>
                    <a:avLst/>
                    <a:gdLst>
                      <a:gd name="T0" fmla="*/ 191 w 205"/>
                      <a:gd name="T1" fmla="*/ 0 h 278"/>
                      <a:gd name="T2" fmla="*/ 14 w 205"/>
                      <a:gd name="T3" fmla="*/ 0 h 278"/>
                      <a:gd name="T4" fmla="*/ 0 w 205"/>
                      <a:gd name="T5" fmla="*/ 14 h 278"/>
                      <a:gd name="T6" fmla="*/ 0 w 205"/>
                      <a:gd name="T7" fmla="*/ 141 h 278"/>
                      <a:gd name="T8" fmla="*/ 96 w 205"/>
                      <a:gd name="T9" fmla="*/ 228 h 278"/>
                      <a:gd name="T10" fmla="*/ 96 w 205"/>
                      <a:gd name="T11" fmla="*/ 236 h 278"/>
                      <a:gd name="T12" fmla="*/ 115 w 205"/>
                      <a:gd name="T13" fmla="*/ 236 h 278"/>
                      <a:gd name="T14" fmla="*/ 184 w 205"/>
                      <a:gd name="T15" fmla="*/ 278 h 278"/>
                      <a:gd name="T16" fmla="*/ 173 w 205"/>
                      <a:gd name="T17" fmla="*/ 236 h 278"/>
                      <a:gd name="T18" fmla="*/ 191 w 205"/>
                      <a:gd name="T19" fmla="*/ 236 h 278"/>
                      <a:gd name="T20" fmla="*/ 205 w 205"/>
                      <a:gd name="T21" fmla="*/ 222 h 278"/>
                      <a:gd name="T22" fmla="*/ 205 w 205"/>
                      <a:gd name="T23" fmla="*/ 14 h 278"/>
                      <a:gd name="T24" fmla="*/ 191 w 205"/>
                      <a:gd name="T25" fmla="*/ 0 h 278"/>
                      <a:gd name="T26" fmla="*/ 115 w 205"/>
                      <a:gd name="T27" fmla="*/ 173 h 278"/>
                      <a:gd name="T28" fmla="*/ 95 w 205"/>
                      <a:gd name="T29" fmla="*/ 173 h 278"/>
                      <a:gd name="T30" fmla="*/ 95 w 205"/>
                      <a:gd name="T31" fmla="*/ 82 h 278"/>
                      <a:gd name="T32" fmla="*/ 115 w 205"/>
                      <a:gd name="T33" fmla="*/ 82 h 278"/>
                      <a:gd name="T34" fmla="*/ 115 w 205"/>
                      <a:gd name="T35" fmla="*/ 173 h 278"/>
                      <a:gd name="T36" fmla="*/ 116 w 205"/>
                      <a:gd name="T37" fmla="*/ 68 h 278"/>
                      <a:gd name="T38" fmla="*/ 112 w 205"/>
                      <a:gd name="T39" fmla="*/ 72 h 278"/>
                      <a:gd name="T40" fmla="*/ 98 w 205"/>
                      <a:gd name="T41" fmla="*/ 72 h 278"/>
                      <a:gd name="T42" fmla="*/ 94 w 205"/>
                      <a:gd name="T43" fmla="*/ 68 h 278"/>
                      <a:gd name="T44" fmla="*/ 94 w 205"/>
                      <a:gd name="T45" fmla="*/ 55 h 278"/>
                      <a:gd name="T46" fmla="*/ 98 w 205"/>
                      <a:gd name="T47" fmla="*/ 50 h 278"/>
                      <a:gd name="T48" fmla="*/ 112 w 205"/>
                      <a:gd name="T49" fmla="*/ 50 h 278"/>
                      <a:gd name="T50" fmla="*/ 116 w 205"/>
                      <a:gd name="T51" fmla="*/ 55 h 278"/>
                      <a:gd name="T52" fmla="*/ 116 w 205"/>
                      <a:gd name="T53" fmla="*/ 6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78">
                        <a:moveTo>
                          <a:pt x="191" y="0"/>
                        </a:moveTo>
                        <a:cubicBezTo>
                          <a:pt x="14" y="0"/>
                          <a:pt x="14" y="0"/>
                          <a:pt x="14" y="0"/>
                        </a:cubicBezTo>
                        <a:cubicBezTo>
                          <a:pt x="7" y="0"/>
                          <a:pt x="0" y="6"/>
                          <a:pt x="0" y="14"/>
                        </a:cubicBezTo>
                        <a:cubicBezTo>
                          <a:pt x="0" y="141"/>
                          <a:pt x="0" y="141"/>
                          <a:pt x="0" y="141"/>
                        </a:cubicBezTo>
                        <a:cubicBezTo>
                          <a:pt x="53" y="142"/>
                          <a:pt x="96" y="181"/>
                          <a:pt x="96" y="228"/>
                        </a:cubicBezTo>
                        <a:cubicBezTo>
                          <a:pt x="96" y="231"/>
                          <a:pt x="96" y="234"/>
                          <a:pt x="96" y="236"/>
                        </a:cubicBezTo>
                        <a:cubicBezTo>
                          <a:pt x="115" y="236"/>
                          <a:pt x="115" y="236"/>
                          <a:pt x="115" y="236"/>
                        </a:cubicBezTo>
                        <a:cubicBezTo>
                          <a:pt x="184" y="278"/>
                          <a:pt x="184" y="278"/>
                          <a:pt x="184" y="278"/>
                        </a:cubicBezTo>
                        <a:cubicBezTo>
                          <a:pt x="173" y="236"/>
                          <a:pt x="173" y="236"/>
                          <a:pt x="173" y="236"/>
                        </a:cubicBezTo>
                        <a:cubicBezTo>
                          <a:pt x="191" y="236"/>
                          <a:pt x="191" y="236"/>
                          <a:pt x="191" y="236"/>
                        </a:cubicBezTo>
                        <a:cubicBezTo>
                          <a:pt x="199" y="236"/>
                          <a:pt x="205" y="230"/>
                          <a:pt x="205" y="222"/>
                        </a:cubicBezTo>
                        <a:cubicBezTo>
                          <a:pt x="205" y="14"/>
                          <a:pt x="205" y="14"/>
                          <a:pt x="205" y="14"/>
                        </a:cubicBezTo>
                        <a:cubicBezTo>
                          <a:pt x="205" y="6"/>
                          <a:pt x="199" y="0"/>
                          <a:pt x="191" y="0"/>
                        </a:cubicBezTo>
                        <a:close/>
                        <a:moveTo>
                          <a:pt x="115" y="173"/>
                        </a:moveTo>
                        <a:cubicBezTo>
                          <a:pt x="95" y="173"/>
                          <a:pt x="95" y="173"/>
                          <a:pt x="95" y="173"/>
                        </a:cubicBezTo>
                        <a:cubicBezTo>
                          <a:pt x="95" y="82"/>
                          <a:pt x="95" y="82"/>
                          <a:pt x="95" y="82"/>
                        </a:cubicBezTo>
                        <a:cubicBezTo>
                          <a:pt x="115" y="82"/>
                          <a:pt x="115" y="82"/>
                          <a:pt x="115" y="82"/>
                        </a:cubicBezTo>
                        <a:lnTo>
                          <a:pt x="115" y="173"/>
                        </a:lnTo>
                        <a:close/>
                        <a:moveTo>
                          <a:pt x="116" y="68"/>
                        </a:moveTo>
                        <a:cubicBezTo>
                          <a:pt x="116" y="70"/>
                          <a:pt x="115" y="72"/>
                          <a:pt x="112" y="72"/>
                        </a:cubicBezTo>
                        <a:cubicBezTo>
                          <a:pt x="98" y="72"/>
                          <a:pt x="98" y="72"/>
                          <a:pt x="98" y="72"/>
                        </a:cubicBezTo>
                        <a:cubicBezTo>
                          <a:pt x="95" y="72"/>
                          <a:pt x="94" y="70"/>
                          <a:pt x="94" y="68"/>
                        </a:cubicBezTo>
                        <a:cubicBezTo>
                          <a:pt x="94" y="55"/>
                          <a:pt x="94" y="55"/>
                          <a:pt x="94" y="55"/>
                        </a:cubicBezTo>
                        <a:cubicBezTo>
                          <a:pt x="94" y="52"/>
                          <a:pt x="95" y="50"/>
                          <a:pt x="98" y="50"/>
                        </a:cubicBezTo>
                        <a:cubicBezTo>
                          <a:pt x="112" y="50"/>
                          <a:pt x="112" y="50"/>
                          <a:pt x="112" y="50"/>
                        </a:cubicBezTo>
                        <a:cubicBezTo>
                          <a:pt x="115" y="50"/>
                          <a:pt x="116" y="52"/>
                          <a:pt x="116" y="55"/>
                        </a:cubicBezTo>
                        <a:lnTo>
                          <a:pt x="11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sp>
                <p:nvSpPr>
                  <p:cNvPr id="59" name="Freeform 40"/>
                  <p:cNvSpPr>
                    <a:spLocks noEditPoints="1"/>
                  </p:cNvSpPr>
                  <p:nvPr/>
                </p:nvSpPr>
                <p:spPr bwMode="auto">
                  <a:xfrm>
                    <a:off x="3303588" y="5232400"/>
                    <a:ext cx="649288" cy="628650"/>
                  </a:xfrm>
                  <a:custGeom>
                    <a:avLst/>
                    <a:gdLst>
                      <a:gd name="T0" fmla="*/ 86 w 173"/>
                      <a:gd name="T1" fmla="*/ 0 h 168"/>
                      <a:gd name="T2" fmla="*/ 0 w 173"/>
                      <a:gd name="T3" fmla="*/ 78 h 168"/>
                      <a:gd name="T4" fmla="*/ 20 w 173"/>
                      <a:gd name="T5" fmla="*/ 127 h 168"/>
                      <a:gd name="T6" fmla="*/ 7 w 173"/>
                      <a:gd name="T7" fmla="*/ 168 h 168"/>
                      <a:gd name="T8" fmla="*/ 45 w 173"/>
                      <a:gd name="T9" fmla="*/ 146 h 168"/>
                      <a:gd name="T10" fmla="*/ 86 w 173"/>
                      <a:gd name="T11" fmla="*/ 156 h 168"/>
                      <a:gd name="T12" fmla="*/ 173 w 173"/>
                      <a:gd name="T13" fmla="*/ 78 h 168"/>
                      <a:gd name="T14" fmla="*/ 86 w 173"/>
                      <a:gd name="T15" fmla="*/ 0 h 168"/>
                      <a:gd name="T16" fmla="*/ 54 w 173"/>
                      <a:gd name="T17" fmla="*/ 45 h 168"/>
                      <a:gd name="T18" fmla="*/ 117 w 173"/>
                      <a:gd name="T19" fmla="*/ 45 h 168"/>
                      <a:gd name="T20" fmla="*/ 119 w 173"/>
                      <a:gd name="T21" fmla="*/ 47 h 168"/>
                      <a:gd name="T22" fmla="*/ 117 w 173"/>
                      <a:gd name="T23" fmla="*/ 49 h 168"/>
                      <a:gd name="T24" fmla="*/ 54 w 173"/>
                      <a:gd name="T25" fmla="*/ 49 h 168"/>
                      <a:gd name="T26" fmla="*/ 52 w 173"/>
                      <a:gd name="T27" fmla="*/ 47 h 168"/>
                      <a:gd name="T28" fmla="*/ 54 w 173"/>
                      <a:gd name="T29" fmla="*/ 45 h 168"/>
                      <a:gd name="T30" fmla="*/ 132 w 173"/>
                      <a:gd name="T31" fmla="*/ 98 h 168"/>
                      <a:gd name="T32" fmla="*/ 39 w 173"/>
                      <a:gd name="T33" fmla="*/ 98 h 168"/>
                      <a:gd name="T34" fmla="*/ 36 w 173"/>
                      <a:gd name="T35" fmla="*/ 96 h 168"/>
                      <a:gd name="T36" fmla="*/ 39 w 173"/>
                      <a:gd name="T37" fmla="*/ 94 h 168"/>
                      <a:gd name="T38" fmla="*/ 132 w 173"/>
                      <a:gd name="T39" fmla="*/ 94 h 168"/>
                      <a:gd name="T40" fmla="*/ 135 w 173"/>
                      <a:gd name="T41" fmla="*/ 96 h 168"/>
                      <a:gd name="T42" fmla="*/ 132 w 173"/>
                      <a:gd name="T43" fmla="*/ 98 h 168"/>
                      <a:gd name="T44" fmla="*/ 132 w 173"/>
                      <a:gd name="T45" fmla="*/ 85 h 168"/>
                      <a:gd name="T46" fmla="*/ 39 w 173"/>
                      <a:gd name="T47" fmla="*/ 85 h 168"/>
                      <a:gd name="T48" fmla="*/ 36 w 173"/>
                      <a:gd name="T49" fmla="*/ 83 h 168"/>
                      <a:gd name="T50" fmla="*/ 39 w 173"/>
                      <a:gd name="T51" fmla="*/ 81 h 168"/>
                      <a:gd name="T52" fmla="*/ 132 w 173"/>
                      <a:gd name="T53" fmla="*/ 81 h 168"/>
                      <a:gd name="T54" fmla="*/ 135 w 173"/>
                      <a:gd name="T55" fmla="*/ 83 h 168"/>
                      <a:gd name="T56" fmla="*/ 132 w 173"/>
                      <a:gd name="T57" fmla="*/ 85 h 168"/>
                      <a:gd name="T58" fmla="*/ 132 w 173"/>
                      <a:gd name="T59" fmla="*/ 70 h 168"/>
                      <a:gd name="T60" fmla="*/ 39 w 173"/>
                      <a:gd name="T61" fmla="*/ 70 h 168"/>
                      <a:gd name="T62" fmla="*/ 36 w 173"/>
                      <a:gd name="T63" fmla="*/ 68 h 168"/>
                      <a:gd name="T64" fmla="*/ 39 w 173"/>
                      <a:gd name="T65" fmla="*/ 66 h 168"/>
                      <a:gd name="T66" fmla="*/ 132 w 173"/>
                      <a:gd name="T67" fmla="*/ 66 h 168"/>
                      <a:gd name="T68" fmla="*/ 135 w 173"/>
                      <a:gd name="T69" fmla="*/ 68 h 168"/>
                      <a:gd name="T70" fmla="*/ 132 w 173"/>
                      <a:gd name="T71" fmla="*/ 7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168">
                        <a:moveTo>
                          <a:pt x="86" y="0"/>
                        </a:moveTo>
                        <a:cubicBezTo>
                          <a:pt x="39" y="0"/>
                          <a:pt x="0" y="35"/>
                          <a:pt x="0" y="78"/>
                        </a:cubicBezTo>
                        <a:cubicBezTo>
                          <a:pt x="0" y="96"/>
                          <a:pt x="7" y="114"/>
                          <a:pt x="20" y="127"/>
                        </a:cubicBezTo>
                        <a:cubicBezTo>
                          <a:pt x="7" y="168"/>
                          <a:pt x="7" y="168"/>
                          <a:pt x="7" y="168"/>
                        </a:cubicBezTo>
                        <a:cubicBezTo>
                          <a:pt x="45" y="146"/>
                          <a:pt x="45" y="146"/>
                          <a:pt x="45" y="146"/>
                        </a:cubicBezTo>
                        <a:cubicBezTo>
                          <a:pt x="57" y="152"/>
                          <a:pt x="71" y="156"/>
                          <a:pt x="86" y="156"/>
                        </a:cubicBezTo>
                        <a:cubicBezTo>
                          <a:pt x="134" y="156"/>
                          <a:pt x="173" y="121"/>
                          <a:pt x="173" y="78"/>
                        </a:cubicBezTo>
                        <a:cubicBezTo>
                          <a:pt x="173" y="35"/>
                          <a:pt x="134" y="0"/>
                          <a:pt x="86" y="0"/>
                        </a:cubicBezTo>
                        <a:close/>
                        <a:moveTo>
                          <a:pt x="54" y="45"/>
                        </a:moveTo>
                        <a:cubicBezTo>
                          <a:pt x="117" y="45"/>
                          <a:pt x="117" y="45"/>
                          <a:pt x="117" y="45"/>
                        </a:cubicBezTo>
                        <a:cubicBezTo>
                          <a:pt x="118" y="45"/>
                          <a:pt x="119" y="46"/>
                          <a:pt x="119" y="47"/>
                        </a:cubicBezTo>
                        <a:cubicBezTo>
                          <a:pt x="119" y="48"/>
                          <a:pt x="118" y="49"/>
                          <a:pt x="117" y="49"/>
                        </a:cubicBezTo>
                        <a:cubicBezTo>
                          <a:pt x="54" y="49"/>
                          <a:pt x="54" y="49"/>
                          <a:pt x="54" y="49"/>
                        </a:cubicBezTo>
                        <a:cubicBezTo>
                          <a:pt x="53" y="49"/>
                          <a:pt x="52" y="48"/>
                          <a:pt x="52" y="47"/>
                        </a:cubicBezTo>
                        <a:cubicBezTo>
                          <a:pt x="52" y="46"/>
                          <a:pt x="53" y="45"/>
                          <a:pt x="54" y="45"/>
                        </a:cubicBezTo>
                        <a:close/>
                        <a:moveTo>
                          <a:pt x="132" y="98"/>
                        </a:moveTo>
                        <a:cubicBezTo>
                          <a:pt x="39" y="98"/>
                          <a:pt x="39" y="98"/>
                          <a:pt x="39" y="98"/>
                        </a:cubicBezTo>
                        <a:cubicBezTo>
                          <a:pt x="37" y="98"/>
                          <a:pt x="36" y="97"/>
                          <a:pt x="36" y="96"/>
                        </a:cubicBezTo>
                        <a:cubicBezTo>
                          <a:pt x="36" y="95"/>
                          <a:pt x="37" y="94"/>
                          <a:pt x="39" y="94"/>
                        </a:cubicBezTo>
                        <a:cubicBezTo>
                          <a:pt x="132" y="94"/>
                          <a:pt x="132" y="94"/>
                          <a:pt x="132" y="94"/>
                        </a:cubicBezTo>
                        <a:cubicBezTo>
                          <a:pt x="133" y="94"/>
                          <a:pt x="135" y="95"/>
                          <a:pt x="135" y="96"/>
                        </a:cubicBezTo>
                        <a:cubicBezTo>
                          <a:pt x="135" y="97"/>
                          <a:pt x="133" y="98"/>
                          <a:pt x="132" y="98"/>
                        </a:cubicBezTo>
                        <a:close/>
                        <a:moveTo>
                          <a:pt x="132" y="85"/>
                        </a:moveTo>
                        <a:cubicBezTo>
                          <a:pt x="39" y="85"/>
                          <a:pt x="39" y="85"/>
                          <a:pt x="39" y="85"/>
                        </a:cubicBezTo>
                        <a:cubicBezTo>
                          <a:pt x="37" y="85"/>
                          <a:pt x="36" y="84"/>
                          <a:pt x="36" y="83"/>
                        </a:cubicBezTo>
                        <a:cubicBezTo>
                          <a:pt x="36" y="82"/>
                          <a:pt x="37" y="81"/>
                          <a:pt x="39" y="81"/>
                        </a:cubicBezTo>
                        <a:cubicBezTo>
                          <a:pt x="132" y="81"/>
                          <a:pt x="132" y="81"/>
                          <a:pt x="132" y="81"/>
                        </a:cubicBezTo>
                        <a:cubicBezTo>
                          <a:pt x="133" y="81"/>
                          <a:pt x="135" y="82"/>
                          <a:pt x="135" y="83"/>
                        </a:cubicBezTo>
                        <a:cubicBezTo>
                          <a:pt x="135" y="84"/>
                          <a:pt x="133" y="85"/>
                          <a:pt x="132" y="85"/>
                        </a:cubicBezTo>
                        <a:close/>
                        <a:moveTo>
                          <a:pt x="132" y="70"/>
                        </a:moveTo>
                        <a:cubicBezTo>
                          <a:pt x="39" y="70"/>
                          <a:pt x="39" y="70"/>
                          <a:pt x="39" y="70"/>
                        </a:cubicBezTo>
                        <a:cubicBezTo>
                          <a:pt x="37" y="70"/>
                          <a:pt x="36" y="69"/>
                          <a:pt x="36" y="68"/>
                        </a:cubicBezTo>
                        <a:cubicBezTo>
                          <a:pt x="36" y="66"/>
                          <a:pt x="37" y="66"/>
                          <a:pt x="39" y="66"/>
                        </a:cubicBezTo>
                        <a:cubicBezTo>
                          <a:pt x="132" y="66"/>
                          <a:pt x="132" y="66"/>
                          <a:pt x="132" y="66"/>
                        </a:cubicBezTo>
                        <a:cubicBezTo>
                          <a:pt x="133" y="66"/>
                          <a:pt x="135" y="66"/>
                          <a:pt x="135" y="68"/>
                        </a:cubicBezTo>
                        <a:cubicBezTo>
                          <a:pt x="135" y="69"/>
                          <a:pt x="133" y="70"/>
                          <a:pt x="132" y="7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grpSp>
          </p:grpSp>
        </p:grpSp>
      </p:grpSp>
    </p:spTree>
    <p:extLst>
      <p:ext uri="{BB962C8B-B14F-4D97-AF65-F5344CB8AC3E}">
        <p14:creationId xmlns:p14="http://schemas.microsoft.com/office/powerpoint/2010/main" val="61778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5247" y="3352800"/>
            <a:ext cx="599909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itle 1"/>
          <p:cNvSpPr txBox="1">
            <a:spLocks/>
          </p:cNvSpPr>
          <p:nvPr/>
        </p:nvSpPr>
        <p:spPr>
          <a:xfrm>
            <a:off x="445247" y="937530"/>
            <a:ext cx="7680960" cy="490356"/>
          </a:xfrm>
          <a:prstGeom prst="rect">
            <a:avLst/>
          </a:prstGeom>
        </p:spPr>
        <p:txBody>
          <a:bodyPr vert="horz" lIns="0" tIns="0" rIns="0" bIns="0" rtlCol="0" anchor="ctr">
            <a:normAutofit/>
          </a:bodyPr>
          <a:lstStyle>
            <a:lvl1pPr algn="l" defTabSz="914400" rtl="0" eaLnBrk="1" latinLnBrk="0" hangingPunct="1">
              <a:spcBef>
                <a:spcPct val="0"/>
              </a:spcBef>
              <a:buNone/>
              <a:defRPr sz="3200" b="0" kern="1200">
                <a:solidFill>
                  <a:schemeClr val="tx2"/>
                </a:solidFill>
                <a:latin typeface="Arial" panose="020B0604020202020204" pitchFamily="34" charset="0"/>
                <a:ea typeface="+mj-ea"/>
                <a:cs typeface="Arial" panose="020B0604020202020204" pitchFamily="34" charset="0"/>
              </a:defRPr>
            </a:lvl1pPr>
          </a:lstStyle>
          <a:p>
            <a:r>
              <a:rPr lang="en-US" sz="2800" dirty="0">
                <a:solidFill>
                  <a:srgbClr val="FFFFFF"/>
                </a:solidFill>
              </a:rPr>
              <a:t>At your service</a:t>
            </a:r>
            <a:endParaRPr lang="en-US" sz="2800" b="1" dirty="0">
              <a:solidFill>
                <a:srgbClr val="FFFFFF"/>
              </a:solidFill>
            </a:endParaRPr>
          </a:p>
        </p:txBody>
      </p:sp>
      <p:sp>
        <p:nvSpPr>
          <p:cNvPr id="2" name="Rectangle 1"/>
          <p:cNvSpPr/>
          <p:nvPr/>
        </p:nvSpPr>
        <p:spPr>
          <a:xfrm>
            <a:off x="361950" y="2688919"/>
            <a:ext cx="6210300" cy="1369606"/>
          </a:xfrm>
          <a:prstGeom prst="rect">
            <a:avLst/>
          </a:prstGeom>
        </p:spPr>
        <p:txBody>
          <a:bodyPr wrap="square">
            <a:spAutoFit/>
          </a:bodyPr>
          <a:lstStyle/>
          <a:p>
            <a:pPr marL="0" lvl="2">
              <a:spcBef>
                <a:spcPts val="3000"/>
              </a:spcBef>
            </a:pPr>
            <a:r>
              <a:rPr lang="en-US" sz="3200" dirty="0">
                <a:solidFill>
                  <a:srgbClr val="000000"/>
                </a:solidFill>
              </a:rPr>
              <a:t>Questions?</a:t>
            </a:r>
          </a:p>
          <a:p>
            <a:pPr marL="0" lvl="2">
              <a:spcBef>
                <a:spcPts val="1800"/>
              </a:spcBef>
            </a:pPr>
            <a:r>
              <a:rPr lang="en-US" sz="2400" dirty="0">
                <a:solidFill>
                  <a:srgbClr val="00A9E0"/>
                </a:solidFill>
              </a:rPr>
              <a:t>Need support at point of sale?</a:t>
            </a:r>
          </a:p>
          <a:p>
            <a:pPr marL="0" lvl="2"/>
            <a:endParaRPr lang="en-US" sz="1200" dirty="0">
              <a:solidFill>
                <a:srgbClr val="3A3A3A"/>
              </a:solidFill>
            </a:endParaRPr>
          </a:p>
        </p:txBody>
      </p:sp>
      <p:sp>
        <p:nvSpPr>
          <p:cNvPr id="25" name="Text Placeholder 24"/>
          <p:cNvSpPr>
            <a:spLocks noGrp="1"/>
          </p:cNvSpPr>
          <p:nvPr>
            <p:ph type="body" sz="quarter" idx="11"/>
          </p:nvPr>
        </p:nvSpPr>
        <p:spPr>
          <a:xfrm>
            <a:off x="6413337" y="4484881"/>
            <a:ext cx="2730663" cy="1473926"/>
          </a:xfrm>
        </p:spPr>
        <p:txBody>
          <a:bodyPr>
            <a:normAutofit/>
          </a:bodyPr>
          <a:lstStyle/>
          <a:p>
            <a:r>
              <a:rPr lang="en-US" sz="1200" b="1" dirty="0">
                <a:solidFill>
                  <a:schemeClr val="tx1"/>
                </a:solidFill>
                <a:latin typeface="+mj-lt"/>
              </a:rPr>
              <a:t>Name</a:t>
            </a:r>
          </a:p>
          <a:p>
            <a:r>
              <a:rPr lang="en-US" sz="1200" b="1" dirty="0">
                <a:solidFill>
                  <a:schemeClr val="tx1"/>
                </a:solidFill>
                <a:latin typeface="+mj-lt"/>
              </a:rPr>
              <a:t>555.555.5555</a:t>
            </a:r>
          </a:p>
          <a:p>
            <a:r>
              <a:rPr lang="en-US" sz="1200" dirty="0">
                <a:solidFill>
                  <a:schemeClr val="tx1"/>
                </a:solidFill>
                <a:latin typeface="+mj-lt"/>
              </a:rPr>
              <a:t>email@protective.com</a:t>
            </a:r>
          </a:p>
          <a:p>
            <a:r>
              <a:rPr lang="en-US" sz="1200" dirty="0">
                <a:solidFill>
                  <a:schemeClr val="tx1"/>
                </a:solidFill>
                <a:latin typeface="+mj-lt"/>
              </a:rPr>
              <a:t>internal name </a:t>
            </a:r>
          </a:p>
        </p:txBody>
      </p:sp>
      <p:cxnSp>
        <p:nvCxnSpPr>
          <p:cNvPr id="28" name="Straight Connector 27"/>
          <p:cNvCxnSpPr/>
          <p:nvPr/>
        </p:nvCxnSpPr>
        <p:spPr>
          <a:xfrm>
            <a:off x="7837714" y="3352800"/>
            <a:ext cx="88067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5" name="Picture Placeholder 1024"/>
          <p:cNvSpPr>
            <a:spLocks noGrp="1"/>
          </p:cNvSpPr>
          <p:nvPr>
            <p:ph type="pic" sz="quarter" idx="10"/>
          </p:nvPr>
        </p:nvSpPr>
        <p:spPr/>
      </p:sp>
    </p:spTree>
    <p:extLst>
      <p:ext uri="{BB962C8B-B14F-4D97-AF65-F5344CB8AC3E}">
        <p14:creationId xmlns:p14="http://schemas.microsoft.com/office/powerpoint/2010/main" val="405835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3" name="Content Placeholder 2"/>
          <p:cNvSpPr>
            <a:spLocks noGrp="1"/>
          </p:cNvSpPr>
          <p:nvPr>
            <p:ph idx="1"/>
          </p:nvPr>
        </p:nvSpPr>
        <p:spPr>
          <a:xfrm>
            <a:off x="461168" y="1185864"/>
            <a:ext cx="8221663" cy="4795836"/>
          </a:xfrm>
        </p:spPr>
        <p:txBody>
          <a:bodyPr>
            <a:normAutofit fontScale="85000" lnSpcReduction="20000"/>
          </a:bodyPr>
          <a:lstStyle/>
          <a:p>
            <a:pPr marL="0" indent="0">
              <a:lnSpc>
                <a:spcPct val="120000"/>
              </a:lnSpc>
              <a:buNone/>
            </a:pPr>
            <a:r>
              <a:rPr lang="en-US" sz="1900" dirty="0"/>
              <a:t>Protective is a registered trademark of Protective Life Insurance Company, Income Builder is a trademark of Protective Life Insurance Company.</a:t>
            </a:r>
          </a:p>
          <a:p>
            <a:pPr marL="0" indent="0">
              <a:lnSpc>
                <a:spcPct val="120000"/>
              </a:lnSpc>
              <a:buNone/>
            </a:pPr>
            <a:r>
              <a:rPr lang="en-US" sz="1900" dirty="0"/>
              <a:t>All payments and guarantees are subject to the claims-paying ability of Protective Life Insurance Company. Neither Protective Life nor its representatives offer legal or tax advice. Purchasers should consult with their legal or tax professional regarding their individual situations before making any tax related decisions. Annuities are long-term insurance contracts intended for retirement planning.</a:t>
            </a:r>
          </a:p>
          <a:p>
            <a:pPr marL="0" indent="0">
              <a:lnSpc>
                <a:spcPct val="120000"/>
              </a:lnSpc>
              <a:buNone/>
            </a:pPr>
            <a:r>
              <a:rPr lang="en-US" sz="1900" dirty="0"/>
              <a:t>Protective Income Builder is a limited flexible premium deferred indexed annuity contract issued under policy form series FIA-P-2011 and FIA-P-2010. The Guaranteed Income Benefit is provided under form series FIA-P-6048. Protective Income Builder is issued by Protective Life Insurance Company located in Nashville, TN. Policy form numbers, product availability and features may vary by state.</a:t>
            </a:r>
          </a:p>
          <a:p>
            <a:pPr marL="0" indent="0">
              <a:lnSpc>
                <a:spcPct val="120000"/>
              </a:lnSpc>
              <a:buNone/>
            </a:pPr>
            <a:r>
              <a:rPr lang="en-US" sz="1900" b="1" dirty="0"/>
              <a:t>Protective Income Builder is not an investment in any index, is not a security or stock market investment, does not participate in any stock or equity investment, and does not contain dividends.</a:t>
            </a:r>
          </a:p>
          <a:p>
            <a:pPr marL="0" indent="0">
              <a:buNone/>
            </a:pPr>
            <a:endParaRPr lang="en-US" dirty="0"/>
          </a:p>
        </p:txBody>
      </p:sp>
    </p:spTree>
    <p:extLst>
      <p:ext uri="{BB962C8B-B14F-4D97-AF65-F5344CB8AC3E}">
        <p14:creationId xmlns:p14="http://schemas.microsoft.com/office/powerpoint/2010/main" val="171646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3" name="Content Placeholder 2"/>
          <p:cNvSpPr>
            <a:spLocks noGrp="1"/>
          </p:cNvSpPr>
          <p:nvPr>
            <p:ph idx="1"/>
          </p:nvPr>
        </p:nvSpPr>
        <p:spPr>
          <a:xfrm>
            <a:off x="387026" y="1185864"/>
            <a:ext cx="8502974" cy="4795836"/>
          </a:xfrm>
        </p:spPr>
        <p:txBody>
          <a:bodyPr>
            <a:noAutofit/>
          </a:bodyPr>
          <a:lstStyle/>
          <a:p>
            <a:pPr marL="0" indent="0">
              <a:lnSpc>
                <a:spcPct val="100000"/>
              </a:lnSpc>
              <a:spcBef>
                <a:spcPts val="1200"/>
              </a:spcBef>
              <a:buNone/>
            </a:pPr>
            <a:r>
              <a:rPr lang="en-US" sz="1200" dirty="0">
                <a:solidFill>
                  <a:schemeClr val="bg1">
                    <a:lumMod val="50000"/>
                  </a:schemeClr>
                </a:solidFill>
              </a:rPr>
              <a:t>The S&amp;P 500 Index is a product of S&amp;P Dow Jones Indices LLC, or its affiliates (“SPDJI”), and has been licensed for use by Protective Life. Standard &amp; Poor’s</a:t>
            </a:r>
            <a:r>
              <a:rPr lang="en-US" sz="1200" baseline="30000" dirty="0">
                <a:solidFill>
                  <a:schemeClr val="bg1">
                    <a:lumMod val="50000"/>
                  </a:schemeClr>
                </a:solidFill>
              </a:rPr>
              <a:t>®</a:t>
            </a:r>
            <a:r>
              <a:rPr lang="en-US" sz="1200" dirty="0">
                <a:solidFill>
                  <a:schemeClr val="bg1">
                    <a:lumMod val="50000"/>
                  </a:schemeClr>
                </a:solidFill>
              </a:rPr>
              <a:t> and S&amp;P</a:t>
            </a:r>
            <a:r>
              <a:rPr lang="en-US" sz="1200" baseline="30000" dirty="0">
                <a:solidFill>
                  <a:schemeClr val="bg1">
                    <a:lumMod val="50000"/>
                  </a:schemeClr>
                </a:solidFill>
              </a:rPr>
              <a:t>®</a:t>
            </a:r>
            <a:r>
              <a:rPr lang="en-US" sz="1200" dirty="0">
                <a:solidFill>
                  <a:schemeClr val="bg1">
                    <a:lumMod val="50000"/>
                  </a:schemeClr>
                </a:solidFill>
              </a:rPr>
              <a:t> are registered trademarks of Standard &amp; Poor’s Financial Services LLC</a:t>
            </a:r>
            <a:r>
              <a:rPr lang="en-US" sz="1200">
                <a:solidFill>
                  <a:schemeClr val="bg1">
                    <a:lumMod val="50000"/>
                  </a:schemeClr>
                </a:solidFill>
              </a:rPr>
              <a:t>,  (“</a:t>
            </a:r>
            <a:r>
              <a:rPr lang="en-US" sz="1200" dirty="0">
                <a:solidFill>
                  <a:schemeClr val="bg1">
                    <a:lumMod val="50000"/>
                  </a:schemeClr>
                </a:solidFill>
              </a:rPr>
              <a:t>S&amp;P”); Dow Jones</a:t>
            </a:r>
            <a:r>
              <a:rPr lang="en-US" sz="1200" baseline="30000" dirty="0">
                <a:solidFill>
                  <a:schemeClr val="bg1">
                    <a:lumMod val="50000"/>
                  </a:schemeClr>
                </a:solidFill>
              </a:rPr>
              <a:t>®</a:t>
            </a:r>
            <a:r>
              <a:rPr lang="en-US" sz="1200" dirty="0">
                <a:solidFill>
                  <a:schemeClr val="bg1">
                    <a:lumMod val="50000"/>
                  </a:schemeClr>
                </a:solidFill>
              </a:rPr>
              <a:t> is a registered trademark of Dow Jones Trademark Holdings LLC (“Dow Jones”); and these trademarks have been licensed for use by SPDJI and sublicensed for certain purposes by Protective Life. It is not possible to invest directly in an index. Protective indexed and index-linked annuities are not sponsored, endorsed, sold or promoted by SPDJI, Dow Jones, S&amp;P, any of their respective affiliates (collectively, “S&amp;P Dow Jones Indices”). S&amp;P Dow Jones Indices makes no representation or warranty, express or implied, to the owners of Protective indexed or index-linked annuities or any member of the public regarding the advisability of investing in securities generally or in Protective indexed or index-linked annuities particularly or the ability of the S&amp;P 500 Index to track general market performance. Past performance of an index is not an indication or guarantee of future results. S&amp;P Dow Jones Indices’ only relationship to Protective Life with respect to the S&amp;P 500 Index is the licensing of the Index and certain trademarks, service marks and/or trade names of S&amp;P Dow Jones Indices and/or its licensors. The S&amp;P 500 Index is determined, composed and calculated by S&amp;P Dow Jones Indices without regard to Protective Life or any of its products. S&amp;P Dow Jones Indices have no obligation to take the needs of Protective Life or the owners of any of its products into consideration in determining, composing or calculating the S&amp;P 500 Index. S&amp;P Dow Jones Indices is not responsible for and has not participated in the determination of the prices, and amount of any Protective indexed or index-linked annuity or the timing of the issuance or sale such product or in the determination or calculation of the equation by which any Protective annuity contract value is to be converted into cash, surrendered or redeemed, as the case may be. S&amp;P Dow Jones Indices has no obligation or liability in connection with the administration, marketing or trading of any Protective indexed or index-linked annuity. There is no assurance that investment products based on the S&amp;P 500 Index will accurately track index performance or provide positive investment returns. S&amp;P Dow Jones Indices LLC is not an investment or tax advisor. A tax advisor should be consulted to evaluate the impact of any tax-exempt securities on portfolios and the tax consequences of making any particular investment decision. Inclusion of a security within an index is not a recommendation by S&amp;P Dow Jones Indices to buy, sell, or hold such security, nor is it considered to be investment advice</a:t>
            </a:r>
            <a:r>
              <a:rPr lang="en-US" sz="1200" dirty="0"/>
              <a:t>. </a:t>
            </a:r>
          </a:p>
        </p:txBody>
      </p:sp>
    </p:spTree>
    <p:extLst>
      <p:ext uri="{BB962C8B-B14F-4D97-AF65-F5344CB8AC3E}">
        <p14:creationId xmlns:p14="http://schemas.microsoft.com/office/powerpoint/2010/main" val="382527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3" name="Content Placeholder 2"/>
          <p:cNvSpPr>
            <a:spLocks noGrp="1"/>
          </p:cNvSpPr>
          <p:nvPr>
            <p:ph idx="1"/>
          </p:nvPr>
        </p:nvSpPr>
        <p:spPr>
          <a:xfrm>
            <a:off x="384968" y="1185864"/>
            <a:ext cx="8289132" cy="3233736"/>
          </a:xfrm>
        </p:spPr>
        <p:txBody>
          <a:bodyPr>
            <a:noAutofit/>
          </a:bodyPr>
          <a:lstStyle/>
          <a:p>
            <a:pPr marL="0" indent="0">
              <a:lnSpc>
                <a:spcPct val="100000"/>
              </a:lnSpc>
              <a:spcBef>
                <a:spcPts val="1200"/>
              </a:spcBef>
              <a:buNone/>
            </a:pPr>
            <a:r>
              <a:rPr lang="en-US" sz="1200" dirty="0">
                <a:solidFill>
                  <a:schemeClr val="bg1">
                    <a:lumMod val="50000"/>
                  </a:schemeClr>
                </a:solidFill>
              </a:rPr>
              <a:t>NEITHER S&amp;P DOW JONES INDICES NOR THIRD PARTY LICENSOR GUARANTEES THE ADEQUACY, ACCURACY, TIMELINESS AND/OR THE COMPLETENESS OF THE S&amp;P 500 INDEX OR ANY DATA RELATED THERETO OR ANY COMMUNICATION, INCLUDING BUT NOT LIMITED TO, ORAL OR WRITTEN COMMUNICATION (INCLUDING ELECTRONIC COMMUNICATIONS) WITH RESPECT THERETO. S&amp;P DOW JONES INDICES SHALL NOT BE SUBJECT TO ANY DAMAGES OR LIABILITY FOR ANY ERRORS, OMISSIONS, OR DELAYS THEREIN. </a:t>
            </a:r>
            <a:br>
              <a:rPr lang="en-US" sz="1200" dirty="0">
                <a:solidFill>
                  <a:schemeClr val="bg1">
                    <a:lumMod val="50000"/>
                  </a:schemeClr>
                </a:solidFill>
              </a:rPr>
            </a:br>
            <a:r>
              <a:rPr lang="en-US" sz="1200" dirty="0">
                <a:solidFill>
                  <a:schemeClr val="bg1">
                    <a:lumMod val="50000"/>
                  </a:schemeClr>
                </a:solidFill>
              </a:rPr>
              <a:t>S&amp;P DOW JONES INDICES MAKES NO EXPRESS OR IMPLIED WARRANTIES, AND EXPRESSLY DISCLAIMS </a:t>
            </a:r>
            <a:br>
              <a:rPr lang="en-US" sz="1200" dirty="0">
                <a:solidFill>
                  <a:schemeClr val="bg1">
                    <a:lumMod val="50000"/>
                  </a:schemeClr>
                </a:solidFill>
              </a:rPr>
            </a:br>
            <a:r>
              <a:rPr lang="en-US" sz="1200" dirty="0">
                <a:solidFill>
                  <a:schemeClr val="bg1">
                    <a:lumMod val="50000"/>
                  </a:schemeClr>
                </a:solidFill>
              </a:rPr>
              <a:t>ALL WARRANTIES, OF MERCHANTABILITY OR FITNESS FOR A PARTICULAR PURPOSE OR USE OR AS TO RESULTS TO BE OBTAINED BY PROTECTIVE LIFE, OWNERS OF ANY PROTECIVE INDEXED OR INDEX-LINKED ANNUITY, OR ANY OTHER PERSON OR ENTITY FROM THE USE OF THE S&amp;P 500 INDEX OR WITH RESPECT </a:t>
            </a:r>
            <a:br>
              <a:rPr lang="en-US" sz="1200" dirty="0">
                <a:solidFill>
                  <a:schemeClr val="bg1">
                    <a:lumMod val="50000"/>
                  </a:schemeClr>
                </a:solidFill>
              </a:rPr>
            </a:br>
            <a:r>
              <a:rPr lang="en-US" sz="1200" dirty="0">
                <a:solidFill>
                  <a:schemeClr val="bg1">
                    <a:lumMod val="50000"/>
                  </a:schemeClr>
                </a:solidFill>
              </a:rPr>
              <a:t>TO ANY DATA RELATED THERETO. WITHOUT LIMITING ANY OF THE FOREGOING, IN NO EVENT WHATSOEVER SHALL S&amp;P DOW JONES INDICES BE LIABLE FOR ANY INDIRECT, SPECIAL, INCIDENTAL, PUNITIVE, OR CONSEQUENTIAL DAMAGES INCLUDING BUT NOT LIMITED TO, LOSS OF PROFITS, TRADING LOSSES, LOST TIME OR GOODWILL, EVEN IF THEY HAVE BEEN ADVISED OF THE POSSIBLITY OF SUCH DAMAGES, WHETHER IN CONTRACT, TORT, STRICT LIABILITY, OR OTHERWISE. THERE ARE NO THIRD PARTY BENEFICIARIES OF ANY AGREEMENTS OR ARRANGEMENTS BETWEEN S&amp;P DOW JONES INDICES AND PROTECTIVE LIFE, OTHER THAN THE LICENSORS OF S&amp;P DOW JONES INDICES.</a:t>
            </a:r>
          </a:p>
          <a:p>
            <a:pPr marL="0" indent="0">
              <a:buNone/>
            </a:pPr>
            <a:endParaRPr lang="en-US" sz="1200" dirty="0">
              <a:solidFill>
                <a:schemeClr val="bg1">
                  <a:lumMod val="50000"/>
                </a:schemeClr>
              </a:solidFill>
            </a:endParaRPr>
          </a:p>
        </p:txBody>
      </p:sp>
    </p:spTree>
    <p:extLst>
      <p:ext uri="{BB962C8B-B14F-4D97-AF65-F5344CB8AC3E}">
        <p14:creationId xmlns:p14="http://schemas.microsoft.com/office/powerpoint/2010/main" val="222381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3" name="Content Placeholder 2"/>
          <p:cNvSpPr>
            <a:spLocks noGrp="1"/>
          </p:cNvSpPr>
          <p:nvPr>
            <p:ph idx="1"/>
          </p:nvPr>
        </p:nvSpPr>
        <p:spPr>
          <a:xfrm>
            <a:off x="384968" y="1185864"/>
            <a:ext cx="8289132" cy="3233736"/>
          </a:xfrm>
        </p:spPr>
        <p:txBody>
          <a:bodyPr>
            <a:noAutofit/>
          </a:bodyPr>
          <a:lstStyle/>
          <a:p>
            <a:pPr marL="0" indent="0">
              <a:lnSpc>
                <a:spcPct val="100000"/>
              </a:lnSpc>
              <a:spcBef>
                <a:spcPts val="1200"/>
              </a:spcBef>
              <a:buNone/>
            </a:pPr>
            <a:r>
              <a:rPr lang="en-US" sz="1200" dirty="0">
                <a:solidFill>
                  <a:schemeClr val="bg1">
                    <a:lumMod val="50000"/>
                  </a:schemeClr>
                </a:solidFill>
              </a:rPr>
              <a:t>Citi and Citi Arc design are trademarks and service marks of Citigroup Inc. or its affiliates, are used and registered throughout the world, and are used under license for certain purposes by Protective Life Insurance Company or its affiliates (“Protective”). Citigroup Global Markets Limited (“Citigroup”) has licensed the Citi Flexible Allocation 6 Excess Return Index (the “Index”) to Protective for its sole benefit. Neither Protective nor any of its products are sponsored, endorsed, sold or promoted by Citigroup or any of its affiliates. Citigroup makes no representation or warranty, express or implied, to persons investing in any of Protective’s products. Such persons should seek appropriate advice before making any investment. The Index has been designed and is compiled, calculated, maintained and sponsored by Citigroup without regard to Protective, any of Protective’s products or any investor in any of Protective’s products. Citigroup is under no obligation to continue sponsoring or calculating the Index. CITIGROUP DOES NOT GUARANTEE THE ACCURACY OR PERFORMANCE OF THE INDEX, THE INDEX METHODOLOGY, THE CALCULATION OF THE INDEX OR ANY DATA SUPPLIED BY CITIGROUP FOR USE IN CONNECTION WITH ANY OF PROTECTIVE’S PRODUCTS AND DISCLAIMS ALL LIABILITY FOR ANY SPECIAL, INDIRECT, CONSEQUENTIAL DAMAGES EVEN IF NOTIFIED OF THE POSSIBILITY OF SUCH DAMAGES. Please see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https://investmentstrategies.citi.com</a:t>
            </a:r>
            <a:r>
              <a:rPr lang="en-US" sz="1200" dirty="0">
                <a:solidFill>
                  <a:schemeClr val="bg1">
                    <a:lumMod val="50000"/>
                  </a:schemeClr>
                </a:solidFill>
              </a:rPr>
              <a:t> for additional important information about the Citi Flexible Allocation 6 Excess Return Index.</a:t>
            </a:r>
          </a:p>
        </p:txBody>
      </p:sp>
      <p:sp>
        <p:nvSpPr>
          <p:cNvPr id="4" name="TextBox 3">
            <a:extLst>
              <a:ext uri="{FF2B5EF4-FFF2-40B4-BE49-F238E27FC236}">
                <a16:creationId xmlns:a16="http://schemas.microsoft.com/office/drawing/2014/main" id="{0B075292-FFB2-476C-986C-E19B80EF6C50}"/>
              </a:ext>
            </a:extLst>
          </p:cNvPr>
          <p:cNvSpPr txBox="1"/>
          <p:nvPr/>
        </p:nvSpPr>
        <p:spPr>
          <a:xfrm>
            <a:off x="7150100" y="5854700"/>
            <a:ext cx="165576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rPr>
              <a:t>PABD.1158014.05.22</a:t>
            </a:r>
          </a:p>
        </p:txBody>
      </p:sp>
    </p:spTree>
    <p:extLst>
      <p:ext uri="{BB962C8B-B14F-4D97-AF65-F5344CB8AC3E}">
        <p14:creationId xmlns:p14="http://schemas.microsoft.com/office/powerpoint/2010/main" val="177935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F4BE14D-83CA-49C6-A1DA-E981B31F623F}"/>
              </a:ext>
            </a:extLst>
          </p:cNvPr>
          <p:cNvGrpSpPr/>
          <p:nvPr/>
        </p:nvGrpSpPr>
        <p:grpSpPr>
          <a:xfrm>
            <a:off x="671353" y="2078432"/>
            <a:ext cx="8072214" cy="1187129"/>
            <a:chOff x="671353" y="2611854"/>
            <a:chExt cx="8072214" cy="1187129"/>
          </a:xfrm>
        </p:grpSpPr>
        <p:sp>
          <p:nvSpPr>
            <p:cNvPr id="82" name="Explosion: 8 Points 81">
              <a:extLst>
                <a:ext uri="{FF2B5EF4-FFF2-40B4-BE49-F238E27FC236}">
                  <a16:creationId xmlns:a16="http://schemas.microsoft.com/office/drawing/2014/main" id="{545E360A-B117-47E0-A341-CAF4603494F2}"/>
                </a:ext>
              </a:extLst>
            </p:cNvPr>
            <p:cNvSpPr/>
            <p:nvPr/>
          </p:nvSpPr>
          <p:spPr>
            <a:xfrm>
              <a:off x="671353" y="2611854"/>
              <a:ext cx="1187129" cy="1187129"/>
            </a:xfrm>
            <a:prstGeom prst="irregularSeal1">
              <a:avLst/>
            </a:prstGeom>
            <a:gradFill flip="none" rotWithShape="1">
              <a:gsLst>
                <a:gs pos="24000">
                  <a:schemeClr val="accent4">
                    <a:lumMod val="40000"/>
                    <a:lumOff val="60000"/>
                  </a:schemeClr>
                </a:gs>
                <a:gs pos="68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507335" y="2734915"/>
              <a:ext cx="6236232" cy="892552"/>
            </a:xfrm>
            <a:prstGeom prst="rect">
              <a:avLst/>
            </a:prstGeom>
            <a:noFill/>
          </p:spPr>
          <p:txBody>
            <a:bodyPr wrap="square" rtlCol="0">
              <a:spAutoFit/>
            </a:bodyPr>
            <a:lstStyle/>
            <a:p>
              <a:r>
                <a:rPr lang="en-US" sz="1400" b="1" dirty="0">
                  <a:solidFill>
                    <a:srgbClr val="000000"/>
                  </a:solidFill>
                </a:rPr>
                <a:t>Health Care Costs</a:t>
              </a:r>
            </a:p>
            <a:p>
              <a:r>
                <a:rPr lang="en-US" sz="2400" dirty="0">
                  <a:solidFill>
                    <a:schemeClr val="tx2"/>
                  </a:solidFill>
                </a:rPr>
                <a:t>$662,156</a:t>
              </a:r>
            </a:p>
            <a:p>
              <a:r>
                <a:rPr lang="en-US" sz="1400" dirty="0">
                  <a:solidFill>
                    <a:srgbClr val="000000"/>
                  </a:solidFill>
                </a:rPr>
                <a:t>Expected lifetime health care costs for today’s healthy 65-year old couple</a:t>
              </a:r>
              <a:r>
                <a:rPr lang="en-US" sz="1400" baseline="30000" dirty="0">
                  <a:solidFill>
                    <a:srgbClr val="000000"/>
                  </a:solidFill>
                </a:rPr>
                <a:t>2</a:t>
              </a:r>
              <a:endParaRPr lang="en-US" sz="1400" baseline="60000" dirty="0">
                <a:solidFill>
                  <a:srgbClr val="000000"/>
                </a:solidFill>
              </a:endParaRPr>
            </a:p>
          </p:txBody>
        </p:sp>
        <p:grpSp>
          <p:nvGrpSpPr>
            <p:cNvPr id="117" name="Group 116">
              <a:extLst>
                <a:ext uri="{FF2B5EF4-FFF2-40B4-BE49-F238E27FC236}">
                  <a16:creationId xmlns:a16="http://schemas.microsoft.com/office/drawing/2014/main" id="{02AC5109-DBD5-41E8-8E3E-EF7C35A44A92}"/>
                </a:ext>
              </a:extLst>
            </p:cNvPr>
            <p:cNvGrpSpPr/>
            <p:nvPr/>
          </p:nvGrpSpPr>
          <p:grpSpPr>
            <a:xfrm rot="11546808">
              <a:off x="779653" y="2903710"/>
              <a:ext cx="563588" cy="600438"/>
              <a:chOff x="-5562609" y="2061368"/>
              <a:chExt cx="1651009" cy="1758951"/>
            </a:xfrm>
            <a:solidFill>
              <a:schemeClr val="tx2"/>
            </a:solidFill>
          </p:grpSpPr>
          <p:sp>
            <p:nvSpPr>
              <p:cNvPr id="128" name="Freeform 126">
                <a:extLst>
                  <a:ext uri="{FF2B5EF4-FFF2-40B4-BE49-F238E27FC236}">
                    <a16:creationId xmlns:a16="http://schemas.microsoft.com/office/drawing/2014/main" id="{1D4DF1E3-A198-49F5-ACCD-98D8CE8E1DA8}"/>
                  </a:ext>
                </a:extLst>
              </p:cNvPr>
              <p:cNvSpPr>
                <a:spLocks/>
              </p:cNvSpPr>
              <p:nvPr/>
            </p:nvSpPr>
            <p:spPr bwMode="auto">
              <a:xfrm>
                <a:off x="-4594225" y="2061368"/>
                <a:ext cx="633413" cy="828675"/>
              </a:xfrm>
              <a:custGeom>
                <a:avLst/>
                <a:gdLst>
                  <a:gd name="T0" fmla="*/ 276 w 399"/>
                  <a:gd name="T1" fmla="*/ 40 h 522"/>
                  <a:gd name="T2" fmla="*/ 352 w 399"/>
                  <a:gd name="T3" fmla="*/ 399 h 522"/>
                  <a:gd name="T4" fmla="*/ 83 w 399"/>
                  <a:gd name="T5" fmla="*/ 458 h 522"/>
                  <a:gd name="T6" fmla="*/ 90 w 399"/>
                  <a:gd name="T7" fmla="*/ 489 h 522"/>
                  <a:gd name="T8" fmla="*/ 357 w 399"/>
                  <a:gd name="T9" fmla="*/ 432 h 522"/>
                  <a:gd name="T10" fmla="*/ 335 w 399"/>
                  <a:gd name="T11" fmla="*/ 449 h 522"/>
                  <a:gd name="T12" fmla="*/ 80 w 399"/>
                  <a:gd name="T13" fmla="*/ 503 h 522"/>
                  <a:gd name="T14" fmla="*/ 66 w 399"/>
                  <a:gd name="T15" fmla="*/ 522 h 522"/>
                  <a:gd name="T16" fmla="*/ 352 w 399"/>
                  <a:gd name="T17" fmla="*/ 460 h 522"/>
                  <a:gd name="T18" fmla="*/ 399 w 399"/>
                  <a:gd name="T19" fmla="*/ 423 h 522"/>
                  <a:gd name="T20" fmla="*/ 309 w 399"/>
                  <a:gd name="T21" fmla="*/ 0 h 522"/>
                  <a:gd name="T22" fmla="*/ 0 w 399"/>
                  <a:gd name="T23" fmla="*/ 66 h 522"/>
                  <a:gd name="T24" fmla="*/ 7 w 399"/>
                  <a:gd name="T25" fmla="*/ 97 h 522"/>
                  <a:gd name="T26" fmla="*/ 276 w 399"/>
                  <a:gd name="T27" fmla="*/ 4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9" h="522">
                    <a:moveTo>
                      <a:pt x="276" y="40"/>
                    </a:moveTo>
                    <a:lnTo>
                      <a:pt x="352" y="399"/>
                    </a:lnTo>
                    <a:lnTo>
                      <a:pt x="83" y="458"/>
                    </a:lnTo>
                    <a:lnTo>
                      <a:pt x="90" y="489"/>
                    </a:lnTo>
                    <a:lnTo>
                      <a:pt x="357" y="432"/>
                    </a:lnTo>
                    <a:lnTo>
                      <a:pt x="335" y="449"/>
                    </a:lnTo>
                    <a:lnTo>
                      <a:pt x="80" y="503"/>
                    </a:lnTo>
                    <a:lnTo>
                      <a:pt x="66" y="522"/>
                    </a:lnTo>
                    <a:lnTo>
                      <a:pt x="352" y="460"/>
                    </a:lnTo>
                    <a:lnTo>
                      <a:pt x="399" y="423"/>
                    </a:lnTo>
                    <a:lnTo>
                      <a:pt x="309" y="0"/>
                    </a:lnTo>
                    <a:lnTo>
                      <a:pt x="0" y="66"/>
                    </a:lnTo>
                    <a:lnTo>
                      <a:pt x="7" y="97"/>
                    </a:lnTo>
                    <a:lnTo>
                      <a:pt x="276" y="40"/>
                    </a:lnTo>
                    <a:close/>
                  </a:path>
                </a:pathLst>
              </a:custGeom>
              <a:grpFill/>
              <a:ln w="57150">
                <a:solidFill>
                  <a:schemeClr val="bg1"/>
                </a:solidFill>
              </a:ln>
            </p:spPr>
            <p:txBody>
              <a:bodyPr vert="horz" wrap="square" lIns="91440" tIns="45720" rIns="91440" bIns="45720" numCol="1" anchor="t" anchorCtr="0" compatLnSpc="1">
                <a:prstTxWarp prst="textNoShape">
                  <a:avLst/>
                </a:prstTxWarp>
              </a:bodyPr>
              <a:lstStyle/>
              <a:p>
                <a:endParaRPr lang="en-US"/>
              </a:p>
            </p:txBody>
          </p:sp>
          <p:grpSp>
            <p:nvGrpSpPr>
              <p:cNvPr id="129" name="Group 128">
                <a:extLst>
                  <a:ext uri="{FF2B5EF4-FFF2-40B4-BE49-F238E27FC236}">
                    <a16:creationId xmlns:a16="http://schemas.microsoft.com/office/drawing/2014/main" id="{CC3DC72B-1A29-4755-BD6A-77F84EE53270}"/>
                  </a:ext>
                </a:extLst>
              </p:cNvPr>
              <p:cNvGrpSpPr/>
              <p:nvPr/>
            </p:nvGrpSpPr>
            <p:grpSpPr>
              <a:xfrm>
                <a:off x="-5562609" y="2150268"/>
                <a:ext cx="1651009" cy="1670051"/>
                <a:chOff x="-5562609" y="2150268"/>
                <a:chExt cx="1651009" cy="1670051"/>
              </a:xfrm>
              <a:grpFill/>
            </p:grpSpPr>
            <p:sp>
              <p:nvSpPr>
                <p:cNvPr id="130" name="Freeform 110">
                  <a:extLst>
                    <a:ext uri="{FF2B5EF4-FFF2-40B4-BE49-F238E27FC236}">
                      <a16:creationId xmlns:a16="http://schemas.microsoft.com/office/drawing/2014/main" id="{72BDE0DA-8F1F-4BAA-89DD-57F0254ED825}"/>
                    </a:ext>
                  </a:extLst>
                </p:cNvPr>
                <p:cNvSpPr>
                  <a:spLocks/>
                </p:cNvSpPr>
                <p:nvPr/>
              </p:nvSpPr>
              <p:spPr bwMode="auto">
                <a:xfrm>
                  <a:off x="-5400675" y="3317081"/>
                  <a:ext cx="431800" cy="266700"/>
                </a:xfrm>
                <a:custGeom>
                  <a:avLst/>
                  <a:gdLst>
                    <a:gd name="T0" fmla="*/ 52 w 272"/>
                    <a:gd name="T1" fmla="*/ 76 h 168"/>
                    <a:gd name="T2" fmla="*/ 36 w 272"/>
                    <a:gd name="T3" fmla="*/ 59 h 168"/>
                    <a:gd name="T4" fmla="*/ 255 w 272"/>
                    <a:gd name="T5" fmla="*/ 137 h 168"/>
                    <a:gd name="T6" fmla="*/ 265 w 272"/>
                    <a:gd name="T7" fmla="*/ 111 h 168"/>
                    <a:gd name="T8" fmla="*/ 43 w 272"/>
                    <a:gd name="T9" fmla="*/ 33 h 168"/>
                    <a:gd name="T10" fmla="*/ 47 w 272"/>
                    <a:gd name="T11" fmla="*/ 19 h 168"/>
                    <a:gd name="T12" fmla="*/ 43 w 272"/>
                    <a:gd name="T13" fmla="*/ 19 h 168"/>
                    <a:gd name="T14" fmla="*/ 17 w 272"/>
                    <a:gd name="T15" fmla="*/ 0 h 168"/>
                    <a:gd name="T16" fmla="*/ 0 w 272"/>
                    <a:gd name="T17" fmla="*/ 47 h 168"/>
                    <a:gd name="T18" fmla="*/ 38 w 272"/>
                    <a:gd name="T19" fmla="*/ 85 h 168"/>
                    <a:gd name="T20" fmla="*/ 272 w 272"/>
                    <a:gd name="T21" fmla="*/ 168 h 168"/>
                    <a:gd name="T22" fmla="*/ 262 w 272"/>
                    <a:gd name="T23" fmla="*/ 149 h 168"/>
                    <a:gd name="T24" fmla="*/ 52 w 272"/>
                    <a:gd name="T25" fmla="*/ 7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168">
                      <a:moveTo>
                        <a:pt x="52" y="76"/>
                      </a:moveTo>
                      <a:lnTo>
                        <a:pt x="36" y="59"/>
                      </a:lnTo>
                      <a:lnTo>
                        <a:pt x="255" y="137"/>
                      </a:lnTo>
                      <a:lnTo>
                        <a:pt x="265" y="111"/>
                      </a:lnTo>
                      <a:lnTo>
                        <a:pt x="43" y="33"/>
                      </a:lnTo>
                      <a:lnTo>
                        <a:pt x="47" y="19"/>
                      </a:lnTo>
                      <a:lnTo>
                        <a:pt x="43" y="19"/>
                      </a:lnTo>
                      <a:lnTo>
                        <a:pt x="17" y="0"/>
                      </a:lnTo>
                      <a:lnTo>
                        <a:pt x="0" y="47"/>
                      </a:lnTo>
                      <a:lnTo>
                        <a:pt x="38" y="85"/>
                      </a:lnTo>
                      <a:lnTo>
                        <a:pt x="272" y="168"/>
                      </a:lnTo>
                      <a:lnTo>
                        <a:pt x="262" y="149"/>
                      </a:lnTo>
                      <a:lnTo>
                        <a:pt x="52" y="76"/>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11">
                  <a:extLst>
                    <a:ext uri="{FF2B5EF4-FFF2-40B4-BE49-F238E27FC236}">
                      <a16:creationId xmlns:a16="http://schemas.microsoft.com/office/drawing/2014/main" id="{A8BD9118-43A4-433C-8D51-B025915B0262}"/>
                    </a:ext>
                  </a:extLst>
                </p:cNvPr>
                <p:cNvSpPr>
                  <a:spLocks/>
                </p:cNvSpPr>
                <p:nvPr/>
              </p:nvSpPr>
              <p:spPr bwMode="auto">
                <a:xfrm>
                  <a:off x="-4654550" y="3542506"/>
                  <a:ext cx="544513" cy="277813"/>
                </a:xfrm>
                <a:custGeom>
                  <a:avLst/>
                  <a:gdLst>
                    <a:gd name="T0" fmla="*/ 310 w 343"/>
                    <a:gd name="T1" fmla="*/ 0 h 175"/>
                    <a:gd name="T2" fmla="*/ 262 w 343"/>
                    <a:gd name="T3" fmla="*/ 132 h 175"/>
                    <a:gd name="T4" fmla="*/ 40 w 343"/>
                    <a:gd name="T5" fmla="*/ 54 h 175"/>
                    <a:gd name="T6" fmla="*/ 31 w 343"/>
                    <a:gd name="T7" fmla="*/ 80 h 175"/>
                    <a:gd name="T8" fmla="*/ 253 w 343"/>
                    <a:gd name="T9" fmla="*/ 158 h 175"/>
                    <a:gd name="T10" fmla="*/ 229 w 343"/>
                    <a:gd name="T11" fmla="*/ 158 h 175"/>
                    <a:gd name="T12" fmla="*/ 19 w 343"/>
                    <a:gd name="T13" fmla="*/ 85 h 175"/>
                    <a:gd name="T14" fmla="*/ 0 w 343"/>
                    <a:gd name="T15" fmla="*/ 94 h 175"/>
                    <a:gd name="T16" fmla="*/ 234 w 343"/>
                    <a:gd name="T17" fmla="*/ 175 h 175"/>
                    <a:gd name="T18" fmla="*/ 286 w 343"/>
                    <a:gd name="T19" fmla="*/ 170 h 175"/>
                    <a:gd name="T20" fmla="*/ 343 w 343"/>
                    <a:gd name="T21" fmla="*/ 5 h 175"/>
                    <a:gd name="T22" fmla="*/ 343 w 343"/>
                    <a:gd name="T23" fmla="*/ 5 h 175"/>
                    <a:gd name="T24" fmla="*/ 310 w 343"/>
                    <a:gd name="T2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5">
                      <a:moveTo>
                        <a:pt x="310" y="0"/>
                      </a:moveTo>
                      <a:lnTo>
                        <a:pt x="262" y="132"/>
                      </a:lnTo>
                      <a:lnTo>
                        <a:pt x="40" y="54"/>
                      </a:lnTo>
                      <a:lnTo>
                        <a:pt x="31" y="80"/>
                      </a:lnTo>
                      <a:lnTo>
                        <a:pt x="253" y="158"/>
                      </a:lnTo>
                      <a:lnTo>
                        <a:pt x="229" y="158"/>
                      </a:lnTo>
                      <a:lnTo>
                        <a:pt x="19" y="85"/>
                      </a:lnTo>
                      <a:lnTo>
                        <a:pt x="0" y="94"/>
                      </a:lnTo>
                      <a:lnTo>
                        <a:pt x="234" y="175"/>
                      </a:lnTo>
                      <a:lnTo>
                        <a:pt x="286" y="170"/>
                      </a:lnTo>
                      <a:lnTo>
                        <a:pt x="343" y="5"/>
                      </a:lnTo>
                      <a:lnTo>
                        <a:pt x="343" y="5"/>
                      </a:lnTo>
                      <a:lnTo>
                        <a:pt x="310" y="0"/>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12">
                  <a:extLst>
                    <a:ext uri="{FF2B5EF4-FFF2-40B4-BE49-F238E27FC236}">
                      <a16:creationId xmlns:a16="http://schemas.microsoft.com/office/drawing/2014/main" id="{246A6935-D42A-48FD-94D0-60706872F376}"/>
                    </a:ext>
                  </a:extLst>
                </p:cNvPr>
                <p:cNvSpPr>
                  <a:spLocks/>
                </p:cNvSpPr>
                <p:nvPr/>
              </p:nvSpPr>
              <p:spPr bwMode="auto">
                <a:xfrm>
                  <a:off x="-4957762" y="3418681"/>
                  <a:ext cx="374650" cy="269875"/>
                </a:xfrm>
                <a:custGeom>
                  <a:avLst/>
                  <a:gdLst>
                    <a:gd name="T0" fmla="*/ 100 w 100"/>
                    <a:gd name="T1" fmla="*/ 19 h 72"/>
                    <a:gd name="T2" fmla="*/ 66 w 100"/>
                    <a:gd name="T3" fmla="*/ 13 h 72"/>
                    <a:gd name="T4" fmla="*/ 62 w 100"/>
                    <a:gd name="T5" fmla="*/ 13 h 72"/>
                    <a:gd name="T6" fmla="*/ 59 w 100"/>
                    <a:gd name="T7" fmla="*/ 21 h 72"/>
                    <a:gd name="T8" fmla="*/ 55 w 100"/>
                    <a:gd name="T9" fmla="*/ 22 h 72"/>
                    <a:gd name="T10" fmla="*/ 48 w 100"/>
                    <a:gd name="T11" fmla="*/ 20 h 72"/>
                    <a:gd name="T12" fmla="*/ 46 w 100"/>
                    <a:gd name="T13" fmla="*/ 16 h 72"/>
                    <a:gd name="T14" fmla="*/ 48 w 100"/>
                    <a:gd name="T15" fmla="*/ 10 h 72"/>
                    <a:gd name="T16" fmla="*/ 24 w 100"/>
                    <a:gd name="T17" fmla="*/ 6 h 72"/>
                    <a:gd name="T18" fmla="*/ 21 w 100"/>
                    <a:gd name="T19" fmla="*/ 1 h 72"/>
                    <a:gd name="T20" fmla="*/ 12 w 100"/>
                    <a:gd name="T21" fmla="*/ 0 h 72"/>
                    <a:gd name="T22" fmla="*/ 0 w 100"/>
                    <a:gd name="T23" fmla="*/ 34 h 72"/>
                    <a:gd name="T24" fmla="*/ 7 w 100"/>
                    <a:gd name="T25" fmla="*/ 51 h 72"/>
                    <a:gd name="T26" fmla="*/ 31 w 100"/>
                    <a:gd name="T27" fmla="*/ 59 h 72"/>
                    <a:gd name="T28" fmla="*/ 32 w 100"/>
                    <a:gd name="T29" fmla="*/ 60 h 72"/>
                    <a:gd name="T30" fmla="*/ 69 w 100"/>
                    <a:gd name="T31" fmla="*/ 72 h 72"/>
                    <a:gd name="T32" fmla="*/ 85 w 100"/>
                    <a:gd name="T33" fmla="*/ 64 h 72"/>
                    <a:gd name="T34" fmla="*/ 100 w 100"/>
                    <a:gd name="T35" fmla="*/ 1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72">
                      <a:moveTo>
                        <a:pt x="100" y="19"/>
                      </a:moveTo>
                      <a:cubicBezTo>
                        <a:pt x="66" y="13"/>
                        <a:pt x="66" y="13"/>
                        <a:pt x="66" y="13"/>
                      </a:cubicBezTo>
                      <a:cubicBezTo>
                        <a:pt x="65" y="13"/>
                        <a:pt x="64" y="13"/>
                        <a:pt x="62" y="13"/>
                      </a:cubicBezTo>
                      <a:cubicBezTo>
                        <a:pt x="59" y="21"/>
                        <a:pt x="59" y="21"/>
                        <a:pt x="59" y="21"/>
                      </a:cubicBezTo>
                      <a:cubicBezTo>
                        <a:pt x="59" y="22"/>
                        <a:pt x="57" y="23"/>
                        <a:pt x="55" y="22"/>
                      </a:cubicBezTo>
                      <a:cubicBezTo>
                        <a:pt x="48" y="20"/>
                        <a:pt x="48" y="20"/>
                        <a:pt x="48" y="20"/>
                      </a:cubicBezTo>
                      <a:cubicBezTo>
                        <a:pt x="47" y="19"/>
                        <a:pt x="46" y="18"/>
                        <a:pt x="46" y="16"/>
                      </a:cubicBezTo>
                      <a:cubicBezTo>
                        <a:pt x="48" y="10"/>
                        <a:pt x="48" y="10"/>
                        <a:pt x="48" y="10"/>
                      </a:cubicBezTo>
                      <a:cubicBezTo>
                        <a:pt x="24" y="6"/>
                        <a:pt x="24" y="6"/>
                        <a:pt x="24" y="6"/>
                      </a:cubicBezTo>
                      <a:cubicBezTo>
                        <a:pt x="21" y="1"/>
                        <a:pt x="21" y="1"/>
                        <a:pt x="21" y="1"/>
                      </a:cubicBezTo>
                      <a:cubicBezTo>
                        <a:pt x="12" y="0"/>
                        <a:pt x="12" y="0"/>
                        <a:pt x="12" y="0"/>
                      </a:cubicBezTo>
                      <a:cubicBezTo>
                        <a:pt x="0" y="34"/>
                        <a:pt x="0" y="34"/>
                        <a:pt x="0" y="34"/>
                      </a:cubicBezTo>
                      <a:cubicBezTo>
                        <a:pt x="7" y="51"/>
                        <a:pt x="7" y="51"/>
                        <a:pt x="7" y="51"/>
                      </a:cubicBezTo>
                      <a:cubicBezTo>
                        <a:pt x="31" y="59"/>
                        <a:pt x="31" y="59"/>
                        <a:pt x="31" y="59"/>
                      </a:cubicBezTo>
                      <a:cubicBezTo>
                        <a:pt x="32" y="60"/>
                        <a:pt x="32" y="60"/>
                        <a:pt x="32" y="60"/>
                      </a:cubicBezTo>
                      <a:cubicBezTo>
                        <a:pt x="69" y="72"/>
                        <a:pt x="69" y="72"/>
                        <a:pt x="69" y="72"/>
                      </a:cubicBezTo>
                      <a:cubicBezTo>
                        <a:pt x="85" y="64"/>
                        <a:pt x="85" y="64"/>
                        <a:pt x="85" y="64"/>
                      </a:cubicBezTo>
                      <a:lnTo>
                        <a:pt x="100" y="19"/>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13">
                  <a:extLst>
                    <a:ext uri="{FF2B5EF4-FFF2-40B4-BE49-F238E27FC236}">
                      <a16:creationId xmlns:a16="http://schemas.microsoft.com/office/drawing/2014/main" id="{8A116F40-C220-4F44-8A1B-655C299166DC}"/>
                    </a:ext>
                  </a:extLst>
                </p:cNvPr>
                <p:cNvSpPr>
                  <a:spLocks/>
                </p:cNvSpPr>
                <p:nvPr/>
              </p:nvSpPr>
              <p:spPr bwMode="auto">
                <a:xfrm>
                  <a:off x="-5194300" y="3369469"/>
                  <a:ext cx="214313" cy="74613"/>
                </a:xfrm>
                <a:custGeom>
                  <a:avLst/>
                  <a:gdLst>
                    <a:gd name="T0" fmla="*/ 57 w 57"/>
                    <a:gd name="T1" fmla="*/ 20 h 20"/>
                    <a:gd name="T2" fmla="*/ 53 w 57"/>
                    <a:gd name="T3" fmla="*/ 9 h 20"/>
                    <a:gd name="T4" fmla="*/ 0 w 57"/>
                    <a:gd name="T5" fmla="*/ 0 h 20"/>
                    <a:gd name="T6" fmla="*/ 57 w 57"/>
                    <a:gd name="T7" fmla="*/ 20 h 20"/>
                  </a:gdLst>
                  <a:ahLst/>
                  <a:cxnLst>
                    <a:cxn ang="0">
                      <a:pos x="T0" y="T1"/>
                    </a:cxn>
                    <a:cxn ang="0">
                      <a:pos x="T2" y="T3"/>
                    </a:cxn>
                    <a:cxn ang="0">
                      <a:pos x="T4" y="T5"/>
                    </a:cxn>
                    <a:cxn ang="0">
                      <a:pos x="T6" y="T7"/>
                    </a:cxn>
                  </a:cxnLst>
                  <a:rect l="0" t="0" r="r" b="b"/>
                  <a:pathLst>
                    <a:path w="57" h="20">
                      <a:moveTo>
                        <a:pt x="57" y="20"/>
                      </a:moveTo>
                      <a:cubicBezTo>
                        <a:pt x="56" y="17"/>
                        <a:pt x="54" y="13"/>
                        <a:pt x="53" y="9"/>
                      </a:cubicBezTo>
                      <a:cubicBezTo>
                        <a:pt x="0" y="0"/>
                        <a:pt x="0" y="0"/>
                        <a:pt x="0" y="0"/>
                      </a:cubicBezTo>
                      <a:lnTo>
                        <a:pt x="57" y="20"/>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14">
                  <a:extLst>
                    <a:ext uri="{FF2B5EF4-FFF2-40B4-BE49-F238E27FC236}">
                      <a16:creationId xmlns:a16="http://schemas.microsoft.com/office/drawing/2014/main" id="{B68DE07B-F98B-4E70-B7D6-52AC7A8C0D0C}"/>
                    </a:ext>
                  </a:extLst>
                </p:cNvPr>
                <p:cNvSpPr>
                  <a:spLocks/>
                </p:cNvSpPr>
                <p:nvPr/>
              </p:nvSpPr>
              <p:spPr bwMode="auto">
                <a:xfrm>
                  <a:off x="-4560887" y="3493294"/>
                  <a:ext cx="349250" cy="179388"/>
                </a:xfrm>
                <a:custGeom>
                  <a:avLst/>
                  <a:gdLst>
                    <a:gd name="T0" fmla="*/ 82 w 93"/>
                    <a:gd name="T1" fmla="*/ 38 h 48"/>
                    <a:gd name="T2" fmla="*/ 83 w 93"/>
                    <a:gd name="T3" fmla="*/ 38 h 48"/>
                    <a:gd name="T4" fmla="*/ 93 w 93"/>
                    <a:gd name="T5" fmla="*/ 11 h 48"/>
                    <a:gd name="T6" fmla="*/ 28 w 93"/>
                    <a:gd name="T7" fmla="*/ 0 h 48"/>
                    <a:gd name="T8" fmla="*/ 0 w 93"/>
                    <a:gd name="T9" fmla="*/ 26 h 48"/>
                    <a:gd name="T10" fmla="*/ 62 w 93"/>
                    <a:gd name="T11" fmla="*/ 48 h 48"/>
                    <a:gd name="T12" fmla="*/ 62 w 93"/>
                    <a:gd name="T13" fmla="*/ 47 h 48"/>
                    <a:gd name="T14" fmla="*/ 82 w 93"/>
                    <a:gd name="T15" fmla="*/ 3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8">
                      <a:moveTo>
                        <a:pt x="82" y="38"/>
                      </a:moveTo>
                      <a:cubicBezTo>
                        <a:pt x="83" y="38"/>
                        <a:pt x="83" y="38"/>
                        <a:pt x="83" y="38"/>
                      </a:cubicBezTo>
                      <a:cubicBezTo>
                        <a:pt x="93" y="11"/>
                        <a:pt x="93" y="11"/>
                        <a:pt x="93" y="11"/>
                      </a:cubicBezTo>
                      <a:cubicBezTo>
                        <a:pt x="28" y="0"/>
                        <a:pt x="28" y="0"/>
                        <a:pt x="28" y="0"/>
                      </a:cubicBezTo>
                      <a:cubicBezTo>
                        <a:pt x="21" y="11"/>
                        <a:pt x="11" y="20"/>
                        <a:pt x="0" y="26"/>
                      </a:cubicBezTo>
                      <a:cubicBezTo>
                        <a:pt x="62" y="48"/>
                        <a:pt x="62" y="48"/>
                        <a:pt x="62" y="48"/>
                      </a:cubicBezTo>
                      <a:cubicBezTo>
                        <a:pt x="62" y="47"/>
                        <a:pt x="62" y="47"/>
                        <a:pt x="62" y="47"/>
                      </a:cubicBezTo>
                      <a:cubicBezTo>
                        <a:pt x="65" y="39"/>
                        <a:pt x="74" y="35"/>
                        <a:pt x="82" y="38"/>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15">
                  <a:extLst>
                    <a:ext uri="{FF2B5EF4-FFF2-40B4-BE49-F238E27FC236}">
                      <a16:creationId xmlns:a16="http://schemas.microsoft.com/office/drawing/2014/main" id="{3FB870A3-2472-41C1-B008-7CFE0A004A00}"/>
                    </a:ext>
                  </a:extLst>
                </p:cNvPr>
                <p:cNvSpPr>
                  <a:spLocks/>
                </p:cNvSpPr>
                <p:nvPr/>
              </p:nvSpPr>
              <p:spPr bwMode="auto">
                <a:xfrm>
                  <a:off x="-5392737" y="3204369"/>
                  <a:ext cx="498475" cy="187325"/>
                </a:xfrm>
                <a:custGeom>
                  <a:avLst/>
                  <a:gdLst>
                    <a:gd name="T0" fmla="*/ 300 w 314"/>
                    <a:gd name="T1" fmla="*/ 99 h 118"/>
                    <a:gd name="T2" fmla="*/ 61 w 314"/>
                    <a:gd name="T3" fmla="*/ 59 h 118"/>
                    <a:gd name="T4" fmla="*/ 40 w 314"/>
                    <a:gd name="T5" fmla="*/ 45 h 118"/>
                    <a:gd name="T6" fmla="*/ 290 w 314"/>
                    <a:gd name="T7" fmla="*/ 88 h 118"/>
                    <a:gd name="T8" fmla="*/ 295 w 314"/>
                    <a:gd name="T9" fmla="*/ 59 h 118"/>
                    <a:gd name="T10" fmla="*/ 90 w 314"/>
                    <a:gd name="T11" fmla="*/ 24 h 118"/>
                    <a:gd name="T12" fmla="*/ 57 w 314"/>
                    <a:gd name="T13" fmla="*/ 24 h 118"/>
                    <a:gd name="T14" fmla="*/ 7 w 314"/>
                    <a:gd name="T15" fmla="*/ 0 h 118"/>
                    <a:gd name="T16" fmla="*/ 0 w 314"/>
                    <a:gd name="T17" fmla="*/ 40 h 118"/>
                    <a:gd name="T18" fmla="*/ 45 w 314"/>
                    <a:gd name="T19" fmla="*/ 73 h 118"/>
                    <a:gd name="T20" fmla="*/ 314 w 314"/>
                    <a:gd name="T21" fmla="*/ 118 h 118"/>
                    <a:gd name="T22" fmla="*/ 300 w 314"/>
                    <a:gd name="T23"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118">
                      <a:moveTo>
                        <a:pt x="300" y="99"/>
                      </a:moveTo>
                      <a:lnTo>
                        <a:pt x="61" y="59"/>
                      </a:lnTo>
                      <a:lnTo>
                        <a:pt x="40" y="45"/>
                      </a:lnTo>
                      <a:lnTo>
                        <a:pt x="290" y="88"/>
                      </a:lnTo>
                      <a:lnTo>
                        <a:pt x="295" y="59"/>
                      </a:lnTo>
                      <a:lnTo>
                        <a:pt x="90" y="24"/>
                      </a:lnTo>
                      <a:lnTo>
                        <a:pt x="57" y="24"/>
                      </a:lnTo>
                      <a:lnTo>
                        <a:pt x="7" y="0"/>
                      </a:lnTo>
                      <a:lnTo>
                        <a:pt x="0" y="40"/>
                      </a:lnTo>
                      <a:lnTo>
                        <a:pt x="45" y="73"/>
                      </a:lnTo>
                      <a:lnTo>
                        <a:pt x="314" y="118"/>
                      </a:lnTo>
                      <a:lnTo>
                        <a:pt x="300" y="99"/>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16">
                  <a:extLst>
                    <a:ext uri="{FF2B5EF4-FFF2-40B4-BE49-F238E27FC236}">
                      <a16:creationId xmlns:a16="http://schemas.microsoft.com/office/drawing/2014/main" id="{EDA2A2E0-3EFC-470F-A72E-BECEF97222D3}"/>
                    </a:ext>
                  </a:extLst>
                </p:cNvPr>
                <p:cNvSpPr>
                  <a:spLocks/>
                </p:cNvSpPr>
                <p:nvPr/>
              </p:nvSpPr>
              <p:spPr bwMode="auto">
                <a:xfrm>
                  <a:off x="-4538662" y="3212306"/>
                  <a:ext cx="558800" cy="307975"/>
                </a:xfrm>
                <a:custGeom>
                  <a:avLst/>
                  <a:gdLst>
                    <a:gd name="T0" fmla="*/ 312 w 352"/>
                    <a:gd name="T1" fmla="*/ 2 h 194"/>
                    <a:gd name="T2" fmla="*/ 291 w 352"/>
                    <a:gd name="T3" fmla="*/ 142 h 194"/>
                    <a:gd name="T4" fmla="*/ 38 w 352"/>
                    <a:gd name="T5" fmla="*/ 99 h 194"/>
                    <a:gd name="T6" fmla="*/ 34 w 352"/>
                    <a:gd name="T7" fmla="*/ 130 h 194"/>
                    <a:gd name="T8" fmla="*/ 284 w 352"/>
                    <a:gd name="T9" fmla="*/ 172 h 194"/>
                    <a:gd name="T10" fmla="*/ 258 w 352"/>
                    <a:gd name="T11" fmla="*/ 177 h 194"/>
                    <a:gd name="T12" fmla="*/ 19 w 352"/>
                    <a:gd name="T13" fmla="*/ 137 h 194"/>
                    <a:gd name="T14" fmla="*/ 0 w 352"/>
                    <a:gd name="T15" fmla="*/ 149 h 194"/>
                    <a:gd name="T16" fmla="*/ 267 w 352"/>
                    <a:gd name="T17" fmla="*/ 194 h 194"/>
                    <a:gd name="T18" fmla="*/ 322 w 352"/>
                    <a:gd name="T19" fmla="*/ 177 h 194"/>
                    <a:gd name="T20" fmla="*/ 352 w 352"/>
                    <a:gd name="T21" fmla="*/ 0 h 194"/>
                    <a:gd name="T22" fmla="*/ 348 w 352"/>
                    <a:gd name="T23" fmla="*/ 2 h 194"/>
                    <a:gd name="T24" fmla="*/ 312 w 352"/>
                    <a:gd name="T25" fmla="*/ 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194">
                      <a:moveTo>
                        <a:pt x="312" y="2"/>
                      </a:moveTo>
                      <a:lnTo>
                        <a:pt x="291" y="142"/>
                      </a:lnTo>
                      <a:lnTo>
                        <a:pt x="38" y="99"/>
                      </a:lnTo>
                      <a:lnTo>
                        <a:pt x="34" y="130"/>
                      </a:lnTo>
                      <a:lnTo>
                        <a:pt x="284" y="172"/>
                      </a:lnTo>
                      <a:lnTo>
                        <a:pt x="258" y="177"/>
                      </a:lnTo>
                      <a:lnTo>
                        <a:pt x="19" y="137"/>
                      </a:lnTo>
                      <a:lnTo>
                        <a:pt x="0" y="149"/>
                      </a:lnTo>
                      <a:lnTo>
                        <a:pt x="267" y="194"/>
                      </a:lnTo>
                      <a:lnTo>
                        <a:pt x="322" y="177"/>
                      </a:lnTo>
                      <a:lnTo>
                        <a:pt x="352" y="0"/>
                      </a:lnTo>
                      <a:lnTo>
                        <a:pt x="348" y="2"/>
                      </a:lnTo>
                      <a:lnTo>
                        <a:pt x="312" y="2"/>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17">
                  <a:extLst>
                    <a:ext uri="{FF2B5EF4-FFF2-40B4-BE49-F238E27FC236}">
                      <a16:creationId xmlns:a16="http://schemas.microsoft.com/office/drawing/2014/main" id="{D9219D5A-E919-4FE7-9E40-B76DC418E369}"/>
                    </a:ext>
                  </a:extLst>
                </p:cNvPr>
                <p:cNvSpPr>
                  <a:spLocks/>
                </p:cNvSpPr>
                <p:nvPr/>
              </p:nvSpPr>
              <p:spPr bwMode="auto">
                <a:xfrm>
                  <a:off x="-4891087" y="3234531"/>
                  <a:ext cx="390525" cy="220663"/>
                </a:xfrm>
                <a:custGeom>
                  <a:avLst/>
                  <a:gdLst>
                    <a:gd name="T0" fmla="*/ 38 w 104"/>
                    <a:gd name="T1" fmla="*/ 52 h 59"/>
                    <a:gd name="T2" fmla="*/ 39 w 104"/>
                    <a:gd name="T3" fmla="*/ 52 h 59"/>
                    <a:gd name="T4" fmla="*/ 81 w 104"/>
                    <a:gd name="T5" fmla="*/ 59 h 59"/>
                    <a:gd name="T6" fmla="*/ 96 w 104"/>
                    <a:gd name="T7" fmla="*/ 47 h 59"/>
                    <a:gd name="T8" fmla="*/ 104 w 104"/>
                    <a:gd name="T9" fmla="*/ 2 h 59"/>
                    <a:gd name="T10" fmla="*/ 62 w 104"/>
                    <a:gd name="T11" fmla="*/ 3 h 59"/>
                    <a:gd name="T12" fmla="*/ 61 w 104"/>
                    <a:gd name="T13" fmla="*/ 5 h 59"/>
                    <a:gd name="T14" fmla="*/ 57 w 104"/>
                    <a:gd name="T15" fmla="*/ 8 h 59"/>
                    <a:gd name="T16" fmla="*/ 49 w 104"/>
                    <a:gd name="T17" fmla="*/ 7 h 59"/>
                    <a:gd name="T18" fmla="*/ 46 w 104"/>
                    <a:gd name="T19" fmla="*/ 4 h 59"/>
                    <a:gd name="T20" fmla="*/ 24 w 104"/>
                    <a:gd name="T21" fmla="*/ 4 h 59"/>
                    <a:gd name="T22" fmla="*/ 20 w 104"/>
                    <a:gd name="T23" fmla="*/ 0 h 59"/>
                    <a:gd name="T24" fmla="*/ 5 w 104"/>
                    <a:gd name="T25" fmla="*/ 0 h 59"/>
                    <a:gd name="T26" fmla="*/ 0 w 104"/>
                    <a:gd name="T27" fmla="*/ 31 h 59"/>
                    <a:gd name="T28" fmla="*/ 10 w 104"/>
                    <a:gd name="T29" fmla="*/ 48 h 59"/>
                    <a:gd name="T30" fmla="*/ 38 w 104"/>
                    <a:gd name="T31"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59">
                      <a:moveTo>
                        <a:pt x="38" y="52"/>
                      </a:moveTo>
                      <a:cubicBezTo>
                        <a:pt x="39" y="52"/>
                        <a:pt x="39" y="52"/>
                        <a:pt x="39" y="52"/>
                      </a:cubicBezTo>
                      <a:cubicBezTo>
                        <a:pt x="81" y="59"/>
                        <a:pt x="81" y="59"/>
                        <a:pt x="81" y="59"/>
                      </a:cubicBezTo>
                      <a:cubicBezTo>
                        <a:pt x="96" y="47"/>
                        <a:pt x="96" y="47"/>
                        <a:pt x="96" y="47"/>
                      </a:cubicBezTo>
                      <a:cubicBezTo>
                        <a:pt x="104" y="2"/>
                        <a:pt x="104" y="2"/>
                        <a:pt x="104" y="2"/>
                      </a:cubicBezTo>
                      <a:cubicBezTo>
                        <a:pt x="62" y="3"/>
                        <a:pt x="62" y="3"/>
                        <a:pt x="62" y="3"/>
                      </a:cubicBezTo>
                      <a:cubicBezTo>
                        <a:pt x="61" y="5"/>
                        <a:pt x="61" y="5"/>
                        <a:pt x="61" y="5"/>
                      </a:cubicBezTo>
                      <a:cubicBezTo>
                        <a:pt x="61" y="7"/>
                        <a:pt x="59" y="8"/>
                        <a:pt x="57" y="8"/>
                      </a:cubicBezTo>
                      <a:cubicBezTo>
                        <a:pt x="49" y="7"/>
                        <a:pt x="49" y="7"/>
                        <a:pt x="49" y="7"/>
                      </a:cubicBezTo>
                      <a:cubicBezTo>
                        <a:pt x="48" y="7"/>
                        <a:pt x="46" y="5"/>
                        <a:pt x="46" y="4"/>
                      </a:cubicBezTo>
                      <a:cubicBezTo>
                        <a:pt x="24" y="4"/>
                        <a:pt x="24" y="4"/>
                        <a:pt x="24" y="4"/>
                      </a:cubicBezTo>
                      <a:cubicBezTo>
                        <a:pt x="20" y="0"/>
                        <a:pt x="20" y="0"/>
                        <a:pt x="20" y="0"/>
                      </a:cubicBezTo>
                      <a:cubicBezTo>
                        <a:pt x="5" y="0"/>
                        <a:pt x="5" y="0"/>
                        <a:pt x="5" y="0"/>
                      </a:cubicBezTo>
                      <a:cubicBezTo>
                        <a:pt x="0" y="31"/>
                        <a:pt x="0" y="31"/>
                        <a:pt x="0" y="31"/>
                      </a:cubicBezTo>
                      <a:cubicBezTo>
                        <a:pt x="10" y="48"/>
                        <a:pt x="10" y="48"/>
                        <a:pt x="10" y="48"/>
                      </a:cubicBezTo>
                      <a:lnTo>
                        <a:pt x="38" y="52"/>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18">
                  <a:extLst>
                    <a:ext uri="{FF2B5EF4-FFF2-40B4-BE49-F238E27FC236}">
                      <a16:creationId xmlns:a16="http://schemas.microsoft.com/office/drawing/2014/main" id="{265000E5-3FEF-48E5-867E-2CFC58412521}"/>
                    </a:ext>
                  </a:extLst>
                </p:cNvPr>
                <p:cNvSpPr>
                  <a:spLocks/>
                </p:cNvSpPr>
                <p:nvPr/>
              </p:nvSpPr>
              <p:spPr bwMode="auto">
                <a:xfrm>
                  <a:off x="-4984750" y="3234531"/>
                  <a:ext cx="52388" cy="11113"/>
                </a:xfrm>
                <a:custGeom>
                  <a:avLst/>
                  <a:gdLst>
                    <a:gd name="T0" fmla="*/ 0 w 14"/>
                    <a:gd name="T1" fmla="*/ 1 h 3"/>
                    <a:gd name="T2" fmla="*/ 14 w 14"/>
                    <a:gd name="T3" fmla="*/ 3 h 3"/>
                    <a:gd name="T4" fmla="*/ 12 w 14"/>
                    <a:gd name="T5" fmla="*/ 0 h 3"/>
                    <a:gd name="T6" fmla="*/ 0 w 14"/>
                    <a:gd name="T7" fmla="*/ 1 h 3"/>
                  </a:gdLst>
                  <a:ahLst/>
                  <a:cxnLst>
                    <a:cxn ang="0">
                      <a:pos x="T0" y="T1"/>
                    </a:cxn>
                    <a:cxn ang="0">
                      <a:pos x="T2" y="T3"/>
                    </a:cxn>
                    <a:cxn ang="0">
                      <a:pos x="T4" y="T5"/>
                    </a:cxn>
                    <a:cxn ang="0">
                      <a:pos x="T6" y="T7"/>
                    </a:cxn>
                  </a:cxnLst>
                  <a:rect l="0" t="0" r="r" b="b"/>
                  <a:pathLst>
                    <a:path w="14" h="3">
                      <a:moveTo>
                        <a:pt x="0" y="1"/>
                      </a:moveTo>
                      <a:cubicBezTo>
                        <a:pt x="14" y="3"/>
                        <a:pt x="14" y="3"/>
                        <a:pt x="14" y="3"/>
                      </a:cubicBezTo>
                      <a:cubicBezTo>
                        <a:pt x="13" y="2"/>
                        <a:pt x="13" y="1"/>
                        <a:pt x="12" y="0"/>
                      </a:cubicBezTo>
                      <a:lnTo>
                        <a:pt x="0" y="1"/>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19">
                  <a:extLst>
                    <a:ext uri="{FF2B5EF4-FFF2-40B4-BE49-F238E27FC236}">
                      <a16:creationId xmlns:a16="http://schemas.microsoft.com/office/drawing/2014/main" id="{937E56BF-6E47-4CEA-BDDB-A01DB85BD061}"/>
                    </a:ext>
                  </a:extLst>
                </p:cNvPr>
                <p:cNvSpPr>
                  <a:spLocks/>
                </p:cNvSpPr>
                <p:nvPr/>
              </p:nvSpPr>
              <p:spPr bwMode="auto">
                <a:xfrm>
                  <a:off x="-4456112" y="3220244"/>
                  <a:ext cx="360363" cy="149225"/>
                </a:xfrm>
                <a:custGeom>
                  <a:avLst/>
                  <a:gdLst>
                    <a:gd name="T0" fmla="*/ 0 w 96"/>
                    <a:gd name="T1" fmla="*/ 28 h 40"/>
                    <a:gd name="T2" fmla="*/ 70 w 96"/>
                    <a:gd name="T3" fmla="*/ 40 h 40"/>
                    <a:gd name="T4" fmla="*/ 70 w 96"/>
                    <a:gd name="T5" fmla="*/ 39 h 40"/>
                    <a:gd name="T6" fmla="*/ 91 w 96"/>
                    <a:gd name="T7" fmla="*/ 26 h 40"/>
                    <a:gd name="T8" fmla="*/ 92 w 96"/>
                    <a:gd name="T9" fmla="*/ 26 h 40"/>
                    <a:gd name="T10" fmla="*/ 96 w 96"/>
                    <a:gd name="T11" fmla="*/ 0 h 40"/>
                    <a:gd name="T12" fmla="*/ 23 w 96"/>
                    <a:gd name="T13" fmla="*/ 1 h 40"/>
                    <a:gd name="T14" fmla="*/ 0 w 96"/>
                    <a:gd name="T15" fmla="*/ 2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0">
                      <a:moveTo>
                        <a:pt x="0" y="28"/>
                      </a:moveTo>
                      <a:cubicBezTo>
                        <a:pt x="70" y="40"/>
                        <a:pt x="70" y="40"/>
                        <a:pt x="70" y="40"/>
                      </a:cubicBezTo>
                      <a:cubicBezTo>
                        <a:pt x="70" y="40"/>
                        <a:pt x="70" y="40"/>
                        <a:pt x="70" y="39"/>
                      </a:cubicBezTo>
                      <a:cubicBezTo>
                        <a:pt x="72" y="30"/>
                        <a:pt x="81" y="24"/>
                        <a:pt x="91" y="26"/>
                      </a:cubicBezTo>
                      <a:cubicBezTo>
                        <a:pt x="91" y="26"/>
                        <a:pt x="91" y="26"/>
                        <a:pt x="92" y="26"/>
                      </a:cubicBezTo>
                      <a:cubicBezTo>
                        <a:pt x="96" y="0"/>
                        <a:pt x="96" y="0"/>
                        <a:pt x="96" y="0"/>
                      </a:cubicBezTo>
                      <a:cubicBezTo>
                        <a:pt x="23" y="1"/>
                        <a:pt x="23" y="1"/>
                        <a:pt x="23" y="1"/>
                      </a:cubicBezTo>
                      <a:cubicBezTo>
                        <a:pt x="17" y="12"/>
                        <a:pt x="9" y="21"/>
                        <a:pt x="0" y="28"/>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20">
                  <a:extLst>
                    <a:ext uri="{FF2B5EF4-FFF2-40B4-BE49-F238E27FC236}">
                      <a16:creationId xmlns:a16="http://schemas.microsoft.com/office/drawing/2014/main" id="{07054E9E-02FD-488D-841E-FE632F29413E}"/>
                    </a:ext>
                  </a:extLst>
                </p:cNvPr>
                <p:cNvSpPr>
                  <a:spLocks/>
                </p:cNvSpPr>
                <p:nvPr/>
              </p:nvSpPr>
              <p:spPr bwMode="auto">
                <a:xfrm>
                  <a:off x="-5384800" y="3085306"/>
                  <a:ext cx="546100" cy="127000"/>
                </a:xfrm>
                <a:custGeom>
                  <a:avLst/>
                  <a:gdLst>
                    <a:gd name="T0" fmla="*/ 328 w 344"/>
                    <a:gd name="T1" fmla="*/ 59 h 80"/>
                    <a:gd name="T2" fmla="*/ 68 w 344"/>
                    <a:gd name="T3" fmla="*/ 63 h 80"/>
                    <a:gd name="T4" fmla="*/ 44 w 344"/>
                    <a:gd name="T5" fmla="*/ 54 h 80"/>
                    <a:gd name="T6" fmla="*/ 314 w 344"/>
                    <a:gd name="T7" fmla="*/ 47 h 80"/>
                    <a:gd name="T8" fmla="*/ 314 w 344"/>
                    <a:gd name="T9" fmla="*/ 16 h 80"/>
                    <a:gd name="T10" fmla="*/ 40 w 344"/>
                    <a:gd name="T11" fmla="*/ 21 h 80"/>
                    <a:gd name="T12" fmla="*/ 40 w 344"/>
                    <a:gd name="T13" fmla="*/ 7 h 80"/>
                    <a:gd name="T14" fmla="*/ 37 w 344"/>
                    <a:gd name="T15" fmla="*/ 9 h 80"/>
                    <a:gd name="T16" fmla="*/ 0 w 344"/>
                    <a:gd name="T17" fmla="*/ 0 h 80"/>
                    <a:gd name="T18" fmla="*/ 2 w 344"/>
                    <a:gd name="T19" fmla="*/ 54 h 80"/>
                    <a:gd name="T20" fmla="*/ 56 w 344"/>
                    <a:gd name="T21" fmla="*/ 80 h 80"/>
                    <a:gd name="T22" fmla="*/ 344 w 344"/>
                    <a:gd name="T23" fmla="*/ 73 h 80"/>
                    <a:gd name="T24" fmla="*/ 328 w 344"/>
                    <a:gd name="T25"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80">
                      <a:moveTo>
                        <a:pt x="328" y="59"/>
                      </a:moveTo>
                      <a:lnTo>
                        <a:pt x="68" y="63"/>
                      </a:lnTo>
                      <a:lnTo>
                        <a:pt x="44" y="54"/>
                      </a:lnTo>
                      <a:lnTo>
                        <a:pt x="314" y="47"/>
                      </a:lnTo>
                      <a:lnTo>
                        <a:pt x="314" y="16"/>
                      </a:lnTo>
                      <a:lnTo>
                        <a:pt x="40" y="21"/>
                      </a:lnTo>
                      <a:lnTo>
                        <a:pt x="40" y="7"/>
                      </a:lnTo>
                      <a:lnTo>
                        <a:pt x="37" y="9"/>
                      </a:lnTo>
                      <a:lnTo>
                        <a:pt x="0" y="0"/>
                      </a:lnTo>
                      <a:lnTo>
                        <a:pt x="2" y="54"/>
                      </a:lnTo>
                      <a:lnTo>
                        <a:pt x="56" y="80"/>
                      </a:lnTo>
                      <a:lnTo>
                        <a:pt x="344" y="73"/>
                      </a:lnTo>
                      <a:lnTo>
                        <a:pt x="328" y="59"/>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21">
                  <a:extLst>
                    <a:ext uri="{FF2B5EF4-FFF2-40B4-BE49-F238E27FC236}">
                      <a16:creationId xmlns:a16="http://schemas.microsoft.com/office/drawing/2014/main" id="{A4BF3FA3-B9E4-4C0F-9193-9A22A47FAEB6}"/>
                    </a:ext>
                  </a:extLst>
                </p:cNvPr>
                <p:cNvSpPr>
                  <a:spLocks/>
                </p:cNvSpPr>
                <p:nvPr/>
              </p:nvSpPr>
              <p:spPr bwMode="auto">
                <a:xfrm>
                  <a:off x="-4451350" y="2461418"/>
                  <a:ext cx="539750" cy="731838"/>
                </a:xfrm>
                <a:custGeom>
                  <a:avLst/>
                  <a:gdLst>
                    <a:gd name="T0" fmla="*/ 295 w 340"/>
                    <a:gd name="T1" fmla="*/ 206 h 461"/>
                    <a:gd name="T2" fmla="*/ 300 w 340"/>
                    <a:gd name="T3" fmla="*/ 397 h 461"/>
                    <a:gd name="T4" fmla="*/ 28 w 340"/>
                    <a:gd name="T5" fmla="*/ 402 h 461"/>
                    <a:gd name="T6" fmla="*/ 28 w 340"/>
                    <a:gd name="T7" fmla="*/ 435 h 461"/>
                    <a:gd name="T8" fmla="*/ 297 w 340"/>
                    <a:gd name="T9" fmla="*/ 428 h 461"/>
                    <a:gd name="T10" fmla="*/ 274 w 340"/>
                    <a:gd name="T11" fmla="*/ 440 h 461"/>
                    <a:gd name="T12" fmla="*/ 16 w 340"/>
                    <a:gd name="T13" fmla="*/ 445 h 461"/>
                    <a:gd name="T14" fmla="*/ 0 w 340"/>
                    <a:gd name="T15" fmla="*/ 461 h 461"/>
                    <a:gd name="T16" fmla="*/ 288 w 340"/>
                    <a:gd name="T17" fmla="*/ 456 h 461"/>
                    <a:gd name="T18" fmla="*/ 340 w 340"/>
                    <a:gd name="T19" fmla="*/ 428 h 461"/>
                    <a:gd name="T20" fmla="*/ 333 w 340"/>
                    <a:gd name="T21" fmla="*/ 0 h 461"/>
                    <a:gd name="T22" fmla="*/ 293 w 340"/>
                    <a:gd name="T23" fmla="*/ 0 h 461"/>
                    <a:gd name="T24" fmla="*/ 330 w 340"/>
                    <a:gd name="T25" fmla="*/ 180 h 461"/>
                    <a:gd name="T26" fmla="*/ 295 w 340"/>
                    <a:gd name="T27" fmla="*/ 20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 h="461">
                      <a:moveTo>
                        <a:pt x="295" y="206"/>
                      </a:moveTo>
                      <a:lnTo>
                        <a:pt x="300" y="397"/>
                      </a:lnTo>
                      <a:lnTo>
                        <a:pt x="28" y="402"/>
                      </a:lnTo>
                      <a:lnTo>
                        <a:pt x="28" y="435"/>
                      </a:lnTo>
                      <a:lnTo>
                        <a:pt x="297" y="428"/>
                      </a:lnTo>
                      <a:lnTo>
                        <a:pt x="274" y="440"/>
                      </a:lnTo>
                      <a:lnTo>
                        <a:pt x="16" y="445"/>
                      </a:lnTo>
                      <a:lnTo>
                        <a:pt x="0" y="461"/>
                      </a:lnTo>
                      <a:lnTo>
                        <a:pt x="288" y="456"/>
                      </a:lnTo>
                      <a:lnTo>
                        <a:pt x="340" y="428"/>
                      </a:lnTo>
                      <a:lnTo>
                        <a:pt x="333" y="0"/>
                      </a:lnTo>
                      <a:lnTo>
                        <a:pt x="293" y="0"/>
                      </a:lnTo>
                      <a:lnTo>
                        <a:pt x="330" y="180"/>
                      </a:lnTo>
                      <a:lnTo>
                        <a:pt x="295" y="206"/>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2">
                  <a:extLst>
                    <a:ext uri="{FF2B5EF4-FFF2-40B4-BE49-F238E27FC236}">
                      <a16:creationId xmlns:a16="http://schemas.microsoft.com/office/drawing/2014/main" id="{4FA4EDD0-BDEA-4F5A-A84D-52B6BC45AA31}"/>
                    </a:ext>
                  </a:extLst>
                </p:cNvPr>
                <p:cNvSpPr>
                  <a:spLocks/>
                </p:cNvSpPr>
                <p:nvPr/>
              </p:nvSpPr>
              <p:spPr bwMode="auto">
                <a:xfrm>
                  <a:off x="-4845050" y="2915443"/>
                  <a:ext cx="393700" cy="304800"/>
                </a:xfrm>
                <a:custGeom>
                  <a:avLst/>
                  <a:gdLst>
                    <a:gd name="T0" fmla="*/ 104 w 105"/>
                    <a:gd name="T1" fmla="*/ 0 h 81"/>
                    <a:gd name="T2" fmla="*/ 91 w 105"/>
                    <a:gd name="T3" fmla="*/ 2 h 81"/>
                    <a:gd name="T4" fmla="*/ 88 w 105"/>
                    <a:gd name="T5" fmla="*/ 7 h 81"/>
                    <a:gd name="T6" fmla="*/ 74 w 105"/>
                    <a:gd name="T7" fmla="*/ 10 h 81"/>
                    <a:gd name="T8" fmla="*/ 60 w 105"/>
                    <a:gd name="T9" fmla="*/ 16 h 81"/>
                    <a:gd name="T10" fmla="*/ 60 w 105"/>
                    <a:gd name="T11" fmla="*/ 26 h 81"/>
                    <a:gd name="T12" fmla="*/ 57 w 105"/>
                    <a:gd name="T13" fmla="*/ 30 h 81"/>
                    <a:gd name="T14" fmla="*/ 48 w 105"/>
                    <a:gd name="T15" fmla="*/ 30 h 81"/>
                    <a:gd name="T16" fmla="*/ 44 w 105"/>
                    <a:gd name="T17" fmla="*/ 27 h 81"/>
                    <a:gd name="T18" fmla="*/ 44 w 105"/>
                    <a:gd name="T19" fmla="*/ 17 h 81"/>
                    <a:gd name="T20" fmla="*/ 6 w 105"/>
                    <a:gd name="T21" fmla="*/ 25 h 81"/>
                    <a:gd name="T22" fmla="*/ 1 w 105"/>
                    <a:gd name="T23" fmla="*/ 21 h 81"/>
                    <a:gd name="T24" fmla="*/ 0 w 105"/>
                    <a:gd name="T25" fmla="*/ 22 h 81"/>
                    <a:gd name="T26" fmla="*/ 1 w 105"/>
                    <a:gd name="T27" fmla="*/ 65 h 81"/>
                    <a:gd name="T28" fmla="*/ 15 w 105"/>
                    <a:gd name="T29" fmla="*/ 81 h 81"/>
                    <a:gd name="T30" fmla="*/ 45 w 105"/>
                    <a:gd name="T31" fmla="*/ 80 h 81"/>
                    <a:gd name="T32" fmla="*/ 46 w 105"/>
                    <a:gd name="T33" fmla="*/ 80 h 81"/>
                    <a:gd name="T34" fmla="*/ 91 w 105"/>
                    <a:gd name="T35" fmla="*/ 79 h 81"/>
                    <a:gd name="T36" fmla="*/ 105 w 105"/>
                    <a:gd name="T37" fmla="*/ 63 h 81"/>
                    <a:gd name="T38" fmla="*/ 104 w 105"/>
                    <a:gd name="T3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81">
                      <a:moveTo>
                        <a:pt x="104" y="0"/>
                      </a:moveTo>
                      <a:cubicBezTo>
                        <a:pt x="91" y="2"/>
                        <a:pt x="91" y="2"/>
                        <a:pt x="91" y="2"/>
                      </a:cubicBezTo>
                      <a:cubicBezTo>
                        <a:pt x="88" y="7"/>
                        <a:pt x="88" y="7"/>
                        <a:pt x="88" y="7"/>
                      </a:cubicBezTo>
                      <a:cubicBezTo>
                        <a:pt x="74" y="10"/>
                        <a:pt x="74" y="10"/>
                        <a:pt x="74" y="10"/>
                      </a:cubicBezTo>
                      <a:cubicBezTo>
                        <a:pt x="70" y="13"/>
                        <a:pt x="66" y="15"/>
                        <a:pt x="60" y="16"/>
                      </a:cubicBezTo>
                      <a:cubicBezTo>
                        <a:pt x="60" y="26"/>
                        <a:pt x="60" y="26"/>
                        <a:pt x="60" y="26"/>
                      </a:cubicBezTo>
                      <a:cubicBezTo>
                        <a:pt x="60" y="28"/>
                        <a:pt x="59" y="30"/>
                        <a:pt x="57" y="30"/>
                      </a:cubicBezTo>
                      <a:cubicBezTo>
                        <a:pt x="48" y="30"/>
                        <a:pt x="48" y="30"/>
                        <a:pt x="48" y="30"/>
                      </a:cubicBezTo>
                      <a:cubicBezTo>
                        <a:pt x="46" y="30"/>
                        <a:pt x="44" y="29"/>
                        <a:pt x="44" y="27"/>
                      </a:cubicBezTo>
                      <a:cubicBezTo>
                        <a:pt x="44" y="17"/>
                        <a:pt x="44" y="17"/>
                        <a:pt x="44" y="17"/>
                      </a:cubicBezTo>
                      <a:cubicBezTo>
                        <a:pt x="6" y="25"/>
                        <a:pt x="6" y="25"/>
                        <a:pt x="6" y="25"/>
                      </a:cubicBezTo>
                      <a:cubicBezTo>
                        <a:pt x="1" y="21"/>
                        <a:pt x="1" y="21"/>
                        <a:pt x="1" y="21"/>
                      </a:cubicBezTo>
                      <a:cubicBezTo>
                        <a:pt x="0" y="22"/>
                        <a:pt x="0" y="22"/>
                        <a:pt x="0" y="22"/>
                      </a:cubicBezTo>
                      <a:cubicBezTo>
                        <a:pt x="1" y="65"/>
                        <a:pt x="1" y="65"/>
                        <a:pt x="1" y="65"/>
                      </a:cubicBezTo>
                      <a:cubicBezTo>
                        <a:pt x="15" y="81"/>
                        <a:pt x="15" y="81"/>
                        <a:pt x="15" y="81"/>
                      </a:cubicBezTo>
                      <a:cubicBezTo>
                        <a:pt x="45" y="80"/>
                        <a:pt x="45" y="80"/>
                        <a:pt x="45" y="80"/>
                      </a:cubicBezTo>
                      <a:cubicBezTo>
                        <a:pt x="46" y="80"/>
                        <a:pt x="46" y="80"/>
                        <a:pt x="46" y="80"/>
                      </a:cubicBezTo>
                      <a:cubicBezTo>
                        <a:pt x="91" y="79"/>
                        <a:pt x="91" y="79"/>
                        <a:pt x="91" y="79"/>
                      </a:cubicBezTo>
                      <a:cubicBezTo>
                        <a:pt x="105" y="63"/>
                        <a:pt x="105" y="63"/>
                        <a:pt x="105" y="63"/>
                      </a:cubicBezTo>
                      <a:lnTo>
                        <a:pt x="104" y="0"/>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23">
                  <a:extLst>
                    <a:ext uri="{FF2B5EF4-FFF2-40B4-BE49-F238E27FC236}">
                      <a16:creationId xmlns:a16="http://schemas.microsoft.com/office/drawing/2014/main" id="{2DE25239-C8A0-480F-A4BA-188B784A0498}"/>
                    </a:ext>
                  </a:extLst>
                </p:cNvPr>
                <p:cNvSpPr>
                  <a:spLocks/>
                </p:cNvSpPr>
                <p:nvPr/>
              </p:nvSpPr>
              <p:spPr bwMode="auto">
                <a:xfrm>
                  <a:off x="-5164137" y="3017043"/>
                  <a:ext cx="258763" cy="49213"/>
                </a:xfrm>
                <a:custGeom>
                  <a:avLst/>
                  <a:gdLst>
                    <a:gd name="T0" fmla="*/ 0 w 69"/>
                    <a:gd name="T1" fmla="*/ 13 h 13"/>
                    <a:gd name="T2" fmla="*/ 69 w 69"/>
                    <a:gd name="T3" fmla="*/ 11 h 13"/>
                    <a:gd name="T4" fmla="*/ 60 w 69"/>
                    <a:gd name="T5" fmla="*/ 0 h 13"/>
                    <a:gd name="T6" fmla="*/ 0 w 69"/>
                    <a:gd name="T7" fmla="*/ 13 h 13"/>
                  </a:gdLst>
                  <a:ahLst/>
                  <a:cxnLst>
                    <a:cxn ang="0">
                      <a:pos x="T0" y="T1"/>
                    </a:cxn>
                    <a:cxn ang="0">
                      <a:pos x="T2" y="T3"/>
                    </a:cxn>
                    <a:cxn ang="0">
                      <a:pos x="T4" y="T5"/>
                    </a:cxn>
                    <a:cxn ang="0">
                      <a:pos x="T6" y="T7"/>
                    </a:cxn>
                  </a:cxnLst>
                  <a:rect l="0" t="0" r="r" b="b"/>
                  <a:pathLst>
                    <a:path w="69" h="13">
                      <a:moveTo>
                        <a:pt x="0" y="13"/>
                      </a:moveTo>
                      <a:cubicBezTo>
                        <a:pt x="69" y="11"/>
                        <a:pt x="69" y="11"/>
                        <a:pt x="69" y="11"/>
                      </a:cubicBezTo>
                      <a:cubicBezTo>
                        <a:pt x="66" y="8"/>
                        <a:pt x="63" y="4"/>
                        <a:pt x="60" y="0"/>
                      </a:cubicBezTo>
                      <a:lnTo>
                        <a:pt x="0" y="13"/>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24">
                  <a:extLst>
                    <a:ext uri="{FF2B5EF4-FFF2-40B4-BE49-F238E27FC236}">
                      <a16:creationId xmlns:a16="http://schemas.microsoft.com/office/drawing/2014/main" id="{C3FB2ED6-74CD-43FD-9BC9-7788EADEEEF7}"/>
                    </a:ext>
                  </a:extLst>
                </p:cNvPr>
                <p:cNvSpPr>
                  <a:spLocks/>
                </p:cNvSpPr>
                <p:nvPr/>
              </p:nvSpPr>
              <p:spPr bwMode="auto">
                <a:xfrm>
                  <a:off x="-4391025" y="2826543"/>
                  <a:ext cx="358775" cy="220663"/>
                </a:xfrm>
                <a:custGeom>
                  <a:avLst/>
                  <a:gdLst>
                    <a:gd name="T0" fmla="*/ 95 w 96"/>
                    <a:gd name="T1" fmla="*/ 39 h 59"/>
                    <a:gd name="T2" fmla="*/ 96 w 96"/>
                    <a:gd name="T3" fmla="*/ 39 h 59"/>
                    <a:gd name="T4" fmla="*/ 95 w 96"/>
                    <a:gd name="T5" fmla="*/ 0 h 59"/>
                    <a:gd name="T6" fmla="*/ 68 w 96"/>
                    <a:gd name="T7" fmla="*/ 6 h 59"/>
                    <a:gd name="T8" fmla="*/ 60 w 96"/>
                    <a:gd name="T9" fmla="*/ 8 h 59"/>
                    <a:gd name="T10" fmla="*/ 57 w 96"/>
                    <a:gd name="T11" fmla="*/ 8 h 59"/>
                    <a:gd name="T12" fmla="*/ 22 w 96"/>
                    <a:gd name="T13" fmla="*/ 15 h 59"/>
                    <a:gd name="T14" fmla="*/ 0 w 96"/>
                    <a:gd name="T15" fmla="*/ 59 h 59"/>
                    <a:gd name="T16" fmla="*/ 76 w 96"/>
                    <a:gd name="T17" fmla="*/ 58 h 59"/>
                    <a:gd name="T18" fmla="*/ 76 w 96"/>
                    <a:gd name="T19" fmla="*/ 57 h 59"/>
                    <a:gd name="T20" fmla="*/ 95 w 96"/>
                    <a:gd name="T21"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9">
                      <a:moveTo>
                        <a:pt x="95" y="39"/>
                      </a:moveTo>
                      <a:cubicBezTo>
                        <a:pt x="95" y="39"/>
                        <a:pt x="95" y="39"/>
                        <a:pt x="96" y="39"/>
                      </a:cubicBezTo>
                      <a:cubicBezTo>
                        <a:pt x="95" y="0"/>
                        <a:pt x="95" y="0"/>
                        <a:pt x="95" y="0"/>
                      </a:cubicBezTo>
                      <a:cubicBezTo>
                        <a:pt x="68" y="6"/>
                        <a:pt x="68" y="6"/>
                        <a:pt x="68" y="6"/>
                      </a:cubicBezTo>
                      <a:cubicBezTo>
                        <a:pt x="65" y="7"/>
                        <a:pt x="63" y="8"/>
                        <a:pt x="60" y="8"/>
                      </a:cubicBezTo>
                      <a:cubicBezTo>
                        <a:pt x="59" y="8"/>
                        <a:pt x="58" y="8"/>
                        <a:pt x="57" y="8"/>
                      </a:cubicBezTo>
                      <a:cubicBezTo>
                        <a:pt x="22" y="15"/>
                        <a:pt x="22" y="15"/>
                        <a:pt x="22" y="15"/>
                      </a:cubicBezTo>
                      <a:cubicBezTo>
                        <a:pt x="18" y="32"/>
                        <a:pt x="11" y="47"/>
                        <a:pt x="0" y="59"/>
                      </a:cubicBezTo>
                      <a:cubicBezTo>
                        <a:pt x="76" y="58"/>
                        <a:pt x="76" y="58"/>
                        <a:pt x="76" y="58"/>
                      </a:cubicBezTo>
                      <a:cubicBezTo>
                        <a:pt x="76" y="57"/>
                        <a:pt x="76" y="57"/>
                        <a:pt x="76" y="57"/>
                      </a:cubicBezTo>
                      <a:cubicBezTo>
                        <a:pt x="76" y="47"/>
                        <a:pt x="84" y="39"/>
                        <a:pt x="95" y="39"/>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25">
                  <a:extLst>
                    <a:ext uri="{FF2B5EF4-FFF2-40B4-BE49-F238E27FC236}">
                      <a16:creationId xmlns:a16="http://schemas.microsoft.com/office/drawing/2014/main" id="{0F1BD05E-113E-44F9-BDD8-3756EEFFB8AA}"/>
                    </a:ext>
                  </a:extLst>
                </p:cNvPr>
                <p:cNvSpPr>
                  <a:spLocks/>
                </p:cNvSpPr>
                <p:nvPr/>
              </p:nvSpPr>
              <p:spPr bwMode="auto">
                <a:xfrm>
                  <a:off x="-5562609" y="2262974"/>
                  <a:ext cx="690563" cy="803275"/>
                </a:xfrm>
                <a:custGeom>
                  <a:avLst/>
                  <a:gdLst>
                    <a:gd name="T0" fmla="*/ 435 w 435"/>
                    <a:gd name="T1" fmla="*/ 444 h 506"/>
                    <a:gd name="T2" fmla="*/ 416 w 435"/>
                    <a:gd name="T3" fmla="*/ 433 h 506"/>
                    <a:gd name="T4" fmla="*/ 161 w 435"/>
                    <a:gd name="T5" fmla="*/ 487 h 506"/>
                    <a:gd name="T6" fmla="*/ 133 w 435"/>
                    <a:gd name="T7" fmla="*/ 482 h 506"/>
                    <a:gd name="T8" fmla="*/ 400 w 435"/>
                    <a:gd name="T9" fmla="*/ 425 h 506"/>
                    <a:gd name="T10" fmla="*/ 393 w 435"/>
                    <a:gd name="T11" fmla="*/ 392 h 506"/>
                    <a:gd name="T12" fmla="*/ 123 w 435"/>
                    <a:gd name="T13" fmla="*/ 451 h 506"/>
                    <a:gd name="T14" fmla="*/ 48 w 435"/>
                    <a:gd name="T15" fmla="*/ 90 h 506"/>
                    <a:gd name="T16" fmla="*/ 317 w 435"/>
                    <a:gd name="T17" fmla="*/ 33 h 506"/>
                    <a:gd name="T18" fmla="*/ 310 w 435"/>
                    <a:gd name="T19" fmla="*/ 0 h 506"/>
                    <a:gd name="T20" fmla="*/ 0 w 435"/>
                    <a:gd name="T21" fmla="*/ 66 h 506"/>
                    <a:gd name="T22" fmla="*/ 90 w 435"/>
                    <a:gd name="T23" fmla="*/ 492 h 506"/>
                    <a:gd name="T24" fmla="*/ 149 w 435"/>
                    <a:gd name="T25" fmla="*/ 506 h 506"/>
                    <a:gd name="T26" fmla="*/ 435 w 435"/>
                    <a:gd name="T27" fmla="*/ 44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506">
                      <a:moveTo>
                        <a:pt x="435" y="444"/>
                      </a:moveTo>
                      <a:lnTo>
                        <a:pt x="416" y="433"/>
                      </a:lnTo>
                      <a:lnTo>
                        <a:pt x="161" y="487"/>
                      </a:lnTo>
                      <a:lnTo>
                        <a:pt x="133" y="482"/>
                      </a:lnTo>
                      <a:lnTo>
                        <a:pt x="400" y="425"/>
                      </a:lnTo>
                      <a:lnTo>
                        <a:pt x="393" y="392"/>
                      </a:lnTo>
                      <a:lnTo>
                        <a:pt x="123" y="451"/>
                      </a:lnTo>
                      <a:lnTo>
                        <a:pt x="48" y="90"/>
                      </a:lnTo>
                      <a:lnTo>
                        <a:pt x="317" y="33"/>
                      </a:lnTo>
                      <a:lnTo>
                        <a:pt x="310" y="0"/>
                      </a:lnTo>
                      <a:lnTo>
                        <a:pt x="0" y="66"/>
                      </a:lnTo>
                      <a:lnTo>
                        <a:pt x="90" y="492"/>
                      </a:lnTo>
                      <a:lnTo>
                        <a:pt x="149" y="506"/>
                      </a:lnTo>
                      <a:lnTo>
                        <a:pt x="435" y="444"/>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27">
                  <a:extLst>
                    <a:ext uri="{FF2B5EF4-FFF2-40B4-BE49-F238E27FC236}">
                      <a16:creationId xmlns:a16="http://schemas.microsoft.com/office/drawing/2014/main" id="{9902C7F0-B712-420A-AFC3-016FD1C22B3B}"/>
                    </a:ext>
                  </a:extLst>
                </p:cNvPr>
                <p:cNvSpPr>
                  <a:spLocks noEditPoints="1"/>
                </p:cNvSpPr>
                <p:nvPr/>
              </p:nvSpPr>
              <p:spPr bwMode="auto">
                <a:xfrm>
                  <a:off x="-5029200" y="2150268"/>
                  <a:ext cx="531813" cy="825500"/>
                </a:xfrm>
                <a:custGeom>
                  <a:avLst/>
                  <a:gdLst>
                    <a:gd name="T0" fmla="*/ 86 w 142"/>
                    <a:gd name="T1" fmla="*/ 214 h 220"/>
                    <a:gd name="T2" fmla="*/ 132 w 142"/>
                    <a:gd name="T3" fmla="*/ 204 h 220"/>
                    <a:gd name="T4" fmla="*/ 103 w 142"/>
                    <a:gd name="T5" fmla="*/ 0 h 220"/>
                    <a:gd name="T6" fmla="*/ 44 w 142"/>
                    <a:gd name="T7" fmla="*/ 12 h 220"/>
                    <a:gd name="T8" fmla="*/ 39 w 142"/>
                    <a:gd name="T9" fmla="*/ 207 h 220"/>
                    <a:gd name="T10" fmla="*/ 36 w 142"/>
                    <a:gd name="T11" fmla="*/ 83 h 220"/>
                    <a:gd name="T12" fmla="*/ 54 w 142"/>
                    <a:gd name="T13" fmla="*/ 64 h 220"/>
                    <a:gd name="T14" fmla="*/ 55 w 142"/>
                    <a:gd name="T15" fmla="*/ 50 h 220"/>
                    <a:gd name="T16" fmla="*/ 68 w 142"/>
                    <a:gd name="T17" fmla="*/ 51 h 220"/>
                    <a:gd name="T18" fmla="*/ 76 w 142"/>
                    <a:gd name="T19" fmla="*/ 61 h 220"/>
                    <a:gd name="T20" fmla="*/ 94 w 142"/>
                    <a:gd name="T21" fmla="*/ 70 h 220"/>
                    <a:gd name="T22" fmla="*/ 95 w 142"/>
                    <a:gd name="T23" fmla="*/ 80 h 220"/>
                    <a:gd name="T24" fmla="*/ 83 w 142"/>
                    <a:gd name="T25" fmla="*/ 81 h 220"/>
                    <a:gd name="T26" fmla="*/ 81 w 142"/>
                    <a:gd name="T27" fmla="*/ 79 h 220"/>
                    <a:gd name="T28" fmla="*/ 65 w 142"/>
                    <a:gd name="T29" fmla="*/ 77 h 220"/>
                    <a:gd name="T30" fmla="*/ 55 w 142"/>
                    <a:gd name="T31" fmla="*/ 82 h 220"/>
                    <a:gd name="T32" fmla="*/ 51 w 142"/>
                    <a:gd name="T33" fmla="*/ 89 h 220"/>
                    <a:gd name="T34" fmla="*/ 56 w 142"/>
                    <a:gd name="T35" fmla="*/ 94 h 220"/>
                    <a:gd name="T36" fmla="*/ 73 w 142"/>
                    <a:gd name="T37" fmla="*/ 99 h 220"/>
                    <a:gd name="T38" fmla="*/ 95 w 142"/>
                    <a:gd name="T39" fmla="*/ 104 h 220"/>
                    <a:gd name="T40" fmla="*/ 108 w 142"/>
                    <a:gd name="T41" fmla="*/ 119 h 220"/>
                    <a:gd name="T42" fmla="*/ 103 w 142"/>
                    <a:gd name="T43" fmla="*/ 138 h 220"/>
                    <a:gd name="T44" fmla="*/ 91 w 142"/>
                    <a:gd name="T45" fmla="*/ 158 h 220"/>
                    <a:gd name="T46" fmla="*/ 79 w 142"/>
                    <a:gd name="T47" fmla="*/ 164 h 220"/>
                    <a:gd name="T48" fmla="*/ 73 w 142"/>
                    <a:gd name="T49" fmla="*/ 151 h 220"/>
                    <a:gd name="T50" fmla="*/ 55 w 142"/>
                    <a:gd name="T51" fmla="*/ 148 h 220"/>
                    <a:gd name="T52" fmla="*/ 45 w 142"/>
                    <a:gd name="T53" fmla="*/ 137 h 220"/>
                    <a:gd name="T54" fmla="*/ 56 w 142"/>
                    <a:gd name="T55" fmla="*/ 130 h 220"/>
                    <a:gd name="T56" fmla="*/ 61 w 142"/>
                    <a:gd name="T57" fmla="*/ 132 h 220"/>
                    <a:gd name="T58" fmla="*/ 70 w 142"/>
                    <a:gd name="T59" fmla="*/ 136 h 220"/>
                    <a:gd name="T60" fmla="*/ 79 w 142"/>
                    <a:gd name="T61" fmla="*/ 135 h 220"/>
                    <a:gd name="T62" fmla="*/ 92 w 142"/>
                    <a:gd name="T63" fmla="*/ 126 h 220"/>
                    <a:gd name="T64" fmla="*/ 90 w 142"/>
                    <a:gd name="T65" fmla="*/ 119 h 220"/>
                    <a:gd name="T66" fmla="*/ 83 w 142"/>
                    <a:gd name="T67" fmla="*/ 116 h 220"/>
                    <a:gd name="T68" fmla="*/ 59 w 142"/>
                    <a:gd name="T69" fmla="*/ 112 h 220"/>
                    <a:gd name="T70" fmla="*/ 41 w 142"/>
                    <a:gd name="T71" fmla="*/ 103 h 220"/>
                    <a:gd name="T72" fmla="*/ 36 w 142"/>
                    <a:gd name="T73" fmla="*/ 8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220">
                      <a:moveTo>
                        <a:pt x="56" y="220"/>
                      </a:moveTo>
                      <a:cubicBezTo>
                        <a:pt x="86" y="214"/>
                        <a:pt x="86" y="214"/>
                        <a:pt x="86" y="214"/>
                      </a:cubicBezTo>
                      <a:cubicBezTo>
                        <a:pt x="87" y="213"/>
                        <a:pt x="87" y="213"/>
                        <a:pt x="87" y="213"/>
                      </a:cubicBezTo>
                      <a:cubicBezTo>
                        <a:pt x="132" y="204"/>
                        <a:pt x="132" y="204"/>
                        <a:pt x="132" y="204"/>
                      </a:cubicBezTo>
                      <a:cubicBezTo>
                        <a:pt x="142" y="185"/>
                        <a:pt x="142" y="185"/>
                        <a:pt x="142" y="185"/>
                      </a:cubicBezTo>
                      <a:cubicBezTo>
                        <a:pt x="103" y="0"/>
                        <a:pt x="103" y="0"/>
                        <a:pt x="103" y="0"/>
                      </a:cubicBezTo>
                      <a:cubicBezTo>
                        <a:pt x="44" y="12"/>
                        <a:pt x="44" y="12"/>
                        <a:pt x="44" y="12"/>
                      </a:cubicBezTo>
                      <a:cubicBezTo>
                        <a:pt x="44" y="12"/>
                        <a:pt x="44" y="12"/>
                        <a:pt x="44" y="12"/>
                      </a:cubicBezTo>
                      <a:cubicBezTo>
                        <a:pt x="0" y="22"/>
                        <a:pt x="0" y="22"/>
                        <a:pt x="0" y="22"/>
                      </a:cubicBezTo>
                      <a:cubicBezTo>
                        <a:pt x="39" y="207"/>
                        <a:pt x="39" y="207"/>
                        <a:pt x="39" y="207"/>
                      </a:cubicBezTo>
                      <a:lnTo>
                        <a:pt x="56" y="220"/>
                      </a:lnTo>
                      <a:close/>
                      <a:moveTo>
                        <a:pt x="36" y="83"/>
                      </a:moveTo>
                      <a:cubicBezTo>
                        <a:pt x="37" y="80"/>
                        <a:pt x="38" y="77"/>
                        <a:pt x="40" y="74"/>
                      </a:cubicBezTo>
                      <a:cubicBezTo>
                        <a:pt x="44" y="70"/>
                        <a:pt x="49" y="67"/>
                        <a:pt x="54" y="64"/>
                      </a:cubicBezTo>
                      <a:cubicBezTo>
                        <a:pt x="52" y="55"/>
                        <a:pt x="52" y="55"/>
                        <a:pt x="52" y="55"/>
                      </a:cubicBezTo>
                      <a:cubicBezTo>
                        <a:pt x="52" y="53"/>
                        <a:pt x="53" y="51"/>
                        <a:pt x="55" y="50"/>
                      </a:cubicBezTo>
                      <a:cubicBezTo>
                        <a:pt x="64" y="49"/>
                        <a:pt x="64" y="49"/>
                        <a:pt x="64" y="49"/>
                      </a:cubicBezTo>
                      <a:cubicBezTo>
                        <a:pt x="66" y="48"/>
                        <a:pt x="68" y="49"/>
                        <a:pt x="68" y="51"/>
                      </a:cubicBezTo>
                      <a:cubicBezTo>
                        <a:pt x="70" y="61"/>
                        <a:pt x="70" y="61"/>
                        <a:pt x="70" y="61"/>
                      </a:cubicBezTo>
                      <a:cubicBezTo>
                        <a:pt x="72" y="61"/>
                        <a:pt x="74" y="61"/>
                        <a:pt x="76" y="61"/>
                      </a:cubicBezTo>
                      <a:cubicBezTo>
                        <a:pt x="80" y="62"/>
                        <a:pt x="84" y="63"/>
                        <a:pt x="88" y="65"/>
                      </a:cubicBezTo>
                      <a:cubicBezTo>
                        <a:pt x="90" y="66"/>
                        <a:pt x="93" y="68"/>
                        <a:pt x="94" y="70"/>
                      </a:cubicBezTo>
                      <a:cubicBezTo>
                        <a:pt x="97" y="72"/>
                        <a:pt x="98" y="76"/>
                        <a:pt x="98" y="76"/>
                      </a:cubicBezTo>
                      <a:cubicBezTo>
                        <a:pt x="99" y="78"/>
                        <a:pt x="97" y="80"/>
                        <a:pt x="95" y="80"/>
                      </a:cubicBezTo>
                      <a:cubicBezTo>
                        <a:pt x="87" y="82"/>
                        <a:pt x="87" y="82"/>
                        <a:pt x="87" y="82"/>
                      </a:cubicBezTo>
                      <a:cubicBezTo>
                        <a:pt x="85" y="82"/>
                        <a:pt x="83" y="82"/>
                        <a:pt x="83" y="81"/>
                      </a:cubicBezTo>
                      <a:cubicBezTo>
                        <a:pt x="83" y="81"/>
                        <a:pt x="83" y="81"/>
                        <a:pt x="82" y="80"/>
                      </a:cubicBezTo>
                      <a:cubicBezTo>
                        <a:pt x="82" y="80"/>
                        <a:pt x="81" y="79"/>
                        <a:pt x="81" y="79"/>
                      </a:cubicBezTo>
                      <a:cubicBezTo>
                        <a:pt x="79" y="77"/>
                        <a:pt x="77" y="77"/>
                        <a:pt x="73" y="76"/>
                      </a:cubicBezTo>
                      <a:cubicBezTo>
                        <a:pt x="71" y="76"/>
                        <a:pt x="68" y="76"/>
                        <a:pt x="65" y="77"/>
                      </a:cubicBezTo>
                      <a:cubicBezTo>
                        <a:pt x="65" y="77"/>
                        <a:pt x="64" y="77"/>
                        <a:pt x="64" y="77"/>
                      </a:cubicBezTo>
                      <a:cubicBezTo>
                        <a:pt x="60" y="78"/>
                        <a:pt x="57" y="80"/>
                        <a:pt x="55" y="82"/>
                      </a:cubicBezTo>
                      <a:cubicBezTo>
                        <a:pt x="53" y="83"/>
                        <a:pt x="52" y="85"/>
                        <a:pt x="52" y="87"/>
                      </a:cubicBezTo>
                      <a:cubicBezTo>
                        <a:pt x="51" y="88"/>
                        <a:pt x="51" y="88"/>
                        <a:pt x="51" y="89"/>
                      </a:cubicBezTo>
                      <a:cubicBezTo>
                        <a:pt x="52" y="91"/>
                        <a:pt x="52" y="92"/>
                        <a:pt x="53" y="93"/>
                      </a:cubicBezTo>
                      <a:cubicBezTo>
                        <a:pt x="54" y="93"/>
                        <a:pt x="54" y="94"/>
                        <a:pt x="56" y="94"/>
                      </a:cubicBezTo>
                      <a:cubicBezTo>
                        <a:pt x="57" y="95"/>
                        <a:pt x="58" y="96"/>
                        <a:pt x="60" y="96"/>
                      </a:cubicBezTo>
                      <a:cubicBezTo>
                        <a:pt x="64" y="97"/>
                        <a:pt x="68" y="98"/>
                        <a:pt x="73" y="99"/>
                      </a:cubicBezTo>
                      <a:cubicBezTo>
                        <a:pt x="77" y="99"/>
                        <a:pt x="80" y="100"/>
                        <a:pt x="84" y="100"/>
                      </a:cubicBezTo>
                      <a:cubicBezTo>
                        <a:pt x="88" y="101"/>
                        <a:pt x="92" y="102"/>
                        <a:pt x="95" y="104"/>
                      </a:cubicBezTo>
                      <a:cubicBezTo>
                        <a:pt x="98" y="105"/>
                        <a:pt x="100" y="107"/>
                        <a:pt x="102" y="109"/>
                      </a:cubicBezTo>
                      <a:cubicBezTo>
                        <a:pt x="105" y="112"/>
                        <a:pt x="107" y="116"/>
                        <a:pt x="108" y="119"/>
                      </a:cubicBezTo>
                      <a:cubicBezTo>
                        <a:pt x="108" y="123"/>
                        <a:pt x="108" y="126"/>
                        <a:pt x="107" y="129"/>
                      </a:cubicBezTo>
                      <a:cubicBezTo>
                        <a:pt x="106" y="132"/>
                        <a:pt x="105" y="135"/>
                        <a:pt x="103" y="138"/>
                      </a:cubicBezTo>
                      <a:cubicBezTo>
                        <a:pt x="99" y="142"/>
                        <a:pt x="95" y="146"/>
                        <a:pt x="89" y="148"/>
                      </a:cubicBezTo>
                      <a:cubicBezTo>
                        <a:pt x="91" y="158"/>
                        <a:pt x="91" y="158"/>
                        <a:pt x="91" y="158"/>
                      </a:cubicBezTo>
                      <a:cubicBezTo>
                        <a:pt x="91" y="159"/>
                        <a:pt x="90" y="161"/>
                        <a:pt x="88" y="162"/>
                      </a:cubicBezTo>
                      <a:cubicBezTo>
                        <a:pt x="79" y="164"/>
                        <a:pt x="79" y="164"/>
                        <a:pt x="79" y="164"/>
                      </a:cubicBezTo>
                      <a:cubicBezTo>
                        <a:pt x="77" y="164"/>
                        <a:pt x="75" y="163"/>
                        <a:pt x="75" y="161"/>
                      </a:cubicBezTo>
                      <a:cubicBezTo>
                        <a:pt x="73" y="151"/>
                        <a:pt x="73" y="151"/>
                        <a:pt x="73" y="151"/>
                      </a:cubicBezTo>
                      <a:cubicBezTo>
                        <a:pt x="71" y="151"/>
                        <a:pt x="69" y="151"/>
                        <a:pt x="67" y="151"/>
                      </a:cubicBezTo>
                      <a:cubicBezTo>
                        <a:pt x="63" y="151"/>
                        <a:pt x="59" y="149"/>
                        <a:pt x="55" y="148"/>
                      </a:cubicBezTo>
                      <a:cubicBezTo>
                        <a:pt x="53" y="146"/>
                        <a:pt x="51" y="145"/>
                        <a:pt x="49" y="143"/>
                      </a:cubicBezTo>
                      <a:cubicBezTo>
                        <a:pt x="46" y="140"/>
                        <a:pt x="45" y="137"/>
                        <a:pt x="45" y="137"/>
                      </a:cubicBezTo>
                      <a:cubicBezTo>
                        <a:pt x="45" y="135"/>
                        <a:pt x="46" y="133"/>
                        <a:pt x="48" y="132"/>
                      </a:cubicBezTo>
                      <a:cubicBezTo>
                        <a:pt x="56" y="130"/>
                        <a:pt x="56" y="130"/>
                        <a:pt x="56" y="130"/>
                      </a:cubicBezTo>
                      <a:cubicBezTo>
                        <a:pt x="58" y="130"/>
                        <a:pt x="60" y="130"/>
                        <a:pt x="60" y="131"/>
                      </a:cubicBezTo>
                      <a:cubicBezTo>
                        <a:pt x="60" y="131"/>
                        <a:pt x="60" y="131"/>
                        <a:pt x="61" y="132"/>
                      </a:cubicBezTo>
                      <a:cubicBezTo>
                        <a:pt x="61" y="133"/>
                        <a:pt x="62" y="133"/>
                        <a:pt x="63" y="134"/>
                      </a:cubicBezTo>
                      <a:cubicBezTo>
                        <a:pt x="64" y="135"/>
                        <a:pt x="67" y="136"/>
                        <a:pt x="70" y="136"/>
                      </a:cubicBezTo>
                      <a:cubicBezTo>
                        <a:pt x="72" y="136"/>
                        <a:pt x="75" y="136"/>
                        <a:pt x="78" y="135"/>
                      </a:cubicBezTo>
                      <a:cubicBezTo>
                        <a:pt x="78" y="135"/>
                        <a:pt x="79" y="135"/>
                        <a:pt x="79" y="135"/>
                      </a:cubicBezTo>
                      <a:cubicBezTo>
                        <a:pt x="83" y="134"/>
                        <a:pt x="86" y="132"/>
                        <a:pt x="88" y="130"/>
                      </a:cubicBezTo>
                      <a:cubicBezTo>
                        <a:pt x="90" y="129"/>
                        <a:pt x="91" y="127"/>
                        <a:pt x="92" y="126"/>
                      </a:cubicBezTo>
                      <a:cubicBezTo>
                        <a:pt x="92" y="125"/>
                        <a:pt x="92" y="124"/>
                        <a:pt x="92" y="123"/>
                      </a:cubicBezTo>
                      <a:cubicBezTo>
                        <a:pt x="91" y="122"/>
                        <a:pt x="91" y="120"/>
                        <a:pt x="90" y="119"/>
                      </a:cubicBezTo>
                      <a:cubicBezTo>
                        <a:pt x="89" y="119"/>
                        <a:pt x="89" y="118"/>
                        <a:pt x="88" y="118"/>
                      </a:cubicBezTo>
                      <a:cubicBezTo>
                        <a:pt x="86" y="117"/>
                        <a:pt x="85" y="117"/>
                        <a:pt x="83" y="116"/>
                      </a:cubicBezTo>
                      <a:cubicBezTo>
                        <a:pt x="80" y="115"/>
                        <a:pt x="75" y="114"/>
                        <a:pt x="70" y="114"/>
                      </a:cubicBezTo>
                      <a:cubicBezTo>
                        <a:pt x="66" y="113"/>
                        <a:pt x="63" y="113"/>
                        <a:pt x="59" y="112"/>
                      </a:cubicBezTo>
                      <a:cubicBezTo>
                        <a:pt x="55" y="111"/>
                        <a:pt x="51" y="110"/>
                        <a:pt x="48" y="108"/>
                      </a:cubicBezTo>
                      <a:cubicBezTo>
                        <a:pt x="45" y="107"/>
                        <a:pt x="43" y="105"/>
                        <a:pt x="41" y="103"/>
                      </a:cubicBezTo>
                      <a:cubicBezTo>
                        <a:pt x="38" y="100"/>
                        <a:pt x="36" y="97"/>
                        <a:pt x="36" y="93"/>
                      </a:cubicBezTo>
                      <a:cubicBezTo>
                        <a:pt x="35" y="90"/>
                        <a:pt x="35" y="86"/>
                        <a:pt x="36" y="83"/>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28">
                  <a:extLst>
                    <a:ext uri="{FF2B5EF4-FFF2-40B4-BE49-F238E27FC236}">
                      <a16:creationId xmlns:a16="http://schemas.microsoft.com/office/drawing/2014/main" id="{C0A8965A-572F-41C8-943F-8446412BBD65}"/>
                    </a:ext>
                  </a:extLst>
                </p:cNvPr>
                <p:cNvSpPr>
                  <a:spLocks noEditPoints="1"/>
                </p:cNvSpPr>
                <p:nvPr/>
              </p:nvSpPr>
              <p:spPr bwMode="auto">
                <a:xfrm>
                  <a:off x="-5403850" y="2372518"/>
                  <a:ext cx="438150" cy="528638"/>
                </a:xfrm>
                <a:custGeom>
                  <a:avLst/>
                  <a:gdLst>
                    <a:gd name="T0" fmla="*/ 1 w 117"/>
                    <a:gd name="T1" fmla="*/ 41 h 141"/>
                    <a:gd name="T2" fmla="*/ 0 w 117"/>
                    <a:gd name="T3" fmla="*/ 41 h 141"/>
                    <a:gd name="T4" fmla="*/ 18 w 117"/>
                    <a:gd name="T5" fmla="*/ 127 h 141"/>
                    <a:gd name="T6" fmla="*/ 19 w 117"/>
                    <a:gd name="T7" fmla="*/ 126 h 141"/>
                    <a:gd name="T8" fmla="*/ 42 w 117"/>
                    <a:gd name="T9" fmla="*/ 140 h 141"/>
                    <a:gd name="T10" fmla="*/ 42 w 117"/>
                    <a:gd name="T11" fmla="*/ 141 h 141"/>
                    <a:gd name="T12" fmla="*/ 117 w 117"/>
                    <a:gd name="T13" fmla="*/ 125 h 141"/>
                    <a:gd name="T14" fmla="*/ 79 w 117"/>
                    <a:gd name="T15" fmla="*/ 67 h 141"/>
                    <a:gd name="T16" fmla="*/ 90 w 117"/>
                    <a:gd name="T17" fmla="*/ 0 h 141"/>
                    <a:gd name="T18" fmla="*/ 15 w 117"/>
                    <a:gd name="T19" fmla="*/ 16 h 141"/>
                    <a:gd name="T20" fmla="*/ 16 w 117"/>
                    <a:gd name="T21" fmla="*/ 19 h 141"/>
                    <a:gd name="T22" fmla="*/ 1 w 117"/>
                    <a:gd name="T23" fmla="*/ 41 h 141"/>
                    <a:gd name="T24" fmla="*/ 41 w 117"/>
                    <a:gd name="T25" fmla="*/ 65 h 141"/>
                    <a:gd name="T26" fmla="*/ 56 w 117"/>
                    <a:gd name="T27" fmla="*/ 74 h 141"/>
                    <a:gd name="T28" fmla="*/ 46 w 117"/>
                    <a:gd name="T29" fmla="*/ 88 h 141"/>
                    <a:gd name="T30" fmla="*/ 31 w 117"/>
                    <a:gd name="T31" fmla="*/ 79 h 141"/>
                    <a:gd name="T32" fmla="*/ 41 w 117"/>
                    <a:gd name="T33" fmla="*/ 6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41">
                      <a:moveTo>
                        <a:pt x="1" y="41"/>
                      </a:moveTo>
                      <a:cubicBezTo>
                        <a:pt x="1" y="41"/>
                        <a:pt x="0" y="41"/>
                        <a:pt x="0" y="41"/>
                      </a:cubicBezTo>
                      <a:cubicBezTo>
                        <a:pt x="18" y="127"/>
                        <a:pt x="18" y="127"/>
                        <a:pt x="18" y="127"/>
                      </a:cubicBezTo>
                      <a:cubicBezTo>
                        <a:pt x="19" y="127"/>
                        <a:pt x="19" y="126"/>
                        <a:pt x="19" y="126"/>
                      </a:cubicBezTo>
                      <a:cubicBezTo>
                        <a:pt x="30" y="124"/>
                        <a:pt x="40" y="130"/>
                        <a:pt x="42" y="140"/>
                      </a:cubicBezTo>
                      <a:cubicBezTo>
                        <a:pt x="42" y="140"/>
                        <a:pt x="42" y="140"/>
                        <a:pt x="42" y="141"/>
                      </a:cubicBezTo>
                      <a:cubicBezTo>
                        <a:pt x="117" y="125"/>
                        <a:pt x="117" y="125"/>
                        <a:pt x="117" y="125"/>
                      </a:cubicBezTo>
                      <a:cubicBezTo>
                        <a:pt x="98" y="111"/>
                        <a:pt x="84" y="91"/>
                        <a:pt x="79" y="67"/>
                      </a:cubicBezTo>
                      <a:cubicBezTo>
                        <a:pt x="74" y="43"/>
                        <a:pt x="79" y="20"/>
                        <a:pt x="90" y="0"/>
                      </a:cubicBezTo>
                      <a:cubicBezTo>
                        <a:pt x="15" y="16"/>
                        <a:pt x="15" y="16"/>
                        <a:pt x="15" y="16"/>
                      </a:cubicBezTo>
                      <a:cubicBezTo>
                        <a:pt x="16" y="17"/>
                        <a:pt x="16" y="18"/>
                        <a:pt x="16" y="19"/>
                      </a:cubicBezTo>
                      <a:cubicBezTo>
                        <a:pt x="18" y="29"/>
                        <a:pt x="12" y="39"/>
                        <a:pt x="1" y="41"/>
                      </a:cubicBezTo>
                      <a:close/>
                      <a:moveTo>
                        <a:pt x="41" y="65"/>
                      </a:moveTo>
                      <a:cubicBezTo>
                        <a:pt x="48" y="63"/>
                        <a:pt x="55" y="67"/>
                        <a:pt x="56" y="74"/>
                      </a:cubicBezTo>
                      <a:cubicBezTo>
                        <a:pt x="58" y="80"/>
                        <a:pt x="53" y="87"/>
                        <a:pt x="46" y="88"/>
                      </a:cubicBezTo>
                      <a:cubicBezTo>
                        <a:pt x="39" y="90"/>
                        <a:pt x="33" y="86"/>
                        <a:pt x="31" y="79"/>
                      </a:cubicBezTo>
                      <a:cubicBezTo>
                        <a:pt x="30" y="73"/>
                        <a:pt x="34" y="66"/>
                        <a:pt x="41" y="65"/>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9">
                  <a:extLst>
                    <a:ext uri="{FF2B5EF4-FFF2-40B4-BE49-F238E27FC236}">
                      <a16:creationId xmlns:a16="http://schemas.microsoft.com/office/drawing/2014/main" id="{53B515D8-6164-441C-8952-1C33A78BC365}"/>
                    </a:ext>
                  </a:extLst>
                </p:cNvPr>
                <p:cNvSpPr>
                  <a:spLocks noEditPoints="1"/>
                </p:cNvSpPr>
                <p:nvPr/>
              </p:nvSpPr>
              <p:spPr bwMode="auto">
                <a:xfrm>
                  <a:off x="-4552950" y="2202656"/>
                  <a:ext cx="438150" cy="530225"/>
                </a:xfrm>
                <a:custGeom>
                  <a:avLst/>
                  <a:gdLst>
                    <a:gd name="T0" fmla="*/ 116 w 117"/>
                    <a:gd name="T1" fmla="*/ 103 h 141"/>
                    <a:gd name="T2" fmla="*/ 117 w 117"/>
                    <a:gd name="T3" fmla="*/ 103 h 141"/>
                    <a:gd name="T4" fmla="*/ 99 w 117"/>
                    <a:gd name="T5" fmla="*/ 17 h 141"/>
                    <a:gd name="T6" fmla="*/ 98 w 117"/>
                    <a:gd name="T7" fmla="*/ 17 h 141"/>
                    <a:gd name="T8" fmla="*/ 75 w 117"/>
                    <a:gd name="T9" fmla="*/ 4 h 141"/>
                    <a:gd name="T10" fmla="*/ 75 w 117"/>
                    <a:gd name="T11" fmla="*/ 0 h 141"/>
                    <a:gd name="T12" fmla="*/ 0 w 117"/>
                    <a:gd name="T13" fmla="*/ 16 h 141"/>
                    <a:gd name="T14" fmla="*/ 37 w 117"/>
                    <a:gd name="T15" fmla="*/ 73 h 141"/>
                    <a:gd name="T16" fmla="*/ 26 w 117"/>
                    <a:gd name="T17" fmla="*/ 141 h 141"/>
                    <a:gd name="T18" fmla="*/ 101 w 117"/>
                    <a:gd name="T19" fmla="*/ 125 h 141"/>
                    <a:gd name="T20" fmla="*/ 101 w 117"/>
                    <a:gd name="T21" fmla="*/ 124 h 141"/>
                    <a:gd name="T22" fmla="*/ 116 w 117"/>
                    <a:gd name="T23" fmla="*/ 103 h 141"/>
                    <a:gd name="T24" fmla="*/ 76 w 117"/>
                    <a:gd name="T25" fmla="*/ 79 h 141"/>
                    <a:gd name="T26" fmla="*/ 61 w 117"/>
                    <a:gd name="T27" fmla="*/ 70 h 141"/>
                    <a:gd name="T28" fmla="*/ 71 w 117"/>
                    <a:gd name="T29" fmla="*/ 55 h 141"/>
                    <a:gd name="T30" fmla="*/ 86 w 117"/>
                    <a:gd name="T31" fmla="*/ 64 h 141"/>
                    <a:gd name="T32" fmla="*/ 76 w 117"/>
                    <a:gd name="T33" fmla="*/ 7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41">
                      <a:moveTo>
                        <a:pt x="116" y="103"/>
                      </a:moveTo>
                      <a:cubicBezTo>
                        <a:pt x="116" y="103"/>
                        <a:pt x="117" y="103"/>
                        <a:pt x="117" y="103"/>
                      </a:cubicBezTo>
                      <a:cubicBezTo>
                        <a:pt x="99" y="17"/>
                        <a:pt x="99" y="17"/>
                        <a:pt x="99" y="17"/>
                      </a:cubicBezTo>
                      <a:cubicBezTo>
                        <a:pt x="98" y="17"/>
                        <a:pt x="98" y="17"/>
                        <a:pt x="98" y="17"/>
                      </a:cubicBezTo>
                      <a:cubicBezTo>
                        <a:pt x="87" y="19"/>
                        <a:pt x="77" y="13"/>
                        <a:pt x="75" y="4"/>
                      </a:cubicBezTo>
                      <a:cubicBezTo>
                        <a:pt x="75" y="2"/>
                        <a:pt x="75" y="1"/>
                        <a:pt x="75" y="0"/>
                      </a:cubicBezTo>
                      <a:cubicBezTo>
                        <a:pt x="0" y="16"/>
                        <a:pt x="0" y="16"/>
                        <a:pt x="0" y="16"/>
                      </a:cubicBezTo>
                      <a:cubicBezTo>
                        <a:pt x="18" y="29"/>
                        <a:pt x="32" y="49"/>
                        <a:pt x="37" y="73"/>
                      </a:cubicBezTo>
                      <a:cubicBezTo>
                        <a:pt x="42" y="97"/>
                        <a:pt x="37" y="121"/>
                        <a:pt x="26" y="141"/>
                      </a:cubicBezTo>
                      <a:cubicBezTo>
                        <a:pt x="101" y="125"/>
                        <a:pt x="101" y="125"/>
                        <a:pt x="101" y="125"/>
                      </a:cubicBezTo>
                      <a:cubicBezTo>
                        <a:pt x="101" y="125"/>
                        <a:pt x="101" y="125"/>
                        <a:pt x="101" y="124"/>
                      </a:cubicBezTo>
                      <a:cubicBezTo>
                        <a:pt x="99" y="115"/>
                        <a:pt x="106" y="105"/>
                        <a:pt x="116" y="103"/>
                      </a:cubicBezTo>
                      <a:close/>
                      <a:moveTo>
                        <a:pt x="76" y="79"/>
                      </a:moveTo>
                      <a:cubicBezTo>
                        <a:pt x="69" y="80"/>
                        <a:pt x="62" y="76"/>
                        <a:pt x="61" y="70"/>
                      </a:cubicBezTo>
                      <a:cubicBezTo>
                        <a:pt x="59" y="63"/>
                        <a:pt x="64" y="57"/>
                        <a:pt x="71" y="55"/>
                      </a:cubicBezTo>
                      <a:cubicBezTo>
                        <a:pt x="78" y="54"/>
                        <a:pt x="85" y="58"/>
                        <a:pt x="86" y="64"/>
                      </a:cubicBezTo>
                      <a:cubicBezTo>
                        <a:pt x="87" y="71"/>
                        <a:pt x="83" y="78"/>
                        <a:pt x="76" y="79"/>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18" name="Freeform 38">
              <a:extLst>
                <a:ext uri="{FF2B5EF4-FFF2-40B4-BE49-F238E27FC236}">
                  <a16:creationId xmlns:a16="http://schemas.microsoft.com/office/drawing/2014/main" id="{E3FE8BAB-E3CA-4DE7-BD73-EA7FD6A76057}"/>
                </a:ext>
              </a:extLst>
            </p:cNvPr>
            <p:cNvSpPr/>
            <p:nvPr/>
          </p:nvSpPr>
          <p:spPr>
            <a:xfrm>
              <a:off x="1197626" y="3067452"/>
              <a:ext cx="497474" cy="336947"/>
            </a:xfrm>
            <a:custGeom>
              <a:avLst/>
              <a:gdLst>
                <a:gd name="connsiteX0" fmla="*/ 0 w 1255295"/>
                <a:gd name="connsiteY0" fmla="*/ 284748 h 850232"/>
                <a:gd name="connsiteX1" fmla="*/ 88231 w 1255295"/>
                <a:gd name="connsiteY1" fmla="*/ 517358 h 850232"/>
                <a:gd name="connsiteX2" fmla="*/ 405063 w 1255295"/>
                <a:gd name="connsiteY2" fmla="*/ 525379 h 850232"/>
                <a:gd name="connsiteX3" fmla="*/ 661737 w 1255295"/>
                <a:gd name="connsiteY3" fmla="*/ 850232 h 850232"/>
                <a:gd name="connsiteX4" fmla="*/ 701842 w 1255295"/>
                <a:gd name="connsiteY4" fmla="*/ 822158 h 850232"/>
                <a:gd name="connsiteX5" fmla="*/ 766010 w 1255295"/>
                <a:gd name="connsiteY5" fmla="*/ 810127 h 850232"/>
                <a:gd name="connsiteX6" fmla="*/ 918410 w 1255295"/>
                <a:gd name="connsiteY6" fmla="*/ 677779 h 850232"/>
                <a:gd name="connsiteX7" fmla="*/ 966537 w 1255295"/>
                <a:gd name="connsiteY7" fmla="*/ 469232 h 850232"/>
                <a:gd name="connsiteX8" fmla="*/ 1167063 w 1255295"/>
                <a:gd name="connsiteY8" fmla="*/ 465221 h 850232"/>
                <a:gd name="connsiteX9" fmla="*/ 1255295 w 1255295"/>
                <a:gd name="connsiteY9" fmla="*/ 304800 h 850232"/>
                <a:gd name="connsiteX10" fmla="*/ 1010653 w 1255295"/>
                <a:gd name="connsiteY10" fmla="*/ 324853 h 850232"/>
                <a:gd name="connsiteX11" fmla="*/ 870284 w 1255295"/>
                <a:gd name="connsiteY11" fmla="*/ 108285 h 850232"/>
                <a:gd name="connsiteX12" fmla="*/ 842210 w 1255295"/>
                <a:gd name="connsiteY12" fmla="*/ 128337 h 850232"/>
                <a:gd name="connsiteX13" fmla="*/ 834189 w 1255295"/>
                <a:gd name="connsiteY13" fmla="*/ 140369 h 850232"/>
                <a:gd name="connsiteX14" fmla="*/ 818147 w 1255295"/>
                <a:gd name="connsiteY14" fmla="*/ 156411 h 850232"/>
                <a:gd name="connsiteX15" fmla="*/ 806116 w 1255295"/>
                <a:gd name="connsiteY15" fmla="*/ 176463 h 850232"/>
                <a:gd name="connsiteX16" fmla="*/ 766010 w 1255295"/>
                <a:gd name="connsiteY16" fmla="*/ 352927 h 850232"/>
                <a:gd name="connsiteX17" fmla="*/ 753979 w 1255295"/>
                <a:gd name="connsiteY17" fmla="*/ 316832 h 850232"/>
                <a:gd name="connsiteX18" fmla="*/ 621631 w 1255295"/>
                <a:gd name="connsiteY18" fmla="*/ 0 h 850232"/>
                <a:gd name="connsiteX19" fmla="*/ 521368 w 1255295"/>
                <a:gd name="connsiteY19" fmla="*/ 328863 h 850232"/>
                <a:gd name="connsiteX20" fmla="*/ 509337 w 1255295"/>
                <a:gd name="connsiteY20" fmla="*/ 292769 h 850232"/>
                <a:gd name="connsiteX21" fmla="*/ 501316 w 1255295"/>
                <a:gd name="connsiteY21" fmla="*/ 260685 h 850232"/>
                <a:gd name="connsiteX22" fmla="*/ 376989 w 1255295"/>
                <a:gd name="connsiteY22" fmla="*/ 24063 h 850232"/>
                <a:gd name="connsiteX23" fmla="*/ 236621 w 1255295"/>
                <a:gd name="connsiteY23" fmla="*/ 304800 h 850232"/>
                <a:gd name="connsiteX24" fmla="*/ 0 w 1255295"/>
                <a:gd name="connsiteY24" fmla="*/ 284748 h 850232"/>
                <a:gd name="connsiteX0" fmla="*/ 0 w 1255295"/>
                <a:gd name="connsiteY0" fmla="*/ 284748 h 850232"/>
                <a:gd name="connsiteX1" fmla="*/ 88231 w 1255295"/>
                <a:gd name="connsiteY1" fmla="*/ 517358 h 850232"/>
                <a:gd name="connsiteX2" fmla="*/ 405063 w 1255295"/>
                <a:gd name="connsiteY2" fmla="*/ 525379 h 850232"/>
                <a:gd name="connsiteX3" fmla="*/ 661737 w 1255295"/>
                <a:gd name="connsiteY3" fmla="*/ 850232 h 850232"/>
                <a:gd name="connsiteX4" fmla="*/ 701842 w 1255295"/>
                <a:gd name="connsiteY4" fmla="*/ 822158 h 850232"/>
                <a:gd name="connsiteX5" fmla="*/ 766010 w 1255295"/>
                <a:gd name="connsiteY5" fmla="*/ 810127 h 850232"/>
                <a:gd name="connsiteX6" fmla="*/ 918410 w 1255295"/>
                <a:gd name="connsiteY6" fmla="*/ 677779 h 850232"/>
                <a:gd name="connsiteX7" fmla="*/ 966537 w 1255295"/>
                <a:gd name="connsiteY7" fmla="*/ 469232 h 850232"/>
                <a:gd name="connsiteX8" fmla="*/ 1167063 w 1255295"/>
                <a:gd name="connsiteY8" fmla="*/ 465221 h 850232"/>
                <a:gd name="connsiteX9" fmla="*/ 1255295 w 1255295"/>
                <a:gd name="connsiteY9" fmla="*/ 304800 h 850232"/>
                <a:gd name="connsiteX10" fmla="*/ 1010653 w 1255295"/>
                <a:gd name="connsiteY10" fmla="*/ 324853 h 850232"/>
                <a:gd name="connsiteX11" fmla="*/ 870284 w 1255295"/>
                <a:gd name="connsiteY11" fmla="*/ 108285 h 850232"/>
                <a:gd name="connsiteX12" fmla="*/ 842210 w 1255295"/>
                <a:gd name="connsiteY12" fmla="*/ 128337 h 850232"/>
                <a:gd name="connsiteX13" fmla="*/ 834189 w 1255295"/>
                <a:gd name="connsiteY13" fmla="*/ 140369 h 850232"/>
                <a:gd name="connsiteX14" fmla="*/ 818147 w 1255295"/>
                <a:gd name="connsiteY14" fmla="*/ 156411 h 850232"/>
                <a:gd name="connsiteX15" fmla="*/ 806116 w 1255295"/>
                <a:gd name="connsiteY15" fmla="*/ 176463 h 850232"/>
                <a:gd name="connsiteX16" fmla="*/ 766010 w 1255295"/>
                <a:gd name="connsiteY16" fmla="*/ 352927 h 850232"/>
                <a:gd name="connsiteX17" fmla="*/ 794085 w 1255295"/>
                <a:gd name="connsiteY17" fmla="*/ 216569 h 850232"/>
                <a:gd name="connsiteX18" fmla="*/ 621631 w 1255295"/>
                <a:gd name="connsiteY18" fmla="*/ 0 h 850232"/>
                <a:gd name="connsiteX19" fmla="*/ 521368 w 1255295"/>
                <a:gd name="connsiteY19" fmla="*/ 328863 h 850232"/>
                <a:gd name="connsiteX20" fmla="*/ 509337 w 1255295"/>
                <a:gd name="connsiteY20" fmla="*/ 292769 h 850232"/>
                <a:gd name="connsiteX21" fmla="*/ 501316 w 1255295"/>
                <a:gd name="connsiteY21" fmla="*/ 260685 h 850232"/>
                <a:gd name="connsiteX22" fmla="*/ 376989 w 1255295"/>
                <a:gd name="connsiteY22" fmla="*/ 24063 h 850232"/>
                <a:gd name="connsiteX23" fmla="*/ 236621 w 1255295"/>
                <a:gd name="connsiteY23" fmla="*/ 304800 h 850232"/>
                <a:gd name="connsiteX24" fmla="*/ 0 w 1255295"/>
                <a:gd name="connsiteY24" fmla="*/ 284748 h 85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5295" h="850232">
                  <a:moveTo>
                    <a:pt x="0" y="284748"/>
                  </a:moveTo>
                  <a:lnTo>
                    <a:pt x="88231" y="517358"/>
                  </a:lnTo>
                  <a:lnTo>
                    <a:pt x="405063" y="525379"/>
                  </a:lnTo>
                  <a:lnTo>
                    <a:pt x="661737" y="850232"/>
                  </a:lnTo>
                  <a:cubicBezTo>
                    <a:pt x="696212" y="824375"/>
                    <a:pt x="681864" y="832148"/>
                    <a:pt x="701842" y="822158"/>
                  </a:cubicBezTo>
                  <a:lnTo>
                    <a:pt x="766010" y="810127"/>
                  </a:lnTo>
                  <a:lnTo>
                    <a:pt x="918410" y="677779"/>
                  </a:lnTo>
                  <a:lnTo>
                    <a:pt x="966537" y="469232"/>
                  </a:lnTo>
                  <a:lnTo>
                    <a:pt x="1167063" y="465221"/>
                  </a:lnTo>
                  <a:lnTo>
                    <a:pt x="1255295" y="304800"/>
                  </a:lnTo>
                  <a:lnTo>
                    <a:pt x="1010653" y="324853"/>
                  </a:lnTo>
                  <a:lnTo>
                    <a:pt x="870284" y="108285"/>
                  </a:lnTo>
                  <a:cubicBezTo>
                    <a:pt x="860926" y="114969"/>
                    <a:pt x="850805" y="120697"/>
                    <a:pt x="842210" y="128337"/>
                  </a:cubicBezTo>
                  <a:cubicBezTo>
                    <a:pt x="838607" y="131539"/>
                    <a:pt x="837326" y="136709"/>
                    <a:pt x="834189" y="140369"/>
                  </a:cubicBezTo>
                  <a:cubicBezTo>
                    <a:pt x="829268" y="146111"/>
                    <a:pt x="823069" y="150669"/>
                    <a:pt x="818147" y="156411"/>
                  </a:cubicBezTo>
                  <a:cubicBezTo>
                    <a:pt x="812338" y="163188"/>
                    <a:pt x="809881" y="168932"/>
                    <a:pt x="806116" y="176463"/>
                  </a:cubicBezTo>
                  <a:lnTo>
                    <a:pt x="766010" y="352927"/>
                  </a:lnTo>
                  <a:lnTo>
                    <a:pt x="794085" y="216569"/>
                  </a:lnTo>
                  <a:lnTo>
                    <a:pt x="621631" y="0"/>
                  </a:lnTo>
                  <a:lnTo>
                    <a:pt x="521368" y="328863"/>
                  </a:lnTo>
                  <a:cubicBezTo>
                    <a:pt x="517358" y="316832"/>
                    <a:pt x="513602" y="304712"/>
                    <a:pt x="509337" y="292769"/>
                  </a:cubicBezTo>
                  <a:cubicBezTo>
                    <a:pt x="499827" y="266139"/>
                    <a:pt x="501316" y="281505"/>
                    <a:pt x="501316" y="260685"/>
                  </a:cubicBezTo>
                  <a:lnTo>
                    <a:pt x="376989" y="24063"/>
                  </a:lnTo>
                  <a:lnTo>
                    <a:pt x="236621" y="304800"/>
                  </a:lnTo>
                  <a:lnTo>
                    <a:pt x="0" y="284748"/>
                  </a:ln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6">
              <a:extLst>
                <a:ext uri="{FF2B5EF4-FFF2-40B4-BE49-F238E27FC236}">
                  <a16:creationId xmlns:a16="http://schemas.microsoft.com/office/drawing/2014/main" id="{377EE0A0-DBF3-4279-837F-BF46D8B6A7B2}"/>
                </a:ext>
              </a:extLst>
            </p:cNvPr>
            <p:cNvSpPr/>
            <p:nvPr/>
          </p:nvSpPr>
          <p:spPr>
            <a:xfrm>
              <a:off x="1172736" y="3009924"/>
              <a:ext cx="501763" cy="404413"/>
            </a:xfrm>
            <a:custGeom>
              <a:avLst/>
              <a:gdLst>
                <a:gd name="connsiteX0" fmla="*/ 0 w 859554"/>
                <a:gd name="connsiteY0" fmla="*/ 353291 h 706582"/>
                <a:gd name="connsiteX1" fmla="*/ 429777 w 859554"/>
                <a:gd name="connsiteY1" fmla="*/ 0 h 706582"/>
                <a:gd name="connsiteX2" fmla="*/ 859554 w 859554"/>
                <a:gd name="connsiteY2" fmla="*/ 353291 h 706582"/>
                <a:gd name="connsiteX3" fmla="*/ 429777 w 859554"/>
                <a:gd name="connsiteY3" fmla="*/ 706582 h 706582"/>
                <a:gd name="connsiteX4" fmla="*/ 0 w 859554"/>
                <a:gd name="connsiteY4" fmla="*/ 353291 h 706582"/>
                <a:gd name="connsiteX0" fmla="*/ 50619 w 910173"/>
                <a:gd name="connsiteY0" fmla="*/ 354003 h 707294"/>
                <a:gd name="connsiteX1" fmla="*/ 56259 w 910173"/>
                <a:gd name="connsiteY1" fmla="*/ 265120 h 707294"/>
                <a:gd name="connsiteX2" fmla="*/ 480396 w 910173"/>
                <a:gd name="connsiteY2" fmla="*/ 712 h 707294"/>
                <a:gd name="connsiteX3" fmla="*/ 910173 w 910173"/>
                <a:gd name="connsiteY3" fmla="*/ 354003 h 707294"/>
                <a:gd name="connsiteX4" fmla="*/ 480396 w 910173"/>
                <a:gd name="connsiteY4" fmla="*/ 707294 h 707294"/>
                <a:gd name="connsiteX5" fmla="*/ 50619 w 910173"/>
                <a:gd name="connsiteY5" fmla="*/ 354003 h 707294"/>
                <a:gd name="connsiteX0" fmla="*/ 33804 w 893358"/>
                <a:gd name="connsiteY0" fmla="*/ 354003 h 707294"/>
                <a:gd name="connsiteX1" fmla="*/ 39444 w 893358"/>
                <a:gd name="connsiteY1" fmla="*/ 265120 h 707294"/>
                <a:gd name="connsiteX2" fmla="*/ 463581 w 893358"/>
                <a:gd name="connsiteY2" fmla="*/ 712 h 707294"/>
                <a:gd name="connsiteX3" fmla="*/ 893358 w 893358"/>
                <a:gd name="connsiteY3" fmla="*/ 354003 h 707294"/>
                <a:gd name="connsiteX4" fmla="*/ 463581 w 893358"/>
                <a:gd name="connsiteY4" fmla="*/ 707294 h 707294"/>
                <a:gd name="connsiteX5" fmla="*/ 33804 w 893358"/>
                <a:gd name="connsiteY5" fmla="*/ 354003 h 707294"/>
                <a:gd name="connsiteX0" fmla="*/ 28519 w 909505"/>
                <a:gd name="connsiteY0" fmla="*/ 354003 h 707294"/>
                <a:gd name="connsiteX1" fmla="*/ 55591 w 909505"/>
                <a:gd name="connsiteY1" fmla="*/ 265120 h 707294"/>
                <a:gd name="connsiteX2" fmla="*/ 479728 w 909505"/>
                <a:gd name="connsiteY2" fmla="*/ 712 h 707294"/>
                <a:gd name="connsiteX3" fmla="*/ 909505 w 909505"/>
                <a:gd name="connsiteY3" fmla="*/ 354003 h 707294"/>
                <a:gd name="connsiteX4" fmla="*/ 479728 w 909505"/>
                <a:gd name="connsiteY4" fmla="*/ 707294 h 707294"/>
                <a:gd name="connsiteX5" fmla="*/ 28519 w 909505"/>
                <a:gd name="connsiteY5" fmla="*/ 354003 h 707294"/>
                <a:gd name="connsiteX0" fmla="*/ 24615 w 927032"/>
                <a:gd name="connsiteY0" fmla="*/ 354003 h 707294"/>
                <a:gd name="connsiteX1" fmla="*/ 73118 w 927032"/>
                <a:gd name="connsiteY1" fmla="*/ 265120 h 707294"/>
                <a:gd name="connsiteX2" fmla="*/ 497255 w 927032"/>
                <a:gd name="connsiteY2" fmla="*/ 712 h 707294"/>
                <a:gd name="connsiteX3" fmla="*/ 927032 w 927032"/>
                <a:gd name="connsiteY3" fmla="*/ 354003 h 707294"/>
                <a:gd name="connsiteX4" fmla="*/ 497255 w 927032"/>
                <a:gd name="connsiteY4" fmla="*/ 707294 h 707294"/>
                <a:gd name="connsiteX5" fmla="*/ 24615 w 927032"/>
                <a:gd name="connsiteY5" fmla="*/ 354003 h 707294"/>
                <a:gd name="connsiteX0" fmla="*/ 5589 w 908006"/>
                <a:gd name="connsiteY0" fmla="*/ 354003 h 707294"/>
                <a:gd name="connsiteX1" fmla="*/ 54092 w 908006"/>
                <a:gd name="connsiteY1" fmla="*/ 265120 h 707294"/>
                <a:gd name="connsiteX2" fmla="*/ 478229 w 908006"/>
                <a:gd name="connsiteY2" fmla="*/ 712 h 707294"/>
                <a:gd name="connsiteX3" fmla="*/ 908006 w 908006"/>
                <a:gd name="connsiteY3" fmla="*/ 354003 h 707294"/>
                <a:gd name="connsiteX4" fmla="*/ 478229 w 908006"/>
                <a:gd name="connsiteY4" fmla="*/ 707294 h 707294"/>
                <a:gd name="connsiteX5" fmla="*/ 5589 w 908006"/>
                <a:gd name="connsiteY5" fmla="*/ 354003 h 707294"/>
                <a:gd name="connsiteX0" fmla="*/ 11867 w 914284"/>
                <a:gd name="connsiteY0" fmla="*/ 354003 h 707294"/>
                <a:gd name="connsiteX1" fmla="*/ 60370 w 914284"/>
                <a:gd name="connsiteY1" fmla="*/ 265120 h 707294"/>
                <a:gd name="connsiteX2" fmla="*/ 484507 w 914284"/>
                <a:gd name="connsiteY2" fmla="*/ 712 h 707294"/>
                <a:gd name="connsiteX3" fmla="*/ 914284 w 914284"/>
                <a:gd name="connsiteY3" fmla="*/ 354003 h 707294"/>
                <a:gd name="connsiteX4" fmla="*/ 484507 w 914284"/>
                <a:gd name="connsiteY4" fmla="*/ 707294 h 707294"/>
                <a:gd name="connsiteX5" fmla="*/ 11867 w 914284"/>
                <a:gd name="connsiteY5" fmla="*/ 354003 h 707294"/>
                <a:gd name="connsiteX0" fmla="*/ 12151 w 912186"/>
                <a:gd name="connsiteY0" fmla="*/ 354003 h 707294"/>
                <a:gd name="connsiteX1" fmla="*/ 58272 w 912186"/>
                <a:gd name="connsiteY1" fmla="*/ 265120 h 707294"/>
                <a:gd name="connsiteX2" fmla="*/ 482409 w 912186"/>
                <a:gd name="connsiteY2" fmla="*/ 712 h 707294"/>
                <a:gd name="connsiteX3" fmla="*/ 912186 w 912186"/>
                <a:gd name="connsiteY3" fmla="*/ 354003 h 707294"/>
                <a:gd name="connsiteX4" fmla="*/ 482409 w 912186"/>
                <a:gd name="connsiteY4" fmla="*/ 707294 h 707294"/>
                <a:gd name="connsiteX5" fmla="*/ 12151 w 912186"/>
                <a:gd name="connsiteY5" fmla="*/ 354003 h 7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186" h="707294">
                  <a:moveTo>
                    <a:pt x="12151" y="354003"/>
                  </a:moveTo>
                  <a:cubicBezTo>
                    <a:pt x="-27582" y="199345"/>
                    <a:pt x="41411" y="319239"/>
                    <a:pt x="58272" y="265120"/>
                  </a:cubicBezTo>
                  <a:cubicBezTo>
                    <a:pt x="129901" y="206238"/>
                    <a:pt x="340090" y="-14102"/>
                    <a:pt x="482409" y="712"/>
                  </a:cubicBezTo>
                  <a:cubicBezTo>
                    <a:pt x="624728" y="15526"/>
                    <a:pt x="912186" y="158886"/>
                    <a:pt x="912186" y="354003"/>
                  </a:cubicBezTo>
                  <a:cubicBezTo>
                    <a:pt x="912186" y="549120"/>
                    <a:pt x="632415" y="707294"/>
                    <a:pt x="482409" y="707294"/>
                  </a:cubicBezTo>
                  <a:cubicBezTo>
                    <a:pt x="332403" y="707294"/>
                    <a:pt x="51884" y="508661"/>
                    <a:pt x="12151" y="354003"/>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5A2108F-1199-4256-A2B5-93C54CBDD723}"/>
                </a:ext>
              </a:extLst>
            </p:cNvPr>
            <p:cNvGrpSpPr/>
            <p:nvPr/>
          </p:nvGrpSpPr>
          <p:grpSpPr>
            <a:xfrm>
              <a:off x="1154696" y="2906517"/>
              <a:ext cx="605284" cy="590025"/>
              <a:chOff x="2348103" y="2592542"/>
              <a:chExt cx="1020149" cy="994431"/>
            </a:xfrm>
          </p:grpSpPr>
          <p:grpSp>
            <p:nvGrpSpPr>
              <p:cNvPr id="122" name="Group 121">
                <a:extLst>
                  <a:ext uri="{FF2B5EF4-FFF2-40B4-BE49-F238E27FC236}">
                    <a16:creationId xmlns:a16="http://schemas.microsoft.com/office/drawing/2014/main" id="{E5502696-D9E3-4078-AD75-FDD97A3E2F31}"/>
                  </a:ext>
                </a:extLst>
              </p:cNvPr>
              <p:cNvGrpSpPr/>
              <p:nvPr/>
            </p:nvGrpSpPr>
            <p:grpSpPr>
              <a:xfrm>
                <a:off x="2348103" y="2592542"/>
                <a:ext cx="1020149" cy="994431"/>
                <a:chOff x="519113" y="1314451"/>
                <a:chExt cx="566738" cy="552450"/>
              </a:xfrm>
              <a:solidFill>
                <a:schemeClr val="accent4"/>
              </a:solidFill>
            </p:grpSpPr>
            <p:sp>
              <p:nvSpPr>
                <p:cNvPr id="126" name="Freeform 149">
                  <a:extLst>
                    <a:ext uri="{FF2B5EF4-FFF2-40B4-BE49-F238E27FC236}">
                      <a16:creationId xmlns:a16="http://schemas.microsoft.com/office/drawing/2014/main" id="{40845FA9-26A5-4192-B06F-ADBEDB2A4F09}"/>
                    </a:ext>
                  </a:extLst>
                </p:cNvPr>
                <p:cNvSpPr>
                  <a:spLocks/>
                </p:cNvSpPr>
                <p:nvPr/>
              </p:nvSpPr>
              <p:spPr bwMode="auto">
                <a:xfrm>
                  <a:off x="573088" y="1638301"/>
                  <a:ext cx="458788" cy="228600"/>
                </a:xfrm>
                <a:custGeom>
                  <a:avLst/>
                  <a:gdLst>
                    <a:gd name="T0" fmla="*/ 120 w 152"/>
                    <a:gd name="T1" fmla="*/ 4 h 76"/>
                    <a:gd name="T2" fmla="*/ 112 w 152"/>
                    <a:gd name="T3" fmla="*/ 2 h 76"/>
                    <a:gd name="T4" fmla="*/ 106 w 152"/>
                    <a:gd name="T5" fmla="*/ 20 h 76"/>
                    <a:gd name="T6" fmla="*/ 94 w 152"/>
                    <a:gd name="T7" fmla="*/ 29 h 76"/>
                    <a:gd name="T8" fmla="*/ 93 w 152"/>
                    <a:gd name="T9" fmla="*/ 29 h 76"/>
                    <a:gd name="T10" fmla="*/ 81 w 152"/>
                    <a:gd name="T11" fmla="*/ 20 h 76"/>
                    <a:gd name="T12" fmla="*/ 76 w 152"/>
                    <a:gd name="T13" fmla="*/ 2 h 76"/>
                    <a:gd name="T14" fmla="*/ 74 w 152"/>
                    <a:gd name="T15" fmla="*/ 8 h 76"/>
                    <a:gd name="T16" fmla="*/ 63 w 152"/>
                    <a:gd name="T17" fmla="*/ 17 h 76"/>
                    <a:gd name="T18" fmla="*/ 62 w 152"/>
                    <a:gd name="T19" fmla="*/ 17 h 76"/>
                    <a:gd name="T20" fmla="*/ 51 w 152"/>
                    <a:gd name="T21" fmla="*/ 10 h 76"/>
                    <a:gd name="T22" fmla="*/ 45 w 152"/>
                    <a:gd name="T23" fmla="*/ 0 h 76"/>
                    <a:gd name="T24" fmla="*/ 36 w 152"/>
                    <a:gd name="T25" fmla="*/ 4 h 76"/>
                    <a:gd name="T26" fmla="*/ 0 w 152"/>
                    <a:gd name="T27" fmla="*/ 4 h 76"/>
                    <a:gd name="T28" fmla="*/ 3 w 152"/>
                    <a:gd name="T29" fmla="*/ 9 h 76"/>
                    <a:gd name="T30" fmla="*/ 76 w 152"/>
                    <a:gd name="T31" fmla="*/ 76 h 76"/>
                    <a:gd name="T32" fmla="*/ 149 w 152"/>
                    <a:gd name="T33" fmla="*/ 9 h 76"/>
                    <a:gd name="T34" fmla="*/ 152 w 152"/>
                    <a:gd name="T35" fmla="*/ 4 h 76"/>
                    <a:gd name="T36" fmla="*/ 120 w 152"/>
                    <a:gd name="T37"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 h="76">
                      <a:moveTo>
                        <a:pt x="120" y="4"/>
                      </a:moveTo>
                      <a:cubicBezTo>
                        <a:pt x="118" y="4"/>
                        <a:pt x="115" y="4"/>
                        <a:pt x="112" y="2"/>
                      </a:cubicBezTo>
                      <a:cubicBezTo>
                        <a:pt x="106" y="20"/>
                        <a:pt x="106" y="20"/>
                        <a:pt x="106" y="20"/>
                      </a:cubicBezTo>
                      <a:cubicBezTo>
                        <a:pt x="105" y="25"/>
                        <a:pt x="100" y="29"/>
                        <a:pt x="94" y="29"/>
                      </a:cubicBezTo>
                      <a:cubicBezTo>
                        <a:pt x="93" y="29"/>
                        <a:pt x="93" y="29"/>
                        <a:pt x="93" y="29"/>
                      </a:cubicBezTo>
                      <a:cubicBezTo>
                        <a:pt x="88" y="29"/>
                        <a:pt x="83" y="25"/>
                        <a:pt x="81" y="20"/>
                      </a:cubicBezTo>
                      <a:cubicBezTo>
                        <a:pt x="76" y="2"/>
                        <a:pt x="76" y="2"/>
                        <a:pt x="76" y="2"/>
                      </a:cubicBezTo>
                      <a:cubicBezTo>
                        <a:pt x="74" y="8"/>
                        <a:pt x="74" y="8"/>
                        <a:pt x="74" y="8"/>
                      </a:cubicBezTo>
                      <a:cubicBezTo>
                        <a:pt x="72" y="13"/>
                        <a:pt x="68" y="17"/>
                        <a:pt x="63" y="17"/>
                      </a:cubicBezTo>
                      <a:cubicBezTo>
                        <a:pt x="63" y="17"/>
                        <a:pt x="62" y="17"/>
                        <a:pt x="62" y="17"/>
                      </a:cubicBezTo>
                      <a:cubicBezTo>
                        <a:pt x="57" y="17"/>
                        <a:pt x="53" y="14"/>
                        <a:pt x="51" y="10"/>
                      </a:cubicBezTo>
                      <a:cubicBezTo>
                        <a:pt x="45" y="0"/>
                        <a:pt x="45" y="0"/>
                        <a:pt x="45" y="0"/>
                      </a:cubicBezTo>
                      <a:cubicBezTo>
                        <a:pt x="43" y="2"/>
                        <a:pt x="40" y="4"/>
                        <a:pt x="36" y="4"/>
                      </a:cubicBezTo>
                      <a:cubicBezTo>
                        <a:pt x="0" y="4"/>
                        <a:pt x="0" y="4"/>
                        <a:pt x="0" y="4"/>
                      </a:cubicBezTo>
                      <a:cubicBezTo>
                        <a:pt x="1" y="6"/>
                        <a:pt x="2" y="7"/>
                        <a:pt x="3" y="9"/>
                      </a:cubicBezTo>
                      <a:cubicBezTo>
                        <a:pt x="29" y="50"/>
                        <a:pt x="76" y="76"/>
                        <a:pt x="76" y="76"/>
                      </a:cubicBezTo>
                      <a:cubicBezTo>
                        <a:pt x="76" y="76"/>
                        <a:pt x="123" y="50"/>
                        <a:pt x="149" y="9"/>
                      </a:cubicBezTo>
                      <a:cubicBezTo>
                        <a:pt x="150" y="7"/>
                        <a:pt x="151" y="6"/>
                        <a:pt x="152" y="4"/>
                      </a:cubicBezTo>
                      <a:lnTo>
                        <a:pt x="120" y="4"/>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50">
                  <a:extLst>
                    <a:ext uri="{FF2B5EF4-FFF2-40B4-BE49-F238E27FC236}">
                      <a16:creationId xmlns:a16="http://schemas.microsoft.com/office/drawing/2014/main" id="{572EA959-E7AA-43FA-AD0C-3008F01824AE}"/>
                    </a:ext>
                  </a:extLst>
                </p:cNvPr>
                <p:cNvSpPr>
                  <a:spLocks/>
                </p:cNvSpPr>
                <p:nvPr/>
              </p:nvSpPr>
              <p:spPr bwMode="auto">
                <a:xfrm>
                  <a:off x="519113" y="1314451"/>
                  <a:ext cx="566738" cy="263525"/>
                </a:xfrm>
                <a:custGeom>
                  <a:avLst/>
                  <a:gdLst>
                    <a:gd name="T0" fmla="*/ 46 w 188"/>
                    <a:gd name="T1" fmla="*/ 87 h 87"/>
                    <a:gd name="T2" fmla="*/ 53 w 188"/>
                    <a:gd name="T3" fmla="*/ 76 h 87"/>
                    <a:gd name="T4" fmla="*/ 64 w 188"/>
                    <a:gd name="T5" fmla="*/ 70 h 87"/>
                    <a:gd name="T6" fmla="*/ 65 w 188"/>
                    <a:gd name="T7" fmla="*/ 70 h 87"/>
                    <a:gd name="T8" fmla="*/ 75 w 188"/>
                    <a:gd name="T9" fmla="*/ 77 h 87"/>
                    <a:gd name="T10" fmla="*/ 77 w 188"/>
                    <a:gd name="T11" fmla="*/ 80 h 87"/>
                    <a:gd name="T12" fmla="*/ 84 w 188"/>
                    <a:gd name="T13" fmla="*/ 63 h 87"/>
                    <a:gd name="T14" fmla="*/ 96 w 188"/>
                    <a:gd name="T15" fmla="*/ 54 h 87"/>
                    <a:gd name="T16" fmla="*/ 108 w 188"/>
                    <a:gd name="T17" fmla="*/ 63 h 87"/>
                    <a:gd name="T18" fmla="*/ 113 w 188"/>
                    <a:gd name="T19" fmla="*/ 79 h 87"/>
                    <a:gd name="T20" fmla="*/ 116 w 188"/>
                    <a:gd name="T21" fmla="*/ 71 h 87"/>
                    <a:gd name="T22" fmla="*/ 128 w 188"/>
                    <a:gd name="T23" fmla="*/ 62 h 87"/>
                    <a:gd name="T24" fmla="*/ 128 w 188"/>
                    <a:gd name="T25" fmla="*/ 62 h 87"/>
                    <a:gd name="T26" fmla="*/ 140 w 188"/>
                    <a:gd name="T27" fmla="*/ 70 h 87"/>
                    <a:gd name="T28" fmla="*/ 147 w 188"/>
                    <a:gd name="T29" fmla="*/ 87 h 87"/>
                    <a:gd name="T30" fmla="*/ 180 w 188"/>
                    <a:gd name="T31" fmla="*/ 87 h 87"/>
                    <a:gd name="T32" fmla="*/ 145 w 188"/>
                    <a:gd name="T33" fmla="*/ 8 h 87"/>
                    <a:gd name="T34" fmla="*/ 94 w 188"/>
                    <a:gd name="T35" fmla="*/ 34 h 87"/>
                    <a:gd name="T36" fmla="*/ 43 w 188"/>
                    <a:gd name="T37" fmla="*/ 8 h 87"/>
                    <a:gd name="T38" fmla="*/ 8 w 188"/>
                    <a:gd name="T39" fmla="*/ 87 h 87"/>
                    <a:gd name="T40" fmla="*/ 46 w 188"/>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87">
                      <a:moveTo>
                        <a:pt x="46" y="87"/>
                      </a:moveTo>
                      <a:cubicBezTo>
                        <a:pt x="53" y="76"/>
                        <a:pt x="53" y="76"/>
                        <a:pt x="53" y="76"/>
                      </a:cubicBezTo>
                      <a:cubicBezTo>
                        <a:pt x="56" y="72"/>
                        <a:pt x="60" y="70"/>
                        <a:pt x="64" y="70"/>
                      </a:cubicBezTo>
                      <a:cubicBezTo>
                        <a:pt x="65" y="70"/>
                        <a:pt x="65" y="70"/>
                        <a:pt x="65" y="70"/>
                      </a:cubicBezTo>
                      <a:cubicBezTo>
                        <a:pt x="69" y="70"/>
                        <a:pt x="73" y="73"/>
                        <a:pt x="75" y="77"/>
                      </a:cubicBezTo>
                      <a:cubicBezTo>
                        <a:pt x="77" y="80"/>
                        <a:pt x="77" y="80"/>
                        <a:pt x="77" y="80"/>
                      </a:cubicBezTo>
                      <a:cubicBezTo>
                        <a:pt x="84" y="63"/>
                        <a:pt x="84" y="63"/>
                        <a:pt x="84" y="63"/>
                      </a:cubicBezTo>
                      <a:cubicBezTo>
                        <a:pt x="86" y="57"/>
                        <a:pt x="91" y="54"/>
                        <a:pt x="96" y="54"/>
                      </a:cubicBezTo>
                      <a:cubicBezTo>
                        <a:pt x="102" y="54"/>
                        <a:pt x="107" y="58"/>
                        <a:pt x="108" y="63"/>
                      </a:cubicBezTo>
                      <a:cubicBezTo>
                        <a:pt x="113" y="79"/>
                        <a:pt x="113" y="79"/>
                        <a:pt x="113" y="79"/>
                      </a:cubicBezTo>
                      <a:cubicBezTo>
                        <a:pt x="116" y="71"/>
                        <a:pt x="116" y="71"/>
                        <a:pt x="116" y="71"/>
                      </a:cubicBezTo>
                      <a:cubicBezTo>
                        <a:pt x="117" y="66"/>
                        <a:pt x="122" y="62"/>
                        <a:pt x="128" y="62"/>
                      </a:cubicBezTo>
                      <a:cubicBezTo>
                        <a:pt x="128" y="62"/>
                        <a:pt x="128" y="62"/>
                        <a:pt x="128" y="62"/>
                      </a:cubicBezTo>
                      <a:cubicBezTo>
                        <a:pt x="133" y="62"/>
                        <a:pt x="138" y="65"/>
                        <a:pt x="140" y="70"/>
                      </a:cubicBezTo>
                      <a:cubicBezTo>
                        <a:pt x="147" y="87"/>
                        <a:pt x="147" y="87"/>
                        <a:pt x="147" y="87"/>
                      </a:cubicBezTo>
                      <a:cubicBezTo>
                        <a:pt x="180" y="87"/>
                        <a:pt x="180" y="87"/>
                        <a:pt x="180" y="87"/>
                      </a:cubicBezTo>
                      <a:cubicBezTo>
                        <a:pt x="188" y="50"/>
                        <a:pt x="172" y="15"/>
                        <a:pt x="145" y="8"/>
                      </a:cubicBezTo>
                      <a:cubicBezTo>
                        <a:pt x="111" y="0"/>
                        <a:pt x="94" y="34"/>
                        <a:pt x="94" y="34"/>
                      </a:cubicBezTo>
                      <a:cubicBezTo>
                        <a:pt x="94" y="34"/>
                        <a:pt x="77" y="0"/>
                        <a:pt x="43" y="8"/>
                      </a:cubicBezTo>
                      <a:cubicBezTo>
                        <a:pt x="16" y="15"/>
                        <a:pt x="0" y="50"/>
                        <a:pt x="8" y="87"/>
                      </a:cubicBezTo>
                      <a:lnTo>
                        <a:pt x="46" y="87"/>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569AD15F-7796-45CE-BE8C-E7FDDDAE1AF6}"/>
                  </a:ext>
                </a:extLst>
              </p:cNvPr>
              <p:cNvGrpSpPr/>
              <p:nvPr/>
            </p:nvGrpSpPr>
            <p:grpSpPr>
              <a:xfrm>
                <a:off x="2348103" y="2592542"/>
                <a:ext cx="1020149" cy="994431"/>
                <a:chOff x="519113" y="1314451"/>
                <a:chExt cx="566738" cy="552450"/>
              </a:xfrm>
              <a:solidFill>
                <a:schemeClr val="accent4"/>
              </a:solidFill>
            </p:grpSpPr>
            <p:sp>
              <p:nvSpPr>
                <p:cNvPr id="124" name="Freeform 149">
                  <a:extLst>
                    <a:ext uri="{FF2B5EF4-FFF2-40B4-BE49-F238E27FC236}">
                      <a16:creationId xmlns:a16="http://schemas.microsoft.com/office/drawing/2014/main" id="{A1F2F5C8-1688-4C06-AFCE-B111B1AAA68C}"/>
                    </a:ext>
                  </a:extLst>
                </p:cNvPr>
                <p:cNvSpPr>
                  <a:spLocks/>
                </p:cNvSpPr>
                <p:nvPr/>
              </p:nvSpPr>
              <p:spPr bwMode="auto">
                <a:xfrm>
                  <a:off x="573088" y="1638301"/>
                  <a:ext cx="458788" cy="228600"/>
                </a:xfrm>
                <a:custGeom>
                  <a:avLst/>
                  <a:gdLst>
                    <a:gd name="T0" fmla="*/ 120 w 152"/>
                    <a:gd name="T1" fmla="*/ 4 h 76"/>
                    <a:gd name="T2" fmla="*/ 112 w 152"/>
                    <a:gd name="T3" fmla="*/ 2 h 76"/>
                    <a:gd name="T4" fmla="*/ 106 w 152"/>
                    <a:gd name="T5" fmla="*/ 20 h 76"/>
                    <a:gd name="T6" fmla="*/ 94 w 152"/>
                    <a:gd name="T7" fmla="*/ 29 h 76"/>
                    <a:gd name="T8" fmla="*/ 93 w 152"/>
                    <a:gd name="T9" fmla="*/ 29 h 76"/>
                    <a:gd name="T10" fmla="*/ 81 w 152"/>
                    <a:gd name="T11" fmla="*/ 20 h 76"/>
                    <a:gd name="T12" fmla="*/ 76 w 152"/>
                    <a:gd name="T13" fmla="*/ 2 h 76"/>
                    <a:gd name="T14" fmla="*/ 74 w 152"/>
                    <a:gd name="T15" fmla="*/ 8 h 76"/>
                    <a:gd name="T16" fmla="*/ 63 w 152"/>
                    <a:gd name="T17" fmla="*/ 17 h 76"/>
                    <a:gd name="T18" fmla="*/ 62 w 152"/>
                    <a:gd name="T19" fmla="*/ 17 h 76"/>
                    <a:gd name="T20" fmla="*/ 51 w 152"/>
                    <a:gd name="T21" fmla="*/ 10 h 76"/>
                    <a:gd name="T22" fmla="*/ 45 w 152"/>
                    <a:gd name="T23" fmla="*/ 0 h 76"/>
                    <a:gd name="T24" fmla="*/ 36 w 152"/>
                    <a:gd name="T25" fmla="*/ 4 h 76"/>
                    <a:gd name="T26" fmla="*/ 0 w 152"/>
                    <a:gd name="T27" fmla="*/ 4 h 76"/>
                    <a:gd name="T28" fmla="*/ 3 w 152"/>
                    <a:gd name="T29" fmla="*/ 9 h 76"/>
                    <a:gd name="T30" fmla="*/ 76 w 152"/>
                    <a:gd name="T31" fmla="*/ 76 h 76"/>
                    <a:gd name="T32" fmla="*/ 149 w 152"/>
                    <a:gd name="T33" fmla="*/ 9 h 76"/>
                    <a:gd name="T34" fmla="*/ 152 w 152"/>
                    <a:gd name="T35" fmla="*/ 4 h 76"/>
                    <a:gd name="T36" fmla="*/ 120 w 152"/>
                    <a:gd name="T37"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 h="76">
                      <a:moveTo>
                        <a:pt x="120" y="4"/>
                      </a:moveTo>
                      <a:cubicBezTo>
                        <a:pt x="118" y="4"/>
                        <a:pt x="115" y="4"/>
                        <a:pt x="112" y="2"/>
                      </a:cubicBezTo>
                      <a:cubicBezTo>
                        <a:pt x="106" y="20"/>
                        <a:pt x="106" y="20"/>
                        <a:pt x="106" y="20"/>
                      </a:cubicBezTo>
                      <a:cubicBezTo>
                        <a:pt x="105" y="25"/>
                        <a:pt x="100" y="29"/>
                        <a:pt x="94" y="29"/>
                      </a:cubicBezTo>
                      <a:cubicBezTo>
                        <a:pt x="93" y="29"/>
                        <a:pt x="93" y="29"/>
                        <a:pt x="93" y="29"/>
                      </a:cubicBezTo>
                      <a:cubicBezTo>
                        <a:pt x="88" y="29"/>
                        <a:pt x="83" y="25"/>
                        <a:pt x="81" y="20"/>
                      </a:cubicBezTo>
                      <a:cubicBezTo>
                        <a:pt x="76" y="2"/>
                        <a:pt x="76" y="2"/>
                        <a:pt x="76" y="2"/>
                      </a:cubicBezTo>
                      <a:cubicBezTo>
                        <a:pt x="74" y="8"/>
                        <a:pt x="74" y="8"/>
                        <a:pt x="74" y="8"/>
                      </a:cubicBezTo>
                      <a:cubicBezTo>
                        <a:pt x="72" y="13"/>
                        <a:pt x="68" y="17"/>
                        <a:pt x="63" y="17"/>
                      </a:cubicBezTo>
                      <a:cubicBezTo>
                        <a:pt x="63" y="17"/>
                        <a:pt x="62" y="17"/>
                        <a:pt x="62" y="17"/>
                      </a:cubicBezTo>
                      <a:cubicBezTo>
                        <a:pt x="57" y="17"/>
                        <a:pt x="53" y="14"/>
                        <a:pt x="51" y="10"/>
                      </a:cubicBezTo>
                      <a:cubicBezTo>
                        <a:pt x="45" y="0"/>
                        <a:pt x="45" y="0"/>
                        <a:pt x="45" y="0"/>
                      </a:cubicBezTo>
                      <a:cubicBezTo>
                        <a:pt x="43" y="2"/>
                        <a:pt x="40" y="4"/>
                        <a:pt x="36" y="4"/>
                      </a:cubicBezTo>
                      <a:cubicBezTo>
                        <a:pt x="0" y="4"/>
                        <a:pt x="0" y="4"/>
                        <a:pt x="0" y="4"/>
                      </a:cubicBezTo>
                      <a:cubicBezTo>
                        <a:pt x="1" y="6"/>
                        <a:pt x="2" y="7"/>
                        <a:pt x="3" y="9"/>
                      </a:cubicBezTo>
                      <a:cubicBezTo>
                        <a:pt x="29" y="50"/>
                        <a:pt x="76" y="76"/>
                        <a:pt x="76" y="76"/>
                      </a:cubicBezTo>
                      <a:cubicBezTo>
                        <a:pt x="76" y="76"/>
                        <a:pt x="123" y="50"/>
                        <a:pt x="149" y="9"/>
                      </a:cubicBezTo>
                      <a:cubicBezTo>
                        <a:pt x="150" y="7"/>
                        <a:pt x="151" y="6"/>
                        <a:pt x="152" y="4"/>
                      </a:cubicBezTo>
                      <a:lnTo>
                        <a:pt x="120" y="4"/>
                      </a:lnTo>
                      <a:close/>
                    </a:path>
                  </a:pathLst>
                </a:custGeom>
                <a:solidFill>
                  <a:schemeClr val="tx2"/>
                </a:solid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50">
                  <a:extLst>
                    <a:ext uri="{FF2B5EF4-FFF2-40B4-BE49-F238E27FC236}">
                      <a16:creationId xmlns:a16="http://schemas.microsoft.com/office/drawing/2014/main" id="{DF0DAC59-70FB-47F2-A77E-77BF18351BCE}"/>
                    </a:ext>
                  </a:extLst>
                </p:cNvPr>
                <p:cNvSpPr>
                  <a:spLocks/>
                </p:cNvSpPr>
                <p:nvPr/>
              </p:nvSpPr>
              <p:spPr bwMode="auto">
                <a:xfrm>
                  <a:off x="519113" y="1314451"/>
                  <a:ext cx="566738" cy="263525"/>
                </a:xfrm>
                <a:custGeom>
                  <a:avLst/>
                  <a:gdLst>
                    <a:gd name="T0" fmla="*/ 46 w 188"/>
                    <a:gd name="T1" fmla="*/ 87 h 87"/>
                    <a:gd name="T2" fmla="*/ 53 w 188"/>
                    <a:gd name="T3" fmla="*/ 76 h 87"/>
                    <a:gd name="T4" fmla="*/ 64 w 188"/>
                    <a:gd name="T5" fmla="*/ 70 h 87"/>
                    <a:gd name="T6" fmla="*/ 65 w 188"/>
                    <a:gd name="T7" fmla="*/ 70 h 87"/>
                    <a:gd name="T8" fmla="*/ 75 w 188"/>
                    <a:gd name="T9" fmla="*/ 77 h 87"/>
                    <a:gd name="T10" fmla="*/ 77 w 188"/>
                    <a:gd name="T11" fmla="*/ 80 h 87"/>
                    <a:gd name="T12" fmla="*/ 84 w 188"/>
                    <a:gd name="T13" fmla="*/ 63 h 87"/>
                    <a:gd name="T14" fmla="*/ 96 w 188"/>
                    <a:gd name="T15" fmla="*/ 54 h 87"/>
                    <a:gd name="T16" fmla="*/ 108 w 188"/>
                    <a:gd name="T17" fmla="*/ 63 h 87"/>
                    <a:gd name="T18" fmla="*/ 113 w 188"/>
                    <a:gd name="T19" fmla="*/ 79 h 87"/>
                    <a:gd name="T20" fmla="*/ 116 w 188"/>
                    <a:gd name="T21" fmla="*/ 71 h 87"/>
                    <a:gd name="T22" fmla="*/ 128 w 188"/>
                    <a:gd name="T23" fmla="*/ 62 h 87"/>
                    <a:gd name="T24" fmla="*/ 128 w 188"/>
                    <a:gd name="T25" fmla="*/ 62 h 87"/>
                    <a:gd name="T26" fmla="*/ 140 w 188"/>
                    <a:gd name="T27" fmla="*/ 70 h 87"/>
                    <a:gd name="T28" fmla="*/ 147 w 188"/>
                    <a:gd name="T29" fmla="*/ 87 h 87"/>
                    <a:gd name="T30" fmla="*/ 180 w 188"/>
                    <a:gd name="T31" fmla="*/ 87 h 87"/>
                    <a:gd name="T32" fmla="*/ 145 w 188"/>
                    <a:gd name="T33" fmla="*/ 8 h 87"/>
                    <a:gd name="T34" fmla="*/ 94 w 188"/>
                    <a:gd name="T35" fmla="*/ 34 h 87"/>
                    <a:gd name="T36" fmla="*/ 43 w 188"/>
                    <a:gd name="T37" fmla="*/ 8 h 87"/>
                    <a:gd name="T38" fmla="*/ 8 w 188"/>
                    <a:gd name="T39" fmla="*/ 87 h 87"/>
                    <a:gd name="T40" fmla="*/ 46 w 188"/>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87">
                      <a:moveTo>
                        <a:pt x="46" y="87"/>
                      </a:moveTo>
                      <a:cubicBezTo>
                        <a:pt x="53" y="76"/>
                        <a:pt x="53" y="76"/>
                        <a:pt x="53" y="76"/>
                      </a:cubicBezTo>
                      <a:cubicBezTo>
                        <a:pt x="56" y="72"/>
                        <a:pt x="60" y="70"/>
                        <a:pt x="64" y="70"/>
                      </a:cubicBezTo>
                      <a:cubicBezTo>
                        <a:pt x="65" y="70"/>
                        <a:pt x="65" y="70"/>
                        <a:pt x="65" y="70"/>
                      </a:cubicBezTo>
                      <a:cubicBezTo>
                        <a:pt x="69" y="70"/>
                        <a:pt x="73" y="73"/>
                        <a:pt x="75" y="77"/>
                      </a:cubicBezTo>
                      <a:cubicBezTo>
                        <a:pt x="77" y="80"/>
                        <a:pt x="77" y="80"/>
                        <a:pt x="77" y="80"/>
                      </a:cubicBezTo>
                      <a:cubicBezTo>
                        <a:pt x="84" y="63"/>
                        <a:pt x="84" y="63"/>
                        <a:pt x="84" y="63"/>
                      </a:cubicBezTo>
                      <a:cubicBezTo>
                        <a:pt x="86" y="57"/>
                        <a:pt x="91" y="54"/>
                        <a:pt x="96" y="54"/>
                      </a:cubicBezTo>
                      <a:cubicBezTo>
                        <a:pt x="102" y="54"/>
                        <a:pt x="107" y="58"/>
                        <a:pt x="108" y="63"/>
                      </a:cubicBezTo>
                      <a:cubicBezTo>
                        <a:pt x="113" y="79"/>
                        <a:pt x="113" y="79"/>
                        <a:pt x="113" y="79"/>
                      </a:cubicBezTo>
                      <a:cubicBezTo>
                        <a:pt x="116" y="71"/>
                        <a:pt x="116" y="71"/>
                        <a:pt x="116" y="71"/>
                      </a:cubicBezTo>
                      <a:cubicBezTo>
                        <a:pt x="117" y="66"/>
                        <a:pt x="122" y="62"/>
                        <a:pt x="128" y="62"/>
                      </a:cubicBezTo>
                      <a:cubicBezTo>
                        <a:pt x="128" y="62"/>
                        <a:pt x="128" y="62"/>
                        <a:pt x="128" y="62"/>
                      </a:cubicBezTo>
                      <a:cubicBezTo>
                        <a:pt x="133" y="62"/>
                        <a:pt x="138" y="65"/>
                        <a:pt x="140" y="70"/>
                      </a:cubicBezTo>
                      <a:cubicBezTo>
                        <a:pt x="147" y="87"/>
                        <a:pt x="147" y="87"/>
                        <a:pt x="147" y="87"/>
                      </a:cubicBezTo>
                      <a:cubicBezTo>
                        <a:pt x="180" y="87"/>
                        <a:pt x="180" y="87"/>
                        <a:pt x="180" y="87"/>
                      </a:cubicBezTo>
                      <a:cubicBezTo>
                        <a:pt x="188" y="50"/>
                        <a:pt x="172" y="15"/>
                        <a:pt x="145" y="8"/>
                      </a:cubicBezTo>
                      <a:cubicBezTo>
                        <a:pt x="111" y="0"/>
                        <a:pt x="94" y="34"/>
                        <a:pt x="94" y="34"/>
                      </a:cubicBezTo>
                      <a:cubicBezTo>
                        <a:pt x="94" y="34"/>
                        <a:pt x="77" y="0"/>
                        <a:pt x="43" y="8"/>
                      </a:cubicBezTo>
                      <a:cubicBezTo>
                        <a:pt x="16" y="15"/>
                        <a:pt x="0" y="50"/>
                        <a:pt x="8" y="87"/>
                      </a:cubicBezTo>
                      <a:lnTo>
                        <a:pt x="46" y="87"/>
                      </a:lnTo>
                      <a:close/>
                    </a:path>
                  </a:pathLst>
                </a:custGeom>
                <a:solidFill>
                  <a:schemeClr val="tx2"/>
                </a:solid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21" name="Freeform 151">
              <a:extLst>
                <a:ext uri="{FF2B5EF4-FFF2-40B4-BE49-F238E27FC236}">
                  <a16:creationId xmlns:a16="http://schemas.microsoft.com/office/drawing/2014/main" id="{6B224654-B909-49FA-B602-97A80CE717C5}"/>
                </a:ext>
              </a:extLst>
            </p:cNvPr>
            <p:cNvSpPr>
              <a:spLocks/>
            </p:cNvSpPr>
            <p:nvPr/>
          </p:nvSpPr>
          <p:spPr bwMode="auto">
            <a:xfrm>
              <a:off x="1188350" y="3106108"/>
              <a:ext cx="534074" cy="211935"/>
            </a:xfrm>
            <a:custGeom>
              <a:avLst/>
              <a:gdLst>
                <a:gd name="T0" fmla="*/ 0 w 166"/>
                <a:gd name="T1" fmla="*/ 33 h 66"/>
                <a:gd name="T2" fmla="*/ 39 w 166"/>
                <a:gd name="T3" fmla="*/ 33 h 66"/>
                <a:gd name="T4" fmla="*/ 49 w 166"/>
                <a:gd name="T5" fmla="*/ 18 h 66"/>
                <a:gd name="T6" fmla="*/ 53 w 166"/>
                <a:gd name="T7" fmla="*/ 16 h 66"/>
                <a:gd name="T8" fmla="*/ 57 w 166"/>
                <a:gd name="T9" fmla="*/ 19 h 66"/>
                <a:gd name="T10" fmla="*/ 68 w 166"/>
                <a:gd name="T11" fmla="*/ 37 h 66"/>
                <a:gd name="T12" fmla="*/ 80 w 166"/>
                <a:gd name="T13" fmla="*/ 3 h 66"/>
                <a:gd name="T14" fmla="*/ 85 w 166"/>
                <a:gd name="T15" fmla="*/ 0 h 66"/>
                <a:gd name="T16" fmla="*/ 90 w 166"/>
                <a:gd name="T17" fmla="*/ 4 h 66"/>
                <a:gd name="T18" fmla="*/ 101 w 166"/>
                <a:gd name="T19" fmla="*/ 44 h 66"/>
                <a:gd name="T20" fmla="*/ 112 w 166"/>
                <a:gd name="T21" fmla="*/ 11 h 66"/>
                <a:gd name="T22" fmla="*/ 117 w 166"/>
                <a:gd name="T23" fmla="*/ 8 h 66"/>
                <a:gd name="T24" fmla="*/ 122 w 166"/>
                <a:gd name="T25" fmla="*/ 11 h 66"/>
                <a:gd name="T26" fmla="*/ 130 w 166"/>
                <a:gd name="T27" fmla="*/ 33 h 66"/>
                <a:gd name="T28" fmla="*/ 166 w 166"/>
                <a:gd name="T29" fmla="*/ 33 h 66"/>
                <a:gd name="T30" fmla="*/ 163 w 166"/>
                <a:gd name="T31" fmla="*/ 41 h 66"/>
                <a:gd name="T32" fmla="*/ 127 w 166"/>
                <a:gd name="T33" fmla="*/ 41 h 66"/>
                <a:gd name="T34" fmla="*/ 120 w 166"/>
                <a:gd name="T35" fmla="*/ 35 h 66"/>
                <a:gd name="T36" fmla="*/ 117 w 166"/>
                <a:gd name="T37" fmla="*/ 28 h 66"/>
                <a:gd name="T38" fmla="*/ 106 w 166"/>
                <a:gd name="T39" fmla="*/ 63 h 66"/>
                <a:gd name="T40" fmla="*/ 101 w 166"/>
                <a:gd name="T41" fmla="*/ 66 h 66"/>
                <a:gd name="T42" fmla="*/ 101 w 166"/>
                <a:gd name="T43" fmla="*/ 66 h 66"/>
                <a:gd name="T44" fmla="*/ 96 w 166"/>
                <a:gd name="T45" fmla="*/ 62 h 66"/>
                <a:gd name="T46" fmla="*/ 84 w 166"/>
                <a:gd name="T47" fmla="*/ 21 h 66"/>
                <a:gd name="T48" fmla="*/ 74 w 166"/>
                <a:gd name="T49" fmla="*/ 51 h 66"/>
                <a:gd name="T50" fmla="*/ 69 w 166"/>
                <a:gd name="T51" fmla="*/ 54 h 66"/>
                <a:gd name="T52" fmla="*/ 65 w 166"/>
                <a:gd name="T53" fmla="*/ 51 h 66"/>
                <a:gd name="T54" fmla="*/ 53 w 166"/>
                <a:gd name="T55" fmla="*/ 31 h 66"/>
                <a:gd name="T56" fmla="*/ 49 w 166"/>
                <a:gd name="T57" fmla="*/ 36 h 66"/>
                <a:gd name="T58" fmla="*/ 43 w 166"/>
                <a:gd name="T59" fmla="*/ 41 h 66"/>
                <a:gd name="T60" fmla="*/ 3 w 166"/>
                <a:gd name="T61" fmla="*/ 41 h 66"/>
                <a:gd name="T62" fmla="*/ 0 w 166"/>
                <a:gd name="T6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66">
                  <a:moveTo>
                    <a:pt x="0" y="33"/>
                  </a:moveTo>
                  <a:cubicBezTo>
                    <a:pt x="39" y="33"/>
                    <a:pt x="39" y="33"/>
                    <a:pt x="39" y="33"/>
                  </a:cubicBezTo>
                  <a:cubicBezTo>
                    <a:pt x="49" y="18"/>
                    <a:pt x="49" y="18"/>
                    <a:pt x="49" y="18"/>
                  </a:cubicBezTo>
                  <a:cubicBezTo>
                    <a:pt x="50" y="17"/>
                    <a:pt x="51" y="16"/>
                    <a:pt x="53" y="16"/>
                  </a:cubicBezTo>
                  <a:cubicBezTo>
                    <a:pt x="55" y="16"/>
                    <a:pt x="56" y="17"/>
                    <a:pt x="57" y="19"/>
                  </a:cubicBezTo>
                  <a:cubicBezTo>
                    <a:pt x="68" y="37"/>
                    <a:pt x="68" y="37"/>
                    <a:pt x="68" y="37"/>
                  </a:cubicBezTo>
                  <a:cubicBezTo>
                    <a:pt x="80" y="3"/>
                    <a:pt x="80" y="3"/>
                    <a:pt x="80" y="3"/>
                  </a:cubicBezTo>
                  <a:cubicBezTo>
                    <a:pt x="81" y="1"/>
                    <a:pt x="83" y="0"/>
                    <a:pt x="85" y="0"/>
                  </a:cubicBezTo>
                  <a:cubicBezTo>
                    <a:pt x="87" y="0"/>
                    <a:pt x="89" y="2"/>
                    <a:pt x="90" y="4"/>
                  </a:cubicBezTo>
                  <a:cubicBezTo>
                    <a:pt x="101" y="44"/>
                    <a:pt x="101" y="44"/>
                    <a:pt x="101" y="44"/>
                  </a:cubicBezTo>
                  <a:cubicBezTo>
                    <a:pt x="112" y="11"/>
                    <a:pt x="112" y="11"/>
                    <a:pt x="112" y="11"/>
                  </a:cubicBezTo>
                  <a:cubicBezTo>
                    <a:pt x="113" y="9"/>
                    <a:pt x="115" y="8"/>
                    <a:pt x="117" y="8"/>
                  </a:cubicBezTo>
                  <a:cubicBezTo>
                    <a:pt x="119" y="8"/>
                    <a:pt x="121" y="9"/>
                    <a:pt x="122" y="11"/>
                  </a:cubicBezTo>
                  <a:cubicBezTo>
                    <a:pt x="130" y="33"/>
                    <a:pt x="130" y="33"/>
                    <a:pt x="130" y="33"/>
                  </a:cubicBezTo>
                  <a:cubicBezTo>
                    <a:pt x="166" y="33"/>
                    <a:pt x="166" y="33"/>
                    <a:pt x="166" y="33"/>
                  </a:cubicBezTo>
                  <a:cubicBezTo>
                    <a:pt x="163" y="41"/>
                    <a:pt x="163" y="41"/>
                    <a:pt x="163" y="41"/>
                  </a:cubicBezTo>
                  <a:cubicBezTo>
                    <a:pt x="163" y="41"/>
                    <a:pt x="131" y="41"/>
                    <a:pt x="127" y="41"/>
                  </a:cubicBezTo>
                  <a:cubicBezTo>
                    <a:pt x="123" y="41"/>
                    <a:pt x="121" y="37"/>
                    <a:pt x="120" y="35"/>
                  </a:cubicBezTo>
                  <a:cubicBezTo>
                    <a:pt x="117" y="28"/>
                    <a:pt x="117" y="28"/>
                    <a:pt x="117" y="28"/>
                  </a:cubicBezTo>
                  <a:cubicBezTo>
                    <a:pt x="106" y="63"/>
                    <a:pt x="106" y="63"/>
                    <a:pt x="106" y="63"/>
                  </a:cubicBezTo>
                  <a:cubicBezTo>
                    <a:pt x="105" y="65"/>
                    <a:pt x="103" y="66"/>
                    <a:pt x="101" y="66"/>
                  </a:cubicBezTo>
                  <a:cubicBezTo>
                    <a:pt x="101" y="66"/>
                    <a:pt x="101" y="66"/>
                    <a:pt x="101" y="66"/>
                  </a:cubicBezTo>
                  <a:cubicBezTo>
                    <a:pt x="99" y="66"/>
                    <a:pt x="97" y="64"/>
                    <a:pt x="96" y="62"/>
                  </a:cubicBezTo>
                  <a:cubicBezTo>
                    <a:pt x="84" y="21"/>
                    <a:pt x="84" y="21"/>
                    <a:pt x="84" y="21"/>
                  </a:cubicBezTo>
                  <a:cubicBezTo>
                    <a:pt x="74" y="51"/>
                    <a:pt x="74" y="51"/>
                    <a:pt x="74" y="51"/>
                  </a:cubicBezTo>
                  <a:cubicBezTo>
                    <a:pt x="73" y="53"/>
                    <a:pt x="71" y="54"/>
                    <a:pt x="69" y="54"/>
                  </a:cubicBezTo>
                  <a:cubicBezTo>
                    <a:pt x="67" y="54"/>
                    <a:pt x="66" y="53"/>
                    <a:pt x="65" y="51"/>
                  </a:cubicBezTo>
                  <a:cubicBezTo>
                    <a:pt x="53" y="31"/>
                    <a:pt x="53" y="31"/>
                    <a:pt x="53" y="31"/>
                  </a:cubicBezTo>
                  <a:cubicBezTo>
                    <a:pt x="49" y="36"/>
                    <a:pt x="49" y="36"/>
                    <a:pt x="49" y="36"/>
                  </a:cubicBezTo>
                  <a:cubicBezTo>
                    <a:pt x="48" y="37"/>
                    <a:pt x="46" y="41"/>
                    <a:pt x="43" y="41"/>
                  </a:cubicBezTo>
                  <a:cubicBezTo>
                    <a:pt x="40" y="41"/>
                    <a:pt x="3" y="41"/>
                    <a:pt x="3" y="41"/>
                  </a:cubicBezTo>
                  <a:lnTo>
                    <a:pt x="0" y="33"/>
                  </a:lnTo>
                  <a:close/>
                </a:path>
              </a:pathLst>
            </a:custGeom>
            <a:solidFill>
              <a:schemeClr val="tx2"/>
            </a:solid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93" name="Group 192">
              <a:extLst>
                <a:ext uri="{FF2B5EF4-FFF2-40B4-BE49-F238E27FC236}">
                  <a16:creationId xmlns:a16="http://schemas.microsoft.com/office/drawing/2014/main" id="{822239C4-CF57-41F1-ACCF-0766E0FF495C}"/>
                </a:ext>
              </a:extLst>
            </p:cNvPr>
            <p:cNvGrpSpPr/>
            <p:nvPr/>
          </p:nvGrpSpPr>
          <p:grpSpPr>
            <a:xfrm rot="11546808">
              <a:off x="779653" y="2903710"/>
              <a:ext cx="563588" cy="600438"/>
              <a:chOff x="-5562609" y="2061368"/>
              <a:chExt cx="1651009" cy="1758951"/>
            </a:xfrm>
            <a:solidFill>
              <a:schemeClr val="tx2"/>
            </a:solidFill>
          </p:grpSpPr>
          <p:sp>
            <p:nvSpPr>
              <p:cNvPr id="204" name="Freeform 126">
                <a:extLst>
                  <a:ext uri="{FF2B5EF4-FFF2-40B4-BE49-F238E27FC236}">
                    <a16:creationId xmlns:a16="http://schemas.microsoft.com/office/drawing/2014/main" id="{4436B508-B35C-4C24-9CE7-6D359466599F}"/>
                  </a:ext>
                </a:extLst>
              </p:cNvPr>
              <p:cNvSpPr>
                <a:spLocks/>
              </p:cNvSpPr>
              <p:nvPr/>
            </p:nvSpPr>
            <p:spPr bwMode="auto">
              <a:xfrm>
                <a:off x="-4594225" y="2061368"/>
                <a:ext cx="633413" cy="828675"/>
              </a:xfrm>
              <a:custGeom>
                <a:avLst/>
                <a:gdLst>
                  <a:gd name="T0" fmla="*/ 276 w 399"/>
                  <a:gd name="T1" fmla="*/ 40 h 522"/>
                  <a:gd name="T2" fmla="*/ 352 w 399"/>
                  <a:gd name="T3" fmla="*/ 399 h 522"/>
                  <a:gd name="T4" fmla="*/ 83 w 399"/>
                  <a:gd name="T5" fmla="*/ 458 h 522"/>
                  <a:gd name="T6" fmla="*/ 90 w 399"/>
                  <a:gd name="T7" fmla="*/ 489 h 522"/>
                  <a:gd name="T8" fmla="*/ 357 w 399"/>
                  <a:gd name="T9" fmla="*/ 432 h 522"/>
                  <a:gd name="T10" fmla="*/ 335 w 399"/>
                  <a:gd name="T11" fmla="*/ 449 h 522"/>
                  <a:gd name="T12" fmla="*/ 80 w 399"/>
                  <a:gd name="T13" fmla="*/ 503 h 522"/>
                  <a:gd name="T14" fmla="*/ 66 w 399"/>
                  <a:gd name="T15" fmla="*/ 522 h 522"/>
                  <a:gd name="T16" fmla="*/ 352 w 399"/>
                  <a:gd name="T17" fmla="*/ 460 h 522"/>
                  <a:gd name="T18" fmla="*/ 399 w 399"/>
                  <a:gd name="T19" fmla="*/ 423 h 522"/>
                  <a:gd name="T20" fmla="*/ 309 w 399"/>
                  <a:gd name="T21" fmla="*/ 0 h 522"/>
                  <a:gd name="T22" fmla="*/ 0 w 399"/>
                  <a:gd name="T23" fmla="*/ 66 h 522"/>
                  <a:gd name="T24" fmla="*/ 7 w 399"/>
                  <a:gd name="T25" fmla="*/ 97 h 522"/>
                  <a:gd name="T26" fmla="*/ 276 w 399"/>
                  <a:gd name="T27" fmla="*/ 4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9" h="522">
                    <a:moveTo>
                      <a:pt x="276" y="40"/>
                    </a:moveTo>
                    <a:lnTo>
                      <a:pt x="352" y="399"/>
                    </a:lnTo>
                    <a:lnTo>
                      <a:pt x="83" y="458"/>
                    </a:lnTo>
                    <a:lnTo>
                      <a:pt x="90" y="489"/>
                    </a:lnTo>
                    <a:lnTo>
                      <a:pt x="357" y="432"/>
                    </a:lnTo>
                    <a:lnTo>
                      <a:pt x="335" y="449"/>
                    </a:lnTo>
                    <a:lnTo>
                      <a:pt x="80" y="503"/>
                    </a:lnTo>
                    <a:lnTo>
                      <a:pt x="66" y="522"/>
                    </a:lnTo>
                    <a:lnTo>
                      <a:pt x="352" y="460"/>
                    </a:lnTo>
                    <a:lnTo>
                      <a:pt x="399" y="423"/>
                    </a:lnTo>
                    <a:lnTo>
                      <a:pt x="309" y="0"/>
                    </a:lnTo>
                    <a:lnTo>
                      <a:pt x="0" y="66"/>
                    </a:lnTo>
                    <a:lnTo>
                      <a:pt x="7" y="97"/>
                    </a:lnTo>
                    <a:lnTo>
                      <a:pt x="276" y="4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nvGrpSpPr>
              <p:cNvPr id="205" name="Group 204">
                <a:extLst>
                  <a:ext uri="{FF2B5EF4-FFF2-40B4-BE49-F238E27FC236}">
                    <a16:creationId xmlns:a16="http://schemas.microsoft.com/office/drawing/2014/main" id="{E113D2AF-569A-477F-AE92-AB2B3C1D8D82}"/>
                  </a:ext>
                </a:extLst>
              </p:cNvPr>
              <p:cNvGrpSpPr/>
              <p:nvPr/>
            </p:nvGrpSpPr>
            <p:grpSpPr>
              <a:xfrm>
                <a:off x="-5562609" y="2150268"/>
                <a:ext cx="1651009" cy="1670051"/>
                <a:chOff x="-5562609" y="2150268"/>
                <a:chExt cx="1651009" cy="1670051"/>
              </a:xfrm>
              <a:grpFill/>
            </p:grpSpPr>
            <p:sp>
              <p:nvSpPr>
                <p:cNvPr id="206" name="Freeform 110">
                  <a:extLst>
                    <a:ext uri="{FF2B5EF4-FFF2-40B4-BE49-F238E27FC236}">
                      <a16:creationId xmlns:a16="http://schemas.microsoft.com/office/drawing/2014/main" id="{8D913A32-1965-4828-ACFF-7D6299974690}"/>
                    </a:ext>
                  </a:extLst>
                </p:cNvPr>
                <p:cNvSpPr>
                  <a:spLocks/>
                </p:cNvSpPr>
                <p:nvPr/>
              </p:nvSpPr>
              <p:spPr bwMode="auto">
                <a:xfrm>
                  <a:off x="-5400675" y="3317081"/>
                  <a:ext cx="431800" cy="266700"/>
                </a:xfrm>
                <a:custGeom>
                  <a:avLst/>
                  <a:gdLst>
                    <a:gd name="T0" fmla="*/ 52 w 272"/>
                    <a:gd name="T1" fmla="*/ 76 h 168"/>
                    <a:gd name="T2" fmla="*/ 36 w 272"/>
                    <a:gd name="T3" fmla="*/ 59 h 168"/>
                    <a:gd name="T4" fmla="*/ 255 w 272"/>
                    <a:gd name="T5" fmla="*/ 137 h 168"/>
                    <a:gd name="T6" fmla="*/ 265 w 272"/>
                    <a:gd name="T7" fmla="*/ 111 h 168"/>
                    <a:gd name="T8" fmla="*/ 43 w 272"/>
                    <a:gd name="T9" fmla="*/ 33 h 168"/>
                    <a:gd name="T10" fmla="*/ 47 w 272"/>
                    <a:gd name="T11" fmla="*/ 19 h 168"/>
                    <a:gd name="T12" fmla="*/ 43 w 272"/>
                    <a:gd name="T13" fmla="*/ 19 h 168"/>
                    <a:gd name="T14" fmla="*/ 17 w 272"/>
                    <a:gd name="T15" fmla="*/ 0 h 168"/>
                    <a:gd name="T16" fmla="*/ 0 w 272"/>
                    <a:gd name="T17" fmla="*/ 47 h 168"/>
                    <a:gd name="T18" fmla="*/ 38 w 272"/>
                    <a:gd name="T19" fmla="*/ 85 h 168"/>
                    <a:gd name="T20" fmla="*/ 272 w 272"/>
                    <a:gd name="T21" fmla="*/ 168 h 168"/>
                    <a:gd name="T22" fmla="*/ 262 w 272"/>
                    <a:gd name="T23" fmla="*/ 149 h 168"/>
                    <a:gd name="T24" fmla="*/ 52 w 272"/>
                    <a:gd name="T25" fmla="*/ 7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168">
                      <a:moveTo>
                        <a:pt x="52" y="76"/>
                      </a:moveTo>
                      <a:lnTo>
                        <a:pt x="36" y="59"/>
                      </a:lnTo>
                      <a:lnTo>
                        <a:pt x="255" y="137"/>
                      </a:lnTo>
                      <a:lnTo>
                        <a:pt x="265" y="111"/>
                      </a:lnTo>
                      <a:lnTo>
                        <a:pt x="43" y="33"/>
                      </a:lnTo>
                      <a:lnTo>
                        <a:pt x="47" y="19"/>
                      </a:lnTo>
                      <a:lnTo>
                        <a:pt x="43" y="19"/>
                      </a:lnTo>
                      <a:lnTo>
                        <a:pt x="17" y="0"/>
                      </a:lnTo>
                      <a:lnTo>
                        <a:pt x="0" y="47"/>
                      </a:lnTo>
                      <a:lnTo>
                        <a:pt x="38" y="85"/>
                      </a:lnTo>
                      <a:lnTo>
                        <a:pt x="272" y="168"/>
                      </a:lnTo>
                      <a:lnTo>
                        <a:pt x="262" y="149"/>
                      </a:lnTo>
                      <a:lnTo>
                        <a:pt x="5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11">
                  <a:extLst>
                    <a:ext uri="{FF2B5EF4-FFF2-40B4-BE49-F238E27FC236}">
                      <a16:creationId xmlns:a16="http://schemas.microsoft.com/office/drawing/2014/main" id="{44ED1A67-4807-4323-BE1F-DC2E6C84FD16}"/>
                    </a:ext>
                  </a:extLst>
                </p:cNvPr>
                <p:cNvSpPr>
                  <a:spLocks/>
                </p:cNvSpPr>
                <p:nvPr/>
              </p:nvSpPr>
              <p:spPr bwMode="auto">
                <a:xfrm>
                  <a:off x="-4654550" y="3542506"/>
                  <a:ext cx="544513" cy="277813"/>
                </a:xfrm>
                <a:custGeom>
                  <a:avLst/>
                  <a:gdLst>
                    <a:gd name="T0" fmla="*/ 310 w 343"/>
                    <a:gd name="T1" fmla="*/ 0 h 175"/>
                    <a:gd name="T2" fmla="*/ 262 w 343"/>
                    <a:gd name="T3" fmla="*/ 132 h 175"/>
                    <a:gd name="T4" fmla="*/ 40 w 343"/>
                    <a:gd name="T5" fmla="*/ 54 h 175"/>
                    <a:gd name="T6" fmla="*/ 31 w 343"/>
                    <a:gd name="T7" fmla="*/ 80 h 175"/>
                    <a:gd name="T8" fmla="*/ 253 w 343"/>
                    <a:gd name="T9" fmla="*/ 158 h 175"/>
                    <a:gd name="T10" fmla="*/ 229 w 343"/>
                    <a:gd name="T11" fmla="*/ 158 h 175"/>
                    <a:gd name="T12" fmla="*/ 19 w 343"/>
                    <a:gd name="T13" fmla="*/ 85 h 175"/>
                    <a:gd name="T14" fmla="*/ 0 w 343"/>
                    <a:gd name="T15" fmla="*/ 94 h 175"/>
                    <a:gd name="T16" fmla="*/ 234 w 343"/>
                    <a:gd name="T17" fmla="*/ 175 h 175"/>
                    <a:gd name="T18" fmla="*/ 286 w 343"/>
                    <a:gd name="T19" fmla="*/ 170 h 175"/>
                    <a:gd name="T20" fmla="*/ 343 w 343"/>
                    <a:gd name="T21" fmla="*/ 5 h 175"/>
                    <a:gd name="T22" fmla="*/ 343 w 343"/>
                    <a:gd name="T23" fmla="*/ 5 h 175"/>
                    <a:gd name="T24" fmla="*/ 310 w 343"/>
                    <a:gd name="T2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5">
                      <a:moveTo>
                        <a:pt x="310" y="0"/>
                      </a:moveTo>
                      <a:lnTo>
                        <a:pt x="262" y="132"/>
                      </a:lnTo>
                      <a:lnTo>
                        <a:pt x="40" y="54"/>
                      </a:lnTo>
                      <a:lnTo>
                        <a:pt x="31" y="80"/>
                      </a:lnTo>
                      <a:lnTo>
                        <a:pt x="253" y="158"/>
                      </a:lnTo>
                      <a:lnTo>
                        <a:pt x="229" y="158"/>
                      </a:lnTo>
                      <a:lnTo>
                        <a:pt x="19" y="85"/>
                      </a:lnTo>
                      <a:lnTo>
                        <a:pt x="0" y="94"/>
                      </a:lnTo>
                      <a:lnTo>
                        <a:pt x="234" y="175"/>
                      </a:lnTo>
                      <a:lnTo>
                        <a:pt x="286" y="170"/>
                      </a:lnTo>
                      <a:lnTo>
                        <a:pt x="343" y="5"/>
                      </a:lnTo>
                      <a:lnTo>
                        <a:pt x="343" y="5"/>
                      </a:lnTo>
                      <a:lnTo>
                        <a:pt x="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12">
                  <a:extLst>
                    <a:ext uri="{FF2B5EF4-FFF2-40B4-BE49-F238E27FC236}">
                      <a16:creationId xmlns:a16="http://schemas.microsoft.com/office/drawing/2014/main" id="{5CF483DA-AC4C-48F3-8FBA-9870A629B9A8}"/>
                    </a:ext>
                  </a:extLst>
                </p:cNvPr>
                <p:cNvSpPr>
                  <a:spLocks/>
                </p:cNvSpPr>
                <p:nvPr/>
              </p:nvSpPr>
              <p:spPr bwMode="auto">
                <a:xfrm>
                  <a:off x="-4957762" y="3418681"/>
                  <a:ext cx="374650" cy="269875"/>
                </a:xfrm>
                <a:custGeom>
                  <a:avLst/>
                  <a:gdLst>
                    <a:gd name="T0" fmla="*/ 100 w 100"/>
                    <a:gd name="T1" fmla="*/ 19 h 72"/>
                    <a:gd name="T2" fmla="*/ 66 w 100"/>
                    <a:gd name="T3" fmla="*/ 13 h 72"/>
                    <a:gd name="T4" fmla="*/ 62 w 100"/>
                    <a:gd name="T5" fmla="*/ 13 h 72"/>
                    <a:gd name="T6" fmla="*/ 59 w 100"/>
                    <a:gd name="T7" fmla="*/ 21 h 72"/>
                    <a:gd name="T8" fmla="*/ 55 w 100"/>
                    <a:gd name="T9" fmla="*/ 22 h 72"/>
                    <a:gd name="T10" fmla="*/ 48 w 100"/>
                    <a:gd name="T11" fmla="*/ 20 h 72"/>
                    <a:gd name="T12" fmla="*/ 46 w 100"/>
                    <a:gd name="T13" fmla="*/ 16 h 72"/>
                    <a:gd name="T14" fmla="*/ 48 w 100"/>
                    <a:gd name="T15" fmla="*/ 10 h 72"/>
                    <a:gd name="T16" fmla="*/ 24 w 100"/>
                    <a:gd name="T17" fmla="*/ 6 h 72"/>
                    <a:gd name="T18" fmla="*/ 21 w 100"/>
                    <a:gd name="T19" fmla="*/ 1 h 72"/>
                    <a:gd name="T20" fmla="*/ 12 w 100"/>
                    <a:gd name="T21" fmla="*/ 0 h 72"/>
                    <a:gd name="T22" fmla="*/ 0 w 100"/>
                    <a:gd name="T23" fmla="*/ 34 h 72"/>
                    <a:gd name="T24" fmla="*/ 7 w 100"/>
                    <a:gd name="T25" fmla="*/ 51 h 72"/>
                    <a:gd name="T26" fmla="*/ 31 w 100"/>
                    <a:gd name="T27" fmla="*/ 59 h 72"/>
                    <a:gd name="T28" fmla="*/ 32 w 100"/>
                    <a:gd name="T29" fmla="*/ 60 h 72"/>
                    <a:gd name="T30" fmla="*/ 69 w 100"/>
                    <a:gd name="T31" fmla="*/ 72 h 72"/>
                    <a:gd name="T32" fmla="*/ 85 w 100"/>
                    <a:gd name="T33" fmla="*/ 64 h 72"/>
                    <a:gd name="T34" fmla="*/ 100 w 100"/>
                    <a:gd name="T35" fmla="*/ 1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72">
                      <a:moveTo>
                        <a:pt x="100" y="19"/>
                      </a:moveTo>
                      <a:cubicBezTo>
                        <a:pt x="66" y="13"/>
                        <a:pt x="66" y="13"/>
                        <a:pt x="66" y="13"/>
                      </a:cubicBezTo>
                      <a:cubicBezTo>
                        <a:pt x="65" y="13"/>
                        <a:pt x="64" y="13"/>
                        <a:pt x="62" y="13"/>
                      </a:cubicBezTo>
                      <a:cubicBezTo>
                        <a:pt x="59" y="21"/>
                        <a:pt x="59" y="21"/>
                        <a:pt x="59" y="21"/>
                      </a:cubicBezTo>
                      <a:cubicBezTo>
                        <a:pt x="59" y="22"/>
                        <a:pt x="57" y="23"/>
                        <a:pt x="55" y="22"/>
                      </a:cubicBezTo>
                      <a:cubicBezTo>
                        <a:pt x="48" y="20"/>
                        <a:pt x="48" y="20"/>
                        <a:pt x="48" y="20"/>
                      </a:cubicBezTo>
                      <a:cubicBezTo>
                        <a:pt x="47" y="19"/>
                        <a:pt x="46" y="18"/>
                        <a:pt x="46" y="16"/>
                      </a:cubicBezTo>
                      <a:cubicBezTo>
                        <a:pt x="48" y="10"/>
                        <a:pt x="48" y="10"/>
                        <a:pt x="48" y="10"/>
                      </a:cubicBezTo>
                      <a:cubicBezTo>
                        <a:pt x="24" y="6"/>
                        <a:pt x="24" y="6"/>
                        <a:pt x="24" y="6"/>
                      </a:cubicBezTo>
                      <a:cubicBezTo>
                        <a:pt x="21" y="1"/>
                        <a:pt x="21" y="1"/>
                        <a:pt x="21" y="1"/>
                      </a:cubicBezTo>
                      <a:cubicBezTo>
                        <a:pt x="12" y="0"/>
                        <a:pt x="12" y="0"/>
                        <a:pt x="12" y="0"/>
                      </a:cubicBezTo>
                      <a:cubicBezTo>
                        <a:pt x="0" y="34"/>
                        <a:pt x="0" y="34"/>
                        <a:pt x="0" y="34"/>
                      </a:cubicBezTo>
                      <a:cubicBezTo>
                        <a:pt x="7" y="51"/>
                        <a:pt x="7" y="51"/>
                        <a:pt x="7" y="51"/>
                      </a:cubicBezTo>
                      <a:cubicBezTo>
                        <a:pt x="31" y="59"/>
                        <a:pt x="31" y="59"/>
                        <a:pt x="31" y="59"/>
                      </a:cubicBezTo>
                      <a:cubicBezTo>
                        <a:pt x="32" y="60"/>
                        <a:pt x="32" y="60"/>
                        <a:pt x="32" y="60"/>
                      </a:cubicBezTo>
                      <a:cubicBezTo>
                        <a:pt x="69" y="72"/>
                        <a:pt x="69" y="72"/>
                        <a:pt x="69" y="72"/>
                      </a:cubicBezTo>
                      <a:cubicBezTo>
                        <a:pt x="85" y="64"/>
                        <a:pt x="85" y="64"/>
                        <a:pt x="85" y="64"/>
                      </a:cubicBezTo>
                      <a:lnTo>
                        <a:pt x="10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13">
                  <a:extLst>
                    <a:ext uri="{FF2B5EF4-FFF2-40B4-BE49-F238E27FC236}">
                      <a16:creationId xmlns:a16="http://schemas.microsoft.com/office/drawing/2014/main" id="{79DC01AD-50A7-4838-A5D2-71203FB297B6}"/>
                    </a:ext>
                  </a:extLst>
                </p:cNvPr>
                <p:cNvSpPr>
                  <a:spLocks/>
                </p:cNvSpPr>
                <p:nvPr/>
              </p:nvSpPr>
              <p:spPr bwMode="auto">
                <a:xfrm>
                  <a:off x="-5194300" y="3369469"/>
                  <a:ext cx="214313" cy="74613"/>
                </a:xfrm>
                <a:custGeom>
                  <a:avLst/>
                  <a:gdLst>
                    <a:gd name="T0" fmla="*/ 57 w 57"/>
                    <a:gd name="T1" fmla="*/ 20 h 20"/>
                    <a:gd name="T2" fmla="*/ 53 w 57"/>
                    <a:gd name="T3" fmla="*/ 9 h 20"/>
                    <a:gd name="T4" fmla="*/ 0 w 57"/>
                    <a:gd name="T5" fmla="*/ 0 h 20"/>
                    <a:gd name="T6" fmla="*/ 57 w 57"/>
                    <a:gd name="T7" fmla="*/ 20 h 20"/>
                  </a:gdLst>
                  <a:ahLst/>
                  <a:cxnLst>
                    <a:cxn ang="0">
                      <a:pos x="T0" y="T1"/>
                    </a:cxn>
                    <a:cxn ang="0">
                      <a:pos x="T2" y="T3"/>
                    </a:cxn>
                    <a:cxn ang="0">
                      <a:pos x="T4" y="T5"/>
                    </a:cxn>
                    <a:cxn ang="0">
                      <a:pos x="T6" y="T7"/>
                    </a:cxn>
                  </a:cxnLst>
                  <a:rect l="0" t="0" r="r" b="b"/>
                  <a:pathLst>
                    <a:path w="57" h="20">
                      <a:moveTo>
                        <a:pt x="57" y="20"/>
                      </a:moveTo>
                      <a:cubicBezTo>
                        <a:pt x="56" y="17"/>
                        <a:pt x="54" y="13"/>
                        <a:pt x="53" y="9"/>
                      </a:cubicBezTo>
                      <a:cubicBezTo>
                        <a:pt x="0" y="0"/>
                        <a:pt x="0" y="0"/>
                        <a:pt x="0" y="0"/>
                      </a:cubicBezTo>
                      <a:lnTo>
                        <a:pt x="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14">
                  <a:extLst>
                    <a:ext uri="{FF2B5EF4-FFF2-40B4-BE49-F238E27FC236}">
                      <a16:creationId xmlns:a16="http://schemas.microsoft.com/office/drawing/2014/main" id="{DCF3A240-9B69-41F0-B859-234A3D82955A}"/>
                    </a:ext>
                  </a:extLst>
                </p:cNvPr>
                <p:cNvSpPr>
                  <a:spLocks/>
                </p:cNvSpPr>
                <p:nvPr/>
              </p:nvSpPr>
              <p:spPr bwMode="auto">
                <a:xfrm>
                  <a:off x="-4560887" y="3493294"/>
                  <a:ext cx="349250" cy="179388"/>
                </a:xfrm>
                <a:custGeom>
                  <a:avLst/>
                  <a:gdLst>
                    <a:gd name="T0" fmla="*/ 82 w 93"/>
                    <a:gd name="T1" fmla="*/ 38 h 48"/>
                    <a:gd name="T2" fmla="*/ 83 w 93"/>
                    <a:gd name="T3" fmla="*/ 38 h 48"/>
                    <a:gd name="T4" fmla="*/ 93 w 93"/>
                    <a:gd name="T5" fmla="*/ 11 h 48"/>
                    <a:gd name="T6" fmla="*/ 28 w 93"/>
                    <a:gd name="T7" fmla="*/ 0 h 48"/>
                    <a:gd name="T8" fmla="*/ 0 w 93"/>
                    <a:gd name="T9" fmla="*/ 26 h 48"/>
                    <a:gd name="T10" fmla="*/ 62 w 93"/>
                    <a:gd name="T11" fmla="*/ 48 h 48"/>
                    <a:gd name="T12" fmla="*/ 62 w 93"/>
                    <a:gd name="T13" fmla="*/ 47 h 48"/>
                    <a:gd name="T14" fmla="*/ 82 w 93"/>
                    <a:gd name="T15" fmla="*/ 3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8">
                      <a:moveTo>
                        <a:pt x="82" y="38"/>
                      </a:moveTo>
                      <a:cubicBezTo>
                        <a:pt x="83" y="38"/>
                        <a:pt x="83" y="38"/>
                        <a:pt x="83" y="38"/>
                      </a:cubicBezTo>
                      <a:cubicBezTo>
                        <a:pt x="93" y="11"/>
                        <a:pt x="93" y="11"/>
                        <a:pt x="93" y="11"/>
                      </a:cubicBezTo>
                      <a:cubicBezTo>
                        <a:pt x="28" y="0"/>
                        <a:pt x="28" y="0"/>
                        <a:pt x="28" y="0"/>
                      </a:cubicBezTo>
                      <a:cubicBezTo>
                        <a:pt x="21" y="11"/>
                        <a:pt x="11" y="20"/>
                        <a:pt x="0" y="26"/>
                      </a:cubicBezTo>
                      <a:cubicBezTo>
                        <a:pt x="62" y="48"/>
                        <a:pt x="62" y="48"/>
                        <a:pt x="62" y="48"/>
                      </a:cubicBezTo>
                      <a:cubicBezTo>
                        <a:pt x="62" y="47"/>
                        <a:pt x="62" y="47"/>
                        <a:pt x="62" y="47"/>
                      </a:cubicBezTo>
                      <a:cubicBezTo>
                        <a:pt x="65" y="39"/>
                        <a:pt x="74" y="35"/>
                        <a:pt x="8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15">
                  <a:extLst>
                    <a:ext uri="{FF2B5EF4-FFF2-40B4-BE49-F238E27FC236}">
                      <a16:creationId xmlns:a16="http://schemas.microsoft.com/office/drawing/2014/main" id="{D844D9D9-61DE-4A80-9490-FB71A2BF2529}"/>
                    </a:ext>
                  </a:extLst>
                </p:cNvPr>
                <p:cNvSpPr>
                  <a:spLocks/>
                </p:cNvSpPr>
                <p:nvPr/>
              </p:nvSpPr>
              <p:spPr bwMode="auto">
                <a:xfrm>
                  <a:off x="-5392737" y="3204369"/>
                  <a:ext cx="498475" cy="187325"/>
                </a:xfrm>
                <a:custGeom>
                  <a:avLst/>
                  <a:gdLst>
                    <a:gd name="T0" fmla="*/ 300 w 314"/>
                    <a:gd name="T1" fmla="*/ 99 h 118"/>
                    <a:gd name="T2" fmla="*/ 61 w 314"/>
                    <a:gd name="T3" fmla="*/ 59 h 118"/>
                    <a:gd name="T4" fmla="*/ 40 w 314"/>
                    <a:gd name="T5" fmla="*/ 45 h 118"/>
                    <a:gd name="T6" fmla="*/ 290 w 314"/>
                    <a:gd name="T7" fmla="*/ 88 h 118"/>
                    <a:gd name="T8" fmla="*/ 295 w 314"/>
                    <a:gd name="T9" fmla="*/ 59 h 118"/>
                    <a:gd name="T10" fmla="*/ 90 w 314"/>
                    <a:gd name="T11" fmla="*/ 24 h 118"/>
                    <a:gd name="T12" fmla="*/ 57 w 314"/>
                    <a:gd name="T13" fmla="*/ 24 h 118"/>
                    <a:gd name="T14" fmla="*/ 7 w 314"/>
                    <a:gd name="T15" fmla="*/ 0 h 118"/>
                    <a:gd name="T16" fmla="*/ 0 w 314"/>
                    <a:gd name="T17" fmla="*/ 40 h 118"/>
                    <a:gd name="T18" fmla="*/ 45 w 314"/>
                    <a:gd name="T19" fmla="*/ 73 h 118"/>
                    <a:gd name="T20" fmla="*/ 314 w 314"/>
                    <a:gd name="T21" fmla="*/ 118 h 118"/>
                    <a:gd name="T22" fmla="*/ 300 w 314"/>
                    <a:gd name="T23"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118">
                      <a:moveTo>
                        <a:pt x="300" y="99"/>
                      </a:moveTo>
                      <a:lnTo>
                        <a:pt x="61" y="59"/>
                      </a:lnTo>
                      <a:lnTo>
                        <a:pt x="40" y="45"/>
                      </a:lnTo>
                      <a:lnTo>
                        <a:pt x="290" y="88"/>
                      </a:lnTo>
                      <a:lnTo>
                        <a:pt x="295" y="59"/>
                      </a:lnTo>
                      <a:lnTo>
                        <a:pt x="90" y="24"/>
                      </a:lnTo>
                      <a:lnTo>
                        <a:pt x="57" y="24"/>
                      </a:lnTo>
                      <a:lnTo>
                        <a:pt x="7" y="0"/>
                      </a:lnTo>
                      <a:lnTo>
                        <a:pt x="0" y="40"/>
                      </a:lnTo>
                      <a:lnTo>
                        <a:pt x="45" y="73"/>
                      </a:lnTo>
                      <a:lnTo>
                        <a:pt x="314" y="118"/>
                      </a:lnTo>
                      <a:lnTo>
                        <a:pt x="30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16">
                  <a:extLst>
                    <a:ext uri="{FF2B5EF4-FFF2-40B4-BE49-F238E27FC236}">
                      <a16:creationId xmlns:a16="http://schemas.microsoft.com/office/drawing/2014/main" id="{5049D457-D982-4D6D-B768-0E5991704DFA}"/>
                    </a:ext>
                  </a:extLst>
                </p:cNvPr>
                <p:cNvSpPr>
                  <a:spLocks/>
                </p:cNvSpPr>
                <p:nvPr/>
              </p:nvSpPr>
              <p:spPr bwMode="auto">
                <a:xfrm>
                  <a:off x="-4538662" y="3212306"/>
                  <a:ext cx="558800" cy="307975"/>
                </a:xfrm>
                <a:custGeom>
                  <a:avLst/>
                  <a:gdLst>
                    <a:gd name="T0" fmla="*/ 312 w 352"/>
                    <a:gd name="T1" fmla="*/ 2 h 194"/>
                    <a:gd name="T2" fmla="*/ 291 w 352"/>
                    <a:gd name="T3" fmla="*/ 142 h 194"/>
                    <a:gd name="T4" fmla="*/ 38 w 352"/>
                    <a:gd name="T5" fmla="*/ 99 h 194"/>
                    <a:gd name="T6" fmla="*/ 34 w 352"/>
                    <a:gd name="T7" fmla="*/ 130 h 194"/>
                    <a:gd name="T8" fmla="*/ 284 w 352"/>
                    <a:gd name="T9" fmla="*/ 172 h 194"/>
                    <a:gd name="T10" fmla="*/ 258 w 352"/>
                    <a:gd name="T11" fmla="*/ 177 h 194"/>
                    <a:gd name="T12" fmla="*/ 19 w 352"/>
                    <a:gd name="T13" fmla="*/ 137 h 194"/>
                    <a:gd name="T14" fmla="*/ 0 w 352"/>
                    <a:gd name="T15" fmla="*/ 149 h 194"/>
                    <a:gd name="T16" fmla="*/ 267 w 352"/>
                    <a:gd name="T17" fmla="*/ 194 h 194"/>
                    <a:gd name="T18" fmla="*/ 322 w 352"/>
                    <a:gd name="T19" fmla="*/ 177 h 194"/>
                    <a:gd name="T20" fmla="*/ 352 w 352"/>
                    <a:gd name="T21" fmla="*/ 0 h 194"/>
                    <a:gd name="T22" fmla="*/ 348 w 352"/>
                    <a:gd name="T23" fmla="*/ 2 h 194"/>
                    <a:gd name="T24" fmla="*/ 312 w 352"/>
                    <a:gd name="T25" fmla="*/ 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194">
                      <a:moveTo>
                        <a:pt x="312" y="2"/>
                      </a:moveTo>
                      <a:lnTo>
                        <a:pt x="291" y="142"/>
                      </a:lnTo>
                      <a:lnTo>
                        <a:pt x="38" y="99"/>
                      </a:lnTo>
                      <a:lnTo>
                        <a:pt x="34" y="130"/>
                      </a:lnTo>
                      <a:lnTo>
                        <a:pt x="284" y="172"/>
                      </a:lnTo>
                      <a:lnTo>
                        <a:pt x="258" y="177"/>
                      </a:lnTo>
                      <a:lnTo>
                        <a:pt x="19" y="137"/>
                      </a:lnTo>
                      <a:lnTo>
                        <a:pt x="0" y="149"/>
                      </a:lnTo>
                      <a:lnTo>
                        <a:pt x="267" y="194"/>
                      </a:lnTo>
                      <a:lnTo>
                        <a:pt x="322" y="177"/>
                      </a:lnTo>
                      <a:lnTo>
                        <a:pt x="352" y="0"/>
                      </a:lnTo>
                      <a:lnTo>
                        <a:pt x="348" y="2"/>
                      </a:lnTo>
                      <a:lnTo>
                        <a:pt x="3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17">
                  <a:extLst>
                    <a:ext uri="{FF2B5EF4-FFF2-40B4-BE49-F238E27FC236}">
                      <a16:creationId xmlns:a16="http://schemas.microsoft.com/office/drawing/2014/main" id="{C0AE3314-4697-4788-B28E-16AFC1689D46}"/>
                    </a:ext>
                  </a:extLst>
                </p:cNvPr>
                <p:cNvSpPr>
                  <a:spLocks/>
                </p:cNvSpPr>
                <p:nvPr/>
              </p:nvSpPr>
              <p:spPr bwMode="auto">
                <a:xfrm>
                  <a:off x="-4891087" y="3234531"/>
                  <a:ext cx="390525" cy="220663"/>
                </a:xfrm>
                <a:custGeom>
                  <a:avLst/>
                  <a:gdLst>
                    <a:gd name="T0" fmla="*/ 38 w 104"/>
                    <a:gd name="T1" fmla="*/ 52 h 59"/>
                    <a:gd name="T2" fmla="*/ 39 w 104"/>
                    <a:gd name="T3" fmla="*/ 52 h 59"/>
                    <a:gd name="T4" fmla="*/ 81 w 104"/>
                    <a:gd name="T5" fmla="*/ 59 h 59"/>
                    <a:gd name="T6" fmla="*/ 96 w 104"/>
                    <a:gd name="T7" fmla="*/ 47 h 59"/>
                    <a:gd name="T8" fmla="*/ 104 w 104"/>
                    <a:gd name="T9" fmla="*/ 2 h 59"/>
                    <a:gd name="T10" fmla="*/ 62 w 104"/>
                    <a:gd name="T11" fmla="*/ 3 h 59"/>
                    <a:gd name="T12" fmla="*/ 61 w 104"/>
                    <a:gd name="T13" fmla="*/ 5 h 59"/>
                    <a:gd name="T14" fmla="*/ 57 w 104"/>
                    <a:gd name="T15" fmla="*/ 8 h 59"/>
                    <a:gd name="T16" fmla="*/ 49 w 104"/>
                    <a:gd name="T17" fmla="*/ 7 h 59"/>
                    <a:gd name="T18" fmla="*/ 46 w 104"/>
                    <a:gd name="T19" fmla="*/ 4 h 59"/>
                    <a:gd name="T20" fmla="*/ 24 w 104"/>
                    <a:gd name="T21" fmla="*/ 4 h 59"/>
                    <a:gd name="T22" fmla="*/ 20 w 104"/>
                    <a:gd name="T23" fmla="*/ 0 h 59"/>
                    <a:gd name="T24" fmla="*/ 5 w 104"/>
                    <a:gd name="T25" fmla="*/ 0 h 59"/>
                    <a:gd name="T26" fmla="*/ 0 w 104"/>
                    <a:gd name="T27" fmla="*/ 31 h 59"/>
                    <a:gd name="T28" fmla="*/ 10 w 104"/>
                    <a:gd name="T29" fmla="*/ 48 h 59"/>
                    <a:gd name="T30" fmla="*/ 38 w 104"/>
                    <a:gd name="T31"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59">
                      <a:moveTo>
                        <a:pt x="38" y="52"/>
                      </a:moveTo>
                      <a:cubicBezTo>
                        <a:pt x="39" y="52"/>
                        <a:pt x="39" y="52"/>
                        <a:pt x="39" y="52"/>
                      </a:cubicBezTo>
                      <a:cubicBezTo>
                        <a:pt x="81" y="59"/>
                        <a:pt x="81" y="59"/>
                        <a:pt x="81" y="59"/>
                      </a:cubicBezTo>
                      <a:cubicBezTo>
                        <a:pt x="96" y="47"/>
                        <a:pt x="96" y="47"/>
                        <a:pt x="96" y="47"/>
                      </a:cubicBezTo>
                      <a:cubicBezTo>
                        <a:pt x="104" y="2"/>
                        <a:pt x="104" y="2"/>
                        <a:pt x="104" y="2"/>
                      </a:cubicBezTo>
                      <a:cubicBezTo>
                        <a:pt x="62" y="3"/>
                        <a:pt x="62" y="3"/>
                        <a:pt x="62" y="3"/>
                      </a:cubicBezTo>
                      <a:cubicBezTo>
                        <a:pt x="61" y="5"/>
                        <a:pt x="61" y="5"/>
                        <a:pt x="61" y="5"/>
                      </a:cubicBezTo>
                      <a:cubicBezTo>
                        <a:pt x="61" y="7"/>
                        <a:pt x="59" y="8"/>
                        <a:pt x="57" y="8"/>
                      </a:cubicBezTo>
                      <a:cubicBezTo>
                        <a:pt x="49" y="7"/>
                        <a:pt x="49" y="7"/>
                        <a:pt x="49" y="7"/>
                      </a:cubicBezTo>
                      <a:cubicBezTo>
                        <a:pt x="48" y="7"/>
                        <a:pt x="46" y="5"/>
                        <a:pt x="46" y="4"/>
                      </a:cubicBezTo>
                      <a:cubicBezTo>
                        <a:pt x="24" y="4"/>
                        <a:pt x="24" y="4"/>
                        <a:pt x="24" y="4"/>
                      </a:cubicBezTo>
                      <a:cubicBezTo>
                        <a:pt x="20" y="0"/>
                        <a:pt x="20" y="0"/>
                        <a:pt x="20" y="0"/>
                      </a:cubicBezTo>
                      <a:cubicBezTo>
                        <a:pt x="5" y="0"/>
                        <a:pt x="5" y="0"/>
                        <a:pt x="5" y="0"/>
                      </a:cubicBezTo>
                      <a:cubicBezTo>
                        <a:pt x="0" y="31"/>
                        <a:pt x="0" y="31"/>
                        <a:pt x="0" y="31"/>
                      </a:cubicBezTo>
                      <a:cubicBezTo>
                        <a:pt x="10" y="48"/>
                        <a:pt x="10" y="48"/>
                        <a:pt x="10" y="48"/>
                      </a:cubicBezTo>
                      <a:lnTo>
                        <a:pt x="3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18">
                  <a:extLst>
                    <a:ext uri="{FF2B5EF4-FFF2-40B4-BE49-F238E27FC236}">
                      <a16:creationId xmlns:a16="http://schemas.microsoft.com/office/drawing/2014/main" id="{8A64782C-363B-46BF-B2FC-2A0F8E40CDA8}"/>
                    </a:ext>
                  </a:extLst>
                </p:cNvPr>
                <p:cNvSpPr>
                  <a:spLocks/>
                </p:cNvSpPr>
                <p:nvPr/>
              </p:nvSpPr>
              <p:spPr bwMode="auto">
                <a:xfrm>
                  <a:off x="-4984750" y="3234531"/>
                  <a:ext cx="52388" cy="11113"/>
                </a:xfrm>
                <a:custGeom>
                  <a:avLst/>
                  <a:gdLst>
                    <a:gd name="T0" fmla="*/ 0 w 14"/>
                    <a:gd name="T1" fmla="*/ 1 h 3"/>
                    <a:gd name="T2" fmla="*/ 14 w 14"/>
                    <a:gd name="T3" fmla="*/ 3 h 3"/>
                    <a:gd name="T4" fmla="*/ 12 w 14"/>
                    <a:gd name="T5" fmla="*/ 0 h 3"/>
                    <a:gd name="T6" fmla="*/ 0 w 14"/>
                    <a:gd name="T7" fmla="*/ 1 h 3"/>
                  </a:gdLst>
                  <a:ahLst/>
                  <a:cxnLst>
                    <a:cxn ang="0">
                      <a:pos x="T0" y="T1"/>
                    </a:cxn>
                    <a:cxn ang="0">
                      <a:pos x="T2" y="T3"/>
                    </a:cxn>
                    <a:cxn ang="0">
                      <a:pos x="T4" y="T5"/>
                    </a:cxn>
                    <a:cxn ang="0">
                      <a:pos x="T6" y="T7"/>
                    </a:cxn>
                  </a:cxnLst>
                  <a:rect l="0" t="0" r="r" b="b"/>
                  <a:pathLst>
                    <a:path w="14" h="3">
                      <a:moveTo>
                        <a:pt x="0" y="1"/>
                      </a:moveTo>
                      <a:cubicBezTo>
                        <a:pt x="14" y="3"/>
                        <a:pt x="14" y="3"/>
                        <a:pt x="14" y="3"/>
                      </a:cubicBezTo>
                      <a:cubicBezTo>
                        <a:pt x="13" y="2"/>
                        <a:pt x="13" y="1"/>
                        <a:pt x="12"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19">
                  <a:extLst>
                    <a:ext uri="{FF2B5EF4-FFF2-40B4-BE49-F238E27FC236}">
                      <a16:creationId xmlns:a16="http://schemas.microsoft.com/office/drawing/2014/main" id="{AAAD7D98-EA81-4DBA-A51C-E9D2F1881AFF}"/>
                    </a:ext>
                  </a:extLst>
                </p:cNvPr>
                <p:cNvSpPr>
                  <a:spLocks/>
                </p:cNvSpPr>
                <p:nvPr/>
              </p:nvSpPr>
              <p:spPr bwMode="auto">
                <a:xfrm>
                  <a:off x="-4456112" y="3220244"/>
                  <a:ext cx="360363" cy="149225"/>
                </a:xfrm>
                <a:custGeom>
                  <a:avLst/>
                  <a:gdLst>
                    <a:gd name="T0" fmla="*/ 0 w 96"/>
                    <a:gd name="T1" fmla="*/ 28 h 40"/>
                    <a:gd name="T2" fmla="*/ 70 w 96"/>
                    <a:gd name="T3" fmla="*/ 40 h 40"/>
                    <a:gd name="T4" fmla="*/ 70 w 96"/>
                    <a:gd name="T5" fmla="*/ 39 h 40"/>
                    <a:gd name="T6" fmla="*/ 91 w 96"/>
                    <a:gd name="T7" fmla="*/ 26 h 40"/>
                    <a:gd name="T8" fmla="*/ 92 w 96"/>
                    <a:gd name="T9" fmla="*/ 26 h 40"/>
                    <a:gd name="T10" fmla="*/ 96 w 96"/>
                    <a:gd name="T11" fmla="*/ 0 h 40"/>
                    <a:gd name="T12" fmla="*/ 23 w 96"/>
                    <a:gd name="T13" fmla="*/ 1 h 40"/>
                    <a:gd name="T14" fmla="*/ 0 w 96"/>
                    <a:gd name="T15" fmla="*/ 2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0">
                      <a:moveTo>
                        <a:pt x="0" y="28"/>
                      </a:moveTo>
                      <a:cubicBezTo>
                        <a:pt x="70" y="40"/>
                        <a:pt x="70" y="40"/>
                        <a:pt x="70" y="40"/>
                      </a:cubicBezTo>
                      <a:cubicBezTo>
                        <a:pt x="70" y="40"/>
                        <a:pt x="70" y="40"/>
                        <a:pt x="70" y="39"/>
                      </a:cubicBezTo>
                      <a:cubicBezTo>
                        <a:pt x="72" y="30"/>
                        <a:pt x="81" y="24"/>
                        <a:pt x="91" y="26"/>
                      </a:cubicBezTo>
                      <a:cubicBezTo>
                        <a:pt x="91" y="26"/>
                        <a:pt x="91" y="26"/>
                        <a:pt x="92" y="26"/>
                      </a:cubicBezTo>
                      <a:cubicBezTo>
                        <a:pt x="96" y="0"/>
                        <a:pt x="96" y="0"/>
                        <a:pt x="96" y="0"/>
                      </a:cubicBezTo>
                      <a:cubicBezTo>
                        <a:pt x="23" y="1"/>
                        <a:pt x="23" y="1"/>
                        <a:pt x="23" y="1"/>
                      </a:cubicBezTo>
                      <a:cubicBezTo>
                        <a:pt x="17" y="12"/>
                        <a:pt x="9" y="21"/>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20">
                  <a:extLst>
                    <a:ext uri="{FF2B5EF4-FFF2-40B4-BE49-F238E27FC236}">
                      <a16:creationId xmlns:a16="http://schemas.microsoft.com/office/drawing/2014/main" id="{65F33367-B94B-4E8F-89FD-86C2B0119BC9}"/>
                    </a:ext>
                  </a:extLst>
                </p:cNvPr>
                <p:cNvSpPr>
                  <a:spLocks/>
                </p:cNvSpPr>
                <p:nvPr/>
              </p:nvSpPr>
              <p:spPr bwMode="auto">
                <a:xfrm>
                  <a:off x="-5384800" y="3085306"/>
                  <a:ext cx="546100" cy="127000"/>
                </a:xfrm>
                <a:custGeom>
                  <a:avLst/>
                  <a:gdLst>
                    <a:gd name="T0" fmla="*/ 328 w 344"/>
                    <a:gd name="T1" fmla="*/ 59 h 80"/>
                    <a:gd name="T2" fmla="*/ 68 w 344"/>
                    <a:gd name="T3" fmla="*/ 63 h 80"/>
                    <a:gd name="T4" fmla="*/ 44 w 344"/>
                    <a:gd name="T5" fmla="*/ 54 h 80"/>
                    <a:gd name="T6" fmla="*/ 314 w 344"/>
                    <a:gd name="T7" fmla="*/ 47 h 80"/>
                    <a:gd name="T8" fmla="*/ 314 w 344"/>
                    <a:gd name="T9" fmla="*/ 16 h 80"/>
                    <a:gd name="T10" fmla="*/ 40 w 344"/>
                    <a:gd name="T11" fmla="*/ 21 h 80"/>
                    <a:gd name="T12" fmla="*/ 40 w 344"/>
                    <a:gd name="T13" fmla="*/ 7 h 80"/>
                    <a:gd name="T14" fmla="*/ 37 w 344"/>
                    <a:gd name="T15" fmla="*/ 9 h 80"/>
                    <a:gd name="T16" fmla="*/ 0 w 344"/>
                    <a:gd name="T17" fmla="*/ 0 h 80"/>
                    <a:gd name="T18" fmla="*/ 2 w 344"/>
                    <a:gd name="T19" fmla="*/ 54 h 80"/>
                    <a:gd name="T20" fmla="*/ 56 w 344"/>
                    <a:gd name="T21" fmla="*/ 80 h 80"/>
                    <a:gd name="T22" fmla="*/ 344 w 344"/>
                    <a:gd name="T23" fmla="*/ 73 h 80"/>
                    <a:gd name="T24" fmla="*/ 328 w 344"/>
                    <a:gd name="T25"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80">
                      <a:moveTo>
                        <a:pt x="328" y="59"/>
                      </a:moveTo>
                      <a:lnTo>
                        <a:pt x="68" y="63"/>
                      </a:lnTo>
                      <a:lnTo>
                        <a:pt x="44" y="54"/>
                      </a:lnTo>
                      <a:lnTo>
                        <a:pt x="314" y="47"/>
                      </a:lnTo>
                      <a:lnTo>
                        <a:pt x="314" y="16"/>
                      </a:lnTo>
                      <a:lnTo>
                        <a:pt x="40" y="21"/>
                      </a:lnTo>
                      <a:lnTo>
                        <a:pt x="40" y="7"/>
                      </a:lnTo>
                      <a:lnTo>
                        <a:pt x="37" y="9"/>
                      </a:lnTo>
                      <a:lnTo>
                        <a:pt x="0" y="0"/>
                      </a:lnTo>
                      <a:lnTo>
                        <a:pt x="2" y="54"/>
                      </a:lnTo>
                      <a:lnTo>
                        <a:pt x="56" y="80"/>
                      </a:lnTo>
                      <a:lnTo>
                        <a:pt x="344" y="73"/>
                      </a:lnTo>
                      <a:lnTo>
                        <a:pt x="32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21">
                  <a:extLst>
                    <a:ext uri="{FF2B5EF4-FFF2-40B4-BE49-F238E27FC236}">
                      <a16:creationId xmlns:a16="http://schemas.microsoft.com/office/drawing/2014/main" id="{A0661BC2-89EC-45A6-BFA3-3BAB86D8E992}"/>
                    </a:ext>
                  </a:extLst>
                </p:cNvPr>
                <p:cNvSpPr>
                  <a:spLocks/>
                </p:cNvSpPr>
                <p:nvPr/>
              </p:nvSpPr>
              <p:spPr bwMode="auto">
                <a:xfrm>
                  <a:off x="-4451350" y="2461418"/>
                  <a:ext cx="539750" cy="731838"/>
                </a:xfrm>
                <a:custGeom>
                  <a:avLst/>
                  <a:gdLst>
                    <a:gd name="T0" fmla="*/ 295 w 340"/>
                    <a:gd name="T1" fmla="*/ 206 h 461"/>
                    <a:gd name="T2" fmla="*/ 300 w 340"/>
                    <a:gd name="T3" fmla="*/ 397 h 461"/>
                    <a:gd name="T4" fmla="*/ 28 w 340"/>
                    <a:gd name="T5" fmla="*/ 402 h 461"/>
                    <a:gd name="T6" fmla="*/ 28 w 340"/>
                    <a:gd name="T7" fmla="*/ 435 h 461"/>
                    <a:gd name="T8" fmla="*/ 297 w 340"/>
                    <a:gd name="T9" fmla="*/ 428 h 461"/>
                    <a:gd name="T10" fmla="*/ 274 w 340"/>
                    <a:gd name="T11" fmla="*/ 440 h 461"/>
                    <a:gd name="T12" fmla="*/ 16 w 340"/>
                    <a:gd name="T13" fmla="*/ 445 h 461"/>
                    <a:gd name="T14" fmla="*/ 0 w 340"/>
                    <a:gd name="T15" fmla="*/ 461 h 461"/>
                    <a:gd name="T16" fmla="*/ 288 w 340"/>
                    <a:gd name="T17" fmla="*/ 456 h 461"/>
                    <a:gd name="T18" fmla="*/ 340 w 340"/>
                    <a:gd name="T19" fmla="*/ 428 h 461"/>
                    <a:gd name="T20" fmla="*/ 333 w 340"/>
                    <a:gd name="T21" fmla="*/ 0 h 461"/>
                    <a:gd name="T22" fmla="*/ 293 w 340"/>
                    <a:gd name="T23" fmla="*/ 0 h 461"/>
                    <a:gd name="T24" fmla="*/ 330 w 340"/>
                    <a:gd name="T25" fmla="*/ 180 h 461"/>
                    <a:gd name="T26" fmla="*/ 295 w 340"/>
                    <a:gd name="T27" fmla="*/ 20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 h="461">
                      <a:moveTo>
                        <a:pt x="295" y="206"/>
                      </a:moveTo>
                      <a:lnTo>
                        <a:pt x="300" y="397"/>
                      </a:lnTo>
                      <a:lnTo>
                        <a:pt x="28" y="402"/>
                      </a:lnTo>
                      <a:lnTo>
                        <a:pt x="28" y="435"/>
                      </a:lnTo>
                      <a:lnTo>
                        <a:pt x="297" y="428"/>
                      </a:lnTo>
                      <a:lnTo>
                        <a:pt x="274" y="440"/>
                      </a:lnTo>
                      <a:lnTo>
                        <a:pt x="16" y="445"/>
                      </a:lnTo>
                      <a:lnTo>
                        <a:pt x="0" y="461"/>
                      </a:lnTo>
                      <a:lnTo>
                        <a:pt x="288" y="456"/>
                      </a:lnTo>
                      <a:lnTo>
                        <a:pt x="340" y="428"/>
                      </a:lnTo>
                      <a:lnTo>
                        <a:pt x="333" y="0"/>
                      </a:lnTo>
                      <a:lnTo>
                        <a:pt x="293" y="0"/>
                      </a:lnTo>
                      <a:lnTo>
                        <a:pt x="330" y="180"/>
                      </a:lnTo>
                      <a:lnTo>
                        <a:pt x="295"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22">
                  <a:extLst>
                    <a:ext uri="{FF2B5EF4-FFF2-40B4-BE49-F238E27FC236}">
                      <a16:creationId xmlns:a16="http://schemas.microsoft.com/office/drawing/2014/main" id="{72959C71-64F4-446C-B2C0-02CF6CD5D7C8}"/>
                    </a:ext>
                  </a:extLst>
                </p:cNvPr>
                <p:cNvSpPr>
                  <a:spLocks/>
                </p:cNvSpPr>
                <p:nvPr/>
              </p:nvSpPr>
              <p:spPr bwMode="auto">
                <a:xfrm>
                  <a:off x="-4845050" y="2915443"/>
                  <a:ext cx="393700" cy="304800"/>
                </a:xfrm>
                <a:custGeom>
                  <a:avLst/>
                  <a:gdLst>
                    <a:gd name="T0" fmla="*/ 104 w 105"/>
                    <a:gd name="T1" fmla="*/ 0 h 81"/>
                    <a:gd name="T2" fmla="*/ 91 w 105"/>
                    <a:gd name="T3" fmla="*/ 2 h 81"/>
                    <a:gd name="T4" fmla="*/ 88 w 105"/>
                    <a:gd name="T5" fmla="*/ 7 h 81"/>
                    <a:gd name="T6" fmla="*/ 74 w 105"/>
                    <a:gd name="T7" fmla="*/ 10 h 81"/>
                    <a:gd name="T8" fmla="*/ 60 w 105"/>
                    <a:gd name="T9" fmla="*/ 16 h 81"/>
                    <a:gd name="T10" fmla="*/ 60 w 105"/>
                    <a:gd name="T11" fmla="*/ 26 h 81"/>
                    <a:gd name="T12" fmla="*/ 57 w 105"/>
                    <a:gd name="T13" fmla="*/ 30 h 81"/>
                    <a:gd name="T14" fmla="*/ 48 w 105"/>
                    <a:gd name="T15" fmla="*/ 30 h 81"/>
                    <a:gd name="T16" fmla="*/ 44 w 105"/>
                    <a:gd name="T17" fmla="*/ 27 h 81"/>
                    <a:gd name="T18" fmla="*/ 44 w 105"/>
                    <a:gd name="T19" fmla="*/ 17 h 81"/>
                    <a:gd name="T20" fmla="*/ 6 w 105"/>
                    <a:gd name="T21" fmla="*/ 25 h 81"/>
                    <a:gd name="T22" fmla="*/ 1 w 105"/>
                    <a:gd name="T23" fmla="*/ 21 h 81"/>
                    <a:gd name="T24" fmla="*/ 0 w 105"/>
                    <a:gd name="T25" fmla="*/ 22 h 81"/>
                    <a:gd name="T26" fmla="*/ 1 w 105"/>
                    <a:gd name="T27" fmla="*/ 65 h 81"/>
                    <a:gd name="T28" fmla="*/ 15 w 105"/>
                    <a:gd name="T29" fmla="*/ 81 h 81"/>
                    <a:gd name="T30" fmla="*/ 45 w 105"/>
                    <a:gd name="T31" fmla="*/ 80 h 81"/>
                    <a:gd name="T32" fmla="*/ 46 w 105"/>
                    <a:gd name="T33" fmla="*/ 80 h 81"/>
                    <a:gd name="T34" fmla="*/ 91 w 105"/>
                    <a:gd name="T35" fmla="*/ 79 h 81"/>
                    <a:gd name="T36" fmla="*/ 105 w 105"/>
                    <a:gd name="T37" fmla="*/ 63 h 81"/>
                    <a:gd name="T38" fmla="*/ 104 w 105"/>
                    <a:gd name="T3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81">
                      <a:moveTo>
                        <a:pt x="104" y="0"/>
                      </a:moveTo>
                      <a:cubicBezTo>
                        <a:pt x="91" y="2"/>
                        <a:pt x="91" y="2"/>
                        <a:pt x="91" y="2"/>
                      </a:cubicBezTo>
                      <a:cubicBezTo>
                        <a:pt x="88" y="7"/>
                        <a:pt x="88" y="7"/>
                        <a:pt x="88" y="7"/>
                      </a:cubicBezTo>
                      <a:cubicBezTo>
                        <a:pt x="74" y="10"/>
                        <a:pt x="74" y="10"/>
                        <a:pt x="74" y="10"/>
                      </a:cubicBezTo>
                      <a:cubicBezTo>
                        <a:pt x="70" y="13"/>
                        <a:pt x="66" y="15"/>
                        <a:pt x="60" y="16"/>
                      </a:cubicBezTo>
                      <a:cubicBezTo>
                        <a:pt x="60" y="26"/>
                        <a:pt x="60" y="26"/>
                        <a:pt x="60" y="26"/>
                      </a:cubicBezTo>
                      <a:cubicBezTo>
                        <a:pt x="60" y="28"/>
                        <a:pt x="59" y="30"/>
                        <a:pt x="57" y="30"/>
                      </a:cubicBezTo>
                      <a:cubicBezTo>
                        <a:pt x="48" y="30"/>
                        <a:pt x="48" y="30"/>
                        <a:pt x="48" y="30"/>
                      </a:cubicBezTo>
                      <a:cubicBezTo>
                        <a:pt x="46" y="30"/>
                        <a:pt x="44" y="29"/>
                        <a:pt x="44" y="27"/>
                      </a:cubicBezTo>
                      <a:cubicBezTo>
                        <a:pt x="44" y="17"/>
                        <a:pt x="44" y="17"/>
                        <a:pt x="44" y="17"/>
                      </a:cubicBezTo>
                      <a:cubicBezTo>
                        <a:pt x="6" y="25"/>
                        <a:pt x="6" y="25"/>
                        <a:pt x="6" y="25"/>
                      </a:cubicBezTo>
                      <a:cubicBezTo>
                        <a:pt x="1" y="21"/>
                        <a:pt x="1" y="21"/>
                        <a:pt x="1" y="21"/>
                      </a:cubicBezTo>
                      <a:cubicBezTo>
                        <a:pt x="0" y="22"/>
                        <a:pt x="0" y="22"/>
                        <a:pt x="0" y="22"/>
                      </a:cubicBezTo>
                      <a:cubicBezTo>
                        <a:pt x="1" y="65"/>
                        <a:pt x="1" y="65"/>
                        <a:pt x="1" y="65"/>
                      </a:cubicBezTo>
                      <a:cubicBezTo>
                        <a:pt x="15" y="81"/>
                        <a:pt x="15" y="81"/>
                        <a:pt x="15" y="81"/>
                      </a:cubicBezTo>
                      <a:cubicBezTo>
                        <a:pt x="45" y="80"/>
                        <a:pt x="45" y="80"/>
                        <a:pt x="45" y="80"/>
                      </a:cubicBezTo>
                      <a:cubicBezTo>
                        <a:pt x="46" y="80"/>
                        <a:pt x="46" y="80"/>
                        <a:pt x="46" y="80"/>
                      </a:cubicBezTo>
                      <a:cubicBezTo>
                        <a:pt x="91" y="79"/>
                        <a:pt x="91" y="79"/>
                        <a:pt x="91" y="79"/>
                      </a:cubicBezTo>
                      <a:cubicBezTo>
                        <a:pt x="105" y="63"/>
                        <a:pt x="105" y="63"/>
                        <a:pt x="105" y="63"/>
                      </a:cubicBez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23">
                  <a:extLst>
                    <a:ext uri="{FF2B5EF4-FFF2-40B4-BE49-F238E27FC236}">
                      <a16:creationId xmlns:a16="http://schemas.microsoft.com/office/drawing/2014/main" id="{2F04E272-6CE4-42FD-A940-25233102970A}"/>
                    </a:ext>
                  </a:extLst>
                </p:cNvPr>
                <p:cNvSpPr>
                  <a:spLocks/>
                </p:cNvSpPr>
                <p:nvPr/>
              </p:nvSpPr>
              <p:spPr bwMode="auto">
                <a:xfrm>
                  <a:off x="-5164137" y="3017043"/>
                  <a:ext cx="258763" cy="49213"/>
                </a:xfrm>
                <a:custGeom>
                  <a:avLst/>
                  <a:gdLst>
                    <a:gd name="T0" fmla="*/ 0 w 69"/>
                    <a:gd name="T1" fmla="*/ 13 h 13"/>
                    <a:gd name="T2" fmla="*/ 69 w 69"/>
                    <a:gd name="T3" fmla="*/ 11 h 13"/>
                    <a:gd name="T4" fmla="*/ 60 w 69"/>
                    <a:gd name="T5" fmla="*/ 0 h 13"/>
                    <a:gd name="T6" fmla="*/ 0 w 69"/>
                    <a:gd name="T7" fmla="*/ 13 h 13"/>
                  </a:gdLst>
                  <a:ahLst/>
                  <a:cxnLst>
                    <a:cxn ang="0">
                      <a:pos x="T0" y="T1"/>
                    </a:cxn>
                    <a:cxn ang="0">
                      <a:pos x="T2" y="T3"/>
                    </a:cxn>
                    <a:cxn ang="0">
                      <a:pos x="T4" y="T5"/>
                    </a:cxn>
                    <a:cxn ang="0">
                      <a:pos x="T6" y="T7"/>
                    </a:cxn>
                  </a:cxnLst>
                  <a:rect l="0" t="0" r="r" b="b"/>
                  <a:pathLst>
                    <a:path w="69" h="13">
                      <a:moveTo>
                        <a:pt x="0" y="13"/>
                      </a:moveTo>
                      <a:cubicBezTo>
                        <a:pt x="69" y="11"/>
                        <a:pt x="69" y="11"/>
                        <a:pt x="69" y="11"/>
                      </a:cubicBezTo>
                      <a:cubicBezTo>
                        <a:pt x="66" y="8"/>
                        <a:pt x="63" y="4"/>
                        <a:pt x="60" y="0"/>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24">
                  <a:extLst>
                    <a:ext uri="{FF2B5EF4-FFF2-40B4-BE49-F238E27FC236}">
                      <a16:creationId xmlns:a16="http://schemas.microsoft.com/office/drawing/2014/main" id="{95ADC284-9809-4223-8CD2-7F0A793F320B}"/>
                    </a:ext>
                  </a:extLst>
                </p:cNvPr>
                <p:cNvSpPr>
                  <a:spLocks/>
                </p:cNvSpPr>
                <p:nvPr/>
              </p:nvSpPr>
              <p:spPr bwMode="auto">
                <a:xfrm>
                  <a:off x="-4391025" y="2826543"/>
                  <a:ext cx="358775" cy="220663"/>
                </a:xfrm>
                <a:custGeom>
                  <a:avLst/>
                  <a:gdLst>
                    <a:gd name="T0" fmla="*/ 95 w 96"/>
                    <a:gd name="T1" fmla="*/ 39 h 59"/>
                    <a:gd name="T2" fmla="*/ 96 w 96"/>
                    <a:gd name="T3" fmla="*/ 39 h 59"/>
                    <a:gd name="T4" fmla="*/ 95 w 96"/>
                    <a:gd name="T5" fmla="*/ 0 h 59"/>
                    <a:gd name="T6" fmla="*/ 68 w 96"/>
                    <a:gd name="T7" fmla="*/ 6 h 59"/>
                    <a:gd name="T8" fmla="*/ 60 w 96"/>
                    <a:gd name="T9" fmla="*/ 8 h 59"/>
                    <a:gd name="T10" fmla="*/ 57 w 96"/>
                    <a:gd name="T11" fmla="*/ 8 h 59"/>
                    <a:gd name="T12" fmla="*/ 22 w 96"/>
                    <a:gd name="T13" fmla="*/ 15 h 59"/>
                    <a:gd name="T14" fmla="*/ 0 w 96"/>
                    <a:gd name="T15" fmla="*/ 59 h 59"/>
                    <a:gd name="T16" fmla="*/ 76 w 96"/>
                    <a:gd name="T17" fmla="*/ 58 h 59"/>
                    <a:gd name="T18" fmla="*/ 76 w 96"/>
                    <a:gd name="T19" fmla="*/ 57 h 59"/>
                    <a:gd name="T20" fmla="*/ 95 w 96"/>
                    <a:gd name="T21"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9">
                      <a:moveTo>
                        <a:pt x="95" y="39"/>
                      </a:moveTo>
                      <a:cubicBezTo>
                        <a:pt x="95" y="39"/>
                        <a:pt x="95" y="39"/>
                        <a:pt x="96" y="39"/>
                      </a:cubicBezTo>
                      <a:cubicBezTo>
                        <a:pt x="95" y="0"/>
                        <a:pt x="95" y="0"/>
                        <a:pt x="95" y="0"/>
                      </a:cubicBezTo>
                      <a:cubicBezTo>
                        <a:pt x="68" y="6"/>
                        <a:pt x="68" y="6"/>
                        <a:pt x="68" y="6"/>
                      </a:cubicBezTo>
                      <a:cubicBezTo>
                        <a:pt x="65" y="7"/>
                        <a:pt x="63" y="8"/>
                        <a:pt x="60" y="8"/>
                      </a:cubicBezTo>
                      <a:cubicBezTo>
                        <a:pt x="59" y="8"/>
                        <a:pt x="58" y="8"/>
                        <a:pt x="57" y="8"/>
                      </a:cubicBezTo>
                      <a:cubicBezTo>
                        <a:pt x="22" y="15"/>
                        <a:pt x="22" y="15"/>
                        <a:pt x="22" y="15"/>
                      </a:cubicBezTo>
                      <a:cubicBezTo>
                        <a:pt x="18" y="32"/>
                        <a:pt x="11" y="47"/>
                        <a:pt x="0" y="59"/>
                      </a:cubicBezTo>
                      <a:cubicBezTo>
                        <a:pt x="76" y="58"/>
                        <a:pt x="76" y="58"/>
                        <a:pt x="76" y="58"/>
                      </a:cubicBezTo>
                      <a:cubicBezTo>
                        <a:pt x="76" y="57"/>
                        <a:pt x="76" y="57"/>
                        <a:pt x="76" y="57"/>
                      </a:cubicBezTo>
                      <a:cubicBezTo>
                        <a:pt x="76" y="47"/>
                        <a:pt x="84" y="39"/>
                        <a:pt x="9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25">
                  <a:extLst>
                    <a:ext uri="{FF2B5EF4-FFF2-40B4-BE49-F238E27FC236}">
                      <a16:creationId xmlns:a16="http://schemas.microsoft.com/office/drawing/2014/main" id="{87B5EE70-789F-48DA-B430-5F6EFC593FF4}"/>
                    </a:ext>
                  </a:extLst>
                </p:cNvPr>
                <p:cNvSpPr>
                  <a:spLocks/>
                </p:cNvSpPr>
                <p:nvPr/>
              </p:nvSpPr>
              <p:spPr bwMode="auto">
                <a:xfrm>
                  <a:off x="-5562609" y="2262974"/>
                  <a:ext cx="690563" cy="803275"/>
                </a:xfrm>
                <a:custGeom>
                  <a:avLst/>
                  <a:gdLst>
                    <a:gd name="T0" fmla="*/ 435 w 435"/>
                    <a:gd name="T1" fmla="*/ 444 h 506"/>
                    <a:gd name="T2" fmla="*/ 416 w 435"/>
                    <a:gd name="T3" fmla="*/ 433 h 506"/>
                    <a:gd name="T4" fmla="*/ 161 w 435"/>
                    <a:gd name="T5" fmla="*/ 487 h 506"/>
                    <a:gd name="T6" fmla="*/ 133 w 435"/>
                    <a:gd name="T7" fmla="*/ 482 h 506"/>
                    <a:gd name="T8" fmla="*/ 400 w 435"/>
                    <a:gd name="T9" fmla="*/ 425 h 506"/>
                    <a:gd name="T10" fmla="*/ 393 w 435"/>
                    <a:gd name="T11" fmla="*/ 392 h 506"/>
                    <a:gd name="T12" fmla="*/ 123 w 435"/>
                    <a:gd name="T13" fmla="*/ 451 h 506"/>
                    <a:gd name="T14" fmla="*/ 48 w 435"/>
                    <a:gd name="T15" fmla="*/ 90 h 506"/>
                    <a:gd name="T16" fmla="*/ 317 w 435"/>
                    <a:gd name="T17" fmla="*/ 33 h 506"/>
                    <a:gd name="T18" fmla="*/ 310 w 435"/>
                    <a:gd name="T19" fmla="*/ 0 h 506"/>
                    <a:gd name="T20" fmla="*/ 0 w 435"/>
                    <a:gd name="T21" fmla="*/ 66 h 506"/>
                    <a:gd name="T22" fmla="*/ 90 w 435"/>
                    <a:gd name="T23" fmla="*/ 492 h 506"/>
                    <a:gd name="T24" fmla="*/ 149 w 435"/>
                    <a:gd name="T25" fmla="*/ 506 h 506"/>
                    <a:gd name="T26" fmla="*/ 435 w 435"/>
                    <a:gd name="T27" fmla="*/ 44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506">
                      <a:moveTo>
                        <a:pt x="435" y="444"/>
                      </a:moveTo>
                      <a:lnTo>
                        <a:pt x="416" y="433"/>
                      </a:lnTo>
                      <a:lnTo>
                        <a:pt x="161" y="487"/>
                      </a:lnTo>
                      <a:lnTo>
                        <a:pt x="133" y="482"/>
                      </a:lnTo>
                      <a:lnTo>
                        <a:pt x="400" y="425"/>
                      </a:lnTo>
                      <a:lnTo>
                        <a:pt x="393" y="392"/>
                      </a:lnTo>
                      <a:lnTo>
                        <a:pt x="123" y="451"/>
                      </a:lnTo>
                      <a:lnTo>
                        <a:pt x="48" y="90"/>
                      </a:lnTo>
                      <a:lnTo>
                        <a:pt x="317" y="33"/>
                      </a:lnTo>
                      <a:lnTo>
                        <a:pt x="310" y="0"/>
                      </a:lnTo>
                      <a:lnTo>
                        <a:pt x="0" y="66"/>
                      </a:lnTo>
                      <a:lnTo>
                        <a:pt x="90" y="492"/>
                      </a:lnTo>
                      <a:lnTo>
                        <a:pt x="149" y="506"/>
                      </a:lnTo>
                      <a:lnTo>
                        <a:pt x="435" y="4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27">
                  <a:extLst>
                    <a:ext uri="{FF2B5EF4-FFF2-40B4-BE49-F238E27FC236}">
                      <a16:creationId xmlns:a16="http://schemas.microsoft.com/office/drawing/2014/main" id="{D4CBC2DF-73E0-4754-AAA6-F2F2D378E801}"/>
                    </a:ext>
                  </a:extLst>
                </p:cNvPr>
                <p:cNvSpPr>
                  <a:spLocks noEditPoints="1"/>
                </p:cNvSpPr>
                <p:nvPr/>
              </p:nvSpPr>
              <p:spPr bwMode="auto">
                <a:xfrm>
                  <a:off x="-5029200" y="2150268"/>
                  <a:ext cx="531813" cy="825500"/>
                </a:xfrm>
                <a:custGeom>
                  <a:avLst/>
                  <a:gdLst>
                    <a:gd name="T0" fmla="*/ 86 w 142"/>
                    <a:gd name="T1" fmla="*/ 214 h 220"/>
                    <a:gd name="T2" fmla="*/ 132 w 142"/>
                    <a:gd name="T3" fmla="*/ 204 h 220"/>
                    <a:gd name="T4" fmla="*/ 103 w 142"/>
                    <a:gd name="T5" fmla="*/ 0 h 220"/>
                    <a:gd name="T6" fmla="*/ 44 w 142"/>
                    <a:gd name="T7" fmla="*/ 12 h 220"/>
                    <a:gd name="T8" fmla="*/ 39 w 142"/>
                    <a:gd name="T9" fmla="*/ 207 h 220"/>
                    <a:gd name="T10" fmla="*/ 36 w 142"/>
                    <a:gd name="T11" fmla="*/ 83 h 220"/>
                    <a:gd name="T12" fmla="*/ 54 w 142"/>
                    <a:gd name="T13" fmla="*/ 64 h 220"/>
                    <a:gd name="T14" fmla="*/ 55 w 142"/>
                    <a:gd name="T15" fmla="*/ 50 h 220"/>
                    <a:gd name="T16" fmla="*/ 68 w 142"/>
                    <a:gd name="T17" fmla="*/ 51 h 220"/>
                    <a:gd name="T18" fmla="*/ 76 w 142"/>
                    <a:gd name="T19" fmla="*/ 61 h 220"/>
                    <a:gd name="T20" fmla="*/ 94 w 142"/>
                    <a:gd name="T21" fmla="*/ 70 h 220"/>
                    <a:gd name="T22" fmla="*/ 95 w 142"/>
                    <a:gd name="T23" fmla="*/ 80 h 220"/>
                    <a:gd name="T24" fmla="*/ 83 w 142"/>
                    <a:gd name="T25" fmla="*/ 81 h 220"/>
                    <a:gd name="T26" fmla="*/ 81 w 142"/>
                    <a:gd name="T27" fmla="*/ 79 h 220"/>
                    <a:gd name="T28" fmla="*/ 65 w 142"/>
                    <a:gd name="T29" fmla="*/ 77 h 220"/>
                    <a:gd name="T30" fmla="*/ 55 w 142"/>
                    <a:gd name="T31" fmla="*/ 82 h 220"/>
                    <a:gd name="T32" fmla="*/ 51 w 142"/>
                    <a:gd name="T33" fmla="*/ 89 h 220"/>
                    <a:gd name="T34" fmla="*/ 56 w 142"/>
                    <a:gd name="T35" fmla="*/ 94 h 220"/>
                    <a:gd name="T36" fmla="*/ 73 w 142"/>
                    <a:gd name="T37" fmla="*/ 99 h 220"/>
                    <a:gd name="T38" fmla="*/ 95 w 142"/>
                    <a:gd name="T39" fmla="*/ 104 h 220"/>
                    <a:gd name="T40" fmla="*/ 108 w 142"/>
                    <a:gd name="T41" fmla="*/ 119 h 220"/>
                    <a:gd name="T42" fmla="*/ 103 w 142"/>
                    <a:gd name="T43" fmla="*/ 138 h 220"/>
                    <a:gd name="T44" fmla="*/ 91 w 142"/>
                    <a:gd name="T45" fmla="*/ 158 h 220"/>
                    <a:gd name="T46" fmla="*/ 79 w 142"/>
                    <a:gd name="T47" fmla="*/ 164 h 220"/>
                    <a:gd name="T48" fmla="*/ 73 w 142"/>
                    <a:gd name="T49" fmla="*/ 151 h 220"/>
                    <a:gd name="T50" fmla="*/ 55 w 142"/>
                    <a:gd name="T51" fmla="*/ 148 h 220"/>
                    <a:gd name="T52" fmla="*/ 45 w 142"/>
                    <a:gd name="T53" fmla="*/ 137 h 220"/>
                    <a:gd name="T54" fmla="*/ 56 w 142"/>
                    <a:gd name="T55" fmla="*/ 130 h 220"/>
                    <a:gd name="T56" fmla="*/ 61 w 142"/>
                    <a:gd name="T57" fmla="*/ 132 h 220"/>
                    <a:gd name="T58" fmla="*/ 70 w 142"/>
                    <a:gd name="T59" fmla="*/ 136 h 220"/>
                    <a:gd name="T60" fmla="*/ 79 w 142"/>
                    <a:gd name="T61" fmla="*/ 135 h 220"/>
                    <a:gd name="T62" fmla="*/ 92 w 142"/>
                    <a:gd name="T63" fmla="*/ 126 h 220"/>
                    <a:gd name="T64" fmla="*/ 90 w 142"/>
                    <a:gd name="T65" fmla="*/ 119 h 220"/>
                    <a:gd name="T66" fmla="*/ 83 w 142"/>
                    <a:gd name="T67" fmla="*/ 116 h 220"/>
                    <a:gd name="T68" fmla="*/ 59 w 142"/>
                    <a:gd name="T69" fmla="*/ 112 h 220"/>
                    <a:gd name="T70" fmla="*/ 41 w 142"/>
                    <a:gd name="T71" fmla="*/ 103 h 220"/>
                    <a:gd name="T72" fmla="*/ 36 w 142"/>
                    <a:gd name="T73" fmla="*/ 8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220">
                      <a:moveTo>
                        <a:pt x="56" y="220"/>
                      </a:moveTo>
                      <a:cubicBezTo>
                        <a:pt x="86" y="214"/>
                        <a:pt x="86" y="214"/>
                        <a:pt x="86" y="214"/>
                      </a:cubicBezTo>
                      <a:cubicBezTo>
                        <a:pt x="87" y="213"/>
                        <a:pt x="87" y="213"/>
                        <a:pt x="87" y="213"/>
                      </a:cubicBezTo>
                      <a:cubicBezTo>
                        <a:pt x="132" y="204"/>
                        <a:pt x="132" y="204"/>
                        <a:pt x="132" y="204"/>
                      </a:cubicBezTo>
                      <a:cubicBezTo>
                        <a:pt x="142" y="185"/>
                        <a:pt x="142" y="185"/>
                        <a:pt x="142" y="185"/>
                      </a:cubicBezTo>
                      <a:cubicBezTo>
                        <a:pt x="103" y="0"/>
                        <a:pt x="103" y="0"/>
                        <a:pt x="103" y="0"/>
                      </a:cubicBezTo>
                      <a:cubicBezTo>
                        <a:pt x="44" y="12"/>
                        <a:pt x="44" y="12"/>
                        <a:pt x="44" y="12"/>
                      </a:cubicBezTo>
                      <a:cubicBezTo>
                        <a:pt x="44" y="12"/>
                        <a:pt x="44" y="12"/>
                        <a:pt x="44" y="12"/>
                      </a:cubicBezTo>
                      <a:cubicBezTo>
                        <a:pt x="0" y="22"/>
                        <a:pt x="0" y="22"/>
                        <a:pt x="0" y="22"/>
                      </a:cubicBezTo>
                      <a:cubicBezTo>
                        <a:pt x="39" y="207"/>
                        <a:pt x="39" y="207"/>
                        <a:pt x="39" y="207"/>
                      </a:cubicBezTo>
                      <a:lnTo>
                        <a:pt x="56" y="220"/>
                      </a:lnTo>
                      <a:close/>
                      <a:moveTo>
                        <a:pt x="36" y="83"/>
                      </a:moveTo>
                      <a:cubicBezTo>
                        <a:pt x="37" y="80"/>
                        <a:pt x="38" y="77"/>
                        <a:pt x="40" y="74"/>
                      </a:cubicBezTo>
                      <a:cubicBezTo>
                        <a:pt x="44" y="70"/>
                        <a:pt x="49" y="67"/>
                        <a:pt x="54" y="64"/>
                      </a:cubicBezTo>
                      <a:cubicBezTo>
                        <a:pt x="52" y="55"/>
                        <a:pt x="52" y="55"/>
                        <a:pt x="52" y="55"/>
                      </a:cubicBezTo>
                      <a:cubicBezTo>
                        <a:pt x="52" y="53"/>
                        <a:pt x="53" y="51"/>
                        <a:pt x="55" y="50"/>
                      </a:cubicBezTo>
                      <a:cubicBezTo>
                        <a:pt x="64" y="49"/>
                        <a:pt x="64" y="49"/>
                        <a:pt x="64" y="49"/>
                      </a:cubicBezTo>
                      <a:cubicBezTo>
                        <a:pt x="66" y="48"/>
                        <a:pt x="68" y="49"/>
                        <a:pt x="68" y="51"/>
                      </a:cubicBezTo>
                      <a:cubicBezTo>
                        <a:pt x="70" y="61"/>
                        <a:pt x="70" y="61"/>
                        <a:pt x="70" y="61"/>
                      </a:cubicBezTo>
                      <a:cubicBezTo>
                        <a:pt x="72" y="61"/>
                        <a:pt x="74" y="61"/>
                        <a:pt x="76" y="61"/>
                      </a:cubicBezTo>
                      <a:cubicBezTo>
                        <a:pt x="80" y="62"/>
                        <a:pt x="84" y="63"/>
                        <a:pt x="88" y="65"/>
                      </a:cubicBezTo>
                      <a:cubicBezTo>
                        <a:pt x="90" y="66"/>
                        <a:pt x="93" y="68"/>
                        <a:pt x="94" y="70"/>
                      </a:cubicBezTo>
                      <a:cubicBezTo>
                        <a:pt x="97" y="72"/>
                        <a:pt x="98" y="76"/>
                        <a:pt x="98" y="76"/>
                      </a:cubicBezTo>
                      <a:cubicBezTo>
                        <a:pt x="99" y="78"/>
                        <a:pt x="97" y="80"/>
                        <a:pt x="95" y="80"/>
                      </a:cubicBezTo>
                      <a:cubicBezTo>
                        <a:pt x="87" y="82"/>
                        <a:pt x="87" y="82"/>
                        <a:pt x="87" y="82"/>
                      </a:cubicBezTo>
                      <a:cubicBezTo>
                        <a:pt x="85" y="82"/>
                        <a:pt x="83" y="82"/>
                        <a:pt x="83" y="81"/>
                      </a:cubicBezTo>
                      <a:cubicBezTo>
                        <a:pt x="83" y="81"/>
                        <a:pt x="83" y="81"/>
                        <a:pt x="82" y="80"/>
                      </a:cubicBezTo>
                      <a:cubicBezTo>
                        <a:pt x="82" y="80"/>
                        <a:pt x="81" y="79"/>
                        <a:pt x="81" y="79"/>
                      </a:cubicBezTo>
                      <a:cubicBezTo>
                        <a:pt x="79" y="77"/>
                        <a:pt x="77" y="77"/>
                        <a:pt x="73" y="76"/>
                      </a:cubicBezTo>
                      <a:cubicBezTo>
                        <a:pt x="71" y="76"/>
                        <a:pt x="68" y="76"/>
                        <a:pt x="65" y="77"/>
                      </a:cubicBezTo>
                      <a:cubicBezTo>
                        <a:pt x="65" y="77"/>
                        <a:pt x="64" y="77"/>
                        <a:pt x="64" y="77"/>
                      </a:cubicBezTo>
                      <a:cubicBezTo>
                        <a:pt x="60" y="78"/>
                        <a:pt x="57" y="80"/>
                        <a:pt x="55" y="82"/>
                      </a:cubicBezTo>
                      <a:cubicBezTo>
                        <a:pt x="53" y="83"/>
                        <a:pt x="52" y="85"/>
                        <a:pt x="52" y="87"/>
                      </a:cubicBezTo>
                      <a:cubicBezTo>
                        <a:pt x="51" y="88"/>
                        <a:pt x="51" y="88"/>
                        <a:pt x="51" y="89"/>
                      </a:cubicBezTo>
                      <a:cubicBezTo>
                        <a:pt x="52" y="91"/>
                        <a:pt x="52" y="92"/>
                        <a:pt x="53" y="93"/>
                      </a:cubicBezTo>
                      <a:cubicBezTo>
                        <a:pt x="54" y="93"/>
                        <a:pt x="54" y="94"/>
                        <a:pt x="56" y="94"/>
                      </a:cubicBezTo>
                      <a:cubicBezTo>
                        <a:pt x="57" y="95"/>
                        <a:pt x="58" y="96"/>
                        <a:pt x="60" y="96"/>
                      </a:cubicBezTo>
                      <a:cubicBezTo>
                        <a:pt x="64" y="97"/>
                        <a:pt x="68" y="98"/>
                        <a:pt x="73" y="99"/>
                      </a:cubicBezTo>
                      <a:cubicBezTo>
                        <a:pt x="77" y="99"/>
                        <a:pt x="80" y="100"/>
                        <a:pt x="84" y="100"/>
                      </a:cubicBezTo>
                      <a:cubicBezTo>
                        <a:pt x="88" y="101"/>
                        <a:pt x="92" y="102"/>
                        <a:pt x="95" y="104"/>
                      </a:cubicBezTo>
                      <a:cubicBezTo>
                        <a:pt x="98" y="105"/>
                        <a:pt x="100" y="107"/>
                        <a:pt x="102" y="109"/>
                      </a:cubicBezTo>
                      <a:cubicBezTo>
                        <a:pt x="105" y="112"/>
                        <a:pt x="107" y="116"/>
                        <a:pt x="108" y="119"/>
                      </a:cubicBezTo>
                      <a:cubicBezTo>
                        <a:pt x="108" y="123"/>
                        <a:pt x="108" y="126"/>
                        <a:pt x="107" y="129"/>
                      </a:cubicBezTo>
                      <a:cubicBezTo>
                        <a:pt x="106" y="132"/>
                        <a:pt x="105" y="135"/>
                        <a:pt x="103" y="138"/>
                      </a:cubicBezTo>
                      <a:cubicBezTo>
                        <a:pt x="99" y="142"/>
                        <a:pt x="95" y="146"/>
                        <a:pt x="89" y="148"/>
                      </a:cubicBezTo>
                      <a:cubicBezTo>
                        <a:pt x="91" y="158"/>
                        <a:pt x="91" y="158"/>
                        <a:pt x="91" y="158"/>
                      </a:cubicBezTo>
                      <a:cubicBezTo>
                        <a:pt x="91" y="159"/>
                        <a:pt x="90" y="161"/>
                        <a:pt x="88" y="162"/>
                      </a:cubicBezTo>
                      <a:cubicBezTo>
                        <a:pt x="79" y="164"/>
                        <a:pt x="79" y="164"/>
                        <a:pt x="79" y="164"/>
                      </a:cubicBezTo>
                      <a:cubicBezTo>
                        <a:pt x="77" y="164"/>
                        <a:pt x="75" y="163"/>
                        <a:pt x="75" y="161"/>
                      </a:cubicBezTo>
                      <a:cubicBezTo>
                        <a:pt x="73" y="151"/>
                        <a:pt x="73" y="151"/>
                        <a:pt x="73" y="151"/>
                      </a:cubicBezTo>
                      <a:cubicBezTo>
                        <a:pt x="71" y="151"/>
                        <a:pt x="69" y="151"/>
                        <a:pt x="67" y="151"/>
                      </a:cubicBezTo>
                      <a:cubicBezTo>
                        <a:pt x="63" y="151"/>
                        <a:pt x="59" y="149"/>
                        <a:pt x="55" y="148"/>
                      </a:cubicBezTo>
                      <a:cubicBezTo>
                        <a:pt x="53" y="146"/>
                        <a:pt x="51" y="145"/>
                        <a:pt x="49" y="143"/>
                      </a:cubicBezTo>
                      <a:cubicBezTo>
                        <a:pt x="46" y="140"/>
                        <a:pt x="45" y="137"/>
                        <a:pt x="45" y="137"/>
                      </a:cubicBezTo>
                      <a:cubicBezTo>
                        <a:pt x="45" y="135"/>
                        <a:pt x="46" y="133"/>
                        <a:pt x="48" y="132"/>
                      </a:cubicBezTo>
                      <a:cubicBezTo>
                        <a:pt x="56" y="130"/>
                        <a:pt x="56" y="130"/>
                        <a:pt x="56" y="130"/>
                      </a:cubicBezTo>
                      <a:cubicBezTo>
                        <a:pt x="58" y="130"/>
                        <a:pt x="60" y="130"/>
                        <a:pt x="60" y="131"/>
                      </a:cubicBezTo>
                      <a:cubicBezTo>
                        <a:pt x="60" y="131"/>
                        <a:pt x="60" y="131"/>
                        <a:pt x="61" y="132"/>
                      </a:cubicBezTo>
                      <a:cubicBezTo>
                        <a:pt x="61" y="133"/>
                        <a:pt x="62" y="133"/>
                        <a:pt x="63" y="134"/>
                      </a:cubicBezTo>
                      <a:cubicBezTo>
                        <a:pt x="64" y="135"/>
                        <a:pt x="67" y="136"/>
                        <a:pt x="70" y="136"/>
                      </a:cubicBezTo>
                      <a:cubicBezTo>
                        <a:pt x="72" y="136"/>
                        <a:pt x="75" y="136"/>
                        <a:pt x="78" y="135"/>
                      </a:cubicBezTo>
                      <a:cubicBezTo>
                        <a:pt x="78" y="135"/>
                        <a:pt x="79" y="135"/>
                        <a:pt x="79" y="135"/>
                      </a:cubicBezTo>
                      <a:cubicBezTo>
                        <a:pt x="83" y="134"/>
                        <a:pt x="86" y="132"/>
                        <a:pt x="88" y="130"/>
                      </a:cubicBezTo>
                      <a:cubicBezTo>
                        <a:pt x="90" y="129"/>
                        <a:pt x="91" y="127"/>
                        <a:pt x="92" y="126"/>
                      </a:cubicBezTo>
                      <a:cubicBezTo>
                        <a:pt x="92" y="125"/>
                        <a:pt x="92" y="124"/>
                        <a:pt x="92" y="123"/>
                      </a:cubicBezTo>
                      <a:cubicBezTo>
                        <a:pt x="91" y="122"/>
                        <a:pt x="91" y="120"/>
                        <a:pt x="90" y="119"/>
                      </a:cubicBezTo>
                      <a:cubicBezTo>
                        <a:pt x="89" y="119"/>
                        <a:pt x="89" y="118"/>
                        <a:pt x="88" y="118"/>
                      </a:cubicBezTo>
                      <a:cubicBezTo>
                        <a:pt x="86" y="117"/>
                        <a:pt x="85" y="117"/>
                        <a:pt x="83" y="116"/>
                      </a:cubicBezTo>
                      <a:cubicBezTo>
                        <a:pt x="80" y="115"/>
                        <a:pt x="75" y="114"/>
                        <a:pt x="70" y="114"/>
                      </a:cubicBezTo>
                      <a:cubicBezTo>
                        <a:pt x="66" y="113"/>
                        <a:pt x="63" y="113"/>
                        <a:pt x="59" y="112"/>
                      </a:cubicBezTo>
                      <a:cubicBezTo>
                        <a:pt x="55" y="111"/>
                        <a:pt x="51" y="110"/>
                        <a:pt x="48" y="108"/>
                      </a:cubicBezTo>
                      <a:cubicBezTo>
                        <a:pt x="45" y="107"/>
                        <a:pt x="43" y="105"/>
                        <a:pt x="41" y="103"/>
                      </a:cubicBezTo>
                      <a:cubicBezTo>
                        <a:pt x="38" y="100"/>
                        <a:pt x="36" y="97"/>
                        <a:pt x="36" y="93"/>
                      </a:cubicBezTo>
                      <a:cubicBezTo>
                        <a:pt x="35" y="90"/>
                        <a:pt x="35" y="86"/>
                        <a:pt x="36"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28">
                  <a:extLst>
                    <a:ext uri="{FF2B5EF4-FFF2-40B4-BE49-F238E27FC236}">
                      <a16:creationId xmlns:a16="http://schemas.microsoft.com/office/drawing/2014/main" id="{365958D1-C422-48FD-83F0-83A88B57F1E3}"/>
                    </a:ext>
                  </a:extLst>
                </p:cNvPr>
                <p:cNvSpPr>
                  <a:spLocks noEditPoints="1"/>
                </p:cNvSpPr>
                <p:nvPr/>
              </p:nvSpPr>
              <p:spPr bwMode="auto">
                <a:xfrm>
                  <a:off x="-5403850" y="2372518"/>
                  <a:ext cx="438150" cy="528638"/>
                </a:xfrm>
                <a:custGeom>
                  <a:avLst/>
                  <a:gdLst>
                    <a:gd name="T0" fmla="*/ 1 w 117"/>
                    <a:gd name="T1" fmla="*/ 41 h 141"/>
                    <a:gd name="T2" fmla="*/ 0 w 117"/>
                    <a:gd name="T3" fmla="*/ 41 h 141"/>
                    <a:gd name="T4" fmla="*/ 18 w 117"/>
                    <a:gd name="T5" fmla="*/ 127 h 141"/>
                    <a:gd name="T6" fmla="*/ 19 w 117"/>
                    <a:gd name="T7" fmla="*/ 126 h 141"/>
                    <a:gd name="T8" fmla="*/ 42 w 117"/>
                    <a:gd name="T9" fmla="*/ 140 h 141"/>
                    <a:gd name="T10" fmla="*/ 42 w 117"/>
                    <a:gd name="T11" fmla="*/ 141 h 141"/>
                    <a:gd name="T12" fmla="*/ 117 w 117"/>
                    <a:gd name="T13" fmla="*/ 125 h 141"/>
                    <a:gd name="T14" fmla="*/ 79 w 117"/>
                    <a:gd name="T15" fmla="*/ 67 h 141"/>
                    <a:gd name="T16" fmla="*/ 90 w 117"/>
                    <a:gd name="T17" fmla="*/ 0 h 141"/>
                    <a:gd name="T18" fmla="*/ 15 w 117"/>
                    <a:gd name="T19" fmla="*/ 16 h 141"/>
                    <a:gd name="T20" fmla="*/ 16 w 117"/>
                    <a:gd name="T21" fmla="*/ 19 h 141"/>
                    <a:gd name="T22" fmla="*/ 1 w 117"/>
                    <a:gd name="T23" fmla="*/ 41 h 141"/>
                    <a:gd name="T24" fmla="*/ 41 w 117"/>
                    <a:gd name="T25" fmla="*/ 65 h 141"/>
                    <a:gd name="T26" fmla="*/ 56 w 117"/>
                    <a:gd name="T27" fmla="*/ 74 h 141"/>
                    <a:gd name="T28" fmla="*/ 46 w 117"/>
                    <a:gd name="T29" fmla="*/ 88 h 141"/>
                    <a:gd name="T30" fmla="*/ 31 w 117"/>
                    <a:gd name="T31" fmla="*/ 79 h 141"/>
                    <a:gd name="T32" fmla="*/ 41 w 117"/>
                    <a:gd name="T33" fmla="*/ 6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41">
                      <a:moveTo>
                        <a:pt x="1" y="41"/>
                      </a:moveTo>
                      <a:cubicBezTo>
                        <a:pt x="1" y="41"/>
                        <a:pt x="0" y="41"/>
                        <a:pt x="0" y="41"/>
                      </a:cubicBezTo>
                      <a:cubicBezTo>
                        <a:pt x="18" y="127"/>
                        <a:pt x="18" y="127"/>
                        <a:pt x="18" y="127"/>
                      </a:cubicBezTo>
                      <a:cubicBezTo>
                        <a:pt x="19" y="127"/>
                        <a:pt x="19" y="126"/>
                        <a:pt x="19" y="126"/>
                      </a:cubicBezTo>
                      <a:cubicBezTo>
                        <a:pt x="30" y="124"/>
                        <a:pt x="40" y="130"/>
                        <a:pt x="42" y="140"/>
                      </a:cubicBezTo>
                      <a:cubicBezTo>
                        <a:pt x="42" y="140"/>
                        <a:pt x="42" y="140"/>
                        <a:pt x="42" y="141"/>
                      </a:cubicBezTo>
                      <a:cubicBezTo>
                        <a:pt x="117" y="125"/>
                        <a:pt x="117" y="125"/>
                        <a:pt x="117" y="125"/>
                      </a:cubicBezTo>
                      <a:cubicBezTo>
                        <a:pt x="98" y="111"/>
                        <a:pt x="84" y="91"/>
                        <a:pt x="79" y="67"/>
                      </a:cubicBezTo>
                      <a:cubicBezTo>
                        <a:pt x="74" y="43"/>
                        <a:pt x="79" y="20"/>
                        <a:pt x="90" y="0"/>
                      </a:cubicBezTo>
                      <a:cubicBezTo>
                        <a:pt x="15" y="16"/>
                        <a:pt x="15" y="16"/>
                        <a:pt x="15" y="16"/>
                      </a:cubicBezTo>
                      <a:cubicBezTo>
                        <a:pt x="16" y="17"/>
                        <a:pt x="16" y="18"/>
                        <a:pt x="16" y="19"/>
                      </a:cubicBezTo>
                      <a:cubicBezTo>
                        <a:pt x="18" y="29"/>
                        <a:pt x="12" y="39"/>
                        <a:pt x="1" y="41"/>
                      </a:cubicBezTo>
                      <a:close/>
                      <a:moveTo>
                        <a:pt x="41" y="65"/>
                      </a:moveTo>
                      <a:cubicBezTo>
                        <a:pt x="48" y="63"/>
                        <a:pt x="55" y="67"/>
                        <a:pt x="56" y="74"/>
                      </a:cubicBezTo>
                      <a:cubicBezTo>
                        <a:pt x="58" y="80"/>
                        <a:pt x="53" y="87"/>
                        <a:pt x="46" y="88"/>
                      </a:cubicBezTo>
                      <a:cubicBezTo>
                        <a:pt x="39" y="90"/>
                        <a:pt x="33" y="86"/>
                        <a:pt x="31" y="79"/>
                      </a:cubicBezTo>
                      <a:cubicBezTo>
                        <a:pt x="30" y="73"/>
                        <a:pt x="34" y="66"/>
                        <a:pt x="4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29">
                  <a:extLst>
                    <a:ext uri="{FF2B5EF4-FFF2-40B4-BE49-F238E27FC236}">
                      <a16:creationId xmlns:a16="http://schemas.microsoft.com/office/drawing/2014/main" id="{E3C78FA7-3195-4FA1-A092-4FDE8ECB928A}"/>
                    </a:ext>
                  </a:extLst>
                </p:cNvPr>
                <p:cNvSpPr>
                  <a:spLocks noEditPoints="1"/>
                </p:cNvSpPr>
                <p:nvPr/>
              </p:nvSpPr>
              <p:spPr bwMode="auto">
                <a:xfrm>
                  <a:off x="-4552950" y="2202656"/>
                  <a:ext cx="438150" cy="530225"/>
                </a:xfrm>
                <a:custGeom>
                  <a:avLst/>
                  <a:gdLst>
                    <a:gd name="T0" fmla="*/ 116 w 117"/>
                    <a:gd name="T1" fmla="*/ 103 h 141"/>
                    <a:gd name="T2" fmla="*/ 117 w 117"/>
                    <a:gd name="T3" fmla="*/ 103 h 141"/>
                    <a:gd name="T4" fmla="*/ 99 w 117"/>
                    <a:gd name="T5" fmla="*/ 17 h 141"/>
                    <a:gd name="T6" fmla="*/ 98 w 117"/>
                    <a:gd name="T7" fmla="*/ 17 h 141"/>
                    <a:gd name="T8" fmla="*/ 75 w 117"/>
                    <a:gd name="T9" fmla="*/ 4 h 141"/>
                    <a:gd name="T10" fmla="*/ 75 w 117"/>
                    <a:gd name="T11" fmla="*/ 0 h 141"/>
                    <a:gd name="T12" fmla="*/ 0 w 117"/>
                    <a:gd name="T13" fmla="*/ 16 h 141"/>
                    <a:gd name="T14" fmla="*/ 37 w 117"/>
                    <a:gd name="T15" fmla="*/ 73 h 141"/>
                    <a:gd name="T16" fmla="*/ 26 w 117"/>
                    <a:gd name="T17" fmla="*/ 141 h 141"/>
                    <a:gd name="T18" fmla="*/ 101 w 117"/>
                    <a:gd name="T19" fmla="*/ 125 h 141"/>
                    <a:gd name="T20" fmla="*/ 101 w 117"/>
                    <a:gd name="T21" fmla="*/ 124 h 141"/>
                    <a:gd name="T22" fmla="*/ 116 w 117"/>
                    <a:gd name="T23" fmla="*/ 103 h 141"/>
                    <a:gd name="T24" fmla="*/ 76 w 117"/>
                    <a:gd name="T25" fmla="*/ 79 h 141"/>
                    <a:gd name="T26" fmla="*/ 61 w 117"/>
                    <a:gd name="T27" fmla="*/ 70 h 141"/>
                    <a:gd name="T28" fmla="*/ 71 w 117"/>
                    <a:gd name="T29" fmla="*/ 55 h 141"/>
                    <a:gd name="T30" fmla="*/ 86 w 117"/>
                    <a:gd name="T31" fmla="*/ 64 h 141"/>
                    <a:gd name="T32" fmla="*/ 76 w 117"/>
                    <a:gd name="T33" fmla="*/ 7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41">
                      <a:moveTo>
                        <a:pt x="116" y="103"/>
                      </a:moveTo>
                      <a:cubicBezTo>
                        <a:pt x="116" y="103"/>
                        <a:pt x="117" y="103"/>
                        <a:pt x="117" y="103"/>
                      </a:cubicBezTo>
                      <a:cubicBezTo>
                        <a:pt x="99" y="17"/>
                        <a:pt x="99" y="17"/>
                        <a:pt x="99" y="17"/>
                      </a:cubicBezTo>
                      <a:cubicBezTo>
                        <a:pt x="98" y="17"/>
                        <a:pt x="98" y="17"/>
                        <a:pt x="98" y="17"/>
                      </a:cubicBezTo>
                      <a:cubicBezTo>
                        <a:pt x="87" y="19"/>
                        <a:pt x="77" y="13"/>
                        <a:pt x="75" y="4"/>
                      </a:cubicBezTo>
                      <a:cubicBezTo>
                        <a:pt x="75" y="2"/>
                        <a:pt x="75" y="1"/>
                        <a:pt x="75" y="0"/>
                      </a:cubicBezTo>
                      <a:cubicBezTo>
                        <a:pt x="0" y="16"/>
                        <a:pt x="0" y="16"/>
                        <a:pt x="0" y="16"/>
                      </a:cubicBezTo>
                      <a:cubicBezTo>
                        <a:pt x="18" y="29"/>
                        <a:pt x="32" y="49"/>
                        <a:pt x="37" y="73"/>
                      </a:cubicBezTo>
                      <a:cubicBezTo>
                        <a:pt x="42" y="97"/>
                        <a:pt x="37" y="121"/>
                        <a:pt x="26" y="141"/>
                      </a:cubicBezTo>
                      <a:cubicBezTo>
                        <a:pt x="101" y="125"/>
                        <a:pt x="101" y="125"/>
                        <a:pt x="101" y="125"/>
                      </a:cubicBezTo>
                      <a:cubicBezTo>
                        <a:pt x="101" y="125"/>
                        <a:pt x="101" y="125"/>
                        <a:pt x="101" y="124"/>
                      </a:cubicBezTo>
                      <a:cubicBezTo>
                        <a:pt x="99" y="115"/>
                        <a:pt x="106" y="105"/>
                        <a:pt x="116" y="103"/>
                      </a:cubicBezTo>
                      <a:close/>
                      <a:moveTo>
                        <a:pt x="76" y="79"/>
                      </a:moveTo>
                      <a:cubicBezTo>
                        <a:pt x="69" y="80"/>
                        <a:pt x="62" y="76"/>
                        <a:pt x="61" y="70"/>
                      </a:cubicBezTo>
                      <a:cubicBezTo>
                        <a:pt x="59" y="63"/>
                        <a:pt x="64" y="57"/>
                        <a:pt x="71" y="55"/>
                      </a:cubicBezTo>
                      <a:cubicBezTo>
                        <a:pt x="78" y="54"/>
                        <a:pt x="85" y="58"/>
                        <a:pt x="86" y="64"/>
                      </a:cubicBezTo>
                      <a:cubicBezTo>
                        <a:pt x="87" y="71"/>
                        <a:pt x="83" y="78"/>
                        <a:pt x="76"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94" name="Freeform 38">
              <a:extLst>
                <a:ext uri="{FF2B5EF4-FFF2-40B4-BE49-F238E27FC236}">
                  <a16:creationId xmlns:a16="http://schemas.microsoft.com/office/drawing/2014/main" id="{239C8861-6B2E-4828-9027-89489A0E05F4}"/>
                </a:ext>
              </a:extLst>
            </p:cNvPr>
            <p:cNvSpPr/>
            <p:nvPr/>
          </p:nvSpPr>
          <p:spPr>
            <a:xfrm>
              <a:off x="1197627" y="3067450"/>
              <a:ext cx="497474" cy="336947"/>
            </a:xfrm>
            <a:custGeom>
              <a:avLst/>
              <a:gdLst>
                <a:gd name="connsiteX0" fmla="*/ 0 w 1255295"/>
                <a:gd name="connsiteY0" fmla="*/ 284748 h 850232"/>
                <a:gd name="connsiteX1" fmla="*/ 88231 w 1255295"/>
                <a:gd name="connsiteY1" fmla="*/ 517358 h 850232"/>
                <a:gd name="connsiteX2" fmla="*/ 405063 w 1255295"/>
                <a:gd name="connsiteY2" fmla="*/ 525379 h 850232"/>
                <a:gd name="connsiteX3" fmla="*/ 661737 w 1255295"/>
                <a:gd name="connsiteY3" fmla="*/ 850232 h 850232"/>
                <a:gd name="connsiteX4" fmla="*/ 701842 w 1255295"/>
                <a:gd name="connsiteY4" fmla="*/ 822158 h 850232"/>
                <a:gd name="connsiteX5" fmla="*/ 766010 w 1255295"/>
                <a:gd name="connsiteY5" fmla="*/ 810127 h 850232"/>
                <a:gd name="connsiteX6" fmla="*/ 918410 w 1255295"/>
                <a:gd name="connsiteY6" fmla="*/ 677779 h 850232"/>
                <a:gd name="connsiteX7" fmla="*/ 966537 w 1255295"/>
                <a:gd name="connsiteY7" fmla="*/ 469232 h 850232"/>
                <a:gd name="connsiteX8" fmla="*/ 1167063 w 1255295"/>
                <a:gd name="connsiteY8" fmla="*/ 465221 h 850232"/>
                <a:gd name="connsiteX9" fmla="*/ 1255295 w 1255295"/>
                <a:gd name="connsiteY9" fmla="*/ 304800 h 850232"/>
                <a:gd name="connsiteX10" fmla="*/ 1010653 w 1255295"/>
                <a:gd name="connsiteY10" fmla="*/ 324853 h 850232"/>
                <a:gd name="connsiteX11" fmla="*/ 870284 w 1255295"/>
                <a:gd name="connsiteY11" fmla="*/ 108285 h 850232"/>
                <a:gd name="connsiteX12" fmla="*/ 842210 w 1255295"/>
                <a:gd name="connsiteY12" fmla="*/ 128337 h 850232"/>
                <a:gd name="connsiteX13" fmla="*/ 834189 w 1255295"/>
                <a:gd name="connsiteY13" fmla="*/ 140369 h 850232"/>
                <a:gd name="connsiteX14" fmla="*/ 818147 w 1255295"/>
                <a:gd name="connsiteY14" fmla="*/ 156411 h 850232"/>
                <a:gd name="connsiteX15" fmla="*/ 806116 w 1255295"/>
                <a:gd name="connsiteY15" fmla="*/ 176463 h 850232"/>
                <a:gd name="connsiteX16" fmla="*/ 766010 w 1255295"/>
                <a:gd name="connsiteY16" fmla="*/ 352927 h 850232"/>
                <a:gd name="connsiteX17" fmla="*/ 753979 w 1255295"/>
                <a:gd name="connsiteY17" fmla="*/ 316832 h 850232"/>
                <a:gd name="connsiteX18" fmla="*/ 621631 w 1255295"/>
                <a:gd name="connsiteY18" fmla="*/ 0 h 850232"/>
                <a:gd name="connsiteX19" fmla="*/ 521368 w 1255295"/>
                <a:gd name="connsiteY19" fmla="*/ 328863 h 850232"/>
                <a:gd name="connsiteX20" fmla="*/ 509337 w 1255295"/>
                <a:gd name="connsiteY20" fmla="*/ 292769 h 850232"/>
                <a:gd name="connsiteX21" fmla="*/ 501316 w 1255295"/>
                <a:gd name="connsiteY21" fmla="*/ 260685 h 850232"/>
                <a:gd name="connsiteX22" fmla="*/ 376989 w 1255295"/>
                <a:gd name="connsiteY22" fmla="*/ 24063 h 850232"/>
                <a:gd name="connsiteX23" fmla="*/ 236621 w 1255295"/>
                <a:gd name="connsiteY23" fmla="*/ 304800 h 850232"/>
                <a:gd name="connsiteX24" fmla="*/ 0 w 1255295"/>
                <a:gd name="connsiteY24" fmla="*/ 284748 h 850232"/>
                <a:gd name="connsiteX0" fmla="*/ 0 w 1255295"/>
                <a:gd name="connsiteY0" fmla="*/ 284748 h 850232"/>
                <a:gd name="connsiteX1" fmla="*/ 88231 w 1255295"/>
                <a:gd name="connsiteY1" fmla="*/ 517358 h 850232"/>
                <a:gd name="connsiteX2" fmla="*/ 405063 w 1255295"/>
                <a:gd name="connsiteY2" fmla="*/ 525379 h 850232"/>
                <a:gd name="connsiteX3" fmla="*/ 661737 w 1255295"/>
                <a:gd name="connsiteY3" fmla="*/ 850232 h 850232"/>
                <a:gd name="connsiteX4" fmla="*/ 701842 w 1255295"/>
                <a:gd name="connsiteY4" fmla="*/ 822158 h 850232"/>
                <a:gd name="connsiteX5" fmla="*/ 766010 w 1255295"/>
                <a:gd name="connsiteY5" fmla="*/ 810127 h 850232"/>
                <a:gd name="connsiteX6" fmla="*/ 918410 w 1255295"/>
                <a:gd name="connsiteY6" fmla="*/ 677779 h 850232"/>
                <a:gd name="connsiteX7" fmla="*/ 966537 w 1255295"/>
                <a:gd name="connsiteY7" fmla="*/ 469232 h 850232"/>
                <a:gd name="connsiteX8" fmla="*/ 1167063 w 1255295"/>
                <a:gd name="connsiteY8" fmla="*/ 465221 h 850232"/>
                <a:gd name="connsiteX9" fmla="*/ 1255295 w 1255295"/>
                <a:gd name="connsiteY9" fmla="*/ 304800 h 850232"/>
                <a:gd name="connsiteX10" fmla="*/ 1010653 w 1255295"/>
                <a:gd name="connsiteY10" fmla="*/ 324853 h 850232"/>
                <a:gd name="connsiteX11" fmla="*/ 870284 w 1255295"/>
                <a:gd name="connsiteY11" fmla="*/ 108285 h 850232"/>
                <a:gd name="connsiteX12" fmla="*/ 842210 w 1255295"/>
                <a:gd name="connsiteY12" fmla="*/ 128337 h 850232"/>
                <a:gd name="connsiteX13" fmla="*/ 834189 w 1255295"/>
                <a:gd name="connsiteY13" fmla="*/ 140369 h 850232"/>
                <a:gd name="connsiteX14" fmla="*/ 818147 w 1255295"/>
                <a:gd name="connsiteY14" fmla="*/ 156411 h 850232"/>
                <a:gd name="connsiteX15" fmla="*/ 806116 w 1255295"/>
                <a:gd name="connsiteY15" fmla="*/ 176463 h 850232"/>
                <a:gd name="connsiteX16" fmla="*/ 766010 w 1255295"/>
                <a:gd name="connsiteY16" fmla="*/ 352927 h 850232"/>
                <a:gd name="connsiteX17" fmla="*/ 794085 w 1255295"/>
                <a:gd name="connsiteY17" fmla="*/ 216569 h 850232"/>
                <a:gd name="connsiteX18" fmla="*/ 621631 w 1255295"/>
                <a:gd name="connsiteY18" fmla="*/ 0 h 850232"/>
                <a:gd name="connsiteX19" fmla="*/ 521368 w 1255295"/>
                <a:gd name="connsiteY19" fmla="*/ 328863 h 850232"/>
                <a:gd name="connsiteX20" fmla="*/ 509337 w 1255295"/>
                <a:gd name="connsiteY20" fmla="*/ 292769 h 850232"/>
                <a:gd name="connsiteX21" fmla="*/ 501316 w 1255295"/>
                <a:gd name="connsiteY21" fmla="*/ 260685 h 850232"/>
                <a:gd name="connsiteX22" fmla="*/ 376989 w 1255295"/>
                <a:gd name="connsiteY22" fmla="*/ 24063 h 850232"/>
                <a:gd name="connsiteX23" fmla="*/ 236621 w 1255295"/>
                <a:gd name="connsiteY23" fmla="*/ 304800 h 850232"/>
                <a:gd name="connsiteX24" fmla="*/ 0 w 1255295"/>
                <a:gd name="connsiteY24" fmla="*/ 284748 h 85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5295" h="850232">
                  <a:moveTo>
                    <a:pt x="0" y="284748"/>
                  </a:moveTo>
                  <a:lnTo>
                    <a:pt x="88231" y="517358"/>
                  </a:lnTo>
                  <a:lnTo>
                    <a:pt x="405063" y="525379"/>
                  </a:lnTo>
                  <a:lnTo>
                    <a:pt x="661737" y="850232"/>
                  </a:lnTo>
                  <a:cubicBezTo>
                    <a:pt x="696212" y="824375"/>
                    <a:pt x="681864" y="832148"/>
                    <a:pt x="701842" y="822158"/>
                  </a:cubicBezTo>
                  <a:lnTo>
                    <a:pt x="766010" y="810127"/>
                  </a:lnTo>
                  <a:lnTo>
                    <a:pt x="918410" y="677779"/>
                  </a:lnTo>
                  <a:lnTo>
                    <a:pt x="966537" y="469232"/>
                  </a:lnTo>
                  <a:lnTo>
                    <a:pt x="1167063" y="465221"/>
                  </a:lnTo>
                  <a:lnTo>
                    <a:pt x="1255295" y="304800"/>
                  </a:lnTo>
                  <a:lnTo>
                    <a:pt x="1010653" y="324853"/>
                  </a:lnTo>
                  <a:lnTo>
                    <a:pt x="870284" y="108285"/>
                  </a:lnTo>
                  <a:cubicBezTo>
                    <a:pt x="860926" y="114969"/>
                    <a:pt x="850805" y="120697"/>
                    <a:pt x="842210" y="128337"/>
                  </a:cubicBezTo>
                  <a:cubicBezTo>
                    <a:pt x="838607" y="131539"/>
                    <a:pt x="837326" y="136709"/>
                    <a:pt x="834189" y="140369"/>
                  </a:cubicBezTo>
                  <a:cubicBezTo>
                    <a:pt x="829268" y="146111"/>
                    <a:pt x="823069" y="150669"/>
                    <a:pt x="818147" y="156411"/>
                  </a:cubicBezTo>
                  <a:cubicBezTo>
                    <a:pt x="812338" y="163188"/>
                    <a:pt x="809881" y="168932"/>
                    <a:pt x="806116" y="176463"/>
                  </a:cubicBezTo>
                  <a:lnTo>
                    <a:pt x="766010" y="352927"/>
                  </a:lnTo>
                  <a:lnTo>
                    <a:pt x="794085" y="216569"/>
                  </a:lnTo>
                  <a:lnTo>
                    <a:pt x="621631" y="0"/>
                  </a:lnTo>
                  <a:lnTo>
                    <a:pt x="521368" y="328863"/>
                  </a:lnTo>
                  <a:cubicBezTo>
                    <a:pt x="517358" y="316832"/>
                    <a:pt x="513602" y="304712"/>
                    <a:pt x="509337" y="292769"/>
                  </a:cubicBezTo>
                  <a:cubicBezTo>
                    <a:pt x="499827" y="266139"/>
                    <a:pt x="501316" y="281505"/>
                    <a:pt x="501316" y="260685"/>
                  </a:cubicBezTo>
                  <a:lnTo>
                    <a:pt x="376989" y="24063"/>
                  </a:lnTo>
                  <a:lnTo>
                    <a:pt x="236621" y="304800"/>
                  </a:lnTo>
                  <a:lnTo>
                    <a:pt x="0" y="2847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6">
              <a:extLst>
                <a:ext uri="{FF2B5EF4-FFF2-40B4-BE49-F238E27FC236}">
                  <a16:creationId xmlns:a16="http://schemas.microsoft.com/office/drawing/2014/main" id="{A35FB1B2-0F4C-4BBD-BE98-8794C547F17C}"/>
                </a:ext>
              </a:extLst>
            </p:cNvPr>
            <p:cNvSpPr/>
            <p:nvPr/>
          </p:nvSpPr>
          <p:spPr>
            <a:xfrm>
              <a:off x="1172736" y="3009922"/>
              <a:ext cx="501764" cy="404413"/>
            </a:xfrm>
            <a:custGeom>
              <a:avLst/>
              <a:gdLst>
                <a:gd name="connsiteX0" fmla="*/ 0 w 859554"/>
                <a:gd name="connsiteY0" fmla="*/ 353291 h 706582"/>
                <a:gd name="connsiteX1" fmla="*/ 429777 w 859554"/>
                <a:gd name="connsiteY1" fmla="*/ 0 h 706582"/>
                <a:gd name="connsiteX2" fmla="*/ 859554 w 859554"/>
                <a:gd name="connsiteY2" fmla="*/ 353291 h 706582"/>
                <a:gd name="connsiteX3" fmla="*/ 429777 w 859554"/>
                <a:gd name="connsiteY3" fmla="*/ 706582 h 706582"/>
                <a:gd name="connsiteX4" fmla="*/ 0 w 859554"/>
                <a:gd name="connsiteY4" fmla="*/ 353291 h 706582"/>
                <a:gd name="connsiteX0" fmla="*/ 50619 w 910173"/>
                <a:gd name="connsiteY0" fmla="*/ 354003 h 707294"/>
                <a:gd name="connsiteX1" fmla="*/ 56259 w 910173"/>
                <a:gd name="connsiteY1" fmla="*/ 265120 h 707294"/>
                <a:gd name="connsiteX2" fmla="*/ 480396 w 910173"/>
                <a:gd name="connsiteY2" fmla="*/ 712 h 707294"/>
                <a:gd name="connsiteX3" fmla="*/ 910173 w 910173"/>
                <a:gd name="connsiteY3" fmla="*/ 354003 h 707294"/>
                <a:gd name="connsiteX4" fmla="*/ 480396 w 910173"/>
                <a:gd name="connsiteY4" fmla="*/ 707294 h 707294"/>
                <a:gd name="connsiteX5" fmla="*/ 50619 w 910173"/>
                <a:gd name="connsiteY5" fmla="*/ 354003 h 707294"/>
                <a:gd name="connsiteX0" fmla="*/ 33804 w 893358"/>
                <a:gd name="connsiteY0" fmla="*/ 354003 h 707294"/>
                <a:gd name="connsiteX1" fmla="*/ 39444 w 893358"/>
                <a:gd name="connsiteY1" fmla="*/ 265120 h 707294"/>
                <a:gd name="connsiteX2" fmla="*/ 463581 w 893358"/>
                <a:gd name="connsiteY2" fmla="*/ 712 h 707294"/>
                <a:gd name="connsiteX3" fmla="*/ 893358 w 893358"/>
                <a:gd name="connsiteY3" fmla="*/ 354003 h 707294"/>
                <a:gd name="connsiteX4" fmla="*/ 463581 w 893358"/>
                <a:gd name="connsiteY4" fmla="*/ 707294 h 707294"/>
                <a:gd name="connsiteX5" fmla="*/ 33804 w 893358"/>
                <a:gd name="connsiteY5" fmla="*/ 354003 h 707294"/>
                <a:gd name="connsiteX0" fmla="*/ 28519 w 909505"/>
                <a:gd name="connsiteY0" fmla="*/ 354003 h 707294"/>
                <a:gd name="connsiteX1" fmla="*/ 55591 w 909505"/>
                <a:gd name="connsiteY1" fmla="*/ 265120 h 707294"/>
                <a:gd name="connsiteX2" fmla="*/ 479728 w 909505"/>
                <a:gd name="connsiteY2" fmla="*/ 712 h 707294"/>
                <a:gd name="connsiteX3" fmla="*/ 909505 w 909505"/>
                <a:gd name="connsiteY3" fmla="*/ 354003 h 707294"/>
                <a:gd name="connsiteX4" fmla="*/ 479728 w 909505"/>
                <a:gd name="connsiteY4" fmla="*/ 707294 h 707294"/>
                <a:gd name="connsiteX5" fmla="*/ 28519 w 909505"/>
                <a:gd name="connsiteY5" fmla="*/ 354003 h 707294"/>
                <a:gd name="connsiteX0" fmla="*/ 24615 w 927032"/>
                <a:gd name="connsiteY0" fmla="*/ 354003 h 707294"/>
                <a:gd name="connsiteX1" fmla="*/ 73118 w 927032"/>
                <a:gd name="connsiteY1" fmla="*/ 265120 h 707294"/>
                <a:gd name="connsiteX2" fmla="*/ 497255 w 927032"/>
                <a:gd name="connsiteY2" fmla="*/ 712 h 707294"/>
                <a:gd name="connsiteX3" fmla="*/ 927032 w 927032"/>
                <a:gd name="connsiteY3" fmla="*/ 354003 h 707294"/>
                <a:gd name="connsiteX4" fmla="*/ 497255 w 927032"/>
                <a:gd name="connsiteY4" fmla="*/ 707294 h 707294"/>
                <a:gd name="connsiteX5" fmla="*/ 24615 w 927032"/>
                <a:gd name="connsiteY5" fmla="*/ 354003 h 707294"/>
                <a:gd name="connsiteX0" fmla="*/ 5589 w 908006"/>
                <a:gd name="connsiteY0" fmla="*/ 354003 h 707294"/>
                <a:gd name="connsiteX1" fmla="*/ 54092 w 908006"/>
                <a:gd name="connsiteY1" fmla="*/ 265120 h 707294"/>
                <a:gd name="connsiteX2" fmla="*/ 478229 w 908006"/>
                <a:gd name="connsiteY2" fmla="*/ 712 h 707294"/>
                <a:gd name="connsiteX3" fmla="*/ 908006 w 908006"/>
                <a:gd name="connsiteY3" fmla="*/ 354003 h 707294"/>
                <a:gd name="connsiteX4" fmla="*/ 478229 w 908006"/>
                <a:gd name="connsiteY4" fmla="*/ 707294 h 707294"/>
                <a:gd name="connsiteX5" fmla="*/ 5589 w 908006"/>
                <a:gd name="connsiteY5" fmla="*/ 354003 h 707294"/>
                <a:gd name="connsiteX0" fmla="*/ 11867 w 914284"/>
                <a:gd name="connsiteY0" fmla="*/ 354003 h 707294"/>
                <a:gd name="connsiteX1" fmla="*/ 60370 w 914284"/>
                <a:gd name="connsiteY1" fmla="*/ 265120 h 707294"/>
                <a:gd name="connsiteX2" fmla="*/ 484507 w 914284"/>
                <a:gd name="connsiteY2" fmla="*/ 712 h 707294"/>
                <a:gd name="connsiteX3" fmla="*/ 914284 w 914284"/>
                <a:gd name="connsiteY3" fmla="*/ 354003 h 707294"/>
                <a:gd name="connsiteX4" fmla="*/ 484507 w 914284"/>
                <a:gd name="connsiteY4" fmla="*/ 707294 h 707294"/>
                <a:gd name="connsiteX5" fmla="*/ 11867 w 914284"/>
                <a:gd name="connsiteY5" fmla="*/ 354003 h 707294"/>
                <a:gd name="connsiteX0" fmla="*/ 12151 w 912186"/>
                <a:gd name="connsiteY0" fmla="*/ 354003 h 707294"/>
                <a:gd name="connsiteX1" fmla="*/ 58272 w 912186"/>
                <a:gd name="connsiteY1" fmla="*/ 265120 h 707294"/>
                <a:gd name="connsiteX2" fmla="*/ 482409 w 912186"/>
                <a:gd name="connsiteY2" fmla="*/ 712 h 707294"/>
                <a:gd name="connsiteX3" fmla="*/ 912186 w 912186"/>
                <a:gd name="connsiteY3" fmla="*/ 354003 h 707294"/>
                <a:gd name="connsiteX4" fmla="*/ 482409 w 912186"/>
                <a:gd name="connsiteY4" fmla="*/ 707294 h 707294"/>
                <a:gd name="connsiteX5" fmla="*/ 12151 w 912186"/>
                <a:gd name="connsiteY5" fmla="*/ 354003 h 70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186" h="707294">
                  <a:moveTo>
                    <a:pt x="12151" y="354003"/>
                  </a:moveTo>
                  <a:cubicBezTo>
                    <a:pt x="-27582" y="199345"/>
                    <a:pt x="41411" y="319239"/>
                    <a:pt x="58272" y="265120"/>
                  </a:cubicBezTo>
                  <a:cubicBezTo>
                    <a:pt x="129901" y="206238"/>
                    <a:pt x="340090" y="-14102"/>
                    <a:pt x="482409" y="712"/>
                  </a:cubicBezTo>
                  <a:cubicBezTo>
                    <a:pt x="624728" y="15526"/>
                    <a:pt x="912186" y="158886"/>
                    <a:pt x="912186" y="354003"/>
                  </a:cubicBezTo>
                  <a:cubicBezTo>
                    <a:pt x="912186" y="549120"/>
                    <a:pt x="632415" y="707294"/>
                    <a:pt x="482409" y="707294"/>
                  </a:cubicBezTo>
                  <a:cubicBezTo>
                    <a:pt x="332403" y="707294"/>
                    <a:pt x="51884" y="508661"/>
                    <a:pt x="12151" y="35400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a:extLst>
                <a:ext uri="{FF2B5EF4-FFF2-40B4-BE49-F238E27FC236}">
                  <a16:creationId xmlns:a16="http://schemas.microsoft.com/office/drawing/2014/main" id="{130E3329-9F1A-4290-A06C-589F8EC2623D}"/>
                </a:ext>
              </a:extLst>
            </p:cNvPr>
            <p:cNvGrpSpPr/>
            <p:nvPr/>
          </p:nvGrpSpPr>
          <p:grpSpPr>
            <a:xfrm>
              <a:off x="1154696" y="2906516"/>
              <a:ext cx="605284" cy="590025"/>
              <a:chOff x="2348103" y="2592542"/>
              <a:chExt cx="1020149" cy="994431"/>
            </a:xfrm>
          </p:grpSpPr>
          <p:grpSp>
            <p:nvGrpSpPr>
              <p:cNvPr id="198" name="Group 197">
                <a:extLst>
                  <a:ext uri="{FF2B5EF4-FFF2-40B4-BE49-F238E27FC236}">
                    <a16:creationId xmlns:a16="http://schemas.microsoft.com/office/drawing/2014/main" id="{34651641-D061-4BD6-BC6D-8D4AFD63FF2E}"/>
                  </a:ext>
                </a:extLst>
              </p:cNvPr>
              <p:cNvGrpSpPr/>
              <p:nvPr/>
            </p:nvGrpSpPr>
            <p:grpSpPr>
              <a:xfrm>
                <a:off x="2348103" y="2592542"/>
                <a:ext cx="1020149" cy="994431"/>
                <a:chOff x="519113" y="1314451"/>
                <a:chExt cx="566738" cy="552450"/>
              </a:xfrm>
              <a:solidFill>
                <a:schemeClr val="accent4"/>
              </a:solidFill>
            </p:grpSpPr>
            <p:sp>
              <p:nvSpPr>
                <p:cNvPr id="202" name="Freeform 149">
                  <a:extLst>
                    <a:ext uri="{FF2B5EF4-FFF2-40B4-BE49-F238E27FC236}">
                      <a16:creationId xmlns:a16="http://schemas.microsoft.com/office/drawing/2014/main" id="{44D34941-8C5B-46E8-9C31-128BAE4F31CF}"/>
                    </a:ext>
                  </a:extLst>
                </p:cNvPr>
                <p:cNvSpPr>
                  <a:spLocks/>
                </p:cNvSpPr>
                <p:nvPr/>
              </p:nvSpPr>
              <p:spPr bwMode="auto">
                <a:xfrm>
                  <a:off x="573088" y="1638301"/>
                  <a:ext cx="458788" cy="228600"/>
                </a:xfrm>
                <a:custGeom>
                  <a:avLst/>
                  <a:gdLst>
                    <a:gd name="T0" fmla="*/ 120 w 152"/>
                    <a:gd name="T1" fmla="*/ 4 h 76"/>
                    <a:gd name="T2" fmla="*/ 112 w 152"/>
                    <a:gd name="T3" fmla="*/ 2 h 76"/>
                    <a:gd name="T4" fmla="*/ 106 w 152"/>
                    <a:gd name="T5" fmla="*/ 20 h 76"/>
                    <a:gd name="T6" fmla="*/ 94 w 152"/>
                    <a:gd name="T7" fmla="*/ 29 h 76"/>
                    <a:gd name="T8" fmla="*/ 93 w 152"/>
                    <a:gd name="T9" fmla="*/ 29 h 76"/>
                    <a:gd name="T10" fmla="*/ 81 w 152"/>
                    <a:gd name="T11" fmla="*/ 20 h 76"/>
                    <a:gd name="T12" fmla="*/ 76 w 152"/>
                    <a:gd name="T13" fmla="*/ 2 h 76"/>
                    <a:gd name="T14" fmla="*/ 74 w 152"/>
                    <a:gd name="T15" fmla="*/ 8 h 76"/>
                    <a:gd name="T16" fmla="*/ 63 w 152"/>
                    <a:gd name="T17" fmla="*/ 17 h 76"/>
                    <a:gd name="T18" fmla="*/ 62 w 152"/>
                    <a:gd name="T19" fmla="*/ 17 h 76"/>
                    <a:gd name="T20" fmla="*/ 51 w 152"/>
                    <a:gd name="T21" fmla="*/ 10 h 76"/>
                    <a:gd name="T22" fmla="*/ 45 w 152"/>
                    <a:gd name="T23" fmla="*/ 0 h 76"/>
                    <a:gd name="T24" fmla="*/ 36 w 152"/>
                    <a:gd name="T25" fmla="*/ 4 h 76"/>
                    <a:gd name="T26" fmla="*/ 0 w 152"/>
                    <a:gd name="T27" fmla="*/ 4 h 76"/>
                    <a:gd name="T28" fmla="*/ 3 w 152"/>
                    <a:gd name="T29" fmla="*/ 9 h 76"/>
                    <a:gd name="T30" fmla="*/ 76 w 152"/>
                    <a:gd name="T31" fmla="*/ 76 h 76"/>
                    <a:gd name="T32" fmla="*/ 149 w 152"/>
                    <a:gd name="T33" fmla="*/ 9 h 76"/>
                    <a:gd name="T34" fmla="*/ 152 w 152"/>
                    <a:gd name="T35" fmla="*/ 4 h 76"/>
                    <a:gd name="T36" fmla="*/ 120 w 152"/>
                    <a:gd name="T37"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 h="76">
                      <a:moveTo>
                        <a:pt x="120" y="4"/>
                      </a:moveTo>
                      <a:cubicBezTo>
                        <a:pt x="118" y="4"/>
                        <a:pt x="115" y="4"/>
                        <a:pt x="112" y="2"/>
                      </a:cubicBezTo>
                      <a:cubicBezTo>
                        <a:pt x="106" y="20"/>
                        <a:pt x="106" y="20"/>
                        <a:pt x="106" y="20"/>
                      </a:cubicBezTo>
                      <a:cubicBezTo>
                        <a:pt x="105" y="25"/>
                        <a:pt x="100" y="29"/>
                        <a:pt x="94" y="29"/>
                      </a:cubicBezTo>
                      <a:cubicBezTo>
                        <a:pt x="93" y="29"/>
                        <a:pt x="93" y="29"/>
                        <a:pt x="93" y="29"/>
                      </a:cubicBezTo>
                      <a:cubicBezTo>
                        <a:pt x="88" y="29"/>
                        <a:pt x="83" y="25"/>
                        <a:pt x="81" y="20"/>
                      </a:cubicBezTo>
                      <a:cubicBezTo>
                        <a:pt x="76" y="2"/>
                        <a:pt x="76" y="2"/>
                        <a:pt x="76" y="2"/>
                      </a:cubicBezTo>
                      <a:cubicBezTo>
                        <a:pt x="74" y="8"/>
                        <a:pt x="74" y="8"/>
                        <a:pt x="74" y="8"/>
                      </a:cubicBezTo>
                      <a:cubicBezTo>
                        <a:pt x="72" y="13"/>
                        <a:pt x="68" y="17"/>
                        <a:pt x="63" y="17"/>
                      </a:cubicBezTo>
                      <a:cubicBezTo>
                        <a:pt x="63" y="17"/>
                        <a:pt x="62" y="17"/>
                        <a:pt x="62" y="17"/>
                      </a:cubicBezTo>
                      <a:cubicBezTo>
                        <a:pt x="57" y="17"/>
                        <a:pt x="53" y="14"/>
                        <a:pt x="51" y="10"/>
                      </a:cubicBezTo>
                      <a:cubicBezTo>
                        <a:pt x="45" y="0"/>
                        <a:pt x="45" y="0"/>
                        <a:pt x="45" y="0"/>
                      </a:cubicBezTo>
                      <a:cubicBezTo>
                        <a:pt x="43" y="2"/>
                        <a:pt x="40" y="4"/>
                        <a:pt x="36" y="4"/>
                      </a:cubicBezTo>
                      <a:cubicBezTo>
                        <a:pt x="0" y="4"/>
                        <a:pt x="0" y="4"/>
                        <a:pt x="0" y="4"/>
                      </a:cubicBezTo>
                      <a:cubicBezTo>
                        <a:pt x="1" y="6"/>
                        <a:pt x="2" y="7"/>
                        <a:pt x="3" y="9"/>
                      </a:cubicBezTo>
                      <a:cubicBezTo>
                        <a:pt x="29" y="50"/>
                        <a:pt x="76" y="76"/>
                        <a:pt x="76" y="76"/>
                      </a:cubicBezTo>
                      <a:cubicBezTo>
                        <a:pt x="76" y="76"/>
                        <a:pt x="123" y="50"/>
                        <a:pt x="149" y="9"/>
                      </a:cubicBezTo>
                      <a:cubicBezTo>
                        <a:pt x="150" y="7"/>
                        <a:pt x="151" y="6"/>
                        <a:pt x="152" y="4"/>
                      </a:cubicBezTo>
                      <a:lnTo>
                        <a:pt x="120" y="4"/>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50">
                  <a:extLst>
                    <a:ext uri="{FF2B5EF4-FFF2-40B4-BE49-F238E27FC236}">
                      <a16:creationId xmlns:a16="http://schemas.microsoft.com/office/drawing/2014/main" id="{1ADD03EF-D520-41EE-B2F6-8D8A76FA240A}"/>
                    </a:ext>
                  </a:extLst>
                </p:cNvPr>
                <p:cNvSpPr>
                  <a:spLocks/>
                </p:cNvSpPr>
                <p:nvPr/>
              </p:nvSpPr>
              <p:spPr bwMode="auto">
                <a:xfrm>
                  <a:off x="519113" y="1314451"/>
                  <a:ext cx="566738" cy="263525"/>
                </a:xfrm>
                <a:custGeom>
                  <a:avLst/>
                  <a:gdLst>
                    <a:gd name="T0" fmla="*/ 46 w 188"/>
                    <a:gd name="T1" fmla="*/ 87 h 87"/>
                    <a:gd name="T2" fmla="*/ 53 w 188"/>
                    <a:gd name="T3" fmla="*/ 76 h 87"/>
                    <a:gd name="T4" fmla="*/ 64 w 188"/>
                    <a:gd name="T5" fmla="*/ 70 h 87"/>
                    <a:gd name="T6" fmla="*/ 65 w 188"/>
                    <a:gd name="T7" fmla="*/ 70 h 87"/>
                    <a:gd name="T8" fmla="*/ 75 w 188"/>
                    <a:gd name="T9" fmla="*/ 77 h 87"/>
                    <a:gd name="T10" fmla="*/ 77 w 188"/>
                    <a:gd name="T11" fmla="*/ 80 h 87"/>
                    <a:gd name="T12" fmla="*/ 84 w 188"/>
                    <a:gd name="T13" fmla="*/ 63 h 87"/>
                    <a:gd name="T14" fmla="*/ 96 w 188"/>
                    <a:gd name="T15" fmla="*/ 54 h 87"/>
                    <a:gd name="T16" fmla="*/ 108 w 188"/>
                    <a:gd name="T17" fmla="*/ 63 h 87"/>
                    <a:gd name="T18" fmla="*/ 113 w 188"/>
                    <a:gd name="T19" fmla="*/ 79 h 87"/>
                    <a:gd name="T20" fmla="*/ 116 w 188"/>
                    <a:gd name="T21" fmla="*/ 71 h 87"/>
                    <a:gd name="T22" fmla="*/ 128 w 188"/>
                    <a:gd name="T23" fmla="*/ 62 h 87"/>
                    <a:gd name="T24" fmla="*/ 128 w 188"/>
                    <a:gd name="T25" fmla="*/ 62 h 87"/>
                    <a:gd name="T26" fmla="*/ 140 w 188"/>
                    <a:gd name="T27" fmla="*/ 70 h 87"/>
                    <a:gd name="T28" fmla="*/ 147 w 188"/>
                    <a:gd name="T29" fmla="*/ 87 h 87"/>
                    <a:gd name="T30" fmla="*/ 180 w 188"/>
                    <a:gd name="T31" fmla="*/ 87 h 87"/>
                    <a:gd name="T32" fmla="*/ 145 w 188"/>
                    <a:gd name="T33" fmla="*/ 8 h 87"/>
                    <a:gd name="T34" fmla="*/ 94 w 188"/>
                    <a:gd name="T35" fmla="*/ 34 h 87"/>
                    <a:gd name="T36" fmla="*/ 43 w 188"/>
                    <a:gd name="T37" fmla="*/ 8 h 87"/>
                    <a:gd name="T38" fmla="*/ 8 w 188"/>
                    <a:gd name="T39" fmla="*/ 87 h 87"/>
                    <a:gd name="T40" fmla="*/ 46 w 188"/>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87">
                      <a:moveTo>
                        <a:pt x="46" y="87"/>
                      </a:moveTo>
                      <a:cubicBezTo>
                        <a:pt x="53" y="76"/>
                        <a:pt x="53" y="76"/>
                        <a:pt x="53" y="76"/>
                      </a:cubicBezTo>
                      <a:cubicBezTo>
                        <a:pt x="56" y="72"/>
                        <a:pt x="60" y="70"/>
                        <a:pt x="64" y="70"/>
                      </a:cubicBezTo>
                      <a:cubicBezTo>
                        <a:pt x="65" y="70"/>
                        <a:pt x="65" y="70"/>
                        <a:pt x="65" y="70"/>
                      </a:cubicBezTo>
                      <a:cubicBezTo>
                        <a:pt x="69" y="70"/>
                        <a:pt x="73" y="73"/>
                        <a:pt x="75" y="77"/>
                      </a:cubicBezTo>
                      <a:cubicBezTo>
                        <a:pt x="77" y="80"/>
                        <a:pt x="77" y="80"/>
                        <a:pt x="77" y="80"/>
                      </a:cubicBezTo>
                      <a:cubicBezTo>
                        <a:pt x="84" y="63"/>
                        <a:pt x="84" y="63"/>
                        <a:pt x="84" y="63"/>
                      </a:cubicBezTo>
                      <a:cubicBezTo>
                        <a:pt x="86" y="57"/>
                        <a:pt x="91" y="54"/>
                        <a:pt x="96" y="54"/>
                      </a:cubicBezTo>
                      <a:cubicBezTo>
                        <a:pt x="102" y="54"/>
                        <a:pt x="107" y="58"/>
                        <a:pt x="108" y="63"/>
                      </a:cubicBezTo>
                      <a:cubicBezTo>
                        <a:pt x="113" y="79"/>
                        <a:pt x="113" y="79"/>
                        <a:pt x="113" y="79"/>
                      </a:cubicBezTo>
                      <a:cubicBezTo>
                        <a:pt x="116" y="71"/>
                        <a:pt x="116" y="71"/>
                        <a:pt x="116" y="71"/>
                      </a:cubicBezTo>
                      <a:cubicBezTo>
                        <a:pt x="117" y="66"/>
                        <a:pt x="122" y="62"/>
                        <a:pt x="128" y="62"/>
                      </a:cubicBezTo>
                      <a:cubicBezTo>
                        <a:pt x="128" y="62"/>
                        <a:pt x="128" y="62"/>
                        <a:pt x="128" y="62"/>
                      </a:cubicBezTo>
                      <a:cubicBezTo>
                        <a:pt x="133" y="62"/>
                        <a:pt x="138" y="65"/>
                        <a:pt x="140" y="70"/>
                      </a:cubicBezTo>
                      <a:cubicBezTo>
                        <a:pt x="147" y="87"/>
                        <a:pt x="147" y="87"/>
                        <a:pt x="147" y="87"/>
                      </a:cubicBezTo>
                      <a:cubicBezTo>
                        <a:pt x="180" y="87"/>
                        <a:pt x="180" y="87"/>
                        <a:pt x="180" y="87"/>
                      </a:cubicBezTo>
                      <a:cubicBezTo>
                        <a:pt x="188" y="50"/>
                        <a:pt x="172" y="15"/>
                        <a:pt x="145" y="8"/>
                      </a:cubicBezTo>
                      <a:cubicBezTo>
                        <a:pt x="111" y="0"/>
                        <a:pt x="94" y="34"/>
                        <a:pt x="94" y="34"/>
                      </a:cubicBezTo>
                      <a:cubicBezTo>
                        <a:pt x="94" y="34"/>
                        <a:pt x="77" y="0"/>
                        <a:pt x="43" y="8"/>
                      </a:cubicBezTo>
                      <a:cubicBezTo>
                        <a:pt x="16" y="15"/>
                        <a:pt x="0" y="50"/>
                        <a:pt x="8" y="87"/>
                      </a:cubicBezTo>
                      <a:lnTo>
                        <a:pt x="46" y="87"/>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9" name="Group 198">
                <a:extLst>
                  <a:ext uri="{FF2B5EF4-FFF2-40B4-BE49-F238E27FC236}">
                    <a16:creationId xmlns:a16="http://schemas.microsoft.com/office/drawing/2014/main" id="{50111ED8-E354-419B-AC94-FA4BE81D2F3C}"/>
                  </a:ext>
                </a:extLst>
              </p:cNvPr>
              <p:cNvGrpSpPr/>
              <p:nvPr/>
            </p:nvGrpSpPr>
            <p:grpSpPr>
              <a:xfrm>
                <a:off x="2348103" y="2592542"/>
                <a:ext cx="1020149" cy="994431"/>
                <a:chOff x="519113" y="1314451"/>
                <a:chExt cx="566738" cy="552450"/>
              </a:xfrm>
              <a:solidFill>
                <a:schemeClr val="accent4"/>
              </a:solidFill>
            </p:grpSpPr>
            <p:sp>
              <p:nvSpPr>
                <p:cNvPr id="200" name="Freeform 149">
                  <a:extLst>
                    <a:ext uri="{FF2B5EF4-FFF2-40B4-BE49-F238E27FC236}">
                      <a16:creationId xmlns:a16="http://schemas.microsoft.com/office/drawing/2014/main" id="{407E1E65-252A-4899-9847-2FEE82E22FC5}"/>
                    </a:ext>
                  </a:extLst>
                </p:cNvPr>
                <p:cNvSpPr>
                  <a:spLocks/>
                </p:cNvSpPr>
                <p:nvPr/>
              </p:nvSpPr>
              <p:spPr bwMode="auto">
                <a:xfrm>
                  <a:off x="573088" y="1638301"/>
                  <a:ext cx="458788" cy="228600"/>
                </a:xfrm>
                <a:custGeom>
                  <a:avLst/>
                  <a:gdLst>
                    <a:gd name="T0" fmla="*/ 120 w 152"/>
                    <a:gd name="T1" fmla="*/ 4 h 76"/>
                    <a:gd name="T2" fmla="*/ 112 w 152"/>
                    <a:gd name="T3" fmla="*/ 2 h 76"/>
                    <a:gd name="T4" fmla="*/ 106 w 152"/>
                    <a:gd name="T5" fmla="*/ 20 h 76"/>
                    <a:gd name="T6" fmla="*/ 94 w 152"/>
                    <a:gd name="T7" fmla="*/ 29 h 76"/>
                    <a:gd name="T8" fmla="*/ 93 w 152"/>
                    <a:gd name="T9" fmla="*/ 29 h 76"/>
                    <a:gd name="T10" fmla="*/ 81 w 152"/>
                    <a:gd name="T11" fmla="*/ 20 h 76"/>
                    <a:gd name="T12" fmla="*/ 76 w 152"/>
                    <a:gd name="T13" fmla="*/ 2 h 76"/>
                    <a:gd name="T14" fmla="*/ 74 w 152"/>
                    <a:gd name="T15" fmla="*/ 8 h 76"/>
                    <a:gd name="T16" fmla="*/ 63 w 152"/>
                    <a:gd name="T17" fmla="*/ 17 h 76"/>
                    <a:gd name="T18" fmla="*/ 62 w 152"/>
                    <a:gd name="T19" fmla="*/ 17 h 76"/>
                    <a:gd name="T20" fmla="*/ 51 w 152"/>
                    <a:gd name="T21" fmla="*/ 10 h 76"/>
                    <a:gd name="T22" fmla="*/ 45 w 152"/>
                    <a:gd name="T23" fmla="*/ 0 h 76"/>
                    <a:gd name="T24" fmla="*/ 36 w 152"/>
                    <a:gd name="T25" fmla="*/ 4 h 76"/>
                    <a:gd name="T26" fmla="*/ 0 w 152"/>
                    <a:gd name="T27" fmla="*/ 4 h 76"/>
                    <a:gd name="T28" fmla="*/ 3 w 152"/>
                    <a:gd name="T29" fmla="*/ 9 h 76"/>
                    <a:gd name="T30" fmla="*/ 76 w 152"/>
                    <a:gd name="T31" fmla="*/ 76 h 76"/>
                    <a:gd name="T32" fmla="*/ 149 w 152"/>
                    <a:gd name="T33" fmla="*/ 9 h 76"/>
                    <a:gd name="T34" fmla="*/ 152 w 152"/>
                    <a:gd name="T35" fmla="*/ 4 h 76"/>
                    <a:gd name="T36" fmla="*/ 120 w 152"/>
                    <a:gd name="T37"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 h="76">
                      <a:moveTo>
                        <a:pt x="120" y="4"/>
                      </a:moveTo>
                      <a:cubicBezTo>
                        <a:pt x="118" y="4"/>
                        <a:pt x="115" y="4"/>
                        <a:pt x="112" y="2"/>
                      </a:cubicBezTo>
                      <a:cubicBezTo>
                        <a:pt x="106" y="20"/>
                        <a:pt x="106" y="20"/>
                        <a:pt x="106" y="20"/>
                      </a:cubicBezTo>
                      <a:cubicBezTo>
                        <a:pt x="105" y="25"/>
                        <a:pt x="100" y="29"/>
                        <a:pt x="94" y="29"/>
                      </a:cubicBezTo>
                      <a:cubicBezTo>
                        <a:pt x="93" y="29"/>
                        <a:pt x="93" y="29"/>
                        <a:pt x="93" y="29"/>
                      </a:cubicBezTo>
                      <a:cubicBezTo>
                        <a:pt x="88" y="29"/>
                        <a:pt x="83" y="25"/>
                        <a:pt x="81" y="20"/>
                      </a:cubicBezTo>
                      <a:cubicBezTo>
                        <a:pt x="76" y="2"/>
                        <a:pt x="76" y="2"/>
                        <a:pt x="76" y="2"/>
                      </a:cubicBezTo>
                      <a:cubicBezTo>
                        <a:pt x="74" y="8"/>
                        <a:pt x="74" y="8"/>
                        <a:pt x="74" y="8"/>
                      </a:cubicBezTo>
                      <a:cubicBezTo>
                        <a:pt x="72" y="13"/>
                        <a:pt x="68" y="17"/>
                        <a:pt x="63" y="17"/>
                      </a:cubicBezTo>
                      <a:cubicBezTo>
                        <a:pt x="63" y="17"/>
                        <a:pt x="62" y="17"/>
                        <a:pt x="62" y="17"/>
                      </a:cubicBezTo>
                      <a:cubicBezTo>
                        <a:pt x="57" y="17"/>
                        <a:pt x="53" y="14"/>
                        <a:pt x="51" y="10"/>
                      </a:cubicBezTo>
                      <a:cubicBezTo>
                        <a:pt x="45" y="0"/>
                        <a:pt x="45" y="0"/>
                        <a:pt x="45" y="0"/>
                      </a:cubicBezTo>
                      <a:cubicBezTo>
                        <a:pt x="43" y="2"/>
                        <a:pt x="40" y="4"/>
                        <a:pt x="36" y="4"/>
                      </a:cubicBezTo>
                      <a:cubicBezTo>
                        <a:pt x="0" y="4"/>
                        <a:pt x="0" y="4"/>
                        <a:pt x="0" y="4"/>
                      </a:cubicBezTo>
                      <a:cubicBezTo>
                        <a:pt x="1" y="6"/>
                        <a:pt x="2" y="7"/>
                        <a:pt x="3" y="9"/>
                      </a:cubicBezTo>
                      <a:cubicBezTo>
                        <a:pt x="29" y="50"/>
                        <a:pt x="76" y="76"/>
                        <a:pt x="76" y="76"/>
                      </a:cubicBezTo>
                      <a:cubicBezTo>
                        <a:pt x="76" y="76"/>
                        <a:pt x="123" y="50"/>
                        <a:pt x="149" y="9"/>
                      </a:cubicBezTo>
                      <a:cubicBezTo>
                        <a:pt x="150" y="7"/>
                        <a:pt x="151" y="6"/>
                        <a:pt x="152" y="4"/>
                      </a:cubicBezTo>
                      <a:lnTo>
                        <a:pt x="120"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50">
                  <a:extLst>
                    <a:ext uri="{FF2B5EF4-FFF2-40B4-BE49-F238E27FC236}">
                      <a16:creationId xmlns:a16="http://schemas.microsoft.com/office/drawing/2014/main" id="{A7603224-E833-4E26-A444-6EBD7F00CB09}"/>
                    </a:ext>
                  </a:extLst>
                </p:cNvPr>
                <p:cNvSpPr>
                  <a:spLocks/>
                </p:cNvSpPr>
                <p:nvPr/>
              </p:nvSpPr>
              <p:spPr bwMode="auto">
                <a:xfrm>
                  <a:off x="519113" y="1314451"/>
                  <a:ext cx="566738" cy="263525"/>
                </a:xfrm>
                <a:custGeom>
                  <a:avLst/>
                  <a:gdLst>
                    <a:gd name="T0" fmla="*/ 46 w 188"/>
                    <a:gd name="T1" fmla="*/ 87 h 87"/>
                    <a:gd name="T2" fmla="*/ 53 w 188"/>
                    <a:gd name="T3" fmla="*/ 76 h 87"/>
                    <a:gd name="T4" fmla="*/ 64 w 188"/>
                    <a:gd name="T5" fmla="*/ 70 h 87"/>
                    <a:gd name="T6" fmla="*/ 65 w 188"/>
                    <a:gd name="T7" fmla="*/ 70 h 87"/>
                    <a:gd name="T8" fmla="*/ 75 w 188"/>
                    <a:gd name="T9" fmla="*/ 77 h 87"/>
                    <a:gd name="T10" fmla="*/ 77 w 188"/>
                    <a:gd name="T11" fmla="*/ 80 h 87"/>
                    <a:gd name="T12" fmla="*/ 84 w 188"/>
                    <a:gd name="T13" fmla="*/ 63 h 87"/>
                    <a:gd name="T14" fmla="*/ 96 w 188"/>
                    <a:gd name="T15" fmla="*/ 54 h 87"/>
                    <a:gd name="T16" fmla="*/ 108 w 188"/>
                    <a:gd name="T17" fmla="*/ 63 h 87"/>
                    <a:gd name="T18" fmla="*/ 113 w 188"/>
                    <a:gd name="T19" fmla="*/ 79 h 87"/>
                    <a:gd name="T20" fmla="*/ 116 w 188"/>
                    <a:gd name="T21" fmla="*/ 71 h 87"/>
                    <a:gd name="T22" fmla="*/ 128 w 188"/>
                    <a:gd name="T23" fmla="*/ 62 h 87"/>
                    <a:gd name="T24" fmla="*/ 128 w 188"/>
                    <a:gd name="T25" fmla="*/ 62 h 87"/>
                    <a:gd name="T26" fmla="*/ 140 w 188"/>
                    <a:gd name="T27" fmla="*/ 70 h 87"/>
                    <a:gd name="T28" fmla="*/ 147 w 188"/>
                    <a:gd name="T29" fmla="*/ 87 h 87"/>
                    <a:gd name="T30" fmla="*/ 180 w 188"/>
                    <a:gd name="T31" fmla="*/ 87 h 87"/>
                    <a:gd name="T32" fmla="*/ 145 w 188"/>
                    <a:gd name="T33" fmla="*/ 8 h 87"/>
                    <a:gd name="T34" fmla="*/ 94 w 188"/>
                    <a:gd name="T35" fmla="*/ 34 h 87"/>
                    <a:gd name="T36" fmla="*/ 43 w 188"/>
                    <a:gd name="T37" fmla="*/ 8 h 87"/>
                    <a:gd name="T38" fmla="*/ 8 w 188"/>
                    <a:gd name="T39" fmla="*/ 87 h 87"/>
                    <a:gd name="T40" fmla="*/ 46 w 188"/>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87">
                      <a:moveTo>
                        <a:pt x="46" y="87"/>
                      </a:moveTo>
                      <a:cubicBezTo>
                        <a:pt x="53" y="76"/>
                        <a:pt x="53" y="76"/>
                        <a:pt x="53" y="76"/>
                      </a:cubicBezTo>
                      <a:cubicBezTo>
                        <a:pt x="56" y="72"/>
                        <a:pt x="60" y="70"/>
                        <a:pt x="64" y="70"/>
                      </a:cubicBezTo>
                      <a:cubicBezTo>
                        <a:pt x="65" y="70"/>
                        <a:pt x="65" y="70"/>
                        <a:pt x="65" y="70"/>
                      </a:cubicBezTo>
                      <a:cubicBezTo>
                        <a:pt x="69" y="70"/>
                        <a:pt x="73" y="73"/>
                        <a:pt x="75" y="77"/>
                      </a:cubicBezTo>
                      <a:cubicBezTo>
                        <a:pt x="77" y="80"/>
                        <a:pt x="77" y="80"/>
                        <a:pt x="77" y="80"/>
                      </a:cubicBezTo>
                      <a:cubicBezTo>
                        <a:pt x="84" y="63"/>
                        <a:pt x="84" y="63"/>
                        <a:pt x="84" y="63"/>
                      </a:cubicBezTo>
                      <a:cubicBezTo>
                        <a:pt x="86" y="57"/>
                        <a:pt x="91" y="54"/>
                        <a:pt x="96" y="54"/>
                      </a:cubicBezTo>
                      <a:cubicBezTo>
                        <a:pt x="102" y="54"/>
                        <a:pt x="107" y="58"/>
                        <a:pt x="108" y="63"/>
                      </a:cubicBezTo>
                      <a:cubicBezTo>
                        <a:pt x="113" y="79"/>
                        <a:pt x="113" y="79"/>
                        <a:pt x="113" y="79"/>
                      </a:cubicBezTo>
                      <a:cubicBezTo>
                        <a:pt x="116" y="71"/>
                        <a:pt x="116" y="71"/>
                        <a:pt x="116" y="71"/>
                      </a:cubicBezTo>
                      <a:cubicBezTo>
                        <a:pt x="117" y="66"/>
                        <a:pt x="122" y="62"/>
                        <a:pt x="128" y="62"/>
                      </a:cubicBezTo>
                      <a:cubicBezTo>
                        <a:pt x="128" y="62"/>
                        <a:pt x="128" y="62"/>
                        <a:pt x="128" y="62"/>
                      </a:cubicBezTo>
                      <a:cubicBezTo>
                        <a:pt x="133" y="62"/>
                        <a:pt x="138" y="65"/>
                        <a:pt x="140" y="70"/>
                      </a:cubicBezTo>
                      <a:cubicBezTo>
                        <a:pt x="147" y="87"/>
                        <a:pt x="147" y="87"/>
                        <a:pt x="147" y="87"/>
                      </a:cubicBezTo>
                      <a:cubicBezTo>
                        <a:pt x="180" y="87"/>
                        <a:pt x="180" y="87"/>
                        <a:pt x="180" y="87"/>
                      </a:cubicBezTo>
                      <a:cubicBezTo>
                        <a:pt x="188" y="50"/>
                        <a:pt x="172" y="15"/>
                        <a:pt x="145" y="8"/>
                      </a:cubicBezTo>
                      <a:cubicBezTo>
                        <a:pt x="111" y="0"/>
                        <a:pt x="94" y="34"/>
                        <a:pt x="94" y="34"/>
                      </a:cubicBezTo>
                      <a:cubicBezTo>
                        <a:pt x="94" y="34"/>
                        <a:pt x="77" y="0"/>
                        <a:pt x="43" y="8"/>
                      </a:cubicBezTo>
                      <a:cubicBezTo>
                        <a:pt x="16" y="15"/>
                        <a:pt x="0" y="50"/>
                        <a:pt x="8" y="87"/>
                      </a:cubicBezTo>
                      <a:lnTo>
                        <a:pt x="46" y="8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97" name="Freeform 151">
              <a:extLst>
                <a:ext uri="{FF2B5EF4-FFF2-40B4-BE49-F238E27FC236}">
                  <a16:creationId xmlns:a16="http://schemas.microsoft.com/office/drawing/2014/main" id="{6894D109-749A-493E-B631-680178337167}"/>
                </a:ext>
              </a:extLst>
            </p:cNvPr>
            <p:cNvSpPr>
              <a:spLocks/>
            </p:cNvSpPr>
            <p:nvPr/>
          </p:nvSpPr>
          <p:spPr bwMode="auto">
            <a:xfrm>
              <a:off x="1188351" y="3106106"/>
              <a:ext cx="534074" cy="211935"/>
            </a:xfrm>
            <a:custGeom>
              <a:avLst/>
              <a:gdLst>
                <a:gd name="T0" fmla="*/ 0 w 166"/>
                <a:gd name="T1" fmla="*/ 33 h 66"/>
                <a:gd name="T2" fmla="*/ 39 w 166"/>
                <a:gd name="T3" fmla="*/ 33 h 66"/>
                <a:gd name="T4" fmla="*/ 49 w 166"/>
                <a:gd name="T5" fmla="*/ 18 h 66"/>
                <a:gd name="T6" fmla="*/ 53 w 166"/>
                <a:gd name="T7" fmla="*/ 16 h 66"/>
                <a:gd name="T8" fmla="*/ 57 w 166"/>
                <a:gd name="T9" fmla="*/ 19 h 66"/>
                <a:gd name="T10" fmla="*/ 68 w 166"/>
                <a:gd name="T11" fmla="*/ 37 h 66"/>
                <a:gd name="T12" fmla="*/ 80 w 166"/>
                <a:gd name="T13" fmla="*/ 3 h 66"/>
                <a:gd name="T14" fmla="*/ 85 w 166"/>
                <a:gd name="T15" fmla="*/ 0 h 66"/>
                <a:gd name="T16" fmla="*/ 90 w 166"/>
                <a:gd name="T17" fmla="*/ 4 h 66"/>
                <a:gd name="T18" fmla="*/ 101 w 166"/>
                <a:gd name="T19" fmla="*/ 44 h 66"/>
                <a:gd name="T20" fmla="*/ 112 w 166"/>
                <a:gd name="T21" fmla="*/ 11 h 66"/>
                <a:gd name="T22" fmla="*/ 117 w 166"/>
                <a:gd name="T23" fmla="*/ 8 h 66"/>
                <a:gd name="T24" fmla="*/ 122 w 166"/>
                <a:gd name="T25" fmla="*/ 11 h 66"/>
                <a:gd name="T26" fmla="*/ 130 w 166"/>
                <a:gd name="T27" fmla="*/ 33 h 66"/>
                <a:gd name="T28" fmla="*/ 166 w 166"/>
                <a:gd name="T29" fmla="*/ 33 h 66"/>
                <a:gd name="T30" fmla="*/ 163 w 166"/>
                <a:gd name="T31" fmla="*/ 41 h 66"/>
                <a:gd name="T32" fmla="*/ 127 w 166"/>
                <a:gd name="T33" fmla="*/ 41 h 66"/>
                <a:gd name="T34" fmla="*/ 120 w 166"/>
                <a:gd name="T35" fmla="*/ 35 h 66"/>
                <a:gd name="T36" fmla="*/ 117 w 166"/>
                <a:gd name="T37" fmla="*/ 28 h 66"/>
                <a:gd name="T38" fmla="*/ 106 w 166"/>
                <a:gd name="T39" fmla="*/ 63 h 66"/>
                <a:gd name="T40" fmla="*/ 101 w 166"/>
                <a:gd name="T41" fmla="*/ 66 h 66"/>
                <a:gd name="T42" fmla="*/ 101 w 166"/>
                <a:gd name="T43" fmla="*/ 66 h 66"/>
                <a:gd name="T44" fmla="*/ 96 w 166"/>
                <a:gd name="T45" fmla="*/ 62 h 66"/>
                <a:gd name="T46" fmla="*/ 84 w 166"/>
                <a:gd name="T47" fmla="*/ 21 h 66"/>
                <a:gd name="T48" fmla="*/ 74 w 166"/>
                <a:gd name="T49" fmla="*/ 51 h 66"/>
                <a:gd name="T50" fmla="*/ 69 w 166"/>
                <a:gd name="T51" fmla="*/ 54 h 66"/>
                <a:gd name="T52" fmla="*/ 65 w 166"/>
                <a:gd name="T53" fmla="*/ 51 h 66"/>
                <a:gd name="T54" fmla="*/ 53 w 166"/>
                <a:gd name="T55" fmla="*/ 31 h 66"/>
                <a:gd name="T56" fmla="*/ 49 w 166"/>
                <a:gd name="T57" fmla="*/ 36 h 66"/>
                <a:gd name="T58" fmla="*/ 43 w 166"/>
                <a:gd name="T59" fmla="*/ 41 h 66"/>
                <a:gd name="T60" fmla="*/ 3 w 166"/>
                <a:gd name="T61" fmla="*/ 41 h 66"/>
                <a:gd name="T62" fmla="*/ 0 w 166"/>
                <a:gd name="T6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66">
                  <a:moveTo>
                    <a:pt x="0" y="33"/>
                  </a:moveTo>
                  <a:cubicBezTo>
                    <a:pt x="39" y="33"/>
                    <a:pt x="39" y="33"/>
                    <a:pt x="39" y="33"/>
                  </a:cubicBezTo>
                  <a:cubicBezTo>
                    <a:pt x="49" y="18"/>
                    <a:pt x="49" y="18"/>
                    <a:pt x="49" y="18"/>
                  </a:cubicBezTo>
                  <a:cubicBezTo>
                    <a:pt x="50" y="17"/>
                    <a:pt x="51" y="16"/>
                    <a:pt x="53" y="16"/>
                  </a:cubicBezTo>
                  <a:cubicBezTo>
                    <a:pt x="55" y="16"/>
                    <a:pt x="56" y="17"/>
                    <a:pt x="57" y="19"/>
                  </a:cubicBezTo>
                  <a:cubicBezTo>
                    <a:pt x="68" y="37"/>
                    <a:pt x="68" y="37"/>
                    <a:pt x="68" y="37"/>
                  </a:cubicBezTo>
                  <a:cubicBezTo>
                    <a:pt x="80" y="3"/>
                    <a:pt x="80" y="3"/>
                    <a:pt x="80" y="3"/>
                  </a:cubicBezTo>
                  <a:cubicBezTo>
                    <a:pt x="81" y="1"/>
                    <a:pt x="83" y="0"/>
                    <a:pt x="85" y="0"/>
                  </a:cubicBezTo>
                  <a:cubicBezTo>
                    <a:pt x="87" y="0"/>
                    <a:pt x="89" y="2"/>
                    <a:pt x="90" y="4"/>
                  </a:cubicBezTo>
                  <a:cubicBezTo>
                    <a:pt x="101" y="44"/>
                    <a:pt x="101" y="44"/>
                    <a:pt x="101" y="44"/>
                  </a:cubicBezTo>
                  <a:cubicBezTo>
                    <a:pt x="112" y="11"/>
                    <a:pt x="112" y="11"/>
                    <a:pt x="112" y="11"/>
                  </a:cubicBezTo>
                  <a:cubicBezTo>
                    <a:pt x="113" y="9"/>
                    <a:pt x="115" y="8"/>
                    <a:pt x="117" y="8"/>
                  </a:cubicBezTo>
                  <a:cubicBezTo>
                    <a:pt x="119" y="8"/>
                    <a:pt x="121" y="9"/>
                    <a:pt x="122" y="11"/>
                  </a:cubicBezTo>
                  <a:cubicBezTo>
                    <a:pt x="130" y="33"/>
                    <a:pt x="130" y="33"/>
                    <a:pt x="130" y="33"/>
                  </a:cubicBezTo>
                  <a:cubicBezTo>
                    <a:pt x="166" y="33"/>
                    <a:pt x="166" y="33"/>
                    <a:pt x="166" y="33"/>
                  </a:cubicBezTo>
                  <a:cubicBezTo>
                    <a:pt x="163" y="41"/>
                    <a:pt x="163" y="41"/>
                    <a:pt x="163" y="41"/>
                  </a:cubicBezTo>
                  <a:cubicBezTo>
                    <a:pt x="163" y="41"/>
                    <a:pt x="131" y="41"/>
                    <a:pt x="127" y="41"/>
                  </a:cubicBezTo>
                  <a:cubicBezTo>
                    <a:pt x="123" y="41"/>
                    <a:pt x="121" y="37"/>
                    <a:pt x="120" y="35"/>
                  </a:cubicBezTo>
                  <a:cubicBezTo>
                    <a:pt x="117" y="28"/>
                    <a:pt x="117" y="28"/>
                    <a:pt x="117" y="28"/>
                  </a:cubicBezTo>
                  <a:cubicBezTo>
                    <a:pt x="106" y="63"/>
                    <a:pt x="106" y="63"/>
                    <a:pt x="106" y="63"/>
                  </a:cubicBezTo>
                  <a:cubicBezTo>
                    <a:pt x="105" y="65"/>
                    <a:pt x="103" y="66"/>
                    <a:pt x="101" y="66"/>
                  </a:cubicBezTo>
                  <a:cubicBezTo>
                    <a:pt x="101" y="66"/>
                    <a:pt x="101" y="66"/>
                    <a:pt x="101" y="66"/>
                  </a:cubicBezTo>
                  <a:cubicBezTo>
                    <a:pt x="99" y="66"/>
                    <a:pt x="97" y="64"/>
                    <a:pt x="96" y="62"/>
                  </a:cubicBezTo>
                  <a:cubicBezTo>
                    <a:pt x="84" y="21"/>
                    <a:pt x="84" y="21"/>
                    <a:pt x="84" y="21"/>
                  </a:cubicBezTo>
                  <a:cubicBezTo>
                    <a:pt x="74" y="51"/>
                    <a:pt x="74" y="51"/>
                    <a:pt x="74" y="51"/>
                  </a:cubicBezTo>
                  <a:cubicBezTo>
                    <a:pt x="73" y="53"/>
                    <a:pt x="71" y="54"/>
                    <a:pt x="69" y="54"/>
                  </a:cubicBezTo>
                  <a:cubicBezTo>
                    <a:pt x="67" y="54"/>
                    <a:pt x="66" y="53"/>
                    <a:pt x="65" y="51"/>
                  </a:cubicBezTo>
                  <a:cubicBezTo>
                    <a:pt x="53" y="31"/>
                    <a:pt x="53" y="31"/>
                    <a:pt x="53" y="31"/>
                  </a:cubicBezTo>
                  <a:cubicBezTo>
                    <a:pt x="49" y="36"/>
                    <a:pt x="49" y="36"/>
                    <a:pt x="49" y="36"/>
                  </a:cubicBezTo>
                  <a:cubicBezTo>
                    <a:pt x="48" y="37"/>
                    <a:pt x="46" y="41"/>
                    <a:pt x="43" y="41"/>
                  </a:cubicBezTo>
                  <a:cubicBezTo>
                    <a:pt x="40" y="41"/>
                    <a:pt x="3" y="41"/>
                    <a:pt x="3" y="41"/>
                  </a:cubicBezTo>
                  <a:lnTo>
                    <a:pt x="0" y="33"/>
                  </a:lnTo>
                  <a:close/>
                </a:path>
              </a:pathLst>
            </a:custGeom>
            <a:solidFill>
              <a:schemeClr val="tx2"/>
            </a:solidFill>
            <a:ln w="57150">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 name="Title 1"/>
          <p:cNvSpPr>
            <a:spLocks noGrp="1"/>
          </p:cNvSpPr>
          <p:nvPr>
            <p:ph type="title"/>
          </p:nvPr>
        </p:nvSpPr>
        <p:spPr>
          <a:xfrm>
            <a:off x="427400" y="295996"/>
            <a:ext cx="8221664" cy="641023"/>
          </a:xfrm>
        </p:spPr>
        <p:txBody>
          <a:bodyPr anchor="ctr" anchorCtr="0">
            <a:normAutofit/>
          </a:bodyPr>
          <a:lstStyle/>
          <a:p>
            <a:pPr>
              <a:lnSpc>
                <a:spcPct val="85000"/>
              </a:lnSpc>
            </a:pPr>
            <a:r>
              <a:rPr lang="en-US" dirty="0"/>
              <a:t>Today’s Uncertainties</a:t>
            </a:r>
          </a:p>
        </p:txBody>
      </p:sp>
      <p:sp>
        <p:nvSpPr>
          <p:cNvPr id="6" name="Rectangle 5"/>
          <p:cNvSpPr/>
          <p:nvPr/>
        </p:nvSpPr>
        <p:spPr>
          <a:xfrm>
            <a:off x="2073370" y="5616523"/>
            <a:ext cx="6843729" cy="535531"/>
          </a:xfrm>
          <a:prstGeom prst="rect">
            <a:avLst/>
          </a:prstGeom>
        </p:spPr>
        <p:txBody>
          <a:bodyPr wrap="square">
            <a:spAutoFit/>
          </a:bodyPr>
          <a:lstStyle/>
          <a:p>
            <a:pPr marL="112713" indent="-112713">
              <a:lnSpc>
                <a:spcPct val="90000"/>
              </a:lnSpc>
              <a:buSzPct val="71000"/>
              <a:buFont typeface="+mj-lt"/>
              <a:buAutoNum type="arabicPeriod"/>
            </a:pPr>
            <a:r>
              <a:rPr lang="en-US" altLang="en-US" sz="800" dirty="0">
                <a:solidFill>
                  <a:srgbClr val="6F6F6F"/>
                </a:solidFill>
              </a:rPr>
              <a:t>Calculated by Protective Life using S&amp;P 500 market capitalization information and data provided by Morningstar</a:t>
            </a:r>
            <a:r>
              <a:rPr lang="en-US" altLang="en-US" sz="800" baseline="30000" dirty="0">
                <a:solidFill>
                  <a:srgbClr val="6F6F6F"/>
                </a:solidFill>
              </a:rPr>
              <a:t>®</a:t>
            </a:r>
            <a:r>
              <a:rPr lang="en-US" altLang="en-US" sz="800" dirty="0">
                <a:solidFill>
                  <a:srgbClr val="6F6F6F"/>
                </a:solidFill>
              </a:rPr>
              <a:t>.</a:t>
            </a:r>
          </a:p>
          <a:p>
            <a:pPr marL="112713" indent="-112713">
              <a:lnSpc>
                <a:spcPct val="90000"/>
              </a:lnSpc>
              <a:buSzPct val="71000"/>
              <a:buFont typeface="+mj-lt"/>
              <a:buAutoNum type="arabicPeriod"/>
            </a:pPr>
            <a:r>
              <a:rPr lang="en-US" sz="800" dirty="0" err="1">
                <a:solidFill>
                  <a:schemeClr val="bg1">
                    <a:lumMod val="50000"/>
                  </a:schemeClr>
                </a:solidFill>
              </a:rPr>
              <a:t>HealthView</a:t>
            </a:r>
            <a:r>
              <a:rPr lang="en-US" sz="800" dirty="0">
                <a:solidFill>
                  <a:schemeClr val="bg1">
                    <a:lumMod val="50000"/>
                  </a:schemeClr>
                </a:solidFill>
              </a:rPr>
              <a:t> Insights: 2021 Retirement Healthcare Costs Data Report.</a:t>
            </a:r>
          </a:p>
          <a:p>
            <a:pPr marL="112713" indent="-112713">
              <a:lnSpc>
                <a:spcPct val="90000"/>
              </a:lnSpc>
              <a:buSzPct val="71000"/>
              <a:buFont typeface="+mj-lt"/>
              <a:buAutoNum type="arabicPeriod"/>
            </a:pPr>
            <a:r>
              <a:rPr lang="en-US" sz="800" dirty="0">
                <a:solidFill>
                  <a:schemeClr val="bg1">
                    <a:lumMod val="50000"/>
                  </a:schemeClr>
                </a:solidFill>
              </a:rPr>
              <a:t>Calculated by Protective Life. Assumes 5% withdrawals for five years from the remaining value after the loss.</a:t>
            </a:r>
          </a:p>
          <a:p>
            <a:pPr marL="112713" indent="-112713">
              <a:lnSpc>
                <a:spcPct val="90000"/>
              </a:lnSpc>
              <a:buSzPct val="71000"/>
              <a:buFont typeface="+mj-lt"/>
              <a:buAutoNum type="arabicPeriod"/>
            </a:pPr>
            <a:r>
              <a:rPr lang="en-US" sz="800" dirty="0">
                <a:solidFill>
                  <a:schemeClr val="bg1">
                    <a:lumMod val="50000"/>
                  </a:schemeClr>
                </a:solidFill>
              </a:rPr>
              <a:t>The Retail Retirement Reference Guide, Fifth Edition. LIMRA. Secure Retirement Institute</a:t>
            </a:r>
            <a:r>
              <a:rPr lang="en-US" sz="800" baseline="30000" dirty="0">
                <a:solidFill>
                  <a:schemeClr val="bg1">
                    <a:lumMod val="50000"/>
                  </a:schemeClr>
                </a:solidFill>
              </a:rPr>
              <a:t>®</a:t>
            </a:r>
            <a:r>
              <a:rPr lang="en-US" sz="800" dirty="0">
                <a:solidFill>
                  <a:schemeClr val="bg1">
                    <a:lumMod val="50000"/>
                  </a:schemeClr>
                </a:solidFill>
              </a:rPr>
              <a:t>. 2021 p. 64.</a:t>
            </a:r>
          </a:p>
        </p:txBody>
      </p:sp>
      <p:cxnSp>
        <p:nvCxnSpPr>
          <p:cNvPr id="8" name="Straight Connector 7"/>
          <p:cNvCxnSpPr>
            <a:cxnSpLocks/>
          </p:cNvCxnSpPr>
          <p:nvPr/>
        </p:nvCxnSpPr>
        <p:spPr>
          <a:xfrm>
            <a:off x="647640" y="2071260"/>
            <a:ext cx="8503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7640" y="4557293"/>
            <a:ext cx="8503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07335" y="948745"/>
            <a:ext cx="5371747" cy="1107996"/>
          </a:xfrm>
          <a:prstGeom prst="rect">
            <a:avLst/>
          </a:prstGeom>
          <a:noFill/>
        </p:spPr>
        <p:txBody>
          <a:bodyPr wrap="square" rtlCol="0">
            <a:spAutoFit/>
          </a:bodyPr>
          <a:lstStyle/>
          <a:p>
            <a:r>
              <a:rPr lang="en-US" sz="1400" b="1" dirty="0">
                <a:solidFill>
                  <a:srgbClr val="000000"/>
                </a:solidFill>
              </a:rPr>
              <a:t>Catastrophic Market Loss</a:t>
            </a:r>
          </a:p>
          <a:p>
            <a:r>
              <a:rPr lang="en-US" sz="2400" dirty="0">
                <a:solidFill>
                  <a:schemeClr val="tx2"/>
                </a:solidFill>
              </a:rPr>
              <a:t>$7.2 Trillion</a:t>
            </a:r>
          </a:p>
          <a:p>
            <a:r>
              <a:rPr lang="en-US" sz="1400" dirty="0">
                <a:solidFill>
                  <a:srgbClr val="000000"/>
                </a:solidFill>
              </a:rPr>
              <a:t>Estimated market value lost in Global Financial Crisis between Dec ’07 and June ‘09</a:t>
            </a:r>
            <a:r>
              <a:rPr lang="en-US" sz="1400" baseline="30000" dirty="0">
                <a:solidFill>
                  <a:srgbClr val="000000"/>
                </a:solidFill>
              </a:rPr>
              <a:t>1</a:t>
            </a:r>
          </a:p>
        </p:txBody>
      </p:sp>
      <p:grpSp>
        <p:nvGrpSpPr>
          <p:cNvPr id="15" name="Group 14">
            <a:extLst>
              <a:ext uri="{FF2B5EF4-FFF2-40B4-BE49-F238E27FC236}">
                <a16:creationId xmlns:a16="http://schemas.microsoft.com/office/drawing/2014/main" id="{CD9D3D18-8DC7-4EB7-9EA4-18DBE6DCDDC4}"/>
              </a:ext>
            </a:extLst>
          </p:cNvPr>
          <p:cNvGrpSpPr/>
          <p:nvPr/>
        </p:nvGrpSpPr>
        <p:grpSpPr>
          <a:xfrm>
            <a:off x="671353" y="4553600"/>
            <a:ext cx="8072214" cy="1187129"/>
            <a:chOff x="671353" y="4096400"/>
            <a:chExt cx="8072214" cy="1187129"/>
          </a:xfrm>
        </p:grpSpPr>
        <p:sp>
          <p:nvSpPr>
            <p:cNvPr id="149" name="TextBox 148">
              <a:extLst>
                <a:ext uri="{FF2B5EF4-FFF2-40B4-BE49-F238E27FC236}">
                  <a16:creationId xmlns:a16="http://schemas.microsoft.com/office/drawing/2014/main" id="{3CE9C235-2B0E-4CF5-A19F-59C55CCA6D25}"/>
                </a:ext>
              </a:extLst>
            </p:cNvPr>
            <p:cNvSpPr txBox="1"/>
            <p:nvPr/>
          </p:nvSpPr>
          <p:spPr>
            <a:xfrm>
              <a:off x="2507335" y="4221451"/>
              <a:ext cx="6236232" cy="892552"/>
            </a:xfrm>
            <a:prstGeom prst="rect">
              <a:avLst/>
            </a:prstGeom>
            <a:noFill/>
          </p:spPr>
          <p:txBody>
            <a:bodyPr wrap="square" rtlCol="0">
              <a:spAutoFit/>
            </a:bodyPr>
            <a:lstStyle/>
            <a:p>
              <a:r>
                <a:rPr lang="en-US" sz="1400" b="1" dirty="0">
                  <a:solidFill>
                    <a:srgbClr val="000000"/>
                  </a:solidFill>
                </a:rPr>
                <a:t>Retirement Timing</a:t>
              </a:r>
            </a:p>
            <a:p>
              <a:r>
                <a:rPr lang="en-US" sz="2400" dirty="0">
                  <a:solidFill>
                    <a:schemeClr val="tx2"/>
                  </a:solidFill>
                </a:rPr>
                <a:t>54%</a:t>
              </a:r>
            </a:p>
            <a:p>
              <a:r>
                <a:rPr lang="en-US" sz="1400" dirty="0">
                  <a:solidFill>
                    <a:srgbClr val="000000"/>
                  </a:solidFill>
                </a:rPr>
                <a:t>Of people are retiring early and often not by choice</a:t>
              </a:r>
              <a:r>
                <a:rPr lang="en-US" sz="1400" baseline="30000" dirty="0">
                  <a:solidFill>
                    <a:srgbClr val="000000"/>
                  </a:solidFill>
                </a:rPr>
                <a:t>4</a:t>
              </a:r>
            </a:p>
          </p:txBody>
        </p:sp>
        <p:sp>
          <p:nvSpPr>
            <p:cNvPr id="83" name="Explosion: 8 Points 82">
              <a:extLst>
                <a:ext uri="{FF2B5EF4-FFF2-40B4-BE49-F238E27FC236}">
                  <a16:creationId xmlns:a16="http://schemas.microsoft.com/office/drawing/2014/main" id="{9CD1E432-C8FE-4D0D-A861-D869C1815A00}"/>
                </a:ext>
              </a:extLst>
            </p:cNvPr>
            <p:cNvSpPr/>
            <p:nvPr/>
          </p:nvSpPr>
          <p:spPr>
            <a:xfrm rot="12140385">
              <a:off x="671353" y="4096400"/>
              <a:ext cx="1187129" cy="1187129"/>
            </a:xfrm>
            <a:prstGeom prst="irregularSeal1">
              <a:avLst/>
            </a:prstGeom>
            <a:gradFill flip="none" rotWithShape="1">
              <a:gsLst>
                <a:gs pos="24000">
                  <a:schemeClr val="accent4">
                    <a:lumMod val="40000"/>
                    <a:lumOff val="60000"/>
                  </a:schemeClr>
                </a:gs>
                <a:gs pos="68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FA008D2-E56D-4D28-A8CF-92DE301A6917}"/>
              </a:ext>
            </a:extLst>
          </p:cNvPr>
          <p:cNvGrpSpPr/>
          <p:nvPr/>
        </p:nvGrpSpPr>
        <p:grpSpPr>
          <a:xfrm>
            <a:off x="671354" y="879870"/>
            <a:ext cx="1248136" cy="1107996"/>
            <a:chOff x="671353" y="1077174"/>
            <a:chExt cx="1393753" cy="1237263"/>
          </a:xfrm>
        </p:grpSpPr>
        <p:sp>
          <p:nvSpPr>
            <p:cNvPr id="37" name="Explosion: 14 Points 36">
              <a:extLst>
                <a:ext uri="{FF2B5EF4-FFF2-40B4-BE49-F238E27FC236}">
                  <a16:creationId xmlns:a16="http://schemas.microsoft.com/office/drawing/2014/main" id="{4744C1A7-03E9-4DEE-B18D-4FAF6C05AC71}"/>
                </a:ext>
              </a:extLst>
            </p:cNvPr>
            <p:cNvSpPr/>
            <p:nvPr/>
          </p:nvSpPr>
          <p:spPr>
            <a:xfrm rot="2342485">
              <a:off x="671353" y="1077174"/>
              <a:ext cx="1393753" cy="1237263"/>
            </a:xfrm>
            <a:prstGeom prst="irregularSeal2">
              <a:avLst/>
            </a:prstGeom>
            <a:gradFill flip="none" rotWithShape="1">
              <a:gsLst>
                <a:gs pos="24000">
                  <a:schemeClr val="accent4">
                    <a:lumMod val="40000"/>
                    <a:lumOff val="60000"/>
                  </a:schemeClr>
                </a:gs>
                <a:gs pos="68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reeform 159">
              <a:extLst>
                <a:ext uri="{FF2B5EF4-FFF2-40B4-BE49-F238E27FC236}">
                  <a16:creationId xmlns:a16="http://schemas.microsoft.com/office/drawing/2014/main" id="{5725C7D1-29D3-479C-ADF5-6C363783BD56}"/>
                </a:ext>
              </a:extLst>
            </p:cNvPr>
            <p:cNvSpPr>
              <a:spLocks noEditPoints="1"/>
            </p:cNvSpPr>
            <p:nvPr/>
          </p:nvSpPr>
          <p:spPr bwMode="auto">
            <a:xfrm>
              <a:off x="855125" y="1310878"/>
              <a:ext cx="923952" cy="715059"/>
            </a:xfrm>
            <a:custGeom>
              <a:avLst/>
              <a:gdLst>
                <a:gd name="T0" fmla="*/ 0 w 345"/>
                <a:gd name="T1" fmla="*/ 267 h 267"/>
                <a:gd name="T2" fmla="*/ 80 w 345"/>
                <a:gd name="T3" fmla="*/ 267 h 267"/>
                <a:gd name="T4" fmla="*/ 80 w 345"/>
                <a:gd name="T5" fmla="*/ 137 h 267"/>
                <a:gd name="T6" fmla="*/ 0 w 345"/>
                <a:gd name="T7" fmla="*/ 64 h 267"/>
                <a:gd name="T8" fmla="*/ 0 w 345"/>
                <a:gd name="T9" fmla="*/ 267 h 267"/>
                <a:gd name="T10" fmla="*/ 276 w 345"/>
                <a:gd name="T11" fmla="*/ 154 h 267"/>
                <a:gd name="T12" fmla="*/ 253 w 345"/>
                <a:gd name="T13" fmla="*/ 178 h 267"/>
                <a:gd name="T14" fmla="*/ 345 w 345"/>
                <a:gd name="T15" fmla="*/ 201 h 267"/>
                <a:gd name="T16" fmla="*/ 319 w 345"/>
                <a:gd name="T17" fmla="*/ 111 h 267"/>
                <a:gd name="T18" fmla="*/ 295 w 345"/>
                <a:gd name="T19" fmla="*/ 135 h 267"/>
                <a:gd name="T20" fmla="*/ 156 w 345"/>
                <a:gd name="T21" fmla="*/ 3 h 267"/>
                <a:gd name="T22" fmla="*/ 92 w 345"/>
                <a:gd name="T23" fmla="*/ 67 h 267"/>
                <a:gd name="T24" fmla="*/ 19 w 345"/>
                <a:gd name="T25" fmla="*/ 0 h 267"/>
                <a:gd name="T26" fmla="*/ 0 w 345"/>
                <a:gd name="T27" fmla="*/ 22 h 267"/>
                <a:gd name="T28" fmla="*/ 92 w 345"/>
                <a:gd name="T29" fmla="*/ 107 h 267"/>
                <a:gd name="T30" fmla="*/ 156 w 345"/>
                <a:gd name="T31" fmla="*/ 43 h 267"/>
                <a:gd name="T32" fmla="*/ 276 w 345"/>
                <a:gd name="T33" fmla="*/ 154 h 267"/>
                <a:gd name="T34" fmla="*/ 104 w 345"/>
                <a:gd name="T35" fmla="*/ 137 h 267"/>
                <a:gd name="T36" fmla="*/ 104 w 345"/>
                <a:gd name="T37" fmla="*/ 267 h 267"/>
                <a:gd name="T38" fmla="*/ 182 w 345"/>
                <a:gd name="T39" fmla="*/ 267 h 267"/>
                <a:gd name="T40" fmla="*/ 182 w 345"/>
                <a:gd name="T41" fmla="*/ 109 h 267"/>
                <a:gd name="T42" fmla="*/ 156 w 345"/>
                <a:gd name="T43" fmla="*/ 85 h 267"/>
                <a:gd name="T44" fmla="*/ 104 w 345"/>
                <a:gd name="T45" fmla="*/ 137 h 267"/>
                <a:gd name="T46" fmla="*/ 239 w 345"/>
                <a:gd name="T47" fmla="*/ 163 h 267"/>
                <a:gd name="T48" fmla="*/ 208 w 345"/>
                <a:gd name="T49" fmla="*/ 133 h 267"/>
                <a:gd name="T50" fmla="*/ 208 w 345"/>
                <a:gd name="T51" fmla="*/ 267 h 267"/>
                <a:gd name="T52" fmla="*/ 286 w 345"/>
                <a:gd name="T53" fmla="*/ 267 h 267"/>
                <a:gd name="T54" fmla="*/ 286 w 345"/>
                <a:gd name="T55" fmla="*/ 208 h 267"/>
                <a:gd name="T56" fmla="*/ 217 w 345"/>
                <a:gd name="T57" fmla="*/ 187 h 267"/>
                <a:gd name="T58" fmla="*/ 239 w 345"/>
                <a:gd name="T59" fmla="*/ 16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5" h="267">
                  <a:moveTo>
                    <a:pt x="0" y="267"/>
                  </a:moveTo>
                  <a:lnTo>
                    <a:pt x="80" y="267"/>
                  </a:lnTo>
                  <a:lnTo>
                    <a:pt x="80" y="137"/>
                  </a:lnTo>
                  <a:lnTo>
                    <a:pt x="0" y="64"/>
                  </a:lnTo>
                  <a:lnTo>
                    <a:pt x="0" y="267"/>
                  </a:lnTo>
                  <a:close/>
                  <a:moveTo>
                    <a:pt x="276" y="154"/>
                  </a:moveTo>
                  <a:lnTo>
                    <a:pt x="253" y="178"/>
                  </a:lnTo>
                  <a:lnTo>
                    <a:pt x="345" y="201"/>
                  </a:lnTo>
                  <a:lnTo>
                    <a:pt x="319" y="111"/>
                  </a:lnTo>
                  <a:lnTo>
                    <a:pt x="295" y="135"/>
                  </a:lnTo>
                  <a:lnTo>
                    <a:pt x="156" y="3"/>
                  </a:lnTo>
                  <a:lnTo>
                    <a:pt x="92" y="67"/>
                  </a:lnTo>
                  <a:lnTo>
                    <a:pt x="19" y="0"/>
                  </a:lnTo>
                  <a:lnTo>
                    <a:pt x="0" y="22"/>
                  </a:lnTo>
                  <a:lnTo>
                    <a:pt x="92" y="107"/>
                  </a:lnTo>
                  <a:lnTo>
                    <a:pt x="156" y="43"/>
                  </a:lnTo>
                  <a:lnTo>
                    <a:pt x="276" y="154"/>
                  </a:lnTo>
                  <a:close/>
                  <a:moveTo>
                    <a:pt x="104" y="137"/>
                  </a:moveTo>
                  <a:lnTo>
                    <a:pt x="104" y="267"/>
                  </a:lnTo>
                  <a:lnTo>
                    <a:pt x="182" y="267"/>
                  </a:lnTo>
                  <a:lnTo>
                    <a:pt x="182" y="109"/>
                  </a:lnTo>
                  <a:lnTo>
                    <a:pt x="156" y="85"/>
                  </a:lnTo>
                  <a:lnTo>
                    <a:pt x="104" y="137"/>
                  </a:lnTo>
                  <a:close/>
                  <a:moveTo>
                    <a:pt x="239" y="163"/>
                  </a:moveTo>
                  <a:lnTo>
                    <a:pt x="208" y="133"/>
                  </a:lnTo>
                  <a:lnTo>
                    <a:pt x="208" y="267"/>
                  </a:lnTo>
                  <a:lnTo>
                    <a:pt x="286" y="267"/>
                  </a:lnTo>
                  <a:lnTo>
                    <a:pt x="286" y="208"/>
                  </a:lnTo>
                  <a:lnTo>
                    <a:pt x="217" y="187"/>
                  </a:lnTo>
                  <a:lnTo>
                    <a:pt x="239" y="163"/>
                  </a:lnTo>
                  <a:close/>
                </a:path>
              </a:pathLst>
            </a:custGeom>
            <a:solidFill>
              <a:schemeClr val="tx2"/>
            </a:solidFill>
            <a:ln w="28575">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06" name="Group 105">
            <a:extLst>
              <a:ext uri="{FF2B5EF4-FFF2-40B4-BE49-F238E27FC236}">
                <a16:creationId xmlns:a16="http://schemas.microsoft.com/office/drawing/2014/main" id="{C6958BAA-4591-4556-8157-30DCBFAAC8E0}"/>
              </a:ext>
            </a:extLst>
          </p:cNvPr>
          <p:cNvGrpSpPr/>
          <p:nvPr/>
        </p:nvGrpSpPr>
        <p:grpSpPr>
          <a:xfrm>
            <a:off x="917171" y="4796775"/>
            <a:ext cx="703812" cy="740725"/>
            <a:chOff x="537012" y="4236936"/>
            <a:chExt cx="573741" cy="603832"/>
          </a:xfrm>
          <a:solidFill>
            <a:schemeClr val="tx2"/>
          </a:solidFill>
        </p:grpSpPr>
        <p:sp>
          <p:nvSpPr>
            <p:cNvPr id="108" name="Freeform 75">
              <a:extLst>
                <a:ext uri="{FF2B5EF4-FFF2-40B4-BE49-F238E27FC236}">
                  <a16:creationId xmlns:a16="http://schemas.microsoft.com/office/drawing/2014/main" id="{451B69B2-5E3B-4FB5-9B65-AC0C14502116}"/>
                </a:ext>
              </a:extLst>
            </p:cNvPr>
            <p:cNvSpPr>
              <a:spLocks/>
            </p:cNvSpPr>
            <p:nvPr/>
          </p:nvSpPr>
          <p:spPr bwMode="auto">
            <a:xfrm>
              <a:off x="660386" y="4236936"/>
              <a:ext cx="56170" cy="145442"/>
            </a:xfrm>
            <a:custGeom>
              <a:avLst/>
              <a:gdLst>
                <a:gd name="T0" fmla="*/ 65 w 130"/>
                <a:gd name="T1" fmla="*/ 341 h 341"/>
                <a:gd name="T2" fmla="*/ 130 w 130"/>
                <a:gd name="T3" fmla="*/ 276 h 341"/>
                <a:gd name="T4" fmla="*/ 130 w 130"/>
                <a:gd name="T5" fmla="*/ 65 h 341"/>
                <a:gd name="T6" fmla="*/ 65 w 130"/>
                <a:gd name="T7" fmla="*/ 0 h 341"/>
                <a:gd name="T8" fmla="*/ 0 w 130"/>
                <a:gd name="T9" fmla="*/ 65 h 341"/>
                <a:gd name="T10" fmla="*/ 0 w 130"/>
                <a:gd name="T11" fmla="*/ 276 h 341"/>
                <a:gd name="T12" fmla="*/ 65 w 130"/>
                <a:gd name="T13" fmla="*/ 341 h 341"/>
              </a:gdLst>
              <a:ahLst/>
              <a:cxnLst>
                <a:cxn ang="0">
                  <a:pos x="T0" y="T1"/>
                </a:cxn>
                <a:cxn ang="0">
                  <a:pos x="T2" y="T3"/>
                </a:cxn>
                <a:cxn ang="0">
                  <a:pos x="T4" y="T5"/>
                </a:cxn>
                <a:cxn ang="0">
                  <a:pos x="T6" y="T7"/>
                </a:cxn>
                <a:cxn ang="0">
                  <a:pos x="T8" y="T9"/>
                </a:cxn>
                <a:cxn ang="0">
                  <a:pos x="T10" y="T11"/>
                </a:cxn>
                <a:cxn ang="0">
                  <a:pos x="T12" y="T13"/>
                </a:cxn>
              </a:cxnLst>
              <a:rect l="0" t="0" r="r" b="b"/>
              <a:pathLst>
                <a:path w="130" h="341">
                  <a:moveTo>
                    <a:pt x="65" y="341"/>
                  </a:moveTo>
                  <a:cubicBezTo>
                    <a:pt x="101" y="341"/>
                    <a:pt x="130" y="312"/>
                    <a:pt x="130" y="276"/>
                  </a:cubicBezTo>
                  <a:cubicBezTo>
                    <a:pt x="130" y="65"/>
                    <a:pt x="130" y="65"/>
                    <a:pt x="130" y="65"/>
                  </a:cubicBezTo>
                  <a:cubicBezTo>
                    <a:pt x="130" y="29"/>
                    <a:pt x="101" y="0"/>
                    <a:pt x="65" y="0"/>
                  </a:cubicBezTo>
                  <a:cubicBezTo>
                    <a:pt x="29" y="0"/>
                    <a:pt x="0" y="29"/>
                    <a:pt x="0" y="65"/>
                  </a:cubicBezTo>
                  <a:cubicBezTo>
                    <a:pt x="0" y="276"/>
                    <a:pt x="0" y="276"/>
                    <a:pt x="0" y="276"/>
                  </a:cubicBezTo>
                  <a:cubicBezTo>
                    <a:pt x="0" y="312"/>
                    <a:pt x="29" y="341"/>
                    <a:pt x="65" y="341"/>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76">
              <a:extLst>
                <a:ext uri="{FF2B5EF4-FFF2-40B4-BE49-F238E27FC236}">
                  <a16:creationId xmlns:a16="http://schemas.microsoft.com/office/drawing/2014/main" id="{3582A042-0A48-4234-A512-DD436AF53F16}"/>
                </a:ext>
              </a:extLst>
            </p:cNvPr>
            <p:cNvSpPr>
              <a:spLocks/>
            </p:cNvSpPr>
            <p:nvPr/>
          </p:nvSpPr>
          <p:spPr bwMode="auto">
            <a:xfrm>
              <a:off x="929201" y="4236936"/>
              <a:ext cx="56170" cy="146444"/>
            </a:xfrm>
            <a:custGeom>
              <a:avLst/>
              <a:gdLst>
                <a:gd name="T0" fmla="*/ 66 w 131"/>
                <a:gd name="T1" fmla="*/ 342 h 342"/>
                <a:gd name="T2" fmla="*/ 131 w 131"/>
                <a:gd name="T3" fmla="*/ 276 h 342"/>
                <a:gd name="T4" fmla="*/ 131 w 131"/>
                <a:gd name="T5" fmla="*/ 65 h 342"/>
                <a:gd name="T6" fmla="*/ 66 w 131"/>
                <a:gd name="T7" fmla="*/ 0 h 342"/>
                <a:gd name="T8" fmla="*/ 0 w 131"/>
                <a:gd name="T9" fmla="*/ 65 h 342"/>
                <a:gd name="T10" fmla="*/ 0 w 131"/>
                <a:gd name="T11" fmla="*/ 276 h 342"/>
                <a:gd name="T12" fmla="*/ 66 w 13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31" h="342">
                  <a:moveTo>
                    <a:pt x="66" y="342"/>
                  </a:moveTo>
                  <a:cubicBezTo>
                    <a:pt x="102" y="341"/>
                    <a:pt x="131" y="312"/>
                    <a:pt x="131" y="276"/>
                  </a:cubicBezTo>
                  <a:cubicBezTo>
                    <a:pt x="131" y="65"/>
                    <a:pt x="131" y="65"/>
                    <a:pt x="131" y="65"/>
                  </a:cubicBezTo>
                  <a:cubicBezTo>
                    <a:pt x="131" y="29"/>
                    <a:pt x="102" y="0"/>
                    <a:pt x="66" y="0"/>
                  </a:cubicBezTo>
                  <a:cubicBezTo>
                    <a:pt x="30" y="0"/>
                    <a:pt x="0" y="29"/>
                    <a:pt x="0" y="65"/>
                  </a:cubicBezTo>
                  <a:cubicBezTo>
                    <a:pt x="0" y="276"/>
                    <a:pt x="0" y="276"/>
                    <a:pt x="0" y="276"/>
                  </a:cubicBezTo>
                  <a:cubicBezTo>
                    <a:pt x="0" y="312"/>
                    <a:pt x="30" y="342"/>
                    <a:pt x="66" y="342"/>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77">
              <a:extLst>
                <a:ext uri="{FF2B5EF4-FFF2-40B4-BE49-F238E27FC236}">
                  <a16:creationId xmlns:a16="http://schemas.microsoft.com/office/drawing/2014/main" id="{3160574D-F58B-44C8-B2F7-CD89A2DEF5A0}"/>
                </a:ext>
              </a:extLst>
            </p:cNvPr>
            <p:cNvSpPr>
              <a:spLocks noEditPoints="1"/>
            </p:cNvSpPr>
            <p:nvPr/>
          </p:nvSpPr>
          <p:spPr bwMode="auto">
            <a:xfrm>
              <a:off x="537012" y="4303137"/>
              <a:ext cx="573741" cy="537631"/>
            </a:xfrm>
            <a:custGeom>
              <a:avLst/>
              <a:gdLst>
                <a:gd name="T0" fmla="*/ 1327 w 1342"/>
                <a:gd name="T1" fmla="*/ 15 h 1259"/>
                <a:gd name="T2" fmla="*/ 1290 w 1342"/>
                <a:gd name="T3" fmla="*/ 0 h 1259"/>
                <a:gd name="T4" fmla="*/ 1121 w 1342"/>
                <a:gd name="T5" fmla="*/ 0 h 1259"/>
                <a:gd name="T6" fmla="*/ 1121 w 1342"/>
                <a:gd name="T7" fmla="*/ 121 h 1259"/>
                <a:gd name="T8" fmla="*/ 984 w 1342"/>
                <a:gd name="T9" fmla="*/ 259 h 1259"/>
                <a:gd name="T10" fmla="*/ 846 w 1342"/>
                <a:gd name="T11" fmla="*/ 121 h 1259"/>
                <a:gd name="T12" fmla="*/ 846 w 1342"/>
                <a:gd name="T13" fmla="*/ 0 h 1259"/>
                <a:gd name="T14" fmla="*/ 492 w 1342"/>
                <a:gd name="T15" fmla="*/ 0 h 1259"/>
                <a:gd name="T16" fmla="*/ 492 w 1342"/>
                <a:gd name="T17" fmla="*/ 121 h 1259"/>
                <a:gd name="T18" fmla="*/ 354 w 1342"/>
                <a:gd name="T19" fmla="*/ 259 h 1259"/>
                <a:gd name="T20" fmla="*/ 216 w 1342"/>
                <a:gd name="T21" fmla="*/ 121 h 1259"/>
                <a:gd name="T22" fmla="*/ 216 w 1342"/>
                <a:gd name="T23" fmla="*/ 0 h 1259"/>
                <a:gd name="T24" fmla="*/ 51 w 1342"/>
                <a:gd name="T25" fmla="*/ 0 h 1259"/>
                <a:gd name="T26" fmla="*/ 15 w 1342"/>
                <a:gd name="T27" fmla="*/ 15 h 1259"/>
                <a:gd name="T28" fmla="*/ 0 w 1342"/>
                <a:gd name="T29" fmla="*/ 51 h 1259"/>
                <a:gd name="T30" fmla="*/ 0 w 1342"/>
                <a:gd name="T31" fmla="*/ 1208 h 1259"/>
                <a:gd name="T32" fmla="*/ 15 w 1342"/>
                <a:gd name="T33" fmla="*/ 1244 h 1259"/>
                <a:gd name="T34" fmla="*/ 51 w 1342"/>
                <a:gd name="T35" fmla="*/ 1259 h 1259"/>
                <a:gd name="T36" fmla="*/ 1290 w 1342"/>
                <a:gd name="T37" fmla="*/ 1259 h 1259"/>
                <a:gd name="T38" fmla="*/ 1327 w 1342"/>
                <a:gd name="T39" fmla="*/ 1244 h 1259"/>
                <a:gd name="T40" fmla="*/ 1342 w 1342"/>
                <a:gd name="T41" fmla="*/ 1208 h 1259"/>
                <a:gd name="T42" fmla="*/ 1342 w 1342"/>
                <a:gd name="T43" fmla="*/ 51 h 1259"/>
                <a:gd name="T44" fmla="*/ 1327 w 1342"/>
                <a:gd name="T45" fmla="*/ 15 h 1259"/>
                <a:gd name="T46" fmla="*/ 1239 w 1342"/>
                <a:gd name="T47" fmla="*/ 1157 h 1259"/>
                <a:gd name="T48" fmla="*/ 102 w 1342"/>
                <a:gd name="T49" fmla="*/ 1157 h 1259"/>
                <a:gd name="T50" fmla="*/ 102 w 1342"/>
                <a:gd name="T51" fmla="*/ 399 h 1259"/>
                <a:gd name="T52" fmla="*/ 1239 w 1342"/>
                <a:gd name="T53" fmla="*/ 399 h 1259"/>
                <a:gd name="T54" fmla="*/ 1239 w 1342"/>
                <a:gd name="T55" fmla="*/ 1157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2" h="1259">
                  <a:moveTo>
                    <a:pt x="1327" y="15"/>
                  </a:moveTo>
                  <a:cubicBezTo>
                    <a:pt x="1317" y="5"/>
                    <a:pt x="1304" y="0"/>
                    <a:pt x="1290" y="0"/>
                  </a:cubicBezTo>
                  <a:cubicBezTo>
                    <a:pt x="1121" y="0"/>
                    <a:pt x="1121" y="0"/>
                    <a:pt x="1121" y="0"/>
                  </a:cubicBezTo>
                  <a:cubicBezTo>
                    <a:pt x="1121" y="121"/>
                    <a:pt x="1121" y="121"/>
                    <a:pt x="1121" y="121"/>
                  </a:cubicBezTo>
                  <a:cubicBezTo>
                    <a:pt x="1121" y="197"/>
                    <a:pt x="1060" y="259"/>
                    <a:pt x="984" y="259"/>
                  </a:cubicBezTo>
                  <a:cubicBezTo>
                    <a:pt x="907" y="259"/>
                    <a:pt x="846" y="197"/>
                    <a:pt x="846" y="121"/>
                  </a:cubicBezTo>
                  <a:cubicBezTo>
                    <a:pt x="846" y="0"/>
                    <a:pt x="846" y="0"/>
                    <a:pt x="846" y="0"/>
                  </a:cubicBezTo>
                  <a:cubicBezTo>
                    <a:pt x="492" y="0"/>
                    <a:pt x="492" y="0"/>
                    <a:pt x="492" y="0"/>
                  </a:cubicBezTo>
                  <a:cubicBezTo>
                    <a:pt x="492" y="121"/>
                    <a:pt x="492" y="121"/>
                    <a:pt x="492" y="121"/>
                  </a:cubicBezTo>
                  <a:cubicBezTo>
                    <a:pt x="491" y="197"/>
                    <a:pt x="430" y="259"/>
                    <a:pt x="354" y="259"/>
                  </a:cubicBezTo>
                  <a:cubicBezTo>
                    <a:pt x="278" y="259"/>
                    <a:pt x="216" y="197"/>
                    <a:pt x="216" y="121"/>
                  </a:cubicBezTo>
                  <a:cubicBezTo>
                    <a:pt x="216" y="0"/>
                    <a:pt x="216" y="0"/>
                    <a:pt x="216" y="0"/>
                  </a:cubicBezTo>
                  <a:cubicBezTo>
                    <a:pt x="51" y="0"/>
                    <a:pt x="51" y="0"/>
                    <a:pt x="51" y="0"/>
                  </a:cubicBezTo>
                  <a:cubicBezTo>
                    <a:pt x="37" y="0"/>
                    <a:pt x="24" y="5"/>
                    <a:pt x="15" y="15"/>
                  </a:cubicBezTo>
                  <a:cubicBezTo>
                    <a:pt x="5" y="24"/>
                    <a:pt x="0" y="38"/>
                    <a:pt x="0" y="51"/>
                  </a:cubicBezTo>
                  <a:cubicBezTo>
                    <a:pt x="0" y="1208"/>
                    <a:pt x="0" y="1208"/>
                    <a:pt x="0" y="1208"/>
                  </a:cubicBezTo>
                  <a:cubicBezTo>
                    <a:pt x="0" y="1221"/>
                    <a:pt x="5" y="1235"/>
                    <a:pt x="15" y="1244"/>
                  </a:cubicBezTo>
                  <a:cubicBezTo>
                    <a:pt x="24" y="1254"/>
                    <a:pt x="37" y="1259"/>
                    <a:pt x="51" y="1259"/>
                  </a:cubicBezTo>
                  <a:cubicBezTo>
                    <a:pt x="1290" y="1259"/>
                    <a:pt x="1290" y="1259"/>
                    <a:pt x="1290" y="1259"/>
                  </a:cubicBezTo>
                  <a:cubicBezTo>
                    <a:pt x="1304" y="1259"/>
                    <a:pt x="1317" y="1254"/>
                    <a:pt x="1327" y="1244"/>
                  </a:cubicBezTo>
                  <a:cubicBezTo>
                    <a:pt x="1336" y="1234"/>
                    <a:pt x="1342" y="1222"/>
                    <a:pt x="1342" y="1208"/>
                  </a:cubicBezTo>
                  <a:cubicBezTo>
                    <a:pt x="1342" y="51"/>
                    <a:pt x="1342" y="51"/>
                    <a:pt x="1342" y="51"/>
                  </a:cubicBezTo>
                  <a:cubicBezTo>
                    <a:pt x="1342" y="38"/>
                    <a:pt x="1336" y="24"/>
                    <a:pt x="1327" y="15"/>
                  </a:cubicBezTo>
                  <a:close/>
                  <a:moveTo>
                    <a:pt x="1239" y="1157"/>
                  </a:moveTo>
                  <a:cubicBezTo>
                    <a:pt x="102" y="1157"/>
                    <a:pt x="102" y="1157"/>
                    <a:pt x="102" y="1157"/>
                  </a:cubicBezTo>
                  <a:cubicBezTo>
                    <a:pt x="102" y="399"/>
                    <a:pt x="102" y="399"/>
                    <a:pt x="102" y="399"/>
                  </a:cubicBezTo>
                  <a:cubicBezTo>
                    <a:pt x="1239" y="399"/>
                    <a:pt x="1239" y="399"/>
                    <a:pt x="1239" y="399"/>
                  </a:cubicBezTo>
                  <a:lnTo>
                    <a:pt x="1239" y="1157"/>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Rectangle 78">
              <a:extLst>
                <a:ext uri="{FF2B5EF4-FFF2-40B4-BE49-F238E27FC236}">
                  <a16:creationId xmlns:a16="http://schemas.microsoft.com/office/drawing/2014/main" id="{49533D68-4530-4B9E-BBE1-54755A9389A4}"/>
                </a:ext>
              </a:extLst>
            </p:cNvPr>
            <p:cNvSpPr>
              <a:spLocks noChangeArrowheads="1"/>
            </p:cNvSpPr>
            <p:nvPr/>
          </p:nvSpPr>
          <p:spPr bwMode="auto">
            <a:xfrm>
              <a:off x="773730" y="4525812"/>
              <a:ext cx="99302" cy="52158"/>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79">
              <a:extLst>
                <a:ext uri="{FF2B5EF4-FFF2-40B4-BE49-F238E27FC236}">
                  <a16:creationId xmlns:a16="http://schemas.microsoft.com/office/drawing/2014/main" id="{1659A233-9ECD-4056-9C51-5A12D0973016}"/>
                </a:ext>
              </a:extLst>
            </p:cNvPr>
            <p:cNvSpPr>
              <a:spLocks noChangeArrowheads="1"/>
            </p:cNvSpPr>
            <p:nvPr/>
          </p:nvSpPr>
          <p:spPr bwMode="auto">
            <a:xfrm>
              <a:off x="913152" y="4525812"/>
              <a:ext cx="99302" cy="52158"/>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80">
              <a:extLst>
                <a:ext uri="{FF2B5EF4-FFF2-40B4-BE49-F238E27FC236}">
                  <a16:creationId xmlns:a16="http://schemas.microsoft.com/office/drawing/2014/main" id="{7440E0F6-E420-4D42-8423-13683D2D4E6D}"/>
                </a:ext>
              </a:extLst>
            </p:cNvPr>
            <p:cNvSpPr>
              <a:spLocks noChangeArrowheads="1"/>
            </p:cNvSpPr>
            <p:nvPr/>
          </p:nvSpPr>
          <p:spPr bwMode="auto">
            <a:xfrm>
              <a:off x="634306" y="4610068"/>
              <a:ext cx="100304" cy="52158"/>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81">
              <a:extLst>
                <a:ext uri="{FF2B5EF4-FFF2-40B4-BE49-F238E27FC236}">
                  <a16:creationId xmlns:a16="http://schemas.microsoft.com/office/drawing/2014/main" id="{C29ADB05-8452-436E-A9EA-7D53DD818517}"/>
                </a:ext>
              </a:extLst>
            </p:cNvPr>
            <p:cNvSpPr>
              <a:spLocks noChangeArrowheads="1"/>
            </p:cNvSpPr>
            <p:nvPr/>
          </p:nvSpPr>
          <p:spPr bwMode="auto">
            <a:xfrm>
              <a:off x="773730" y="4610068"/>
              <a:ext cx="99302" cy="52158"/>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Rectangle 82">
              <a:extLst>
                <a:ext uri="{FF2B5EF4-FFF2-40B4-BE49-F238E27FC236}">
                  <a16:creationId xmlns:a16="http://schemas.microsoft.com/office/drawing/2014/main" id="{05C59732-86EF-4D98-9EC1-79117B6CC03E}"/>
                </a:ext>
              </a:extLst>
            </p:cNvPr>
            <p:cNvSpPr>
              <a:spLocks noChangeArrowheads="1"/>
            </p:cNvSpPr>
            <p:nvPr/>
          </p:nvSpPr>
          <p:spPr bwMode="auto">
            <a:xfrm>
              <a:off x="913152" y="4610068"/>
              <a:ext cx="99302" cy="52158"/>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83">
              <a:extLst>
                <a:ext uri="{FF2B5EF4-FFF2-40B4-BE49-F238E27FC236}">
                  <a16:creationId xmlns:a16="http://schemas.microsoft.com/office/drawing/2014/main" id="{7EDDE743-7605-4C8E-9FF5-C8EFBDA44723}"/>
                </a:ext>
              </a:extLst>
            </p:cNvPr>
            <p:cNvSpPr>
              <a:spLocks noChangeArrowheads="1"/>
            </p:cNvSpPr>
            <p:nvPr/>
          </p:nvSpPr>
          <p:spPr bwMode="auto">
            <a:xfrm>
              <a:off x="634306" y="4694324"/>
              <a:ext cx="100304" cy="52158"/>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84">
              <a:extLst>
                <a:ext uri="{FF2B5EF4-FFF2-40B4-BE49-F238E27FC236}">
                  <a16:creationId xmlns:a16="http://schemas.microsoft.com/office/drawing/2014/main" id="{A9879FD9-9637-409C-BE25-D3258496CFC8}"/>
                </a:ext>
              </a:extLst>
            </p:cNvPr>
            <p:cNvSpPr>
              <a:spLocks noChangeArrowheads="1"/>
            </p:cNvSpPr>
            <p:nvPr/>
          </p:nvSpPr>
          <p:spPr bwMode="auto">
            <a:xfrm>
              <a:off x="773730" y="4694324"/>
              <a:ext cx="99302" cy="52158"/>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Rectangle 85">
              <a:extLst>
                <a:ext uri="{FF2B5EF4-FFF2-40B4-BE49-F238E27FC236}">
                  <a16:creationId xmlns:a16="http://schemas.microsoft.com/office/drawing/2014/main" id="{1C80ABE5-B594-4AE0-8C10-BCD57C281BC5}"/>
                </a:ext>
              </a:extLst>
            </p:cNvPr>
            <p:cNvSpPr>
              <a:spLocks noChangeArrowheads="1"/>
            </p:cNvSpPr>
            <p:nvPr/>
          </p:nvSpPr>
          <p:spPr bwMode="auto">
            <a:xfrm>
              <a:off x="913152" y="4694324"/>
              <a:ext cx="99302" cy="52158"/>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92" name="Straight Connector 91">
            <a:extLst>
              <a:ext uri="{FF2B5EF4-FFF2-40B4-BE49-F238E27FC236}">
                <a16:creationId xmlns:a16="http://schemas.microsoft.com/office/drawing/2014/main" id="{81F01E1B-E03F-4748-AF03-9812A5E26222}"/>
              </a:ext>
            </a:extLst>
          </p:cNvPr>
          <p:cNvCxnSpPr/>
          <p:nvPr/>
        </p:nvCxnSpPr>
        <p:spPr>
          <a:xfrm>
            <a:off x="625870" y="3272777"/>
            <a:ext cx="8503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87984F0D-4931-4AFE-A224-468D7227934A}"/>
              </a:ext>
            </a:extLst>
          </p:cNvPr>
          <p:cNvGrpSpPr/>
          <p:nvPr/>
        </p:nvGrpSpPr>
        <p:grpSpPr>
          <a:xfrm>
            <a:off x="671353" y="3301743"/>
            <a:ext cx="8072214" cy="1233047"/>
            <a:chOff x="671353" y="4096400"/>
            <a:chExt cx="8072214" cy="1233047"/>
          </a:xfrm>
        </p:grpSpPr>
        <p:sp>
          <p:nvSpPr>
            <p:cNvPr id="94" name="TextBox 93">
              <a:extLst>
                <a:ext uri="{FF2B5EF4-FFF2-40B4-BE49-F238E27FC236}">
                  <a16:creationId xmlns:a16="http://schemas.microsoft.com/office/drawing/2014/main" id="{7D5B9EA4-7719-4464-B83F-E0BE9F7D4D88}"/>
                </a:ext>
              </a:extLst>
            </p:cNvPr>
            <p:cNvSpPr txBox="1"/>
            <p:nvPr/>
          </p:nvSpPr>
          <p:spPr>
            <a:xfrm>
              <a:off x="2507335" y="4221451"/>
              <a:ext cx="6236232" cy="1107996"/>
            </a:xfrm>
            <a:prstGeom prst="rect">
              <a:avLst/>
            </a:prstGeom>
            <a:noFill/>
          </p:spPr>
          <p:txBody>
            <a:bodyPr wrap="square" rtlCol="0">
              <a:spAutoFit/>
            </a:bodyPr>
            <a:lstStyle/>
            <a:p>
              <a:r>
                <a:rPr lang="en-US" sz="1400" b="1" dirty="0">
                  <a:solidFill>
                    <a:srgbClr val="000000"/>
                  </a:solidFill>
                </a:rPr>
                <a:t>Sequence of Returns</a:t>
              </a:r>
            </a:p>
            <a:p>
              <a:r>
                <a:rPr lang="en-US" sz="2400" dirty="0">
                  <a:solidFill>
                    <a:schemeClr val="tx2"/>
                  </a:solidFill>
                </a:rPr>
                <a:t>62%</a:t>
              </a:r>
            </a:p>
            <a:p>
              <a:r>
                <a:rPr lang="en-US" sz="1400" dirty="0">
                  <a:solidFill>
                    <a:srgbClr val="000000"/>
                  </a:solidFill>
                </a:rPr>
                <a:t>Is the amount of gain it takes to recover from a 20% loss when taking a 5% withdrawal</a:t>
              </a:r>
              <a:r>
                <a:rPr lang="en-US" sz="1400" baseline="30000" dirty="0">
                  <a:solidFill>
                    <a:srgbClr val="000000"/>
                  </a:solidFill>
                </a:rPr>
                <a:t>3</a:t>
              </a:r>
            </a:p>
          </p:txBody>
        </p:sp>
        <p:grpSp>
          <p:nvGrpSpPr>
            <p:cNvPr id="95" name="Group 94">
              <a:extLst>
                <a:ext uri="{FF2B5EF4-FFF2-40B4-BE49-F238E27FC236}">
                  <a16:creationId xmlns:a16="http://schemas.microsoft.com/office/drawing/2014/main" id="{30B5B2A4-979B-451D-8E62-40A7FEDB3C71}"/>
                </a:ext>
              </a:extLst>
            </p:cNvPr>
            <p:cNvGrpSpPr/>
            <p:nvPr/>
          </p:nvGrpSpPr>
          <p:grpSpPr>
            <a:xfrm>
              <a:off x="671353" y="4096400"/>
              <a:ext cx="1187129" cy="1187129"/>
              <a:chOff x="671353" y="4096400"/>
              <a:chExt cx="1187129" cy="1187129"/>
            </a:xfrm>
          </p:grpSpPr>
          <p:sp>
            <p:nvSpPr>
              <p:cNvPr id="96" name="Explosion: 8 Points 95">
                <a:extLst>
                  <a:ext uri="{FF2B5EF4-FFF2-40B4-BE49-F238E27FC236}">
                    <a16:creationId xmlns:a16="http://schemas.microsoft.com/office/drawing/2014/main" id="{10C0AEE0-FEC0-42C8-B9F1-FFD77AA58540}"/>
                  </a:ext>
                </a:extLst>
              </p:cNvPr>
              <p:cNvSpPr/>
              <p:nvPr/>
            </p:nvSpPr>
            <p:spPr>
              <a:xfrm rot="12140385">
                <a:off x="671353" y="4096400"/>
                <a:ext cx="1187129" cy="1187129"/>
              </a:xfrm>
              <a:prstGeom prst="irregularSeal1">
                <a:avLst/>
              </a:prstGeom>
              <a:gradFill flip="none" rotWithShape="1">
                <a:gsLst>
                  <a:gs pos="24000">
                    <a:schemeClr val="accent4">
                      <a:lumMod val="40000"/>
                      <a:lumOff val="60000"/>
                    </a:schemeClr>
                  </a:gs>
                  <a:gs pos="68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96">
                <a:extLst>
                  <a:ext uri="{FF2B5EF4-FFF2-40B4-BE49-F238E27FC236}">
                    <a16:creationId xmlns:a16="http://schemas.microsoft.com/office/drawing/2014/main" id="{0780A599-B350-4745-BC18-E33CDAFC0827}"/>
                  </a:ext>
                </a:extLst>
              </p:cNvPr>
              <p:cNvSpPr/>
              <p:nvPr/>
            </p:nvSpPr>
            <p:spPr>
              <a:xfrm>
                <a:off x="1056553" y="4543564"/>
                <a:ext cx="419707" cy="2590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F07EBCBC-DB30-4BB5-BD01-E3115A55DED6}"/>
                  </a:ext>
                </a:extLst>
              </p:cNvPr>
              <p:cNvGrpSpPr/>
              <p:nvPr/>
            </p:nvGrpSpPr>
            <p:grpSpPr>
              <a:xfrm>
                <a:off x="871623" y="4298395"/>
                <a:ext cx="796386" cy="738664"/>
                <a:chOff x="-7173911" y="3313909"/>
                <a:chExt cx="1401760" cy="1300165"/>
              </a:xfrm>
              <a:solidFill>
                <a:schemeClr val="tx2"/>
              </a:solidFill>
            </p:grpSpPr>
            <p:sp>
              <p:nvSpPr>
                <p:cNvPr id="153" name="Freeform 171">
                  <a:extLst>
                    <a:ext uri="{FF2B5EF4-FFF2-40B4-BE49-F238E27FC236}">
                      <a16:creationId xmlns:a16="http://schemas.microsoft.com/office/drawing/2014/main" id="{E1C65489-6FC5-4477-975D-35330331A0C7}"/>
                    </a:ext>
                  </a:extLst>
                </p:cNvPr>
                <p:cNvSpPr>
                  <a:spLocks/>
                </p:cNvSpPr>
                <p:nvPr/>
              </p:nvSpPr>
              <p:spPr bwMode="auto">
                <a:xfrm>
                  <a:off x="-6581775" y="3313906"/>
                  <a:ext cx="809625" cy="889000"/>
                </a:xfrm>
                <a:custGeom>
                  <a:avLst/>
                  <a:gdLst>
                    <a:gd name="T0" fmla="*/ 193 w 216"/>
                    <a:gd name="T1" fmla="*/ 141 h 237"/>
                    <a:gd name="T2" fmla="*/ 0 w 216"/>
                    <a:gd name="T3" fmla="*/ 60 h 237"/>
                    <a:gd name="T4" fmla="*/ 148 w 216"/>
                    <a:gd name="T5" fmla="*/ 159 h 237"/>
                    <a:gd name="T6" fmla="*/ 119 w 216"/>
                    <a:gd name="T7" fmla="*/ 177 h 237"/>
                    <a:gd name="T8" fmla="*/ 207 w 216"/>
                    <a:gd name="T9" fmla="*/ 237 h 237"/>
                    <a:gd name="T10" fmla="*/ 216 w 216"/>
                    <a:gd name="T11" fmla="*/ 125 h 237"/>
                    <a:gd name="T12" fmla="*/ 193 w 216"/>
                    <a:gd name="T13" fmla="*/ 141 h 237"/>
                  </a:gdLst>
                  <a:ahLst/>
                  <a:cxnLst>
                    <a:cxn ang="0">
                      <a:pos x="T0" y="T1"/>
                    </a:cxn>
                    <a:cxn ang="0">
                      <a:pos x="T2" y="T3"/>
                    </a:cxn>
                    <a:cxn ang="0">
                      <a:pos x="T4" y="T5"/>
                    </a:cxn>
                    <a:cxn ang="0">
                      <a:pos x="T6" y="T7"/>
                    </a:cxn>
                    <a:cxn ang="0">
                      <a:pos x="T8" y="T9"/>
                    </a:cxn>
                    <a:cxn ang="0">
                      <a:pos x="T10" y="T11"/>
                    </a:cxn>
                    <a:cxn ang="0">
                      <a:pos x="T12" y="T13"/>
                    </a:cxn>
                  </a:cxnLst>
                  <a:rect l="0" t="0" r="r" b="b"/>
                  <a:pathLst>
                    <a:path w="216" h="237">
                      <a:moveTo>
                        <a:pt x="193" y="141"/>
                      </a:moveTo>
                      <a:cubicBezTo>
                        <a:pt x="193" y="141"/>
                        <a:pt x="155" y="0"/>
                        <a:pt x="0" y="60"/>
                      </a:cubicBezTo>
                      <a:cubicBezTo>
                        <a:pt x="0" y="60"/>
                        <a:pt x="131" y="50"/>
                        <a:pt x="148" y="159"/>
                      </a:cubicBezTo>
                      <a:cubicBezTo>
                        <a:pt x="119" y="177"/>
                        <a:pt x="119" y="177"/>
                        <a:pt x="119" y="177"/>
                      </a:cubicBezTo>
                      <a:cubicBezTo>
                        <a:pt x="207" y="237"/>
                        <a:pt x="207" y="237"/>
                        <a:pt x="207" y="237"/>
                      </a:cubicBezTo>
                      <a:cubicBezTo>
                        <a:pt x="216" y="125"/>
                        <a:pt x="216" y="125"/>
                        <a:pt x="216" y="125"/>
                      </a:cubicBezTo>
                      <a:lnTo>
                        <a:pt x="193" y="141"/>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73">
                  <a:extLst>
                    <a:ext uri="{FF2B5EF4-FFF2-40B4-BE49-F238E27FC236}">
                      <a16:creationId xmlns:a16="http://schemas.microsoft.com/office/drawing/2014/main" id="{071E9976-75D0-463C-A63C-1FF6CA6A637F}"/>
                    </a:ext>
                  </a:extLst>
                </p:cNvPr>
                <p:cNvSpPr>
                  <a:spLocks/>
                </p:cNvSpPr>
                <p:nvPr/>
              </p:nvSpPr>
              <p:spPr bwMode="auto">
                <a:xfrm>
                  <a:off x="-7173912" y="3721894"/>
                  <a:ext cx="812800" cy="892175"/>
                </a:xfrm>
                <a:custGeom>
                  <a:avLst/>
                  <a:gdLst>
                    <a:gd name="T0" fmla="*/ 68 w 217"/>
                    <a:gd name="T1" fmla="*/ 78 h 238"/>
                    <a:gd name="T2" fmla="*/ 97 w 217"/>
                    <a:gd name="T3" fmla="*/ 60 h 238"/>
                    <a:gd name="T4" fmla="*/ 9 w 217"/>
                    <a:gd name="T5" fmla="*/ 0 h 238"/>
                    <a:gd name="T6" fmla="*/ 0 w 217"/>
                    <a:gd name="T7" fmla="*/ 112 h 238"/>
                    <a:gd name="T8" fmla="*/ 23 w 217"/>
                    <a:gd name="T9" fmla="*/ 96 h 238"/>
                    <a:gd name="T10" fmla="*/ 217 w 217"/>
                    <a:gd name="T11" fmla="*/ 177 h 238"/>
                    <a:gd name="T12" fmla="*/ 68 w 217"/>
                    <a:gd name="T13" fmla="*/ 78 h 238"/>
                  </a:gdLst>
                  <a:ahLst/>
                  <a:cxnLst>
                    <a:cxn ang="0">
                      <a:pos x="T0" y="T1"/>
                    </a:cxn>
                    <a:cxn ang="0">
                      <a:pos x="T2" y="T3"/>
                    </a:cxn>
                    <a:cxn ang="0">
                      <a:pos x="T4" y="T5"/>
                    </a:cxn>
                    <a:cxn ang="0">
                      <a:pos x="T6" y="T7"/>
                    </a:cxn>
                    <a:cxn ang="0">
                      <a:pos x="T8" y="T9"/>
                    </a:cxn>
                    <a:cxn ang="0">
                      <a:pos x="T10" y="T11"/>
                    </a:cxn>
                    <a:cxn ang="0">
                      <a:pos x="T12" y="T13"/>
                    </a:cxn>
                  </a:cxnLst>
                  <a:rect l="0" t="0" r="r" b="b"/>
                  <a:pathLst>
                    <a:path w="217" h="238">
                      <a:moveTo>
                        <a:pt x="68" y="78"/>
                      </a:moveTo>
                      <a:cubicBezTo>
                        <a:pt x="97" y="60"/>
                        <a:pt x="97" y="60"/>
                        <a:pt x="97" y="60"/>
                      </a:cubicBezTo>
                      <a:cubicBezTo>
                        <a:pt x="9" y="0"/>
                        <a:pt x="9" y="0"/>
                        <a:pt x="9" y="0"/>
                      </a:cubicBezTo>
                      <a:cubicBezTo>
                        <a:pt x="0" y="112"/>
                        <a:pt x="0" y="112"/>
                        <a:pt x="0" y="112"/>
                      </a:cubicBezTo>
                      <a:cubicBezTo>
                        <a:pt x="23" y="96"/>
                        <a:pt x="23" y="96"/>
                        <a:pt x="23" y="96"/>
                      </a:cubicBezTo>
                      <a:cubicBezTo>
                        <a:pt x="23" y="96"/>
                        <a:pt x="61" y="238"/>
                        <a:pt x="217" y="177"/>
                      </a:cubicBezTo>
                      <a:cubicBezTo>
                        <a:pt x="217" y="177"/>
                        <a:pt x="85" y="187"/>
                        <a:pt x="68" y="78"/>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5" name="Group 154">
                  <a:extLst>
                    <a:ext uri="{FF2B5EF4-FFF2-40B4-BE49-F238E27FC236}">
                      <a16:creationId xmlns:a16="http://schemas.microsoft.com/office/drawing/2014/main" id="{0AD34327-4E5E-4E47-AD86-D55FA41CB095}"/>
                    </a:ext>
                  </a:extLst>
                </p:cNvPr>
                <p:cNvGrpSpPr/>
                <p:nvPr/>
              </p:nvGrpSpPr>
              <p:grpSpPr>
                <a:xfrm>
                  <a:off x="-6942137" y="3729831"/>
                  <a:ext cx="903288" cy="465139"/>
                  <a:chOff x="-6942137" y="3729831"/>
                  <a:chExt cx="903288" cy="465138"/>
                </a:xfrm>
                <a:grpFill/>
              </p:grpSpPr>
              <p:sp>
                <p:nvSpPr>
                  <p:cNvPr id="156" name="Freeform 170">
                    <a:extLst>
                      <a:ext uri="{FF2B5EF4-FFF2-40B4-BE49-F238E27FC236}">
                        <a16:creationId xmlns:a16="http://schemas.microsoft.com/office/drawing/2014/main" id="{D86E143D-1339-4BC2-AB99-656ED287BF2E}"/>
                      </a:ext>
                    </a:extLst>
                  </p:cNvPr>
                  <p:cNvSpPr>
                    <a:spLocks/>
                  </p:cNvSpPr>
                  <p:nvPr/>
                </p:nvSpPr>
                <p:spPr bwMode="auto">
                  <a:xfrm>
                    <a:off x="-6383337" y="3801269"/>
                    <a:ext cx="269875" cy="319088"/>
                  </a:xfrm>
                  <a:custGeom>
                    <a:avLst/>
                    <a:gdLst>
                      <a:gd name="T0" fmla="*/ 3 w 72"/>
                      <a:gd name="T1" fmla="*/ 85 h 85"/>
                      <a:gd name="T2" fmla="*/ 72 w 72"/>
                      <a:gd name="T3" fmla="*/ 85 h 85"/>
                      <a:gd name="T4" fmla="*/ 72 w 72"/>
                      <a:gd name="T5" fmla="*/ 63 h 85"/>
                      <a:gd name="T6" fmla="*/ 52 w 72"/>
                      <a:gd name="T7" fmla="*/ 49 h 85"/>
                      <a:gd name="T8" fmla="*/ 72 w 72"/>
                      <a:gd name="T9" fmla="*/ 37 h 85"/>
                      <a:gd name="T10" fmla="*/ 72 w 72"/>
                      <a:gd name="T11" fmla="*/ 1 h 85"/>
                      <a:gd name="T12" fmla="*/ 72 w 72"/>
                      <a:gd name="T13" fmla="*/ 0 h 85"/>
                      <a:gd name="T14" fmla="*/ 0 w 72"/>
                      <a:gd name="T15" fmla="*/ 0 h 85"/>
                      <a:gd name="T16" fmla="*/ 25 w 72"/>
                      <a:gd name="T17" fmla="*/ 43 h 85"/>
                      <a:gd name="T18" fmla="*/ 3 w 72"/>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5">
                        <a:moveTo>
                          <a:pt x="3" y="85"/>
                        </a:moveTo>
                        <a:cubicBezTo>
                          <a:pt x="72" y="85"/>
                          <a:pt x="72" y="85"/>
                          <a:pt x="72" y="85"/>
                        </a:cubicBezTo>
                        <a:cubicBezTo>
                          <a:pt x="72" y="63"/>
                          <a:pt x="72" y="63"/>
                          <a:pt x="72" y="63"/>
                        </a:cubicBezTo>
                        <a:cubicBezTo>
                          <a:pt x="52" y="49"/>
                          <a:pt x="52" y="49"/>
                          <a:pt x="52" y="49"/>
                        </a:cubicBezTo>
                        <a:cubicBezTo>
                          <a:pt x="72" y="37"/>
                          <a:pt x="72" y="37"/>
                          <a:pt x="72" y="37"/>
                        </a:cubicBezTo>
                        <a:cubicBezTo>
                          <a:pt x="72" y="1"/>
                          <a:pt x="72" y="1"/>
                          <a:pt x="72" y="1"/>
                        </a:cubicBezTo>
                        <a:cubicBezTo>
                          <a:pt x="72" y="1"/>
                          <a:pt x="72" y="0"/>
                          <a:pt x="72" y="0"/>
                        </a:cubicBezTo>
                        <a:cubicBezTo>
                          <a:pt x="0" y="0"/>
                          <a:pt x="0" y="0"/>
                          <a:pt x="0" y="0"/>
                        </a:cubicBezTo>
                        <a:cubicBezTo>
                          <a:pt x="15" y="8"/>
                          <a:pt x="25" y="25"/>
                          <a:pt x="25" y="43"/>
                        </a:cubicBezTo>
                        <a:cubicBezTo>
                          <a:pt x="25" y="61"/>
                          <a:pt x="17" y="76"/>
                          <a:pt x="3" y="85"/>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72">
                    <a:extLst>
                      <a:ext uri="{FF2B5EF4-FFF2-40B4-BE49-F238E27FC236}">
                        <a16:creationId xmlns:a16="http://schemas.microsoft.com/office/drawing/2014/main" id="{A22439A5-54E2-4FE0-A02D-B2C8A19F9C02}"/>
                      </a:ext>
                    </a:extLst>
                  </p:cNvPr>
                  <p:cNvSpPr>
                    <a:spLocks/>
                  </p:cNvSpPr>
                  <p:nvPr/>
                </p:nvSpPr>
                <p:spPr bwMode="auto">
                  <a:xfrm>
                    <a:off x="-6867525" y="3801269"/>
                    <a:ext cx="304800" cy="319088"/>
                  </a:xfrm>
                  <a:custGeom>
                    <a:avLst/>
                    <a:gdLst>
                      <a:gd name="T0" fmla="*/ 81 w 81"/>
                      <a:gd name="T1" fmla="*/ 0 h 85"/>
                      <a:gd name="T2" fmla="*/ 0 w 81"/>
                      <a:gd name="T3" fmla="*/ 0 h 85"/>
                      <a:gd name="T4" fmla="*/ 0 w 81"/>
                      <a:gd name="T5" fmla="*/ 17 h 85"/>
                      <a:gd name="T6" fmla="*/ 29 w 81"/>
                      <a:gd name="T7" fmla="*/ 37 h 85"/>
                      <a:gd name="T8" fmla="*/ 0 w 81"/>
                      <a:gd name="T9" fmla="*/ 55 h 85"/>
                      <a:gd name="T10" fmla="*/ 9 w 81"/>
                      <a:gd name="T11" fmla="*/ 85 h 85"/>
                      <a:gd name="T12" fmla="*/ 77 w 81"/>
                      <a:gd name="T13" fmla="*/ 85 h 85"/>
                      <a:gd name="T14" fmla="*/ 55 w 81"/>
                      <a:gd name="T15" fmla="*/ 43 h 85"/>
                      <a:gd name="T16" fmla="*/ 81 w 81"/>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5">
                        <a:moveTo>
                          <a:pt x="81" y="0"/>
                        </a:moveTo>
                        <a:cubicBezTo>
                          <a:pt x="0" y="0"/>
                          <a:pt x="0" y="0"/>
                          <a:pt x="0" y="0"/>
                        </a:cubicBezTo>
                        <a:cubicBezTo>
                          <a:pt x="0" y="17"/>
                          <a:pt x="0" y="17"/>
                          <a:pt x="0" y="17"/>
                        </a:cubicBezTo>
                        <a:cubicBezTo>
                          <a:pt x="29" y="37"/>
                          <a:pt x="29" y="37"/>
                          <a:pt x="29" y="37"/>
                        </a:cubicBezTo>
                        <a:cubicBezTo>
                          <a:pt x="0" y="55"/>
                          <a:pt x="0" y="55"/>
                          <a:pt x="0" y="55"/>
                        </a:cubicBezTo>
                        <a:cubicBezTo>
                          <a:pt x="2" y="66"/>
                          <a:pt x="5" y="76"/>
                          <a:pt x="9" y="85"/>
                        </a:cubicBezTo>
                        <a:cubicBezTo>
                          <a:pt x="77" y="85"/>
                          <a:pt x="77" y="85"/>
                          <a:pt x="77" y="85"/>
                        </a:cubicBezTo>
                        <a:cubicBezTo>
                          <a:pt x="64" y="76"/>
                          <a:pt x="55" y="61"/>
                          <a:pt x="55" y="43"/>
                        </a:cubicBezTo>
                        <a:cubicBezTo>
                          <a:pt x="55" y="25"/>
                          <a:pt x="65" y="8"/>
                          <a:pt x="81" y="0"/>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74">
                    <a:extLst>
                      <a:ext uri="{FF2B5EF4-FFF2-40B4-BE49-F238E27FC236}">
                        <a16:creationId xmlns:a16="http://schemas.microsoft.com/office/drawing/2014/main" id="{F6737AEB-1543-47EB-974B-CDF224A4E150}"/>
                      </a:ext>
                    </a:extLst>
                  </p:cNvPr>
                  <p:cNvSpPr>
                    <a:spLocks/>
                  </p:cNvSpPr>
                  <p:nvPr/>
                </p:nvSpPr>
                <p:spPr bwMode="auto">
                  <a:xfrm>
                    <a:off x="-6942137" y="3729831"/>
                    <a:ext cx="809625" cy="112713"/>
                  </a:xfrm>
                  <a:custGeom>
                    <a:avLst/>
                    <a:gdLst>
                      <a:gd name="T0" fmla="*/ 11 w 216"/>
                      <a:gd name="T1" fmla="*/ 10 h 30"/>
                      <a:gd name="T2" fmla="*/ 216 w 216"/>
                      <a:gd name="T3" fmla="*/ 10 h 30"/>
                      <a:gd name="T4" fmla="*/ 209 w 216"/>
                      <a:gd name="T5" fmla="*/ 0 h 30"/>
                      <a:gd name="T6" fmla="*/ 0 w 216"/>
                      <a:gd name="T7" fmla="*/ 0 h 30"/>
                      <a:gd name="T8" fmla="*/ 0 w 216"/>
                      <a:gd name="T9" fmla="*/ 23 h 30"/>
                      <a:gd name="T10" fmla="*/ 11 w 216"/>
                      <a:gd name="T11" fmla="*/ 30 h 30"/>
                      <a:gd name="T12" fmla="*/ 11 w 216"/>
                      <a:gd name="T13" fmla="*/ 10 h 30"/>
                    </a:gdLst>
                    <a:ahLst/>
                    <a:cxnLst>
                      <a:cxn ang="0">
                        <a:pos x="T0" y="T1"/>
                      </a:cxn>
                      <a:cxn ang="0">
                        <a:pos x="T2" y="T3"/>
                      </a:cxn>
                      <a:cxn ang="0">
                        <a:pos x="T4" y="T5"/>
                      </a:cxn>
                      <a:cxn ang="0">
                        <a:pos x="T6" y="T7"/>
                      </a:cxn>
                      <a:cxn ang="0">
                        <a:pos x="T8" y="T9"/>
                      </a:cxn>
                      <a:cxn ang="0">
                        <a:pos x="T10" y="T11"/>
                      </a:cxn>
                      <a:cxn ang="0">
                        <a:pos x="T12" y="T13"/>
                      </a:cxn>
                    </a:cxnLst>
                    <a:rect l="0" t="0" r="r" b="b"/>
                    <a:pathLst>
                      <a:path w="216" h="30">
                        <a:moveTo>
                          <a:pt x="11" y="10"/>
                        </a:moveTo>
                        <a:cubicBezTo>
                          <a:pt x="216" y="10"/>
                          <a:pt x="216" y="10"/>
                          <a:pt x="216" y="10"/>
                        </a:cubicBezTo>
                        <a:cubicBezTo>
                          <a:pt x="214" y="6"/>
                          <a:pt x="212" y="3"/>
                          <a:pt x="209" y="0"/>
                        </a:cubicBezTo>
                        <a:cubicBezTo>
                          <a:pt x="0" y="0"/>
                          <a:pt x="0" y="0"/>
                          <a:pt x="0" y="0"/>
                        </a:cubicBezTo>
                        <a:cubicBezTo>
                          <a:pt x="0" y="23"/>
                          <a:pt x="0" y="23"/>
                          <a:pt x="0" y="23"/>
                        </a:cubicBezTo>
                        <a:cubicBezTo>
                          <a:pt x="11" y="30"/>
                          <a:pt x="11" y="30"/>
                          <a:pt x="11" y="30"/>
                        </a:cubicBezTo>
                        <a:lnTo>
                          <a:pt x="11" y="10"/>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75">
                    <a:extLst>
                      <a:ext uri="{FF2B5EF4-FFF2-40B4-BE49-F238E27FC236}">
                        <a16:creationId xmlns:a16="http://schemas.microsoft.com/office/drawing/2014/main" id="{65B6B960-B7EE-4A56-867A-C1DC8A1A0521}"/>
                      </a:ext>
                    </a:extLst>
                  </p:cNvPr>
                  <p:cNvSpPr>
                    <a:spLocks/>
                  </p:cNvSpPr>
                  <p:nvPr/>
                </p:nvSpPr>
                <p:spPr bwMode="auto">
                  <a:xfrm>
                    <a:off x="-6815137" y="4060031"/>
                    <a:ext cx="776288" cy="134938"/>
                  </a:xfrm>
                  <a:custGeom>
                    <a:avLst/>
                    <a:gdLst>
                      <a:gd name="T0" fmla="*/ 196 w 207"/>
                      <a:gd name="T1" fmla="*/ 25 h 36"/>
                      <a:gd name="T2" fmla="*/ 0 w 207"/>
                      <a:gd name="T3" fmla="*/ 25 h 36"/>
                      <a:gd name="T4" fmla="*/ 7 w 207"/>
                      <a:gd name="T5" fmla="*/ 36 h 36"/>
                      <a:gd name="T6" fmla="*/ 207 w 207"/>
                      <a:gd name="T7" fmla="*/ 36 h 36"/>
                      <a:gd name="T8" fmla="*/ 207 w 207"/>
                      <a:gd name="T9" fmla="*/ 8 h 36"/>
                      <a:gd name="T10" fmla="*/ 196 w 207"/>
                      <a:gd name="T11" fmla="*/ 0 h 36"/>
                      <a:gd name="T12" fmla="*/ 196 w 207"/>
                      <a:gd name="T13" fmla="*/ 25 h 36"/>
                    </a:gdLst>
                    <a:ahLst/>
                    <a:cxnLst>
                      <a:cxn ang="0">
                        <a:pos x="T0" y="T1"/>
                      </a:cxn>
                      <a:cxn ang="0">
                        <a:pos x="T2" y="T3"/>
                      </a:cxn>
                      <a:cxn ang="0">
                        <a:pos x="T4" y="T5"/>
                      </a:cxn>
                      <a:cxn ang="0">
                        <a:pos x="T6" y="T7"/>
                      </a:cxn>
                      <a:cxn ang="0">
                        <a:pos x="T8" y="T9"/>
                      </a:cxn>
                      <a:cxn ang="0">
                        <a:pos x="T10" y="T11"/>
                      </a:cxn>
                      <a:cxn ang="0">
                        <a:pos x="T12" y="T13"/>
                      </a:cxn>
                    </a:cxnLst>
                    <a:rect l="0" t="0" r="r" b="b"/>
                    <a:pathLst>
                      <a:path w="207" h="36">
                        <a:moveTo>
                          <a:pt x="196" y="25"/>
                        </a:moveTo>
                        <a:cubicBezTo>
                          <a:pt x="0" y="25"/>
                          <a:pt x="0" y="25"/>
                          <a:pt x="0" y="25"/>
                        </a:cubicBezTo>
                        <a:cubicBezTo>
                          <a:pt x="2" y="29"/>
                          <a:pt x="4" y="33"/>
                          <a:pt x="7" y="36"/>
                        </a:cubicBezTo>
                        <a:cubicBezTo>
                          <a:pt x="207" y="36"/>
                          <a:pt x="207" y="36"/>
                          <a:pt x="207" y="36"/>
                        </a:cubicBezTo>
                        <a:cubicBezTo>
                          <a:pt x="207" y="8"/>
                          <a:pt x="207" y="8"/>
                          <a:pt x="207" y="8"/>
                        </a:cubicBezTo>
                        <a:cubicBezTo>
                          <a:pt x="196" y="0"/>
                          <a:pt x="196" y="0"/>
                          <a:pt x="196" y="0"/>
                        </a:cubicBezTo>
                        <a:lnTo>
                          <a:pt x="196" y="25"/>
                        </a:ln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76">
                    <a:extLst>
                      <a:ext uri="{FF2B5EF4-FFF2-40B4-BE49-F238E27FC236}">
                        <a16:creationId xmlns:a16="http://schemas.microsoft.com/office/drawing/2014/main" id="{2D3B31A3-7277-444F-8EA4-0AF3DA75046F}"/>
                      </a:ext>
                    </a:extLst>
                  </p:cNvPr>
                  <p:cNvSpPr>
                    <a:spLocks/>
                  </p:cNvSpPr>
                  <p:nvPr/>
                </p:nvSpPr>
                <p:spPr bwMode="auto">
                  <a:xfrm>
                    <a:off x="-6551612" y="3815556"/>
                    <a:ext cx="146050" cy="277813"/>
                  </a:xfrm>
                  <a:custGeom>
                    <a:avLst/>
                    <a:gdLst>
                      <a:gd name="T0" fmla="*/ 15 w 39"/>
                      <a:gd name="T1" fmla="*/ 73 h 74"/>
                      <a:gd name="T2" fmla="*/ 17 w 39"/>
                      <a:gd name="T3" fmla="*/ 74 h 74"/>
                      <a:gd name="T4" fmla="*/ 23 w 39"/>
                      <a:gd name="T5" fmla="*/ 74 h 74"/>
                      <a:gd name="T6" fmla="*/ 25 w 39"/>
                      <a:gd name="T7" fmla="*/ 73 h 74"/>
                      <a:gd name="T8" fmla="*/ 25 w 39"/>
                      <a:gd name="T9" fmla="*/ 71 h 74"/>
                      <a:gd name="T10" fmla="*/ 25 w 39"/>
                      <a:gd name="T11" fmla="*/ 66 h 74"/>
                      <a:gd name="T12" fmla="*/ 31 w 39"/>
                      <a:gd name="T13" fmla="*/ 64 h 74"/>
                      <a:gd name="T14" fmla="*/ 35 w 39"/>
                      <a:gd name="T15" fmla="*/ 61 h 74"/>
                      <a:gd name="T16" fmla="*/ 38 w 39"/>
                      <a:gd name="T17" fmla="*/ 57 h 74"/>
                      <a:gd name="T18" fmla="*/ 39 w 39"/>
                      <a:gd name="T19" fmla="*/ 50 h 74"/>
                      <a:gd name="T20" fmla="*/ 35 w 39"/>
                      <a:gd name="T21" fmla="*/ 39 h 74"/>
                      <a:gd name="T22" fmla="*/ 23 w 39"/>
                      <a:gd name="T23" fmla="*/ 32 h 74"/>
                      <a:gd name="T24" fmla="*/ 15 w 39"/>
                      <a:gd name="T25" fmla="*/ 28 h 74"/>
                      <a:gd name="T26" fmla="*/ 13 w 39"/>
                      <a:gd name="T27" fmla="*/ 23 h 74"/>
                      <a:gd name="T28" fmla="*/ 15 w 39"/>
                      <a:gd name="T29" fmla="*/ 18 h 74"/>
                      <a:gd name="T30" fmla="*/ 23 w 39"/>
                      <a:gd name="T31" fmla="*/ 16 h 74"/>
                      <a:gd name="T32" fmla="*/ 29 w 39"/>
                      <a:gd name="T33" fmla="*/ 17 h 74"/>
                      <a:gd name="T34" fmla="*/ 33 w 39"/>
                      <a:gd name="T35" fmla="*/ 18 h 74"/>
                      <a:gd name="T36" fmla="*/ 35 w 39"/>
                      <a:gd name="T37" fmla="*/ 17 h 74"/>
                      <a:gd name="T38" fmla="*/ 36 w 39"/>
                      <a:gd name="T39" fmla="*/ 14 h 74"/>
                      <a:gd name="T40" fmla="*/ 36 w 39"/>
                      <a:gd name="T41" fmla="*/ 11 h 74"/>
                      <a:gd name="T42" fmla="*/ 35 w 39"/>
                      <a:gd name="T43" fmla="*/ 9 h 74"/>
                      <a:gd name="T44" fmla="*/ 32 w 39"/>
                      <a:gd name="T45" fmla="*/ 9 h 74"/>
                      <a:gd name="T46" fmla="*/ 27 w 39"/>
                      <a:gd name="T47" fmla="*/ 8 h 74"/>
                      <a:gd name="T48" fmla="*/ 27 w 39"/>
                      <a:gd name="T49" fmla="*/ 4 h 74"/>
                      <a:gd name="T50" fmla="*/ 27 w 39"/>
                      <a:gd name="T51" fmla="*/ 1 h 74"/>
                      <a:gd name="T52" fmla="*/ 25 w 39"/>
                      <a:gd name="T53" fmla="*/ 0 h 74"/>
                      <a:gd name="T54" fmla="*/ 19 w 39"/>
                      <a:gd name="T55" fmla="*/ 0 h 74"/>
                      <a:gd name="T56" fmla="*/ 17 w 39"/>
                      <a:gd name="T57" fmla="*/ 1 h 74"/>
                      <a:gd name="T58" fmla="*/ 16 w 39"/>
                      <a:gd name="T59" fmla="*/ 4 h 74"/>
                      <a:gd name="T60" fmla="*/ 16 w 39"/>
                      <a:gd name="T61" fmla="*/ 8 h 74"/>
                      <a:gd name="T62" fmla="*/ 5 w 39"/>
                      <a:gd name="T63" fmla="*/ 14 h 74"/>
                      <a:gd name="T64" fmla="*/ 2 w 39"/>
                      <a:gd name="T65" fmla="*/ 23 h 74"/>
                      <a:gd name="T66" fmla="*/ 3 w 39"/>
                      <a:gd name="T67" fmla="*/ 30 h 74"/>
                      <a:gd name="T68" fmla="*/ 6 w 39"/>
                      <a:gd name="T69" fmla="*/ 35 h 74"/>
                      <a:gd name="T70" fmla="*/ 11 w 39"/>
                      <a:gd name="T71" fmla="*/ 38 h 74"/>
                      <a:gd name="T72" fmla="*/ 17 w 39"/>
                      <a:gd name="T73" fmla="*/ 41 h 74"/>
                      <a:gd name="T74" fmla="*/ 25 w 39"/>
                      <a:gd name="T75" fmla="*/ 45 h 74"/>
                      <a:gd name="T76" fmla="*/ 28 w 39"/>
                      <a:gd name="T77" fmla="*/ 51 h 74"/>
                      <a:gd name="T78" fmla="*/ 24 w 39"/>
                      <a:gd name="T79" fmla="*/ 56 h 74"/>
                      <a:gd name="T80" fmla="*/ 16 w 39"/>
                      <a:gd name="T81" fmla="*/ 57 h 74"/>
                      <a:gd name="T82" fmla="*/ 9 w 39"/>
                      <a:gd name="T83" fmla="*/ 57 h 74"/>
                      <a:gd name="T84" fmla="*/ 4 w 39"/>
                      <a:gd name="T85" fmla="*/ 55 h 74"/>
                      <a:gd name="T86" fmla="*/ 3 w 39"/>
                      <a:gd name="T87" fmla="*/ 55 h 74"/>
                      <a:gd name="T88" fmla="*/ 3 w 39"/>
                      <a:gd name="T89" fmla="*/ 55 h 74"/>
                      <a:gd name="T90" fmla="*/ 2 w 39"/>
                      <a:gd name="T91" fmla="*/ 56 h 74"/>
                      <a:gd name="T92" fmla="*/ 1 w 39"/>
                      <a:gd name="T93" fmla="*/ 59 h 74"/>
                      <a:gd name="T94" fmla="*/ 0 w 39"/>
                      <a:gd name="T95" fmla="*/ 62 h 74"/>
                      <a:gd name="T96" fmla="*/ 1 w 39"/>
                      <a:gd name="T97" fmla="*/ 64 h 74"/>
                      <a:gd name="T98" fmla="*/ 5 w 39"/>
                      <a:gd name="T99" fmla="*/ 66 h 74"/>
                      <a:gd name="T100" fmla="*/ 14 w 39"/>
                      <a:gd name="T101" fmla="*/ 67 h 74"/>
                      <a:gd name="T102" fmla="*/ 14 w 39"/>
                      <a:gd name="T103" fmla="*/ 70 h 74"/>
                      <a:gd name="T104" fmla="*/ 15 w 39"/>
                      <a:gd name="T10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74">
                        <a:moveTo>
                          <a:pt x="15" y="73"/>
                        </a:moveTo>
                        <a:cubicBezTo>
                          <a:pt x="15" y="73"/>
                          <a:pt x="16" y="74"/>
                          <a:pt x="17" y="74"/>
                        </a:cubicBezTo>
                        <a:cubicBezTo>
                          <a:pt x="23" y="74"/>
                          <a:pt x="23" y="74"/>
                          <a:pt x="23" y="74"/>
                        </a:cubicBezTo>
                        <a:cubicBezTo>
                          <a:pt x="24" y="74"/>
                          <a:pt x="25" y="73"/>
                          <a:pt x="25" y="73"/>
                        </a:cubicBezTo>
                        <a:cubicBezTo>
                          <a:pt x="25" y="73"/>
                          <a:pt x="25" y="72"/>
                          <a:pt x="25" y="71"/>
                        </a:cubicBezTo>
                        <a:cubicBezTo>
                          <a:pt x="25" y="66"/>
                          <a:pt x="25" y="66"/>
                          <a:pt x="25" y="66"/>
                        </a:cubicBezTo>
                        <a:cubicBezTo>
                          <a:pt x="27" y="66"/>
                          <a:pt x="29" y="65"/>
                          <a:pt x="31" y="64"/>
                        </a:cubicBezTo>
                        <a:cubicBezTo>
                          <a:pt x="32" y="64"/>
                          <a:pt x="34" y="63"/>
                          <a:pt x="35" y="61"/>
                        </a:cubicBezTo>
                        <a:cubicBezTo>
                          <a:pt x="36" y="60"/>
                          <a:pt x="37" y="58"/>
                          <a:pt x="38" y="57"/>
                        </a:cubicBezTo>
                        <a:cubicBezTo>
                          <a:pt x="39" y="55"/>
                          <a:pt x="39" y="53"/>
                          <a:pt x="39" y="50"/>
                        </a:cubicBezTo>
                        <a:cubicBezTo>
                          <a:pt x="39" y="46"/>
                          <a:pt x="38" y="42"/>
                          <a:pt x="35" y="39"/>
                        </a:cubicBezTo>
                        <a:cubicBezTo>
                          <a:pt x="32" y="36"/>
                          <a:pt x="28" y="34"/>
                          <a:pt x="23" y="32"/>
                        </a:cubicBezTo>
                        <a:cubicBezTo>
                          <a:pt x="20" y="30"/>
                          <a:pt x="17" y="29"/>
                          <a:pt x="15" y="28"/>
                        </a:cubicBezTo>
                        <a:cubicBezTo>
                          <a:pt x="14" y="27"/>
                          <a:pt x="13" y="25"/>
                          <a:pt x="13" y="23"/>
                        </a:cubicBezTo>
                        <a:cubicBezTo>
                          <a:pt x="13" y="21"/>
                          <a:pt x="14" y="19"/>
                          <a:pt x="15" y="18"/>
                        </a:cubicBezTo>
                        <a:cubicBezTo>
                          <a:pt x="17" y="17"/>
                          <a:pt x="19" y="16"/>
                          <a:pt x="23" y="16"/>
                        </a:cubicBezTo>
                        <a:cubicBezTo>
                          <a:pt x="25" y="16"/>
                          <a:pt x="27" y="17"/>
                          <a:pt x="29" y="17"/>
                        </a:cubicBezTo>
                        <a:cubicBezTo>
                          <a:pt x="31" y="18"/>
                          <a:pt x="32" y="18"/>
                          <a:pt x="33" y="18"/>
                        </a:cubicBezTo>
                        <a:cubicBezTo>
                          <a:pt x="34" y="18"/>
                          <a:pt x="34" y="18"/>
                          <a:pt x="35" y="17"/>
                        </a:cubicBezTo>
                        <a:cubicBezTo>
                          <a:pt x="35" y="16"/>
                          <a:pt x="35" y="15"/>
                          <a:pt x="36" y="14"/>
                        </a:cubicBezTo>
                        <a:cubicBezTo>
                          <a:pt x="36" y="13"/>
                          <a:pt x="36" y="12"/>
                          <a:pt x="36" y="11"/>
                        </a:cubicBezTo>
                        <a:cubicBezTo>
                          <a:pt x="36" y="10"/>
                          <a:pt x="36" y="10"/>
                          <a:pt x="35" y="9"/>
                        </a:cubicBezTo>
                        <a:cubicBezTo>
                          <a:pt x="35" y="9"/>
                          <a:pt x="34" y="9"/>
                          <a:pt x="32" y="9"/>
                        </a:cubicBezTo>
                        <a:cubicBezTo>
                          <a:pt x="31" y="8"/>
                          <a:pt x="29" y="8"/>
                          <a:pt x="27" y="8"/>
                        </a:cubicBezTo>
                        <a:cubicBezTo>
                          <a:pt x="27" y="4"/>
                          <a:pt x="27" y="4"/>
                          <a:pt x="27" y="4"/>
                        </a:cubicBezTo>
                        <a:cubicBezTo>
                          <a:pt x="27" y="2"/>
                          <a:pt x="27" y="2"/>
                          <a:pt x="27" y="1"/>
                        </a:cubicBezTo>
                        <a:cubicBezTo>
                          <a:pt x="26" y="1"/>
                          <a:pt x="26" y="0"/>
                          <a:pt x="25" y="0"/>
                        </a:cubicBezTo>
                        <a:cubicBezTo>
                          <a:pt x="19" y="0"/>
                          <a:pt x="19" y="0"/>
                          <a:pt x="19" y="0"/>
                        </a:cubicBezTo>
                        <a:cubicBezTo>
                          <a:pt x="18" y="0"/>
                          <a:pt x="17" y="1"/>
                          <a:pt x="17" y="1"/>
                        </a:cubicBezTo>
                        <a:cubicBezTo>
                          <a:pt x="16" y="2"/>
                          <a:pt x="16" y="2"/>
                          <a:pt x="16" y="4"/>
                        </a:cubicBezTo>
                        <a:cubicBezTo>
                          <a:pt x="16" y="8"/>
                          <a:pt x="16" y="8"/>
                          <a:pt x="16" y="8"/>
                        </a:cubicBezTo>
                        <a:cubicBezTo>
                          <a:pt x="11" y="9"/>
                          <a:pt x="8" y="11"/>
                          <a:pt x="5" y="14"/>
                        </a:cubicBezTo>
                        <a:cubicBezTo>
                          <a:pt x="3" y="17"/>
                          <a:pt x="2" y="20"/>
                          <a:pt x="2" y="23"/>
                        </a:cubicBezTo>
                        <a:cubicBezTo>
                          <a:pt x="2" y="26"/>
                          <a:pt x="2" y="28"/>
                          <a:pt x="3" y="30"/>
                        </a:cubicBezTo>
                        <a:cubicBezTo>
                          <a:pt x="4" y="32"/>
                          <a:pt x="5" y="33"/>
                          <a:pt x="6" y="35"/>
                        </a:cubicBezTo>
                        <a:cubicBezTo>
                          <a:pt x="8" y="36"/>
                          <a:pt x="10" y="37"/>
                          <a:pt x="11" y="38"/>
                        </a:cubicBezTo>
                        <a:cubicBezTo>
                          <a:pt x="13" y="39"/>
                          <a:pt x="15" y="40"/>
                          <a:pt x="17" y="41"/>
                        </a:cubicBezTo>
                        <a:cubicBezTo>
                          <a:pt x="21" y="42"/>
                          <a:pt x="24" y="44"/>
                          <a:pt x="25" y="45"/>
                        </a:cubicBezTo>
                        <a:cubicBezTo>
                          <a:pt x="27" y="47"/>
                          <a:pt x="28" y="48"/>
                          <a:pt x="28" y="51"/>
                        </a:cubicBezTo>
                        <a:cubicBezTo>
                          <a:pt x="28" y="53"/>
                          <a:pt x="26" y="55"/>
                          <a:pt x="24" y="56"/>
                        </a:cubicBezTo>
                        <a:cubicBezTo>
                          <a:pt x="22" y="57"/>
                          <a:pt x="19" y="57"/>
                          <a:pt x="16" y="57"/>
                        </a:cubicBezTo>
                        <a:cubicBezTo>
                          <a:pt x="13" y="57"/>
                          <a:pt x="10" y="57"/>
                          <a:pt x="9" y="57"/>
                        </a:cubicBezTo>
                        <a:cubicBezTo>
                          <a:pt x="7" y="56"/>
                          <a:pt x="5" y="56"/>
                          <a:pt x="4" y="55"/>
                        </a:cubicBezTo>
                        <a:cubicBezTo>
                          <a:pt x="4" y="55"/>
                          <a:pt x="4" y="55"/>
                          <a:pt x="3" y="55"/>
                        </a:cubicBezTo>
                        <a:cubicBezTo>
                          <a:pt x="3" y="55"/>
                          <a:pt x="3" y="55"/>
                          <a:pt x="3" y="55"/>
                        </a:cubicBezTo>
                        <a:cubicBezTo>
                          <a:pt x="2" y="55"/>
                          <a:pt x="2" y="55"/>
                          <a:pt x="2" y="56"/>
                        </a:cubicBezTo>
                        <a:cubicBezTo>
                          <a:pt x="1" y="57"/>
                          <a:pt x="1" y="58"/>
                          <a:pt x="1" y="59"/>
                        </a:cubicBezTo>
                        <a:cubicBezTo>
                          <a:pt x="0" y="60"/>
                          <a:pt x="0" y="61"/>
                          <a:pt x="0" y="62"/>
                        </a:cubicBezTo>
                        <a:cubicBezTo>
                          <a:pt x="0" y="63"/>
                          <a:pt x="0" y="63"/>
                          <a:pt x="1" y="64"/>
                        </a:cubicBezTo>
                        <a:cubicBezTo>
                          <a:pt x="2" y="64"/>
                          <a:pt x="3" y="65"/>
                          <a:pt x="5" y="66"/>
                        </a:cubicBezTo>
                        <a:cubicBezTo>
                          <a:pt x="8" y="66"/>
                          <a:pt x="11" y="67"/>
                          <a:pt x="14" y="67"/>
                        </a:cubicBezTo>
                        <a:cubicBezTo>
                          <a:pt x="14" y="70"/>
                          <a:pt x="14" y="70"/>
                          <a:pt x="14" y="70"/>
                        </a:cubicBezTo>
                        <a:cubicBezTo>
                          <a:pt x="14" y="72"/>
                          <a:pt x="14" y="73"/>
                          <a:pt x="15" y="73"/>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9" name="Group 98">
                <a:extLst>
                  <a:ext uri="{FF2B5EF4-FFF2-40B4-BE49-F238E27FC236}">
                    <a16:creationId xmlns:a16="http://schemas.microsoft.com/office/drawing/2014/main" id="{DBFAB69B-524A-4FD9-84F0-B9D2184653D8}"/>
                  </a:ext>
                </a:extLst>
              </p:cNvPr>
              <p:cNvGrpSpPr/>
              <p:nvPr/>
            </p:nvGrpSpPr>
            <p:grpSpPr>
              <a:xfrm>
                <a:off x="871623" y="4298395"/>
                <a:ext cx="796386" cy="738664"/>
                <a:chOff x="-7173912" y="3313906"/>
                <a:chExt cx="1401762" cy="1300163"/>
              </a:xfrm>
              <a:solidFill>
                <a:schemeClr val="tx2"/>
              </a:solidFill>
            </p:grpSpPr>
            <p:sp>
              <p:nvSpPr>
                <p:cNvPr id="100" name="Freeform 171">
                  <a:extLst>
                    <a:ext uri="{FF2B5EF4-FFF2-40B4-BE49-F238E27FC236}">
                      <a16:creationId xmlns:a16="http://schemas.microsoft.com/office/drawing/2014/main" id="{A3CC0297-8D1B-40E1-B9FE-E1A09A15F7E6}"/>
                    </a:ext>
                  </a:extLst>
                </p:cNvPr>
                <p:cNvSpPr>
                  <a:spLocks/>
                </p:cNvSpPr>
                <p:nvPr/>
              </p:nvSpPr>
              <p:spPr bwMode="auto">
                <a:xfrm>
                  <a:off x="-6581775" y="3313906"/>
                  <a:ext cx="809625" cy="889000"/>
                </a:xfrm>
                <a:custGeom>
                  <a:avLst/>
                  <a:gdLst>
                    <a:gd name="T0" fmla="*/ 193 w 216"/>
                    <a:gd name="T1" fmla="*/ 141 h 237"/>
                    <a:gd name="T2" fmla="*/ 0 w 216"/>
                    <a:gd name="T3" fmla="*/ 60 h 237"/>
                    <a:gd name="T4" fmla="*/ 148 w 216"/>
                    <a:gd name="T5" fmla="*/ 159 h 237"/>
                    <a:gd name="T6" fmla="*/ 119 w 216"/>
                    <a:gd name="T7" fmla="*/ 177 h 237"/>
                    <a:gd name="T8" fmla="*/ 207 w 216"/>
                    <a:gd name="T9" fmla="*/ 237 h 237"/>
                    <a:gd name="T10" fmla="*/ 216 w 216"/>
                    <a:gd name="T11" fmla="*/ 125 h 237"/>
                    <a:gd name="T12" fmla="*/ 193 w 216"/>
                    <a:gd name="T13" fmla="*/ 141 h 237"/>
                  </a:gdLst>
                  <a:ahLst/>
                  <a:cxnLst>
                    <a:cxn ang="0">
                      <a:pos x="T0" y="T1"/>
                    </a:cxn>
                    <a:cxn ang="0">
                      <a:pos x="T2" y="T3"/>
                    </a:cxn>
                    <a:cxn ang="0">
                      <a:pos x="T4" y="T5"/>
                    </a:cxn>
                    <a:cxn ang="0">
                      <a:pos x="T6" y="T7"/>
                    </a:cxn>
                    <a:cxn ang="0">
                      <a:pos x="T8" y="T9"/>
                    </a:cxn>
                    <a:cxn ang="0">
                      <a:pos x="T10" y="T11"/>
                    </a:cxn>
                    <a:cxn ang="0">
                      <a:pos x="T12" y="T13"/>
                    </a:cxn>
                  </a:cxnLst>
                  <a:rect l="0" t="0" r="r" b="b"/>
                  <a:pathLst>
                    <a:path w="216" h="237">
                      <a:moveTo>
                        <a:pt x="193" y="141"/>
                      </a:moveTo>
                      <a:cubicBezTo>
                        <a:pt x="193" y="141"/>
                        <a:pt x="155" y="0"/>
                        <a:pt x="0" y="60"/>
                      </a:cubicBezTo>
                      <a:cubicBezTo>
                        <a:pt x="0" y="60"/>
                        <a:pt x="131" y="50"/>
                        <a:pt x="148" y="159"/>
                      </a:cubicBezTo>
                      <a:cubicBezTo>
                        <a:pt x="119" y="177"/>
                        <a:pt x="119" y="177"/>
                        <a:pt x="119" y="177"/>
                      </a:cubicBezTo>
                      <a:cubicBezTo>
                        <a:pt x="207" y="237"/>
                        <a:pt x="207" y="237"/>
                        <a:pt x="207" y="237"/>
                      </a:cubicBezTo>
                      <a:cubicBezTo>
                        <a:pt x="216" y="125"/>
                        <a:pt x="216" y="125"/>
                        <a:pt x="216" y="125"/>
                      </a:cubicBezTo>
                      <a:lnTo>
                        <a:pt x="193"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73">
                  <a:extLst>
                    <a:ext uri="{FF2B5EF4-FFF2-40B4-BE49-F238E27FC236}">
                      <a16:creationId xmlns:a16="http://schemas.microsoft.com/office/drawing/2014/main" id="{DBFDCE44-1347-4821-B9DE-B9D8291ED319}"/>
                    </a:ext>
                  </a:extLst>
                </p:cNvPr>
                <p:cNvSpPr>
                  <a:spLocks/>
                </p:cNvSpPr>
                <p:nvPr/>
              </p:nvSpPr>
              <p:spPr bwMode="auto">
                <a:xfrm>
                  <a:off x="-7173912" y="3721894"/>
                  <a:ext cx="812800" cy="892175"/>
                </a:xfrm>
                <a:custGeom>
                  <a:avLst/>
                  <a:gdLst>
                    <a:gd name="T0" fmla="*/ 68 w 217"/>
                    <a:gd name="T1" fmla="*/ 78 h 238"/>
                    <a:gd name="T2" fmla="*/ 97 w 217"/>
                    <a:gd name="T3" fmla="*/ 60 h 238"/>
                    <a:gd name="T4" fmla="*/ 9 w 217"/>
                    <a:gd name="T5" fmla="*/ 0 h 238"/>
                    <a:gd name="T6" fmla="*/ 0 w 217"/>
                    <a:gd name="T7" fmla="*/ 112 h 238"/>
                    <a:gd name="T8" fmla="*/ 23 w 217"/>
                    <a:gd name="T9" fmla="*/ 96 h 238"/>
                    <a:gd name="T10" fmla="*/ 217 w 217"/>
                    <a:gd name="T11" fmla="*/ 177 h 238"/>
                    <a:gd name="T12" fmla="*/ 68 w 217"/>
                    <a:gd name="T13" fmla="*/ 78 h 238"/>
                  </a:gdLst>
                  <a:ahLst/>
                  <a:cxnLst>
                    <a:cxn ang="0">
                      <a:pos x="T0" y="T1"/>
                    </a:cxn>
                    <a:cxn ang="0">
                      <a:pos x="T2" y="T3"/>
                    </a:cxn>
                    <a:cxn ang="0">
                      <a:pos x="T4" y="T5"/>
                    </a:cxn>
                    <a:cxn ang="0">
                      <a:pos x="T6" y="T7"/>
                    </a:cxn>
                    <a:cxn ang="0">
                      <a:pos x="T8" y="T9"/>
                    </a:cxn>
                    <a:cxn ang="0">
                      <a:pos x="T10" y="T11"/>
                    </a:cxn>
                    <a:cxn ang="0">
                      <a:pos x="T12" y="T13"/>
                    </a:cxn>
                  </a:cxnLst>
                  <a:rect l="0" t="0" r="r" b="b"/>
                  <a:pathLst>
                    <a:path w="217" h="238">
                      <a:moveTo>
                        <a:pt x="68" y="78"/>
                      </a:moveTo>
                      <a:cubicBezTo>
                        <a:pt x="97" y="60"/>
                        <a:pt x="97" y="60"/>
                        <a:pt x="97" y="60"/>
                      </a:cubicBezTo>
                      <a:cubicBezTo>
                        <a:pt x="9" y="0"/>
                        <a:pt x="9" y="0"/>
                        <a:pt x="9" y="0"/>
                      </a:cubicBezTo>
                      <a:cubicBezTo>
                        <a:pt x="0" y="112"/>
                        <a:pt x="0" y="112"/>
                        <a:pt x="0" y="112"/>
                      </a:cubicBezTo>
                      <a:cubicBezTo>
                        <a:pt x="23" y="96"/>
                        <a:pt x="23" y="96"/>
                        <a:pt x="23" y="96"/>
                      </a:cubicBezTo>
                      <a:cubicBezTo>
                        <a:pt x="23" y="96"/>
                        <a:pt x="61" y="238"/>
                        <a:pt x="217" y="177"/>
                      </a:cubicBezTo>
                      <a:cubicBezTo>
                        <a:pt x="217" y="177"/>
                        <a:pt x="85" y="187"/>
                        <a:pt x="6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3" name="Group 102">
                  <a:extLst>
                    <a:ext uri="{FF2B5EF4-FFF2-40B4-BE49-F238E27FC236}">
                      <a16:creationId xmlns:a16="http://schemas.microsoft.com/office/drawing/2014/main" id="{9E0D336C-EF16-478E-9261-56A5D20DE28D}"/>
                    </a:ext>
                  </a:extLst>
                </p:cNvPr>
                <p:cNvGrpSpPr/>
                <p:nvPr/>
              </p:nvGrpSpPr>
              <p:grpSpPr>
                <a:xfrm>
                  <a:off x="-6942137" y="3729831"/>
                  <a:ext cx="903288" cy="465138"/>
                  <a:chOff x="-6942137" y="3729831"/>
                  <a:chExt cx="903288" cy="465138"/>
                </a:xfrm>
                <a:grpFill/>
              </p:grpSpPr>
              <p:sp>
                <p:nvSpPr>
                  <p:cNvPr id="104" name="Freeform 170">
                    <a:extLst>
                      <a:ext uri="{FF2B5EF4-FFF2-40B4-BE49-F238E27FC236}">
                        <a16:creationId xmlns:a16="http://schemas.microsoft.com/office/drawing/2014/main" id="{33AD52EB-C1CB-4B6C-9159-569C97B32304}"/>
                      </a:ext>
                    </a:extLst>
                  </p:cNvPr>
                  <p:cNvSpPr>
                    <a:spLocks/>
                  </p:cNvSpPr>
                  <p:nvPr/>
                </p:nvSpPr>
                <p:spPr bwMode="auto">
                  <a:xfrm>
                    <a:off x="-6383337" y="3801269"/>
                    <a:ext cx="269875" cy="319088"/>
                  </a:xfrm>
                  <a:custGeom>
                    <a:avLst/>
                    <a:gdLst>
                      <a:gd name="T0" fmla="*/ 3 w 72"/>
                      <a:gd name="T1" fmla="*/ 85 h 85"/>
                      <a:gd name="T2" fmla="*/ 72 w 72"/>
                      <a:gd name="T3" fmla="*/ 85 h 85"/>
                      <a:gd name="T4" fmla="*/ 72 w 72"/>
                      <a:gd name="T5" fmla="*/ 63 h 85"/>
                      <a:gd name="T6" fmla="*/ 52 w 72"/>
                      <a:gd name="T7" fmla="*/ 49 h 85"/>
                      <a:gd name="T8" fmla="*/ 72 w 72"/>
                      <a:gd name="T9" fmla="*/ 37 h 85"/>
                      <a:gd name="T10" fmla="*/ 72 w 72"/>
                      <a:gd name="T11" fmla="*/ 1 h 85"/>
                      <a:gd name="T12" fmla="*/ 72 w 72"/>
                      <a:gd name="T13" fmla="*/ 0 h 85"/>
                      <a:gd name="T14" fmla="*/ 0 w 72"/>
                      <a:gd name="T15" fmla="*/ 0 h 85"/>
                      <a:gd name="T16" fmla="*/ 25 w 72"/>
                      <a:gd name="T17" fmla="*/ 43 h 85"/>
                      <a:gd name="T18" fmla="*/ 3 w 72"/>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5">
                        <a:moveTo>
                          <a:pt x="3" y="85"/>
                        </a:moveTo>
                        <a:cubicBezTo>
                          <a:pt x="72" y="85"/>
                          <a:pt x="72" y="85"/>
                          <a:pt x="72" y="85"/>
                        </a:cubicBezTo>
                        <a:cubicBezTo>
                          <a:pt x="72" y="63"/>
                          <a:pt x="72" y="63"/>
                          <a:pt x="72" y="63"/>
                        </a:cubicBezTo>
                        <a:cubicBezTo>
                          <a:pt x="52" y="49"/>
                          <a:pt x="52" y="49"/>
                          <a:pt x="52" y="49"/>
                        </a:cubicBezTo>
                        <a:cubicBezTo>
                          <a:pt x="72" y="37"/>
                          <a:pt x="72" y="37"/>
                          <a:pt x="72" y="37"/>
                        </a:cubicBezTo>
                        <a:cubicBezTo>
                          <a:pt x="72" y="1"/>
                          <a:pt x="72" y="1"/>
                          <a:pt x="72" y="1"/>
                        </a:cubicBezTo>
                        <a:cubicBezTo>
                          <a:pt x="72" y="1"/>
                          <a:pt x="72" y="0"/>
                          <a:pt x="72" y="0"/>
                        </a:cubicBezTo>
                        <a:cubicBezTo>
                          <a:pt x="0" y="0"/>
                          <a:pt x="0" y="0"/>
                          <a:pt x="0" y="0"/>
                        </a:cubicBezTo>
                        <a:cubicBezTo>
                          <a:pt x="15" y="8"/>
                          <a:pt x="25" y="25"/>
                          <a:pt x="25" y="43"/>
                        </a:cubicBezTo>
                        <a:cubicBezTo>
                          <a:pt x="25" y="61"/>
                          <a:pt x="17" y="76"/>
                          <a:pt x="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72">
                    <a:extLst>
                      <a:ext uri="{FF2B5EF4-FFF2-40B4-BE49-F238E27FC236}">
                        <a16:creationId xmlns:a16="http://schemas.microsoft.com/office/drawing/2014/main" id="{F1950FBF-E01E-4BA5-91AF-64FFEEC592AA}"/>
                      </a:ext>
                    </a:extLst>
                  </p:cNvPr>
                  <p:cNvSpPr>
                    <a:spLocks/>
                  </p:cNvSpPr>
                  <p:nvPr/>
                </p:nvSpPr>
                <p:spPr bwMode="auto">
                  <a:xfrm>
                    <a:off x="-6867525" y="3801269"/>
                    <a:ext cx="304800" cy="319088"/>
                  </a:xfrm>
                  <a:custGeom>
                    <a:avLst/>
                    <a:gdLst>
                      <a:gd name="T0" fmla="*/ 81 w 81"/>
                      <a:gd name="T1" fmla="*/ 0 h 85"/>
                      <a:gd name="T2" fmla="*/ 0 w 81"/>
                      <a:gd name="T3" fmla="*/ 0 h 85"/>
                      <a:gd name="T4" fmla="*/ 0 w 81"/>
                      <a:gd name="T5" fmla="*/ 17 h 85"/>
                      <a:gd name="T6" fmla="*/ 29 w 81"/>
                      <a:gd name="T7" fmla="*/ 37 h 85"/>
                      <a:gd name="T8" fmla="*/ 0 w 81"/>
                      <a:gd name="T9" fmla="*/ 55 h 85"/>
                      <a:gd name="T10" fmla="*/ 9 w 81"/>
                      <a:gd name="T11" fmla="*/ 85 h 85"/>
                      <a:gd name="T12" fmla="*/ 77 w 81"/>
                      <a:gd name="T13" fmla="*/ 85 h 85"/>
                      <a:gd name="T14" fmla="*/ 55 w 81"/>
                      <a:gd name="T15" fmla="*/ 43 h 85"/>
                      <a:gd name="T16" fmla="*/ 81 w 81"/>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5">
                        <a:moveTo>
                          <a:pt x="81" y="0"/>
                        </a:moveTo>
                        <a:cubicBezTo>
                          <a:pt x="0" y="0"/>
                          <a:pt x="0" y="0"/>
                          <a:pt x="0" y="0"/>
                        </a:cubicBezTo>
                        <a:cubicBezTo>
                          <a:pt x="0" y="17"/>
                          <a:pt x="0" y="17"/>
                          <a:pt x="0" y="17"/>
                        </a:cubicBezTo>
                        <a:cubicBezTo>
                          <a:pt x="29" y="37"/>
                          <a:pt x="29" y="37"/>
                          <a:pt x="29" y="37"/>
                        </a:cubicBezTo>
                        <a:cubicBezTo>
                          <a:pt x="0" y="55"/>
                          <a:pt x="0" y="55"/>
                          <a:pt x="0" y="55"/>
                        </a:cubicBezTo>
                        <a:cubicBezTo>
                          <a:pt x="2" y="66"/>
                          <a:pt x="5" y="76"/>
                          <a:pt x="9" y="85"/>
                        </a:cubicBezTo>
                        <a:cubicBezTo>
                          <a:pt x="77" y="85"/>
                          <a:pt x="77" y="85"/>
                          <a:pt x="77" y="85"/>
                        </a:cubicBezTo>
                        <a:cubicBezTo>
                          <a:pt x="64" y="76"/>
                          <a:pt x="55" y="61"/>
                          <a:pt x="55" y="43"/>
                        </a:cubicBezTo>
                        <a:cubicBezTo>
                          <a:pt x="55" y="25"/>
                          <a:pt x="65" y="8"/>
                          <a:pt x="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74">
                    <a:extLst>
                      <a:ext uri="{FF2B5EF4-FFF2-40B4-BE49-F238E27FC236}">
                        <a16:creationId xmlns:a16="http://schemas.microsoft.com/office/drawing/2014/main" id="{89D4725E-ACEF-47C8-9E97-4DEFEAD61BF7}"/>
                      </a:ext>
                    </a:extLst>
                  </p:cNvPr>
                  <p:cNvSpPr>
                    <a:spLocks/>
                  </p:cNvSpPr>
                  <p:nvPr/>
                </p:nvSpPr>
                <p:spPr bwMode="auto">
                  <a:xfrm>
                    <a:off x="-6942137" y="3729831"/>
                    <a:ext cx="809625" cy="112713"/>
                  </a:xfrm>
                  <a:custGeom>
                    <a:avLst/>
                    <a:gdLst>
                      <a:gd name="T0" fmla="*/ 11 w 216"/>
                      <a:gd name="T1" fmla="*/ 10 h 30"/>
                      <a:gd name="T2" fmla="*/ 216 w 216"/>
                      <a:gd name="T3" fmla="*/ 10 h 30"/>
                      <a:gd name="T4" fmla="*/ 209 w 216"/>
                      <a:gd name="T5" fmla="*/ 0 h 30"/>
                      <a:gd name="T6" fmla="*/ 0 w 216"/>
                      <a:gd name="T7" fmla="*/ 0 h 30"/>
                      <a:gd name="T8" fmla="*/ 0 w 216"/>
                      <a:gd name="T9" fmla="*/ 23 h 30"/>
                      <a:gd name="T10" fmla="*/ 11 w 216"/>
                      <a:gd name="T11" fmla="*/ 30 h 30"/>
                      <a:gd name="T12" fmla="*/ 11 w 216"/>
                      <a:gd name="T13" fmla="*/ 10 h 30"/>
                    </a:gdLst>
                    <a:ahLst/>
                    <a:cxnLst>
                      <a:cxn ang="0">
                        <a:pos x="T0" y="T1"/>
                      </a:cxn>
                      <a:cxn ang="0">
                        <a:pos x="T2" y="T3"/>
                      </a:cxn>
                      <a:cxn ang="0">
                        <a:pos x="T4" y="T5"/>
                      </a:cxn>
                      <a:cxn ang="0">
                        <a:pos x="T6" y="T7"/>
                      </a:cxn>
                      <a:cxn ang="0">
                        <a:pos x="T8" y="T9"/>
                      </a:cxn>
                      <a:cxn ang="0">
                        <a:pos x="T10" y="T11"/>
                      </a:cxn>
                      <a:cxn ang="0">
                        <a:pos x="T12" y="T13"/>
                      </a:cxn>
                    </a:cxnLst>
                    <a:rect l="0" t="0" r="r" b="b"/>
                    <a:pathLst>
                      <a:path w="216" h="30">
                        <a:moveTo>
                          <a:pt x="11" y="10"/>
                        </a:moveTo>
                        <a:cubicBezTo>
                          <a:pt x="216" y="10"/>
                          <a:pt x="216" y="10"/>
                          <a:pt x="216" y="10"/>
                        </a:cubicBezTo>
                        <a:cubicBezTo>
                          <a:pt x="214" y="6"/>
                          <a:pt x="212" y="3"/>
                          <a:pt x="209" y="0"/>
                        </a:cubicBezTo>
                        <a:cubicBezTo>
                          <a:pt x="0" y="0"/>
                          <a:pt x="0" y="0"/>
                          <a:pt x="0" y="0"/>
                        </a:cubicBezTo>
                        <a:cubicBezTo>
                          <a:pt x="0" y="23"/>
                          <a:pt x="0" y="23"/>
                          <a:pt x="0" y="23"/>
                        </a:cubicBezTo>
                        <a:cubicBezTo>
                          <a:pt x="11" y="30"/>
                          <a:pt x="11" y="30"/>
                          <a:pt x="11" y="30"/>
                        </a:cubicBez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75">
                    <a:extLst>
                      <a:ext uri="{FF2B5EF4-FFF2-40B4-BE49-F238E27FC236}">
                        <a16:creationId xmlns:a16="http://schemas.microsoft.com/office/drawing/2014/main" id="{00616470-5779-4BCE-867C-8D0E1B19CDC0}"/>
                      </a:ext>
                    </a:extLst>
                  </p:cNvPr>
                  <p:cNvSpPr>
                    <a:spLocks/>
                  </p:cNvSpPr>
                  <p:nvPr/>
                </p:nvSpPr>
                <p:spPr bwMode="auto">
                  <a:xfrm>
                    <a:off x="-6815137" y="4060031"/>
                    <a:ext cx="776288" cy="134938"/>
                  </a:xfrm>
                  <a:custGeom>
                    <a:avLst/>
                    <a:gdLst>
                      <a:gd name="T0" fmla="*/ 196 w 207"/>
                      <a:gd name="T1" fmla="*/ 25 h 36"/>
                      <a:gd name="T2" fmla="*/ 0 w 207"/>
                      <a:gd name="T3" fmla="*/ 25 h 36"/>
                      <a:gd name="T4" fmla="*/ 7 w 207"/>
                      <a:gd name="T5" fmla="*/ 36 h 36"/>
                      <a:gd name="T6" fmla="*/ 207 w 207"/>
                      <a:gd name="T7" fmla="*/ 36 h 36"/>
                      <a:gd name="T8" fmla="*/ 207 w 207"/>
                      <a:gd name="T9" fmla="*/ 8 h 36"/>
                      <a:gd name="T10" fmla="*/ 196 w 207"/>
                      <a:gd name="T11" fmla="*/ 0 h 36"/>
                      <a:gd name="T12" fmla="*/ 196 w 207"/>
                      <a:gd name="T13" fmla="*/ 25 h 36"/>
                    </a:gdLst>
                    <a:ahLst/>
                    <a:cxnLst>
                      <a:cxn ang="0">
                        <a:pos x="T0" y="T1"/>
                      </a:cxn>
                      <a:cxn ang="0">
                        <a:pos x="T2" y="T3"/>
                      </a:cxn>
                      <a:cxn ang="0">
                        <a:pos x="T4" y="T5"/>
                      </a:cxn>
                      <a:cxn ang="0">
                        <a:pos x="T6" y="T7"/>
                      </a:cxn>
                      <a:cxn ang="0">
                        <a:pos x="T8" y="T9"/>
                      </a:cxn>
                      <a:cxn ang="0">
                        <a:pos x="T10" y="T11"/>
                      </a:cxn>
                      <a:cxn ang="0">
                        <a:pos x="T12" y="T13"/>
                      </a:cxn>
                    </a:cxnLst>
                    <a:rect l="0" t="0" r="r" b="b"/>
                    <a:pathLst>
                      <a:path w="207" h="36">
                        <a:moveTo>
                          <a:pt x="196" y="25"/>
                        </a:moveTo>
                        <a:cubicBezTo>
                          <a:pt x="0" y="25"/>
                          <a:pt x="0" y="25"/>
                          <a:pt x="0" y="25"/>
                        </a:cubicBezTo>
                        <a:cubicBezTo>
                          <a:pt x="2" y="29"/>
                          <a:pt x="4" y="33"/>
                          <a:pt x="7" y="36"/>
                        </a:cubicBezTo>
                        <a:cubicBezTo>
                          <a:pt x="207" y="36"/>
                          <a:pt x="207" y="36"/>
                          <a:pt x="207" y="36"/>
                        </a:cubicBezTo>
                        <a:cubicBezTo>
                          <a:pt x="207" y="8"/>
                          <a:pt x="207" y="8"/>
                          <a:pt x="207" y="8"/>
                        </a:cubicBezTo>
                        <a:cubicBezTo>
                          <a:pt x="196" y="0"/>
                          <a:pt x="196" y="0"/>
                          <a:pt x="196" y="0"/>
                        </a:cubicBezTo>
                        <a:lnTo>
                          <a:pt x="19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76">
                    <a:extLst>
                      <a:ext uri="{FF2B5EF4-FFF2-40B4-BE49-F238E27FC236}">
                        <a16:creationId xmlns:a16="http://schemas.microsoft.com/office/drawing/2014/main" id="{1D5CBD9C-0783-4C6F-8B6B-F999061C91E5}"/>
                      </a:ext>
                    </a:extLst>
                  </p:cNvPr>
                  <p:cNvSpPr>
                    <a:spLocks/>
                  </p:cNvSpPr>
                  <p:nvPr/>
                </p:nvSpPr>
                <p:spPr bwMode="auto">
                  <a:xfrm>
                    <a:off x="-6551612" y="3815556"/>
                    <a:ext cx="146050" cy="277813"/>
                  </a:xfrm>
                  <a:custGeom>
                    <a:avLst/>
                    <a:gdLst>
                      <a:gd name="T0" fmla="*/ 15 w 39"/>
                      <a:gd name="T1" fmla="*/ 73 h 74"/>
                      <a:gd name="T2" fmla="*/ 17 w 39"/>
                      <a:gd name="T3" fmla="*/ 74 h 74"/>
                      <a:gd name="T4" fmla="*/ 23 w 39"/>
                      <a:gd name="T5" fmla="*/ 74 h 74"/>
                      <a:gd name="T6" fmla="*/ 25 w 39"/>
                      <a:gd name="T7" fmla="*/ 73 h 74"/>
                      <a:gd name="T8" fmla="*/ 25 w 39"/>
                      <a:gd name="T9" fmla="*/ 71 h 74"/>
                      <a:gd name="T10" fmla="*/ 25 w 39"/>
                      <a:gd name="T11" fmla="*/ 66 h 74"/>
                      <a:gd name="T12" fmla="*/ 31 w 39"/>
                      <a:gd name="T13" fmla="*/ 64 h 74"/>
                      <a:gd name="T14" fmla="*/ 35 w 39"/>
                      <a:gd name="T15" fmla="*/ 61 h 74"/>
                      <a:gd name="T16" fmla="*/ 38 w 39"/>
                      <a:gd name="T17" fmla="*/ 57 h 74"/>
                      <a:gd name="T18" fmla="*/ 39 w 39"/>
                      <a:gd name="T19" fmla="*/ 50 h 74"/>
                      <a:gd name="T20" fmla="*/ 35 w 39"/>
                      <a:gd name="T21" fmla="*/ 39 h 74"/>
                      <a:gd name="T22" fmla="*/ 23 w 39"/>
                      <a:gd name="T23" fmla="*/ 32 h 74"/>
                      <a:gd name="T24" fmla="*/ 15 w 39"/>
                      <a:gd name="T25" fmla="*/ 28 h 74"/>
                      <a:gd name="T26" fmla="*/ 13 w 39"/>
                      <a:gd name="T27" fmla="*/ 23 h 74"/>
                      <a:gd name="T28" fmla="*/ 15 w 39"/>
                      <a:gd name="T29" fmla="*/ 18 h 74"/>
                      <a:gd name="T30" fmla="*/ 23 w 39"/>
                      <a:gd name="T31" fmla="*/ 16 h 74"/>
                      <a:gd name="T32" fmla="*/ 29 w 39"/>
                      <a:gd name="T33" fmla="*/ 17 h 74"/>
                      <a:gd name="T34" fmla="*/ 33 w 39"/>
                      <a:gd name="T35" fmla="*/ 18 h 74"/>
                      <a:gd name="T36" fmla="*/ 35 w 39"/>
                      <a:gd name="T37" fmla="*/ 17 h 74"/>
                      <a:gd name="T38" fmla="*/ 36 w 39"/>
                      <a:gd name="T39" fmla="*/ 14 h 74"/>
                      <a:gd name="T40" fmla="*/ 36 w 39"/>
                      <a:gd name="T41" fmla="*/ 11 h 74"/>
                      <a:gd name="T42" fmla="*/ 35 w 39"/>
                      <a:gd name="T43" fmla="*/ 9 h 74"/>
                      <a:gd name="T44" fmla="*/ 32 w 39"/>
                      <a:gd name="T45" fmla="*/ 9 h 74"/>
                      <a:gd name="T46" fmla="*/ 27 w 39"/>
                      <a:gd name="T47" fmla="*/ 8 h 74"/>
                      <a:gd name="T48" fmla="*/ 27 w 39"/>
                      <a:gd name="T49" fmla="*/ 4 h 74"/>
                      <a:gd name="T50" fmla="*/ 27 w 39"/>
                      <a:gd name="T51" fmla="*/ 1 h 74"/>
                      <a:gd name="T52" fmla="*/ 25 w 39"/>
                      <a:gd name="T53" fmla="*/ 0 h 74"/>
                      <a:gd name="T54" fmla="*/ 19 w 39"/>
                      <a:gd name="T55" fmla="*/ 0 h 74"/>
                      <a:gd name="T56" fmla="*/ 17 w 39"/>
                      <a:gd name="T57" fmla="*/ 1 h 74"/>
                      <a:gd name="T58" fmla="*/ 16 w 39"/>
                      <a:gd name="T59" fmla="*/ 4 h 74"/>
                      <a:gd name="T60" fmla="*/ 16 w 39"/>
                      <a:gd name="T61" fmla="*/ 8 h 74"/>
                      <a:gd name="T62" fmla="*/ 5 w 39"/>
                      <a:gd name="T63" fmla="*/ 14 h 74"/>
                      <a:gd name="T64" fmla="*/ 2 w 39"/>
                      <a:gd name="T65" fmla="*/ 23 h 74"/>
                      <a:gd name="T66" fmla="*/ 3 w 39"/>
                      <a:gd name="T67" fmla="*/ 30 h 74"/>
                      <a:gd name="T68" fmla="*/ 6 w 39"/>
                      <a:gd name="T69" fmla="*/ 35 h 74"/>
                      <a:gd name="T70" fmla="*/ 11 w 39"/>
                      <a:gd name="T71" fmla="*/ 38 h 74"/>
                      <a:gd name="T72" fmla="*/ 17 w 39"/>
                      <a:gd name="T73" fmla="*/ 41 h 74"/>
                      <a:gd name="T74" fmla="*/ 25 w 39"/>
                      <a:gd name="T75" fmla="*/ 45 h 74"/>
                      <a:gd name="T76" fmla="*/ 28 w 39"/>
                      <a:gd name="T77" fmla="*/ 51 h 74"/>
                      <a:gd name="T78" fmla="*/ 24 w 39"/>
                      <a:gd name="T79" fmla="*/ 56 h 74"/>
                      <a:gd name="T80" fmla="*/ 16 w 39"/>
                      <a:gd name="T81" fmla="*/ 57 h 74"/>
                      <a:gd name="T82" fmla="*/ 9 w 39"/>
                      <a:gd name="T83" fmla="*/ 57 h 74"/>
                      <a:gd name="T84" fmla="*/ 4 w 39"/>
                      <a:gd name="T85" fmla="*/ 55 h 74"/>
                      <a:gd name="T86" fmla="*/ 3 w 39"/>
                      <a:gd name="T87" fmla="*/ 55 h 74"/>
                      <a:gd name="T88" fmla="*/ 3 w 39"/>
                      <a:gd name="T89" fmla="*/ 55 h 74"/>
                      <a:gd name="T90" fmla="*/ 2 w 39"/>
                      <a:gd name="T91" fmla="*/ 56 h 74"/>
                      <a:gd name="T92" fmla="*/ 1 w 39"/>
                      <a:gd name="T93" fmla="*/ 59 h 74"/>
                      <a:gd name="T94" fmla="*/ 0 w 39"/>
                      <a:gd name="T95" fmla="*/ 62 h 74"/>
                      <a:gd name="T96" fmla="*/ 1 w 39"/>
                      <a:gd name="T97" fmla="*/ 64 h 74"/>
                      <a:gd name="T98" fmla="*/ 5 w 39"/>
                      <a:gd name="T99" fmla="*/ 66 h 74"/>
                      <a:gd name="T100" fmla="*/ 14 w 39"/>
                      <a:gd name="T101" fmla="*/ 67 h 74"/>
                      <a:gd name="T102" fmla="*/ 14 w 39"/>
                      <a:gd name="T103" fmla="*/ 70 h 74"/>
                      <a:gd name="T104" fmla="*/ 15 w 39"/>
                      <a:gd name="T10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74">
                        <a:moveTo>
                          <a:pt x="15" y="73"/>
                        </a:moveTo>
                        <a:cubicBezTo>
                          <a:pt x="15" y="73"/>
                          <a:pt x="16" y="74"/>
                          <a:pt x="17" y="74"/>
                        </a:cubicBezTo>
                        <a:cubicBezTo>
                          <a:pt x="23" y="74"/>
                          <a:pt x="23" y="74"/>
                          <a:pt x="23" y="74"/>
                        </a:cubicBezTo>
                        <a:cubicBezTo>
                          <a:pt x="24" y="74"/>
                          <a:pt x="25" y="73"/>
                          <a:pt x="25" y="73"/>
                        </a:cubicBezTo>
                        <a:cubicBezTo>
                          <a:pt x="25" y="73"/>
                          <a:pt x="25" y="72"/>
                          <a:pt x="25" y="71"/>
                        </a:cubicBezTo>
                        <a:cubicBezTo>
                          <a:pt x="25" y="66"/>
                          <a:pt x="25" y="66"/>
                          <a:pt x="25" y="66"/>
                        </a:cubicBezTo>
                        <a:cubicBezTo>
                          <a:pt x="27" y="66"/>
                          <a:pt x="29" y="65"/>
                          <a:pt x="31" y="64"/>
                        </a:cubicBezTo>
                        <a:cubicBezTo>
                          <a:pt x="32" y="64"/>
                          <a:pt x="34" y="63"/>
                          <a:pt x="35" y="61"/>
                        </a:cubicBezTo>
                        <a:cubicBezTo>
                          <a:pt x="36" y="60"/>
                          <a:pt x="37" y="58"/>
                          <a:pt x="38" y="57"/>
                        </a:cubicBezTo>
                        <a:cubicBezTo>
                          <a:pt x="39" y="55"/>
                          <a:pt x="39" y="53"/>
                          <a:pt x="39" y="50"/>
                        </a:cubicBezTo>
                        <a:cubicBezTo>
                          <a:pt x="39" y="46"/>
                          <a:pt x="38" y="42"/>
                          <a:pt x="35" y="39"/>
                        </a:cubicBezTo>
                        <a:cubicBezTo>
                          <a:pt x="32" y="36"/>
                          <a:pt x="28" y="34"/>
                          <a:pt x="23" y="32"/>
                        </a:cubicBezTo>
                        <a:cubicBezTo>
                          <a:pt x="20" y="30"/>
                          <a:pt x="17" y="29"/>
                          <a:pt x="15" y="28"/>
                        </a:cubicBezTo>
                        <a:cubicBezTo>
                          <a:pt x="14" y="27"/>
                          <a:pt x="13" y="25"/>
                          <a:pt x="13" y="23"/>
                        </a:cubicBezTo>
                        <a:cubicBezTo>
                          <a:pt x="13" y="21"/>
                          <a:pt x="14" y="19"/>
                          <a:pt x="15" y="18"/>
                        </a:cubicBezTo>
                        <a:cubicBezTo>
                          <a:pt x="17" y="17"/>
                          <a:pt x="19" y="16"/>
                          <a:pt x="23" y="16"/>
                        </a:cubicBezTo>
                        <a:cubicBezTo>
                          <a:pt x="25" y="16"/>
                          <a:pt x="27" y="17"/>
                          <a:pt x="29" y="17"/>
                        </a:cubicBezTo>
                        <a:cubicBezTo>
                          <a:pt x="31" y="18"/>
                          <a:pt x="32" y="18"/>
                          <a:pt x="33" y="18"/>
                        </a:cubicBezTo>
                        <a:cubicBezTo>
                          <a:pt x="34" y="18"/>
                          <a:pt x="34" y="18"/>
                          <a:pt x="35" y="17"/>
                        </a:cubicBezTo>
                        <a:cubicBezTo>
                          <a:pt x="35" y="16"/>
                          <a:pt x="35" y="15"/>
                          <a:pt x="36" y="14"/>
                        </a:cubicBezTo>
                        <a:cubicBezTo>
                          <a:pt x="36" y="13"/>
                          <a:pt x="36" y="12"/>
                          <a:pt x="36" y="11"/>
                        </a:cubicBezTo>
                        <a:cubicBezTo>
                          <a:pt x="36" y="10"/>
                          <a:pt x="36" y="10"/>
                          <a:pt x="35" y="9"/>
                        </a:cubicBezTo>
                        <a:cubicBezTo>
                          <a:pt x="35" y="9"/>
                          <a:pt x="34" y="9"/>
                          <a:pt x="32" y="9"/>
                        </a:cubicBezTo>
                        <a:cubicBezTo>
                          <a:pt x="31" y="8"/>
                          <a:pt x="29" y="8"/>
                          <a:pt x="27" y="8"/>
                        </a:cubicBezTo>
                        <a:cubicBezTo>
                          <a:pt x="27" y="4"/>
                          <a:pt x="27" y="4"/>
                          <a:pt x="27" y="4"/>
                        </a:cubicBezTo>
                        <a:cubicBezTo>
                          <a:pt x="27" y="2"/>
                          <a:pt x="27" y="2"/>
                          <a:pt x="27" y="1"/>
                        </a:cubicBezTo>
                        <a:cubicBezTo>
                          <a:pt x="26" y="1"/>
                          <a:pt x="26" y="0"/>
                          <a:pt x="25" y="0"/>
                        </a:cubicBezTo>
                        <a:cubicBezTo>
                          <a:pt x="19" y="0"/>
                          <a:pt x="19" y="0"/>
                          <a:pt x="19" y="0"/>
                        </a:cubicBezTo>
                        <a:cubicBezTo>
                          <a:pt x="18" y="0"/>
                          <a:pt x="17" y="1"/>
                          <a:pt x="17" y="1"/>
                        </a:cubicBezTo>
                        <a:cubicBezTo>
                          <a:pt x="16" y="2"/>
                          <a:pt x="16" y="2"/>
                          <a:pt x="16" y="4"/>
                        </a:cubicBezTo>
                        <a:cubicBezTo>
                          <a:pt x="16" y="8"/>
                          <a:pt x="16" y="8"/>
                          <a:pt x="16" y="8"/>
                        </a:cubicBezTo>
                        <a:cubicBezTo>
                          <a:pt x="11" y="9"/>
                          <a:pt x="8" y="11"/>
                          <a:pt x="5" y="14"/>
                        </a:cubicBezTo>
                        <a:cubicBezTo>
                          <a:pt x="3" y="17"/>
                          <a:pt x="2" y="20"/>
                          <a:pt x="2" y="23"/>
                        </a:cubicBezTo>
                        <a:cubicBezTo>
                          <a:pt x="2" y="26"/>
                          <a:pt x="2" y="28"/>
                          <a:pt x="3" y="30"/>
                        </a:cubicBezTo>
                        <a:cubicBezTo>
                          <a:pt x="4" y="32"/>
                          <a:pt x="5" y="33"/>
                          <a:pt x="6" y="35"/>
                        </a:cubicBezTo>
                        <a:cubicBezTo>
                          <a:pt x="8" y="36"/>
                          <a:pt x="10" y="37"/>
                          <a:pt x="11" y="38"/>
                        </a:cubicBezTo>
                        <a:cubicBezTo>
                          <a:pt x="13" y="39"/>
                          <a:pt x="15" y="40"/>
                          <a:pt x="17" y="41"/>
                        </a:cubicBezTo>
                        <a:cubicBezTo>
                          <a:pt x="21" y="42"/>
                          <a:pt x="24" y="44"/>
                          <a:pt x="25" y="45"/>
                        </a:cubicBezTo>
                        <a:cubicBezTo>
                          <a:pt x="27" y="47"/>
                          <a:pt x="28" y="48"/>
                          <a:pt x="28" y="51"/>
                        </a:cubicBezTo>
                        <a:cubicBezTo>
                          <a:pt x="28" y="53"/>
                          <a:pt x="26" y="55"/>
                          <a:pt x="24" y="56"/>
                        </a:cubicBezTo>
                        <a:cubicBezTo>
                          <a:pt x="22" y="57"/>
                          <a:pt x="19" y="57"/>
                          <a:pt x="16" y="57"/>
                        </a:cubicBezTo>
                        <a:cubicBezTo>
                          <a:pt x="13" y="57"/>
                          <a:pt x="10" y="57"/>
                          <a:pt x="9" y="57"/>
                        </a:cubicBezTo>
                        <a:cubicBezTo>
                          <a:pt x="7" y="56"/>
                          <a:pt x="5" y="56"/>
                          <a:pt x="4" y="55"/>
                        </a:cubicBezTo>
                        <a:cubicBezTo>
                          <a:pt x="4" y="55"/>
                          <a:pt x="4" y="55"/>
                          <a:pt x="3" y="55"/>
                        </a:cubicBezTo>
                        <a:cubicBezTo>
                          <a:pt x="3" y="55"/>
                          <a:pt x="3" y="55"/>
                          <a:pt x="3" y="55"/>
                        </a:cubicBezTo>
                        <a:cubicBezTo>
                          <a:pt x="2" y="55"/>
                          <a:pt x="2" y="55"/>
                          <a:pt x="2" y="56"/>
                        </a:cubicBezTo>
                        <a:cubicBezTo>
                          <a:pt x="1" y="57"/>
                          <a:pt x="1" y="58"/>
                          <a:pt x="1" y="59"/>
                        </a:cubicBezTo>
                        <a:cubicBezTo>
                          <a:pt x="0" y="60"/>
                          <a:pt x="0" y="61"/>
                          <a:pt x="0" y="62"/>
                        </a:cubicBezTo>
                        <a:cubicBezTo>
                          <a:pt x="0" y="63"/>
                          <a:pt x="0" y="63"/>
                          <a:pt x="1" y="64"/>
                        </a:cubicBezTo>
                        <a:cubicBezTo>
                          <a:pt x="2" y="64"/>
                          <a:pt x="3" y="65"/>
                          <a:pt x="5" y="66"/>
                        </a:cubicBezTo>
                        <a:cubicBezTo>
                          <a:pt x="8" y="66"/>
                          <a:pt x="11" y="67"/>
                          <a:pt x="14" y="67"/>
                        </a:cubicBezTo>
                        <a:cubicBezTo>
                          <a:pt x="14" y="70"/>
                          <a:pt x="14" y="70"/>
                          <a:pt x="14" y="70"/>
                        </a:cubicBezTo>
                        <a:cubicBezTo>
                          <a:pt x="14" y="72"/>
                          <a:pt x="14" y="73"/>
                          <a:pt x="15"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spTree>
    <p:extLst>
      <p:ext uri="{BB962C8B-B14F-4D97-AF65-F5344CB8AC3E}">
        <p14:creationId xmlns:p14="http://schemas.microsoft.com/office/powerpoint/2010/main" val="97581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96521" y="1653081"/>
            <a:ext cx="6132615" cy="2580706"/>
          </a:xfrm>
          <a:prstGeom prst="rect">
            <a:avLst/>
          </a:prstGeom>
          <a:ln>
            <a:noFill/>
          </a:ln>
        </p:spPr>
        <p:txBody>
          <a:bodyPr wrap="square">
            <a:spAutoFit/>
          </a:bodyPr>
          <a:lstStyle/>
          <a:p>
            <a:pPr marL="0" lvl="2">
              <a:lnSpc>
                <a:spcPct val="85000"/>
              </a:lnSpc>
              <a:spcBef>
                <a:spcPts val="1200"/>
              </a:spcBef>
              <a:spcAft>
                <a:spcPts val="3000"/>
              </a:spcAft>
              <a:buClr>
                <a:schemeClr val="bg1"/>
              </a:buClr>
              <a:buSzPct val="110000"/>
            </a:pPr>
            <a:r>
              <a:rPr lang="en-US" sz="2000" b="1" dirty="0">
                <a:solidFill>
                  <a:srgbClr val="000000"/>
                </a:solidFill>
              </a:rPr>
              <a:t>Meet Joan</a:t>
            </a:r>
          </a:p>
          <a:p>
            <a:pPr marL="0" lvl="2">
              <a:lnSpc>
                <a:spcPct val="85000"/>
              </a:lnSpc>
              <a:spcBef>
                <a:spcPts val="1200"/>
              </a:spcBef>
              <a:buClr>
                <a:schemeClr val="bg1"/>
              </a:buClr>
              <a:buSzPct val="110000"/>
            </a:pPr>
            <a:r>
              <a:rPr lang="en-US" sz="1600" dirty="0">
                <a:solidFill>
                  <a:srgbClr val="000000"/>
                </a:solidFill>
              </a:rPr>
              <a:t>Age 60, married</a:t>
            </a:r>
          </a:p>
          <a:p>
            <a:pPr marL="0" lvl="2">
              <a:lnSpc>
                <a:spcPct val="85000"/>
              </a:lnSpc>
              <a:spcBef>
                <a:spcPts val="1200"/>
              </a:spcBef>
              <a:buClr>
                <a:schemeClr val="bg1"/>
              </a:buClr>
              <a:buSzPct val="110000"/>
            </a:pPr>
            <a:r>
              <a:rPr lang="en-US" sz="1600" dirty="0">
                <a:solidFill>
                  <a:srgbClr val="000000"/>
                </a:solidFill>
              </a:rPr>
              <a:t>Annual household income: $120,000</a:t>
            </a:r>
          </a:p>
          <a:p>
            <a:pPr marL="0" lvl="2">
              <a:lnSpc>
                <a:spcPct val="85000"/>
              </a:lnSpc>
              <a:spcBef>
                <a:spcPts val="1200"/>
              </a:spcBef>
              <a:buClr>
                <a:schemeClr val="bg1"/>
              </a:buClr>
              <a:buSzPct val="110000"/>
            </a:pPr>
            <a:r>
              <a:rPr lang="en-US" sz="1600" dirty="0">
                <a:solidFill>
                  <a:srgbClr val="000000"/>
                </a:solidFill>
              </a:rPr>
              <a:t>Investable assets: about $300,000 </a:t>
            </a:r>
          </a:p>
          <a:p>
            <a:pPr marL="0" lvl="2">
              <a:lnSpc>
                <a:spcPct val="85000"/>
              </a:lnSpc>
              <a:spcBef>
                <a:spcPts val="1200"/>
              </a:spcBef>
              <a:buClr>
                <a:schemeClr val="bg1"/>
              </a:buClr>
              <a:buSzPct val="110000"/>
            </a:pPr>
            <a:r>
              <a:rPr lang="en-US" sz="1600" dirty="0">
                <a:solidFill>
                  <a:srgbClr val="000000"/>
                </a:solidFill>
              </a:rPr>
              <a:t>Wants a guaranteed income plan for retirement</a:t>
            </a:r>
          </a:p>
          <a:p>
            <a:pPr marL="0" lvl="2">
              <a:lnSpc>
                <a:spcPct val="85000"/>
              </a:lnSpc>
              <a:spcBef>
                <a:spcPts val="1200"/>
              </a:spcBef>
              <a:buClr>
                <a:schemeClr val="bg1"/>
              </a:buClr>
              <a:buSzPct val="110000"/>
            </a:pPr>
            <a:endParaRPr lang="en-US" dirty="0">
              <a:solidFill>
                <a:schemeClr val="bg1"/>
              </a:solidFill>
            </a:endParaRPr>
          </a:p>
        </p:txBody>
      </p:sp>
      <p:grpSp>
        <p:nvGrpSpPr>
          <p:cNvPr id="1033" name="Group 1032"/>
          <p:cNvGrpSpPr/>
          <p:nvPr/>
        </p:nvGrpSpPr>
        <p:grpSpPr>
          <a:xfrm>
            <a:off x="426665" y="2762568"/>
            <a:ext cx="4546027" cy="663997"/>
            <a:chOff x="0" y="2350168"/>
            <a:chExt cx="4355432" cy="663997"/>
          </a:xfrm>
        </p:grpSpPr>
        <p:cxnSp>
          <p:nvCxnSpPr>
            <p:cNvPr id="1030" name="Straight Connector 1029"/>
            <p:cNvCxnSpPr/>
            <p:nvPr/>
          </p:nvCxnSpPr>
          <p:spPr>
            <a:xfrm>
              <a:off x="0" y="2350168"/>
              <a:ext cx="435543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2673402"/>
              <a:ext cx="435543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0" y="3014165"/>
              <a:ext cx="435543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 name="Title 1"/>
          <p:cNvSpPr txBox="1">
            <a:spLocks/>
          </p:cNvSpPr>
          <p:nvPr/>
        </p:nvSpPr>
        <p:spPr>
          <a:xfrm>
            <a:off x="395007" y="354596"/>
            <a:ext cx="7680960" cy="490356"/>
          </a:xfrm>
          <a:prstGeom prst="rect">
            <a:avLst/>
          </a:prstGeom>
        </p:spPr>
        <p:txBody>
          <a:bodyPr vert="horz" lIns="0" tIns="0" rIns="0" bIns="0" rtlCol="0" anchor="ctr">
            <a:normAutofit/>
          </a:bodyPr>
          <a:lstStyle>
            <a:lvl1pPr algn="l" defTabSz="914400" rtl="0" eaLnBrk="1" latinLnBrk="0" hangingPunct="1">
              <a:spcBef>
                <a:spcPct val="0"/>
              </a:spcBef>
              <a:buNone/>
              <a:defRPr sz="3200" b="0" kern="1200">
                <a:solidFill>
                  <a:schemeClr val="tx2"/>
                </a:solidFill>
                <a:latin typeface="Arial" panose="020B0604020202020204" pitchFamily="34" charset="0"/>
                <a:ea typeface="+mj-ea"/>
                <a:cs typeface="Arial" panose="020B0604020202020204" pitchFamily="34" charset="0"/>
              </a:defRPr>
            </a:lvl1pPr>
          </a:lstStyle>
          <a:p>
            <a:r>
              <a:rPr lang="en-US" sz="2800" dirty="0">
                <a:solidFill>
                  <a:srgbClr val="00A9E0"/>
                </a:solidFill>
              </a:rPr>
              <a:t>Income-focused customers</a:t>
            </a:r>
          </a:p>
        </p:txBody>
      </p:sp>
      <p:sp>
        <p:nvSpPr>
          <p:cNvPr id="1031" name="Rectangle 1030"/>
          <p:cNvSpPr/>
          <p:nvPr/>
        </p:nvSpPr>
        <p:spPr>
          <a:xfrm>
            <a:off x="1626406" y="4624483"/>
            <a:ext cx="3875869" cy="929485"/>
          </a:xfrm>
          <a:prstGeom prst="rect">
            <a:avLst/>
          </a:prstGeom>
        </p:spPr>
        <p:txBody>
          <a:bodyPr wrap="square">
            <a:spAutoFit/>
          </a:bodyPr>
          <a:lstStyle/>
          <a:p>
            <a:pPr marL="0" lvl="2">
              <a:lnSpc>
                <a:spcPct val="85000"/>
              </a:lnSpc>
              <a:spcBef>
                <a:spcPts val="1200"/>
              </a:spcBef>
              <a:buClr>
                <a:schemeClr val="tx2"/>
              </a:buClr>
              <a:buSzPct val="110000"/>
            </a:pPr>
            <a:r>
              <a:rPr lang="en-US" sz="1600" dirty="0">
                <a:solidFill>
                  <a:schemeClr val="tx2"/>
                </a:solidFill>
                <a:latin typeface="+mj-lt"/>
              </a:rPr>
              <a:t>Understands basic concepts, heavily relies on her financial professional for advice, has a positive attitude toward guaranteed solutions</a:t>
            </a:r>
          </a:p>
        </p:txBody>
      </p:sp>
      <p:grpSp>
        <p:nvGrpSpPr>
          <p:cNvPr id="2" name="Group 1">
            <a:extLst>
              <a:ext uri="{FF2B5EF4-FFF2-40B4-BE49-F238E27FC236}">
                <a16:creationId xmlns:a16="http://schemas.microsoft.com/office/drawing/2014/main" id="{6FE3B97F-F430-4CFD-94D6-2B1BE1110059}"/>
              </a:ext>
            </a:extLst>
          </p:cNvPr>
          <p:cNvGrpSpPr/>
          <p:nvPr/>
        </p:nvGrpSpPr>
        <p:grpSpPr>
          <a:xfrm>
            <a:off x="445247" y="4649649"/>
            <a:ext cx="1080588" cy="777440"/>
            <a:chOff x="396521" y="4649649"/>
            <a:chExt cx="1080588" cy="777440"/>
          </a:xfrm>
        </p:grpSpPr>
        <p:sp>
          <p:nvSpPr>
            <p:cNvPr id="1032" name="Rectangle 1031"/>
            <p:cNvSpPr/>
            <p:nvPr/>
          </p:nvSpPr>
          <p:spPr>
            <a:xfrm>
              <a:off x="396521" y="4649649"/>
              <a:ext cx="1080588" cy="7613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flipH="1">
              <a:off x="636251" y="4684897"/>
              <a:ext cx="647763" cy="742192"/>
              <a:chOff x="4475674" y="1265238"/>
              <a:chExt cx="620713" cy="711200"/>
            </a:xfrm>
            <a:solidFill>
              <a:schemeClr val="bg1"/>
            </a:solidFill>
          </p:grpSpPr>
          <p:sp>
            <p:nvSpPr>
              <p:cNvPr id="47" name="Freeform 10"/>
              <p:cNvSpPr>
                <a:spLocks noEditPoints="1"/>
              </p:cNvSpPr>
              <p:nvPr/>
            </p:nvSpPr>
            <p:spPr bwMode="auto">
              <a:xfrm>
                <a:off x="4475674" y="1265238"/>
                <a:ext cx="620713" cy="711200"/>
              </a:xfrm>
              <a:custGeom>
                <a:avLst/>
                <a:gdLst>
                  <a:gd name="T0" fmla="*/ 2299 w 2474"/>
                  <a:gd name="T1" fmla="*/ 1522 h 2832"/>
                  <a:gd name="T2" fmla="*/ 2063 w 2474"/>
                  <a:gd name="T3" fmla="*/ 225 h 2832"/>
                  <a:gd name="T4" fmla="*/ 955 w 2474"/>
                  <a:gd name="T5" fmla="*/ 53 h 2832"/>
                  <a:gd name="T6" fmla="*/ 923 w 2474"/>
                  <a:gd name="T7" fmla="*/ 63 h 2832"/>
                  <a:gd name="T8" fmla="*/ 894 w 2474"/>
                  <a:gd name="T9" fmla="*/ 74 h 2832"/>
                  <a:gd name="T10" fmla="*/ 296 w 2474"/>
                  <a:gd name="T11" fmla="*/ 812 h 2832"/>
                  <a:gd name="T12" fmla="*/ 275 w 2474"/>
                  <a:gd name="T13" fmla="*/ 1113 h 2832"/>
                  <a:gd name="T14" fmla="*/ 129 w 2474"/>
                  <a:gd name="T15" fmla="*/ 1404 h 2832"/>
                  <a:gd name="T16" fmla="*/ 78 w 2474"/>
                  <a:gd name="T17" fmla="*/ 1694 h 2832"/>
                  <a:gd name="T18" fmla="*/ 230 w 2474"/>
                  <a:gd name="T19" fmla="*/ 1793 h 2832"/>
                  <a:gd name="T20" fmla="*/ 221 w 2474"/>
                  <a:gd name="T21" fmla="*/ 1946 h 2832"/>
                  <a:gd name="T22" fmla="*/ 273 w 2474"/>
                  <a:gd name="T23" fmla="*/ 2093 h 2832"/>
                  <a:gd name="T24" fmla="*/ 296 w 2474"/>
                  <a:gd name="T25" fmla="*/ 2339 h 2832"/>
                  <a:gd name="T26" fmla="*/ 774 w 2474"/>
                  <a:gd name="T27" fmla="*/ 2547 h 2832"/>
                  <a:gd name="T28" fmla="*/ 905 w 2474"/>
                  <a:gd name="T29" fmla="*/ 2759 h 2832"/>
                  <a:gd name="T30" fmla="*/ 2156 w 2474"/>
                  <a:gd name="T31" fmla="*/ 2832 h 2832"/>
                  <a:gd name="T32" fmla="*/ 2092 w 2474"/>
                  <a:gd name="T33" fmla="*/ 2425 h 2832"/>
                  <a:gd name="T34" fmla="*/ 2081 w 2474"/>
                  <a:gd name="T35" fmla="*/ 1946 h 2832"/>
                  <a:gd name="T36" fmla="*/ 1970 w 2474"/>
                  <a:gd name="T37" fmla="*/ 1143 h 2832"/>
                  <a:gd name="T38" fmla="*/ 1828 w 2474"/>
                  <a:gd name="T39" fmla="*/ 1164 h 2832"/>
                  <a:gd name="T40" fmla="*/ 1795 w 2474"/>
                  <a:gd name="T41" fmla="*/ 1275 h 2832"/>
                  <a:gd name="T42" fmla="*/ 1870 w 2474"/>
                  <a:gd name="T43" fmla="*/ 1452 h 2832"/>
                  <a:gd name="T44" fmla="*/ 1685 w 2474"/>
                  <a:gd name="T45" fmla="*/ 1543 h 2832"/>
                  <a:gd name="T46" fmla="*/ 1586 w 2474"/>
                  <a:gd name="T47" fmla="*/ 1461 h 2832"/>
                  <a:gd name="T48" fmla="*/ 1472 w 2474"/>
                  <a:gd name="T49" fmla="*/ 1640 h 2832"/>
                  <a:gd name="T50" fmla="*/ 1407 w 2474"/>
                  <a:gd name="T51" fmla="*/ 1697 h 2832"/>
                  <a:gd name="T52" fmla="*/ 1210 w 2474"/>
                  <a:gd name="T53" fmla="*/ 1636 h 2832"/>
                  <a:gd name="T54" fmla="*/ 1123 w 2474"/>
                  <a:gd name="T55" fmla="*/ 1474 h 2832"/>
                  <a:gd name="T56" fmla="*/ 998 w 2474"/>
                  <a:gd name="T57" fmla="*/ 1542 h 2832"/>
                  <a:gd name="T58" fmla="*/ 813 w 2474"/>
                  <a:gd name="T59" fmla="*/ 1453 h 2832"/>
                  <a:gd name="T60" fmla="*/ 888 w 2474"/>
                  <a:gd name="T61" fmla="*/ 1274 h 2832"/>
                  <a:gd name="T62" fmla="*/ 848 w 2474"/>
                  <a:gd name="T63" fmla="*/ 1153 h 2832"/>
                  <a:gd name="T64" fmla="*/ 657 w 2474"/>
                  <a:gd name="T65" fmla="*/ 1078 h 2832"/>
                  <a:gd name="T66" fmla="*/ 716 w 2474"/>
                  <a:gd name="T67" fmla="*/ 883 h 2832"/>
                  <a:gd name="T68" fmla="*/ 893 w 2474"/>
                  <a:gd name="T69" fmla="*/ 769 h 2832"/>
                  <a:gd name="T70" fmla="*/ 812 w 2474"/>
                  <a:gd name="T71" fmla="*/ 670 h 2832"/>
                  <a:gd name="T72" fmla="*/ 901 w 2474"/>
                  <a:gd name="T73" fmla="*/ 486 h 2832"/>
                  <a:gd name="T74" fmla="*/ 1080 w 2474"/>
                  <a:gd name="T75" fmla="*/ 560 h 2832"/>
                  <a:gd name="T76" fmla="*/ 1202 w 2474"/>
                  <a:gd name="T77" fmla="*/ 520 h 2832"/>
                  <a:gd name="T78" fmla="*/ 1211 w 2474"/>
                  <a:gd name="T79" fmla="*/ 383 h 2832"/>
                  <a:gd name="T80" fmla="*/ 1412 w 2474"/>
                  <a:gd name="T81" fmla="*/ 330 h 2832"/>
                  <a:gd name="T82" fmla="*/ 1481 w 2474"/>
                  <a:gd name="T83" fmla="*/ 519 h 2832"/>
                  <a:gd name="T84" fmla="*/ 1601 w 2474"/>
                  <a:gd name="T85" fmla="*/ 561 h 2832"/>
                  <a:gd name="T86" fmla="*/ 1782 w 2474"/>
                  <a:gd name="T87" fmla="*/ 486 h 2832"/>
                  <a:gd name="T88" fmla="*/ 1871 w 2474"/>
                  <a:gd name="T89" fmla="*/ 670 h 2832"/>
                  <a:gd name="T90" fmla="*/ 1790 w 2474"/>
                  <a:gd name="T91" fmla="*/ 771 h 2832"/>
                  <a:gd name="T92" fmla="*/ 1944 w 2474"/>
                  <a:gd name="T93" fmla="*/ 881 h 2832"/>
                  <a:gd name="T94" fmla="*/ 2025 w 2474"/>
                  <a:gd name="T95" fmla="*/ 942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4" h="2832">
                    <a:moveTo>
                      <a:pt x="2081" y="1946"/>
                    </a:moveTo>
                    <a:cubicBezTo>
                      <a:pt x="2153" y="1804"/>
                      <a:pt x="2225" y="1662"/>
                      <a:pt x="2299" y="1522"/>
                    </a:cubicBezTo>
                    <a:cubicBezTo>
                      <a:pt x="2404" y="1322"/>
                      <a:pt x="2474" y="1112"/>
                      <a:pt x="2454" y="884"/>
                    </a:cubicBezTo>
                    <a:cubicBezTo>
                      <a:pt x="2430" y="605"/>
                      <a:pt x="2306" y="378"/>
                      <a:pt x="2063" y="225"/>
                    </a:cubicBezTo>
                    <a:cubicBezTo>
                      <a:pt x="1865" y="101"/>
                      <a:pt x="1649" y="30"/>
                      <a:pt x="1416" y="12"/>
                    </a:cubicBezTo>
                    <a:cubicBezTo>
                      <a:pt x="1258" y="0"/>
                      <a:pt x="1104" y="12"/>
                      <a:pt x="955" y="53"/>
                    </a:cubicBezTo>
                    <a:cubicBezTo>
                      <a:pt x="955" y="52"/>
                      <a:pt x="955" y="52"/>
                      <a:pt x="955" y="52"/>
                    </a:cubicBezTo>
                    <a:cubicBezTo>
                      <a:pt x="947" y="55"/>
                      <a:pt x="936" y="58"/>
                      <a:pt x="923" y="63"/>
                    </a:cubicBezTo>
                    <a:cubicBezTo>
                      <a:pt x="917" y="64"/>
                      <a:pt x="912" y="66"/>
                      <a:pt x="906" y="68"/>
                    </a:cubicBezTo>
                    <a:cubicBezTo>
                      <a:pt x="902" y="70"/>
                      <a:pt x="898" y="72"/>
                      <a:pt x="894" y="74"/>
                    </a:cubicBezTo>
                    <a:cubicBezTo>
                      <a:pt x="733" y="138"/>
                      <a:pt x="382" y="330"/>
                      <a:pt x="297" y="806"/>
                    </a:cubicBezTo>
                    <a:cubicBezTo>
                      <a:pt x="296" y="808"/>
                      <a:pt x="296" y="810"/>
                      <a:pt x="296" y="812"/>
                    </a:cubicBezTo>
                    <a:cubicBezTo>
                      <a:pt x="290" y="837"/>
                      <a:pt x="284" y="862"/>
                      <a:pt x="278" y="886"/>
                    </a:cubicBezTo>
                    <a:cubicBezTo>
                      <a:pt x="260" y="962"/>
                      <a:pt x="263" y="1038"/>
                      <a:pt x="275" y="1113"/>
                    </a:cubicBezTo>
                    <a:cubicBezTo>
                      <a:pt x="283" y="1165"/>
                      <a:pt x="271" y="1211"/>
                      <a:pt x="241" y="1252"/>
                    </a:cubicBezTo>
                    <a:cubicBezTo>
                      <a:pt x="205" y="1303"/>
                      <a:pt x="165" y="1352"/>
                      <a:pt x="129" y="1404"/>
                    </a:cubicBezTo>
                    <a:cubicBezTo>
                      <a:pt x="96" y="1452"/>
                      <a:pt x="63" y="1501"/>
                      <a:pt x="35" y="1551"/>
                    </a:cubicBezTo>
                    <a:cubicBezTo>
                      <a:pt x="0" y="1613"/>
                      <a:pt x="15" y="1663"/>
                      <a:pt x="78" y="1694"/>
                    </a:cubicBezTo>
                    <a:cubicBezTo>
                      <a:pt x="113" y="1712"/>
                      <a:pt x="152" y="1721"/>
                      <a:pt x="190" y="1728"/>
                    </a:cubicBezTo>
                    <a:cubicBezTo>
                      <a:pt x="236" y="1738"/>
                      <a:pt x="246" y="1748"/>
                      <a:pt x="230" y="1793"/>
                    </a:cubicBezTo>
                    <a:cubicBezTo>
                      <a:pt x="222" y="1816"/>
                      <a:pt x="211" y="1838"/>
                      <a:pt x="200" y="1860"/>
                    </a:cubicBezTo>
                    <a:cubicBezTo>
                      <a:pt x="182" y="1898"/>
                      <a:pt x="186" y="1923"/>
                      <a:pt x="221" y="1946"/>
                    </a:cubicBezTo>
                    <a:cubicBezTo>
                      <a:pt x="241" y="1960"/>
                      <a:pt x="243" y="1971"/>
                      <a:pt x="236" y="1992"/>
                    </a:cubicBezTo>
                    <a:cubicBezTo>
                      <a:pt x="222" y="2035"/>
                      <a:pt x="239" y="2069"/>
                      <a:pt x="273" y="2093"/>
                    </a:cubicBezTo>
                    <a:cubicBezTo>
                      <a:pt x="291" y="2106"/>
                      <a:pt x="296" y="2118"/>
                      <a:pt x="292" y="2141"/>
                    </a:cubicBezTo>
                    <a:cubicBezTo>
                      <a:pt x="280" y="2207"/>
                      <a:pt x="279" y="2274"/>
                      <a:pt x="296" y="2339"/>
                    </a:cubicBezTo>
                    <a:cubicBezTo>
                      <a:pt x="322" y="2443"/>
                      <a:pt x="399" y="2511"/>
                      <a:pt x="513" y="2525"/>
                    </a:cubicBezTo>
                    <a:cubicBezTo>
                      <a:pt x="599" y="2535"/>
                      <a:pt x="687" y="2540"/>
                      <a:pt x="774" y="2547"/>
                    </a:cubicBezTo>
                    <a:cubicBezTo>
                      <a:pt x="853" y="2554"/>
                      <a:pt x="888" y="2586"/>
                      <a:pt x="904" y="2683"/>
                    </a:cubicBezTo>
                    <a:cubicBezTo>
                      <a:pt x="908" y="2708"/>
                      <a:pt x="905" y="2734"/>
                      <a:pt x="905" y="2759"/>
                    </a:cubicBezTo>
                    <a:cubicBezTo>
                      <a:pt x="905" y="2807"/>
                      <a:pt x="928" y="2831"/>
                      <a:pt x="975" y="2831"/>
                    </a:cubicBezTo>
                    <a:cubicBezTo>
                      <a:pt x="1369" y="2831"/>
                      <a:pt x="1762" y="2830"/>
                      <a:pt x="2156" y="2832"/>
                    </a:cubicBezTo>
                    <a:cubicBezTo>
                      <a:pt x="2210" y="2832"/>
                      <a:pt x="2239" y="2785"/>
                      <a:pt x="2220" y="2738"/>
                    </a:cubicBezTo>
                    <a:cubicBezTo>
                      <a:pt x="2177" y="2634"/>
                      <a:pt x="2133" y="2530"/>
                      <a:pt x="2092" y="2425"/>
                    </a:cubicBezTo>
                    <a:cubicBezTo>
                      <a:pt x="2053" y="2325"/>
                      <a:pt x="2032" y="2222"/>
                      <a:pt x="2037" y="2113"/>
                    </a:cubicBezTo>
                    <a:cubicBezTo>
                      <a:pt x="2040" y="2054"/>
                      <a:pt x="2054" y="1998"/>
                      <a:pt x="2081" y="1946"/>
                    </a:cubicBezTo>
                    <a:close/>
                    <a:moveTo>
                      <a:pt x="2025" y="1083"/>
                    </a:moveTo>
                    <a:cubicBezTo>
                      <a:pt x="2024" y="1115"/>
                      <a:pt x="2001" y="1140"/>
                      <a:pt x="1970" y="1143"/>
                    </a:cubicBezTo>
                    <a:cubicBezTo>
                      <a:pt x="1928" y="1147"/>
                      <a:pt x="1886" y="1150"/>
                      <a:pt x="1844" y="1152"/>
                    </a:cubicBezTo>
                    <a:cubicBezTo>
                      <a:pt x="1834" y="1152"/>
                      <a:pt x="1831" y="1156"/>
                      <a:pt x="1828" y="1164"/>
                    </a:cubicBezTo>
                    <a:cubicBezTo>
                      <a:pt x="1816" y="1193"/>
                      <a:pt x="1805" y="1222"/>
                      <a:pt x="1792" y="1250"/>
                    </a:cubicBezTo>
                    <a:cubicBezTo>
                      <a:pt x="1787" y="1261"/>
                      <a:pt x="1787" y="1266"/>
                      <a:pt x="1795" y="1275"/>
                    </a:cubicBezTo>
                    <a:cubicBezTo>
                      <a:pt x="1821" y="1302"/>
                      <a:pt x="1846" y="1330"/>
                      <a:pt x="1871" y="1357"/>
                    </a:cubicBezTo>
                    <a:cubicBezTo>
                      <a:pt x="1898" y="1387"/>
                      <a:pt x="1898" y="1423"/>
                      <a:pt x="1870" y="1452"/>
                    </a:cubicBezTo>
                    <a:cubicBezTo>
                      <a:pt x="1840" y="1482"/>
                      <a:pt x="1810" y="1512"/>
                      <a:pt x="1780" y="1542"/>
                    </a:cubicBezTo>
                    <a:cubicBezTo>
                      <a:pt x="1751" y="1570"/>
                      <a:pt x="1715" y="1570"/>
                      <a:pt x="1685" y="1543"/>
                    </a:cubicBezTo>
                    <a:cubicBezTo>
                      <a:pt x="1657" y="1517"/>
                      <a:pt x="1629" y="1491"/>
                      <a:pt x="1601" y="1466"/>
                    </a:cubicBezTo>
                    <a:cubicBezTo>
                      <a:pt x="1597" y="1463"/>
                      <a:pt x="1589" y="1459"/>
                      <a:pt x="1586" y="1461"/>
                    </a:cubicBezTo>
                    <a:cubicBezTo>
                      <a:pt x="1551" y="1475"/>
                      <a:pt x="1516" y="1491"/>
                      <a:pt x="1481" y="1507"/>
                    </a:cubicBezTo>
                    <a:cubicBezTo>
                      <a:pt x="1478" y="1550"/>
                      <a:pt x="1475" y="1595"/>
                      <a:pt x="1472" y="1640"/>
                    </a:cubicBezTo>
                    <a:cubicBezTo>
                      <a:pt x="1470" y="1661"/>
                      <a:pt x="1460" y="1678"/>
                      <a:pt x="1442" y="1687"/>
                    </a:cubicBezTo>
                    <a:cubicBezTo>
                      <a:pt x="1431" y="1693"/>
                      <a:pt x="1418" y="1696"/>
                      <a:pt x="1407" y="1697"/>
                    </a:cubicBezTo>
                    <a:cubicBezTo>
                      <a:pt x="1363" y="1698"/>
                      <a:pt x="1320" y="1697"/>
                      <a:pt x="1277" y="1697"/>
                    </a:cubicBezTo>
                    <a:cubicBezTo>
                      <a:pt x="1239" y="1697"/>
                      <a:pt x="1214" y="1675"/>
                      <a:pt x="1210" y="1636"/>
                    </a:cubicBezTo>
                    <a:cubicBezTo>
                      <a:pt x="1207" y="1593"/>
                      <a:pt x="1205" y="1549"/>
                      <a:pt x="1202" y="1505"/>
                    </a:cubicBezTo>
                    <a:cubicBezTo>
                      <a:pt x="1175" y="1495"/>
                      <a:pt x="1149" y="1485"/>
                      <a:pt x="1123" y="1474"/>
                    </a:cubicBezTo>
                    <a:cubicBezTo>
                      <a:pt x="1090" y="1459"/>
                      <a:pt x="1090" y="1458"/>
                      <a:pt x="1063" y="1482"/>
                    </a:cubicBezTo>
                    <a:cubicBezTo>
                      <a:pt x="1041" y="1502"/>
                      <a:pt x="1020" y="1522"/>
                      <a:pt x="998" y="1542"/>
                    </a:cubicBezTo>
                    <a:cubicBezTo>
                      <a:pt x="967" y="1571"/>
                      <a:pt x="931" y="1570"/>
                      <a:pt x="902" y="1541"/>
                    </a:cubicBezTo>
                    <a:cubicBezTo>
                      <a:pt x="872" y="1512"/>
                      <a:pt x="843" y="1482"/>
                      <a:pt x="813" y="1453"/>
                    </a:cubicBezTo>
                    <a:cubicBezTo>
                      <a:pt x="784" y="1423"/>
                      <a:pt x="784" y="1388"/>
                      <a:pt x="812" y="1357"/>
                    </a:cubicBezTo>
                    <a:cubicBezTo>
                      <a:pt x="837" y="1329"/>
                      <a:pt x="862" y="1301"/>
                      <a:pt x="888" y="1274"/>
                    </a:cubicBezTo>
                    <a:cubicBezTo>
                      <a:pt x="896" y="1266"/>
                      <a:pt x="895" y="1261"/>
                      <a:pt x="891" y="1251"/>
                    </a:cubicBezTo>
                    <a:cubicBezTo>
                      <a:pt x="876" y="1219"/>
                      <a:pt x="862" y="1187"/>
                      <a:pt x="848" y="1153"/>
                    </a:cubicBezTo>
                    <a:cubicBezTo>
                      <a:pt x="805" y="1150"/>
                      <a:pt x="761" y="1148"/>
                      <a:pt x="718" y="1144"/>
                    </a:cubicBezTo>
                    <a:cubicBezTo>
                      <a:pt x="680" y="1141"/>
                      <a:pt x="658" y="1116"/>
                      <a:pt x="657" y="1078"/>
                    </a:cubicBezTo>
                    <a:cubicBezTo>
                      <a:pt x="657" y="1034"/>
                      <a:pt x="657" y="991"/>
                      <a:pt x="657" y="948"/>
                    </a:cubicBezTo>
                    <a:cubicBezTo>
                      <a:pt x="658" y="911"/>
                      <a:pt x="679" y="886"/>
                      <a:pt x="716" y="883"/>
                    </a:cubicBezTo>
                    <a:cubicBezTo>
                      <a:pt x="760" y="879"/>
                      <a:pt x="805" y="877"/>
                      <a:pt x="847" y="874"/>
                    </a:cubicBezTo>
                    <a:cubicBezTo>
                      <a:pt x="863" y="838"/>
                      <a:pt x="879" y="804"/>
                      <a:pt x="893" y="769"/>
                    </a:cubicBezTo>
                    <a:cubicBezTo>
                      <a:pt x="895" y="765"/>
                      <a:pt x="892" y="757"/>
                      <a:pt x="888" y="753"/>
                    </a:cubicBezTo>
                    <a:cubicBezTo>
                      <a:pt x="863" y="725"/>
                      <a:pt x="838" y="698"/>
                      <a:pt x="812" y="670"/>
                    </a:cubicBezTo>
                    <a:cubicBezTo>
                      <a:pt x="784" y="639"/>
                      <a:pt x="784" y="603"/>
                      <a:pt x="814" y="573"/>
                    </a:cubicBezTo>
                    <a:cubicBezTo>
                      <a:pt x="843" y="544"/>
                      <a:pt x="872" y="515"/>
                      <a:pt x="901" y="486"/>
                    </a:cubicBezTo>
                    <a:cubicBezTo>
                      <a:pt x="931" y="456"/>
                      <a:pt x="967" y="455"/>
                      <a:pt x="998" y="484"/>
                    </a:cubicBezTo>
                    <a:cubicBezTo>
                      <a:pt x="1025" y="509"/>
                      <a:pt x="1053" y="534"/>
                      <a:pt x="1080" y="560"/>
                    </a:cubicBezTo>
                    <a:cubicBezTo>
                      <a:pt x="1088" y="568"/>
                      <a:pt x="1094" y="567"/>
                      <a:pt x="1104" y="562"/>
                    </a:cubicBezTo>
                    <a:cubicBezTo>
                      <a:pt x="1135" y="548"/>
                      <a:pt x="1168" y="534"/>
                      <a:pt x="1202" y="520"/>
                    </a:cubicBezTo>
                    <a:cubicBezTo>
                      <a:pt x="1204" y="488"/>
                      <a:pt x="1206" y="453"/>
                      <a:pt x="1208" y="419"/>
                    </a:cubicBezTo>
                    <a:cubicBezTo>
                      <a:pt x="1209" y="407"/>
                      <a:pt x="1210" y="395"/>
                      <a:pt x="1211" y="383"/>
                    </a:cubicBezTo>
                    <a:cubicBezTo>
                      <a:pt x="1215" y="353"/>
                      <a:pt x="1240" y="330"/>
                      <a:pt x="1270" y="330"/>
                    </a:cubicBezTo>
                    <a:cubicBezTo>
                      <a:pt x="1317" y="329"/>
                      <a:pt x="1365" y="329"/>
                      <a:pt x="1412" y="330"/>
                    </a:cubicBezTo>
                    <a:cubicBezTo>
                      <a:pt x="1443" y="330"/>
                      <a:pt x="1468" y="353"/>
                      <a:pt x="1471" y="384"/>
                    </a:cubicBezTo>
                    <a:cubicBezTo>
                      <a:pt x="1475" y="429"/>
                      <a:pt x="1478" y="475"/>
                      <a:pt x="1481" y="519"/>
                    </a:cubicBezTo>
                    <a:cubicBezTo>
                      <a:pt x="1516" y="535"/>
                      <a:pt x="1551" y="551"/>
                      <a:pt x="1586" y="566"/>
                    </a:cubicBezTo>
                    <a:cubicBezTo>
                      <a:pt x="1590" y="567"/>
                      <a:pt x="1597" y="564"/>
                      <a:pt x="1601" y="561"/>
                    </a:cubicBezTo>
                    <a:cubicBezTo>
                      <a:pt x="1628" y="536"/>
                      <a:pt x="1656" y="510"/>
                      <a:pt x="1684" y="485"/>
                    </a:cubicBezTo>
                    <a:cubicBezTo>
                      <a:pt x="1716" y="455"/>
                      <a:pt x="1751" y="456"/>
                      <a:pt x="1782" y="486"/>
                    </a:cubicBezTo>
                    <a:cubicBezTo>
                      <a:pt x="1811" y="515"/>
                      <a:pt x="1840" y="544"/>
                      <a:pt x="1869" y="574"/>
                    </a:cubicBezTo>
                    <a:cubicBezTo>
                      <a:pt x="1898" y="603"/>
                      <a:pt x="1899" y="639"/>
                      <a:pt x="1871" y="670"/>
                    </a:cubicBezTo>
                    <a:cubicBezTo>
                      <a:pt x="1845" y="698"/>
                      <a:pt x="1819" y="725"/>
                      <a:pt x="1794" y="754"/>
                    </a:cubicBezTo>
                    <a:cubicBezTo>
                      <a:pt x="1790" y="758"/>
                      <a:pt x="1788" y="766"/>
                      <a:pt x="1790" y="771"/>
                    </a:cubicBezTo>
                    <a:cubicBezTo>
                      <a:pt x="1804" y="805"/>
                      <a:pt x="1819" y="838"/>
                      <a:pt x="1835" y="874"/>
                    </a:cubicBezTo>
                    <a:cubicBezTo>
                      <a:pt x="1869" y="876"/>
                      <a:pt x="1907" y="878"/>
                      <a:pt x="1944" y="881"/>
                    </a:cubicBezTo>
                    <a:cubicBezTo>
                      <a:pt x="1960" y="882"/>
                      <a:pt x="1977" y="884"/>
                      <a:pt x="1991" y="890"/>
                    </a:cubicBezTo>
                    <a:cubicBezTo>
                      <a:pt x="2012" y="900"/>
                      <a:pt x="2024" y="918"/>
                      <a:pt x="2025" y="942"/>
                    </a:cubicBezTo>
                    <a:cubicBezTo>
                      <a:pt x="2025" y="989"/>
                      <a:pt x="2025" y="1036"/>
                      <a:pt x="2025" y="10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p:cNvSpPr>
                <a:spLocks/>
              </p:cNvSpPr>
              <p:nvPr/>
            </p:nvSpPr>
            <p:spPr bwMode="auto">
              <a:xfrm>
                <a:off x="4736024" y="1443038"/>
                <a:ext cx="152400" cy="153988"/>
              </a:xfrm>
              <a:custGeom>
                <a:avLst/>
                <a:gdLst>
                  <a:gd name="T0" fmla="*/ 306 w 610"/>
                  <a:gd name="T1" fmla="*/ 0 h 610"/>
                  <a:gd name="T2" fmla="*/ 0 w 610"/>
                  <a:gd name="T3" fmla="*/ 304 h 610"/>
                  <a:gd name="T4" fmla="*/ 305 w 610"/>
                  <a:gd name="T5" fmla="*/ 610 h 610"/>
                  <a:gd name="T6" fmla="*/ 610 w 610"/>
                  <a:gd name="T7" fmla="*/ 306 h 610"/>
                  <a:gd name="T8" fmla="*/ 306 w 610"/>
                  <a:gd name="T9" fmla="*/ 0 h 610"/>
                </a:gdLst>
                <a:ahLst/>
                <a:cxnLst>
                  <a:cxn ang="0">
                    <a:pos x="T0" y="T1"/>
                  </a:cxn>
                  <a:cxn ang="0">
                    <a:pos x="T2" y="T3"/>
                  </a:cxn>
                  <a:cxn ang="0">
                    <a:pos x="T4" y="T5"/>
                  </a:cxn>
                  <a:cxn ang="0">
                    <a:pos x="T6" y="T7"/>
                  </a:cxn>
                  <a:cxn ang="0">
                    <a:pos x="T8" y="T9"/>
                  </a:cxn>
                </a:cxnLst>
                <a:rect l="0" t="0" r="r" b="b"/>
                <a:pathLst>
                  <a:path w="610" h="610">
                    <a:moveTo>
                      <a:pt x="306" y="0"/>
                    </a:moveTo>
                    <a:cubicBezTo>
                      <a:pt x="137" y="0"/>
                      <a:pt x="0" y="136"/>
                      <a:pt x="0" y="304"/>
                    </a:cubicBezTo>
                    <a:cubicBezTo>
                      <a:pt x="0" y="474"/>
                      <a:pt x="136" y="610"/>
                      <a:pt x="305" y="610"/>
                    </a:cubicBezTo>
                    <a:cubicBezTo>
                      <a:pt x="474" y="610"/>
                      <a:pt x="610" y="474"/>
                      <a:pt x="610" y="306"/>
                    </a:cubicBezTo>
                    <a:cubicBezTo>
                      <a:pt x="610" y="137"/>
                      <a:pt x="474" y="0"/>
                      <a:pt x="3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 name="Rectangle 4">
            <a:extLst>
              <a:ext uri="{FF2B5EF4-FFF2-40B4-BE49-F238E27FC236}">
                <a16:creationId xmlns:a16="http://schemas.microsoft.com/office/drawing/2014/main" id="{328B56CB-B425-4147-BF6A-3EF7EB8FF3AA}"/>
              </a:ext>
            </a:extLst>
          </p:cNvPr>
          <p:cNvSpPr/>
          <p:nvPr/>
        </p:nvSpPr>
        <p:spPr>
          <a:xfrm>
            <a:off x="5662417" y="2643740"/>
            <a:ext cx="3481582" cy="17979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7066" y="1728322"/>
            <a:ext cx="3176933" cy="4418866"/>
          </a:xfrm>
          <a:prstGeom prst="rect">
            <a:avLst/>
          </a:prstGeom>
          <a:effectLst/>
        </p:spPr>
      </p:pic>
    </p:spTree>
    <p:extLst>
      <p:ext uri="{BB962C8B-B14F-4D97-AF65-F5344CB8AC3E}">
        <p14:creationId xmlns:p14="http://schemas.microsoft.com/office/powerpoint/2010/main" val="55822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586BAA64-92D4-4FB5-94F1-64E80E1965E4}"/>
              </a:ext>
            </a:extLst>
          </p:cNvPr>
          <p:cNvSpPr/>
          <p:nvPr/>
        </p:nvSpPr>
        <p:spPr>
          <a:xfrm>
            <a:off x="5662417" y="2643740"/>
            <a:ext cx="3481582" cy="17979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910" y="261303"/>
            <a:ext cx="8221664" cy="679885"/>
          </a:xfrm>
        </p:spPr>
        <p:txBody>
          <a:bodyPr>
            <a:normAutofit/>
          </a:bodyPr>
          <a:lstStyle/>
          <a:p>
            <a:r>
              <a:rPr lang="en-US" dirty="0"/>
              <a:t>Joan is concerned about </a:t>
            </a:r>
            <a:r>
              <a:rPr lang="en-US" i="1" dirty="0"/>
              <a:t>running out of money</a:t>
            </a:r>
          </a:p>
        </p:txBody>
      </p:sp>
      <p:sp>
        <p:nvSpPr>
          <p:cNvPr id="4" name="Rectangle 3"/>
          <p:cNvSpPr/>
          <p:nvPr/>
        </p:nvSpPr>
        <p:spPr>
          <a:xfrm>
            <a:off x="292814" y="5864648"/>
            <a:ext cx="4572000" cy="215444"/>
          </a:xfrm>
          <a:prstGeom prst="rect">
            <a:avLst/>
          </a:prstGeom>
        </p:spPr>
        <p:txBody>
          <a:bodyPr>
            <a:spAutoFit/>
          </a:bodyPr>
          <a:lstStyle/>
          <a:p>
            <a:r>
              <a:rPr lang="en-US" sz="800" dirty="0">
                <a:solidFill>
                  <a:schemeClr val="bg1">
                    <a:lumMod val="50000"/>
                  </a:schemeClr>
                </a:solidFill>
              </a:rPr>
              <a:t>  </a:t>
            </a:r>
            <a:r>
              <a:rPr lang="en-US" sz="800" baseline="30000" dirty="0">
                <a:solidFill>
                  <a:schemeClr val="bg1">
                    <a:lumMod val="50000"/>
                  </a:schemeClr>
                </a:solidFill>
              </a:rPr>
              <a:t>1</a:t>
            </a:r>
            <a:r>
              <a:rPr lang="en-US" sz="800" dirty="0">
                <a:solidFill>
                  <a:schemeClr val="bg1">
                    <a:lumMod val="50000"/>
                  </a:schemeClr>
                </a:solidFill>
              </a:rPr>
              <a:t> What Happens if I Really Do Run Out of Money in Retirement? </a:t>
            </a:r>
            <a:r>
              <a:rPr lang="en-US" sz="800" dirty="0" err="1">
                <a:solidFill>
                  <a:schemeClr val="bg1">
                    <a:lumMod val="50000"/>
                  </a:schemeClr>
                </a:solidFill>
              </a:rPr>
              <a:t>NewRetirement</a:t>
            </a:r>
            <a:r>
              <a:rPr lang="en-US" sz="800" dirty="0">
                <a:solidFill>
                  <a:schemeClr val="bg1">
                    <a:lumMod val="50000"/>
                  </a:schemeClr>
                </a:solidFill>
              </a:rPr>
              <a:t>. 2021.</a:t>
            </a:r>
          </a:p>
        </p:txBody>
      </p:sp>
      <p:grpSp>
        <p:nvGrpSpPr>
          <p:cNvPr id="70" name="Group 69">
            <a:extLst>
              <a:ext uri="{FF2B5EF4-FFF2-40B4-BE49-F238E27FC236}">
                <a16:creationId xmlns:a16="http://schemas.microsoft.com/office/drawing/2014/main" id="{4F629A6A-E729-43FA-ABA7-C7B40357AEE4}"/>
              </a:ext>
            </a:extLst>
          </p:cNvPr>
          <p:cNvGrpSpPr/>
          <p:nvPr/>
        </p:nvGrpSpPr>
        <p:grpSpPr>
          <a:xfrm>
            <a:off x="445246" y="4649649"/>
            <a:ext cx="8698753" cy="761398"/>
            <a:chOff x="445246" y="4649649"/>
            <a:chExt cx="8698753" cy="761398"/>
          </a:xfrm>
        </p:grpSpPr>
        <p:sp>
          <p:nvSpPr>
            <p:cNvPr id="109" name="Rectangle 108">
              <a:extLst>
                <a:ext uri="{FF2B5EF4-FFF2-40B4-BE49-F238E27FC236}">
                  <a16:creationId xmlns:a16="http://schemas.microsoft.com/office/drawing/2014/main" id="{B2DE5745-224F-48D2-9292-DAB5EF31C092}"/>
                </a:ext>
              </a:extLst>
            </p:cNvPr>
            <p:cNvSpPr/>
            <p:nvPr/>
          </p:nvSpPr>
          <p:spPr>
            <a:xfrm>
              <a:off x="445246" y="4649649"/>
              <a:ext cx="8698753" cy="7613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19494" y="4740545"/>
              <a:ext cx="4256569" cy="615553"/>
            </a:xfrm>
            <a:prstGeom prst="rect">
              <a:avLst/>
            </a:prstGeom>
          </p:spPr>
          <p:txBody>
            <a:bodyPr wrap="square">
              <a:spAutoFit/>
            </a:bodyPr>
            <a:lstStyle/>
            <a:p>
              <a:pPr>
                <a:lnSpc>
                  <a:spcPct val="85000"/>
                </a:lnSpc>
              </a:pPr>
              <a:r>
                <a:rPr lang="en-US" sz="2000" b="1" i="1" dirty="0">
                  <a:solidFill>
                    <a:schemeClr val="bg1"/>
                  </a:solidFill>
                </a:rPr>
                <a:t>How</a:t>
              </a:r>
              <a:r>
                <a:rPr lang="en-US" sz="2000" dirty="0">
                  <a:solidFill>
                    <a:schemeClr val="bg1"/>
                  </a:solidFill>
                </a:rPr>
                <a:t> can Joan create a plan                for lasting income?</a:t>
              </a:r>
            </a:p>
          </p:txBody>
        </p:sp>
      </p:grpSp>
      <p:pic>
        <p:nvPicPr>
          <p:cNvPr id="85" name="Picture 8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7760" y="2167075"/>
            <a:ext cx="3819009" cy="3998963"/>
          </a:xfrm>
          <a:prstGeom prst="rect">
            <a:avLst/>
          </a:prstGeom>
        </p:spPr>
      </p:pic>
      <p:sp>
        <p:nvSpPr>
          <p:cNvPr id="80" name="Text Placeholder 2">
            <a:extLst>
              <a:ext uri="{FF2B5EF4-FFF2-40B4-BE49-F238E27FC236}">
                <a16:creationId xmlns:a16="http://schemas.microsoft.com/office/drawing/2014/main" id="{BF7BB742-363A-4723-B53B-AC8AE9551520}"/>
              </a:ext>
            </a:extLst>
          </p:cNvPr>
          <p:cNvSpPr txBox="1">
            <a:spLocks/>
          </p:cNvSpPr>
          <p:nvPr/>
        </p:nvSpPr>
        <p:spPr>
          <a:xfrm>
            <a:off x="2000339" y="2029730"/>
            <a:ext cx="3337421" cy="2088945"/>
          </a:xfrm>
          <a:prstGeom prst="rect">
            <a:avLst/>
          </a:prstGeom>
        </p:spPr>
        <p:txBody>
          <a:bodyPr>
            <a:noAutofit/>
          </a:bodyPr>
          <a:lstStyle>
            <a:lvl1pPr marL="227013" indent="-227013" algn="l" defTabSz="914400" rtl="0" eaLnBrk="1" latinLnBrk="0" hangingPunct="1">
              <a:lnSpc>
                <a:spcPct val="90000"/>
              </a:lnSpc>
              <a:spcBef>
                <a:spcPts val="1800"/>
              </a:spcBef>
              <a:buClr>
                <a:srgbClr val="00A9E0"/>
              </a:buClr>
              <a:buSzPct val="80000"/>
              <a:buFont typeface="Wingdings" panose="05000000000000000000" pitchFamily="2" charset="2"/>
              <a:buChar char="§"/>
              <a:defRPr sz="2400" b="0" kern="1200">
                <a:solidFill>
                  <a:srgbClr val="646464"/>
                </a:solidFill>
                <a:latin typeface="Arial" panose="020B0604020202020204" pitchFamily="34" charset="0"/>
                <a:ea typeface="+mn-ea"/>
                <a:cs typeface="Arial" panose="020B0604020202020204" pitchFamily="34" charset="0"/>
              </a:defRPr>
            </a:lvl1pPr>
            <a:lvl2pPr marL="687388" indent="-230188" algn="l" defTabSz="914400" rtl="0" eaLnBrk="1" latinLnBrk="0" hangingPunct="1">
              <a:lnSpc>
                <a:spcPct val="90000"/>
              </a:lnSpc>
              <a:spcBef>
                <a:spcPts val="0"/>
              </a:spcBef>
              <a:buClr>
                <a:srgbClr val="00A9E0"/>
              </a:buClr>
              <a:buSzPct val="80000"/>
              <a:buFont typeface="Arial" panose="020B0604020202020204" pitchFamily="34" charset="0"/>
              <a:buChar char="–"/>
              <a:defRPr sz="2000" b="0" kern="1200">
                <a:solidFill>
                  <a:srgbClr val="646464"/>
                </a:solidFill>
                <a:latin typeface="Arial" panose="020B0604020202020204" pitchFamily="34" charset="0"/>
                <a:ea typeface="+mn-ea"/>
                <a:cs typeface="Arial" panose="020B0604020202020204" pitchFamily="34" charset="0"/>
              </a:defRPr>
            </a:lvl2pPr>
            <a:lvl3pPr marL="1082675" indent="-168275" algn="l" defTabSz="914400" rtl="0" eaLnBrk="1" latinLnBrk="0" hangingPunct="1">
              <a:lnSpc>
                <a:spcPct val="90000"/>
              </a:lnSpc>
              <a:spcBef>
                <a:spcPts val="0"/>
              </a:spcBef>
              <a:buClr>
                <a:srgbClr val="00A9E0"/>
              </a:buClr>
              <a:buSzPct val="80000"/>
              <a:buFont typeface="Arial" panose="020B0604020202020204" pitchFamily="34" charset="0"/>
              <a:buChar char="•"/>
              <a:defRPr sz="1800" kern="1200">
                <a:solidFill>
                  <a:srgbClr val="646464"/>
                </a:solidFill>
                <a:latin typeface="Arial" panose="020B0604020202020204" pitchFamily="34" charset="0"/>
                <a:ea typeface="+mn-ea"/>
                <a:cs typeface="Arial" panose="020B0604020202020204" pitchFamily="34" charset="0"/>
              </a:defRPr>
            </a:lvl3pPr>
            <a:lvl4pPr marL="1484313" indent="-166688" algn="l" defTabSz="914400" rtl="0" eaLnBrk="1" latinLnBrk="0" hangingPunct="1">
              <a:lnSpc>
                <a:spcPct val="90000"/>
              </a:lnSpc>
              <a:spcBef>
                <a:spcPts val="0"/>
              </a:spcBef>
              <a:buClr>
                <a:srgbClr val="00A9E0"/>
              </a:buClr>
              <a:buSzPct val="80000"/>
              <a:buFont typeface="Arial" panose="020B0604020202020204" pitchFamily="34" charset="0"/>
              <a:buChar char="»"/>
              <a:tabLst>
                <a:tab pos="1484313" algn="l"/>
              </a:tabLst>
              <a:defRPr sz="1600" kern="1200">
                <a:solidFill>
                  <a:srgbClr val="646464"/>
                </a:solidFill>
                <a:latin typeface="Arial" panose="020B0604020202020204" pitchFamily="34" charset="0"/>
                <a:ea typeface="+mn-ea"/>
                <a:cs typeface="Arial" panose="020B0604020202020204" pitchFamily="34" charset="0"/>
              </a:defRPr>
            </a:lvl4pPr>
            <a:lvl5pPr marL="1770063" indent="-168275" algn="l" defTabSz="914400" rtl="0" eaLnBrk="1" latinLnBrk="0" hangingPunct="1">
              <a:lnSpc>
                <a:spcPct val="90000"/>
              </a:lnSpc>
              <a:spcBef>
                <a:spcPts val="0"/>
              </a:spcBef>
              <a:buClr>
                <a:srgbClr val="00A9E0"/>
              </a:buClr>
              <a:buSzPct val="80000"/>
              <a:buFont typeface="Courier New" panose="02070309020205020404" pitchFamily="49" charset="0"/>
              <a:buChar char="o"/>
              <a:defRPr sz="1400" kern="1200">
                <a:solidFill>
                  <a:srgbClr val="6464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dirty="0">
                <a:solidFill>
                  <a:srgbClr val="000000"/>
                </a:solidFill>
              </a:rPr>
              <a:t>57% of financial planners said that running out of money was the top retirement concern for their clients.</a:t>
            </a:r>
          </a:p>
        </p:txBody>
      </p:sp>
      <p:grpSp>
        <p:nvGrpSpPr>
          <p:cNvPr id="88" name="Group 87">
            <a:extLst>
              <a:ext uri="{FF2B5EF4-FFF2-40B4-BE49-F238E27FC236}">
                <a16:creationId xmlns:a16="http://schemas.microsoft.com/office/drawing/2014/main" id="{D68EB8D2-CD4B-4797-8D88-841261E7243D}"/>
              </a:ext>
            </a:extLst>
          </p:cNvPr>
          <p:cNvGrpSpPr/>
          <p:nvPr/>
        </p:nvGrpSpPr>
        <p:grpSpPr>
          <a:xfrm flipH="1">
            <a:off x="547576" y="1906442"/>
            <a:ext cx="893752" cy="975769"/>
            <a:chOff x="1284288" y="2934450"/>
            <a:chExt cx="303212" cy="331037"/>
          </a:xfrm>
          <a:solidFill>
            <a:schemeClr val="tx2"/>
          </a:solidFill>
        </p:grpSpPr>
        <p:sp>
          <p:nvSpPr>
            <p:cNvPr id="90" name="Freeform 52">
              <a:extLst>
                <a:ext uri="{FF2B5EF4-FFF2-40B4-BE49-F238E27FC236}">
                  <a16:creationId xmlns:a16="http://schemas.microsoft.com/office/drawing/2014/main" id="{9E17CC45-BFCF-4138-8C65-4B6CC5987A89}"/>
                </a:ext>
              </a:extLst>
            </p:cNvPr>
            <p:cNvSpPr>
              <a:spLocks noEditPoints="1"/>
            </p:cNvSpPr>
            <p:nvPr/>
          </p:nvSpPr>
          <p:spPr bwMode="auto">
            <a:xfrm>
              <a:off x="1284288" y="3225800"/>
              <a:ext cx="82550" cy="39687"/>
            </a:xfrm>
            <a:custGeom>
              <a:avLst/>
              <a:gdLst>
                <a:gd name="T0" fmla="*/ 365 w 365"/>
                <a:gd name="T1" fmla="*/ 112 h 175"/>
                <a:gd name="T2" fmla="*/ 365 w 365"/>
                <a:gd name="T3" fmla="*/ 63 h 175"/>
                <a:gd name="T4" fmla="*/ 182 w 365"/>
                <a:gd name="T5" fmla="*/ 0 h 175"/>
                <a:gd name="T6" fmla="*/ 0 w 365"/>
                <a:gd name="T7" fmla="*/ 63 h 175"/>
                <a:gd name="T8" fmla="*/ 0 w 365"/>
                <a:gd name="T9" fmla="*/ 112 h 175"/>
                <a:gd name="T10" fmla="*/ 182 w 365"/>
                <a:gd name="T11" fmla="*/ 175 h 175"/>
                <a:gd name="T12" fmla="*/ 365 w 365"/>
                <a:gd name="T13" fmla="*/ 112 h 175"/>
                <a:gd name="T14" fmla="*/ 333 w 365"/>
                <a:gd name="T15" fmla="*/ 141 h 175"/>
                <a:gd name="T16" fmla="*/ 309 w 365"/>
                <a:gd name="T17" fmla="*/ 151 h 175"/>
                <a:gd name="T18" fmla="*/ 309 w 365"/>
                <a:gd name="T19" fmla="*/ 104 h 175"/>
                <a:gd name="T20" fmla="*/ 333 w 365"/>
                <a:gd name="T21" fmla="*/ 94 h 175"/>
                <a:gd name="T22" fmla="*/ 333 w 365"/>
                <a:gd name="T23" fmla="*/ 141 h 175"/>
                <a:gd name="T24" fmla="*/ 58 w 365"/>
                <a:gd name="T25" fmla="*/ 33 h 175"/>
                <a:gd name="T26" fmla="*/ 182 w 365"/>
                <a:gd name="T27" fmla="*/ 15 h 175"/>
                <a:gd name="T28" fmla="*/ 307 w 365"/>
                <a:gd name="T29" fmla="*/ 33 h 175"/>
                <a:gd name="T30" fmla="*/ 350 w 365"/>
                <a:gd name="T31" fmla="*/ 63 h 175"/>
                <a:gd name="T32" fmla="*/ 307 w 365"/>
                <a:gd name="T33" fmla="*/ 94 h 175"/>
                <a:gd name="T34" fmla="*/ 182 w 365"/>
                <a:gd name="T35" fmla="*/ 112 h 175"/>
                <a:gd name="T36" fmla="*/ 58 w 365"/>
                <a:gd name="T37" fmla="*/ 94 h 175"/>
                <a:gd name="T38" fmla="*/ 15 w 365"/>
                <a:gd name="T39" fmla="*/ 63 h 175"/>
                <a:gd name="T40" fmla="*/ 58 w 365"/>
                <a:gd name="T41" fmla="*/ 33 h 175"/>
                <a:gd name="T42" fmla="*/ 41 w 365"/>
                <a:gd name="T43" fmla="*/ 145 h 175"/>
                <a:gd name="T44" fmla="*/ 17 w 365"/>
                <a:gd name="T45" fmla="*/ 131 h 175"/>
                <a:gd name="T46" fmla="*/ 17 w 365"/>
                <a:gd name="T47" fmla="*/ 84 h 175"/>
                <a:gd name="T48" fmla="*/ 41 w 365"/>
                <a:gd name="T49" fmla="*/ 98 h 175"/>
                <a:gd name="T50" fmla="*/ 41 w 365"/>
                <a:gd name="T51" fmla="*/ 145 h 175"/>
                <a:gd name="T52" fmla="*/ 77 w 365"/>
                <a:gd name="T53" fmla="*/ 157 h 175"/>
                <a:gd name="T54" fmla="*/ 53 w 365"/>
                <a:gd name="T55" fmla="*/ 150 h 175"/>
                <a:gd name="T56" fmla="*/ 53 w 365"/>
                <a:gd name="T57" fmla="*/ 103 h 175"/>
                <a:gd name="T58" fmla="*/ 77 w 365"/>
                <a:gd name="T59" fmla="*/ 110 h 175"/>
                <a:gd name="T60" fmla="*/ 77 w 365"/>
                <a:gd name="T61" fmla="*/ 157 h 175"/>
                <a:gd name="T62" fmla="*/ 113 w 365"/>
                <a:gd name="T63" fmla="*/ 165 h 175"/>
                <a:gd name="T64" fmla="*/ 88 w 365"/>
                <a:gd name="T65" fmla="*/ 160 h 175"/>
                <a:gd name="T66" fmla="*/ 88 w 365"/>
                <a:gd name="T67" fmla="*/ 113 h 175"/>
                <a:gd name="T68" fmla="*/ 113 w 365"/>
                <a:gd name="T69" fmla="*/ 117 h 175"/>
                <a:gd name="T70" fmla="*/ 113 w 365"/>
                <a:gd name="T71" fmla="*/ 16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5" h="175">
                  <a:moveTo>
                    <a:pt x="365" y="112"/>
                  </a:moveTo>
                  <a:cubicBezTo>
                    <a:pt x="365" y="63"/>
                    <a:pt x="365" y="63"/>
                    <a:pt x="365" y="63"/>
                  </a:cubicBezTo>
                  <a:cubicBezTo>
                    <a:pt x="365" y="28"/>
                    <a:pt x="283" y="0"/>
                    <a:pt x="182" y="0"/>
                  </a:cubicBezTo>
                  <a:cubicBezTo>
                    <a:pt x="81" y="0"/>
                    <a:pt x="0" y="28"/>
                    <a:pt x="0" y="63"/>
                  </a:cubicBezTo>
                  <a:cubicBezTo>
                    <a:pt x="0" y="112"/>
                    <a:pt x="0" y="112"/>
                    <a:pt x="0" y="112"/>
                  </a:cubicBezTo>
                  <a:cubicBezTo>
                    <a:pt x="0" y="147"/>
                    <a:pt x="81" y="175"/>
                    <a:pt x="182" y="175"/>
                  </a:cubicBezTo>
                  <a:cubicBezTo>
                    <a:pt x="283" y="175"/>
                    <a:pt x="365" y="147"/>
                    <a:pt x="365" y="112"/>
                  </a:cubicBezTo>
                  <a:close/>
                  <a:moveTo>
                    <a:pt x="333" y="141"/>
                  </a:moveTo>
                  <a:cubicBezTo>
                    <a:pt x="326" y="145"/>
                    <a:pt x="318" y="148"/>
                    <a:pt x="309" y="151"/>
                  </a:cubicBezTo>
                  <a:cubicBezTo>
                    <a:pt x="309" y="104"/>
                    <a:pt x="309" y="104"/>
                    <a:pt x="309" y="104"/>
                  </a:cubicBezTo>
                  <a:cubicBezTo>
                    <a:pt x="318" y="101"/>
                    <a:pt x="326" y="97"/>
                    <a:pt x="333" y="94"/>
                  </a:cubicBezTo>
                  <a:lnTo>
                    <a:pt x="333" y="141"/>
                  </a:lnTo>
                  <a:close/>
                  <a:moveTo>
                    <a:pt x="58" y="33"/>
                  </a:moveTo>
                  <a:cubicBezTo>
                    <a:pt x="91" y="21"/>
                    <a:pt x="135" y="15"/>
                    <a:pt x="182" y="15"/>
                  </a:cubicBezTo>
                  <a:cubicBezTo>
                    <a:pt x="230" y="15"/>
                    <a:pt x="274" y="21"/>
                    <a:pt x="307" y="33"/>
                  </a:cubicBezTo>
                  <a:cubicBezTo>
                    <a:pt x="337" y="43"/>
                    <a:pt x="350" y="56"/>
                    <a:pt x="350" y="63"/>
                  </a:cubicBezTo>
                  <a:cubicBezTo>
                    <a:pt x="350" y="71"/>
                    <a:pt x="337" y="84"/>
                    <a:pt x="307" y="94"/>
                  </a:cubicBezTo>
                  <a:cubicBezTo>
                    <a:pt x="274" y="106"/>
                    <a:pt x="230" y="112"/>
                    <a:pt x="182" y="112"/>
                  </a:cubicBezTo>
                  <a:cubicBezTo>
                    <a:pt x="135" y="112"/>
                    <a:pt x="91" y="106"/>
                    <a:pt x="58" y="94"/>
                  </a:cubicBezTo>
                  <a:cubicBezTo>
                    <a:pt x="28" y="84"/>
                    <a:pt x="15" y="71"/>
                    <a:pt x="15" y="63"/>
                  </a:cubicBezTo>
                  <a:cubicBezTo>
                    <a:pt x="15" y="56"/>
                    <a:pt x="28" y="43"/>
                    <a:pt x="58" y="33"/>
                  </a:cubicBezTo>
                  <a:close/>
                  <a:moveTo>
                    <a:pt x="41" y="145"/>
                  </a:moveTo>
                  <a:cubicBezTo>
                    <a:pt x="31" y="141"/>
                    <a:pt x="23" y="136"/>
                    <a:pt x="17" y="131"/>
                  </a:cubicBezTo>
                  <a:cubicBezTo>
                    <a:pt x="17" y="84"/>
                    <a:pt x="17" y="84"/>
                    <a:pt x="17" y="84"/>
                  </a:cubicBezTo>
                  <a:cubicBezTo>
                    <a:pt x="23" y="89"/>
                    <a:pt x="31" y="94"/>
                    <a:pt x="41" y="98"/>
                  </a:cubicBezTo>
                  <a:lnTo>
                    <a:pt x="41" y="145"/>
                  </a:lnTo>
                  <a:close/>
                  <a:moveTo>
                    <a:pt x="77" y="157"/>
                  </a:moveTo>
                  <a:cubicBezTo>
                    <a:pt x="68" y="155"/>
                    <a:pt x="60" y="153"/>
                    <a:pt x="53" y="150"/>
                  </a:cubicBezTo>
                  <a:cubicBezTo>
                    <a:pt x="53" y="103"/>
                    <a:pt x="53" y="103"/>
                    <a:pt x="53" y="103"/>
                  </a:cubicBezTo>
                  <a:cubicBezTo>
                    <a:pt x="60" y="105"/>
                    <a:pt x="68" y="108"/>
                    <a:pt x="77" y="110"/>
                  </a:cubicBezTo>
                  <a:lnTo>
                    <a:pt x="77" y="157"/>
                  </a:lnTo>
                  <a:close/>
                  <a:moveTo>
                    <a:pt x="113" y="165"/>
                  </a:moveTo>
                  <a:cubicBezTo>
                    <a:pt x="104" y="163"/>
                    <a:pt x="96" y="162"/>
                    <a:pt x="88" y="160"/>
                  </a:cubicBezTo>
                  <a:cubicBezTo>
                    <a:pt x="88" y="113"/>
                    <a:pt x="88" y="113"/>
                    <a:pt x="88" y="113"/>
                  </a:cubicBezTo>
                  <a:cubicBezTo>
                    <a:pt x="96" y="115"/>
                    <a:pt x="104" y="116"/>
                    <a:pt x="113" y="117"/>
                  </a:cubicBezTo>
                  <a:lnTo>
                    <a:pt x="113" y="1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3">
              <a:extLst>
                <a:ext uri="{FF2B5EF4-FFF2-40B4-BE49-F238E27FC236}">
                  <a16:creationId xmlns:a16="http://schemas.microsoft.com/office/drawing/2014/main" id="{34DE8454-D68C-40E8-B3FB-09CC62200DE2}"/>
                </a:ext>
              </a:extLst>
            </p:cNvPr>
            <p:cNvSpPr>
              <a:spLocks/>
            </p:cNvSpPr>
            <p:nvPr/>
          </p:nvSpPr>
          <p:spPr bwMode="auto">
            <a:xfrm flipH="1">
              <a:off x="1311275" y="3230563"/>
              <a:ext cx="28575" cy="19050"/>
            </a:xfrm>
            <a:custGeom>
              <a:avLst/>
              <a:gdLst>
                <a:gd name="T0" fmla="*/ 6 w 127"/>
                <a:gd name="T1" fmla="*/ 32 h 81"/>
                <a:gd name="T2" fmla="*/ 20 w 127"/>
                <a:gd name="T3" fmla="*/ 39 h 81"/>
                <a:gd name="T4" fmla="*/ 52 w 127"/>
                <a:gd name="T5" fmla="*/ 46 h 81"/>
                <a:gd name="T6" fmla="*/ 68 w 127"/>
                <a:gd name="T7" fmla="*/ 51 h 81"/>
                <a:gd name="T8" fmla="*/ 71 w 127"/>
                <a:gd name="T9" fmla="*/ 60 h 81"/>
                <a:gd name="T10" fmla="*/ 68 w 127"/>
                <a:gd name="T11" fmla="*/ 63 h 81"/>
                <a:gd name="T12" fmla="*/ 60 w 127"/>
                <a:gd name="T13" fmla="*/ 64 h 81"/>
                <a:gd name="T14" fmla="*/ 53 w 127"/>
                <a:gd name="T15" fmla="*/ 63 h 81"/>
                <a:gd name="T16" fmla="*/ 51 w 127"/>
                <a:gd name="T17" fmla="*/ 54 h 81"/>
                <a:gd name="T18" fmla="*/ 51 w 127"/>
                <a:gd name="T19" fmla="*/ 50 h 81"/>
                <a:gd name="T20" fmla="*/ 1 w 127"/>
                <a:gd name="T21" fmla="*/ 50 h 81"/>
                <a:gd name="T22" fmla="*/ 1 w 127"/>
                <a:gd name="T23" fmla="*/ 53 h 81"/>
                <a:gd name="T24" fmla="*/ 16 w 127"/>
                <a:gd name="T25" fmla="*/ 69 h 81"/>
                <a:gd name="T26" fmla="*/ 51 w 127"/>
                <a:gd name="T27" fmla="*/ 74 h 81"/>
                <a:gd name="T28" fmla="*/ 51 w 127"/>
                <a:gd name="T29" fmla="*/ 81 h 81"/>
                <a:gd name="T30" fmla="*/ 75 w 127"/>
                <a:gd name="T31" fmla="*/ 81 h 81"/>
                <a:gd name="T32" fmla="*/ 75 w 127"/>
                <a:gd name="T33" fmla="*/ 75 h 81"/>
                <a:gd name="T34" fmla="*/ 114 w 127"/>
                <a:gd name="T35" fmla="*/ 68 h 81"/>
                <a:gd name="T36" fmla="*/ 127 w 127"/>
                <a:gd name="T37" fmla="*/ 54 h 81"/>
                <a:gd name="T38" fmla="*/ 122 w 127"/>
                <a:gd name="T39" fmla="*/ 44 h 81"/>
                <a:gd name="T40" fmla="*/ 110 w 127"/>
                <a:gd name="T41" fmla="*/ 38 h 81"/>
                <a:gd name="T42" fmla="*/ 84 w 127"/>
                <a:gd name="T43" fmla="*/ 32 h 81"/>
                <a:gd name="T44" fmla="*/ 56 w 127"/>
                <a:gd name="T45" fmla="*/ 26 h 81"/>
                <a:gd name="T46" fmla="*/ 52 w 127"/>
                <a:gd name="T47" fmla="*/ 20 h 81"/>
                <a:gd name="T48" fmla="*/ 54 w 127"/>
                <a:gd name="T49" fmla="*/ 17 h 81"/>
                <a:gd name="T50" fmla="*/ 61 w 127"/>
                <a:gd name="T51" fmla="*/ 16 h 81"/>
                <a:gd name="T52" fmla="*/ 68 w 127"/>
                <a:gd name="T53" fmla="*/ 17 h 81"/>
                <a:gd name="T54" fmla="*/ 70 w 127"/>
                <a:gd name="T55" fmla="*/ 23 h 81"/>
                <a:gd name="T56" fmla="*/ 70 w 127"/>
                <a:gd name="T57" fmla="*/ 26 h 81"/>
                <a:gd name="T58" fmla="*/ 121 w 127"/>
                <a:gd name="T59" fmla="*/ 26 h 81"/>
                <a:gd name="T60" fmla="*/ 121 w 127"/>
                <a:gd name="T61" fmla="*/ 23 h 81"/>
                <a:gd name="T62" fmla="*/ 110 w 127"/>
                <a:gd name="T63" fmla="*/ 11 h 81"/>
                <a:gd name="T64" fmla="*/ 75 w 127"/>
                <a:gd name="T65" fmla="*/ 5 h 81"/>
                <a:gd name="T66" fmla="*/ 75 w 127"/>
                <a:gd name="T67" fmla="*/ 0 h 81"/>
                <a:gd name="T68" fmla="*/ 51 w 127"/>
                <a:gd name="T69" fmla="*/ 0 h 81"/>
                <a:gd name="T70" fmla="*/ 51 w 127"/>
                <a:gd name="T71" fmla="*/ 5 h 81"/>
                <a:gd name="T72" fmla="*/ 13 w 127"/>
                <a:gd name="T73" fmla="*/ 11 h 81"/>
                <a:gd name="T74" fmla="*/ 0 w 127"/>
                <a:gd name="T75" fmla="*/ 23 h 81"/>
                <a:gd name="T76" fmla="*/ 6 w 127"/>
                <a:gd name="T77"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81">
                  <a:moveTo>
                    <a:pt x="6" y="32"/>
                  </a:moveTo>
                  <a:cubicBezTo>
                    <a:pt x="10" y="35"/>
                    <a:pt x="15" y="37"/>
                    <a:pt x="20" y="39"/>
                  </a:cubicBezTo>
                  <a:cubicBezTo>
                    <a:pt x="26" y="40"/>
                    <a:pt x="37" y="43"/>
                    <a:pt x="52" y="46"/>
                  </a:cubicBezTo>
                  <a:cubicBezTo>
                    <a:pt x="61" y="48"/>
                    <a:pt x="67" y="50"/>
                    <a:pt x="68" y="51"/>
                  </a:cubicBezTo>
                  <a:cubicBezTo>
                    <a:pt x="70" y="53"/>
                    <a:pt x="71" y="56"/>
                    <a:pt x="71" y="60"/>
                  </a:cubicBezTo>
                  <a:cubicBezTo>
                    <a:pt x="71" y="61"/>
                    <a:pt x="70" y="62"/>
                    <a:pt x="68" y="63"/>
                  </a:cubicBezTo>
                  <a:cubicBezTo>
                    <a:pt x="66" y="64"/>
                    <a:pt x="64" y="64"/>
                    <a:pt x="60" y="64"/>
                  </a:cubicBezTo>
                  <a:cubicBezTo>
                    <a:pt x="56" y="64"/>
                    <a:pt x="54" y="64"/>
                    <a:pt x="53" y="63"/>
                  </a:cubicBezTo>
                  <a:cubicBezTo>
                    <a:pt x="52" y="61"/>
                    <a:pt x="51" y="59"/>
                    <a:pt x="51" y="54"/>
                  </a:cubicBezTo>
                  <a:cubicBezTo>
                    <a:pt x="51" y="50"/>
                    <a:pt x="51" y="50"/>
                    <a:pt x="51" y="50"/>
                  </a:cubicBezTo>
                  <a:cubicBezTo>
                    <a:pt x="1" y="50"/>
                    <a:pt x="1" y="50"/>
                    <a:pt x="1" y="50"/>
                  </a:cubicBezTo>
                  <a:cubicBezTo>
                    <a:pt x="1" y="53"/>
                    <a:pt x="1" y="53"/>
                    <a:pt x="1" y="53"/>
                  </a:cubicBezTo>
                  <a:cubicBezTo>
                    <a:pt x="1" y="61"/>
                    <a:pt x="6" y="66"/>
                    <a:pt x="16" y="69"/>
                  </a:cubicBezTo>
                  <a:cubicBezTo>
                    <a:pt x="26" y="72"/>
                    <a:pt x="38" y="74"/>
                    <a:pt x="51" y="74"/>
                  </a:cubicBezTo>
                  <a:cubicBezTo>
                    <a:pt x="51" y="81"/>
                    <a:pt x="51" y="81"/>
                    <a:pt x="51" y="81"/>
                  </a:cubicBezTo>
                  <a:cubicBezTo>
                    <a:pt x="75" y="81"/>
                    <a:pt x="75" y="81"/>
                    <a:pt x="75" y="81"/>
                  </a:cubicBezTo>
                  <a:cubicBezTo>
                    <a:pt x="75" y="75"/>
                    <a:pt x="75" y="75"/>
                    <a:pt x="75" y="75"/>
                  </a:cubicBezTo>
                  <a:cubicBezTo>
                    <a:pt x="92" y="74"/>
                    <a:pt x="105" y="72"/>
                    <a:pt x="114" y="68"/>
                  </a:cubicBezTo>
                  <a:cubicBezTo>
                    <a:pt x="122" y="65"/>
                    <a:pt x="127" y="60"/>
                    <a:pt x="127" y="54"/>
                  </a:cubicBezTo>
                  <a:cubicBezTo>
                    <a:pt x="127" y="50"/>
                    <a:pt x="125" y="47"/>
                    <a:pt x="122" y="44"/>
                  </a:cubicBezTo>
                  <a:cubicBezTo>
                    <a:pt x="119" y="42"/>
                    <a:pt x="115" y="40"/>
                    <a:pt x="110" y="38"/>
                  </a:cubicBezTo>
                  <a:cubicBezTo>
                    <a:pt x="105" y="37"/>
                    <a:pt x="97" y="35"/>
                    <a:pt x="84" y="32"/>
                  </a:cubicBezTo>
                  <a:cubicBezTo>
                    <a:pt x="69" y="29"/>
                    <a:pt x="60" y="27"/>
                    <a:pt x="56" y="26"/>
                  </a:cubicBezTo>
                  <a:cubicBezTo>
                    <a:pt x="53" y="25"/>
                    <a:pt x="52" y="23"/>
                    <a:pt x="52" y="20"/>
                  </a:cubicBezTo>
                  <a:cubicBezTo>
                    <a:pt x="52" y="19"/>
                    <a:pt x="52" y="18"/>
                    <a:pt x="54" y="17"/>
                  </a:cubicBezTo>
                  <a:cubicBezTo>
                    <a:pt x="56" y="16"/>
                    <a:pt x="58" y="16"/>
                    <a:pt x="61" y="16"/>
                  </a:cubicBezTo>
                  <a:cubicBezTo>
                    <a:pt x="65" y="16"/>
                    <a:pt x="67" y="16"/>
                    <a:pt x="68" y="17"/>
                  </a:cubicBezTo>
                  <a:cubicBezTo>
                    <a:pt x="70" y="18"/>
                    <a:pt x="70" y="20"/>
                    <a:pt x="70" y="23"/>
                  </a:cubicBezTo>
                  <a:cubicBezTo>
                    <a:pt x="70" y="26"/>
                    <a:pt x="70" y="26"/>
                    <a:pt x="70" y="26"/>
                  </a:cubicBezTo>
                  <a:cubicBezTo>
                    <a:pt x="121" y="26"/>
                    <a:pt x="121" y="26"/>
                    <a:pt x="121" y="26"/>
                  </a:cubicBezTo>
                  <a:cubicBezTo>
                    <a:pt x="121" y="24"/>
                    <a:pt x="121" y="23"/>
                    <a:pt x="121" y="23"/>
                  </a:cubicBezTo>
                  <a:cubicBezTo>
                    <a:pt x="121" y="17"/>
                    <a:pt x="117" y="14"/>
                    <a:pt x="110" y="11"/>
                  </a:cubicBezTo>
                  <a:cubicBezTo>
                    <a:pt x="102" y="8"/>
                    <a:pt x="90" y="6"/>
                    <a:pt x="75" y="5"/>
                  </a:cubicBezTo>
                  <a:cubicBezTo>
                    <a:pt x="75" y="0"/>
                    <a:pt x="75" y="0"/>
                    <a:pt x="75" y="0"/>
                  </a:cubicBezTo>
                  <a:cubicBezTo>
                    <a:pt x="51" y="0"/>
                    <a:pt x="51" y="0"/>
                    <a:pt x="51" y="0"/>
                  </a:cubicBezTo>
                  <a:cubicBezTo>
                    <a:pt x="51" y="5"/>
                    <a:pt x="51" y="5"/>
                    <a:pt x="51" y="5"/>
                  </a:cubicBezTo>
                  <a:cubicBezTo>
                    <a:pt x="34" y="6"/>
                    <a:pt x="21" y="8"/>
                    <a:pt x="13" y="11"/>
                  </a:cubicBezTo>
                  <a:cubicBezTo>
                    <a:pt x="4" y="14"/>
                    <a:pt x="0" y="18"/>
                    <a:pt x="0" y="23"/>
                  </a:cubicBezTo>
                  <a:cubicBezTo>
                    <a:pt x="0" y="26"/>
                    <a:pt x="2" y="29"/>
                    <a:pt x="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4">
              <a:extLst>
                <a:ext uri="{FF2B5EF4-FFF2-40B4-BE49-F238E27FC236}">
                  <a16:creationId xmlns:a16="http://schemas.microsoft.com/office/drawing/2014/main" id="{D8EDF321-A0FF-4BC1-9548-2AEDE2CA30F9}"/>
                </a:ext>
              </a:extLst>
            </p:cNvPr>
            <p:cNvSpPr>
              <a:spLocks noEditPoints="1"/>
            </p:cNvSpPr>
            <p:nvPr/>
          </p:nvSpPr>
          <p:spPr bwMode="auto">
            <a:xfrm>
              <a:off x="1392238" y="3154363"/>
              <a:ext cx="82550" cy="41275"/>
            </a:xfrm>
            <a:custGeom>
              <a:avLst/>
              <a:gdLst>
                <a:gd name="T0" fmla="*/ 366 w 366"/>
                <a:gd name="T1" fmla="*/ 64 h 176"/>
                <a:gd name="T2" fmla="*/ 183 w 366"/>
                <a:gd name="T3" fmla="*/ 0 h 176"/>
                <a:gd name="T4" fmla="*/ 0 w 366"/>
                <a:gd name="T5" fmla="*/ 64 h 176"/>
                <a:gd name="T6" fmla="*/ 0 w 366"/>
                <a:gd name="T7" fmla="*/ 112 h 176"/>
                <a:gd name="T8" fmla="*/ 183 w 366"/>
                <a:gd name="T9" fmla="*/ 176 h 176"/>
                <a:gd name="T10" fmla="*/ 366 w 366"/>
                <a:gd name="T11" fmla="*/ 112 h 176"/>
                <a:gd name="T12" fmla="*/ 366 w 366"/>
                <a:gd name="T13" fmla="*/ 64 h 176"/>
                <a:gd name="T14" fmla="*/ 42 w 366"/>
                <a:gd name="T15" fmla="*/ 146 h 176"/>
                <a:gd name="T16" fmla="*/ 17 w 366"/>
                <a:gd name="T17" fmla="*/ 132 h 176"/>
                <a:gd name="T18" fmla="*/ 17 w 366"/>
                <a:gd name="T19" fmla="*/ 84 h 176"/>
                <a:gd name="T20" fmla="*/ 42 w 366"/>
                <a:gd name="T21" fmla="*/ 98 h 176"/>
                <a:gd name="T22" fmla="*/ 42 w 366"/>
                <a:gd name="T23" fmla="*/ 146 h 176"/>
                <a:gd name="T24" fmla="*/ 78 w 366"/>
                <a:gd name="T25" fmla="*/ 158 h 176"/>
                <a:gd name="T26" fmla="*/ 53 w 366"/>
                <a:gd name="T27" fmla="*/ 150 h 176"/>
                <a:gd name="T28" fmla="*/ 53 w 366"/>
                <a:gd name="T29" fmla="*/ 103 h 176"/>
                <a:gd name="T30" fmla="*/ 78 w 366"/>
                <a:gd name="T31" fmla="*/ 111 h 176"/>
                <a:gd name="T32" fmla="*/ 78 w 366"/>
                <a:gd name="T33" fmla="*/ 158 h 176"/>
                <a:gd name="T34" fmla="*/ 114 w 366"/>
                <a:gd name="T35" fmla="*/ 165 h 176"/>
                <a:gd name="T36" fmla="*/ 89 w 366"/>
                <a:gd name="T37" fmla="*/ 161 h 176"/>
                <a:gd name="T38" fmla="*/ 89 w 366"/>
                <a:gd name="T39" fmla="*/ 113 h 176"/>
                <a:gd name="T40" fmla="*/ 114 w 366"/>
                <a:gd name="T41" fmla="*/ 118 h 176"/>
                <a:gd name="T42" fmla="*/ 114 w 366"/>
                <a:gd name="T43" fmla="*/ 165 h 176"/>
                <a:gd name="T44" fmla="*/ 334 w 366"/>
                <a:gd name="T45" fmla="*/ 141 h 176"/>
                <a:gd name="T46" fmla="*/ 309 w 366"/>
                <a:gd name="T47" fmla="*/ 152 h 176"/>
                <a:gd name="T48" fmla="*/ 309 w 366"/>
                <a:gd name="T49" fmla="*/ 104 h 176"/>
                <a:gd name="T50" fmla="*/ 334 w 366"/>
                <a:gd name="T51" fmla="*/ 94 h 176"/>
                <a:gd name="T52" fmla="*/ 334 w 366"/>
                <a:gd name="T53" fmla="*/ 141 h 176"/>
                <a:gd name="T54" fmla="*/ 307 w 366"/>
                <a:gd name="T55" fmla="*/ 95 h 176"/>
                <a:gd name="T56" fmla="*/ 183 w 366"/>
                <a:gd name="T57" fmla="*/ 112 h 176"/>
                <a:gd name="T58" fmla="*/ 59 w 366"/>
                <a:gd name="T59" fmla="*/ 95 h 176"/>
                <a:gd name="T60" fmla="*/ 15 w 366"/>
                <a:gd name="T61" fmla="*/ 64 h 176"/>
                <a:gd name="T62" fmla="*/ 59 w 366"/>
                <a:gd name="T63" fmla="*/ 33 h 176"/>
                <a:gd name="T64" fmla="*/ 183 w 366"/>
                <a:gd name="T65" fmla="*/ 15 h 176"/>
                <a:gd name="T66" fmla="*/ 307 w 366"/>
                <a:gd name="T67" fmla="*/ 33 h 176"/>
                <a:gd name="T68" fmla="*/ 351 w 366"/>
                <a:gd name="T69" fmla="*/ 64 h 176"/>
                <a:gd name="T70" fmla="*/ 307 w 366"/>
                <a:gd name="T71" fmla="*/ 9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6" h="176">
                  <a:moveTo>
                    <a:pt x="366" y="64"/>
                  </a:moveTo>
                  <a:cubicBezTo>
                    <a:pt x="366" y="29"/>
                    <a:pt x="284" y="0"/>
                    <a:pt x="183" y="0"/>
                  </a:cubicBezTo>
                  <a:cubicBezTo>
                    <a:pt x="82" y="0"/>
                    <a:pt x="0" y="29"/>
                    <a:pt x="0" y="64"/>
                  </a:cubicBezTo>
                  <a:cubicBezTo>
                    <a:pt x="0" y="112"/>
                    <a:pt x="0" y="112"/>
                    <a:pt x="0" y="112"/>
                  </a:cubicBezTo>
                  <a:cubicBezTo>
                    <a:pt x="0" y="147"/>
                    <a:pt x="82" y="176"/>
                    <a:pt x="183" y="176"/>
                  </a:cubicBezTo>
                  <a:cubicBezTo>
                    <a:pt x="284" y="176"/>
                    <a:pt x="366" y="147"/>
                    <a:pt x="366" y="112"/>
                  </a:cubicBezTo>
                  <a:lnTo>
                    <a:pt x="366" y="64"/>
                  </a:lnTo>
                  <a:close/>
                  <a:moveTo>
                    <a:pt x="42" y="146"/>
                  </a:moveTo>
                  <a:cubicBezTo>
                    <a:pt x="32" y="142"/>
                    <a:pt x="24" y="137"/>
                    <a:pt x="17" y="132"/>
                  </a:cubicBezTo>
                  <a:cubicBezTo>
                    <a:pt x="17" y="84"/>
                    <a:pt x="17" y="84"/>
                    <a:pt x="17" y="84"/>
                  </a:cubicBezTo>
                  <a:cubicBezTo>
                    <a:pt x="24" y="89"/>
                    <a:pt x="32" y="94"/>
                    <a:pt x="42" y="98"/>
                  </a:cubicBezTo>
                  <a:lnTo>
                    <a:pt x="42" y="146"/>
                  </a:lnTo>
                  <a:close/>
                  <a:moveTo>
                    <a:pt x="78" y="158"/>
                  </a:moveTo>
                  <a:cubicBezTo>
                    <a:pt x="69" y="156"/>
                    <a:pt x="61" y="153"/>
                    <a:pt x="53" y="150"/>
                  </a:cubicBezTo>
                  <a:cubicBezTo>
                    <a:pt x="53" y="103"/>
                    <a:pt x="53" y="103"/>
                    <a:pt x="53" y="103"/>
                  </a:cubicBezTo>
                  <a:cubicBezTo>
                    <a:pt x="61" y="106"/>
                    <a:pt x="69" y="108"/>
                    <a:pt x="78" y="111"/>
                  </a:cubicBezTo>
                  <a:lnTo>
                    <a:pt x="78" y="158"/>
                  </a:lnTo>
                  <a:close/>
                  <a:moveTo>
                    <a:pt x="114" y="165"/>
                  </a:moveTo>
                  <a:cubicBezTo>
                    <a:pt x="105" y="164"/>
                    <a:pt x="97" y="162"/>
                    <a:pt x="89" y="161"/>
                  </a:cubicBezTo>
                  <a:cubicBezTo>
                    <a:pt x="89" y="113"/>
                    <a:pt x="89" y="113"/>
                    <a:pt x="89" y="113"/>
                  </a:cubicBezTo>
                  <a:cubicBezTo>
                    <a:pt x="97" y="115"/>
                    <a:pt x="105" y="116"/>
                    <a:pt x="114" y="118"/>
                  </a:cubicBezTo>
                  <a:lnTo>
                    <a:pt x="114" y="165"/>
                  </a:lnTo>
                  <a:close/>
                  <a:moveTo>
                    <a:pt x="334" y="141"/>
                  </a:moveTo>
                  <a:cubicBezTo>
                    <a:pt x="327" y="145"/>
                    <a:pt x="318" y="149"/>
                    <a:pt x="309" y="152"/>
                  </a:cubicBezTo>
                  <a:cubicBezTo>
                    <a:pt x="309" y="104"/>
                    <a:pt x="309" y="104"/>
                    <a:pt x="309" y="104"/>
                  </a:cubicBezTo>
                  <a:cubicBezTo>
                    <a:pt x="318" y="101"/>
                    <a:pt x="327" y="98"/>
                    <a:pt x="334" y="94"/>
                  </a:cubicBezTo>
                  <a:lnTo>
                    <a:pt x="334" y="141"/>
                  </a:lnTo>
                  <a:close/>
                  <a:moveTo>
                    <a:pt x="307" y="95"/>
                  </a:moveTo>
                  <a:cubicBezTo>
                    <a:pt x="274" y="106"/>
                    <a:pt x="230" y="112"/>
                    <a:pt x="183" y="112"/>
                  </a:cubicBezTo>
                  <a:cubicBezTo>
                    <a:pt x="136" y="112"/>
                    <a:pt x="92" y="106"/>
                    <a:pt x="59" y="95"/>
                  </a:cubicBezTo>
                  <a:cubicBezTo>
                    <a:pt x="29" y="84"/>
                    <a:pt x="15" y="72"/>
                    <a:pt x="15" y="64"/>
                  </a:cubicBezTo>
                  <a:cubicBezTo>
                    <a:pt x="15" y="56"/>
                    <a:pt x="29" y="44"/>
                    <a:pt x="59" y="33"/>
                  </a:cubicBezTo>
                  <a:cubicBezTo>
                    <a:pt x="92" y="22"/>
                    <a:pt x="136" y="15"/>
                    <a:pt x="183" y="15"/>
                  </a:cubicBezTo>
                  <a:cubicBezTo>
                    <a:pt x="230" y="15"/>
                    <a:pt x="274" y="22"/>
                    <a:pt x="307" y="33"/>
                  </a:cubicBezTo>
                  <a:cubicBezTo>
                    <a:pt x="337" y="44"/>
                    <a:pt x="351" y="56"/>
                    <a:pt x="351" y="64"/>
                  </a:cubicBezTo>
                  <a:cubicBezTo>
                    <a:pt x="351" y="72"/>
                    <a:pt x="337" y="84"/>
                    <a:pt x="307" y="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5">
              <a:extLst>
                <a:ext uri="{FF2B5EF4-FFF2-40B4-BE49-F238E27FC236}">
                  <a16:creationId xmlns:a16="http://schemas.microsoft.com/office/drawing/2014/main" id="{E95F4A2D-7E48-4D33-BEBB-97D0F5DCFFB2}"/>
                </a:ext>
              </a:extLst>
            </p:cNvPr>
            <p:cNvSpPr>
              <a:spLocks/>
            </p:cNvSpPr>
            <p:nvPr/>
          </p:nvSpPr>
          <p:spPr bwMode="auto">
            <a:xfrm flipH="1">
              <a:off x="1419225" y="3160713"/>
              <a:ext cx="28575" cy="17462"/>
            </a:xfrm>
            <a:custGeom>
              <a:avLst/>
              <a:gdLst>
                <a:gd name="T0" fmla="*/ 110 w 126"/>
                <a:gd name="T1" fmla="*/ 39 h 82"/>
                <a:gd name="T2" fmla="*/ 83 w 126"/>
                <a:gd name="T3" fmla="*/ 33 h 82"/>
                <a:gd name="T4" fmla="*/ 56 w 126"/>
                <a:gd name="T5" fmla="*/ 26 h 82"/>
                <a:gd name="T6" fmla="*/ 51 w 126"/>
                <a:gd name="T7" fmla="*/ 21 h 82"/>
                <a:gd name="T8" fmla="*/ 54 w 126"/>
                <a:gd name="T9" fmla="*/ 17 h 82"/>
                <a:gd name="T10" fmla="*/ 61 w 126"/>
                <a:gd name="T11" fmla="*/ 16 h 82"/>
                <a:gd name="T12" fmla="*/ 68 w 126"/>
                <a:gd name="T13" fmla="*/ 17 h 82"/>
                <a:gd name="T14" fmla="*/ 70 w 126"/>
                <a:gd name="T15" fmla="*/ 23 h 82"/>
                <a:gd name="T16" fmla="*/ 70 w 126"/>
                <a:gd name="T17" fmla="*/ 26 h 82"/>
                <a:gd name="T18" fmla="*/ 121 w 126"/>
                <a:gd name="T19" fmla="*/ 26 h 82"/>
                <a:gd name="T20" fmla="*/ 121 w 126"/>
                <a:gd name="T21" fmla="*/ 23 h 82"/>
                <a:gd name="T22" fmla="*/ 109 w 126"/>
                <a:gd name="T23" fmla="*/ 11 h 82"/>
                <a:gd name="T24" fmla="*/ 74 w 126"/>
                <a:gd name="T25" fmla="*/ 6 h 82"/>
                <a:gd name="T26" fmla="*/ 74 w 126"/>
                <a:gd name="T27" fmla="*/ 0 h 82"/>
                <a:gd name="T28" fmla="*/ 51 w 126"/>
                <a:gd name="T29" fmla="*/ 0 h 82"/>
                <a:gd name="T30" fmla="*/ 51 w 126"/>
                <a:gd name="T31" fmla="*/ 6 h 82"/>
                <a:gd name="T32" fmla="*/ 12 w 126"/>
                <a:gd name="T33" fmla="*/ 11 h 82"/>
                <a:gd name="T34" fmla="*/ 0 w 126"/>
                <a:gd name="T35" fmla="*/ 23 h 82"/>
                <a:gd name="T36" fmla="*/ 6 w 126"/>
                <a:gd name="T37" fmla="*/ 33 h 82"/>
                <a:gd name="T38" fmla="*/ 20 w 126"/>
                <a:gd name="T39" fmla="*/ 39 h 82"/>
                <a:gd name="T40" fmla="*/ 52 w 126"/>
                <a:gd name="T41" fmla="*/ 46 h 82"/>
                <a:gd name="T42" fmla="*/ 68 w 126"/>
                <a:gd name="T43" fmla="*/ 52 h 82"/>
                <a:gd name="T44" fmla="*/ 70 w 126"/>
                <a:gd name="T45" fmla="*/ 60 h 82"/>
                <a:gd name="T46" fmla="*/ 68 w 126"/>
                <a:gd name="T47" fmla="*/ 63 h 82"/>
                <a:gd name="T48" fmla="*/ 60 w 126"/>
                <a:gd name="T49" fmla="*/ 65 h 82"/>
                <a:gd name="T50" fmla="*/ 53 w 126"/>
                <a:gd name="T51" fmla="*/ 63 h 82"/>
                <a:gd name="T52" fmla="*/ 51 w 126"/>
                <a:gd name="T53" fmla="*/ 54 h 82"/>
                <a:gd name="T54" fmla="*/ 51 w 126"/>
                <a:gd name="T55" fmla="*/ 50 h 82"/>
                <a:gd name="T56" fmla="*/ 0 w 126"/>
                <a:gd name="T57" fmla="*/ 50 h 82"/>
                <a:gd name="T58" fmla="*/ 0 w 126"/>
                <a:gd name="T59" fmla="*/ 54 h 82"/>
                <a:gd name="T60" fmla="*/ 16 w 126"/>
                <a:gd name="T61" fmla="*/ 70 h 82"/>
                <a:gd name="T62" fmla="*/ 51 w 126"/>
                <a:gd name="T63" fmla="*/ 75 h 82"/>
                <a:gd name="T64" fmla="*/ 51 w 126"/>
                <a:gd name="T65" fmla="*/ 82 h 82"/>
                <a:gd name="T66" fmla="*/ 74 w 126"/>
                <a:gd name="T67" fmla="*/ 82 h 82"/>
                <a:gd name="T68" fmla="*/ 74 w 126"/>
                <a:gd name="T69" fmla="*/ 75 h 82"/>
                <a:gd name="T70" fmla="*/ 113 w 126"/>
                <a:gd name="T71" fmla="*/ 69 h 82"/>
                <a:gd name="T72" fmla="*/ 126 w 126"/>
                <a:gd name="T73" fmla="*/ 54 h 82"/>
                <a:gd name="T74" fmla="*/ 122 w 126"/>
                <a:gd name="T75" fmla="*/ 45 h 82"/>
                <a:gd name="T76" fmla="*/ 110 w 126"/>
                <a:gd name="T77" fmla="*/ 3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82">
                  <a:moveTo>
                    <a:pt x="110" y="39"/>
                  </a:moveTo>
                  <a:cubicBezTo>
                    <a:pt x="105" y="37"/>
                    <a:pt x="96" y="35"/>
                    <a:pt x="83" y="33"/>
                  </a:cubicBezTo>
                  <a:cubicBezTo>
                    <a:pt x="68" y="30"/>
                    <a:pt x="59" y="28"/>
                    <a:pt x="56" y="26"/>
                  </a:cubicBezTo>
                  <a:cubicBezTo>
                    <a:pt x="53" y="25"/>
                    <a:pt x="51" y="24"/>
                    <a:pt x="51" y="21"/>
                  </a:cubicBezTo>
                  <a:cubicBezTo>
                    <a:pt x="51" y="19"/>
                    <a:pt x="52" y="18"/>
                    <a:pt x="54" y="17"/>
                  </a:cubicBezTo>
                  <a:cubicBezTo>
                    <a:pt x="55" y="16"/>
                    <a:pt x="58" y="16"/>
                    <a:pt x="61" y="16"/>
                  </a:cubicBezTo>
                  <a:cubicBezTo>
                    <a:pt x="65" y="16"/>
                    <a:pt x="67" y="16"/>
                    <a:pt x="68" y="17"/>
                  </a:cubicBezTo>
                  <a:cubicBezTo>
                    <a:pt x="69" y="18"/>
                    <a:pt x="70" y="20"/>
                    <a:pt x="70" y="23"/>
                  </a:cubicBezTo>
                  <a:cubicBezTo>
                    <a:pt x="70" y="26"/>
                    <a:pt x="70" y="26"/>
                    <a:pt x="70" y="26"/>
                  </a:cubicBezTo>
                  <a:cubicBezTo>
                    <a:pt x="121" y="26"/>
                    <a:pt x="121" y="26"/>
                    <a:pt x="121" y="26"/>
                  </a:cubicBezTo>
                  <a:cubicBezTo>
                    <a:pt x="121" y="25"/>
                    <a:pt x="121" y="24"/>
                    <a:pt x="121" y="23"/>
                  </a:cubicBezTo>
                  <a:cubicBezTo>
                    <a:pt x="121" y="18"/>
                    <a:pt x="117" y="14"/>
                    <a:pt x="109" y="11"/>
                  </a:cubicBezTo>
                  <a:cubicBezTo>
                    <a:pt x="102" y="8"/>
                    <a:pt x="90" y="6"/>
                    <a:pt x="74" y="6"/>
                  </a:cubicBezTo>
                  <a:cubicBezTo>
                    <a:pt x="74" y="0"/>
                    <a:pt x="74" y="0"/>
                    <a:pt x="74" y="0"/>
                  </a:cubicBezTo>
                  <a:cubicBezTo>
                    <a:pt x="51" y="0"/>
                    <a:pt x="51" y="0"/>
                    <a:pt x="51" y="0"/>
                  </a:cubicBezTo>
                  <a:cubicBezTo>
                    <a:pt x="51" y="6"/>
                    <a:pt x="51" y="6"/>
                    <a:pt x="51" y="6"/>
                  </a:cubicBezTo>
                  <a:cubicBezTo>
                    <a:pt x="34" y="6"/>
                    <a:pt x="21" y="8"/>
                    <a:pt x="12" y="11"/>
                  </a:cubicBezTo>
                  <a:cubicBezTo>
                    <a:pt x="4" y="14"/>
                    <a:pt x="0" y="18"/>
                    <a:pt x="0" y="23"/>
                  </a:cubicBezTo>
                  <a:cubicBezTo>
                    <a:pt x="0" y="27"/>
                    <a:pt x="2" y="30"/>
                    <a:pt x="6" y="33"/>
                  </a:cubicBezTo>
                  <a:cubicBezTo>
                    <a:pt x="10" y="35"/>
                    <a:pt x="15" y="38"/>
                    <a:pt x="20" y="39"/>
                  </a:cubicBezTo>
                  <a:cubicBezTo>
                    <a:pt x="26" y="41"/>
                    <a:pt x="36" y="43"/>
                    <a:pt x="52" y="46"/>
                  </a:cubicBezTo>
                  <a:cubicBezTo>
                    <a:pt x="61" y="48"/>
                    <a:pt x="66" y="50"/>
                    <a:pt x="68" y="52"/>
                  </a:cubicBezTo>
                  <a:cubicBezTo>
                    <a:pt x="70" y="53"/>
                    <a:pt x="70" y="56"/>
                    <a:pt x="70" y="60"/>
                  </a:cubicBezTo>
                  <a:cubicBezTo>
                    <a:pt x="70" y="62"/>
                    <a:pt x="69" y="63"/>
                    <a:pt x="68" y="63"/>
                  </a:cubicBezTo>
                  <a:cubicBezTo>
                    <a:pt x="66" y="64"/>
                    <a:pt x="64" y="65"/>
                    <a:pt x="60" y="65"/>
                  </a:cubicBezTo>
                  <a:cubicBezTo>
                    <a:pt x="56" y="65"/>
                    <a:pt x="54" y="64"/>
                    <a:pt x="53" y="63"/>
                  </a:cubicBezTo>
                  <a:cubicBezTo>
                    <a:pt x="52" y="62"/>
                    <a:pt x="51" y="59"/>
                    <a:pt x="51" y="54"/>
                  </a:cubicBezTo>
                  <a:cubicBezTo>
                    <a:pt x="51" y="50"/>
                    <a:pt x="51" y="50"/>
                    <a:pt x="51" y="50"/>
                  </a:cubicBezTo>
                  <a:cubicBezTo>
                    <a:pt x="0" y="50"/>
                    <a:pt x="0" y="50"/>
                    <a:pt x="0" y="50"/>
                  </a:cubicBezTo>
                  <a:cubicBezTo>
                    <a:pt x="0" y="54"/>
                    <a:pt x="0" y="54"/>
                    <a:pt x="0" y="54"/>
                  </a:cubicBezTo>
                  <a:cubicBezTo>
                    <a:pt x="0" y="61"/>
                    <a:pt x="5" y="67"/>
                    <a:pt x="16" y="70"/>
                  </a:cubicBezTo>
                  <a:cubicBezTo>
                    <a:pt x="26" y="73"/>
                    <a:pt x="38" y="74"/>
                    <a:pt x="51" y="75"/>
                  </a:cubicBezTo>
                  <a:cubicBezTo>
                    <a:pt x="51" y="82"/>
                    <a:pt x="51" y="82"/>
                    <a:pt x="51" y="82"/>
                  </a:cubicBezTo>
                  <a:cubicBezTo>
                    <a:pt x="74" y="82"/>
                    <a:pt x="74" y="82"/>
                    <a:pt x="74" y="82"/>
                  </a:cubicBezTo>
                  <a:cubicBezTo>
                    <a:pt x="74" y="75"/>
                    <a:pt x="74" y="75"/>
                    <a:pt x="74" y="75"/>
                  </a:cubicBezTo>
                  <a:cubicBezTo>
                    <a:pt x="92" y="74"/>
                    <a:pt x="105" y="72"/>
                    <a:pt x="113" y="69"/>
                  </a:cubicBezTo>
                  <a:cubicBezTo>
                    <a:pt x="122" y="65"/>
                    <a:pt x="126" y="60"/>
                    <a:pt x="126" y="54"/>
                  </a:cubicBezTo>
                  <a:cubicBezTo>
                    <a:pt x="126" y="50"/>
                    <a:pt x="125" y="47"/>
                    <a:pt x="122" y="45"/>
                  </a:cubicBezTo>
                  <a:cubicBezTo>
                    <a:pt x="118" y="42"/>
                    <a:pt x="114" y="40"/>
                    <a:pt x="110"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6">
              <a:extLst>
                <a:ext uri="{FF2B5EF4-FFF2-40B4-BE49-F238E27FC236}">
                  <a16:creationId xmlns:a16="http://schemas.microsoft.com/office/drawing/2014/main" id="{868592EF-7B18-4C12-85B4-A25F6DC0AD3C}"/>
                </a:ext>
              </a:extLst>
            </p:cNvPr>
            <p:cNvSpPr>
              <a:spLocks noEditPoints="1"/>
            </p:cNvSpPr>
            <p:nvPr/>
          </p:nvSpPr>
          <p:spPr bwMode="auto">
            <a:xfrm>
              <a:off x="1392238" y="3184525"/>
              <a:ext cx="82550" cy="28575"/>
            </a:xfrm>
            <a:custGeom>
              <a:avLst/>
              <a:gdLst>
                <a:gd name="T0" fmla="*/ 366 w 366"/>
                <a:gd name="T1" fmla="*/ 7 h 119"/>
                <a:gd name="T2" fmla="*/ 365 w 366"/>
                <a:gd name="T3" fmla="*/ 0 h 119"/>
                <a:gd name="T4" fmla="*/ 183 w 366"/>
                <a:gd name="T5" fmla="*/ 57 h 119"/>
                <a:gd name="T6" fmla="*/ 1 w 366"/>
                <a:gd name="T7" fmla="*/ 0 h 119"/>
                <a:gd name="T8" fmla="*/ 0 w 366"/>
                <a:gd name="T9" fmla="*/ 7 h 119"/>
                <a:gd name="T10" fmla="*/ 0 w 366"/>
                <a:gd name="T11" fmla="*/ 55 h 119"/>
                <a:gd name="T12" fmla="*/ 183 w 366"/>
                <a:gd name="T13" fmla="*/ 119 h 119"/>
                <a:gd name="T14" fmla="*/ 366 w 366"/>
                <a:gd name="T15" fmla="*/ 55 h 119"/>
                <a:gd name="T16" fmla="*/ 366 w 366"/>
                <a:gd name="T17" fmla="*/ 7 h 119"/>
                <a:gd name="T18" fmla="*/ 42 w 366"/>
                <a:gd name="T19" fmla="*/ 89 h 119"/>
                <a:gd name="T20" fmla="*/ 17 w 366"/>
                <a:gd name="T21" fmla="*/ 75 h 119"/>
                <a:gd name="T22" fmla="*/ 17 w 366"/>
                <a:gd name="T23" fmla="*/ 27 h 119"/>
                <a:gd name="T24" fmla="*/ 42 w 366"/>
                <a:gd name="T25" fmla="*/ 41 h 119"/>
                <a:gd name="T26" fmla="*/ 42 w 366"/>
                <a:gd name="T27" fmla="*/ 89 h 119"/>
                <a:gd name="T28" fmla="*/ 78 w 366"/>
                <a:gd name="T29" fmla="*/ 101 h 119"/>
                <a:gd name="T30" fmla="*/ 53 w 366"/>
                <a:gd name="T31" fmla="*/ 93 h 119"/>
                <a:gd name="T32" fmla="*/ 53 w 366"/>
                <a:gd name="T33" fmla="*/ 46 h 119"/>
                <a:gd name="T34" fmla="*/ 78 w 366"/>
                <a:gd name="T35" fmla="*/ 53 h 119"/>
                <a:gd name="T36" fmla="*/ 78 w 366"/>
                <a:gd name="T37" fmla="*/ 101 h 119"/>
                <a:gd name="T38" fmla="*/ 114 w 366"/>
                <a:gd name="T39" fmla="*/ 108 h 119"/>
                <a:gd name="T40" fmla="*/ 89 w 366"/>
                <a:gd name="T41" fmla="*/ 104 h 119"/>
                <a:gd name="T42" fmla="*/ 89 w 366"/>
                <a:gd name="T43" fmla="*/ 56 h 119"/>
                <a:gd name="T44" fmla="*/ 114 w 366"/>
                <a:gd name="T45" fmla="*/ 61 h 119"/>
                <a:gd name="T46" fmla="*/ 114 w 366"/>
                <a:gd name="T47" fmla="*/ 108 h 119"/>
                <a:gd name="T48" fmla="*/ 334 w 366"/>
                <a:gd name="T49" fmla="*/ 84 h 119"/>
                <a:gd name="T50" fmla="*/ 309 w 366"/>
                <a:gd name="T51" fmla="*/ 95 h 119"/>
                <a:gd name="T52" fmla="*/ 309 w 366"/>
                <a:gd name="T53" fmla="*/ 47 h 119"/>
                <a:gd name="T54" fmla="*/ 334 w 366"/>
                <a:gd name="T55" fmla="*/ 37 h 119"/>
                <a:gd name="T56" fmla="*/ 334 w 366"/>
                <a:gd name="T57" fmla="*/ 8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119">
                  <a:moveTo>
                    <a:pt x="366" y="7"/>
                  </a:moveTo>
                  <a:cubicBezTo>
                    <a:pt x="366" y="5"/>
                    <a:pt x="366" y="2"/>
                    <a:pt x="365" y="0"/>
                  </a:cubicBezTo>
                  <a:cubicBezTo>
                    <a:pt x="355" y="32"/>
                    <a:pt x="278" y="57"/>
                    <a:pt x="183" y="57"/>
                  </a:cubicBezTo>
                  <a:cubicBezTo>
                    <a:pt x="89" y="57"/>
                    <a:pt x="11" y="32"/>
                    <a:pt x="1" y="0"/>
                  </a:cubicBezTo>
                  <a:cubicBezTo>
                    <a:pt x="1" y="2"/>
                    <a:pt x="0" y="5"/>
                    <a:pt x="0" y="7"/>
                  </a:cubicBezTo>
                  <a:cubicBezTo>
                    <a:pt x="0" y="55"/>
                    <a:pt x="0" y="55"/>
                    <a:pt x="0" y="55"/>
                  </a:cubicBezTo>
                  <a:cubicBezTo>
                    <a:pt x="0" y="90"/>
                    <a:pt x="82" y="119"/>
                    <a:pt x="183" y="119"/>
                  </a:cubicBezTo>
                  <a:cubicBezTo>
                    <a:pt x="284" y="119"/>
                    <a:pt x="366" y="90"/>
                    <a:pt x="366" y="55"/>
                  </a:cubicBezTo>
                  <a:lnTo>
                    <a:pt x="366" y="7"/>
                  </a:lnTo>
                  <a:close/>
                  <a:moveTo>
                    <a:pt x="42" y="89"/>
                  </a:moveTo>
                  <a:cubicBezTo>
                    <a:pt x="32" y="84"/>
                    <a:pt x="24" y="80"/>
                    <a:pt x="17" y="75"/>
                  </a:cubicBezTo>
                  <a:cubicBezTo>
                    <a:pt x="17" y="27"/>
                    <a:pt x="17" y="27"/>
                    <a:pt x="17" y="27"/>
                  </a:cubicBezTo>
                  <a:cubicBezTo>
                    <a:pt x="24" y="32"/>
                    <a:pt x="32" y="37"/>
                    <a:pt x="42" y="41"/>
                  </a:cubicBezTo>
                  <a:lnTo>
                    <a:pt x="42" y="89"/>
                  </a:lnTo>
                  <a:close/>
                  <a:moveTo>
                    <a:pt x="78" y="101"/>
                  </a:moveTo>
                  <a:cubicBezTo>
                    <a:pt x="69" y="99"/>
                    <a:pt x="61" y="96"/>
                    <a:pt x="53" y="93"/>
                  </a:cubicBezTo>
                  <a:cubicBezTo>
                    <a:pt x="53" y="46"/>
                    <a:pt x="53" y="46"/>
                    <a:pt x="53" y="46"/>
                  </a:cubicBezTo>
                  <a:cubicBezTo>
                    <a:pt x="61" y="49"/>
                    <a:pt x="69" y="51"/>
                    <a:pt x="78" y="53"/>
                  </a:cubicBezTo>
                  <a:lnTo>
                    <a:pt x="78" y="101"/>
                  </a:lnTo>
                  <a:close/>
                  <a:moveTo>
                    <a:pt x="114" y="108"/>
                  </a:moveTo>
                  <a:cubicBezTo>
                    <a:pt x="105" y="107"/>
                    <a:pt x="97" y="105"/>
                    <a:pt x="89" y="104"/>
                  </a:cubicBezTo>
                  <a:cubicBezTo>
                    <a:pt x="89" y="56"/>
                    <a:pt x="89" y="56"/>
                    <a:pt x="89" y="56"/>
                  </a:cubicBezTo>
                  <a:cubicBezTo>
                    <a:pt x="97" y="58"/>
                    <a:pt x="105" y="59"/>
                    <a:pt x="114" y="61"/>
                  </a:cubicBezTo>
                  <a:lnTo>
                    <a:pt x="114" y="108"/>
                  </a:lnTo>
                  <a:close/>
                  <a:moveTo>
                    <a:pt x="334" y="84"/>
                  </a:moveTo>
                  <a:cubicBezTo>
                    <a:pt x="327" y="88"/>
                    <a:pt x="318" y="91"/>
                    <a:pt x="309" y="95"/>
                  </a:cubicBezTo>
                  <a:cubicBezTo>
                    <a:pt x="309" y="47"/>
                    <a:pt x="309" y="47"/>
                    <a:pt x="309" y="47"/>
                  </a:cubicBezTo>
                  <a:cubicBezTo>
                    <a:pt x="318" y="44"/>
                    <a:pt x="327" y="41"/>
                    <a:pt x="334" y="37"/>
                  </a:cubicBezTo>
                  <a:lnTo>
                    <a:pt x="334"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57">
              <a:extLst>
                <a:ext uri="{FF2B5EF4-FFF2-40B4-BE49-F238E27FC236}">
                  <a16:creationId xmlns:a16="http://schemas.microsoft.com/office/drawing/2014/main" id="{5859E24D-FE88-442C-9277-8359C7064011}"/>
                </a:ext>
              </a:extLst>
            </p:cNvPr>
            <p:cNvSpPr>
              <a:spLocks noEditPoints="1"/>
            </p:cNvSpPr>
            <p:nvPr/>
          </p:nvSpPr>
          <p:spPr bwMode="auto">
            <a:xfrm>
              <a:off x="1392238" y="3203575"/>
              <a:ext cx="82550" cy="26987"/>
            </a:xfrm>
            <a:custGeom>
              <a:avLst/>
              <a:gdLst>
                <a:gd name="T0" fmla="*/ 366 w 366"/>
                <a:gd name="T1" fmla="*/ 7 h 119"/>
                <a:gd name="T2" fmla="*/ 365 w 366"/>
                <a:gd name="T3" fmla="*/ 0 h 119"/>
                <a:gd name="T4" fmla="*/ 183 w 366"/>
                <a:gd name="T5" fmla="*/ 57 h 119"/>
                <a:gd name="T6" fmla="*/ 1 w 366"/>
                <a:gd name="T7" fmla="*/ 0 h 119"/>
                <a:gd name="T8" fmla="*/ 0 w 366"/>
                <a:gd name="T9" fmla="*/ 7 h 119"/>
                <a:gd name="T10" fmla="*/ 0 w 366"/>
                <a:gd name="T11" fmla="*/ 55 h 119"/>
                <a:gd name="T12" fmla="*/ 183 w 366"/>
                <a:gd name="T13" fmla="*/ 119 h 119"/>
                <a:gd name="T14" fmla="*/ 366 w 366"/>
                <a:gd name="T15" fmla="*/ 55 h 119"/>
                <a:gd name="T16" fmla="*/ 366 w 366"/>
                <a:gd name="T17" fmla="*/ 7 h 119"/>
                <a:gd name="T18" fmla="*/ 42 w 366"/>
                <a:gd name="T19" fmla="*/ 89 h 119"/>
                <a:gd name="T20" fmla="*/ 17 w 366"/>
                <a:gd name="T21" fmla="*/ 75 h 119"/>
                <a:gd name="T22" fmla="*/ 17 w 366"/>
                <a:gd name="T23" fmla="*/ 27 h 119"/>
                <a:gd name="T24" fmla="*/ 42 w 366"/>
                <a:gd name="T25" fmla="*/ 41 h 119"/>
                <a:gd name="T26" fmla="*/ 42 w 366"/>
                <a:gd name="T27" fmla="*/ 89 h 119"/>
                <a:gd name="T28" fmla="*/ 78 w 366"/>
                <a:gd name="T29" fmla="*/ 101 h 119"/>
                <a:gd name="T30" fmla="*/ 53 w 366"/>
                <a:gd name="T31" fmla="*/ 93 h 119"/>
                <a:gd name="T32" fmla="*/ 53 w 366"/>
                <a:gd name="T33" fmla="*/ 46 h 119"/>
                <a:gd name="T34" fmla="*/ 78 w 366"/>
                <a:gd name="T35" fmla="*/ 53 h 119"/>
                <a:gd name="T36" fmla="*/ 78 w 366"/>
                <a:gd name="T37" fmla="*/ 101 h 119"/>
                <a:gd name="T38" fmla="*/ 114 w 366"/>
                <a:gd name="T39" fmla="*/ 108 h 119"/>
                <a:gd name="T40" fmla="*/ 89 w 366"/>
                <a:gd name="T41" fmla="*/ 103 h 119"/>
                <a:gd name="T42" fmla="*/ 89 w 366"/>
                <a:gd name="T43" fmla="*/ 56 h 119"/>
                <a:gd name="T44" fmla="*/ 114 w 366"/>
                <a:gd name="T45" fmla="*/ 60 h 119"/>
                <a:gd name="T46" fmla="*/ 114 w 366"/>
                <a:gd name="T47" fmla="*/ 108 h 119"/>
                <a:gd name="T48" fmla="*/ 334 w 366"/>
                <a:gd name="T49" fmla="*/ 84 h 119"/>
                <a:gd name="T50" fmla="*/ 309 w 366"/>
                <a:gd name="T51" fmla="*/ 95 h 119"/>
                <a:gd name="T52" fmla="*/ 309 w 366"/>
                <a:gd name="T53" fmla="*/ 47 h 119"/>
                <a:gd name="T54" fmla="*/ 334 w 366"/>
                <a:gd name="T55" fmla="*/ 37 h 119"/>
                <a:gd name="T56" fmla="*/ 334 w 366"/>
                <a:gd name="T57" fmla="*/ 8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119">
                  <a:moveTo>
                    <a:pt x="366" y="7"/>
                  </a:moveTo>
                  <a:cubicBezTo>
                    <a:pt x="366" y="4"/>
                    <a:pt x="366" y="2"/>
                    <a:pt x="365" y="0"/>
                  </a:cubicBezTo>
                  <a:cubicBezTo>
                    <a:pt x="355" y="32"/>
                    <a:pt x="278" y="57"/>
                    <a:pt x="183" y="57"/>
                  </a:cubicBezTo>
                  <a:cubicBezTo>
                    <a:pt x="89" y="57"/>
                    <a:pt x="11" y="32"/>
                    <a:pt x="1" y="0"/>
                  </a:cubicBezTo>
                  <a:cubicBezTo>
                    <a:pt x="1" y="2"/>
                    <a:pt x="0" y="4"/>
                    <a:pt x="0" y="7"/>
                  </a:cubicBezTo>
                  <a:cubicBezTo>
                    <a:pt x="0" y="55"/>
                    <a:pt x="0" y="55"/>
                    <a:pt x="0" y="55"/>
                  </a:cubicBezTo>
                  <a:cubicBezTo>
                    <a:pt x="0" y="90"/>
                    <a:pt x="82" y="119"/>
                    <a:pt x="183" y="119"/>
                  </a:cubicBezTo>
                  <a:cubicBezTo>
                    <a:pt x="284" y="119"/>
                    <a:pt x="366" y="90"/>
                    <a:pt x="366" y="55"/>
                  </a:cubicBezTo>
                  <a:lnTo>
                    <a:pt x="366" y="7"/>
                  </a:lnTo>
                  <a:close/>
                  <a:moveTo>
                    <a:pt x="42" y="89"/>
                  </a:moveTo>
                  <a:cubicBezTo>
                    <a:pt x="32" y="84"/>
                    <a:pt x="24" y="80"/>
                    <a:pt x="17" y="75"/>
                  </a:cubicBezTo>
                  <a:cubicBezTo>
                    <a:pt x="17" y="27"/>
                    <a:pt x="17" y="27"/>
                    <a:pt x="17" y="27"/>
                  </a:cubicBezTo>
                  <a:cubicBezTo>
                    <a:pt x="24" y="32"/>
                    <a:pt x="32" y="37"/>
                    <a:pt x="42" y="41"/>
                  </a:cubicBezTo>
                  <a:lnTo>
                    <a:pt x="42" y="89"/>
                  </a:lnTo>
                  <a:close/>
                  <a:moveTo>
                    <a:pt x="78" y="101"/>
                  </a:moveTo>
                  <a:cubicBezTo>
                    <a:pt x="69" y="98"/>
                    <a:pt x="61" y="96"/>
                    <a:pt x="53" y="93"/>
                  </a:cubicBezTo>
                  <a:cubicBezTo>
                    <a:pt x="53" y="46"/>
                    <a:pt x="53" y="46"/>
                    <a:pt x="53" y="46"/>
                  </a:cubicBezTo>
                  <a:cubicBezTo>
                    <a:pt x="61" y="49"/>
                    <a:pt x="69" y="51"/>
                    <a:pt x="78" y="53"/>
                  </a:cubicBezTo>
                  <a:lnTo>
                    <a:pt x="78" y="101"/>
                  </a:lnTo>
                  <a:close/>
                  <a:moveTo>
                    <a:pt x="114" y="108"/>
                  </a:moveTo>
                  <a:cubicBezTo>
                    <a:pt x="105" y="107"/>
                    <a:pt x="97" y="105"/>
                    <a:pt x="89" y="103"/>
                  </a:cubicBezTo>
                  <a:cubicBezTo>
                    <a:pt x="89" y="56"/>
                    <a:pt x="89" y="56"/>
                    <a:pt x="89" y="56"/>
                  </a:cubicBezTo>
                  <a:cubicBezTo>
                    <a:pt x="97" y="58"/>
                    <a:pt x="105" y="59"/>
                    <a:pt x="114" y="60"/>
                  </a:cubicBezTo>
                  <a:lnTo>
                    <a:pt x="114" y="108"/>
                  </a:lnTo>
                  <a:close/>
                  <a:moveTo>
                    <a:pt x="334" y="84"/>
                  </a:moveTo>
                  <a:cubicBezTo>
                    <a:pt x="327" y="88"/>
                    <a:pt x="318" y="91"/>
                    <a:pt x="309" y="95"/>
                  </a:cubicBezTo>
                  <a:cubicBezTo>
                    <a:pt x="309" y="47"/>
                    <a:pt x="309" y="47"/>
                    <a:pt x="309" y="47"/>
                  </a:cubicBezTo>
                  <a:cubicBezTo>
                    <a:pt x="318" y="44"/>
                    <a:pt x="327" y="41"/>
                    <a:pt x="334" y="37"/>
                  </a:cubicBezTo>
                  <a:lnTo>
                    <a:pt x="334"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58">
              <a:extLst>
                <a:ext uri="{FF2B5EF4-FFF2-40B4-BE49-F238E27FC236}">
                  <a16:creationId xmlns:a16="http://schemas.microsoft.com/office/drawing/2014/main" id="{9BA559E3-8CF3-4945-A63B-F96B6D23C439}"/>
                </a:ext>
              </a:extLst>
            </p:cNvPr>
            <p:cNvSpPr>
              <a:spLocks noEditPoints="1"/>
            </p:cNvSpPr>
            <p:nvPr/>
          </p:nvSpPr>
          <p:spPr bwMode="auto">
            <a:xfrm>
              <a:off x="1392238" y="3221038"/>
              <a:ext cx="82550" cy="26987"/>
            </a:xfrm>
            <a:custGeom>
              <a:avLst/>
              <a:gdLst>
                <a:gd name="T0" fmla="*/ 366 w 366"/>
                <a:gd name="T1" fmla="*/ 7 h 118"/>
                <a:gd name="T2" fmla="*/ 365 w 366"/>
                <a:gd name="T3" fmla="*/ 0 h 118"/>
                <a:gd name="T4" fmla="*/ 183 w 366"/>
                <a:gd name="T5" fmla="*/ 57 h 118"/>
                <a:gd name="T6" fmla="*/ 1 w 366"/>
                <a:gd name="T7" fmla="*/ 0 h 118"/>
                <a:gd name="T8" fmla="*/ 0 w 366"/>
                <a:gd name="T9" fmla="*/ 7 h 118"/>
                <a:gd name="T10" fmla="*/ 0 w 366"/>
                <a:gd name="T11" fmla="*/ 55 h 118"/>
                <a:gd name="T12" fmla="*/ 183 w 366"/>
                <a:gd name="T13" fmla="*/ 118 h 118"/>
                <a:gd name="T14" fmla="*/ 366 w 366"/>
                <a:gd name="T15" fmla="*/ 55 h 118"/>
                <a:gd name="T16" fmla="*/ 366 w 366"/>
                <a:gd name="T17" fmla="*/ 7 h 118"/>
                <a:gd name="T18" fmla="*/ 42 w 366"/>
                <a:gd name="T19" fmla="*/ 89 h 118"/>
                <a:gd name="T20" fmla="*/ 17 w 366"/>
                <a:gd name="T21" fmla="*/ 75 h 118"/>
                <a:gd name="T22" fmla="*/ 17 w 366"/>
                <a:gd name="T23" fmla="*/ 27 h 118"/>
                <a:gd name="T24" fmla="*/ 42 w 366"/>
                <a:gd name="T25" fmla="*/ 41 h 118"/>
                <a:gd name="T26" fmla="*/ 42 w 366"/>
                <a:gd name="T27" fmla="*/ 89 h 118"/>
                <a:gd name="T28" fmla="*/ 78 w 366"/>
                <a:gd name="T29" fmla="*/ 101 h 118"/>
                <a:gd name="T30" fmla="*/ 53 w 366"/>
                <a:gd name="T31" fmla="*/ 93 h 118"/>
                <a:gd name="T32" fmla="*/ 53 w 366"/>
                <a:gd name="T33" fmla="*/ 46 h 118"/>
                <a:gd name="T34" fmla="*/ 78 w 366"/>
                <a:gd name="T35" fmla="*/ 53 h 118"/>
                <a:gd name="T36" fmla="*/ 78 w 366"/>
                <a:gd name="T37" fmla="*/ 101 h 118"/>
                <a:gd name="T38" fmla="*/ 114 w 366"/>
                <a:gd name="T39" fmla="*/ 108 h 118"/>
                <a:gd name="T40" fmla="*/ 89 w 366"/>
                <a:gd name="T41" fmla="*/ 103 h 118"/>
                <a:gd name="T42" fmla="*/ 89 w 366"/>
                <a:gd name="T43" fmla="*/ 56 h 118"/>
                <a:gd name="T44" fmla="*/ 114 w 366"/>
                <a:gd name="T45" fmla="*/ 60 h 118"/>
                <a:gd name="T46" fmla="*/ 114 w 366"/>
                <a:gd name="T47" fmla="*/ 108 h 118"/>
                <a:gd name="T48" fmla="*/ 334 w 366"/>
                <a:gd name="T49" fmla="*/ 84 h 118"/>
                <a:gd name="T50" fmla="*/ 309 w 366"/>
                <a:gd name="T51" fmla="*/ 94 h 118"/>
                <a:gd name="T52" fmla="*/ 309 w 366"/>
                <a:gd name="T53" fmla="*/ 47 h 118"/>
                <a:gd name="T54" fmla="*/ 334 w 366"/>
                <a:gd name="T55" fmla="*/ 37 h 118"/>
                <a:gd name="T56" fmla="*/ 334 w 366"/>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118">
                  <a:moveTo>
                    <a:pt x="366" y="7"/>
                  </a:moveTo>
                  <a:cubicBezTo>
                    <a:pt x="366" y="4"/>
                    <a:pt x="366" y="2"/>
                    <a:pt x="365" y="0"/>
                  </a:cubicBezTo>
                  <a:cubicBezTo>
                    <a:pt x="355" y="32"/>
                    <a:pt x="278" y="57"/>
                    <a:pt x="183" y="57"/>
                  </a:cubicBezTo>
                  <a:cubicBezTo>
                    <a:pt x="89" y="57"/>
                    <a:pt x="11" y="32"/>
                    <a:pt x="1" y="0"/>
                  </a:cubicBezTo>
                  <a:cubicBezTo>
                    <a:pt x="1" y="2"/>
                    <a:pt x="0" y="4"/>
                    <a:pt x="0" y="7"/>
                  </a:cubicBezTo>
                  <a:cubicBezTo>
                    <a:pt x="0" y="55"/>
                    <a:pt x="0" y="55"/>
                    <a:pt x="0" y="55"/>
                  </a:cubicBezTo>
                  <a:cubicBezTo>
                    <a:pt x="0" y="90"/>
                    <a:pt x="82" y="118"/>
                    <a:pt x="183" y="118"/>
                  </a:cubicBezTo>
                  <a:cubicBezTo>
                    <a:pt x="284" y="118"/>
                    <a:pt x="366" y="90"/>
                    <a:pt x="366" y="55"/>
                  </a:cubicBezTo>
                  <a:lnTo>
                    <a:pt x="366" y="7"/>
                  </a:lnTo>
                  <a:close/>
                  <a:moveTo>
                    <a:pt x="42" y="89"/>
                  </a:moveTo>
                  <a:cubicBezTo>
                    <a:pt x="32" y="84"/>
                    <a:pt x="24" y="80"/>
                    <a:pt x="17" y="75"/>
                  </a:cubicBezTo>
                  <a:cubicBezTo>
                    <a:pt x="17" y="27"/>
                    <a:pt x="17" y="27"/>
                    <a:pt x="17" y="27"/>
                  </a:cubicBezTo>
                  <a:cubicBezTo>
                    <a:pt x="24" y="32"/>
                    <a:pt x="32" y="37"/>
                    <a:pt x="42" y="41"/>
                  </a:cubicBezTo>
                  <a:lnTo>
                    <a:pt x="42" y="89"/>
                  </a:lnTo>
                  <a:close/>
                  <a:moveTo>
                    <a:pt x="78" y="101"/>
                  </a:moveTo>
                  <a:cubicBezTo>
                    <a:pt x="69" y="98"/>
                    <a:pt x="61" y="96"/>
                    <a:pt x="53" y="93"/>
                  </a:cubicBezTo>
                  <a:cubicBezTo>
                    <a:pt x="53" y="46"/>
                    <a:pt x="53" y="46"/>
                    <a:pt x="53" y="46"/>
                  </a:cubicBezTo>
                  <a:cubicBezTo>
                    <a:pt x="61" y="48"/>
                    <a:pt x="69" y="51"/>
                    <a:pt x="78" y="53"/>
                  </a:cubicBezTo>
                  <a:lnTo>
                    <a:pt x="78" y="101"/>
                  </a:lnTo>
                  <a:close/>
                  <a:moveTo>
                    <a:pt x="114" y="108"/>
                  </a:moveTo>
                  <a:cubicBezTo>
                    <a:pt x="105" y="106"/>
                    <a:pt x="97" y="105"/>
                    <a:pt x="89" y="103"/>
                  </a:cubicBezTo>
                  <a:cubicBezTo>
                    <a:pt x="89" y="56"/>
                    <a:pt x="89" y="56"/>
                    <a:pt x="89" y="56"/>
                  </a:cubicBezTo>
                  <a:cubicBezTo>
                    <a:pt x="97" y="58"/>
                    <a:pt x="105" y="59"/>
                    <a:pt x="114" y="60"/>
                  </a:cubicBezTo>
                  <a:lnTo>
                    <a:pt x="114" y="108"/>
                  </a:lnTo>
                  <a:close/>
                  <a:moveTo>
                    <a:pt x="334" y="84"/>
                  </a:moveTo>
                  <a:cubicBezTo>
                    <a:pt x="327" y="88"/>
                    <a:pt x="318" y="91"/>
                    <a:pt x="309" y="94"/>
                  </a:cubicBezTo>
                  <a:cubicBezTo>
                    <a:pt x="309" y="47"/>
                    <a:pt x="309" y="47"/>
                    <a:pt x="309" y="47"/>
                  </a:cubicBezTo>
                  <a:cubicBezTo>
                    <a:pt x="318" y="44"/>
                    <a:pt x="327" y="40"/>
                    <a:pt x="334" y="37"/>
                  </a:cubicBezTo>
                  <a:lnTo>
                    <a:pt x="334"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59">
              <a:extLst>
                <a:ext uri="{FF2B5EF4-FFF2-40B4-BE49-F238E27FC236}">
                  <a16:creationId xmlns:a16="http://schemas.microsoft.com/office/drawing/2014/main" id="{36EBF3D3-D628-44D3-A007-6C38E6F6FE18}"/>
                </a:ext>
              </a:extLst>
            </p:cNvPr>
            <p:cNvSpPr>
              <a:spLocks noEditPoints="1"/>
            </p:cNvSpPr>
            <p:nvPr/>
          </p:nvSpPr>
          <p:spPr bwMode="auto">
            <a:xfrm>
              <a:off x="1392238" y="3238500"/>
              <a:ext cx="82550" cy="26987"/>
            </a:xfrm>
            <a:custGeom>
              <a:avLst/>
              <a:gdLst>
                <a:gd name="T0" fmla="*/ 183 w 366"/>
                <a:gd name="T1" fmla="*/ 57 h 118"/>
                <a:gd name="T2" fmla="*/ 1 w 366"/>
                <a:gd name="T3" fmla="*/ 0 h 118"/>
                <a:gd name="T4" fmla="*/ 0 w 366"/>
                <a:gd name="T5" fmla="*/ 6 h 118"/>
                <a:gd name="T6" fmla="*/ 0 w 366"/>
                <a:gd name="T7" fmla="*/ 55 h 118"/>
                <a:gd name="T8" fmla="*/ 183 w 366"/>
                <a:gd name="T9" fmla="*/ 118 h 118"/>
                <a:gd name="T10" fmla="*/ 366 w 366"/>
                <a:gd name="T11" fmla="*/ 55 h 118"/>
                <a:gd name="T12" fmla="*/ 366 w 366"/>
                <a:gd name="T13" fmla="*/ 6 h 118"/>
                <a:gd name="T14" fmla="*/ 365 w 366"/>
                <a:gd name="T15" fmla="*/ 0 h 118"/>
                <a:gd name="T16" fmla="*/ 183 w 366"/>
                <a:gd name="T17" fmla="*/ 57 h 118"/>
                <a:gd name="T18" fmla="*/ 42 w 366"/>
                <a:gd name="T19" fmla="*/ 88 h 118"/>
                <a:gd name="T20" fmla="*/ 17 w 366"/>
                <a:gd name="T21" fmla="*/ 74 h 118"/>
                <a:gd name="T22" fmla="*/ 17 w 366"/>
                <a:gd name="T23" fmla="*/ 27 h 118"/>
                <a:gd name="T24" fmla="*/ 42 w 366"/>
                <a:gd name="T25" fmla="*/ 41 h 118"/>
                <a:gd name="T26" fmla="*/ 42 w 366"/>
                <a:gd name="T27" fmla="*/ 88 h 118"/>
                <a:gd name="T28" fmla="*/ 78 w 366"/>
                <a:gd name="T29" fmla="*/ 101 h 118"/>
                <a:gd name="T30" fmla="*/ 53 w 366"/>
                <a:gd name="T31" fmla="*/ 93 h 118"/>
                <a:gd name="T32" fmla="*/ 53 w 366"/>
                <a:gd name="T33" fmla="*/ 46 h 118"/>
                <a:gd name="T34" fmla="*/ 78 w 366"/>
                <a:gd name="T35" fmla="*/ 53 h 118"/>
                <a:gd name="T36" fmla="*/ 78 w 366"/>
                <a:gd name="T37" fmla="*/ 101 h 118"/>
                <a:gd name="T38" fmla="*/ 114 w 366"/>
                <a:gd name="T39" fmla="*/ 108 h 118"/>
                <a:gd name="T40" fmla="*/ 89 w 366"/>
                <a:gd name="T41" fmla="*/ 103 h 118"/>
                <a:gd name="T42" fmla="*/ 89 w 366"/>
                <a:gd name="T43" fmla="*/ 56 h 118"/>
                <a:gd name="T44" fmla="*/ 114 w 366"/>
                <a:gd name="T45" fmla="*/ 60 h 118"/>
                <a:gd name="T46" fmla="*/ 114 w 366"/>
                <a:gd name="T47" fmla="*/ 108 h 118"/>
                <a:gd name="T48" fmla="*/ 334 w 366"/>
                <a:gd name="T49" fmla="*/ 84 h 118"/>
                <a:gd name="T50" fmla="*/ 309 w 366"/>
                <a:gd name="T51" fmla="*/ 94 h 118"/>
                <a:gd name="T52" fmla="*/ 309 w 366"/>
                <a:gd name="T53" fmla="*/ 47 h 118"/>
                <a:gd name="T54" fmla="*/ 334 w 366"/>
                <a:gd name="T55" fmla="*/ 37 h 118"/>
                <a:gd name="T56" fmla="*/ 334 w 366"/>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118">
                  <a:moveTo>
                    <a:pt x="183" y="57"/>
                  </a:moveTo>
                  <a:cubicBezTo>
                    <a:pt x="89" y="57"/>
                    <a:pt x="11" y="32"/>
                    <a:pt x="1" y="0"/>
                  </a:cubicBezTo>
                  <a:cubicBezTo>
                    <a:pt x="1" y="2"/>
                    <a:pt x="0" y="4"/>
                    <a:pt x="0" y="6"/>
                  </a:cubicBezTo>
                  <a:cubicBezTo>
                    <a:pt x="0" y="55"/>
                    <a:pt x="0" y="55"/>
                    <a:pt x="0" y="55"/>
                  </a:cubicBezTo>
                  <a:cubicBezTo>
                    <a:pt x="0" y="90"/>
                    <a:pt x="82" y="118"/>
                    <a:pt x="183" y="118"/>
                  </a:cubicBezTo>
                  <a:cubicBezTo>
                    <a:pt x="284" y="118"/>
                    <a:pt x="366" y="90"/>
                    <a:pt x="366" y="55"/>
                  </a:cubicBezTo>
                  <a:cubicBezTo>
                    <a:pt x="366" y="6"/>
                    <a:pt x="366" y="6"/>
                    <a:pt x="366" y="6"/>
                  </a:cubicBezTo>
                  <a:cubicBezTo>
                    <a:pt x="366" y="4"/>
                    <a:pt x="366" y="2"/>
                    <a:pt x="365" y="0"/>
                  </a:cubicBezTo>
                  <a:cubicBezTo>
                    <a:pt x="355" y="32"/>
                    <a:pt x="278" y="57"/>
                    <a:pt x="183" y="57"/>
                  </a:cubicBezTo>
                  <a:close/>
                  <a:moveTo>
                    <a:pt x="42" y="88"/>
                  </a:moveTo>
                  <a:cubicBezTo>
                    <a:pt x="32" y="84"/>
                    <a:pt x="24" y="79"/>
                    <a:pt x="17" y="74"/>
                  </a:cubicBezTo>
                  <a:cubicBezTo>
                    <a:pt x="17" y="27"/>
                    <a:pt x="17" y="27"/>
                    <a:pt x="17" y="27"/>
                  </a:cubicBezTo>
                  <a:cubicBezTo>
                    <a:pt x="24" y="32"/>
                    <a:pt x="32" y="37"/>
                    <a:pt x="42" y="41"/>
                  </a:cubicBezTo>
                  <a:lnTo>
                    <a:pt x="42" y="88"/>
                  </a:lnTo>
                  <a:close/>
                  <a:moveTo>
                    <a:pt x="78" y="101"/>
                  </a:moveTo>
                  <a:cubicBezTo>
                    <a:pt x="69" y="98"/>
                    <a:pt x="61" y="96"/>
                    <a:pt x="53" y="93"/>
                  </a:cubicBezTo>
                  <a:cubicBezTo>
                    <a:pt x="53" y="46"/>
                    <a:pt x="53" y="46"/>
                    <a:pt x="53" y="46"/>
                  </a:cubicBezTo>
                  <a:cubicBezTo>
                    <a:pt x="61" y="48"/>
                    <a:pt x="69" y="51"/>
                    <a:pt x="78" y="53"/>
                  </a:cubicBezTo>
                  <a:lnTo>
                    <a:pt x="78" y="101"/>
                  </a:lnTo>
                  <a:close/>
                  <a:moveTo>
                    <a:pt x="114" y="108"/>
                  </a:moveTo>
                  <a:cubicBezTo>
                    <a:pt x="105" y="106"/>
                    <a:pt x="97" y="105"/>
                    <a:pt x="89" y="103"/>
                  </a:cubicBezTo>
                  <a:cubicBezTo>
                    <a:pt x="89" y="56"/>
                    <a:pt x="89" y="56"/>
                    <a:pt x="89" y="56"/>
                  </a:cubicBezTo>
                  <a:cubicBezTo>
                    <a:pt x="97" y="58"/>
                    <a:pt x="105" y="59"/>
                    <a:pt x="114" y="60"/>
                  </a:cubicBezTo>
                  <a:lnTo>
                    <a:pt x="114" y="108"/>
                  </a:lnTo>
                  <a:close/>
                  <a:moveTo>
                    <a:pt x="334" y="84"/>
                  </a:moveTo>
                  <a:cubicBezTo>
                    <a:pt x="327" y="88"/>
                    <a:pt x="318" y="91"/>
                    <a:pt x="309" y="94"/>
                  </a:cubicBezTo>
                  <a:cubicBezTo>
                    <a:pt x="309" y="47"/>
                    <a:pt x="309" y="47"/>
                    <a:pt x="309" y="47"/>
                  </a:cubicBezTo>
                  <a:cubicBezTo>
                    <a:pt x="318" y="44"/>
                    <a:pt x="327" y="40"/>
                    <a:pt x="334" y="37"/>
                  </a:cubicBezTo>
                  <a:lnTo>
                    <a:pt x="334"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60">
              <a:extLst>
                <a:ext uri="{FF2B5EF4-FFF2-40B4-BE49-F238E27FC236}">
                  <a16:creationId xmlns:a16="http://schemas.microsoft.com/office/drawing/2014/main" id="{A5A529A3-E1F7-4914-B78D-6A095BA1F417}"/>
                </a:ext>
              </a:extLst>
            </p:cNvPr>
            <p:cNvSpPr>
              <a:spLocks noEditPoints="1"/>
            </p:cNvSpPr>
            <p:nvPr/>
          </p:nvSpPr>
          <p:spPr bwMode="auto">
            <a:xfrm>
              <a:off x="1503363" y="3082925"/>
              <a:ext cx="84137" cy="39687"/>
            </a:xfrm>
            <a:custGeom>
              <a:avLst/>
              <a:gdLst>
                <a:gd name="T0" fmla="*/ 183 w 365"/>
                <a:gd name="T1" fmla="*/ 0 h 176"/>
                <a:gd name="T2" fmla="*/ 0 w 365"/>
                <a:gd name="T3" fmla="*/ 64 h 176"/>
                <a:gd name="T4" fmla="*/ 0 w 365"/>
                <a:gd name="T5" fmla="*/ 112 h 176"/>
                <a:gd name="T6" fmla="*/ 183 w 365"/>
                <a:gd name="T7" fmla="*/ 176 h 176"/>
                <a:gd name="T8" fmla="*/ 365 w 365"/>
                <a:gd name="T9" fmla="*/ 112 h 176"/>
                <a:gd name="T10" fmla="*/ 365 w 365"/>
                <a:gd name="T11" fmla="*/ 64 h 176"/>
                <a:gd name="T12" fmla="*/ 183 w 365"/>
                <a:gd name="T13" fmla="*/ 0 h 176"/>
                <a:gd name="T14" fmla="*/ 41 w 365"/>
                <a:gd name="T15" fmla="*/ 146 h 176"/>
                <a:gd name="T16" fmla="*/ 17 w 365"/>
                <a:gd name="T17" fmla="*/ 132 h 176"/>
                <a:gd name="T18" fmla="*/ 17 w 365"/>
                <a:gd name="T19" fmla="*/ 84 h 176"/>
                <a:gd name="T20" fmla="*/ 41 w 365"/>
                <a:gd name="T21" fmla="*/ 98 h 176"/>
                <a:gd name="T22" fmla="*/ 41 w 365"/>
                <a:gd name="T23" fmla="*/ 146 h 176"/>
                <a:gd name="T24" fmla="*/ 77 w 365"/>
                <a:gd name="T25" fmla="*/ 158 h 176"/>
                <a:gd name="T26" fmla="*/ 53 w 365"/>
                <a:gd name="T27" fmla="*/ 150 h 176"/>
                <a:gd name="T28" fmla="*/ 53 w 365"/>
                <a:gd name="T29" fmla="*/ 103 h 176"/>
                <a:gd name="T30" fmla="*/ 77 w 365"/>
                <a:gd name="T31" fmla="*/ 110 h 176"/>
                <a:gd name="T32" fmla="*/ 77 w 365"/>
                <a:gd name="T33" fmla="*/ 158 h 176"/>
                <a:gd name="T34" fmla="*/ 113 w 365"/>
                <a:gd name="T35" fmla="*/ 165 h 176"/>
                <a:gd name="T36" fmla="*/ 89 w 365"/>
                <a:gd name="T37" fmla="*/ 160 h 176"/>
                <a:gd name="T38" fmla="*/ 89 w 365"/>
                <a:gd name="T39" fmla="*/ 113 h 176"/>
                <a:gd name="T40" fmla="*/ 113 w 365"/>
                <a:gd name="T41" fmla="*/ 118 h 176"/>
                <a:gd name="T42" fmla="*/ 113 w 365"/>
                <a:gd name="T43" fmla="*/ 165 h 176"/>
                <a:gd name="T44" fmla="*/ 333 w 365"/>
                <a:gd name="T45" fmla="*/ 141 h 176"/>
                <a:gd name="T46" fmla="*/ 309 w 365"/>
                <a:gd name="T47" fmla="*/ 152 h 176"/>
                <a:gd name="T48" fmla="*/ 309 w 365"/>
                <a:gd name="T49" fmla="*/ 104 h 176"/>
                <a:gd name="T50" fmla="*/ 333 w 365"/>
                <a:gd name="T51" fmla="*/ 94 h 176"/>
                <a:gd name="T52" fmla="*/ 333 w 365"/>
                <a:gd name="T53" fmla="*/ 141 h 176"/>
                <a:gd name="T54" fmla="*/ 307 w 365"/>
                <a:gd name="T55" fmla="*/ 95 h 176"/>
                <a:gd name="T56" fmla="*/ 183 w 365"/>
                <a:gd name="T57" fmla="*/ 112 h 176"/>
                <a:gd name="T58" fmla="*/ 58 w 365"/>
                <a:gd name="T59" fmla="*/ 95 h 176"/>
                <a:gd name="T60" fmla="*/ 15 w 365"/>
                <a:gd name="T61" fmla="*/ 64 h 176"/>
                <a:gd name="T62" fmla="*/ 58 w 365"/>
                <a:gd name="T63" fmla="*/ 33 h 176"/>
                <a:gd name="T64" fmla="*/ 183 w 365"/>
                <a:gd name="T65" fmla="*/ 15 h 176"/>
                <a:gd name="T66" fmla="*/ 307 w 365"/>
                <a:gd name="T67" fmla="*/ 33 h 176"/>
                <a:gd name="T68" fmla="*/ 351 w 365"/>
                <a:gd name="T69" fmla="*/ 64 h 176"/>
                <a:gd name="T70" fmla="*/ 307 w 365"/>
                <a:gd name="T71" fmla="*/ 9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5" h="176">
                  <a:moveTo>
                    <a:pt x="183" y="0"/>
                  </a:moveTo>
                  <a:cubicBezTo>
                    <a:pt x="82" y="0"/>
                    <a:pt x="0" y="29"/>
                    <a:pt x="0" y="64"/>
                  </a:cubicBezTo>
                  <a:cubicBezTo>
                    <a:pt x="0" y="112"/>
                    <a:pt x="0" y="112"/>
                    <a:pt x="0" y="112"/>
                  </a:cubicBezTo>
                  <a:cubicBezTo>
                    <a:pt x="0" y="147"/>
                    <a:pt x="82" y="176"/>
                    <a:pt x="183" y="176"/>
                  </a:cubicBezTo>
                  <a:cubicBezTo>
                    <a:pt x="284" y="176"/>
                    <a:pt x="365" y="147"/>
                    <a:pt x="365" y="112"/>
                  </a:cubicBezTo>
                  <a:cubicBezTo>
                    <a:pt x="365" y="64"/>
                    <a:pt x="365" y="64"/>
                    <a:pt x="365" y="64"/>
                  </a:cubicBezTo>
                  <a:cubicBezTo>
                    <a:pt x="365" y="29"/>
                    <a:pt x="284" y="0"/>
                    <a:pt x="183" y="0"/>
                  </a:cubicBezTo>
                  <a:close/>
                  <a:moveTo>
                    <a:pt x="41" y="146"/>
                  </a:moveTo>
                  <a:cubicBezTo>
                    <a:pt x="32" y="141"/>
                    <a:pt x="24" y="137"/>
                    <a:pt x="17" y="132"/>
                  </a:cubicBezTo>
                  <a:cubicBezTo>
                    <a:pt x="17" y="84"/>
                    <a:pt x="17" y="84"/>
                    <a:pt x="17" y="84"/>
                  </a:cubicBezTo>
                  <a:cubicBezTo>
                    <a:pt x="24" y="89"/>
                    <a:pt x="32" y="94"/>
                    <a:pt x="41" y="98"/>
                  </a:cubicBezTo>
                  <a:lnTo>
                    <a:pt x="41" y="146"/>
                  </a:lnTo>
                  <a:close/>
                  <a:moveTo>
                    <a:pt x="77" y="158"/>
                  </a:moveTo>
                  <a:cubicBezTo>
                    <a:pt x="69" y="156"/>
                    <a:pt x="60" y="153"/>
                    <a:pt x="53" y="150"/>
                  </a:cubicBezTo>
                  <a:cubicBezTo>
                    <a:pt x="53" y="103"/>
                    <a:pt x="53" y="103"/>
                    <a:pt x="53" y="103"/>
                  </a:cubicBezTo>
                  <a:cubicBezTo>
                    <a:pt x="60" y="106"/>
                    <a:pt x="69" y="108"/>
                    <a:pt x="77" y="110"/>
                  </a:cubicBezTo>
                  <a:lnTo>
                    <a:pt x="77" y="158"/>
                  </a:lnTo>
                  <a:close/>
                  <a:moveTo>
                    <a:pt x="113" y="165"/>
                  </a:moveTo>
                  <a:cubicBezTo>
                    <a:pt x="105" y="164"/>
                    <a:pt x="97" y="162"/>
                    <a:pt x="89" y="160"/>
                  </a:cubicBezTo>
                  <a:cubicBezTo>
                    <a:pt x="89" y="113"/>
                    <a:pt x="89" y="113"/>
                    <a:pt x="89" y="113"/>
                  </a:cubicBezTo>
                  <a:cubicBezTo>
                    <a:pt x="97" y="115"/>
                    <a:pt x="105" y="116"/>
                    <a:pt x="113" y="118"/>
                  </a:cubicBezTo>
                  <a:lnTo>
                    <a:pt x="113" y="165"/>
                  </a:lnTo>
                  <a:close/>
                  <a:moveTo>
                    <a:pt x="333" y="141"/>
                  </a:moveTo>
                  <a:cubicBezTo>
                    <a:pt x="326" y="145"/>
                    <a:pt x="318" y="148"/>
                    <a:pt x="309" y="152"/>
                  </a:cubicBezTo>
                  <a:cubicBezTo>
                    <a:pt x="309" y="104"/>
                    <a:pt x="309" y="104"/>
                    <a:pt x="309" y="104"/>
                  </a:cubicBezTo>
                  <a:cubicBezTo>
                    <a:pt x="318" y="101"/>
                    <a:pt x="326" y="98"/>
                    <a:pt x="333" y="94"/>
                  </a:cubicBezTo>
                  <a:lnTo>
                    <a:pt x="333" y="141"/>
                  </a:lnTo>
                  <a:close/>
                  <a:moveTo>
                    <a:pt x="307" y="95"/>
                  </a:moveTo>
                  <a:cubicBezTo>
                    <a:pt x="274" y="106"/>
                    <a:pt x="230" y="112"/>
                    <a:pt x="183" y="112"/>
                  </a:cubicBezTo>
                  <a:cubicBezTo>
                    <a:pt x="136" y="112"/>
                    <a:pt x="91" y="106"/>
                    <a:pt x="58" y="95"/>
                  </a:cubicBezTo>
                  <a:cubicBezTo>
                    <a:pt x="28" y="84"/>
                    <a:pt x="15" y="72"/>
                    <a:pt x="15" y="64"/>
                  </a:cubicBezTo>
                  <a:cubicBezTo>
                    <a:pt x="15" y="56"/>
                    <a:pt x="28" y="43"/>
                    <a:pt x="58" y="33"/>
                  </a:cubicBezTo>
                  <a:cubicBezTo>
                    <a:pt x="91" y="22"/>
                    <a:pt x="136" y="15"/>
                    <a:pt x="183" y="15"/>
                  </a:cubicBezTo>
                  <a:cubicBezTo>
                    <a:pt x="230" y="15"/>
                    <a:pt x="274" y="22"/>
                    <a:pt x="307" y="33"/>
                  </a:cubicBezTo>
                  <a:cubicBezTo>
                    <a:pt x="337" y="43"/>
                    <a:pt x="351" y="56"/>
                    <a:pt x="351" y="64"/>
                  </a:cubicBezTo>
                  <a:cubicBezTo>
                    <a:pt x="351" y="72"/>
                    <a:pt x="337" y="84"/>
                    <a:pt x="307" y="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61">
              <a:extLst>
                <a:ext uri="{FF2B5EF4-FFF2-40B4-BE49-F238E27FC236}">
                  <a16:creationId xmlns:a16="http://schemas.microsoft.com/office/drawing/2014/main" id="{B7E72EE6-B010-4F6C-AD23-3461FC8B8092}"/>
                </a:ext>
              </a:extLst>
            </p:cNvPr>
            <p:cNvSpPr>
              <a:spLocks/>
            </p:cNvSpPr>
            <p:nvPr/>
          </p:nvSpPr>
          <p:spPr bwMode="auto">
            <a:xfrm flipH="1">
              <a:off x="1530350" y="3087688"/>
              <a:ext cx="30162" cy="17462"/>
            </a:xfrm>
            <a:custGeom>
              <a:avLst/>
              <a:gdLst>
                <a:gd name="T0" fmla="*/ 110 w 127"/>
                <a:gd name="T1" fmla="*/ 39 h 81"/>
                <a:gd name="T2" fmla="*/ 84 w 127"/>
                <a:gd name="T3" fmla="*/ 33 h 81"/>
                <a:gd name="T4" fmla="*/ 57 w 127"/>
                <a:gd name="T5" fmla="*/ 26 h 81"/>
                <a:gd name="T6" fmla="*/ 52 w 127"/>
                <a:gd name="T7" fmla="*/ 21 h 81"/>
                <a:gd name="T8" fmla="*/ 54 w 127"/>
                <a:gd name="T9" fmla="*/ 17 h 81"/>
                <a:gd name="T10" fmla="*/ 61 w 127"/>
                <a:gd name="T11" fmla="*/ 16 h 81"/>
                <a:gd name="T12" fmla="*/ 69 w 127"/>
                <a:gd name="T13" fmla="*/ 17 h 81"/>
                <a:gd name="T14" fmla="*/ 71 w 127"/>
                <a:gd name="T15" fmla="*/ 23 h 81"/>
                <a:gd name="T16" fmla="*/ 71 w 127"/>
                <a:gd name="T17" fmla="*/ 26 h 81"/>
                <a:gd name="T18" fmla="*/ 121 w 127"/>
                <a:gd name="T19" fmla="*/ 26 h 81"/>
                <a:gd name="T20" fmla="*/ 122 w 127"/>
                <a:gd name="T21" fmla="*/ 23 h 81"/>
                <a:gd name="T22" fmla="*/ 110 w 127"/>
                <a:gd name="T23" fmla="*/ 11 h 81"/>
                <a:gd name="T24" fmla="*/ 75 w 127"/>
                <a:gd name="T25" fmla="*/ 6 h 81"/>
                <a:gd name="T26" fmla="*/ 75 w 127"/>
                <a:gd name="T27" fmla="*/ 0 h 81"/>
                <a:gd name="T28" fmla="*/ 52 w 127"/>
                <a:gd name="T29" fmla="*/ 0 h 81"/>
                <a:gd name="T30" fmla="*/ 52 w 127"/>
                <a:gd name="T31" fmla="*/ 6 h 81"/>
                <a:gd name="T32" fmla="*/ 13 w 127"/>
                <a:gd name="T33" fmla="*/ 11 h 81"/>
                <a:gd name="T34" fmla="*/ 0 w 127"/>
                <a:gd name="T35" fmla="*/ 23 h 81"/>
                <a:gd name="T36" fmla="*/ 6 w 127"/>
                <a:gd name="T37" fmla="*/ 33 h 81"/>
                <a:gd name="T38" fmla="*/ 21 w 127"/>
                <a:gd name="T39" fmla="*/ 39 h 81"/>
                <a:gd name="T40" fmla="*/ 52 w 127"/>
                <a:gd name="T41" fmla="*/ 46 h 81"/>
                <a:gd name="T42" fmla="*/ 69 w 127"/>
                <a:gd name="T43" fmla="*/ 52 h 81"/>
                <a:gd name="T44" fmla="*/ 71 w 127"/>
                <a:gd name="T45" fmla="*/ 60 h 81"/>
                <a:gd name="T46" fmla="*/ 68 w 127"/>
                <a:gd name="T47" fmla="*/ 63 h 81"/>
                <a:gd name="T48" fmla="*/ 61 w 127"/>
                <a:gd name="T49" fmla="*/ 65 h 81"/>
                <a:gd name="T50" fmla="*/ 53 w 127"/>
                <a:gd name="T51" fmla="*/ 63 h 81"/>
                <a:gd name="T52" fmla="*/ 52 w 127"/>
                <a:gd name="T53" fmla="*/ 54 h 81"/>
                <a:gd name="T54" fmla="*/ 52 w 127"/>
                <a:gd name="T55" fmla="*/ 50 h 81"/>
                <a:gd name="T56" fmla="*/ 1 w 127"/>
                <a:gd name="T57" fmla="*/ 50 h 81"/>
                <a:gd name="T58" fmla="*/ 1 w 127"/>
                <a:gd name="T59" fmla="*/ 53 h 81"/>
                <a:gd name="T60" fmla="*/ 16 w 127"/>
                <a:gd name="T61" fmla="*/ 69 h 81"/>
                <a:gd name="T62" fmla="*/ 52 w 127"/>
                <a:gd name="T63" fmla="*/ 75 h 81"/>
                <a:gd name="T64" fmla="*/ 52 w 127"/>
                <a:gd name="T65" fmla="*/ 81 h 81"/>
                <a:gd name="T66" fmla="*/ 75 w 127"/>
                <a:gd name="T67" fmla="*/ 81 h 81"/>
                <a:gd name="T68" fmla="*/ 75 w 127"/>
                <a:gd name="T69" fmla="*/ 75 h 81"/>
                <a:gd name="T70" fmla="*/ 114 w 127"/>
                <a:gd name="T71" fmla="*/ 69 h 81"/>
                <a:gd name="T72" fmla="*/ 127 w 127"/>
                <a:gd name="T73" fmla="*/ 54 h 81"/>
                <a:gd name="T74" fmla="*/ 122 w 127"/>
                <a:gd name="T75" fmla="*/ 45 h 81"/>
                <a:gd name="T76" fmla="*/ 110 w 127"/>
                <a:gd name="T77" fmla="*/ 3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 h="81">
                  <a:moveTo>
                    <a:pt x="110" y="39"/>
                  </a:moveTo>
                  <a:cubicBezTo>
                    <a:pt x="106" y="37"/>
                    <a:pt x="97" y="35"/>
                    <a:pt x="84" y="33"/>
                  </a:cubicBezTo>
                  <a:cubicBezTo>
                    <a:pt x="69" y="30"/>
                    <a:pt x="60" y="27"/>
                    <a:pt x="57" y="26"/>
                  </a:cubicBezTo>
                  <a:cubicBezTo>
                    <a:pt x="54" y="25"/>
                    <a:pt x="52" y="23"/>
                    <a:pt x="52" y="21"/>
                  </a:cubicBezTo>
                  <a:cubicBezTo>
                    <a:pt x="52" y="19"/>
                    <a:pt x="53" y="18"/>
                    <a:pt x="54" y="17"/>
                  </a:cubicBezTo>
                  <a:cubicBezTo>
                    <a:pt x="56" y="16"/>
                    <a:pt x="58" y="16"/>
                    <a:pt x="61" y="16"/>
                  </a:cubicBezTo>
                  <a:cubicBezTo>
                    <a:pt x="65" y="16"/>
                    <a:pt x="68" y="16"/>
                    <a:pt x="69" y="17"/>
                  </a:cubicBezTo>
                  <a:cubicBezTo>
                    <a:pt x="70" y="18"/>
                    <a:pt x="71" y="20"/>
                    <a:pt x="71" y="23"/>
                  </a:cubicBezTo>
                  <a:cubicBezTo>
                    <a:pt x="71" y="26"/>
                    <a:pt x="71" y="26"/>
                    <a:pt x="71" y="26"/>
                  </a:cubicBezTo>
                  <a:cubicBezTo>
                    <a:pt x="121" y="26"/>
                    <a:pt x="121" y="26"/>
                    <a:pt x="121" y="26"/>
                  </a:cubicBezTo>
                  <a:cubicBezTo>
                    <a:pt x="122" y="25"/>
                    <a:pt x="122" y="24"/>
                    <a:pt x="122" y="23"/>
                  </a:cubicBezTo>
                  <a:cubicBezTo>
                    <a:pt x="122" y="18"/>
                    <a:pt x="118" y="14"/>
                    <a:pt x="110" y="11"/>
                  </a:cubicBezTo>
                  <a:cubicBezTo>
                    <a:pt x="102" y="8"/>
                    <a:pt x="91" y="6"/>
                    <a:pt x="75" y="6"/>
                  </a:cubicBezTo>
                  <a:cubicBezTo>
                    <a:pt x="75" y="0"/>
                    <a:pt x="75" y="0"/>
                    <a:pt x="75" y="0"/>
                  </a:cubicBezTo>
                  <a:cubicBezTo>
                    <a:pt x="52" y="0"/>
                    <a:pt x="52" y="0"/>
                    <a:pt x="52" y="0"/>
                  </a:cubicBezTo>
                  <a:cubicBezTo>
                    <a:pt x="52" y="6"/>
                    <a:pt x="52" y="6"/>
                    <a:pt x="52" y="6"/>
                  </a:cubicBezTo>
                  <a:cubicBezTo>
                    <a:pt x="35" y="6"/>
                    <a:pt x="22" y="8"/>
                    <a:pt x="13" y="11"/>
                  </a:cubicBezTo>
                  <a:cubicBezTo>
                    <a:pt x="5" y="14"/>
                    <a:pt x="0" y="18"/>
                    <a:pt x="0" y="23"/>
                  </a:cubicBezTo>
                  <a:cubicBezTo>
                    <a:pt x="0" y="27"/>
                    <a:pt x="2" y="30"/>
                    <a:pt x="6" y="33"/>
                  </a:cubicBezTo>
                  <a:cubicBezTo>
                    <a:pt x="10" y="35"/>
                    <a:pt x="15" y="38"/>
                    <a:pt x="21" y="39"/>
                  </a:cubicBezTo>
                  <a:cubicBezTo>
                    <a:pt x="26" y="41"/>
                    <a:pt x="37" y="43"/>
                    <a:pt x="52" y="46"/>
                  </a:cubicBezTo>
                  <a:cubicBezTo>
                    <a:pt x="62" y="48"/>
                    <a:pt x="67" y="50"/>
                    <a:pt x="69" y="52"/>
                  </a:cubicBezTo>
                  <a:cubicBezTo>
                    <a:pt x="70" y="53"/>
                    <a:pt x="71" y="56"/>
                    <a:pt x="71" y="60"/>
                  </a:cubicBezTo>
                  <a:cubicBezTo>
                    <a:pt x="71" y="61"/>
                    <a:pt x="70" y="63"/>
                    <a:pt x="68" y="63"/>
                  </a:cubicBezTo>
                  <a:cubicBezTo>
                    <a:pt x="67" y="64"/>
                    <a:pt x="64" y="65"/>
                    <a:pt x="61" y="65"/>
                  </a:cubicBezTo>
                  <a:cubicBezTo>
                    <a:pt x="57" y="65"/>
                    <a:pt x="54" y="64"/>
                    <a:pt x="53" y="63"/>
                  </a:cubicBezTo>
                  <a:cubicBezTo>
                    <a:pt x="52" y="62"/>
                    <a:pt x="52" y="59"/>
                    <a:pt x="52" y="54"/>
                  </a:cubicBezTo>
                  <a:cubicBezTo>
                    <a:pt x="52" y="50"/>
                    <a:pt x="52" y="50"/>
                    <a:pt x="52" y="50"/>
                  </a:cubicBezTo>
                  <a:cubicBezTo>
                    <a:pt x="1" y="50"/>
                    <a:pt x="1" y="50"/>
                    <a:pt x="1" y="50"/>
                  </a:cubicBezTo>
                  <a:cubicBezTo>
                    <a:pt x="1" y="53"/>
                    <a:pt x="1" y="53"/>
                    <a:pt x="1" y="53"/>
                  </a:cubicBezTo>
                  <a:cubicBezTo>
                    <a:pt x="1" y="61"/>
                    <a:pt x="6" y="66"/>
                    <a:pt x="16" y="69"/>
                  </a:cubicBezTo>
                  <a:cubicBezTo>
                    <a:pt x="26" y="73"/>
                    <a:pt x="38" y="74"/>
                    <a:pt x="52" y="75"/>
                  </a:cubicBezTo>
                  <a:cubicBezTo>
                    <a:pt x="52" y="81"/>
                    <a:pt x="52" y="81"/>
                    <a:pt x="52" y="81"/>
                  </a:cubicBezTo>
                  <a:cubicBezTo>
                    <a:pt x="75" y="81"/>
                    <a:pt x="75" y="81"/>
                    <a:pt x="75" y="81"/>
                  </a:cubicBezTo>
                  <a:cubicBezTo>
                    <a:pt x="75" y="75"/>
                    <a:pt x="75" y="75"/>
                    <a:pt x="75" y="75"/>
                  </a:cubicBezTo>
                  <a:cubicBezTo>
                    <a:pt x="92" y="74"/>
                    <a:pt x="105" y="72"/>
                    <a:pt x="114" y="69"/>
                  </a:cubicBezTo>
                  <a:cubicBezTo>
                    <a:pt x="123" y="65"/>
                    <a:pt x="127" y="60"/>
                    <a:pt x="127" y="54"/>
                  </a:cubicBezTo>
                  <a:cubicBezTo>
                    <a:pt x="127" y="50"/>
                    <a:pt x="126" y="47"/>
                    <a:pt x="122" y="45"/>
                  </a:cubicBezTo>
                  <a:cubicBezTo>
                    <a:pt x="119" y="42"/>
                    <a:pt x="115" y="40"/>
                    <a:pt x="110"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62">
              <a:extLst>
                <a:ext uri="{FF2B5EF4-FFF2-40B4-BE49-F238E27FC236}">
                  <a16:creationId xmlns:a16="http://schemas.microsoft.com/office/drawing/2014/main" id="{EE77C8AB-E685-422E-9BCD-AD6FE67C9792}"/>
                </a:ext>
              </a:extLst>
            </p:cNvPr>
            <p:cNvSpPr>
              <a:spLocks noEditPoints="1"/>
            </p:cNvSpPr>
            <p:nvPr/>
          </p:nvSpPr>
          <p:spPr bwMode="auto">
            <a:xfrm>
              <a:off x="1503363" y="3113088"/>
              <a:ext cx="84137" cy="26987"/>
            </a:xfrm>
            <a:custGeom>
              <a:avLst/>
              <a:gdLst>
                <a:gd name="T0" fmla="*/ 183 w 365"/>
                <a:gd name="T1" fmla="*/ 57 h 119"/>
                <a:gd name="T2" fmla="*/ 1 w 365"/>
                <a:gd name="T3" fmla="*/ 0 h 119"/>
                <a:gd name="T4" fmla="*/ 0 w 365"/>
                <a:gd name="T5" fmla="*/ 7 h 119"/>
                <a:gd name="T6" fmla="*/ 0 w 365"/>
                <a:gd name="T7" fmla="*/ 55 h 119"/>
                <a:gd name="T8" fmla="*/ 183 w 365"/>
                <a:gd name="T9" fmla="*/ 119 h 119"/>
                <a:gd name="T10" fmla="*/ 365 w 365"/>
                <a:gd name="T11" fmla="*/ 55 h 119"/>
                <a:gd name="T12" fmla="*/ 365 w 365"/>
                <a:gd name="T13" fmla="*/ 7 h 119"/>
                <a:gd name="T14" fmla="*/ 365 w 365"/>
                <a:gd name="T15" fmla="*/ 0 h 119"/>
                <a:gd name="T16" fmla="*/ 183 w 365"/>
                <a:gd name="T17" fmla="*/ 57 h 119"/>
                <a:gd name="T18" fmla="*/ 41 w 365"/>
                <a:gd name="T19" fmla="*/ 89 h 119"/>
                <a:gd name="T20" fmla="*/ 17 w 365"/>
                <a:gd name="T21" fmla="*/ 75 h 119"/>
                <a:gd name="T22" fmla="*/ 17 w 365"/>
                <a:gd name="T23" fmla="*/ 27 h 119"/>
                <a:gd name="T24" fmla="*/ 41 w 365"/>
                <a:gd name="T25" fmla="*/ 41 h 119"/>
                <a:gd name="T26" fmla="*/ 41 w 365"/>
                <a:gd name="T27" fmla="*/ 89 h 119"/>
                <a:gd name="T28" fmla="*/ 77 w 365"/>
                <a:gd name="T29" fmla="*/ 101 h 119"/>
                <a:gd name="T30" fmla="*/ 53 w 365"/>
                <a:gd name="T31" fmla="*/ 93 h 119"/>
                <a:gd name="T32" fmla="*/ 53 w 365"/>
                <a:gd name="T33" fmla="*/ 46 h 119"/>
                <a:gd name="T34" fmla="*/ 77 w 365"/>
                <a:gd name="T35" fmla="*/ 53 h 119"/>
                <a:gd name="T36" fmla="*/ 77 w 365"/>
                <a:gd name="T37" fmla="*/ 101 h 119"/>
                <a:gd name="T38" fmla="*/ 113 w 365"/>
                <a:gd name="T39" fmla="*/ 108 h 119"/>
                <a:gd name="T40" fmla="*/ 89 w 365"/>
                <a:gd name="T41" fmla="*/ 103 h 119"/>
                <a:gd name="T42" fmla="*/ 89 w 365"/>
                <a:gd name="T43" fmla="*/ 56 h 119"/>
                <a:gd name="T44" fmla="*/ 113 w 365"/>
                <a:gd name="T45" fmla="*/ 60 h 119"/>
                <a:gd name="T46" fmla="*/ 113 w 365"/>
                <a:gd name="T47" fmla="*/ 108 h 119"/>
                <a:gd name="T48" fmla="*/ 333 w 365"/>
                <a:gd name="T49" fmla="*/ 84 h 119"/>
                <a:gd name="T50" fmla="*/ 309 w 365"/>
                <a:gd name="T51" fmla="*/ 95 h 119"/>
                <a:gd name="T52" fmla="*/ 309 w 365"/>
                <a:gd name="T53" fmla="*/ 47 h 119"/>
                <a:gd name="T54" fmla="*/ 333 w 365"/>
                <a:gd name="T55" fmla="*/ 37 h 119"/>
                <a:gd name="T56" fmla="*/ 333 w 365"/>
                <a:gd name="T57" fmla="*/ 8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9">
                  <a:moveTo>
                    <a:pt x="183" y="57"/>
                  </a:moveTo>
                  <a:cubicBezTo>
                    <a:pt x="88" y="57"/>
                    <a:pt x="10" y="32"/>
                    <a:pt x="1" y="0"/>
                  </a:cubicBezTo>
                  <a:cubicBezTo>
                    <a:pt x="0" y="2"/>
                    <a:pt x="0" y="4"/>
                    <a:pt x="0" y="7"/>
                  </a:cubicBezTo>
                  <a:cubicBezTo>
                    <a:pt x="0" y="55"/>
                    <a:pt x="0" y="55"/>
                    <a:pt x="0" y="55"/>
                  </a:cubicBezTo>
                  <a:cubicBezTo>
                    <a:pt x="0" y="90"/>
                    <a:pt x="82" y="119"/>
                    <a:pt x="183" y="119"/>
                  </a:cubicBezTo>
                  <a:cubicBezTo>
                    <a:pt x="284" y="119"/>
                    <a:pt x="365" y="90"/>
                    <a:pt x="365" y="55"/>
                  </a:cubicBezTo>
                  <a:cubicBezTo>
                    <a:pt x="365" y="7"/>
                    <a:pt x="365" y="7"/>
                    <a:pt x="365" y="7"/>
                  </a:cubicBezTo>
                  <a:cubicBezTo>
                    <a:pt x="365" y="4"/>
                    <a:pt x="365" y="2"/>
                    <a:pt x="365" y="0"/>
                  </a:cubicBezTo>
                  <a:cubicBezTo>
                    <a:pt x="355" y="32"/>
                    <a:pt x="277" y="57"/>
                    <a:pt x="183" y="57"/>
                  </a:cubicBezTo>
                  <a:close/>
                  <a:moveTo>
                    <a:pt x="41" y="89"/>
                  </a:moveTo>
                  <a:cubicBezTo>
                    <a:pt x="32" y="84"/>
                    <a:pt x="24" y="80"/>
                    <a:pt x="17" y="75"/>
                  </a:cubicBezTo>
                  <a:cubicBezTo>
                    <a:pt x="17" y="27"/>
                    <a:pt x="17" y="27"/>
                    <a:pt x="17" y="27"/>
                  </a:cubicBezTo>
                  <a:cubicBezTo>
                    <a:pt x="24" y="32"/>
                    <a:pt x="32" y="37"/>
                    <a:pt x="41" y="41"/>
                  </a:cubicBezTo>
                  <a:lnTo>
                    <a:pt x="41" y="89"/>
                  </a:lnTo>
                  <a:close/>
                  <a:moveTo>
                    <a:pt x="77" y="101"/>
                  </a:moveTo>
                  <a:cubicBezTo>
                    <a:pt x="69" y="98"/>
                    <a:pt x="60" y="96"/>
                    <a:pt x="53" y="93"/>
                  </a:cubicBezTo>
                  <a:cubicBezTo>
                    <a:pt x="53" y="46"/>
                    <a:pt x="53" y="46"/>
                    <a:pt x="53" y="46"/>
                  </a:cubicBezTo>
                  <a:cubicBezTo>
                    <a:pt x="60" y="49"/>
                    <a:pt x="69" y="51"/>
                    <a:pt x="77" y="53"/>
                  </a:cubicBezTo>
                  <a:lnTo>
                    <a:pt x="77" y="101"/>
                  </a:lnTo>
                  <a:close/>
                  <a:moveTo>
                    <a:pt x="113" y="108"/>
                  </a:moveTo>
                  <a:cubicBezTo>
                    <a:pt x="105" y="107"/>
                    <a:pt x="97" y="105"/>
                    <a:pt x="89" y="103"/>
                  </a:cubicBezTo>
                  <a:cubicBezTo>
                    <a:pt x="89" y="56"/>
                    <a:pt x="89" y="56"/>
                    <a:pt x="89" y="56"/>
                  </a:cubicBezTo>
                  <a:cubicBezTo>
                    <a:pt x="97" y="58"/>
                    <a:pt x="105" y="59"/>
                    <a:pt x="113" y="60"/>
                  </a:cubicBezTo>
                  <a:lnTo>
                    <a:pt x="113" y="108"/>
                  </a:lnTo>
                  <a:close/>
                  <a:moveTo>
                    <a:pt x="333" y="84"/>
                  </a:moveTo>
                  <a:cubicBezTo>
                    <a:pt x="326" y="88"/>
                    <a:pt x="318" y="91"/>
                    <a:pt x="309" y="95"/>
                  </a:cubicBezTo>
                  <a:cubicBezTo>
                    <a:pt x="309" y="47"/>
                    <a:pt x="309" y="47"/>
                    <a:pt x="309" y="47"/>
                  </a:cubicBezTo>
                  <a:cubicBezTo>
                    <a:pt x="318" y="44"/>
                    <a:pt x="326" y="41"/>
                    <a:pt x="333" y="37"/>
                  </a:cubicBezTo>
                  <a:lnTo>
                    <a:pt x="333"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63">
              <a:extLst>
                <a:ext uri="{FF2B5EF4-FFF2-40B4-BE49-F238E27FC236}">
                  <a16:creationId xmlns:a16="http://schemas.microsoft.com/office/drawing/2014/main" id="{F6B861AF-C81A-46A5-8D19-B7388BFB870E}"/>
                </a:ext>
              </a:extLst>
            </p:cNvPr>
            <p:cNvSpPr>
              <a:spLocks noEditPoints="1"/>
            </p:cNvSpPr>
            <p:nvPr/>
          </p:nvSpPr>
          <p:spPr bwMode="auto">
            <a:xfrm>
              <a:off x="1503363" y="3130550"/>
              <a:ext cx="84137" cy="26987"/>
            </a:xfrm>
            <a:custGeom>
              <a:avLst/>
              <a:gdLst>
                <a:gd name="T0" fmla="*/ 183 w 365"/>
                <a:gd name="T1" fmla="*/ 57 h 118"/>
                <a:gd name="T2" fmla="*/ 1 w 365"/>
                <a:gd name="T3" fmla="*/ 0 h 118"/>
                <a:gd name="T4" fmla="*/ 0 w 365"/>
                <a:gd name="T5" fmla="*/ 7 h 118"/>
                <a:gd name="T6" fmla="*/ 0 w 365"/>
                <a:gd name="T7" fmla="*/ 55 h 118"/>
                <a:gd name="T8" fmla="*/ 183 w 365"/>
                <a:gd name="T9" fmla="*/ 118 h 118"/>
                <a:gd name="T10" fmla="*/ 365 w 365"/>
                <a:gd name="T11" fmla="*/ 55 h 118"/>
                <a:gd name="T12" fmla="*/ 365 w 365"/>
                <a:gd name="T13" fmla="*/ 7 h 118"/>
                <a:gd name="T14" fmla="*/ 365 w 365"/>
                <a:gd name="T15" fmla="*/ 0 h 118"/>
                <a:gd name="T16" fmla="*/ 183 w 365"/>
                <a:gd name="T17" fmla="*/ 57 h 118"/>
                <a:gd name="T18" fmla="*/ 41 w 365"/>
                <a:gd name="T19" fmla="*/ 89 h 118"/>
                <a:gd name="T20" fmla="*/ 17 w 365"/>
                <a:gd name="T21" fmla="*/ 75 h 118"/>
                <a:gd name="T22" fmla="*/ 17 w 365"/>
                <a:gd name="T23" fmla="*/ 27 h 118"/>
                <a:gd name="T24" fmla="*/ 41 w 365"/>
                <a:gd name="T25" fmla="*/ 41 h 118"/>
                <a:gd name="T26" fmla="*/ 41 w 365"/>
                <a:gd name="T27" fmla="*/ 89 h 118"/>
                <a:gd name="T28" fmla="*/ 77 w 365"/>
                <a:gd name="T29" fmla="*/ 101 h 118"/>
                <a:gd name="T30" fmla="*/ 53 w 365"/>
                <a:gd name="T31" fmla="*/ 93 h 118"/>
                <a:gd name="T32" fmla="*/ 53 w 365"/>
                <a:gd name="T33" fmla="*/ 46 h 118"/>
                <a:gd name="T34" fmla="*/ 77 w 365"/>
                <a:gd name="T35" fmla="*/ 53 h 118"/>
                <a:gd name="T36" fmla="*/ 77 w 365"/>
                <a:gd name="T37" fmla="*/ 101 h 118"/>
                <a:gd name="T38" fmla="*/ 113 w 365"/>
                <a:gd name="T39" fmla="*/ 108 h 118"/>
                <a:gd name="T40" fmla="*/ 89 w 365"/>
                <a:gd name="T41" fmla="*/ 103 h 118"/>
                <a:gd name="T42" fmla="*/ 89 w 365"/>
                <a:gd name="T43" fmla="*/ 56 h 118"/>
                <a:gd name="T44" fmla="*/ 113 w 365"/>
                <a:gd name="T45" fmla="*/ 60 h 118"/>
                <a:gd name="T46" fmla="*/ 113 w 365"/>
                <a:gd name="T47" fmla="*/ 108 h 118"/>
                <a:gd name="T48" fmla="*/ 333 w 365"/>
                <a:gd name="T49" fmla="*/ 84 h 118"/>
                <a:gd name="T50" fmla="*/ 309 w 365"/>
                <a:gd name="T51" fmla="*/ 94 h 118"/>
                <a:gd name="T52" fmla="*/ 309 w 365"/>
                <a:gd name="T53" fmla="*/ 47 h 118"/>
                <a:gd name="T54" fmla="*/ 333 w 365"/>
                <a:gd name="T55" fmla="*/ 37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7"/>
                  </a:moveTo>
                  <a:cubicBezTo>
                    <a:pt x="88" y="57"/>
                    <a:pt x="10" y="32"/>
                    <a:pt x="1" y="0"/>
                  </a:cubicBezTo>
                  <a:cubicBezTo>
                    <a:pt x="0" y="2"/>
                    <a:pt x="0" y="4"/>
                    <a:pt x="0" y="7"/>
                  </a:cubicBezTo>
                  <a:cubicBezTo>
                    <a:pt x="0" y="55"/>
                    <a:pt x="0" y="55"/>
                    <a:pt x="0" y="55"/>
                  </a:cubicBezTo>
                  <a:cubicBezTo>
                    <a:pt x="0" y="90"/>
                    <a:pt x="82" y="118"/>
                    <a:pt x="183" y="118"/>
                  </a:cubicBezTo>
                  <a:cubicBezTo>
                    <a:pt x="284" y="118"/>
                    <a:pt x="365" y="90"/>
                    <a:pt x="365" y="55"/>
                  </a:cubicBezTo>
                  <a:cubicBezTo>
                    <a:pt x="365" y="7"/>
                    <a:pt x="365" y="7"/>
                    <a:pt x="365" y="7"/>
                  </a:cubicBezTo>
                  <a:cubicBezTo>
                    <a:pt x="365" y="4"/>
                    <a:pt x="365" y="2"/>
                    <a:pt x="365" y="0"/>
                  </a:cubicBezTo>
                  <a:cubicBezTo>
                    <a:pt x="355" y="32"/>
                    <a:pt x="277" y="57"/>
                    <a:pt x="183" y="57"/>
                  </a:cubicBezTo>
                  <a:close/>
                  <a:moveTo>
                    <a:pt x="41" y="89"/>
                  </a:moveTo>
                  <a:cubicBezTo>
                    <a:pt x="32" y="84"/>
                    <a:pt x="24" y="80"/>
                    <a:pt x="17" y="75"/>
                  </a:cubicBezTo>
                  <a:cubicBezTo>
                    <a:pt x="17" y="27"/>
                    <a:pt x="17" y="27"/>
                    <a:pt x="17" y="27"/>
                  </a:cubicBezTo>
                  <a:cubicBezTo>
                    <a:pt x="24" y="32"/>
                    <a:pt x="32" y="37"/>
                    <a:pt x="41" y="41"/>
                  </a:cubicBezTo>
                  <a:lnTo>
                    <a:pt x="41" y="89"/>
                  </a:lnTo>
                  <a:close/>
                  <a:moveTo>
                    <a:pt x="77" y="101"/>
                  </a:moveTo>
                  <a:cubicBezTo>
                    <a:pt x="69" y="98"/>
                    <a:pt x="60" y="96"/>
                    <a:pt x="53" y="93"/>
                  </a:cubicBezTo>
                  <a:cubicBezTo>
                    <a:pt x="53" y="46"/>
                    <a:pt x="53" y="46"/>
                    <a:pt x="53" y="46"/>
                  </a:cubicBezTo>
                  <a:cubicBezTo>
                    <a:pt x="60" y="48"/>
                    <a:pt x="69" y="51"/>
                    <a:pt x="77" y="53"/>
                  </a:cubicBezTo>
                  <a:lnTo>
                    <a:pt x="77" y="101"/>
                  </a:lnTo>
                  <a:close/>
                  <a:moveTo>
                    <a:pt x="113" y="108"/>
                  </a:moveTo>
                  <a:cubicBezTo>
                    <a:pt x="105" y="106"/>
                    <a:pt x="97" y="105"/>
                    <a:pt x="89" y="103"/>
                  </a:cubicBezTo>
                  <a:cubicBezTo>
                    <a:pt x="89" y="56"/>
                    <a:pt x="89" y="56"/>
                    <a:pt x="89" y="56"/>
                  </a:cubicBezTo>
                  <a:cubicBezTo>
                    <a:pt x="97" y="58"/>
                    <a:pt x="105" y="59"/>
                    <a:pt x="113" y="60"/>
                  </a:cubicBezTo>
                  <a:lnTo>
                    <a:pt x="113" y="108"/>
                  </a:lnTo>
                  <a:close/>
                  <a:moveTo>
                    <a:pt x="333" y="84"/>
                  </a:moveTo>
                  <a:cubicBezTo>
                    <a:pt x="326" y="88"/>
                    <a:pt x="318" y="91"/>
                    <a:pt x="309" y="94"/>
                  </a:cubicBezTo>
                  <a:cubicBezTo>
                    <a:pt x="309" y="47"/>
                    <a:pt x="309" y="47"/>
                    <a:pt x="309" y="47"/>
                  </a:cubicBezTo>
                  <a:cubicBezTo>
                    <a:pt x="318" y="44"/>
                    <a:pt x="326" y="40"/>
                    <a:pt x="333" y="37"/>
                  </a:cubicBezTo>
                  <a:lnTo>
                    <a:pt x="333"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64">
              <a:extLst>
                <a:ext uri="{FF2B5EF4-FFF2-40B4-BE49-F238E27FC236}">
                  <a16:creationId xmlns:a16="http://schemas.microsoft.com/office/drawing/2014/main" id="{3AD7E5A3-C50E-455C-92E8-EF0D870F1CBE}"/>
                </a:ext>
              </a:extLst>
            </p:cNvPr>
            <p:cNvSpPr>
              <a:spLocks noEditPoints="1"/>
            </p:cNvSpPr>
            <p:nvPr/>
          </p:nvSpPr>
          <p:spPr bwMode="auto">
            <a:xfrm>
              <a:off x="1503363" y="3148013"/>
              <a:ext cx="84137" cy="26987"/>
            </a:xfrm>
            <a:custGeom>
              <a:avLst/>
              <a:gdLst>
                <a:gd name="T0" fmla="*/ 183 w 365"/>
                <a:gd name="T1" fmla="*/ 57 h 118"/>
                <a:gd name="T2" fmla="*/ 1 w 365"/>
                <a:gd name="T3" fmla="*/ 0 h 118"/>
                <a:gd name="T4" fmla="*/ 0 w 365"/>
                <a:gd name="T5" fmla="*/ 7 h 118"/>
                <a:gd name="T6" fmla="*/ 0 w 365"/>
                <a:gd name="T7" fmla="*/ 55 h 118"/>
                <a:gd name="T8" fmla="*/ 183 w 365"/>
                <a:gd name="T9" fmla="*/ 118 h 118"/>
                <a:gd name="T10" fmla="*/ 365 w 365"/>
                <a:gd name="T11" fmla="*/ 55 h 118"/>
                <a:gd name="T12" fmla="*/ 365 w 365"/>
                <a:gd name="T13" fmla="*/ 7 h 118"/>
                <a:gd name="T14" fmla="*/ 365 w 365"/>
                <a:gd name="T15" fmla="*/ 0 h 118"/>
                <a:gd name="T16" fmla="*/ 183 w 365"/>
                <a:gd name="T17" fmla="*/ 57 h 118"/>
                <a:gd name="T18" fmla="*/ 41 w 365"/>
                <a:gd name="T19" fmla="*/ 88 h 118"/>
                <a:gd name="T20" fmla="*/ 17 w 365"/>
                <a:gd name="T21" fmla="*/ 74 h 118"/>
                <a:gd name="T22" fmla="*/ 17 w 365"/>
                <a:gd name="T23" fmla="*/ 27 h 118"/>
                <a:gd name="T24" fmla="*/ 41 w 365"/>
                <a:gd name="T25" fmla="*/ 41 h 118"/>
                <a:gd name="T26" fmla="*/ 41 w 365"/>
                <a:gd name="T27" fmla="*/ 88 h 118"/>
                <a:gd name="T28" fmla="*/ 77 w 365"/>
                <a:gd name="T29" fmla="*/ 101 h 118"/>
                <a:gd name="T30" fmla="*/ 53 w 365"/>
                <a:gd name="T31" fmla="*/ 93 h 118"/>
                <a:gd name="T32" fmla="*/ 53 w 365"/>
                <a:gd name="T33" fmla="*/ 46 h 118"/>
                <a:gd name="T34" fmla="*/ 77 w 365"/>
                <a:gd name="T35" fmla="*/ 53 h 118"/>
                <a:gd name="T36" fmla="*/ 77 w 365"/>
                <a:gd name="T37" fmla="*/ 101 h 118"/>
                <a:gd name="T38" fmla="*/ 113 w 365"/>
                <a:gd name="T39" fmla="*/ 108 h 118"/>
                <a:gd name="T40" fmla="*/ 89 w 365"/>
                <a:gd name="T41" fmla="*/ 103 h 118"/>
                <a:gd name="T42" fmla="*/ 89 w 365"/>
                <a:gd name="T43" fmla="*/ 56 h 118"/>
                <a:gd name="T44" fmla="*/ 113 w 365"/>
                <a:gd name="T45" fmla="*/ 60 h 118"/>
                <a:gd name="T46" fmla="*/ 113 w 365"/>
                <a:gd name="T47" fmla="*/ 108 h 118"/>
                <a:gd name="T48" fmla="*/ 333 w 365"/>
                <a:gd name="T49" fmla="*/ 84 h 118"/>
                <a:gd name="T50" fmla="*/ 309 w 365"/>
                <a:gd name="T51" fmla="*/ 94 h 118"/>
                <a:gd name="T52" fmla="*/ 309 w 365"/>
                <a:gd name="T53" fmla="*/ 47 h 118"/>
                <a:gd name="T54" fmla="*/ 333 w 365"/>
                <a:gd name="T55" fmla="*/ 37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7"/>
                  </a:moveTo>
                  <a:cubicBezTo>
                    <a:pt x="88" y="57"/>
                    <a:pt x="10" y="32"/>
                    <a:pt x="1" y="0"/>
                  </a:cubicBezTo>
                  <a:cubicBezTo>
                    <a:pt x="0" y="2"/>
                    <a:pt x="0" y="4"/>
                    <a:pt x="0" y="7"/>
                  </a:cubicBezTo>
                  <a:cubicBezTo>
                    <a:pt x="0" y="55"/>
                    <a:pt x="0" y="55"/>
                    <a:pt x="0" y="55"/>
                  </a:cubicBezTo>
                  <a:cubicBezTo>
                    <a:pt x="0" y="90"/>
                    <a:pt x="82" y="118"/>
                    <a:pt x="183" y="118"/>
                  </a:cubicBezTo>
                  <a:cubicBezTo>
                    <a:pt x="284" y="118"/>
                    <a:pt x="365" y="90"/>
                    <a:pt x="365" y="55"/>
                  </a:cubicBezTo>
                  <a:cubicBezTo>
                    <a:pt x="365" y="7"/>
                    <a:pt x="365" y="7"/>
                    <a:pt x="365" y="7"/>
                  </a:cubicBezTo>
                  <a:cubicBezTo>
                    <a:pt x="365" y="4"/>
                    <a:pt x="365" y="2"/>
                    <a:pt x="365" y="0"/>
                  </a:cubicBezTo>
                  <a:cubicBezTo>
                    <a:pt x="355" y="32"/>
                    <a:pt x="277" y="57"/>
                    <a:pt x="183" y="57"/>
                  </a:cubicBezTo>
                  <a:close/>
                  <a:moveTo>
                    <a:pt x="41" y="88"/>
                  </a:moveTo>
                  <a:cubicBezTo>
                    <a:pt x="32" y="84"/>
                    <a:pt x="24" y="79"/>
                    <a:pt x="17" y="74"/>
                  </a:cubicBezTo>
                  <a:cubicBezTo>
                    <a:pt x="17" y="27"/>
                    <a:pt x="17" y="27"/>
                    <a:pt x="17" y="27"/>
                  </a:cubicBezTo>
                  <a:cubicBezTo>
                    <a:pt x="24" y="32"/>
                    <a:pt x="32" y="37"/>
                    <a:pt x="41" y="41"/>
                  </a:cubicBezTo>
                  <a:lnTo>
                    <a:pt x="41" y="88"/>
                  </a:lnTo>
                  <a:close/>
                  <a:moveTo>
                    <a:pt x="77" y="101"/>
                  </a:moveTo>
                  <a:cubicBezTo>
                    <a:pt x="69" y="98"/>
                    <a:pt x="60" y="96"/>
                    <a:pt x="53" y="93"/>
                  </a:cubicBezTo>
                  <a:cubicBezTo>
                    <a:pt x="53" y="46"/>
                    <a:pt x="53" y="46"/>
                    <a:pt x="53" y="46"/>
                  </a:cubicBezTo>
                  <a:cubicBezTo>
                    <a:pt x="60" y="48"/>
                    <a:pt x="69" y="51"/>
                    <a:pt x="77" y="53"/>
                  </a:cubicBezTo>
                  <a:lnTo>
                    <a:pt x="77" y="101"/>
                  </a:lnTo>
                  <a:close/>
                  <a:moveTo>
                    <a:pt x="113" y="108"/>
                  </a:moveTo>
                  <a:cubicBezTo>
                    <a:pt x="105" y="106"/>
                    <a:pt x="97" y="105"/>
                    <a:pt x="89" y="103"/>
                  </a:cubicBezTo>
                  <a:cubicBezTo>
                    <a:pt x="89" y="56"/>
                    <a:pt x="89" y="56"/>
                    <a:pt x="89" y="56"/>
                  </a:cubicBezTo>
                  <a:cubicBezTo>
                    <a:pt x="97" y="58"/>
                    <a:pt x="105" y="59"/>
                    <a:pt x="113" y="60"/>
                  </a:cubicBezTo>
                  <a:lnTo>
                    <a:pt x="113" y="108"/>
                  </a:lnTo>
                  <a:close/>
                  <a:moveTo>
                    <a:pt x="333" y="84"/>
                  </a:moveTo>
                  <a:cubicBezTo>
                    <a:pt x="326" y="88"/>
                    <a:pt x="318" y="91"/>
                    <a:pt x="309" y="94"/>
                  </a:cubicBezTo>
                  <a:cubicBezTo>
                    <a:pt x="309" y="47"/>
                    <a:pt x="309" y="47"/>
                    <a:pt x="309" y="47"/>
                  </a:cubicBezTo>
                  <a:cubicBezTo>
                    <a:pt x="318" y="44"/>
                    <a:pt x="326" y="40"/>
                    <a:pt x="333" y="37"/>
                  </a:cubicBezTo>
                  <a:lnTo>
                    <a:pt x="333"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65">
              <a:extLst>
                <a:ext uri="{FF2B5EF4-FFF2-40B4-BE49-F238E27FC236}">
                  <a16:creationId xmlns:a16="http://schemas.microsoft.com/office/drawing/2014/main" id="{1C51A0D3-C498-449B-AE3F-E54FC178F666}"/>
                </a:ext>
              </a:extLst>
            </p:cNvPr>
            <p:cNvSpPr>
              <a:spLocks noEditPoints="1"/>
            </p:cNvSpPr>
            <p:nvPr/>
          </p:nvSpPr>
          <p:spPr bwMode="auto">
            <a:xfrm>
              <a:off x="1503363" y="3167063"/>
              <a:ext cx="84137" cy="26987"/>
            </a:xfrm>
            <a:custGeom>
              <a:avLst/>
              <a:gdLst>
                <a:gd name="T0" fmla="*/ 183 w 365"/>
                <a:gd name="T1" fmla="*/ 57 h 118"/>
                <a:gd name="T2" fmla="*/ 1 w 365"/>
                <a:gd name="T3" fmla="*/ 0 h 118"/>
                <a:gd name="T4" fmla="*/ 0 w 365"/>
                <a:gd name="T5" fmla="*/ 6 h 118"/>
                <a:gd name="T6" fmla="*/ 0 w 365"/>
                <a:gd name="T7" fmla="*/ 55 h 118"/>
                <a:gd name="T8" fmla="*/ 183 w 365"/>
                <a:gd name="T9" fmla="*/ 118 h 118"/>
                <a:gd name="T10" fmla="*/ 365 w 365"/>
                <a:gd name="T11" fmla="*/ 55 h 118"/>
                <a:gd name="T12" fmla="*/ 365 w 365"/>
                <a:gd name="T13" fmla="*/ 6 h 118"/>
                <a:gd name="T14" fmla="*/ 365 w 365"/>
                <a:gd name="T15" fmla="*/ 0 h 118"/>
                <a:gd name="T16" fmla="*/ 183 w 365"/>
                <a:gd name="T17" fmla="*/ 57 h 118"/>
                <a:gd name="T18" fmla="*/ 41 w 365"/>
                <a:gd name="T19" fmla="*/ 88 h 118"/>
                <a:gd name="T20" fmla="*/ 17 w 365"/>
                <a:gd name="T21" fmla="*/ 74 h 118"/>
                <a:gd name="T22" fmla="*/ 17 w 365"/>
                <a:gd name="T23" fmla="*/ 27 h 118"/>
                <a:gd name="T24" fmla="*/ 41 w 365"/>
                <a:gd name="T25" fmla="*/ 41 h 118"/>
                <a:gd name="T26" fmla="*/ 41 w 365"/>
                <a:gd name="T27" fmla="*/ 88 h 118"/>
                <a:gd name="T28" fmla="*/ 77 w 365"/>
                <a:gd name="T29" fmla="*/ 100 h 118"/>
                <a:gd name="T30" fmla="*/ 53 w 365"/>
                <a:gd name="T31" fmla="*/ 93 h 118"/>
                <a:gd name="T32" fmla="*/ 53 w 365"/>
                <a:gd name="T33" fmla="*/ 46 h 118"/>
                <a:gd name="T34" fmla="*/ 77 w 365"/>
                <a:gd name="T35" fmla="*/ 53 h 118"/>
                <a:gd name="T36" fmla="*/ 77 w 365"/>
                <a:gd name="T37" fmla="*/ 100 h 118"/>
                <a:gd name="T38" fmla="*/ 113 w 365"/>
                <a:gd name="T39" fmla="*/ 108 h 118"/>
                <a:gd name="T40" fmla="*/ 89 w 365"/>
                <a:gd name="T41" fmla="*/ 103 h 118"/>
                <a:gd name="T42" fmla="*/ 89 w 365"/>
                <a:gd name="T43" fmla="*/ 56 h 118"/>
                <a:gd name="T44" fmla="*/ 113 w 365"/>
                <a:gd name="T45" fmla="*/ 60 h 118"/>
                <a:gd name="T46" fmla="*/ 113 w 365"/>
                <a:gd name="T47" fmla="*/ 108 h 118"/>
                <a:gd name="T48" fmla="*/ 333 w 365"/>
                <a:gd name="T49" fmla="*/ 84 h 118"/>
                <a:gd name="T50" fmla="*/ 309 w 365"/>
                <a:gd name="T51" fmla="*/ 94 h 118"/>
                <a:gd name="T52" fmla="*/ 309 w 365"/>
                <a:gd name="T53" fmla="*/ 47 h 118"/>
                <a:gd name="T54" fmla="*/ 333 w 365"/>
                <a:gd name="T55" fmla="*/ 37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7"/>
                  </a:moveTo>
                  <a:cubicBezTo>
                    <a:pt x="88" y="57"/>
                    <a:pt x="10" y="32"/>
                    <a:pt x="1" y="0"/>
                  </a:cubicBezTo>
                  <a:cubicBezTo>
                    <a:pt x="0" y="2"/>
                    <a:pt x="0" y="4"/>
                    <a:pt x="0" y="6"/>
                  </a:cubicBezTo>
                  <a:cubicBezTo>
                    <a:pt x="0" y="55"/>
                    <a:pt x="0" y="55"/>
                    <a:pt x="0" y="55"/>
                  </a:cubicBezTo>
                  <a:cubicBezTo>
                    <a:pt x="0" y="90"/>
                    <a:pt x="82" y="118"/>
                    <a:pt x="183" y="118"/>
                  </a:cubicBezTo>
                  <a:cubicBezTo>
                    <a:pt x="284" y="118"/>
                    <a:pt x="365" y="90"/>
                    <a:pt x="365" y="55"/>
                  </a:cubicBezTo>
                  <a:cubicBezTo>
                    <a:pt x="365" y="6"/>
                    <a:pt x="365" y="6"/>
                    <a:pt x="365" y="6"/>
                  </a:cubicBezTo>
                  <a:cubicBezTo>
                    <a:pt x="365" y="4"/>
                    <a:pt x="365" y="2"/>
                    <a:pt x="365" y="0"/>
                  </a:cubicBezTo>
                  <a:cubicBezTo>
                    <a:pt x="355" y="32"/>
                    <a:pt x="277" y="57"/>
                    <a:pt x="183" y="57"/>
                  </a:cubicBezTo>
                  <a:close/>
                  <a:moveTo>
                    <a:pt x="41" y="88"/>
                  </a:moveTo>
                  <a:cubicBezTo>
                    <a:pt x="32" y="84"/>
                    <a:pt x="24" y="79"/>
                    <a:pt x="17" y="74"/>
                  </a:cubicBezTo>
                  <a:cubicBezTo>
                    <a:pt x="17" y="27"/>
                    <a:pt x="17" y="27"/>
                    <a:pt x="17" y="27"/>
                  </a:cubicBezTo>
                  <a:cubicBezTo>
                    <a:pt x="24" y="32"/>
                    <a:pt x="32" y="37"/>
                    <a:pt x="41" y="41"/>
                  </a:cubicBezTo>
                  <a:lnTo>
                    <a:pt x="41" y="88"/>
                  </a:lnTo>
                  <a:close/>
                  <a:moveTo>
                    <a:pt x="77" y="100"/>
                  </a:moveTo>
                  <a:cubicBezTo>
                    <a:pt x="69" y="98"/>
                    <a:pt x="60" y="96"/>
                    <a:pt x="53" y="93"/>
                  </a:cubicBezTo>
                  <a:cubicBezTo>
                    <a:pt x="53" y="46"/>
                    <a:pt x="53" y="46"/>
                    <a:pt x="53" y="46"/>
                  </a:cubicBezTo>
                  <a:cubicBezTo>
                    <a:pt x="60" y="48"/>
                    <a:pt x="69" y="51"/>
                    <a:pt x="77" y="53"/>
                  </a:cubicBezTo>
                  <a:lnTo>
                    <a:pt x="77" y="100"/>
                  </a:lnTo>
                  <a:close/>
                  <a:moveTo>
                    <a:pt x="113" y="108"/>
                  </a:moveTo>
                  <a:cubicBezTo>
                    <a:pt x="105" y="106"/>
                    <a:pt x="97" y="105"/>
                    <a:pt x="89" y="103"/>
                  </a:cubicBezTo>
                  <a:cubicBezTo>
                    <a:pt x="89" y="56"/>
                    <a:pt x="89" y="56"/>
                    <a:pt x="89" y="56"/>
                  </a:cubicBezTo>
                  <a:cubicBezTo>
                    <a:pt x="97" y="57"/>
                    <a:pt x="105" y="59"/>
                    <a:pt x="113" y="60"/>
                  </a:cubicBezTo>
                  <a:lnTo>
                    <a:pt x="113" y="108"/>
                  </a:lnTo>
                  <a:close/>
                  <a:moveTo>
                    <a:pt x="333" y="84"/>
                  </a:moveTo>
                  <a:cubicBezTo>
                    <a:pt x="326" y="88"/>
                    <a:pt x="318" y="91"/>
                    <a:pt x="309" y="94"/>
                  </a:cubicBezTo>
                  <a:cubicBezTo>
                    <a:pt x="309" y="47"/>
                    <a:pt x="309" y="47"/>
                    <a:pt x="309" y="47"/>
                  </a:cubicBezTo>
                  <a:cubicBezTo>
                    <a:pt x="318" y="44"/>
                    <a:pt x="326" y="40"/>
                    <a:pt x="333" y="37"/>
                  </a:cubicBezTo>
                  <a:lnTo>
                    <a:pt x="333"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66">
              <a:extLst>
                <a:ext uri="{FF2B5EF4-FFF2-40B4-BE49-F238E27FC236}">
                  <a16:creationId xmlns:a16="http://schemas.microsoft.com/office/drawing/2014/main" id="{2FFD968D-B6E4-45A6-BF34-F3761F3B9240}"/>
                </a:ext>
              </a:extLst>
            </p:cNvPr>
            <p:cNvSpPr>
              <a:spLocks noEditPoints="1"/>
            </p:cNvSpPr>
            <p:nvPr/>
          </p:nvSpPr>
          <p:spPr bwMode="auto">
            <a:xfrm>
              <a:off x="1503363" y="3184525"/>
              <a:ext cx="84137" cy="26987"/>
            </a:xfrm>
            <a:custGeom>
              <a:avLst/>
              <a:gdLst>
                <a:gd name="T0" fmla="*/ 183 w 365"/>
                <a:gd name="T1" fmla="*/ 57 h 118"/>
                <a:gd name="T2" fmla="*/ 1 w 365"/>
                <a:gd name="T3" fmla="*/ 0 h 118"/>
                <a:gd name="T4" fmla="*/ 0 w 365"/>
                <a:gd name="T5" fmla="*/ 6 h 118"/>
                <a:gd name="T6" fmla="*/ 0 w 365"/>
                <a:gd name="T7" fmla="*/ 55 h 118"/>
                <a:gd name="T8" fmla="*/ 183 w 365"/>
                <a:gd name="T9" fmla="*/ 118 h 118"/>
                <a:gd name="T10" fmla="*/ 365 w 365"/>
                <a:gd name="T11" fmla="*/ 55 h 118"/>
                <a:gd name="T12" fmla="*/ 365 w 365"/>
                <a:gd name="T13" fmla="*/ 6 h 118"/>
                <a:gd name="T14" fmla="*/ 365 w 365"/>
                <a:gd name="T15" fmla="*/ 0 h 118"/>
                <a:gd name="T16" fmla="*/ 183 w 365"/>
                <a:gd name="T17" fmla="*/ 57 h 118"/>
                <a:gd name="T18" fmla="*/ 41 w 365"/>
                <a:gd name="T19" fmla="*/ 88 h 118"/>
                <a:gd name="T20" fmla="*/ 17 w 365"/>
                <a:gd name="T21" fmla="*/ 74 h 118"/>
                <a:gd name="T22" fmla="*/ 17 w 365"/>
                <a:gd name="T23" fmla="*/ 27 h 118"/>
                <a:gd name="T24" fmla="*/ 41 w 365"/>
                <a:gd name="T25" fmla="*/ 41 h 118"/>
                <a:gd name="T26" fmla="*/ 41 w 365"/>
                <a:gd name="T27" fmla="*/ 88 h 118"/>
                <a:gd name="T28" fmla="*/ 77 w 365"/>
                <a:gd name="T29" fmla="*/ 100 h 118"/>
                <a:gd name="T30" fmla="*/ 53 w 365"/>
                <a:gd name="T31" fmla="*/ 93 h 118"/>
                <a:gd name="T32" fmla="*/ 53 w 365"/>
                <a:gd name="T33" fmla="*/ 45 h 118"/>
                <a:gd name="T34" fmla="*/ 77 w 365"/>
                <a:gd name="T35" fmla="*/ 53 h 118"/>
                <a:gd name="T36" fmla="*/ 77 w 365"/>
                <a:gd name="T37" fmla="*/ 100 h 118"/>
                <a:gd name="T38" fmla="*/ 113 w 365"/>
                <a:gd name="T39" fmla="*/ 107 h 118"/>
                <a:gd name="T40" fmla="*/ 89 w 365"/>
                <a:gd name="T41" fmla="*/ 103 h 118"/>
                <a:gd name="T42" fmla="*/ 89 w 365"/>
                <a:gd name="T43" fmla="*/ 56 h 118"/>
                <a:gd name="T44" fmla="*/ 113 w 365"/>
                <a:gd name="T45" fmla="*/ 60 h 118"/>
                <a:gd name="T46" fmla="*/ 113 w 365"/>
                <a:gd name="T47" fmla="*/ 107 h 118"/>
                <a:gd name="T48" fmla="*/ 333 w 365"/>
                <a:gd name="T49" fmla="*/ 84 h 118"/>
                <a:gd name="T50" fmla="*/ 309 w 365"/>
                <a:gd name="T51" fmla="*/ 94 h 118"/>
                <a:gd name="T52" fmla="*/ 309 w 365"/>
                <a:gd name="T53" fmla="*/ 47 h 118"/>
                <a:gd name="T54" fmla="*/ 333 w 365"/>
                <a:gd name="T55" fmla="*/ 36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7"/>
                  </a:moveTo>
                  <a:cubicBezTo>
                    <a:pt x="88" y="57"/>
                    <a:pt x="10" y="32"/>
                    <a:pt x="1" y="0"/>
                  </a:cubicBezTo>
                  <a:cubicBezTo>
                    <a:pt x="0" y="2"/>
                    <a:pt x="0" y="4"/>
                    <a:pt x="0" y="6"/>
                  </a:cubicBezTo>
                  <a:cubicBezTo>
                    <a:pt x="0" y="55"/>
                    <a:pt x="0" y="55"/>
                    <a:pt x="0" y="55"/>
                  </a:cubicBezTo>
                  <a:cubicBezTo>
                    <a:pt x="0" y="90"/>
                    <a:pt x="82" y="118"/>
                    <a:pt x="183" y="118"/>
                  </a:cubicBezTo>
                  <a:cubicBezTo>
                    <a:pt x="284" y="118"/>
                    <a:pt x="365" y="90"/>
                    <a:pt x="365" y="55"/>
                  </a:cubicBezTo>
                  <a:cubicBezTo>
                    <a:pt x="365" y="6"/>
                    <a:pt x="365" y="6"/>
                    <a:pt x="365" y="6"/>
                  </a:cubicBezTo>
                  <a:cubicBezTo>
                    <a:pt x="365" y="4"/>
                    <a:pt x="365" y="2"/>
                    <a:pt x="365" y="0"/>
                  </a:cubicBezTo>
                  <a:cubicBezTo>
                    <a:pt x="355" y="32"/>
                    <a:pt x="277" y="57"/>
                    <a:pt x="183" y="57"/>
                  </a:cubicBezTo>
                  <a:close/>
                  <a:moveTo>
                    <a:pt x="41" y="88"/>
                  </a:moveTo>
                  <a:cubicBezTo>
                    <a:pt x="32" y="84"/>
                    <a:pt x="24" y="79"/>
                    <a:pt x="17" y="74"/>
                  </a:cubicBezTo>
                  <a:cubicBezTo>
                    <a:pt x="17" y="27"/>
                    <a:pt x="17" y="27"/>
                    <a:pt x="17" y="27"/>
                  </a:cubicBezTo>
                  <a:cubicBezTo>
                    <a:pt x="24" y="32"/>
                    <a:pt x="32" y="37"/>
                    <a:pt x="41" y="41"/>
                  </a:cubicBezTo>
                  <a:lnTo>
                    <a:pt x="41" y="88"/>
                  </a:lnTo>
                  <a:close/>
                  <a:moveTo>
                    <a:pt x="77" y="100"/>
                  </a:moveTo>
                  <a:cubicBezTo>
                    <a:pt x="69" y="98"/>
                    <a:pt x="60" y="96"/>
                    <a:pt x="53" y="93"/>
                  </a:cubicBezTo>
                  <a:cubicBezTo>
                    <a:pt x="53" y="45"/>
                    <a:pt x="53" y="45"/>
                    <a:pt x="53" y="45"/>
                  </a:cubicBezTo>
                  <a:cubicBezTo>
                    <a:pt x="60" y="48"/>
                    <a:pt x="69" y="51"/>
                    <a:pt x="77" y="53"/>
                  </a:cubicBezTo>
                  <a:lnTo>
                    <a:pt x="77" y="100"/>
                  </a:lnTo>
                  <a:close/>
                  <a:moveTo>
                    <a:pt x="113" y="107"/>
                  </a:moveTo>
                  <a:cubicBezTo>
                    <a:pt x="105" y="106"/>
                    <a:pt x="97" y="105"/>
                    <a:pt x="89" y="103"/>
                  </a:cubicBezTo>
                  <a:cubicBezTo>
                    <a:pt x="89" y="56"/>
                    <a:pt x="89" y="56"/>
                    <a:pt x="89" y="56"/>
                  </a:cubicBezTo>
                  <a:cubicBezTo>
                    <a:pt x="97" y="57"/>
                    <a:pt x="105" y="59"/>
                    <a:pt x="113" y="60"/>
                  </a:cubicBezTo>
                  <a:lnTo>
                    <a:pt x="113" y="107"/>
                  </a:lnTo>
                  <a:close/>
                  <a:moveTo>
                    <a:pt x="333" y="84"/>
                  </a:moveTo>
                  <a:cubicBezTo>
                    <a:pt x="326" y="88"/>
                    <a:pt x="318" y="91"/>
                    <a:pt x="309" y="94"/>
                  </a:cubicBezTo>
                  <a:cubicBezTo>
                    <a:pt x="309" y="47"/>
                    <a:pt x="309" y="47"/>
                    <a:pt x="309" y="47"/>
                  </a:cubicBezTo>
                  <a:cubicBezTo>
                    <a:pt x="318" y="44"/>
                    <a:pt x="326" y="40"/>
                    <a:pt x="333" y="36"/>
                  </a:cubicBezTo>
                  <a:lnTo>
                    <a:pt x="333"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67">
              <a:extLst>
                <a:ext uri="{FF2B5EF4-FFF2-40B4-BE49-F238E27FC236}">
                  <a16:creationId xmlns:a16="http://schemas.microsoft.com/office/drawing/2014/main" id="{871DF3DC-0D52-4B80-93C2-C22FB765D2A4}"/>
                </a:ext>
              </a:extLst>
            </p:cNvPr>
            <p:cNvSpPr>
              <a:spLocks noEditPoints="1"/>
            </p:cNvSpPr>
            <p:nvPr/>
          </p:nvSpPr>
          <p:spPr bwMode="auto">
            <a:xfrm>
              <a:off x="1503363" y="3201988"/>
              <a:ext cx="84137" cy="26987"/>
            </a:xfrm>
            <a:custGeom>
              <a:avLst/>
              <a:gdLst>
                <a:gd name="T0" fmla="*/ 183 w 365"/>
                <a:gd name="T1" fmla="*/ 57 h 118"/>
                <a:gd name="T2" fmla="*/ 1 w 365"/>
                <a:gd name="T3" fmla="*/ 0 h 118"/>
                <a:gd name="T4" fmla="*/ 0 w 365"/>
                <a:gd name="T5" fmla="*/ 6 h 118"/>
                <a:gd name="T6" fmla="*/ 0 w 365"/>
                <a:gd name="T7" fmla="*/ 55 h 118"/>
                <a:gd name="T8" fmla="*/ 183 w 365"/>
                <a:gd name="T9" fmla="*/ 118 h 118"/>
                <a:gd name="T10" fmla="*/ 365 w 365"/>
                <a:gd name="T11" fmla="*/ 55 h 118"/>
                <a:gd name="T12" fmla="*/ 365 w 365"/>
                <a:gd name="T13" fmla="*/ 6 h 118"/>
                <a:gd name="T14" fmla="*/ 365 w 365"/>
                <a:gd name="T15" fmla="*/ 0 h 118"/>
                <a:gd name="T16" fmla="*/ 183 w 365"/>
                <a:gd name="T17" fmla="*/ 57 h 118"/>
                <a:gd name="T18" fmla="*/ 41 w 365"/>
                <a:gd name="T19" fmla="*/ 88 h 118"/>
                <a:gd name="T20" fmla="*/ 17 w 365"/>
                <a:gd name="T21" fmla="*/ 74 h 118"/>
                <a:gd name="T22" fmla="*/ 17 w 365"/>
                <a:gd name="T23" fmla="*/ 27 h 118"/>
                <a:gd name="T24" fmla="*/ 41 w 365"/>
                <a:gd name="T25" fmla="*/ 41 h 118"/>
                <a:gd name="T26" fmla="*/ 41 w 365"/>
                <a:gd name="T27" fmla="*/ 88 h 118"/>
                <a:gd name="T28" fmla="*/ 77 w 365"/>
                <a:gd name="T29" fmla="*/ 100 h 118"/>
                <a:gd name="T30" fmla="*/ 53 w 365"/>
                <a:gd name="T31" fmla="*/ 93 h 118"/>
                <a:gd name="T32" fmla="*/ 53 w 365"/>
                <a:gd name="T33" fmla="*/ 45 h 118"/>
                <a:gd name="T34" fmla="*/ 77 w 365"/>
                <a:gd name="T35" fmla="*/ 53 h 118"/>
                <a:gd name="T36" fmla="*/ 77 w 365"/>
                <a:gd name="T37" fmla="*/ 100 h 118"/>
                <a:gd name="T38" fmla="*/ 113 w 365"/>
                <a:gd name="T39" fmla="*/ 107 h 118"/>
                <a:gd name="T40" fmla="*/ 89 w 365"/>
                <a:gd name="T41" fmla="*/ 103 h 118"/>
                <a:gd name="T42" fmla="*/ 89 w 365"/>
                <a:gd name="T43" fmla="*/ 56 h 118"/>
                <a:gd name="T44" fmla="*/ 113 w 365"/>
                <a:gd name="T45" fmla="*/ 60 h 118"/>
                <a:gd name="T46" fmla="*/ 113 w 365"/>
                <a:gd name="T47" fmla="*/ 107 h 118"/>
                <a:gd name="T48" fmla="*/ 333 w 365"/>
                <a:gd name="T49" fmla="*/ 84 h 118"/>
                <a:gd name="T50" fmla="*/ 309 w 365"/>
                <a:gd name="T51" fmla="*/ 94 h 118"/>
                <a:gd name="T52" fmla="*/ 309 w 365"/>
                <a:gd name="T53" fmla="*/ 47 h 118"/>
                <a:gd name="T54" fmla="*/ 333 w 365"/>
                <a:gd name="T55" fmla="*/ 36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7"/>
                  </a:moveTo>
                  <a:cubicBezTo>
                    <a:pt x="88" y="57"/>
                    <a:pt x="10" y="32"/>
                    <a:pt x="1" y="0"/>
                  </a:cubicBezTo>
                  <a:cubicBezTo>
                    <a:pt x="0" y="2"/>
                    <a:pt x="0" y="4"/>
                    <a:pt x="0" y="6"/>
                  </a:cubicBezTo>
                  <a:cubicBezTo>
                    <a:pt x="0" y="55"/>
                    <a:pt x="0" y="55"/>
                    <a:pt x="0" y="55"/>
                  </a:cubicBezTo>
                  <a:cubicBezTo>
                    <a:pt x="0" y="90"/>
                    <a:pt x="82" y="118"/>
                    <a:pt x="183" y="118"/>
                  </a:cubicBezTo>
                  <a:cubicBezTo>
                    <a:pt x="284" y="118"/>
                    <a:pt x="365" y="90"/>
                    <a:pt x="365" y="55"/>
                  </a:cubicBezTo>
                  <a:cubicBezTo>
                    <a:pt x="365" y="6"/>
                    <a:pt x="365" y="6"/>
                    <a:pt x="365" y="6"/>
                  </a:cubicBezTo>
                  <a:cubicBezTo>
                    <a:pt x="365" y="4"/>
                    <a:pt x="365" y="2"/>
                    <a:pt x="365" y="0"/>
                  </a:cubicBezTo>
                  <a:cubicBezTo>
                    <a:pt x="355" y="32"/>
                    <a:pt x="277" y="57"/>
                    <a:pt x="183" y="57"/>
                  </a:cubicBezTo>
                  <a:close/>
                  <a:moveTo>
                    <a:pt x="41" y="88"/>
                  </a:moveTo>
                  <a:cubicBezTo>
                    <a:pt x="32" y="84"/>
                    <a:pt x="24" y="79"/>
                    <a:pt x="17" y="74"/>
                  </a:cubicBezTo>
                  <a:cubicBezTo>
                    <a:pt x="17" y="27"/>
                    <a:pt x="17" y="27"/>
                    <a:pt x="17" y="27"/>
                  </a:cubicBezTo>
                  <a:cubicBezTo>
                    <a:pt x="24" y="32"/>
                    <a:pt x="32" y="37"/>
                    <a:pt x="41" y="41"/>
                  </a:cubicBezTo>
                  <a:lnTo>
                    <a:pt x="41" y="88"/>
                  </a:lnTo>
                  <a:close/>
                  <a:moveTo>
                    <a:pt x="77" y="100"/>
                  </a:moveTo>
                  <a:cubicBezTo>
                    <a:pt x="69" y="98"/>
                    <a:pt x="60" y="95"/>
                    <a:pt x="53" y="93"/>
                  </a:cubicBezTo>
                  <a:cubicBezTo>
                    <a:pt x="53" y="45"/>
                    <a:pt x="53" y="45"/>
                    <a:pt x="53" y="45"/>
                  </a:cubicBezTo>
                  <a:cubicBezTo>
                    <a:pt x="60" y="48"/>
                    <a:pt x="69" y="51"/>
                    <a:pt x="77" y="53"/>
                  </a:cubicBezTo>
                  <a:lnTo>
                    <a:pt x="77" y="100"/>
                  </a:lnTo>
                  <a:close/>
                  <a:moveTo>
                    <a:pt x="113" y="107"/>
                  </a:moveTo>
                  <a:cubicBezTo>
                    <a:pt x="105" y="106"/>
                    <a:pt x="97" y="105"/>
                    <a:pt x="89" y="103"/>
                  </a:cubicBezTo>
                  <a:cubicBezTo>
                    <a:pt x="89" y="56"/>
                    <a:pt x="89" y="56"/>
                    <a:pt x="89" y="56"/>
                  </a:cubicBezTo>
                  <a:cubicBezTo>
                    <a:pt x="97" y="57"/>
                    <a:pt x="105" y="59"/>
                    <a:pt x="113" y="60"/>
                  </a:cubicBezTo>
                  <a:lnTo>
                    <a:pt x="113" y="107"/>
                  </a:lnTo>
                  <a:close/>
                  <a:moveTo>
                    <a:pt x="333" y="84"/>
                  </a:moveTo>
                  <a:cubicBezTo>
                    <a:pt x="326" y="87"/>
                    <a:pt x="318" y="91"/>
                    <a:pt x="309" y="94"/>
                  </a:cubicBezTo>
                  <a:cubicBezTo>
                    <a:pt x="309" y="47"/>
                    <a:pt x="309" y="47"/>
                    <a:pt x="309" y="47"/>
                  </a:cubicBezTo>
                  <a:cubicBezTo>
                    <a:pt x="318" y="44"/>
                    <a:pt x="326" y="40"/>
                    <a:pt x="333" y="36"/>
                  </a:cubicBezTo>
                  <a:lnTo>
                    <a:pt x="333"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68">
              <a:extLst>
                <a:ext uri="{FF2B5EF4-FFF2-40B4-BE49-F238E27FC236}">
                  <a16:creationId xmlns:a16="http://schemas.microsoft.com/office/drawing/2014/main" id="{217FA89D-75D4-4B78-81A7-1C80453015AD}"/>
                </a:ext>
              </a:extLst>
            </p:cNvPr>
            <p:cNvSpPr>
              <a:spLocks noEditPoints="1"/>
            </p:cNvSpPr>
            <p:nvPr/>
          </p:nvSpPr>
          <p:spPr bwMode="auto">
            <a:xfrm>
              <a:off x="1503363" y="3221038"/>
              <a:ext cx="84137" cy="26987"/>
            </a:xfrm>
            <a:custGeom>
              <a:avLst/>
              <a:gdLst>
                <a:gd name="T0" fmla="*/ 183 w 365"/>
                <a:gd name="T1" fmla="*/ 56 h 118"/>
                <a:gd name="T2" fmla="*/ 1 w 365"/>
                <a:gd name="T3" fmla="*/ 0 h 118"/>
                <a:gd name="T4" fmla="*/ 0 w 365"/>
                <a:gd name="T5" fmla="*/ 6 h 118"/>
                <a:gd name="T6" fmla="*/ 0 w 365"/>
                <a:gd name="T7" fmla="*/ 54 h 118"/>
                <a:gd name="T8" fmla="*/ 183 w 365"/>
                <a:gd name="T9" fmla="*/ 118 h 118"/>
                <a:gd name="T10" fmla="*/ 365 w 365"/>
                <a:gd name="T11" fmla="*/ 54 h 118"/>
                <a:gd name="T12" fmla="*/ 365 w 365"/>
                <a:gd name="T13" fmla="*/ 6 h 118"/>
                <a:gd name="T14" fmla="*/ 365 w 365"/>
                <a:gd name="T15" fmla="*/ 0 h 118"/>
                <a:gd name="T16" fmla="*/ 183 w 365"/>
                <a:gd name="T17" fmla="*/ 56 h 118"/>
                <a:gd name="T18" fmla="*/ 41 w 365"/>
                <a:gd name="T19" fmla="*/ 88 h 118"/>
                <a:gd name="T20" fmla="*/ 17 w 365"/>
                <a:gd name="T21" fmla="*/ 74 h 118"/>
                <a:gd name="T22" fmla="*/ 17 w 365"/>
                <a:gd name="T23" fmla="*/ 27 h 118"/>
                <a:gd name="T24" fmla="*/ 41 w 365"/>
                <a:gd name="T25" fmla="*/ 41 h 118"/>
                <a:gd name="T26" fmla="*/ 41 w 365"/>
                <a:gd name="T27" fmla="*/ 88 h 118"/>
                <a:gd name="T28" fmla="*/ 77 w 365"/>
                <a:gd name="T29" fmla="*/ 100 h 118"/>
                <a:gd name="T30" fmla="*/ 53 w 365"/>
                <a:gd name="T31" fmla="*/ 93 h 118"/>
                <a:gd name="T32" fmla="*/ 53 w 365"/>
                <a:gd name="T33" fmla="*/ 45 h 118"/>
                <a:gd name="T34" fmla="*/ 77 w 365"/>
                <a:gd name="T35" fmla="*/ 53 h 118"/>
                <a:gd name="T36" fmla="*/ 77 w 365"/>
                <a:gd name="T37" fmla="*/ 100 h 118"/>
                <a:gd name="T38" fmla="*/ 113 w 365"/>
                <a:gd name="T39" fmla="*/ 107 h 118"/>
                <a:gd name="T40" fmla="*/ 89 w 365"/>
                <a:gd name="T41" fmla="*/ 103 h 118"/>
                <a:gd name="T42" fmla="*/ 89 w 365"/>
                <a:gd name="T43" fmla="*/ 55 h 118"/>
                <a:gd name="T44" fmla="*/ 113 w 365"/>
                <a:gd name="T45" fmla="*/ 60 h 118"/>
                <a:gd name="T46" fmla="*/ 113 w 365"/>
                <a:gd name="T47" fmla="*/ 107 h 118"/>
                <a:gd name="T48" fmla="*/ 333 w 365"/>
                <a:gd name="T49" fmla="*/ 84 h 118"/>
                <a:gd name="T50" fmla="*/ 309 w 365"/>
                <a:gd name="T51" fmla="*/ 94 h 118"/>
                <a:gd name="T52" fmla="*/ 309 w 365"/>
                <a:gd name="T53" fmla="*/ 47 h 118"/>
                <a:gd name="T54" fmla="*/ 333 w 365"/>
                <a:gd name="T55" fmla="*/ 36 h 118"/>
                <a:gd name="T56" fmla="*/ 333 w 365"/>
                <a:gd name="T57"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8">
                  <a:moveTo>
                    <a:pt x="183" y="56"/>
                  </a:moveTo>
                  <a:cubicBezTo>
                    <a:pt x="88" y="56"/>
                    <a:pt x="10" y="32"/>
                    <a:pt x="1" y="0"/>
                  </a:cubicBezTo>
                  <a:cubicBezTo>
                    <a:pt x="0" y="2"/>
                    <a:pt x="0" y="4"/>
                    <a:pt x="0" y="6"/>
                  </a:cubicBezTo>
                  <a:cubicBezTo>
                    <a:pt x="0" y="54"/>
                    <a:pt x="0" y="54"/>
                    <a:pt x="0" y="54"/>
                  </a:cubicBezTo>
                  <a:cubicBezTo>
                    <a:pt x="0" y="90"/>
                    <a:pt x="82" y="118"/>
                    <a:pt x="183" y="118"/>
                  </a:cubicBezTo>
                  <a:cubicBezTo>
                    <a:pt x="284" y="118"/>
                    <a:pt x="365" y="90"/>
                    <a:pt x="365" y="54"/>
                  </a:cubicBezTo>
                  <a:cubicBezTo>
                    <a:pt x="365" y="6"/>
                    <a:pt x="365" y="6"/>
                    <a:pt x="365" y="6"/>
                  </a:cubicBezTo>
                  <a:cubicBezTo>
                    <a:pt x="365" y="4"/>
                    <a:pt x="365" y="2"/>
                    <a:pt x="365" y="0"/>
                  </a:cubicBezTo>
                  <a:cubicBezTo>
                    <a:pt x="355" y="32"/>
                    <a:pt x="277" y="56"/>
                    <a:pt x="183" y="56"/>
                  </a:cubicBezTo>
                  <a:close/>
                  <a:moveTo>
                    <a:pt x="41" y="88"/>
                  </a:moveTo>
                  <a:cubicBezTo>
                    <a:pt x="32" y="84"/>
                    <a:pt x="24" y="79"/>
                    <a:pt x="17" y="74"/>
                  </a:cubicBezTo>
                  <a:cubicBezTo>
                    <a:pt x="17" y="27"/>
                    <a:pt x="17" y="27"/>
                    <a:pt x="17" y="27"/>
                  </a:cubicBezTo>
                  <a:cubicBezTo>
                    <a:pt x="24" y="32"/>
                    <a:pt x="32" y="36"/>
                    <a:pt x="41" y="41"/>
                  </a:cubicBezTo>
                  <a:lnTo>
                    <a:pt x="41" y="88"/>
                  </a:lnTo>
                  <a:close/>
                  <a:moveTo>
                    <a:pt x="77" y="100"/>
                  </a:moveTo>
                  <a:cubicBezTo>
                    <a:pt x="69" y="98"/>
                    <a:pt x="60" y="95"/>
                    <a:pt x="53" y="93"/>
                  </a:cubicBezTo>
                  <a:cubicBezTo>
                    <a:pt x="53" y="45"/>
                    <a:pt x="53" y="45"/>
                    <a:pt x="53" y="45"/>
                  </a:cubicBezTo>
                  <a:cubicBezTo>
                    <a:pt x="60" y="48"/>
                    <a:pt x="69" y="50"/>
                    <a:pt x="77" y="53"/>
                  </a:cubicBezTo>
                  <a:lnTo>
                    <a:pt x="77" y="100"/>
                  </a:lnTo>
                  <a:close/>
                  <a:moveTo>
                    <a:pt x="113" y="107"/>
                  </a:moveTo>
                  <a:cubicBezTo>
                    <a:pt x="105" y="106"/>
                    <a:pt x="97" y="105"/>
                    <a:pt x="89" y="103"/>
                  </a:cubicBezTo>
                  <a:cubicBezTo>
                    <a:pt x="89" y="55"/>
                    <a:pt x="89" y="55"/>
                    <a:pt x="89" y="55"/>
                  </a:cubicBezTo>
                  <a:cubicBezTo>
                    <a:pt x="97" y="57"/>
                    <a:pt x="105" y="59"/>
                    <a:pt x="113" y="60"/>
                  </a:cubicBezTo>
                  <a:lnTo>
                    <a:pt x="113" y="107"/>
                  </a:lnTo>
                  <a:close/>
                  <a:moveTo>
                    <a:pt x="333" y="84"/>
                  </a:moveTo>
                  <a:cubicBezTo>
                    <a:pt x="326" y="87"/>
                    <a:pt x="318" y="91"/>
                    <a:pt x="309" y="94"/>
                  </a:cubicBezTo>
                  <a:cubicBezTo>
                    <a:pt x="309" y="47"/>
                    <a:pt x="309" y="47"/>
                    <a:pt x="309" y="47"/>
                  </a:cubicBezTo>
                  <a:cubicBezTo>
                    <a:pt x="318" y="43"/>
                    <a:pt x="326" y="40"/>
                    <a:pt x="333" y="36"/>
                  </a:cubicBezTo>
                  <a:lnTo>
                    <a:pt x="333"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69">
              <a:extLst>
                <a:ext uri="{FF2B5EF4-FFF2-40B4-BE49-F238E27FC236}">
                  <a16:creationId xmlns:a16="http://schemas.microsoft.com/office/drawing/2014/main" id="{053BA1A5-B207-4C50-B7F6-297ADA5072EA}"/>
                </a:ext>
              </a:extLst>
            </p:cNvPr>
            <p:cNvSpPr>
              <a:spLocks noEditPoints="1"/>
            </p:cNvSpPr>
            <p:nvPr/>
          </p:nvSpPr>
          <p:spPr bwMode="auto">
            <a:xfrm>
              <a:off x="1503363" y="3238500"/>
              <a:ext cx="84137" cy="26987"/>
            </a:xfrm>
            <a:custGeom>
              <a:avLst/>
              <a:gdLst>
                <a:gd name="T0" fmla="*/ 183 w 365"/>
                <a:gd name="T1" fmla="*/ 57 h 119"/>
                <a:gd name="T2" fmla="*/ 1 w 365"/>
                <a:gd name="T3" fmla="*/ 0 h 119"/>
                <a:gd name="T4" fmla="*/ 0 w 365"/>
                <a:gd name="T5" fmla="*/ 7 h 119"/>
                <a:gd name="T6" fmla="*/ 0 w 365"/>
                <a:gd name="T7" fmla="*/ 55 h 119"/>
                <a:gd name="T8" fmla="*/ 183 w 365"/>
                <a:gd name="T9" fmla="*/ 119 h 119"/>
                <a:gd name="T10" fmla="*/ 365 w 365"/>
                <a:gd name="T11" fmla="*/ 55 h 119"/>
                <a:gd name="T12" fmla="*/ 365 w 365"/>
                <a:gd name="T13" fmla="*/ 7 h 119"/>
                <a:gd name="T14" fmla="*/ 365 w 365"/>
                <a:gd name="T15" fmla="*/ 0 h 119"/>
                <a:gd name="T16" fmla="*/ 183 w 365"/>
                <a:gd name="T17" fmla="*/ 57 h 119"/>
                <a:gd name="T18" fmla="*/ 41 w 365"/>
                <a:gd name="T19" fmla="*/ 89 h 119"/>
                <a:gd name="T20" fmla="*/ 17 w 365"/>
                <a:gd name="T21" fmla="*/ 75 h 119"/>
                <a:gd name="T22" fmla="*/ 17 w 365"/>
                <a:gd name="T23" fmla="*/ 28 h 119"/>
                <a:gd name="T24" fmla="*/ 41 w 365"/>
                <a:gd name="T25" fmla="*/ 42 h 119"/>
                <a:gd name="T26" fmla="*/ 41 w 365"/>
                <a:gd name="T27" fmla="*/ 89 h 119"/>
                <a:gd name="T28" fmla="*/ 77 w 365"/>
                <a:gd name="T29" fmla="*/ 101 h 119"/>
                <a:gd name="T30" fmla="*/ 53 w 365"/>
                <a:gd name="T31" fmla="*/ 94 h 119"/>
                <a:gd name="T32" fmla="*/ 53 w 365"/>
                <a:gd name="T33" fmla="*/ 46 h 119"/>
                <a:gd name="T34" fmla="*/ 77 w 365"/>
                <a:gd name="T35" fmla="*/ 54 h 119"/>
                <a:gd name="T36" fmla="*/ 77 w 365"/>
                <a:gd name="T37" fmla="*/ 101 h 119"/>
                <a:gd name="T38" fmla="*/ 113 w 365"/>
                <a:gd name="T39" fmla="*/ 108 h 119"/>
                <a:gd name="T40" fmla="*/ 89 w 365"/>
                <a:gd name="T41" fmla="*/ 104 h 119"/>
                <a:gd name="T42" fmla="*/ 89 w 365"/>
                <a:gd name="T43" fmla="*/ 56 h 119"/>
                <a:gd name="T44" fmla="*/ 113 w 365"/>
                <a:gd name="T45" fmla="*/ 61 h 119"/>
                <a:gd name="T46" fmla="*/ 113 w 365"/>
                <a:gd name="T47" fmla="*/ 108 h 119"/>
                <a:gd name="T48" fmla="*/ 333 w 365"/>
                <a:gd name="T49" fmla="*/ 84 h 119"/>
                <a:gd name="T50" fmla="*/ 309 w 365"/>
                <a:gd name="T51" fmla="*/ 95 h 119"/>
                <a:gd name="T52" fmla="*/ 309 w 365"/>
                <a:gd name="T53" fmla="*/ 47 h 119"/>
                <a:gd name="T54" fmla="*/ 333 w 365"/>
                <a:gd name="T55" fmla="*/ 37 h 119"/>
                <a:gd name="T56" fmla="*/ 333 w 365"/>
                <a:gd name="T57" fmla="*/ 8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19">
                  <a:moveTo>
                    <a:pt x="183" y="57"/>
                  </a:moveTo>
                  <a:cubicBezTo>
                    <a:pt x="88" y="57"/>
                    <a:pt x="10" y="32"/>
                    <a:pt x="1" y="0"/>
                  </a:cubicBezTo>
                  <a:cubicBezTo>
                    <a:pt x="0" y="3"/>
                    <a:pt x="0" y="5"/>
                    <a:pt x="0" y="7"/>
                  </a:cubicBezTo>
                  <a:cubicBezTo>
                    <a:pt x="0" y="55"/>
                    <a:pt x="0" y="55"/>
                    <a:pt x="0" y="55"/>
                  </a:cubicBezTo>
                  <a:cubicBezTo>
                    <a:pt x="0" y="90"/>
                    <a:pt x="82" y="119"/>
                    <a:pt x="183" y="119"/>
                  </a:cubicBezTo>
                  <a:cubicBezTo>
                    <a:pt x="284" y="119"/>
                    <a:pt x="365" y="90"/>
                    <a:pt x="365" y="55"/>
                  </a:cubicBezTo>
                  <a:cubicBezTo>
                    <a:pt x="365" y="7"/>
                    <a:pt x="365" y="7"/>
                    <a:pt x="365" y="7"/>
                  </a:cubicBezTo>
                  <a:cubicBezTo>
                    <a:pt x="365" y="5"/>
                    <a:pt x="365" y="3"/>
                    <a:pt x="365" y="0"/>
                  </a:cubicBezTo>
                  <a:cubicBezTo>
                    <a:pt x="355" y="32"/>
                    <a:pt x="277" y="57"/>
                    <a:pt x="183" y="57"/>
                  </a:cubicBezTo>
                  <a:close/>
                  <a:moveTo>
                    <a:pt x="41" y="89"/>
                  </a:moveTo>
                  <a:cubicBezTo>
                    <a:pt x="32" y="85"/>
                    <a:pt x="24" y="80"/>
                    <a:pt x="17" y="75"/>
                  </a:cubicBezTo>
                  <a:cubicBezTo>
                    <a:pt x="17" y="28"/>
                    <a:pt x="17" y="28"/>
                    <a:pt x="17" y="28"/>
                  </a:cubicBezTo>
                  <a:cubicBezTo>
                    <a:pt x="24" y="33"/>
                    <a:pt x="32" y="37"/>
                    <a:pt x="41" y="42"/>
                  </a:cubicBezTo>
                  <a:lnTo>
                    <a:pt x="41" y="89"/>
                  </a:lnTo>
                  <a:close/>
                  <a:moveTo>
                    <a:pt x="77" y="101"/>
                  </a:moveTo>
                  <a:cubicBezTo>
                    <a:pt x="69" y="99"/>
                    <a:pt x="60" y="96"/>
                    <a:pt x="53" y="94"/>
                  </a:cubicBezTo>
                  <a:cubicBezTo>
                    <a:pt x="53" y="46"/>
                    <a:pt x="53" y="46"/>
                    <a:pt x="53" y="46"/>
                  </a:cubicBezTo>
                  <a:cubicBezTo>
                    <a:pt x="60" y="49"/>
                    <a:pt x="69" y="51"/>
                    <a:pt x="77" y="54"/>
                  </a:cubicBezTo>
                  <a:lnTo>
                    <a:pt x="77" y="101"/>
                  </a:lnTo>
                  <a:close/>
                  <a:moveTo>
                    <a:pt x="113" y="108"/>
                  </a:moveTo>
                  <a:cubicBezTo>
                    <a:pt x="105" y="107"/>
                    <a:pt x="97" y="105"/>
                    <a:pt x="89" y="104"/>
                  </a:cubicBezTo>
                  <a:cubicBezTo>
                    <a:pt x="89" y="56"/>
                    <a:pt x="89" y="56"/>
                    <a:pt x="89" y="56"/>
                  </a:cubicBezTo>
                  <a:cubicBezTo>
                    <a:pt x="97" y="58"/>
                    <a:pt x="105" y="60"/>
                    <a:pt x="113" y="61"/>
                  </a:cubicBezTo>
                  <a:lnTo>
                    <a:pt x="113" y="108"/>
                  </a:lnTo>
                  <a:close/>
                  <a:moveTo>
                    <a:pt x="333" y="84"/>
                  </a:moveTo>
                  <a:cubicBezTo>
                    <a:pt x="326" y="88"/>
                    <a:pt x="318" y="92"/>
                    <a:pt x="309" y="95"/>
                  </a:cubicBezTo>
                  <a:cubicBezTo>
                    <a:pt x="309" y="47"/>
                    <a:pt x="309" y="47"/>
                    <a:pt x="309" y="47"/>
                  </a:cubicBezTo>
                  <a:cubicBezTo>
                    <a:pt x="318" y="44"/>
                    <a:pt x="326" y="41"/>
                    <a:pt x="333" y="37"/>
                  </a:cubicBezTo>
                  <a:lnTo>
                    <a:pt x="333" y="8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0">
              <a:extLst>
                <a:ext uri="{FF2B5EF4-FFF2-40B4-BE49-F238E27FC236}">
                  <a16:creationId xmlns:a16="http://schemas.microsoft.com/office/drawing/2014/main" id="{255C397E-A940-465F-9CC3-01B5B006ABE6}"/>
                </a:ext>
              </a:extLst>
            </p:cNvPr>
            <p:cNvSpPr>
              <a:spLocks/>
            </p:cNvSpPr>
            <p:nvPr/>
          </p:nvSpPr>
          <p:spPr bwMode="auto">
            <a:xfrm rot="17869913" flipH="1">
              <a:off x="1263881" y="2971756"/>
              <a:ext cx="296862" cy="222250"/>
            </a:xfrm>
            <a:custGeom>
              <a:avLst/>
              <a:gdLst>
                <a:gd name="T0" fmla="*/ 62 w 1303"/>
                <a:gd name="T1" fmla="*/ 981 h 981"/>
                <a:gd name="T2" fmla="*/ 74 w 1303"/>
                <a:gd name="T3" fmla="*/ 980 h 981"/>
                <a:gd name="T4" fmla="*/ 513 w 1303"/>
                <a:gd name="T5" fmla="*/ 805 h 981"/>
                <a:gd name="T6" fmla="*/ 1162 w 1303"/>
                <a:gd name="T7" fmla="*/ 215 h 981"/>
                <a:gd name="T8" fmla="*/ 1188 w 1303"/>
                <a:gd name="T9" fmla="*/ 364 h 981"/>
                <a:gd name="T10" fmla="*/ 1243 w 1303"/>
                <a:gd name="T11" fmla="*/ 411 h 981"/>
                <a:gd name="T12" fmla="*/ 1252 w 1303"/>
                <a:gd name="T13" fmla="*/ 410 h 981"/>
                <a:gd name="T14" fmla="*/ 1298 w 1303"/>
                <a:gd name="T15" fmla="*/ 345 h 981"/>
                <a:gd name="T16" fmla="*/ 1247 w 1303"/>
                <a:gd name="T17" fmla="*/ 51 h 981"/>
                <a:gd name="T18" fmla="*/ 1183 w 1303"/>
                <a:gd name="T19" fmla="*/ 5 h 981"/>
                <a:gd name="T20" fmla="*/ 894 w 1303"/>
                <a:gd name="T21" fmla="*/ 55 h 981"/>
                <a:gd name="T22" fmla="*/ 848 w 1303"/>
                <a:gd name="T23" fmla="*/ 120 h 981"/>
                <a:gd name="T24" fmla="*/ 913 w 1303"/>
                <a:gd name="T25" fmla="*/ 165 h 981"/>
                <a:gd name="T26" fmla="*/ 1080 w 1303"/>
                <a:gd name="T27" fmla="*/ 137 h 981"/>
                <a:gd name="T28" fmla="*/ 49 w 1303"/>
                <a:gd name="T29" fmla="*/ 870 h 981"/>
                <a:gd name="T30" fmla="*/ 7 w 1303"/>
                <a:gd name="T31" fmla="*/ 937 h 981"/>
                <a:gd name="T32" fmla="*/ 62 w 1303"/>
                <a:gd name="T33"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3" h="981">
                  <a:moveTo>
                    <a:pt x="62" y="981"/>
                  </a:moveTo>
                  <a:cubicBezTo>
                    <a:pt x="66" y="981"/>
                    <a:pt x="70" y="980"/>
                    <a:pt x="74" y="980"/>
                  </a:cubicBezTo>
                  <a:cubicBezTo>
                    <a:pt x="82" y="978"/>
                    <a:pt x="274" y="934"/>
                    <a:pt x="513" y="805"/>
                  </a:cubicBezTo>
                  <a:cubicBezTo>
                    <a:pt x="710" y="698"/>
                    <a:pt x="972" y="512"/>
                    <a:pt x="1162" y="215"/>
                  </a:cubicBezTo>
                  <a:cubicBezTo>
                    <a:pt x="1188" y="364"/>
                    <a:pt x="1188" y="364"/>
                    <a:pt x="1188" y="364"/>
                  </a:cubicBezTo>
                  <a:cubicBezTo>
                    <a:pt x="1192" y="392"/>
                    <a:pt x="1216" y="411"/>
                    <a:pt x="1243" y="411"/>
                  </a:cubicBezTo>
                  <a:cubicBezTo>
                    <a:pt x="1246" y="411"/>
                    <a:pt x="1249" y="411"/>
                    <a:pt x="1252" y="410"/>
                  </a:cubicBezTo>
                  <a:cubicBezTo>
                    <a:pt x="1283" y="405"/>
                    <a:pt x="1303" y="376"/>
                    <a:pt x="1298" y="345"/>
                  </a:cubicBezTo>
                  <a:cubicBezTo>
                    <a:pt x="1247" y="51"/>
                    <a:pt x="1247" y="51"/>
                    <a:pt x="1247" y="51"/>
                  </a:cubicBezTo>
                  <a:cubicBezTo>
                    <a:pt x="1242" y="21"/>
                    <a:pt x="1213" y="0"/>
                    <a:pt x="1183" y="5"/>
                  </a:cubicBezTo>
                  <a:cubicBezTo>
                    <a:pt x="894" y="55"/>
                    <a:pt x="894" y="55"/>
                    <a:pt x="894" y="55"/>
                  </a:cubicBezTo>
                  <a:cubicBezTo>
                    <a:pt x="863" y="60"/>
                    <a:pt x="843" y="89"/>
                    <a:pt x="848" y="120"/>
                  </a:cubicBezTo>
                  <a:cubicBezTo>
                    <a:pt x="853" y="150"/>
                    <a:pt x="882" y="171"/>
                    <a:pt x="913" y="165"/>
                  </a:cubicBezTo>
                  <a:cubicBezTo>
                    <a:pt x="1080" y="137"/>
                    <a:pt x="1080" y="137"/>
                    <a:pt x="1080" y="137"/>
                  </a:cubicBezTo>
                  <a:cubicBezTo>
                    <a:pt x="722" y="714"/>
                    <a:pt x="57" y="869"/>
                    <a:pt x="49" y="870"/>
                  </a:cubicBezTo>
                  <a:cubicBezTo>
                    <a:pt x="19" y="877"/>
                    <a:pt x="0" y="907"/>
                    <a:pt x="7" y="937"/>
                  </a:cubicBezTo>
                  <a:cubicBezTo>
                    <a:pt x="13" y="963"/>
                    <a:pt x="36" y="981"/>
                    <a:pt x="62" y="9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3493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40" y="339101"/>
            <a:ext cx="8221664" cy="679885"/>
          </a:xfrm>
        </p:spPr>
        <p:txBody>
          <a:bodyPr>
            <a:normAutofit fontScale="90000"/>
          </a:bodyPr>
          <a:lstStyle/>
          <a:p>
            <a:pPr>
              <a:lnSpc>
                <a:spcPct val="85000"/>
              </a:lnSpc>
            </a:pPr>
            <a:r>
              <a:rPr lang="en-US" sz="2200" dirty="0">
                <a:solidFill>
                  <a:srgbClr val="000000"/>
                </a:solidFill>
              </a:rPr>
              <a:t>A solution for guaranteed retirement income:</a:t>
            </a:r>
            <a:br>
              <a:rPr lang="en-US" dirty="0"/>
            </a:br>
            <a:r>
              <a:rPr lang="en-US" sz="3100" dirty="0"/>
              <a:t>Protective Income Builder Indexed Annuity</a:t>
            </a:r>
            <a:endParaRPr lang="en-US" sz="3300" dirty="0"/>
          </a:p>
        </p:txBody>
      </p:sp>
      <p:grpSp>
        <p:nvGrpSpPr>
          <p:cNvPr id="13" name="Group 12">
            <a:extLst>
              <a:ext uri="{FF2B5EF4-FFF2-40B4-BE49-F238E27FC236}">
                <a16:creationId xmlns:a16="http://schemas.microsoft.com/office/drawing/2014/main" id="{A1C607B3-7F83-4204-8905-1AB0F5B02431}"/>
              </a:ext>
            </a:extLst>
          </p:cNvPr>
          <p:cNvGrpSpPr/>
          <p:nvPr/>
        </p:nvGrpSpPr>
        <p:grpSpPr>
          <a:xfrm>
            <a:off x="4511415" y="2784711"/>
            <a:ext cx="4198638" cy="830312"/>
            <a:chOff x="4511415" y="2694642"/>
            <a:chExt cx="4198638" cy="830312"/>
          </a:xfrm>
        </p:grpSpPr>
        <p:sp>
          <p:nvSpPr>
            <p:cNvPr id="53" name="Rectangle 52"/>
            <p:cNvSpPr/>
            <p:nvPr/>
          </p:nvSpPr>
          <p:spPr>
            <a:xfrm>
              <a:off x="5319457" y="2727300"/>
              <a:ext cx="3390596" cy="797654"/>
            </a:xfrm>
            <a:prstGeom prst="rect">
              <a:avLst/>
            </a:prstGeom>
          </p:spPr>
          <p:txBody>
            <a:bodyPr wrap="square">
              <a:spAutoFit/>
            </a:bodyPr>
            <a:lstStyle/>
            <a:p>
              <a:pPr>
                <a:lnSpc>
                  <a:spcPct val="85000"/>
                </a:lnSpc>
                <a:spcBef>
                  <a:spcPts val="400"/>
                </a:spcBef>
              </a:pPr>
              <a:r>
                <a:rPr lang="en-US" dirty="0">
                  <a:solidFill>
                    <a:srgbClr val="000000"/>
                  </a:solidFill>
                </a:rPr>
                <a:t>Predictable, guaranteed income for life</a:t>
              </a:r>
            </a:p>
            <a:p>
              <a:pPr>
                <a:lnSpc>
                  <a:spcPct val="85000"/>
                </a:lnSpc>
                <a:spcBef>
                  <a:spcPts val="400"/>
                </a:spcBef>
              </a:pPr>
              <a:r>
                <a:rPr lang="en-US" sz="1400" dirty="0">
                  <a:solidFill>
                    <a:srgbClr val="000000"/>
                  </a:solidFill>
                </a:rPr>
                <a:t>Fueled by 8% benefit base roll-up</a:t>
              </a:r>
            </a:p>
          </p:txBody>
        </p:sp>
        <p:sp>
          <p:nvSpPr>
            <p:cNvPr id="49" name="Freeform 108"/>
            <p:cNvSpPr>
              <a:spLocks noEditPoints="1"/>
            </p:cNvSpPr>
            <p:nvPr/>
          </p:nvSpPr>
          <p:spPr bwMode="auto">
            <a:xfrm>
              <a:off x="4511415" y="2694642"/>
              <a:ext cx="591772" cy="591882"/>
            </a:xfrm>
            <a:custGeom>
              <a:avLst/>
              <a:gdLst>
                <a:gd name="T0" fmla="*/ 1706 w 1906"/>
                <a:gd name="T1" fmla="*/ 1073 h 1906"/>
                <a:gd name="T2" fmla="*/ 1906 w 1906"/>
                <a:gd name="T3" fmla="*/ 953 h 1906"/>
                <a:gd name="T4" fmla="*/ 1706 w 1906"/>
                <a:gd name="T5" fmla="*/ 834 h 1906"/>
                <a:gd name="T6" fmla="*/ 1859 w 1906"/>
                <a:gd name="T7" fmla="*/ 659 h 1906"/>
                <a:gd name="T8" fmla="*/ 1632 w 1906"/>
                <a:gd name="T9" fmla="*/ 607 h 1906"/>
                <a:gd name="T10" fmla="*/ 1724 w 1906"/>
                <a:gd name="T11" fmla="*/ 393 h 1906"/>
                <a:gd name="T12" fmla="*/ 1492 w 1906"/>
                <a:gd name="T13" fmla="*/ 414 h 1906"/>
                <a:gd name="T14" fmla="*/ 1513 w 1906"/>
                <a:gd name="T15" fmla="*/ 182 h 1906"/>
                <a:gd name="T16" fmla="*/ 1299 w 1906"/>
                <a:gd name="T17" fmla="*/ 274 h 1906"/>
                <a:gd name="T18" fmla="*/ 1248 w 1906"/>
                <a:gd name="T19" fmla="*/ 47 h 1906"/>
                <a:gd name="T20" fmla="*/ 1072 w 1906"/>
                <a:gd name="T21" fmla="*/ 200 h 1906"/>
                <a:gd name="T22" fmla="*/ 953 w 1906"/>
                <a:gd name="T23" fmla="*/ 0 h 1906"/>
                <a:gd name="T24" fmla="*/ 834 w 1906"/>
                <a:gd name="T25" fmla="*/ 200 h 1906"/>
                <a:gd name="T26" fmla="*/ 659 w 1906"/>
                <a:gd name="T27" fmla="*/ 47 h 1906"/>
                <a:gd name="T28" fmla="*/ 607 w 1906"/>
                <a:gd name="T29" fmla="*/ 274 h 1906"/>
                <a:gd name="T30" fmla="*/ 393 w 1906"/>
                <a:gd name="T31" fmla="*/ 182 h 1906"/>
                <a:gd name="T32" fmla="*/ 414 w 1906"/>
                <a:gd name="T33" fmla="*/ 414 h 1906"/>
                <a:gd name="T34" fmla="*/ 182 w 1906"/>
                <a:gd name="T35" fmla="*/ 393 h 1906"/>
                <a:gd name="T36" fmla="*/ 274 w 1906"/>
                <a:gd name="T37" fmla="*/ 607 h 1906"/>
                <a:gd name="T38" fmla="*/ 47 w 1906"/>
                <a:gd name="T39" fmla="*/ 659 h 1906"/>
                <a:gd name="T40" fmla="*/ 200 w 1906"/>
                <a:gd name="T41" fmla="*/ 834 h 1906"/>
                <a:gd name="T42" fmla="*/ 0 w 1906"/>
                <a:gd name="T43" fmla="*/ 953 h 1906"/>
                <a:gd name="T44" fmla="*/ 200 w 1906"/>
                <a:gd name="T45" fmla="*/ 1073 h 1906"/>
                <a:gd name="T46" fmla="*/ 47 w 1906"/>
                <a:gd name="T47" fmla="*/ 1248 h 1906"/>
                <a:gd name="T48" fmla="*/ 274 w 1906"/>
                <a:gd name="T49" fmla="*/ 1299 h 1906"/>
                <a:gd name="T50" fmla="*/ 182 w 1906"/>
                <a:gd name="T51" fmla="*/ 1513 h 1906"/>
                <a:gd name="T52" fmla="*/ 414 w 1906"/>
                <a:gd name="T53" fmla="*/ 1492 h 1906"/>
                <a:gd name="T54" fmla="*/ 393 w 1906"/>
                <a:gd name="T55" fmla="*/ 1724 h 1906"/>
                <a:gd name="T56" fmla="*/ 607 w 1906"/>
                <a:gd name="T57" fmla="*/ 1633 h 1906"/>
                <a:gd name="T58" fmla="*/ 659 w 1906"/>
                <a:gd name="T59" fmla="*/ 1860 h 1906"/>
                <a:gd name="T60" fmla="*/ 834 w 1906"/>
                <a:gd name="T61" fmla="*/ 1706 h 1906"/>
                <a:gd name="T62" fmla="*/ 953 w 1906"/>
                <a:gd name="T63" fmla="*/ 1906 h 1906"/>
                <a:gd name="T64" fmla="*/ 1072 w 1906"/>
                <a:gd name="T65" fmla="*/ 1706 h 1906"/>
                <a:gd name="T66" fmla="*/ 1248 w 1906"/>
                <a:gd name="T67" fmla="*/ 1860 h 1906"/>
                <a:gd name="T68" fmla="*/ 1299 w 1906"/>
                <a:gd name="T69" fmla="*/ 1633 h 1906"/>
                <a:gd name="T70" fmla="*/ 1513 w 1906"/>
                <a:gd name="T71" fmla="*/ 1724 h 1906"/>
                <a:gd name="T72" fmla="*/ 1492 w 1906"/>
                <a:gd name="T73" fmla="*/ 1492 h 1906"/>
                <a:gd name="T74" fmla="*/ 1724 w 1906"/>
                <a:gd name="T75" fmla="*/ 1513 h 1906"/>
                <a:gd name="T76" fmla="*/ 1632 w 1906"/>
                <a:gd name="T77" fmla="*/ 1299 h 1906"/>
                <a:gd name="T78" fmla="*/ 1859 w 1906"/>
                <a:gd name="T79" fmla="*/ 1248 h 1906"/>
                <a:gd name="T80" fmla="*/ 1706 w 1906"/>
                <a:gd name="T81" fmla="*/ 1073 h 1906"/>
                <a:gd name="T82" fmla="*/ 953 w 1906"/>
                <a:gd name="T83" fmla="*/ 1559 h 1906"/>
                <a:gd name="T84" fmla="*/ 348 w 1906"/>
                <a:gd name="T85" fmla="*/ 953 h 1906"/>
                <a:gd name="T86" fmla="*/ 953 w 1906"/>
                <a:gd name="T87" fmla="*/ 348 h 1906"/>
                <a:gd name="T88" fmla="*/ 1559 w 1906"/>
                <a:gd name="T89" fmla="*/ 953 h 1906"/>
                <a:gd name="T90" fmla="*/ 953 w 1906"/>
                <a:gd name="T91" fmla="*/ 1559 h 1906"/>
                <a:gd name="T92" fmla="*/ 927 w 1906"/>
                <a:gd name="T93" fmla="*/ 1204 h 1906"/>
                <a:gd name="T94" fmla="*/ 916 w 1906"/>
                <a:gd name="T95" fmla="*/ 1204 h 1906"/>
                <a:gd name="T96" fmla="*/ 646 w 1906"/>
                <a:gd name="T97" fmla="*/ 880 h 1906"/>
                <a:gd name="T98" fmla="*/ 640 w 1906"/>
                <a:gd name="T99" fmla="*/ 861 h 1906"/>
                <a:gd name="T100" fmla="*/ 712 w 1906"/>
                <a:gd name="T101" fmla="*/ 738 h 1906"/>
                <a:gd name="T102" fmla="*/ 732 w 1906"/>
                <a:gd name="T103" fmla="*/ 734 h 1906"/>
                <a:gd name="T104" fmla="*/ 921 w 1906"/>
                <a:gd name="T105" fmla="*/ 969 h 1906"/>
                <a:gd name="T106" fmla="*/ 1257 w 1906"/>
                <a:gd name="T107" fmla="*/ 542 h 1906"/>
                <a:gd name="T108" fmla="*/ 953 w 1906"/>
                <a:gd name="T109" fmla="*/ 443 h 1906"/>
                <a:gd name="T110" fmla="*/ 442 w 1906"/>
                <a:gd name="T111" fmla="*/ 953 h 1906"/>
                <a:gd name="T112" fmla="*/ 953 w 1906"/>
                <a:gd name="T113" fmla="*/ 1464 h 1906"/>
                <a:gd name="T114" fmla="*/ 1464 w 1906"/>
                <a:gd name="T115" fmla="*/ 953 h 1906"/>
                <a:gd name="T116" fmla="*/ 1384 w 1906"/>
                <a:gd name="T117" fmla="*/ 679 h 1906"/>
                <a:gd name="T118" fmla="*/ 927 w 1906"/>
                <a:gd name="T119" fmla="*/ 1204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6" h="1906">
                  <a:moveTo>
                    <a:pt x="1706" y="1073"/>
                  </a:moveTo>
                  <a:cubicBezTo>
                    <a:pt x="1906" y="953"/>
                    <a:pt x="1906" y="953"/>
                    <a:pt x="1906" y="953"/>
                  </a:cubicBezTo>
                  <a:cubicBezTo>
                    <a:pt x="1706" y="834"/>
                    <a:pt x="1706" y="834"/>
                    <a:pt x="1706" y="834"/>
                  </a:cubicBezTo>
                  <a:cubicBezTo>
                    <a:pt x="1859" y="659"/>
                    <a:pt x="1859" y="659"/>
                    <a:pt x="1859" y="659"/>
                  </a:cubicBezTo>
                  <a:cubicBezTo>
                    <a:pt x="1632" y="607"/>
                    <a:pt x="1632" y="607"/>
                    <a:pt x="1632" y="607"/>
                  </a:cubicBezTo>
                  <a:cubicBezTo>
                    <a:pt x="1724" y="393"/>
                    <a:pt x="1724" y="393"/>
                    <a:pt x="1724" y="393"/>
                  </a:cubicBezTo>
                  <a:cubicBezTo>
                    <a:pt x="1492" y="414"/>
                    <a:pt x="1492" y="414"/>
                    <a:pt x="1492" y="414"/>
                  </a:cubicBezTo>
                  <a:cubicBezTo>
                    <a:pt x="1513" y="182"/>
                    <a:pt x="1513" y="182"/>
                    <a:pt x="1513" y="182"/>
                  </a:cubicBezTo>
                  <a:cubicBezTo>
                    <a:pt x="1299" y="274"/>
                    <a:pt x="1299" y="274"/>
                    <a:pt x="1299" y="274"/>
                  </a:cubicBezTo>
                  <a:cubicBezTo>
                    <a:pt x="1248" y="47"/>
                    <a:pt x="1248" y="47"/>
                    <a:pt x="1248" y="47"/>
                  </a:cubicBezTo>
                  <a:cubicBezTo>
                    <a:pt x="1072" y="200"/>
                    <a:pt x="1072" y="200"/>
                    <a:pt x="1072" y="200"/>
                  </a:cubicBezTo>
                  <a:cubicBezTo>
                    <a:pt x="953" y="0"/>
                    <a:pt x="953" y="0"/>
                    <a:pt x="953" y="0"/>
                  </a:cubicBezTo>
                  <a:cubicBezTo>
                    <a:pt x="834" y="200"/>
                    <a:pt x="834" y="200"/>
                    <a:pt x="834" y="200"/>
                  </a:cubicBezTo>
                  <a:cubicBezTo>
                    <a:pt x="659" y="47"/>
                    <a:pt x="659" y="47"/>
                    <a:pt x="659" y="47"/>
                  </a:cubicBezTo>
                  <a:cubicBezTo>
                    <a:pt x="607" y="274"/>
                    <a:pt x="607" y="274"/>
                    <a:pt x="607" y="274"/>
                  </a:cubicBezTo>
                  <a:cubicBezTo>
                    <a:pt x="393" y="182"/>
                    <a:pt x="393" y="182"/>
                    <a:pt x="393" y="182"/>
                  </a:cubicBezTo>
                  <a:cubicBezTo>
                    <a:pt x="414" y="414"/>
                    <a:pt x="414" y="414"/>
                    <a:pt x="414" y="414"/>
                  </a:cubicBezTo>
                  <a:cubicBezTo>
                    <a:pt x="182" y="393"/>
                    <a:pt x="182" y="393"/>
                    <a:pt x="182" y="393"/>
                  </a:cubicBezTo>
                  <a:cubicBezTo>
                    <a:pt x="274" y="607"/>
                    <a:pt x="274" y="607"/>
                    <a:pt x="274" y="607"/>
                  </a:cubicBezTo>
                  <a:cubicBezTo>
                    <a:pt x="47" y="659"/>
                    <a:pt x="47" y="659"/>
                    <a:pt x="47" y="659"/>
                  </a:cubicBezTo>
                  <a:cubicBezTo>
                    <a:pt x="200" y="834"/>
                    <a:pt x="200" y="834"/>
                    <a:pt x="200" y="834"/>
                  </a:cubicBezTo>
                  <a:cubicBezTo>
                    <a:pt x="0" y="953"/>
                    <a:pt x="0" y="953"/>
                    <a:pt x="0" y="953"/>
                  </a:cubicBezTo>
                  <a:cubicBezTo>
                    <a:pt x="200" y="1073"/>
                    <a:pt x="200" y="1073"/>
                    <a:pt x="200" y="1073"/>
                  </a:cubicBezTo>
                  <a:cubicBezTo>
                    <a:pt x="47" y="1248"/>
                    <a:pt x="47" y="1248"/>
                    <a:pt x="47" y="1248"/>
                  </a:cubicBezTo>
                  <a:cubicBezTo>
                    <a:pt x="274" y="1299"/>
                    <a:pt x="274" y="1299"/>
                    <a:pt x="274" y="1299"/>
                  </a:cubicBezTo>
                  <a:cubicBezTo>
                    <a:pt x="182" y="1513"/>
                    <a:pt x="182" y="1513"/>
                    <a:pt x="182" y="1513"/>
                  </a:cubicBezTo>
                  <a:cubicBezTo>
                    <a:pt x="414" y="1492"/>
                    <a:pt x="414" y="1492"/>
                    <a:pt x="414" y="1492"/>
                  </a:cubicBezTo>
                  <a:cubicBezTo>
                    <a:pt x="393" y="1724"/>
                    <a:pt x="393" y="1724"/>
                    <a:pt x="393" y="1724"/>
                  </a:cubicBezTo>
                  <a:cubicBezTo>
                    <a:pt x="607" y="1633"/>
                    <a:pt x="607" y="1633"/>
                    <a:pt x="607" y="1633"/>
                  </a:cubicBezTo>
                  <a:cubicBezTo>
                    <a:pt x="659" y="1860"/>
                    <a:pt x="659" y="1860"/>
                    <a:pt x="659" y="1860"/>
                  </a:cubicBezTo>
                  <a:cubicBezTo>
                    <a:pt x="834" y="1706"/>
                    <a:pt x="834" y="1706"/>
                    <a:pt x="834" y="1706"/>
                  </a:cubicBezTo>
                  <a:cubicBezTo>
                    <a:pt x="953" y="1906"/>
                    <a:pt x="953" y="1906"/>
                    <a:pt x="953" y="1906"/>
                  </a:cubicBezTo>
                  <a:cubicBezTo>
                    <a:pt x="1072" y="1706"/>
                    <a:pt x="1072" y="1706"/>
                    <a:pt x="1072" y="1706"/>
                  </a:cubicBezTo>
                  <a:cubicBezTo>
                    <a:pt x="1248" y="1860"/>
                    <a:pt x="1248" y="1860"/>
                    <a:pt x="1248" y="1860"/>
                  </a:cubicBezTo>
                  <a:cubicBezTo>
                    <a:pt x="1299" y="1633"/>
                    <a:pt x="1299" y="1633"/>
                    <a:pt x="1299" y="1633"/>
                  </a:cubicBezTo>
                  <a:cubicBezTo>
                    <a:pt x="1513" y="1724"/>
                    <a:pt x="1513" y="1724"/>
                    <a:pt x="1513" y="1724"/>
                  </a:cubicBezTo>
                  <a:cubicBezTo>
                    <a:pt x="1492" y="1492"/>
                    <a:pt x="1492" y="1492"/>
                    <a:pt x="1492" y="1492"/>
                  </a:cubicBezTo>
                  <a:cubicBezTo>
                    <a:pt x="1724" y="1513"/>
                    <a:pt x="1724" y="1513"/>
                    <a:pt x="1724" y="1513"/>
                  </a:cubicBezTo>
                  <a:cubicBezTo>
                    <a:pt x="1632" y="1299"/>
                    <a:pt x="1632" y="1299"/>
                    <a:pt x="1632" y="1299"/>
                  </a:cubicBezTo>
                  <a:cubicBezTo>
                    <a:pt x="1859" y="1248"/>
                    <a:pt x="1859" y="1248"/>
                    <a:pt x="1859" y="1248"/>
                  </a:cubicBezTo>
                  <a:lnTo>
                    <a:pt x="1706" y="1073"/>
                  </a:lnTo>
                  <a:close/>
                  <a:moveTo>
                    <a:pt x="953" y="1559"/>
                  </a:moveTo>
                  <a:cubicBezTo>
                    <a:pt x="619" y="1559"/>
                    <a:pt x="348" y="1288"/>
                    <a:pt x="348" y="953"/>
                  </a:cubicBezTo>
                  <a:cubicBezTo>
                    <a:pt x="348" y="619"/>
                    <a:pt x="619" y="348"/>
                    <a:pt x="953" y="348"/>
                  </a:cubicBezTo>
                  <a:cubicBezTo>
                    <a:pt x="1288" y="348"/>
                    <a:pt x="1559" y="619"/>
                    <a:pt x="1559" y="953"/>
                  </a:cubicBezTo>
                  <a:cubicBezTo>
                    <a:pt x="1559" y="1288"/>
                    <a:pt x="1288" y="1559"/>
                    <a:pt x="953" y="1559"/>
                  </a:cubicBezTo>
                  <a:close/>
                  <a:moveTo>
                    <a:pt x="927" y="1204"/>
                  </a:moveTo>
                  <a:cubicBezTo>
                    <a:pt x="924" y="1211"/>
                    <a:pt x="919" y="1211"/>
                    <a:pt x="916" y="1204"/>
                  </a:cubicBezTo>
                  <a:cubicBezTo>
                    <a:pt x="844" y="1008"/>
                    <a:pt x="690" y="906"/>
                    <a:pt x="646" y="880"/>
                  </a:cubicBezTo>
                  <a:cubicBezTo>
                    <a:pt x="639" y="876"/>
                    <a:pt x="636" y="868"/>
                    <a:pt x="640" y="861"/>
                  </a:cubicBezTo>
                  <a:cubicBezTo>
                    <a:pt x="712" y="738"/>
                    <a:pt x="712" y="738"/>
                    <a:pt x="712" y="738"/>
                  </a:cubicBezTo>
                  <a:cubicBezTo>
                    <a:pt x="716" y="732"/>
                    <a:pt x="725" y="729"/>
                    <a:pt x="732" y="734"/>
                  </a:cubicBezTo>
                  <a:cubicBezTo>
                    <a:pt x="765" y="758"/>
                    <a:pt x="862" y="835"/>
                    <a:pt x="921" y="969"/>
                  </a:cubicBezTo>
                  <a:cubicBezTo>
                    <a:pt x="1020" y="739"/>
                    <a:pt x="1152" y="611"/>
                    <a:pt x="1257" y="542"/>
                  </a:cubicBezTo>
                  <a:cubicBezTo>
                    <a:pt x="1172" y="480"/>
                    <a:pt x="1067" y="443"/>
                    <a:pt x="953" y="443"/>
                  </a:cubicBezTo>
                  <a:cubicBezTo>
                    <a:pt x="671" y="443"/>
                    <a:pt x="442" y="671"/>
                    <a:pt x="442" y="953"/>
                  </a:cubicBezTo>
                  <a:cubicBezTo>
                    <a:pt x="442" y="1235"/>
                    <a:pt x="671" y="1464"/>
                    <a:pt x="953" y="1464"/>
                  </a:cubicBezTo>
                  <a:cubicBezTo>
                    <a:pt x="1235" y="1464"/>
                    <a:pt x="1464" y="1235"/>
                    <a:pt x="1464" y="953"/>
                  </a:cubicBezTo>
                  <a:cubicBezTo>
                    <a:pt x="1464" y="852"/>
                    <a:pt x="1435" y="758"/>
                    <a:pt x="1384" y="679"/>
                  </a:cubicBezTo>
                  <a:cubicBezTo>
                    <a:pt x="1273" y="751"/>
                    <a:pt x="1052" y="923"/>
                    <a:pt x="927" y="120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DC56EB32-140F-409B-BDE0-AC3C0C9D3318}"/>
              </a:ext>
            </a:extLst>
          </p:cNvPr>
          <p:cNvGrpSpPr/>
          <p:nvPr/>
        </p:nvGrpSpPr>
        <p:grpSpPr>
          <a:xfrm>
            <a:off x="4538828" y="1574915"/>
            <a:ext cx="3892091" cy="745332"/>
            <a:chOff x="4538828" y="1574915"/>
            <a:chExt cx="3892091" cy="745332"/>
          </a:xfrm>
        </p:grpSpPr>
        <p:sp>
          <p:nvSpPr>
            <p:cNvPr id="52" name="Rectangle 51"/>
            <p:cNvSpPr/>
            <p:nvPr/>
          </p:nvSpPr>
          <p:spPr>
            <a:xfrm>
              <a:off x="5319457" y="1574915"/>
              <a:ext cx="3111462" cy="745332"/>
            </a:xfrm>
            <a:prstGeom prst="rect">
              <a:avLst/>
            </a:prstGeom>
          </p:spPr>
          <p:txBody>
            <a:bodyPr wrap="square">
              <a:spAutoFit/>
            </a:bodyPr>
            <a:lstStyle/>
            <a:p>
              <a:pPr>
                <a:lnSpc>
                  <a:spcPct val="85000"/>
                </a:lnSpc>
                <a:spcBef>
                  <a:spcPts val="400"/>
                </a:spcBef>
              </a:pPr>
              <a:r>
                <a:rPr lang="en-US" dirty="0">
                  <a:solidFill>
                    <a:srgbClr val="000000"/>
                  </a:solidFill>
                </a:rPr>
                <a:t>Built for customers like Joan</a:t>
              </a:r>
            </a:p>
            <a:p>
              <a:pPr>
                <a:lnSpc>
                  <a:spcPct val="85000"/>
                </a:lnSpc>
                <a:spcBef>
                  <a:spcPts val="400"/>
                </a:spcBef>
              </a:pPr>
              <a:r>
                <a:rPr lang="en-US" sz="1400" dirty="0">
                  <a:solidFill>
                    <a:srgbClr val="000000"/>
                  </a:solidFill>
                </a:rPr>
                <a:t>Wants guarantees, needs to know                                    what to expect</a:t>
              </a:r>
            </a:p>
          </p:txBody>
        </p:sp>
        <p:sp>
          <p:nvSpPr>
            <p:cNvPr id="51" name="Freeform 9"/>
            <p:cNvSpPr>
              <a:spLocks noEditPoints="1"/>
            </p:cNvSpPr>
            <p:nvPr/>
          </p:nvSpPr>
          <p:spPr bwMode="auto">
            <a:xfrm>
              <a:off x="4538828" y="1690478"/>
              <a:ext cx="495741" cy="514206"/>
            </a:xfrm>
            <a:custGeom>
              <a:avLst/>
              <a:gdLst>
                <a:gd name="T0" fmla="*/ 60 w 216"/>
                <a:gd name="T1" fmla="*/ 146 h 224"/>
                <a:gd name="T2" fmla="*/ 59 w 216"/>
                <a:gd name="T3" fmla="*/ 154 h 224"/>
                <a:gd name="T4" fmla="*/ 71 w 216"/>
                <a:gd name="T5" fmla="*/ 152 h 224"/>
                <a:gd name="T6" fmla="*/ 87 w 216"/>
                <a:gd name="T7" fmla="*/ 162 h 224"/>
                <a:gd name="T8" fmla="*/ 92 w 216"/>
                <a:gd name="T9" fmla="*/ 156 h 224"/>
                <a:gd name="T10" fmla="*/ 79 w 216"/>
                <a:gd name="T11" fmla="*/ 154 h 224"/>
                <a:gd name="T12" fmla="*/ 87 w 216"/>
                <a:gd name="T13" fmla="*/ 162 h 224"/>
                <a:gd name="T14" fmla="*/ 98 w 216"/>
                <a:gd name="T15" fmla="*/ 174 h 224"/>
                <a:gd name="T16" fmla="*/ 91 w 216"/>
                <a:gd name="T17" fmla="*/ 171 h 224"/>
                <a:gd name="T18" fmla="*/ 89 w 216"/>
                <a:gd name="T19" fmla="*/ 179 h 224"/>
                <a:gd name="T20" fmla="*/ 97 w 216"/>
                <a:gd name="T21" fmla="*/ 182 h 224"/>
                <a:gd name="T22" fmla="*/ 82 w 216"/>
                <a:gd name="T23" fmla="*/ 193 h 224"/>
                <a:gd name="T24" fmla="*/ 86 w 216"/>
                <a:gd name="T25" fmla="*/ 206 h 224"/>
                <a:gd name="T26" fmla="*/ 88 w 216"/>
                <a:gd name="T27" fmla="*/ 191 h 224"/>
                <a:gd name="T28" fmla="*/ 97 w 216"/>
                <a:gd name="T29" fmla="*/ 209 h 224"/>
                <a:gd name="T30" fmla="*/ 94 w 216"/>
                <a:gd name="T31" fmla="*/ 216 h 224"/>
                <a:gd name="T32" fmla="*/ 107 w 216"/>
                <a:gd name="T33" fmla="*/ 216 h 224"/>
                <a:gd name="T34" fmla="*/ 127 w 216"/>
                <a:gd name="T35" fmla="*/ 215 h 224"/>
                <a:gd name="T36" fmla="*/ 115 w 216"/>
                <a:gd name="T37" fmla="*/ 217 h 224"/>
                <a:gd name="T38" fmla="*/ 126 w 216"/>
                <a:gd name="T39" fmla="*/ 223 h 224"/>
                <a:gd name="T40" fmla="*/ 127 w 216"/>
                <a:gd name="T41" fmla="*/ 215 h 224"/>
                <a:gd name="T42" fmla="*/ 153 w 216"/>
                <a:gd name="T43" fmla="*/ 220 h 224"/>
                <a:gd name="T44" fmla="*/ 142 w 216"/>
                <a:gd name="T45" fmla="*/ 216 h 224"/>
                <a:gd name="T46" fmla="*/ 142 w 216"/>
                <a:gd name="T47" fmla="*/ 224 h 224"/>
                <a:gd name="T48" fmla="*/ 48 w 216"/>
                <a:gd name="T49" fmla="*/ 16 h 224"/>
                <a:gd name="T50" fmla="*/ 16 w 216"/>
                <a:gd name="T51" fmla="*/ 16 h 224"/>
                <a:gd name="T52" fmla="*/ 48 w 216"/>
                <a:gd name="T53" fmla="*/ 16 h 224"/>
                <a:gd name="T54" fmla="*/ 51 w 216"/>
                <a:gd name="T55" fmla="*/ 40 h 224"/>
                <a:gd name="T56" fmla="*/ 39 w 216"/>
                <a:gd name="T57" fmla="*/ 59 h 224"/>
                <a:gd name="T58" fmla="*/ 38 w 216"/>
                <a:gd name="T59" fmla="*/ 44 h 224"/>
                <a:gd name="T60" fmla="*/ 26 w 216"/>
                <a:gd name="T61" fmla="*/ 44 h 224"/>
                <a:gd name="T62" fmla="*/ 25 w 216"/>
                <a:gd name="T63" fmla="*/ 59 h 224"/>
                <a:gd name="T64" fmla="*/ 14 w 216"/>
                <a:gd name="T65" fmla="*/ 40 h 224"/>
                <a:gd name="T66" fmla="*/ 0 w 216"/>
                <a:gd name="T67" fmla="*/ 55 h 224"/>
                <a:gd name="T68" fmla="*/ 13 w 216"/>
                <a:gd name="T69" fmla="*/ 100 h 224"/>
                <a:gd name="T70" fmla="*/ 19 w 216"/>
                <a:gd name="T71" fmla="*/ 143 h 224"/>
                <a:gd name="T72" fmla="*/ 35 w 216"/>
                <a:gd name="T73" fmla="*/ 152 h 224"/>
                <a:gd name="T74" fmla="*/ 50 w 216"/>
                <a:gd name="T75" fmla="*/ 100 h 224"/>
                <a:gd name="T76" fmla="*/ 64 w 216"/>
                <a:gd name="T77" fmla="*/ 88 h 224"/>
                <a:gd name="T78" fmla="*/ 61 w 216"/>
                <a:gd name="T79" fmla="*/ 45 h 224"/>
                <a:gd name="T80" fmla="*/ 184 w 216"/>
                <a:gd name="T81" fmla="*/ 220 h 224"/>
                <a:gd name="T82" fmla="*/ 172 w 216"/>
                <a:gd name="T83" fmla="*/ 224 h 224"/>
                <a:gd name="T84" fmla="*/ 168 w 216"/>
                <a:gd name="T85" fmla="*/ 210 h 224"/>
                <a:gd name="T86" fmla="*/ 136 w 216"/>
                <a:gd name="T87" fmla="*/ 198 h 224"/>
                <a:gd name="T88" fmla="*/ 143 w 216"/>
                <a:gd name="T89" fmla="*/ 184 h 224"/>
                <a:gd name="T90" fmla="*/ 146 w 216"/>
                <a:gd name="T91" fmla="*/ 185 h 224"/>
                <a:gd name="T92" fmla="*/ 192 w 216"/>
                <a:gd name="T93" fmla="*/ 177 h 224"/>
                <a:gd name="T94" fmla="*/ 138 w 216"/>
                <a:gd name="T95" fmla="*/ 126 h 224"/>
                <a:gd name="T96" fmla="*/ 168 w 216"/>
                <a:gd name="T97" fmla="*/ 84 h 224"/>
                <a:gd name="T98" fmla="*/ 180 w 216"/>
                <a:gd name="T99" fmla="*/ 80 h 224"/>
                <a:gd name="T100" fmla="*/ 184 w 216"/>
                <a:gd name="T101" fmla="*/ 94 h 224"/>
                <a:gd name="T102" fmla="*/ 211 w 216"/>
                <a:gd name="T103" fmla="*/ 104 h 224"/>
                <a:gd name="T104" fmla="*/ 204 w 216"/>
                <a:gd name="T105" fmla="*/ 118 h 224"/>
                <a:gd name="T106" fmla="*/ 201 w 216"/>
                <a:gd name="T107" fmla="*/ 117 h 224"/>
                <a:gd name="T108" fmla="*/ 162 w 216"/>
                <a:gd name="T109" fmla="*/ 125 h 224"/>
                <a:gd name="T110" fmla="*/ 216 w 216"/>
                <a:gd name="T111" fmla="*/ 17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224">
                  <a:moveTo>
                    <a:pt x="68" y="147"/>
                  </a:moveTo>
                  <a:cubicBezTo>
                    <a:pt x="66" y="146"/>
                    <a:pt x="63" y="146"/>
                    <a:pt x="60" y="146"/>
                  </a:cubicBezTo>
                  <a:cubicBezTo>
                    <a:pt x="58" y="145"/>
                    <a:pt x="56" y="147"/>
                    <a:pt x="56" y="149"/>
                  </a:cubicBezTo>
                  <a:cubicBezTo>
                    <a:pt x="56" y="151"/>
                    <a:pt x="57" y="153"/>
                    <a:pt x="59" y="154"/>
                  </a:cubicBezTo>
                  <a:cubicBezTo>
                    <a:pt x="62" y="154"/>
                    <a:pt x="64" y="154"/>
                    <a:pt x="67" y="155"/>
                  </a:cubicBezTo>
                  <a:cubicBezTo>
                    <a:pt x="69" y="155"/>
                    <a:pt x="71" y="154"/>
                    <a:pt x="71" y="152"/>
                  </a:cubicBezTo>
                  <a:cubicBezTo>
                    <a:pt x="72" y="149"/>
                    <a:pt x="70" y="147"/>
                    <a:pt x="68" y="147"/>
                  </a:cubicBezTo>
                  <a:close/>
                  <a:moveTo>
                    <a:pt x="87" y="162"/>
                  </a:moveTo>
                  <a:cubicBezTo>
                    <a:pt x="88" y="163"/>
                    <a:pt x="91" y="163"/>
                    <a:pt x="92" y="162"/>
                  </a:cubicBezTo>
                  <a:cubicBezTo>
                    <a:pt x="93" y="161"/>
                    <a:pt x="94" y="158"/>
                    <a:pt x="92" y="156"/>
                  </a:cubicBezTo>
                  <a:cubicBezTo>
                    <a:pt x="89" y="154"/>
                    <a:pt x="87" y="153"/>
                    <a:pt x="84" y="151"/>
                  </a:cubicBezTo>
                  <a:cubicBezTo>
                    <a:pt x="82" y="150"/>
                    <a:pt x="80" y="151"/>
                    <a:pt x="79" y="154"/>
                  </a:cubicBezTo>
                  <a:cubicBezTo>
                    <a:pt x="78" y="156"/>
                    <a:pt x="79" y="158"/>
                    <a:pt x="81" y="159"/>
                  </a:cubicBezTo>
                  <a:cubicBezTo>
                    <a:pt x="83" y="160"/>
                    <a:pt x="85" y="161"/>
                    <a:pt x="87" y="162"/>
                  </a:cubicBezTo>
                  <a:close/>
                  <a:moveTo>
                    <a:pt x="97" y="182"/>
                  </a:moveTo>
                  <a:cubicBezTo>
                    <a:pt x="97" y="181"/>
                    <a:pt x="98" y="179"/>
                    <a:pt x="98" y="174"/>
                  </a:cubicBezTo>
                  <a:cubicBezTo>
                    <a:pt x="99" y="171"/>
                    <a:pt x="98" y="170"/>
                    <a:pt x="96" y="169"/>
                  </a:cubicBezTo>
                  <a:cubicBezTo>
                    <a:pt x="94" y="168"/>
                    <a:pt x="92" y="169"/>
                    <a:pt x="91" y="171"/>
                  </a:cubicBezTo>
                  <a:cubicBezTo>
                    <a:pt x="91" y="172"/>
                    <a:pt x="91" y="172"/>
                    <a:pt x="91" y="172"/>
                  </a:cubicBezTo>
                  <a:cubicBezTo>
                    <a:pt x="90" y="175"/>
                    <a:pt x="90" y="177"/>
                    <a:pt x="89" y="179"/>
                  </a:cubicBezTo>
                  <a:cubicBezTo>
                    <a:pt x="88" y="181"/>
                    <a:pt x="89" y="183"/>
                    <a:pt x="91" y="184"/>
                  </a:cubicBezTo>
                  <a:cubicBezTo>
                    <a:pt x="93" y="185"/>
                    <a:pt x="96" y="184"/>
                    <a:pt x="97" y="182"/>
                  </a:cubicBezTo>
                  <a:close/>
                  <a:moveTo>
                    <a:pt x="88" y="191"/>
                  </a:moveTo>
                  <a:cubicBezTo>
                    <a:pt x="86" y="190"/>
                    <a:pt x="83" y="190"/>
                    <a:pt x="82" y="193"/>
                  </a:cubicBezTo>
                  <a:cubicBezTo>
                    <a:pt x="81" y="196"/>
                    <a:pt x="80" y="199"/>
                    <a:pt x="81" y="203"/>
                  </a:cubicBezTo>
                  <a:cubicBezTo>
                    <a:pt x="82" y="206"/>
                    <a:pt x="85" y="206"/>
                    <a:pt x="86" y="206"/>
                  </a:cubicBezTo>
                  <a:cubicBezTo>
                    <a:pt x="91" y="204"/>
                    <a:pt x="88" y="201"/>
                    <a:pt x="90" y="196"/>
                  </a:cubicBezTo>
                  <a:cubicBezTo>
                    <a:pt x="90" y="194"/>
                    <a:pt x="90" y="192"/>
                    <a:pt x="88" y="191"/>
                  </a:cubicBezTo>
                  <a:close/>
                  <a:moveTo>
                    <a:pt x="104" y="211"/>
                  </a:moveTo>
                  <a:cubicBezTo>
                    <a:pt x="102" y="210"/>
                    <a:pt x="100" y="210"/>
                    <a:pt x="97" y="209"/>
                  </a:cubicBezTo>
                  <a:cubicBezTo>
                    <a:pt x="96" y="208"/>
                    <a:pt x="93" y="209"/>
                    <a:pt x="92" y="211"/>
                  </a:cubicBezTo>
                  <a:cubicBezTo>
                    <a:pt x="92" y="213"/>
                    <a:pt x="92" y="215"/>
                    <a:pt x="94" y="216"/>
                  </a:cubicBezTo>
                  <a:cubicBezTo>
                    <a:pt x="97" y="217"/>
                    <a:pt x="100" y="218"/>
                    <a:pt x="102" y="219"/>
                  </a:cubicBezTo>
                  <a:cubicBezTo>
                    <a:pt x="104" y="219"/>
                    <a:pt x="107" y="218"/>
                    <a:pt x="107" y="216"/>
                  </a:cubicBezTo>
                  <a:cubicBezTo>
                    <a:pt x="107" y="214"/>
                    <a:pt x="106" y="211"/>
                    <a:pt x="104" y="211"/>
                  </a:cubicBezTo>
                  <a:close/>
                  <a:moveTo>
                    <a:pt x="127" y="215"/>
                  </a:moveTo>
                  <a:cubicBezTo>
                    <a:pt x="119" y="214"/>
                    <a:pt x="119" y="214"/>
                    <a:pt x="119" y="214"/>
                  </a:cubicBezTo>
                  <a:cubicBezTo>
                    <a:pt x="117" y="213"/>
                    <a:pt x="115" y="215"/>
                    <a:pt x="115" y="217"/>
                  </a:cubicBezTo>
                  <a:cubicBezTo>
                    <a:pt x="114" y="219"/>
                    <a:pt x="116" y="221"/>
                    <a:pt x="118" y="222"/>
                  </a:cubicBezTo>
                  <a:cubicBezTo>
                    <a:pt x="126" y="223"/>
                    <a:pt x="126" y="223"/>
                    <a:pt x="126" y="223"/>
                  </a:cubicBezTo>
                  <a:cubicBezTo>
                    <a:pt x="128" y="223"/>
                    <a:pt x="130" y="221"/>
                    <a:pt x="130" y="219"/>
                  </a:cubicBezTo>
                  <a:cubicBezTo>
                    <a:pt x="130" y="217"/>
                    <a:pt x="129" y="215"/>
                    <a:pt x="127" y="215"/>
                  </a:cubicBezTo>
                  <a:close/>
                  <a:moveTo>
                    <a:pt x="149" y="224"/>
                  </a:moveTo>
                  <a:cubicBezTo>
                    <a:pt x="152" y="224"/>
                    <a:pt x="153" y="222"/>
                    <a:pt x="153" y="220"/>
                  </a:cubicBezTo>
                  <a:cubicBezTo>
                    <a:pt x="153" y="218"/>
                    <a:pt x="152" y="216"/>
                    <a:pt x="150" y="216"/>
                  </a:cubicBezTo>
                  <a:cubicBezTo>
                    <a:pt x="142" y="216"/>
                    <a:pt x="142" y="216"/>
                    <a:pt x="142" y="216"/>
                  </a:cubicBezTo>
                  <a:cubicBezTo>
                    <a:pt x="140" y="216"/>
                    <a:pt x="138" y="217"/>
                    <a:pt x="138" y="219"/>
                  </a:cubicBezTo>
                  <a:cubicBezTo>
                    <a:pt x="138" y="222"/>
                    <a:pt x="139" y="224"/>
                    <a:pt x="142" y="224"/>
                  </a:cubicBezTo>
                  <a:lnTo>
                    <a:pt x="149" y="224"/>
                  </a:lnTo>
                  <a:close/>
                  <a:moveTo>
                    <a:pt x="48" y="16"/>
                  </a:moveTo>
                  <a:cubicBezTo>
                    <a:pt x="48" y="25"/>
                    <a:pt x="41" y="32"/>
                    <a:pt x="32" y="32"/>
                  </a:cubicBezTo>
                  <a:cubicBezTo>
                    <a:pt x="23" y="32"/>
                    <a:pt x="16" y="25"/>
                    <a:pt x="16" y="16"/>
                  </a:cubicBezTo>
                  <a:cubicBezTo>
                    <a:pt x="16" y="7"/>
                    <a:pt x="23" y="0"/>
                    <a:pt x="32" y="0"/>
                  </a:cubicBezTo>
                  <a:cubicBezTo>
                    <a:pt x="41" y="0"/>
                    <a:pt x="48" y="7"/>
                    <a:pt x="48" y="16"/>
                  </a:cubicBezTo>
                  <a:close/>
                  <a:moveTo>
                    <a:pt x="61" y="45"/>
                  </a:moveTo>
                  <a:cubicBezTo>
                    <a:pt x="58" y="42"/>
                    <a:pt x="54" y="40"/>
                    <a:pt x="51" y="40"/>
                  </a:cubicBezTo>
                  <a:cubicBezTo>
                    <a:pt x="48" y="40"/>
                    <a:pt x="48" y="40"/>
                    <a:pt x="48" y="40"/>
                  </a:cubicBezTo>
                  <a:cubicBezTo>
                    <a:pt x="39" y="59"/>
                    <a:pt x="39" y="59"/>
                    <a:pt x="39" y="59"/>
                  </a:cubicBezTo>
                  <a:cubicBezTo>
                    <a:pt x="35" y="51"/>
                    <a:pt x="35" y="51"/>
                    <a:pt x="35" y="51"/>
                  </a:cubicBezTo>
                  <a:cubicBezTo>
                    <a:pt x="37" y="50"/>
                    <a:pt x="38" y="48"/>
                    <a:pt x="38" y="44"/>
                  </a:cubicBezTo>
                  <a:cubicBezTo>
                    <a:pt x="38" y="41"/>
                    <a:pt x="35" y="40"/>
                    <a:pt x="32" y="40"/>
                  </a:cubicBezTo>
                  <a:cubicBezTo>
                    <a:pt x="29" y="40"/>
                    <a:pt x="26" y="41"/>
                    <a:pt x="26" y="44"/>
                  </a:cubicBezTo>
                  <a:cubicBezTo>
                    <a:pt x="26" y="48"/>
                    <a:pt x="28" y="50"/>
                    <a:pt x="29" y="51"/>
                  </a:cubicBezTo>
                  <a:cubicBezTo>
                    <a:pt x="25" y="59"/>
                    <a:pt x="25" y="59"/>
                    <a:pt x="25" y="59"/>
                  </a:cubicBezTo>
                  <a:cubicBezTo>
                    <a:pt x="16" y="40"/>
                    <a:pt x="16" y="40"/>
                    <a:pt x="16" y="40"/>
                  </a:cubicBezTo>
                  <a:cubicBezTo>
                    <a:pt x="14" y="40"/>
                    <a:pt x="14" y="40"/>
                    <a:pt x="14" y="40"/>
                  </a:cubicBezTo>
                  <a:cubicBezTo>
                    <a:pt x="10" y="40"/>
                    <a:pt x="6" y="42"/>
                    <a:pt x="4" y="45"/>
                  </a:cubicBezTo>
                  <a:cubicBezTo>
                    <a:pt x="1" y="48"/>
                    <a:pt x="0" y="50"/>
                    <a:pt x="0" y="55"/>
                  </a:cubicBezTo>
                  <a:cubicBezTo>
                    <a:pt x="0" y="60"/>
                    <a:pt x="0" y="88"/>
                    <a:pt x="0" y="88"/>
                  </a:cubicBezTo>
                  <a:cubicBezTo>
                    <a:pt x="0" y="95"/>
                    <a:pt x="6" y="100"/>
                    <a:pt x="13" y="100"/>
                  </a:cubicBezTo>
                  <a:cubicBezTo>
                    <a:pt x="14" y="100"/>
                    <a:pt x="14" y="100"/>
                    <a:pt x="14" y="100"/>
                  </a:cubicBezTo>
                  <a:cubicBezTo>
                    <a:pt x="19" y="143"/>
                    <a:pt x="19" y="143"/>
                    <a:pt x="19" y="143"/>
                  </a:cubicBezTo>
                  <a:cubicBezTo>
                    <a:pt x="20" y="148"/>
                    <a:pt x="24" y="152"/>
                    <a:pt x="30" y="152"/>
                  </a:cubicBezTo>
                  <a:cubicBezTo>
                    <a:pt x="35" y="152"/>
                    <a:pt x="35" y="152"/>
                    <a:pt x="35" y="152"/>
                  </a:cubicBezTo>
                  <a:cubicBezTo>
                    <a:pt x="40" y="152"/>
                    <a:pt x="45" y="148"/>
                    <a:pt x="45" y="143"/>
                  </a:cubicBezTo>
                  <a:cubicBezTo>
                    <a:pt x="50" y="100"/>
                    <a:pt x="50" y="100"/>
                    <a:pt x="50" y="100"/>
                  </a:cubicBezTo>
                  <a:cubicBezTo>
                    <a:pt x="51" y="100"/>
                    <a:pt x="51" y="100"/>
                    <a:pt x="51" y="100"/>
                  </a:cubicBezTo>
                  <a:cubicBezTo>
                    <a:pt x="58" y="100"/>
                    <a:pt x="64" y="95"/>
                    <a:pt x="64" y="88"/>
                  </a:cubicBezTo>
                  <a:cubicBezTo>
                    <a:pt x="64" y="88"/>
                    <a:pt x="64" y="61"/>
                    <a:pt x="64" y="56"/>
                  </a:cubicBezTo>
                  <a:cubicBezTo>
                    <a:pt x="64" y="50"/>
                    <a:pt x="63" y="48"/>
                    <a:pt x="61" y="45"/>
                  </a:cubicBezTo>
                  <a:close/>
                  <a:moveTo>
                    <a:pt x="184" y="209"/>
                  </a:moveTo>
                  <a:cubicBezTo>
                    <a:pt x="184" y="220"/>
                    <a:pt x="184" y="220"/>
                    <a:pt x="184" y="220"/>
                  </a:cubicBezTo>
                  <a:cubicBezTo>
                    <a:pt x="184" y="222"/>
                    <a:pt x="182" y="224"/>
                    <a:pt x="180" y="224"/>
                  </a:cubicBezTo>
                  <a:cubicBezTo>
                    <a:pt x="172" y="224"/>
                    <a:pt x="172" y="224"/>
                    <a:pt x="172" y="224"/>
                  </a:cubicBezTo>
                  <a:cubicBezTo>
                    <a:pt x="170" y="224"/>
                    <a:pt x="168" y="222"/>
                    <a:pt x="168" y="220"/>
                  </a:cubicBezTo>
                  <a:cubicBezTo>
                    <a:pt x="168" y="210"/>
                    <a:pt x="168" y="210"/>
                    <a:pt x="168" y="210"/>
                  </a:cubicBezTo>
                  <a:cubicBezTo>
                    <a:pt x="157" y="210"/>
                    <a:pt x="145" y="207"/>
                    <a:pt x="138" y="203"/>
                  </a:cubicBezTo>
                  <a:cubicBezTo>
                    <a:pt x="136" y="202"/>
                    <a:pt x="136" y="200"/>
                    <a:pt x="136" y="198"/>
                  </a:cubicBezTo>
                  <a:cubicBezTo>
                    <a:pt x="141" y="186"/>
                    <a:pt x="141" y="186"/>
                    <a:pt x="141" y="186"/>
                  </a:cubicBezTo>
                  <a:cubicBezTo>
                    <a:pt x="141" y="185"/>
                    <a:pt x="142" y="184"/>
                    <a:pt x="143" y="184"/>
                  </a:cubicBezTo>
                  <a:cubicBezTo>
                    <a:pt x="143" y="184"/>
                    <a:pt x="145" y="184"/>
                    <a:pt x="145" y="184"/>
                  </a:cubicBezTo>
                  <a:cubicBezTo>
                    <a:pt x="146" y="185"/>
                    <a:pt x="146" y="185"/>
                    <a:pt x="146" y="185"/>
                  </a:cubicBezTo>
                  <a:cubicBezTo>
                    <a:pt x="153" y="189"/>
                    <a:pt x="163" y="191"/>
                    <a:pt x="172" y="191"/>
                  </a:cubicBezTo>
                  <a:cubicBezTo>
                    <a:pt x="184" y="191"/>
                    <a:pt x="192" y="186"/>
                    <a:pt x="192" y="177"/>
                  </a:cubicBezTo>
                  <a:cubicBezTo>
                    <a:pt x="192" y="170"/>
                    <a:pt x="189" y="165"/>
                    <a:pt x="173" y="160"/>
                  </a:cubicBezTo>
                  <a:cubicBezTo>
                    <a:pt x="150" y="152"/>
                    <a:pt x="138" y="141"/>
                    <a:pt x="138" y="126"/>
                  </a:cubicBezTo>
                  <a:cubicBezTo>
                    <a:pt x="138" y="111"/>
                    <a:pt x="150" y="99"/>
                    <a:pt x="168" y="95"/>
                  </a:cubicBezTo>
                  <a:cubicBezTo>
                    <a:pt x="168" y="84"/>
                    <a:pt x="168" y="84"/>
                    <a:pt x="168" y="84"/>
                  </a:cubicBezTo>
                  <a:cubicBezTo>
                    <a:pt x="168" y="82"/>
                    <a:pt x="170" y="80"/>
                    <a:pt x="172" y="80"/>
                  </a:cubicBezTo>
                  <a:cubicBezTo>
                    <a:pt x="180" y="80"/>
                    <a:pt x="180" y="80"/>
                    <a:pt x="180" y="80"/>
                  </a:cubicBezTo>
                  <a:cubicBezTo>
                    <a:pt x="182" y="80"/>
                    <a:pt x="184" y="82"/>
                    <a:pt x="184" y="84"/>
                  </a:cubicBezTo>
                  <a:cubicBezTo>
                    <a:pt x="184" y="94"/>
                    <a:pt x="184" y="94"/>
                    <a:pt x="184" y="94"/>
                  </a:cubicBezTo>
                  <a:cubicBezTo>
                    <a:pt x="194" y="94"/>
                    <a:pt x="203" y="96"/>
                    <a:pt x="209" y="100"/>
                  </a:cubicBezTo>
                  <a:cubicBezTo>
                    <a:pt x="211" y="101"/>
                    <a:pt x="212" y="102"/>
                    <a:pt x="211" y="104"/>
                  </a:cubicBezTo>
                  <a:cubicBezTo>
                    <a:pt x="206" y="116"/>
                    <a:pt x="206" y="116"/>
                    <a:pt x="206" y="116"/>
                  </a:cubicBezTo>
                  <a:cubicBezTo>
                    <a:pt x="206" y="117"/>
                    <a:pt x="205" y="117"/>
                    <a:pt x="204" y="118"/>
                  </a:cubicBezTo>
                  <a:cubicBezTo>
                    <a:pt x="204" y="118"/>
                    <a:pt x="203" y="118"/>
                    <a:pt x="202" y="118"/>
                  </a:cubicBezTo>
                  <a:cubicBezTo>
                    <a:pt x="201" y="117"/>
                    <a:pt x="201" y="117"/>
                    <a:pt x="201" y="117"/>
                  </a:cubicBezTo>
                  <a:cubicBezTo>
                    <a:pt x="197" y="115"/>
                    <a:pt x="189" y="113"/>
                    <a:pt x="180" y="113"/>
                  </a:cubicBezTo>
                  <a:cubicBezTo>
                    <a:pt x="167" y="113"/>
                    <a:pt x="162" y="119"/>
                    <a:pt x="162" y="125"/>
                  </a:cubicBezTo>
                  <a:cubicBezTo>
                    <a:pt x="162" y="132"/>
                    <a:pt x="167" y="136"/>
                    <a:pt x="183" y="142"/>
                  </a:cubicBezTo>
                  <a:cubicBezTo>
                    <a:pt x="199" y="147"/>
                    <a:pt x="216" y="156"/>
                    <a:pt x="216" y="176"/>
                  </a:cubicBezTo>
                  <a:cubicBezTo>
                    <a:pt x="216" y="190"/>
                    <a:pt x="206" y="204"/>
                    <a:pt x="184" y="2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168A12B7-D7D0-4588-9ED6-692FFC77C673}"/>
              </a:ext>
            </a:extLst>
          </p:cNvPr>
          <p:cNvGrpSpPr/>
          <p:nvPr/>
        </p:nvGrpSpPr>
        <p:grpSpPr>
          <a:xfrm>
            <a:off x="4575748" y="5159709"/>
            <a:ext cx="4249807" cy="998154"/>
            <a:chOff x="4575748" y="5159709"/>
            <a:chExt cx="4249807" cy="998154"/>
          </a:xfrm>
        </p:grpSpPr>
        <p:sp>
          <p:nvSpPr>
            <p:cNvPr id="55" name="Rectangle 54"/>
            <p:cNvSpPr/>
            <p:nvPr/>
          </p:nvSpPr>
          <p:spPr>
            <a:xfrm>
              <a:off x="5319456" y="5177082"/>
              <a:ext cx="3506099" cy="980781"/>
            </a:xfrm>
            <a:prstGeom prst="rect">
              <a:avLst/>
            </a:prstGeom>
          </p:spPr>
          <p:txBody>
            <a:bodyPr wrap="square">
              <a:spAutoFit/>
            </a:bodyPr>
            <a:lstStyle/>
            <a:p>
              <a:pPr>
                <a:lnSpc>
                  <a:spcPct val="85000"/>
                </a:lnSpc>
                <a:spcBef>
                  <a:spcPts val="400"/>
                </a:spcBef>
              </a:pPr>
              <a:r>
                <a:rPr lang="en-US" dirty="0">
                  <a:solidFill>
                    <a:srgbClr val="000000"/>
                  </a:solidFill>
                </a:rPr>
                <a:t>Strong withdrawal rates customized to every age</a:t>
              </a:r>
            </a:p>
            <a:p>
              <a:pPr>
                <a:lnSpc>
                  <a:spcPct val="85000"/>
                </a:lnSpc>
                <a:spcBef>
                  <a:spcPts val="400"/>
                </a:spcBef>
              </a:pPr>
              <a:r>
                <a:rPr lang="en-US" sz="1400" dirty="0">
                  <a:solidFill>
                    <a:srgbClr val="000000"/>
                  </a:solidFill>
                </a:rPr>
                <a:t>5.75% at age 65 (single life and level income option)</a:t>
              </a:r>
            </a:p>
          </p:txBody>
        </p:sp>
        <p:grpSp>
          <p:nvGrpSpPr>
            <p:cNvPr id="3" name="Group 2"/>
            <p:cNvGrpSpPr/>
            <p:nvPr/>
          </p:nvGrpSpPr>
          <p:grpSpPr>
            <a:xfrm>
              <a:off x="4575748" y="5159709"/>
              <a:ext cx="636481" cy="500942"/>
              <a:chOff x="4521318" y="5252056"/>
              <a:chExt cx="463822" cy="365051"/>
            </a:xfrm>
            <a:solidFill>
              <a:schemeClr val="tx2"/>
            </a:solidFill>
          </p:grpSpPr>
          <p:sp>
            <p:nvSpPr>
              <p:cNvPr id="26" name="Freeform 166"/>
              <p:cNvSpPr>
                <a:spLocks noEditPoints="1"/>
              </p:cNvSpPr>
              <p:nvPr/>
            </p:nvSpPr>
            <p:spPr bwMode="auto">
              <a:xfrm>
                <a:off x="4731711" y="5302266"/>
                <a:ext cx="119542" cy="119542"/>
              </a:xfrm>
              <a:custGeom>
                <a:avLst/>
                <a:gdLst>
                  <a:gd name="T0" fmla="*/ 174 w 348"/>
                  <a:gd name="T1" fmla="*/ 0 h 348"/>
                  <a:gd name="T2" fmla="*/ 0 w 348"/>
                  <a:gd name="T3" fmla="*/ 174 h 348"/>
                  <a:gd name="T4" fmla="*/ 174 w 348"/>
                  <a:gd name="T5" fmla="*/ 348 h 348"/>
                  <a:gd name="T6" fmla="*/ 348 w 348"/>
                  <a:gd name="T7" fmla="*/ 174 h 348"/>
                  <a:gd name="T8" fmla="*/ 174 w 348"/>
                  <a:gd name="T9" fmla="*/ 0 h 348"/>
                  <a:gd name="T10" fmla="*/ 235 w 348"/>
                  <a:gd name="T11" fmla="*/ 247 h 348"/>
                  <a:gd name="T12" fmla="*/ 188 w 348"/>
                  <a:gd name="T13" fmla="*/ 264 h 348"/>
                  <a:gd name="T14" fmla="*/ 188 w 348"/>
                  <a:gd name="T15" fmla="*/ 280 h 348"/>
                  <a:gd name="T16" fmla="*/ 159 w 348"/>
                  <a:gd name="T17" fmla="*/ 280 h 348"/>
                  <a:gd name="T18" fmla="*/ 159 w 348"/>
                  <a:gd name="T19" fmla="*/ 263 h 348"/>
                  <a:gd name="T20" fmla="*/ 116 w 348"/>
                  <a:gd name="T21" fmla="*/ 249 h 348"/>
                  <a:gd name="T22" fmla="*/ 97 w 348"/>
                  <a:gd name="T23" fmla="*/ 207 h 348"/>
                  <a:gd name="T24" fmla="*/ 97 w 348"/>
                  <a:gd name="T25" fmla="*/ 198 h 348"/>
                  <a:gd name="T26" fmla="*/ 159 w 348"/>
                  <a:gd name="T27" fmla="*/ 198 h 348"/>
                  <a:gd name="T28" fmla="*/ 159 w 348"/>
                  <a:gd name="T29" fmla="*/ 209 h 348"/>
                  <a:gd name="T30" fmla="*/ 161 w 348"/>
                  <a:gd name="T31" fmla="*/ 232 h 348"/>
                  <a:gd name="T32" fmla="*/ 170 w 348"/>
                  <a:gd name="T33" fmla="*/ 236 h 348"/>
                  <a:gd name="T34" fmla="*/ 180 w 348"/>
                  <a:gd name="T35" fmla="*/ 233 h 348"/>
                  <a:gd name="T36" fmla="*/ 183 w 348"/>
                  <a:gd name="T37" fmla="*/ 224 h 348"/>
                  <a:gd name="T38" fmla="*/ 180 w 348"/>
                  <a:gd name="T39" fmla="*/ 202 h 348"/>
                  <a:gd name="T40" fmla="*/ 160 w 348"/>
                  <a:gd name="T41" fmla="*/ 188 h 348"/>
                  <a:gd name="T42" fmla="*/ 122 w 348"/>
                  <a:gd name="T43" fmla="*/ 169 h 348"/>
                  <a:gd name="T44" fmla="*/ 104 w 348"/>
                  <a:gd name="T45" fmla="*/ 152 h 348"/>
                  <a:gd name="T46" fmla="*/ 97 w 348"/>
                  <a:gd name="T47" fmla="*/ 127 h 348"/>
                  <a:gd name="T48" fmla="*/ 112 w 348"/>
                  <a:gd name="T49" fmla="*/ 96 h 348"/>
                  <a:gd name="T50" fmla="*/ 159 w 348"/>
                  <a:gd name="T51" fmla="*/ 82 h 348"/>
                  <a:gd name="T52" fmla="*/ 159 w 348"/>
                  <a:gd name="T53" fmla="*/ 68 h 348"/>
                  <a:gd name="T54" fmla="*/ 188 w 348"/>
                  <a:gd name="T55" fmla="*/ 68 h 348"/>
                  <a:gd name="T56" fmla="*/ 188 w 348"/>
                  <a:gd name="T57" fmla="*/ 82 h 348"/>
                  <a:gd name="T58" fmla="*/ 231 w 348"/>
                  <a:gd name="T59" fmla="*/ 96 h 348"/>
                  <a:gd name="T60" fmla="*/ 245 w 348"/>
                  <a:gd name="T61" fmla="*/ 127 h 348"/>
                  <a:gd name="T62" fmla="*/ 244 w 348"/>
                  <a:gd name="T63" fmla="*/ 135 h 348"/>
                  <a:gd name="T64" fmla="*/ 182 w 348"/>
                  <a:gd name="T65" fmla="*/ 135 h 348"/>
                  <a:gd name="T66" fmla="*/ 182 w 348"/>
                  <a:gd name="T67" fmla="*/ 128 h 348"/>
                  <a:gd name="T68" fmla="*/ 180 w 348"/>
                  <a:gd name="T69" fmla="*/ 112 h 348"/>
                  <a:gd name="T70" fmla="*/ 171 w 348"/>
                  <a:gd name="T71" fmla="*/ 109 h 348"/>
                  <a:gd name="T72" fmla="*/ 163 w 348"/>
                  <a:gd name="T73" fmla="*/ 112 h 348"/>
                  <a:gd name="T74" fmla="*/ 160 w 348"/>
                  <a:gd name="T75" fmla="*/ 121 h 348"/>
                  <a:gd name="T76" fmla="*/ 166 w 348"/>
                  <a:gd name="T77" fmla="*/ 136 h 348"/>
                  <a:gd name="T78" fmla="*/ 199 w 348"/>
                  <a:gd name="T79" fmla="*/ 153 h 348"/>
                  <a:gd name="T80" fmla="*/ 231 w 348"/>
                  <a:gd name="T81" fmla="*/ 168 h 348"/>
                  <a:gd name="T82" fmla="*/ 246 w 348"/>
                  <a:gd name="T83" fmla="*/ 184 h 348"/>
                  <a:gd name="T84" fmla="*/ 251 w 348"/>
                  <a:gd name="T85" fmla="*/ 209 h 348"/>
                  <a:gd name="T86" fmla="*/ 235 w 348"/>
                  <a:gd name="T87" fmla="*/ 2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8" h="348">
                    <a:moveTo>
                      <a:pt x="174" y="0"/>
                    </a:moveTo>
                    <a:cubicBezTo>
                      <a:pt x="78" y="0"/>
                      <a:pt x="0" y="78"/>
                      <a:pt x="0" y="174"/>
                    </a:cubicBezTo>
                    <a:cubicBezTo>
                      <a:pt x="0" y="270"/>
                      <a:pt x="78" y="348"/>
                      <a:pt x="174" y="348"/>
                    </a:cubicBezTo>
                    <a:cubicBezTo>
                      <a:pt x="270" y="348"/>
                      <a:pt x="348" y="270"/>
                      <a:pt x="348" y="174"/>
                    </a:cubicBezTo>
                    <a:cubicBezTo>
                      <a:pt x="348" y="78"/>
                      <a:pt x="270" y="0"/>
                      <a:pt x="174" y="0"/>
                    </a:cubicBezTo>
                    <a:close/>
                    <a:moveTo>
                      <a:pt x="235" y="247"/>
                    </a:moveTo>
                    <a:cubicBezTo>
                      <a:pt x="225" y="256"/>
                      <a:pt x="209" y="261"/>
                      <a:pt x="188" y="264"/>
                    </a:cubicBezTo>
                    <a:cubicBezTo>
                      <a:pt x="188" y="280"/>
                      <a:pt x="188" y="280"/>
                      <a:pt x="188" y="280"/>
                    </a:cubicBezTo>
                    <a:cubicBezTo>
                      <a:pt x="159" y="280"/>
                      <a:pt x="159" y="280"/>
                      <a:pt x="159" y="280"/>
                    </a:cubicBezTo>
                    <a:cubicBezTo>
                      <a:pt x="159" y="263"/>
                      <a:pt x="159" y="263"/>
                      <a:pt x="159" y="263"/>
                    </a:cubicBezTo>
                    <a:cubicBezTo>
                      <a:pt x="143" y="262"/>
                      <a:pt x="128" y="257"/>
                      <a:pt x="116" y="249"/>
                    </a:cubicBezTo>
                    <a:cubicBezTo>
                      <a:pt x="104" y="241"/>
                      <a:pt x="97" y="227"/>
                      <a:pt x="97" y="207"/>
                    </a:cubicBezTo>
                    <a:cubicBezTo>
                      <a:pt x="97" y="198"/>
                      <a:pt x="97" y="198"/>
                      <a:pt x="97" y="198"/>
                    </a:cubicBezTo>
                    <a:cubicBezTo>
                      <a:pt x="159" y="198"/>
                      <a:pt x="159" y="198"/>
                      <a:pt x="159" y="198"/>
                    </a:cubicBezTo>
                    <a:cubicBezTo>
                      <a:pt x="159" y="209"/>
                      <a:pt x="159" y="209"/>
                      <a:pt x="159" y="209"/>
                    </a:cubicBezTo>
                    <a:cubicBezTo>
                      <a:pt x="159" y="221"/>
                      <a:pt x="160" y="229"/>
                      <a:pt x="161" y="232"/>
                    </a:cubicBezTo>
                    <a:cubicBezTo>
                      <a:pt x="162" y="235"/>
                      <a:pt x="166" y="236"/>
                      <a:pt x="170" y="236"/>
                    </a:cubicBezTo>
                    <a:cubicBezTo>
                      <a:pt x="175" y="236"/>
                      <a:pt x="178" y="235"/>
                      <a:pt x="180" y="233"/>
                    </a:cubicBezTo>
                    <a:cubicBezTo>
                      <a:pt x="182" y="231"/>
                      <a:pt x="183" y="228"/>
                      <a:pt x="183" y="224"/>
                    </a:cubicBezTo>
                    <a:cubicBezTo>
                      <a:pt x="183" y="214"/>
                      <a:pt x="182" y="207"/>
                      <a:pt x="180" y="202"/>
                    </a:cubicBezTo>
                    <a:cubicBezTo>
                      <a:pt x="178" y="198"/>
                      <a:pt x="171" y="193"/>
                      <a:pt x="160" y="188"/>
                    </a:cubicBezTo>
                    <a:cubicBezTo>
                      <a:pt x="141" y="180"/>
                      <a:pt x="128" y="173"/>
                      <a:pt x="122" y="169"/>
                    </a:cubicBezTo>
                    <a:cubicBezTo>
                      <a:pt x="115" y="165"/>
                      <a:pt x="109" y="160"/>
                      <a:pt x="104" y="152"/>
                    </a:cubicBezTo>
                    <a:cubicBezTo>
                      <a:pt x="99" y="145"/>
                      <a:pt x="97" y="137"/>
                      <a:pt x="97" y="127"/>
                    </a:cubicBezTo>
                    <a:cubicBezTo>
                      <a:pt x="97" y="114"/>
                      <a:pt x="102" y="104"/>
                      <a:pt x="112" y="96"/>
                    </a:cubicBezTo>
                    <a:cubicBezTo>
                      <a:pt x="123" y="88"/>
                      <a:pt x="138" y="84"/>
                      <a:pt x="159" y="82"/>
                    </a:cubicBezTo>
                    <a:cubicBezTo>
                      <a:pt x="159" y="68"/>
                      <a:pt x="159" y="68"/>
                      <a:pt x="159" y="68"/>
                    </a:cubicBezTo>
                    <a:cubicBezTo>
                      <a:pt x="188" y="68"/>
                      <a:pt x="188" y="68"/>
                      <a:pt x="188" y="68"/>
                    </a:cubicBezTo>
                    <a:cubicBezTo>
                      <a:pt x="188" y="82"/>
                      <a:pt x="188" y="82"/>
                      <a:pt x="188" y="82"/>
                    </a:cubicBezTo>
                    <a:cubicBezTo>
                      <a:pt x="207" y="84"/>
                      <a:pt x="221" y="88"/>
                      <a:pt x="231" y="96"/>
                    </a:cubicBezTo>
                    <a:cubicBezTo>
                      <a:pt x="240" y="103"/>
                      <a:pt x="245" y="114"/>
                      <a:pt x="245" y="127"/>
                    </a:cubicBezTo>
                    <a:cubicBezTo>
                      <a:pt x="245" y="129"/>
                      <a:pt x="245" y="132"/>
                      <a:pt x="244" y="135"/>
                    </a:cubicBezTo>
                    <a:cubicBezTo>
                      <a:pt x="182" y="135"/>
                      <a:pt x="182" y="135"/>
                      <a:pt x="182" y="135"/>
                    </a:cubicBezTo>
                    <a:cubicBezTo>
                      <a:pt x="182" y="128"/>
                      <a:pt x="182" y="128"/>
                      <a:pt x="182" y="128"/>
                    </a:cubicBezTo>
                    <a:cubicBezTo>
                      <a:pt x="182" y="120"/>
                      <a:pt x="182" y="115"/>
                      <a:pt x="180" y="112"/>
                    </a:cubicBezTo>
                    <a:cubicBezTo>
                      <a:pt x="179" y="110"/>
                      <a:pt x="176" y="109"/>
                      <a:pt x="171" y="109"/>
                    </a:cubicBezTo>
                    <a:cubicBezTo>
                      <a:pt x="167" y="109"/>
                      <a:pt x="164" y="110"/>
                      <a:pt x="163" y="112"/>
                    </a:cubicBezTo>
                    <a:cubicBezTo>
                      <a:pt x="161" y="114"/>
                      <a:pt x="160" y="117"/>
                      <a:pt x="160" y="121"/>
                    </a:cubicBezTo>
                    <a:cubicBezTo>
                      <a:pt x="160" y="128"/>
                      <a:pt x="162" y="133"/>
                      <a:pt x="166" y="136"/>
                    </a:cubicBezTo>
                    <a:cubicBezTo>
                      <a:pt x="169" y="139"/>
                      <a:pt x="180" y="144"/>
                      <a:pt x="199" y="153"/>
                    </a:cubicBezTo>
                    <a:cubicBezTo>
                      <a:pt x="215" y="159"/>
                      <a:pt x="225" y="165"/>
                      <a:pt x="231" y="168"/>
                    </a:cubicBezTo>
                    <a:cubicBezTo>
                      <a:pt x="237" y="172"/>
                      <a:pt x="242" y="177"/>
                      <a:pt x="246" y="184"/>
                    </a:cubicBezTo>
                    <a:cubicBezTo>
                      <a:pt x="249" y="191"/>
                      <a:pt x="251" y="199"/>
                      <a:pt x="251" y="209"/>
                    </a:cubicBezTo>
                    <a:cubicBezTo>
                      <a:pt x="251" y="225"/>
                      <a:pt x="246" y="238"/>
                      <a:pt x="235" y="2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67"/>
              <p:cNvSpPr>
                <a:spLocks noEditPoints="1"/>
              </p:cNvSpPr>
              <p:nvPr/>
            </p:nvSpPr>
            <p:spPr bwMode="auto">
              <a:xfrm>
                <a:off x="4867990" y="5378024"/>
                <a:ext cx="81289" cy="83678"/>
              </a:xfrm>
              <a:custGeom>
                <a:avLst/>
                <a:gdLst>
                  <a:gd name="T0" fmla="*/ 119 w 239"/>
                  <a:gd name="T1" fmla="*/ 0 h 239"/>
                  <a:gd name="T2" fmla="*/ 0 w 239"/>
                  <a:gd name="T3" fmla="*/ 119 h 239"/>
                  <a:gd name="T4" fmla="*/ 119 w 239"/>
                  <a:gd name="T5" fmla="*/ 239 h 239"/>
                  <a:gd name="T6" fmla="*/ 239 w 239"/>
                  <a:gd name="T7" fmla="*/ 119 h 239"/>
                  <a:gd name="T8" fmla="*/ 119 w 239"/>
                  <a:gd name="T9" fmla="*/ 0 h 239"/>
                  <a:gd name="T10" fmla="*/ 162 w 239"/>
                  <a:gd name="T11" fmla="*/ 169 h 239"/>
                  <a:gd name="T12" fmla="*/ 129 w 239"/>
                  <a:gd name="T13" fmla="*/ 181 h 239"/>
                  <a:gd name="T14" fmla="*/ 129 w 239"/>
                  <a:gd name="T15" fmla="*/ 193 h 239"/>
                  <a:gd name="T16" fmla="*/ 109 w 239"/>
                  <a:gd name="T17" fmla="*/ 193 h 239"/>
                  <a:gd name="T18" fmla="*/ 109 w 239"/>
                  <a:gd name="T19" fmla="*/ 181 h 239"/>
                  <a:gd name="T20" fmla="*/ 79 w 239"/>
                  <a:gd name="T21" fmla="*/ 171 h 239"/>
                  <a:gd name="T22" fmla="*/ 67 w 239"/>
                  <a:gd name="T23" fmla="*/ 142 h 239"/>
                  <a:gd name="T24" fmla="*/ 67 w 239"/>
                  <a:gd name="T25" fmla="*/ 136 h 239"/>
                  <a:gd name="T26" fmla="*/ 109 w 239"/>
                  <a:gd name="T27" fmla="*/ 136 h 239"/>
                  <a:gd name="T28" fmla="*/ 109 w 239"/>
                  <a:gd name="T29" fmla="*/ 144 h 239"/>
                  <a:gd name="T30" fmla="*/ 110 w 239"/>
                  <a:gd name="T31" fmla="*/ 159 h 239"/>
                  <a:gd name="T32" fmla="*/ 117 w 239"/>
                  <a:gd name="T33" fmla="*/ 162 h 239"/>
                  <a:gd name="T34" fmla="*/ 123 w 239"/>
                  <a:gd name="T35" fmla="*/ 160 h 239"/>
                  <a:gd name="T36" fmla="*/ 125 w 239"/>
                  <a:gd name="T37" fmla="*/ 154 h 239"/>
                  <a:gd name="T38" fmla="*/ 123 w 239"/>
                  <a:gd name="T39" fmla="*/ 139 h 239"/>
                  <a:gd name="T40" fmla="*/ 110 w 239"/>
                  <a:gd name="T41" fmla="*/ 129 h 239"/>
                  <a:gd name="T42" fmla="*/ 83 w 239"/>
                  <a:gd name="T43" fmla="*/ 116 h 239"/>
                  <a:gd name="T44" fmla="*/ 71 w 239"/>
                  <a:gd name="T45" fmla="*/ 105 h 239"/>
                  <a:gd name="T46" fmla="*/ 66 w 239"/>
                  <a:gd name="T47" fmla="*/ 88 h 239"/>
                  <a:gd name="T48" fmla="*/ 77 w 239"/>
                  <a:gd name="T49" fmla="*/ 66 h 239"/>
                  <a:gd name="T50" fmla="*/ 109 w 239"/>
                  <a:gd name="T51" fmla="*/ 56 h 239"/>
                  <a:gd name="T52" fmla="*/ 109 w 239"/>
                  <a:gd name="T53" fmla="*/ 46 h 239"/>
                  <a:gd name="T54" fmla="*/ 129 w 239"/>
                  <a:gd name="T55" fmla="*/ 46 h 239"/>
                  <a:gd name="T56" fmla="*/ 129 w 239"/>
                  <a:gd name="T57" fmla="*/ 56 h 239"/>
                  <a:gd name="T58" fmla="*/ 158 w 239"/>
                  <a:gd name="T59" fmla="*/ 66 h 239"/>
                  <a:gd name="T60" fmla="*/ 168 w 239"/>
                  <a:gd name="T61" fmla="*/ 87 h 239"/>
                  <a:gd name="T62" fmla="*/ 168 w 239"/>
                  <a:gd name="T63" fmla="*/ 93 h 239"/>
                  <a:gd name="T64" fmla="*/ 125 w 239"/>
                  <a:gd name="T65" fmla="*/ 93 h 239"/>
                  <a:gd name="T66" fmla="*/ 125 w 239"/>
                  <a:gd name="T67" fmla="*/ 88 h 239"/>
                  <a:gd name="T68" fmla="*/ 124 w 239"/>
                  <a:gd name="T69" fmla="*/ 77 h 239"/>
                  <a:gd name="T70" fmla="*/ 117 w 239"/>
                  <a:gd name="T71" fmla="*/ 75 h 239"/>
                  <a:gd name="T72" fmla="*/ 111 w 239"/>
                  <a:gd name="T73" fmla="*/ 77 h 239"/>
                  <a:gd name="T74" fmla="*/ 109 w 239"/>
                  <a:gd name="T75" fmla="*/ 83 h 239"/>
                  <a:gd name="T76" fmla="*/ 113 w 239"/>
                  <a:gd name="T77" fmla="*/ 94 h 239"/>
                  <a:gd name="T78" fmla="*/ 136 w 239"/>
                  <a:gd name="T79" fmla="*/ 105 h 239"/>
                  <a:gd name="T80" fmla="*/ 159 w 239"/>
                  <a:gd name="T81" fmla="*/ 116 h 239"/>
                  <a:gd name="T82" fmla="*/ 168 w 239"/>
                  <a:gd name="T83" fmla="*/ 126 h 239"/>
                  <a:gd name="T84" fmla="*/ 173 w 239"/>
                  <a:gd name="T85" fmla="*/ 144 h 239"/>
                  <a:gd name="T86" fmla="*/ 162 w 239"/>
                  <a:gd name="T87" fmla="*/ 16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239">
                    <a:moveTo>
                      <a:pt x="119" y="0"/>
                    </a:moveTo>
                    <a:cubicBezTo>
                      <a:pt x="53" y="0"/>
                      <a:pt x="0" y="53"/>
                      <a:pt x="0" y="119"/>
                    </a:cubicBezTo>
                    <a:cubicBezTo>
                      <a:pt x="0" y="186"/>
                      <a:pt x="53" y="239"/>
                      <a:pt x="119" y="239"/>
                    </a:cubicBezTo>
                    <a:cubicBezTo>
                      <a:pt x="185" y="239"/>
                      <a:pt x="239" y="186"/>
                      <a:pt x="239" y="119"/>
                    </a:cubicBezTo>
                    <a:cubicBezTo>
                      <a:pt x="239" y="53"/>
                      <a:pt x="185" y="0"/>
                      <a:pt x="119" y="0"/>
                    </a:cubicBezTo>
                    <a:close/>
                    <a:moveTo>
                      <a:pt x="162" y="169"/>
                    </a:moveTo>
                    <a:cubicBezTo>
                      <a:pt x="154" y="176"/>
                      <a:pt x="143" y="180"/>
                      <a:pt x="129" y="181"/>
                    </a:cubicBezTo>
                    <a:cubicBezTo>
                      <a:pt x="129" y="193"/>
                      <a:pt x="129" y="193"/>
                      <a:pt x="129" y="193"/>
                    </a:cubicBezTo>
                    <a:cubicBezTo>
                      <a:pt x="109" y="193"/>
                      <a:pt x="109" y="193"/>
                      <a:pt x="109" y="193"/>
                    </a:cubicBezTo>
                    <a:cubicBezTo>
                      <a:pt x="109" y="181"/>
                      <a:pt x="109" y="181"/>
                      <a:pt x="109" y="181"/>
                    </a:cubicBezTo>
                    <a:cubicBezTo>
                      <a:pt x="98" y="180"/>
                      <a:pt x="88" y="177"/>
                      <a:pt x="79" y="171"/>
                    </a:cubicBezTo>
                    <a:cubicBezTo>
                      <a:pt x="71" y="166"/>
                      <a:pt x="67" y="156"/>
                      <a:pt x="67" y="142"/>
                    </a:cubicBezTo>
                    <a:cubicBezTo>
                      <a:pt x="67" y="136"/>
                      <a:pt x="67" y="136"/>
                      <a:pt x="67" y="136"/>
                    </a:cubicBezTo>
                    <a:cubicBezTo>
                      <a:pt x="109" y="136"/>
                      <a:pt x="109" y="136"/>
                      <a:pt x="109" y="136"/>
                    </a:cubicBezTo>
                    <a:cubicBezTo>
                      <a:pt x="109" y="144"/>
                      <a:pt x="109" y="144"/>
                      <a:pt x="109" y="144"/>
                    </a:cubicBezTo>
                    <a:cubicBezTo>
                      <a:pt x="109" y="152"/>
                      <a:pt x="110" y="157"/>
                      <a:pt x="110" y="159"/>
                    </a:cubicBezTo>
                    <a:cubicBezTo>
                      <a:pt x="111" y="161"/>
                      <a:pt x="113" y="162"/>
                      <a:pt x="117" y="162"/>
                    </a:cubicBezTo>
                    <a:cubicBezTo>
                      <a:pt x="120" y="162"/>
                      <a:pt x="122" y="162"/>
                      <a:pt x="123" y="160"/>
                    </a:cubicBezTo>
                    <a:cubicBezTo>
                      <a:pt x="125" y="159"/>
                      <a:pt x="125" y="157"/>
                      <a:pt x="125" y="154"/>
                    </a:cubicBezTo>
                    <a:cubicBezTo>
                      <a:pt x="125" y="147"/>
                      <a:pt x="125" y="142"/>
                      <a:pt x="123" y="139"/>
                    </a:cubicBezTo>
                    <a:cubicBezTo>
                      <a:pt x="122" y="136"/>
                      <a:pt x="117" y="133"/>
                      <a:pt x="110" y="129"/>
                    </a:cubicBezTo>
                    <a:cubicBezTo>
                      <a:pt x="97" y="123"/>
                      <a:pt x="88" y="119"/>
                      <a:pt x="83" y="116"/>
                    </a:cubicBezTo>
                    <a:cubicBezTo>
                      <a:pt x="79" y="114"/>
                      <a:pt x="75" y="110"/>
                      <a:pt x="71" y="105"/>
                    </a:cubicBezTo>
                    <a:cubicBezTo>
                      <a:pt x="68" y="100"/>
                      <a:pt x="66" y="94"/>
                      <a:pt x="66" y="88"/>
                    </a:cubicBezTo>
                    <a:cubicBezTo>
                      <a:pt x="66" y="78"/>
                      <a:pt x="70" y="71"/>
                      <a:pt x="77" y="66"/>
                    </a:cubicBezTo>
                    <a:cubicBezTo>
                      <a:pt x="84" y="61"/>
                      <a:pt x="95" y="57"/>
                      <a:pt x="109" y="56"/>
                    </a:cubicBezTo>
                    <a:cubicBezTo>
                      <a:pt x="109" y="46"/>
                      <a:pt x="109" y="46"/>
                      <a:pt x="109" y="46"/>
                    </a:cubicBezTo>
                    <a:cubicBezTo>
                      <a:pt x="129" y="46"/>
                      <a:pt x="129" y="46"/>
                      <a:pt x="129" y="46"/>
                    </a:cubicBezTo>
                    <a:cubicBezTo>
                      <a:pt x="129" y="56"/>
                      <a:pt x="129" y="56"/>
                      <a:pt x="129" y="56"/>
                    </a:cubicBezTo>
                    <a:cubicBezTo>
                      <a:pt x="142" y="57"/>
                      <a:pt x="152" y="61"/>
                      <a:pt x="158" y="66"/>
                    </a:cubicBezTo>
                    <a:cubicBezTo>
                      <a:pt x="165" y="71"/>
                      <a:pt x="168" y="78"/>
                      <a:pt x="168" y="87"/>
                    </a:cubicBezTo>
                    <a:cubicBezTo>
                      <a:pt x="168" y="88"/>
                      <a:pt x="168" y="90"/>
                      <a:pt x="168" y="93"/>
                    </a:cubicBezTo>
                    <a:cubicBezTo>
                      <a:pt x="125" y="93"/>
                      <a:pt x="125" y="93"/>
                      <a:pt x="125" y="93"/>
                    </a:cubicBezTo>
                    <a:cubicBezTo>
                      <a:pt x="125" y="88"/>
                      <a:pt x="125" y="88"/>
                      <a:pt x="125" y="88"/>
                    </a:cubicBezTo>
                    <a:cubicBezTo>
                      <a:pt x="125" y="82"/>
                      <a:pt x="125" y="79"/>
                      <a:pt x="124" y="77"/>
                    </a:cubicBezTo>
                    <a:cubicBezTo>
                      <a:pt x="123" y="75"/>
                      <a:pt x="120" y="75"/>
                      <a:pt x="117" y="75"/>
                    </a:cubicBezTo>
                    <a:cubicBezTo>
                      <a:pt x="115" y="75"/>
                      <a:pt x="113" y="75"/>
                      <a:pt x="111" y="77"/>
                    </a:cubicBezTo>
                    <a:cubicBezTo>
                      <a:pt x="110" y="78"/>
                      <a:pt x="109" y="80"/>
                      <a:pt x="109" y="83"/>
                    </a:cubicBezTo>
                    <a:cubicBezTo>
                      <a:pt x="109" y="88"/>
                      <a:pt x="111" y="92"/>
                      <a:pt x="113" y="94"/>
                    </a:cubicBezTo>
                    <a:cubicBezTo>
                      <a:pt x="116" y="95"/>
                      <a:pt x="124" y="99"/>
                      <a:pt x="136" y="105"/>
                    </a:cubicBezTo>
                    <a:cubicBezTo>
                      <a:pt x="147" y="110"/>
                      <a:pt x="155" y="113"/>
                      <a:pt x="159" y="116"/>
                    </a:cubicBezTo>
                    <a:cubicBezTo>
                      <a:pt x="162" y="118"/>
                      <a:pt x="166" y="122"/>
                      <a:pt x="168" y="126"/>
                    </a:cubicBezTo>
                    <a:cubicBezTo>
                      <a:pt x="171" y="131"/>
                      <a:pt x="173" y="137"/>
                      <a:pt x="173" y="144"/>
                    </a:cubicBezTo>
                    <a:cubicBezTo>
                      <a:pt x="173" y="155"/>
                      <a:pt x="169" y="163"/>
                      <a:pt x="162" y="16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68"/>
              <p:cNvSpPr>
                <a:spLocks noEditPoints="1"/>
              </p:cNvSpPr>
              <p:nvPr/>
            </p:nvSpPr>
            <p:spPr bwMode="auto">
              <a:xfrm>
                <a:off x="4855288" y="5252056"/>
                <a:ext cx="69334" cy="69333"/>
              </a:xfrm>
              <a:custGeom>
                <a:avLst/>
                <a:gdLst>
                  <a:gd name="T0" fmla="*/ 102 w 204"/>
                  <a:gd name="T1" fmla="*/ 0 h 204"/>
                  <a:gd name="T2" fmla="*/ 0 w 204"/>
                  <a:gd name="T3" fmla="*/ 102 h 204"/>
                  <a:gd name="T4" fmla="*/ 102 w 204"/>
                  <a:gd name="T5" fmla="*/ 204 h 204"/>
                  <a:gd name="T6" fmla="*/ 204 w 204"/>
                  <a:gd name="T7" fmla="*/ 102 h 204"/>
                  <a:gd name="T8" fmla="*/ 102 w 204"/>
                  <a:gd name="T9" fmla="*/ 0 h 204"/>
                  <a:gd name="T10" fmla="*/ 138 w 204"/>
                  <a:gd name="T11" fmla="*/ 145 h 204"/>
                  <a:gd name="T12" fmla="*/ 110 w 204"/>
                  <a:gd name="T13" fmla="*/ 154 h 204"/>
                  <a:gd name="T14" fmla="*/ 110 w 204"/>
                  <a:gd name="T15" fmla="*/ 164 h 204"/>
                  <a:gd name="T16" fmla="*/ 94 w 204"/>
                  <a:gd name="T17" fmla="*/ 164 h 204"/>
                  <a:gd name="T18" fmla="*/ 94 w 204"/>
                  <a:gd name="T19" fmla="*/ 154 h 204"/>
                  <a:gd name="T20" fmla="*/ 68 w 204"/>
                  <a:gd name="T21" fmla="*/ 146 h 204"/>
                  <a:gd name="T22" fmla="*/ 57 w 204"/>
                  <a:gd name="T23" fmla="*/ 121 h 204"/>
                  <a:gd name="T24" fmla="*/ 57 w 204"/>
                  <a:gd name="T25" fmla="*/ 116 h 204"/>
                  <a:gd name="T26" fmla="*/ 94 w 204"/>
                  <a:gd name="T27" fmla="*/ 116 h 204"/>
                  <a:gd name="T28" fmla="*/ 94 w 204"/>
                  <a:gd name="T29" fmla="*/ 123 h 204"/>
                  <a:gd name="T30" fmla="*/ 95 w 204"/>
                  <a:gd name="T31" fmla="*/ 136 h 204"/>
                  <a:gd name="T32" fmla="*/ 100 w 204"/>
                  <a:gd name="T33" fmla="*/ 138 h 204"/>
                  <a:gd name="T34" fmla="*/ 106 w 204"/>
                  <a:gd name="T35" fmla="*/ 137 h 204"/>
                  <a:gd name="T36" fmla="*/ 107 w 204"/>
                  <a:gd name="T37" fmla="*/ 131 h 204"/>
                  <a:gd name="T38" fmla="*/ 106 w 204"/>
                  <a:gd name="T39" fmla="*/ 119 h 204"/>
                  <a:gd name="T40" fmla="*/ 94 w 204"/>
                  <a:gd name="T41" fmla="*/ 110 h 204"/>
                  <a:gd name="T42" fmla="*/ 72 w 204"/>
                  <a:gd name="T43" fmla="*/ 99 h 204"/>
                  <a:gd name="T44" fmla="*/ 61 w 204"/>
                  <a:gd name="T45" fmla="*/ 89 h 204"/>
                  <a:gd name="T46" fmla="*/ 57 w 204"/>
                  <a:gd name="T47" fmla="*/ 75 h 204"/>
                  <a:gd name="T48" fmla="*/ 66 w 204"/>
                  <a:gd name="T49" fmla="*/ 56 h 204"/>
                  <a:gd name="T50" fmla="*/ 94 w 204"/>
                  <a:gd name="T51" fmla="*/ 48 h 204"/>
                  <a:gd name="T52" fmla="*/ 94 w 204"/>
                  <a:gd name="T53" fmla="*/ 40 h 204"/>
                  <a:gd name="T54" fmla="*/ 110 w 204"/>
                  <a:gd name="T55" fmla="*/ 40 h 204"/>
                  <a:gd name="T56" fmla="*/ 110 w 204"/>
                  <a:gd name="T57" fmla="*/ 48 h 204"/>
                  <a:gd name="T58" fmla="*/ 135 w 204"/>
                  <a:gd name="T59" fmla="*/ 56 h 204"/>
                  <a:gd name="T60" fmla="*/ 144 w 204"/>
                  <a:gd name="T61" fmla="*/ 74 h 204"/>
                  <a:gd name="T62" fmla="*/ 143 w 204"/>
                  <a:gd name="T63" fmla="*/ 79 h 204"/>
                  <a:gd name="T64" fmla="*/ 107 w 204"/>
                  <a:gd name="T65" fmla="*/ 79 h 204"/>
                  <a:gd name="T66" fmla="*/ 107 w 204"/>
                  <a:gd name="T67" fmla="*/ 75 h 204"/>
                  <a:gd name="T68" fmla="*/ 106 w 204"/>
                  <a:gd name="T69" fmla="*/ 66 h 204"/>
                  <a:gd name="T70" fmla="*/ 101 w 204"/>
                  <a:gd name="T71" fmla="*/ 64 h 204"/>
                  <a:gd name="T72" fmla="*/ 96 w 204"/>
                  <a:gd name="T73" fmla="*/ 66 h 204"/>
                  <a:gd name="T74" fmla="*/ 94 w 204"/>
                  <a:gd name="T75" fmla="*/ 71 h 204"/>
                  <a:gd name="T76" fmla="*/ 97 w 204"/>
                  <a:gd name="T77" fmla="*/ 80 h 204"/>
                  <a:gd name="T78" fmla="*/ 117 w 204"/>
                  <a:gd name="T79" fmla="*/ 89 h 204"/>
                  <a:gd name="T80" fmla="*/ 136 w 204"/>
                  <a:gd name="T81" fmla="*/ 99 h 204"/>
                  <a:gd name="T82" fmla="*/ 144 w 204"/>
                  <a:gd name="T83" fmla="*/ 108 h 204"/>
                  <a:gd name="T84" fmla="*/ 148 w 204"/>
                  <a:gd name="T85" fmla="*/ 123 h 204"/>
                  <a:gd name="T86" fmla="*/ 138 w 204"/>
                  <a:gd name="T87" fmla="*/ 1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 h="204">
                    <a:moveTo>
                      <a:pt x="102" y="0"/>
                    </a:moveTo>
                    <a:cubicBezTo>
                      <a:pt x="46" y="0"/>
                      <a:pt x="0" y="46"/>
                      <a:pt x="0" y="102"/>
                    </a:cubicBezTo>
                    <a:cubicBezTo>
                      <a:pt x="0" y="158"/>
                      <a:pt x="46" y="204"/>
                      <a:pt x="102" y="204"/>
                    </a:cubicBezTo>
                    <a:cubicBezTo>
                      <a:pt x="159" y="204"/>
                      <a:pt x="204" y="158"/>
                      <a:pt x="204" y="102"/>
                    </a:cubicBezTo>
                    <a:cubicBezTo>
                      <a:pt x="204" y="46"/>
                      <a:pt x="159" y="0"/>
                      <a:pt x="102" y="0"/>
                    </a:cubicBezTo>
                    <a:close/>
                    <a:moveTo>
                      <a:pt x="138" y="145"/>
                    </a:moveTo>
                    <a:cubicBezTo>
                      <a:pt x="132" y="150"/>
                      <a:pt x="123" y="153"/>
                      <a:pt x="110" y="154"/>
                    </a:cubicBezTo>
                    <a:cubicBezTo>
                      <a:pt x="110" y="164"/>
                      <a:pt x="110" y="164"/>
                      <a:pt x="110" y="164"/>
                    </a:cubicBezTo>
                    <a:cubicBezTo>
                      <a:pt x="94" y="164"/>
                      <a:pt x="94" y="164"/>
                      <a:pt x="94" y="164"/>
                    </a:cubicBezTo>
                    <a:cubicBezTo>
                      <a:pt x="94" y="154"/>
                      <a:pt x="94" y="154"/>
                      <a:pt x="94" y="154"/>
                    </a:cubicBezTo>
                    <a:cubicBezTo>
                      <a:pt x="84" y="153"/>
                      <a:pt x="76" y="151"/>
                      <a:pt x="68" y="146"/>
                    </a:cubicBezTo>
                    <a:cubicBezTo>
                      <a:pt x="61" y="141"/>
                      <a:pt x="57" y="133"/>
                      <a:pt x="57" y="121"/>
                    </a:cubicBezTo>
                    <a:cubicBezTo>
                      <a:pt x="57" y="116"/>
                      <a:pt x="57" y="116"/>
                      <a:pt x="57" y="116"/>
                    </a:cubicBezTo>
                    <a:cubicBezTo>
                      <a:pt x="94" y="116"/>
                      <a:pt x="94" y="116"/>
                      <a:pt x="94" y="116"/>
                    </a:cubicBezTo>
                    <a:cubicBezTo>
                      <a:pt x="94" y="123"/>
                      <a:pt x="94" y="123"/>
                      <a:pt x="94" y="123"/>
                    </a:cubicBezTo>
                    <a:cubicBezTo>
                      <a:pt x="94" y="130"/>
                      <a:pt x="94" y="134"/>
                      <a:pt x="95" y="136"/>
                    </a:cubicBezTo>
                    <a:cubicBezTo>
                      <a:pt x="96" y="138"/>
                      <a:pt x="97" y="138"/>
                      <a:pt x="100" y="138"/>
                    </a:cubicBezTo>
                    <a:cubicBezTo>
                      <a:pt x="103" y="138"/>
                      <a:pt x="104" y="138"/>
                      <a:pt x="106" y="137"/>
                    </a:cubicBezTo>
                    <a:cubicBezTo>
                      <a:pt x="107" y="135"/>
                      <a:pt x="107" y="134"/>
                      <a:pt x="107" y="131"/>
                    </a:cubicBezTo>
                    <a:cubicBezTo>
                      <a:pt x="107" y="125"/>
                      <a:pt x="107" y="121"/>
                      <a:pt x="106" y="119"/>
                    </a:cubicBezTo>
                    <a:cubicBezTo>
                      <a:pt x="105" y="116"/>
                      <a:pt x="101" y="113"/>
                      <a:pt x="94" y="110"/>
                    </a:cubicBezTo>
                    <a:cubicBezTo>
                      <a:pt x="83" y="105"/>
                      <a:pt x="76" y="102"/>
                      <a:pt x="72" y="99"/>
                    </a:cubicBezTo>
                    <a:cubicBezTo>
                      <a:pt x="68" y="97"/>
                      <a:pt x="64" y="94"/>
                      <a:pt x="61" y="89"/>
                    </a:cubicBezTo>
                    <a:cubicBezTo>
                      <a:pt x="58" y="85"/>
                      <a:pt x="57" y="80"/>
                      <a:pt x="57" y="75"/>
                    </a:cubicBezTo>
                    <a:cubicBezTo>
                      <a:pt x="57" y="67"/>
                      <a:pt x="60" y="61"/>
                      <a:pt x="66" y="56"/>
                    </a:cubicBezTo>
                    <a:cubicBezTo>
                      <a:pt x="72" y="52"/>
                      <a:pt x="81" y="49"/>
                      <a:pt x="94" y="48"/>
                    </a:cubicBezTo>
                    <a:cubicBezTo>
                      <a:pt x="94" y="40"/>
                      <a:pt x="94" y="40"/>
                      <a:pt x="94" y="40"/>
                    </a:cubicBezTo>
                    <a:cubicBezTo>
                      <a:pt x="110" y="40"/>
                      <a:pt x="110" y="40"/>
                      <a:pt x="110" y="40"/>
                    </a:cubicBezTo>
                    <a:cubicBezTo>
                      <a:pt x="110" y="48"/>
                      <a:pt x="110" y="48"/>
                      <a:pt x="110" y="48"/>
                    </a:cubicBezTo>
                    <a:cubicBezTo>
                      <a:pt x="121" y="49"/>
                      <a:pt x="130" y="52"/>
                      <a:pt x="135" y="56"/>
                    </a:cubicBezTo>
                    <a:cubicBezTo>
                      <a:pt x="141" y="61"/>
                      <a:pt x="144" y="67"/>
                      <a:pt x="144" y="74"/>
                    </a:cubicBezTo>
                    <a:cubicBezTo>
                      <a:pt x="144" y="76"/>
                      <a:pt x="144" y="77"/>
                      <a:pt x="143" y="79"/>
                    </a:cubicBezTo>
                    <a:cubicBezTo>
                      <a:pt x="107" y="79"/>
                      <a:pt x="107" y="79"/>
                      <a:pt x="107" y="79"/>
                    </a:cubicBezTo>
                    <a:cubicBezTo>
                      <a:pt x="107" y="75"/>
                      <a:pt x="107" y="75"/>
                      <a:pt x="107" y="75"/>
                    </a:cubicBezTo>
                    <a:cubicBezTo>
                      <a:pt x="107" y="70"/>
                      <a:pt x="107" y="67"/>
                      <a:pt x="106" y="66"/>
                    </a:cubicBezTo>
                    <a:cubicBezTo>
                      <a:pt x="105" y="65"/>
                      <a:pt x="103" y="64"/>
                      <a:pt x="101" y="64"/>
                    </a:cubicBezTo>
                    <a:cubicBezTo>
                      <a:pt x="98" y="64"/>
                      <a:pt x="97" y="64"/>
                      <a:pt x="96" y="66"/>
                    </a:cubicBezTo>
                    <a:cubicBezTo>
                      <a:pt x="94" y="67"/>
                      <a:pt x="94" y="69"/>
                      <a:pt x="94" y="71"/>
                    </a:cubicBezTo>
                    <a:cubicBezTo>
                      <a:pt x="94" y="75"/>
                      <a:pt x="95" y="78"/>
                      <a:pt x="97" y="80"/>
                    </a:cubicBezTo>
                    <a:cubicBezTo>
                      <a:pt x="100" y="82"/>
                      <a:pt x="106" y="85"/>
                      <a:pt x="117" y="89"/>
                    </a:cubicBezTo>
                    <a:cubicBezTo>
                      <a:pt x="126" y="94"/>
                      <a:pt x="132" y="97"/>
                      <a:pt x="136" y="99"/>
                    </a:cubicBezTo>
                    <a:cubicBezTo>
                      <a:pt x="139" y="101"/>
                      <a:pt x="142" y="104"/>
                      <a:pt x="144" y="108"/>
                    </a:cubicBezTo>
                    <a:cubicBezTo>
                      <a:pt x="146" y="112"/>
                      <a:pt x="148" y="117"/>
                      <a:pt x="148" y="123"/>
                    </a:cubicBezTo>
                    <a:cubicBezTo>
                      <a:pt x="148" y="132"/>
                      <a:pt x="144" y="139"/>
                      <a:pt x="138" y="1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70"/>
              <p:cNvSpPr>
                <a:spLocks/>
              </p:cNvSpPr>
              <p:nvPr/>
            </p:nvSpPr>
            <p:spPr bwMode="auto">
              <a:xfrm>
                <a:off x="4681504" y="5456922"/>
                <a:ext cx="4782" cy="0"/>
              </a:xfrm>
              <a:custGeom>
                <a:avLst/>
                <a:gdLst>
                  <a:gd name="T0" fmla="*/ 0 w 14"/>
                  <a:gd name="T1" fmla="*/ 1 h 1"/>
                  <a:gd name="T2" fmla="*/ 14 w 14"/>
                  <a:gd name="T3" fmla="*/ 0 h 1"/>
                  <a:gd name="T4" fmla="*/ 0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cubicBezTo>
                      <a:pt x="5" y="0"/>
                      <a:pt x="9" y="0"/>
                      <a:pt x="14"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71"/>
              <p:cNvSpPr>
                <a:spLocks/>
              </p:cNvSpPr>
              <p:nvPr/>
            </p:nvSpPr>
            <p:spPr bwMode="auto">
              <a:xfrm>
                <a:off x="4681504" y="5456922"/>
                <a:ext cx="303636" cy="124324"/>
              </a:xfrm>
              <a:custGeom>
                <a:avLst/>
                <a:gdLst>
                  <a:gd name="T0" fmla="*/ 875 w 891"/>
                  <a:gd name="T1" fmla="*/ 102 h 361"/>
                  <a:gd name="T2" fmla="*/ 835 w 891"/>
                  <a:gd name="T3" fmla="*/ 88 h 361"/>
                  <a:gd name="T4" fmla="*/ 524 w 891"/>
                  <a:gd name="T5" fmla="*/ 120 h 361"/>
                  <a:gd name="T6" fmla="*/ 448 w 891"/>
                  <a:gd name="T7" fmla="*/ 159 h 361"/>
                  <a:gd name="T8" fmla="*/ 234 w 891"/>
                  <a:gd name="T9" fmla="*/ 159 h 361"/>
                  <a:gd name="T10" fmla="*/ 234 w 891"/>
                  <a:gd name="T11" fmla="*/ 128 h 361"/>
                  <a:gd name="T12" fmla="*/ 331 w 891"/>
                  <a:gd name="T13" fmla="*/ 128 h 361"/>
                  <a:gd name="T14" fmla="*/ 448 w 891"/>
                  <a:gd name="T15" fmla="*/ 128 h 361"/>
                  <a:gd name="T16" fmla="*/ 512 w 891"/>
                  <a:gd name="T17" fmla="*/ 64 h 361"/>
                  <a:gd name="T18" fmla="*/ 448 w 891"/>
                  <a:gd name="T19" fmla="*/ 0 h 361"/>
                  <a:gd name="T20" fmla="*/ 331 w 891"/>
                  <a:gd name="T21" fmla="*/ 0 h 361"/>
                  <a:gd name="T22" fmla="*/ 131 w 891"/>
                  <a:gd name="T23" fmla="*/ 0 h 361"/>
                  <a:gd name="T24" fmla="*/ 14 w 891"/>
                  <a:gd name="T25" fmla="*/ 0 h 361"/>
                  <a:gd name="T26" fmla="*/ 0 w 891"/>
                  <a:gd name="T27" fmla="*/ 1 h 361"/>
                  <a:gd name="T28" fmla="*/ 0 w 891"/>
                  <a:gd name="T29" fmla="*/ 339 h 361"/>
                  <a:gd name="T30" fmla="*/ 11 w 891"/>
                  <a:gd name="T31" fmla="*/ 341 h 361"/>
                  <a:gd name="T32" fmla="*/ 197 w 891"/>
                  <a:gd name="T33" fmla="*/ 356 h 361"/>
                  <a:gd name="T34" fmla="*/ 395 w 891"/>
                  <a:gd name="T35" fmla="*/ 337 h 361"/>
                  <a:gd name="T36" fmla="*/ 846 w 891"/>
                  <a:gd name="T37" fmla="*/ 210 h 361"/>
                  <a:gd name="T38" fmla="*/ 891 w 891"/>
                  <a:gd name="T39" fmla="*/ 148 h 361"/>
                  <a:gd name="T40" fmla="*/ 891 w 891"/>
                  <a:gd name="T41" fmla="*/ 142 h 361"/>
                  <a:gd name="T42" fmla="*/ 875 w 891"/>
                  <a:gd name="T43" fmla="*/ 10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361">
                    <a:moveTo>
                      <a:pt x="875" y="102"/>
                    </a:moveTo>
                    <a:cubicBezTo>
                      <a:pt x="864" y="92"/>
                      <a:pt x="850" y="87"/>
                      <a:pt x="835" y="88"/>
                    </a:cubicBezTo>
                    <a:cubicBezTo>
                      <a:pt x="524" y="120"/>
                      <a:pt x="524" y="120"/>
                      <a:pt x="524" y="120"/>
                    </a:cubicBezTo>
                    <a:cubicBezTo>
                      <a:pt x="507" y="143"/>
                      <a:pt x="479" y="159"/>
                      <a:pt x="448" y="159"/>
                    </a:cubicBezTo>
                    <a:cubicBezTo>
                      <a:pt x="234" y="159"/>
                      <a:pt x="234" y="159"/>
                      <a:pt x="234" y="159"/>
                    </a:cubicBezTo>
                    <a:cubicBezTo>
                      <a:pt x="234" y="128"/>
                      <a:pt x="234" y="128"/>
                      <a:pt x="234" y="128"/>
                    </a:cubicBezTo>
                    <a:cubicBezTo>
                      <a:pt x="331" y="128"/>
                      <a:pt x="331" y="128"/>
                      <a:pt x="331" y="128"/>
                    </a:cubicBezTo>
                    <a:cubicBezTo>
                      <a:pt x="448" y="128"/>
                      <a:pt x="448" y="128"/>
                      <a:pt x="448" y="128"/>
                    </a:cubicBezTo>
                    <a:cubicBezTo>
                      <a:pt x="483" y="128"/>
                      <a:pt x="512" y="99"/>
                      <a:pt x="512" y="64"/>
                    </a:cubicBezTo>
                    <a:cubicBezTo>
                      <a:pt x="512" y="29"/>
                      <a:pt x="483" y="0"/>
                      <a:pt x="448" y="0"/>
                    </a:cubicBezTo>
                    <a:cubicBezTo>
                      <a:pt x="331" y="0"/>
                      <a:pt x="331" y="0"/>
                      <a:pt x="331" y="0"/>
                    </a:cubicBezTo>
                    <a:cubicBezTo>
                      <a:pt x="131" y="0"/>
                      <a:pt x="131" y="0"/>
                      <a:pt x="131" y="0"/>
                    </a:cubicBezTo>
                    <a:cubicBezTo>
                      <a:pt x="14" y="0"/>
                      <a:pt x="14" y="0"/>
                      <a:pt x="14" y="0"/>
                    </a:cubicBezTo>
                    <a:cubicBezTo>
                      <a:pt x="9" y="0"/>
                      <a:pt x="5" y="0"/>
                      <a:pt x="0" y="1"/>
                    </a:cubicBezTo>
                    <a:cubicBezTo>
                      <a:pt x="0" y="339"/>
                      <a:pt x="0" y="339"/>
                      <a:pt x="0" y="339"/>
                    </a:cubicBezTo>
                    <a:cubicBezTo>
                      <a:pt x="4" y="340"/>
                      <a:pt x="7" y="341"/>
                      <a:pt x="11" y="341"/>
                    </a:cubicBezTo>
                    <a:cubicBezTo>
                      <a:pt x="197" y="356"/>
                      <a:pt x="197" y="356"/>
                      <a:pt x="197" y="356"/>
                    </a:cubicBezTo>
                    <a:cubicBezTo>
                      <a:pt x="264" y="361"/>
                      <a:pt x="331" y="355"/>
                      <a:pt x="395" y="337"/>
                    </a:cubicBezTo>
                    <a:cubicBezTo>
                      <a:pt x="846" y="210"/>
                      <a:pt x="846" y="210"/>
                      <a:pt x="846" y="210"/>
                    </a:cubicBezTo>
                    <a:cubicBezTo>
                      <a:pt x="873" y="203"/>
                      <a:pt x="891" y="177"/>
                      <a:pt x="891" y="148"/>
                    </a:cubicBezTo>
                    <a:cubicBezTo>
                      <a:pt x="891" y="142"/>
                      <a:pt x="891" y="142"/>
                      <a:pt x="891" y="142"/>
                    </a:cubicBezTo>
                    <a:cubicBezTo>
                      <a:pt x="891" y="127"/>
                      <a:pt x="885" y="112"/>
                      <a:pt x="875"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72"/>
              <p:cNvSpPr>
                <a:spLocks noEditPoints="1"/>
              </p:cNvSpPr>
              <p:nvPr/>
            </p:nvSpPr>
            <p:spPr bwMode="auto">
              <a:xfrm>
                <a:off x="4521318" y="5444967"/>
                <a:ext cx="141059" cy="172140"/>
              </a:xfrm>
              <a:custGeom>
                <a:avLst/>
                <a:gdLst>
                  <a:gd name="T0" fmla="*/ 416 w 416"/>
                  <a:gd name="T1" fmla="*/ 102 h 507"/>
                  <a:gd name="T2" fmla="*/ 416 w 416"/>
                  <a:gd name="T3" fmla="*/ 0 h 507"/>
                  <a:gd name="T4" fmla="*/ 0 w 416"/>
                  <a:gd name="T5" fmla="*/ 0 h 507"/>
                  <a:gd name="T6" fmla="*/ 0 w 416"/>
                  <a:gd name="T7" fmla="*/ 507 h 507"/>
                  <a:gd name="T8" fmla="*/ 416 w 416"/>
                  <a:gd name="T9" fmla="*/ 507 h 507"/>
                  <a:gd name="T10" fmla="*/ 416 w 416"/>
                  <a:gd name="T11" fmla="*/ 314 h 507"/>
                  <a:gd name="T12" fmla="*/ 416 w 416"/>
                  <a:gd name="T13" fmla="*/ 102 h 507"/>
                  <a:gd name="T14" fmla="*/ 311 w 416"/>
                  <a:gd name="T15" fmla="*/ 142 h 507"/>
                  <a:gd name="T16" fmla="*/ 259 w 416"/>
                  <a:gd name="T17" fmla="*/ 90 h 507"/>
                  <a:gd name="T18" fmla="*/ 311 w 416"/>
                  <a:gd name="T19" fmla="*/ 38 h 507"/>
                  <a:gd name="T20" fmla="*/ 363 w 416"/>
                  <a:gd name="T21" fmla="*/ 90 h 507"/>
                  <a:gd name="T22" fmla="*/ 311 w 416"/>
                  <a:gd name="T23" fmla="*/ 14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6" h="507">
                    <a:moveTo>
                      <a:pt x="416" y="102"/>
                    </a:moveTo>
                    <a:cubicBezTo>
                      <a:pt x="416" y="0"/>
                      <a:pt x="416" y="0"/>
                      <a:pt x="416" y="0"/>
                    </a:cubicBezTo>
                    <a:cubicBezTo>
                      <a:pt x="0" y="0"/>
                      <a:pt x="0" y="0"/>
                      <a:pt x="0" y="0"/>
                    </a:cubicBezTo>
                    <a:cubicBezTo>
                      <a:pt x="0" y="507"/>
                      <a:pt x="0" y="507"/>
                      <a:pt x="0" y="507"/>
                    </a:cubicBezTo>
                    <a:cubicBezTo>
                      <a:pt x="416" y="507"/>
                      <a:pt x="416" y="507"/>
                      <a:pt x="416" y="507"/>
                    </a:cubicBezTo>
                    <a:cubicBezTo>
                      <a:pt x="416" y="314"/>
                      <a:pt x="416" y="314"/>
                      <a:pt x="416" y="314"/>
                    </a:cubicBezTo>
                    <a:lnTo>
                      <a:pt x="416" y="102"/>
                    </a:lnTo>
                    <a:close/>
                    <a:moveTo>
                      <a:pt x="311" y="142"/>
                    </a:moveTo>
                    <a:cubicBezTo>
                      <a:pt x="283" y="142"/>
                      <a:pt x="259" y="119"/>
                      <a:pt x="259" y="90"/>
                    </a:cubicBezTo>
                    <a:cubicBezTo>
                      <a:pt x="259" y="61"/>
                      <a:pt x="283" y="38"/>
                      <a:pt x="311" y="38"/>
                    </a:cubicBezTo>
                    <a:cubicBezTo>
                      <a:pt x="340" y="38"/>
                      <a:pt x="363" y="61"/>
                      <a:pt x="363" y="90"/>
                    </a:cubicBezTo>
                    <a:cubicBezTo>
                      <a:pt x="363" y="119"/>
                      <a:pt x="340" y="142"/>
                      <a:pt x="311"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8197" name="Picture 8196"/>
          <p:cNvPicPr>
            <a:picLocks noChangeAspect="1"/>
          </p:cNvPicPr>
          <p:nvPr/>
        </p:nvPicPr>
        <p:blipFill rotWithShape="1">
          <a:blip r:embed="rId3" cstate="screen">
            <a:extLst>
              <a:ext uri="{28A0092B-C50C-407E-A947-70E740481C1C}">
                <a14:useLocalDpi xmlns:a14="http://schemas.microsoft.com/office/drawing/2010/main"/>
              </a:ext>
            </a:extLst>
          </a:blip>
          <a:srcRect l="7853"/>
          <a:stretch/>
        </p:blipFill>
        <p:spPr>
          <a:xfrm>
            <a:off x="397240" y="1472952"/>
            <a:ext cx="3390596" cy="4346174"/>
          </a:xfrm>
          <a:prstGeom prst="rect">
            <a:avLst/>
          </a:prstGeom>
        </p:spPr>
      </p:pic>
      <p:grpSp>
        <p:nvGrpSpPr>
          <p:cNvPr id="12" name="Group 11">
            <a:extLst>
              <a:ext uri="{FF2B5EF4-FFF2-40B4-BE49-F238E27FC236}">
                <a16:creationId xmlns:a16="http://schemas.microsoft.com/office/drawing/2014/main" id="{93FF7AFF-9A49-4EE2-A60E-84224AAD1352}"/>
              </a:ext>
            </a:extLst>
          </p:cNvPr>
          <p:cNvGrpSpPr/>
          <p:nvPr/>
        </p:nvGrpSpPr>
        <p:grpSpPr>
          <a:xfrm>
            <a:off x="4496806" y="4079487"/>
            <a:ext cx="3619363" cy="615757"/>
            <a:chOff x="4496806" y="4012238"/>
            <a:chExt cx="3619363" cy="615757"/>
          </a:xfrm>
        </p:grpSpPr>
        <p:sp>
          <p:nvSpPr>
            <p:cNvPr id="54" name="Rectangle 53"/>
            <p:cNvSpPr/>
            <p:nvPr/>
          </p:nvSpPr>
          <p:spPr>
            <a:xfrm>
              <a:off x="5319456" y="4065790"/>
              <a:ext cx="2796713" cy="562205"/>
            </a:xfrm>
            <a:prstGeom prst="rect">
              <a:avLst/>
            </a:prstGeom>
          </p:spPr>
          <p:txBody>
            <a:bodyPr wrap="square">
              <a:spAutoFit/>
            </a:bodyPr>
            <a:lstStyle/>
            <a:p>
              <a:pPr>
                <a:lnSpc>
                  <a:spcPct val="85000"/>
                </a:lnSpc>
                <a:spcBef>
                  <a:spcPts val="400"/>
                </a:spcBef>
              </a:pPr>
              <a:r>
                <a:rPr lang="en-US" dirty="0">
                  <a:solidFill>
                    <a:srgbClr val="000000"/>
                  </a:solidFill>
                </a:rPr>
                <a:t>Two income options</a:t>
              </a:r>
            </a:p>
            <a:p>
              <a:pPr>
                <a:lnSpc>
                  <a:spcPct val="85000"/>
                </a:lnSpc>
                <a:spcBef>
                  <a:spcPts val="400"/>
                </a:spcBef>
              </a:pPr>
              <a:r>
                <a:rPr lang="en-US" sz="1400" dirty="0">
                  <a:solidFill>
                    <a:srgbClr val="000000"/>
                  </a:solidFill>
                </a:rPr>
                <a:t>Level or rising</a:t>
              </a:r>
            </a:p>
          </p:txBody>
        </p:sp>
        <p:grpSp>
          <p:nvGrpSpPr>
            <p:cNvPr id="8" name="Group 7">
              <a:extLst>
                <a:ext uri="{FF2B5EF4-FFF2-40B4-BE49-F238E27FC236}">
                  <a16:creationId xmlns:a16="http://schemas.microsoft.com/office/drawing/2014/main" id="{251890BB-3F17-4A76-AC9B-816266F392F0}"/>
                </a:ext>
              </a:extLst>
            </p:cNvPr>
            <p:cNvGrpSpPr/>
            <p:nvPr/>
          </p:nvGrpSpPr>
          <p:grpSpPr>
            <a:xfrm>
              <a:off x="4496806" y="4012238"/>
              <a:ext cx="648375" cy="568310"/>
              <a:chOff x="4496806" y="4012238"/>
              <a:chExt cx="648375" cy="568310"/>
            </a:xfrm>
          </p:grpSpPr>
          <p:sp>
            <p:nvSpPr>
              <p:cNvPr id="34" name="Oval 33"/>
              <p:cNvSpPr/>
              <p:nvPr/>
            </p:nvSpPr>
            <p:spPr>
              <a:xfrm>
                <a:off x="4522545" y="4330278"/>
                <a:ext cx="219867" cy="2353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2"/>
              <p:cNvSpPr>
                <a:spLocks noEditPoints="1"/>
              </p:cNvSpPr>
              <p:nvPr/>
            </p:nvSpPr>
            <p:spPr bwMode="auto">
              <a:xfrm>
                <a:off x="4496806" y="4012238"/>
                <a:ext cx="648375" cy="568310"/>
              </a:xfrm>
              <a:custGeom>
                <a:avLst/>
                <a:gdLst>
                  <a:gd name="T0" fmla="*/ 99 w 256"/>
                  <a:gd name="T1" fmla="*/ 102 h 224"/>
                  <a:gd name="T2" fmla="*/ 99 w 256"/>
                  <a:gd name="T3" fmla="*/ 133 h 224"/>
                  <a:gd name="T4" fmla="*/ 128 w 256"/>
                  <a:gd name="T5" fmla="*/ 96 h 224"/>
                  <a:gd name="T6" fmla="*/ 176 w 256"/>
                  <a:gd name="T7" fmla="*/ 77 h 224"/>
                  <a:gd name="T8" fmla="*/ 137 w 256"/>
                  <a:gd name="T9" fmla="*/ 83 h 224"/>
                  <a:gd name="T10" fmla="*/ 136 w 256"/>
                  <a:gd name="T11" fmla="*/ 62 h 224"/>
                  <a:gd name="T12" fmla="*/ 120 w 256"/>
                  <a:gd name="T13" fmla="*/ 62 h 224"/>
                  <a:gd name="T14" fmla="*/ 119 w 256"/>
                  <a:gd name="T15" fmla="*/ 83 h 224"/>
                  <a:gd name="T16" fmla="*/ 80 w 256"/>
                  <a:gd name="T17" fmla="*/ 77 h 224"/>
                  <a:gd name="T18" fmla="*/ 128 w 256"/>
                  <a:gd name="T19" fmla="*/ 96 h 224"/>
                  <a:gd name="T20" fmla="*/ 169 w 256"/>
                  <a:gd name="T21" fmla="*/ 122 h 224"/>
                  <a:gd name="T22" fmla="*/ 140 w 256"/>
                  <a:gd name="T23" fmla="*/ 105 h 224"/>
                  <a:gd name="T24" fmla="*/ 256 w 256"/>
                  <a:gd name="T25" fmla="*/ 172 h 224"/>
                  <a:gd name="T26" fmla="*/ 152 w 256"/>
                  <a:gd name="T27" fmla="*/ 172 h 224"/>
                  <a:gd name="T28" fmla="*/ 256 w 256"/>
                  <a:gd name="T29" fmla="*/ 172 h 224"/>
                  <a:gd name="T30" fmla="*/ 204 w 256"/>
                  <a:gd name="T31" fmla="*/ 135 h 224"/>
                  <a:gd name="T32" fmla="*/ 204 w 256"/>
                  <a:gd name="T33" fmla="*/ 209 h 224"/>
                  <a:gd name="T34" fmla="*/ 112 w 256"/>
                  <a:gd name="T35" fmla="*/ 160 h 224"/>
                  <a:gd name="T36" fmla="*/ 113 w 256"/>
                  <a:gd name="T37" fmla="*/ 176 h 224"/>
                  <a:gd name="T38" fmla="*/ 142 w 256"/>
                  <a:gd name="T39" fmla="*/ 172 h 224"/>
                  <a:gd name="T40" fmla="*/ 112 w 256"/>
                  <a:gd name="T41" fmla="*/ 160 h 224"/>
                  <a:gd name="T42" fmla="*/ 203 w 256"/>
                  <a:gd name="T43" fmla="*/ 144 h 224"/>
                  <a:gd name="T44" fmla="*/ 198 w 256"/>
                  <a:gd name="T45" fmla="*/ 173 h 224"/>
                  <a:gd name="T46" fmla="*/ 186 w 256"/>
                  <a:gd name="T47" fmla="*/ 192 h 224"/>
                  <a:gd name="T48" fmla="*/ 192 w 256"/>
                  <a:gd name="T49" fmla="*/ 193 h 224"/>
                  <a:gd name="T50" fmla="*/ 211 w 256"/>
                  <a:gd name="T51" fmla="*/ 176 h 224"/>
                  <a:gd name="T52" fmla="*/ 205 w 256"/>
                  <a:gd name="T53" fmla="*/ 144 h 224"/>
                  <a:gd name="T54" fmla="*/ 52 w 256"/>
                  <a:gd name="T55" fmla="*/ 224 h 224"/>
                  <a:gd name="T56" fmla="*/ 52 w 256"/>
                  <a:gd name="T57" fmla="*/ 120 h 224"/>
                  <a:gd name="T58" fmla="*/ 89 w 256"/>
                  <a:gd name="T59" fmla="*/ 172 h 224"/>
                  <a:gd name="T60" fmla="*/ 15 w 256"/>
                  <a:gd name="T61" fmla="*/ 172 h 224"/>
                  <a:gd name="T62" fmla="*/ 89 w 256"/>
                  <a:gd name="T63" fmla="*/ 172 h 224"/>
                  <a:gd name="T64" fmla="*/ 46 w 256"/>
                  <a:gd name="T65" fmla="*/ 161 h 224"/>
                  <a:gd name="T66" fmla="*/ 62 w 256"/>
                  <a:gd name="T67" fmla="*/ 158 h 224"/>
                  <a:gd name="T68" fmla="*/ 63 w 256"/>
                  <a:gd name="T69" fmla="*/ 159 h 224"/>
                  <a:gd name="T70" fmla="*/ 66 w 256"/>
                  <a:gd name="T71" fmla="*/ 153 h 224"/>
                  <a:gd name="T72" fmla="*/ 56 w 256"/>
                  <a:gd name="T73" fmla="*/ 150 h 224"/>
                  <a:gd name="T74" fmla="*/ 54 w 256"/>
                  <a:gd name="T75" fmla="*/ 144 h 224"/>
                  <a:gd name="T76" fmla="*/ 48 w 256"/>
                  <a:gd name="T77" fmla="*/ 146 h 224"/>
                  <a:gd name="T78" fmla="*/ 37 w 256"/>
                  <a:gd name="T79" fmla="*/ 162 h 224"/>
                  <a:gd name="T80" fmla="*/ 59 w 256"/>
                  <a:gd name="T81" fmla="*/ 182 h 224"/>
                  <a:gd name="T82" fmla="*/ 40 w 256"/>
                  <a:gd name="T83" fmla="*/ 185 h 224"/>
                  <a:gd name="T84" fmla="*/ 39 w 256"/>
                  <a:gd name="T85" fmla="*/ 184 h 224"/>
                  <a:gd name="T86" fmla="*/ 36 w 256"/>
                  <a:gd name="T87" fmla="*/ 190 h 224"/>
                  <a:gd name="T88" fmla="*/ 48 w 256"/>
                  <a:gd name="T89" fmla="*/ 194 h 224"/>
                  <a:gd name="T90" fmla="*/ 50 w 256"/>
                  <a:gd name="T91" fmla="*/ 200 h 224"/>
                  <a:gd name="T92" fmla="*/ 56 w 256"/>
                  <a:gd name="T93" fmla="*/ 198 h 224"/>
                  <a:gd name="T94" fmla="*/ 68 w 256"/>
                  <a:gd name="T95" fmla="*/ 181 h 224"/>
                  <a:gd name="T96" fmla="*/ 128 w 256"/>
                  <a:gd name="T97" fmla="*/ 0 h 224"/>
                  <a:gd name="T98" fmla="*/ 128 w 256"/>
                  <a:gd name="T99" fmla="*/ 48 h 224"/>
                  <a:gd name="T100" fmla="*/ 128 w 256"/>
                  <a:gd name="T10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224">
                    <a:moveTo>
                      <a:pt x="87" y="122"/>
                    </a:moveTo>
                    <a:cubicBezTo>
                      <a:pt x="99" y="102"/>
                      <a:pt x="99" y="102"/>
                      <a:pt x="99" y="102"/>
                    </a:cubicBezTo>
                    <a:cubicBezTo>
                      <a:pt x="105" y="103"/>
                      <a:pt x="111" y="104"/>
                      <a:pt x="116" y="105"/>
                    </a:cubicBezTo>
                    <a:cubicBezTo>
                      <a:pt x="99" y="133"/>
                      <a:pt x="99" y="133"/>
                      <a:pt x="99" y="133"/>
                    </a:cubicBezTo>
                    <a:cubicBezTo>
                      <a:pt x="96" y="128"/>
                      <a:pt x="92" y="125"/>
                      <a:pt x="87" y="122"/>
                    </a:cubicBezTo>
                    <a:close/>
                    <a:moveTo>
                      <a:pt x="128" y="96"/>
                    </a:moveTo>
                    <a:cubicBezTo>
                      <a:pt x="154" y="96"/>
                      <a:pt x="176" y="87"/>
                      <a:pt x="176" y="82"/>
                    </a:cubicBezTo>
                    <a:cubicBezTo>
                      <a:pt x="176" y="78"/>
                      <a:pt x="176" y="82"/>
                      <a:pt x="176" y="77"/>
                    </a:cubicBezTo>
                    <a:cubicBezTo>
                      <a:pt x="176" y="62"/>
                      <a:pt x="158" y="63"/>
                      <a:pt x="146" y="56"/>
                    </a:cubicBezTo>
                    <a:cubicBezTo>
                      <a:pt x="137" y="83"/>
                      <a:pt x="137" y="83"/>
                      <a:pt x="137" y="83"/>
                    </a:cubicBezTo>
                    <a:cubicBezTo>
                      <a:pt x="131" y="70"/>
                      <a:pt x="131" y="70"/>
                      <a:pt x="131" y="70"/>
                    </a:cubicBezTo>
                    <a:cubicBezTo>
                      <a:pt x="134" y="69"/>
                      <a:pt x="136" y="66"/>
                      <a:pt x="136" y="62"/>
                    </a:cubicBezTo>
                    <a:cubicBezTo>
                      <a:pt x="136" y="58"/>
                      <a:pt x="135" y="56"/>
                      <a:pt x="128" y="56"/>
                    </a:cubicBezTo>
                    <a:cubicBezTo>
                      <a:pt x="122" y="56"/>
                      <a:pt x="120" y="58"/>
                      <a:pt x="120" y="62"/>
                    </a:cubicBezTo>
                    <a:cubicBezTo>
                      <a:pt x="120" y="66"/>
                      <a:pt x="122" y="69"/>
                      <a:pt x="125" y="70"/>
                    </a:cubicBezTo>
                    <a:cubicBezTo>
                      <a:pt x="119" y="83"/>
                      <a:pt x="119" y="83"/>
                      <a:pt x="119" y="83"/>
                    </a:cubicBezTo>
                    <a:cubicBezTo>
                      <a:pt x="110" y="56"/>
                      <a:pt x="110" y="56"/>
                      <a:pt x="110" y="56"/>
                    </a:cubicBezTo>
                    <a:cubicBezTo>
                      <a:pt x="98" y="63"/>
                      <a:pt x="80" y="62"/>
                      <a:pt x="80" y="77"/>
                    </a:cubicBezTo>
                    <a:cubicBezTo>
                      <a:pt x="80" y="82"/>
                      <a:pt x="80" y="78"/>
                      <a:pt x="80" y="82"/>
                    </a:cubicBezTo>
                    <a:cubicBezTo>
                      <a:pt x="80" y="87"/>
                      <a:pt x="102" y="96"/>
                      <a:pt x="128" y="96"/>
                    </a:cubicBezTo>
                    <a:close/>
                    <a:moveTo>
                      <a:pt x="157" y="133"/>
                    </a:moveTo>
                    <a:cubicBezTo>
                      <a:pt x="160" y="128"/>
                      <a:pt x="164" y="125"/>
                      <a:pt x="169" y="122"/>
                    </a:cubicBezTo>
                    <a:cubicBezTo>
                      <a:pt x="157" y="102"/>
                      <a:pt x="157" y="102"/>
                      <a:pt x="157" y="102"/>
                    </a:cubicBezTo>
                    <a:cubicBezTo>
                      <a:pt x="151" y="103"/>
                      <a:pt x="145" y="104"/>
                      <a:pt x="140" y="105"/>
                    </a:cubicBezTo>
                    <a:lnTo>
                      <a:pt x="157" y="133"/>
                    </a:lnTo>
                    <a:close/>
                    <a:moveTo>
                      <a:pt x="256" y="172"/>
                    </a:moveTo>
                    <a:cubicBezTo>
                      <a:pt x="256" y="201"/>
                      <a:pt x="233" y="224"/>
                      <a:pt x="204" y="224"/>
                    </a:cubicBezTo>
                    <a:cubicBezTo>
                      <a:pt x="175" y="224"/>
                      <a:pt x="152" y="201"/>
                      <a:pt x="152" y="172"/>
                    </a:cubicBezTo>
                    <a:cubicBezTo>
                      <a:pt x="152" y="143"/>
                      <a:pt x="175" y="120"/>
                      <a:pt x="204" y="120"/>
                    </a:cubicBezTo>
                    <a:cubicBezTo>
                      <a:pt x="233" y="120"/>
                      <a:pt x="256" y="143"/>
                      <a:pt x="256" y="172"/>
                    </a:cubicBezTo>
                    <a:close/>
                    <a:moveTo>
                      <a:pt x="241" y="172"/>
                    </a:moveTo>
                    <a:cubicBezTo>
                      <a:pt x="241" y="152"/>
                      <a:pt x="224" y="135"/>
                      <a:pt x="204" y="135"/>
                    </a:cubicBezTo>
                    <a:cubicBezTo>
                      <a:pt x="184" y="135"/>
                      <a:pt x="167" y="152"/>
                      <a:pt x="167" y="172"/>
                    </a:cubicBezTo>
                    <a:cubicBezTo>
                      <a:pt x="167" y="192"/>
                      <a:pt x="184" y="209"/>
                      <a:pt x="204" y="209"/>
                    </a:cubicBezTo>
                    <a:cubicBezTo>
                      <a:pt x="224" y="209"/>
                      <a:pt x="241" y="192"/>
                      <a:pt x="241" y="172"/>
                    </a:cubicBezTo>
                    <a:close/>
                    <a:moveTo>
                      <a:pt x="112" y="160"/>
                    </a:moveTo>
                    <a:cubicBezTo>
                      <a:pt x="113" y="164"/>
                      <a:pt x="114" y="168"/>
                      <a:pt x="114" y="172"/>
                    </a:cubicBezTo>
                    <a:cubicBezTo>
                      <a:pt x="114" y="173"/>
                      <a:pt x="113" y="175"/>
                      <a:pt x="113" y="176"/>
                    </a:cubicBezTo>
                    <a:cubicBezTo>
                      <a:pt x="143" y="176"/>
                      <a:pt x="143" y="176"/>
                      <a:pt x="143" y="176"/>
                    </a:cubicBezTo>
                    <a:cubicBezTo>
                      <a:pt x="143" y="175"/>
                      <a:pt x="142" y="173"/>
                      <a:pt x="142" y="172"/>
                    </a:cubicBezTo>
                    <a:cubicBezTo>
                      <a:pt x="142" y="168"/>
                      <a:pt x="143" y="164"/>
                      <a:pt x="144" y="160"/>
                    </a:cubicBezTo>
                    <a:lnTo>
                      <a:pt x="112" y="160"/>
                    </a:lnTo>
                    <a:close/>
                    <a:moveTo>
                      <a:pt x="205" y="144"/>
                    </a:moveTo>
                    <a:cubicBezTo>
                      <a:pt x="203" y="144"/>
                      <a:pt x="203" y="144"/>
                      <a:pt x="203" y="144"/>
                    </a:cubicBezTo>
                    <a:cubicBezTo>
                      <a:pt x="202" y="144"/>
                      <a:pt x="200" y="145"/>
                      <a:pt x="200" y="147"/>
                    </a:cubicBezTo>
                    <a:cubicBezTo>
                      <a:pt x="198" y="173"/>
                      <a:pt x="198" y="173"/>
                      <a:pt x="198" y="173"/>
                    </a:cubicBezTo>
                    <a:cubicBezTo>
                      <a:pt x="186" y="188"/>
                      <a:pt x="186" y="188"/>
                      <a:pt x="186" y="188"/>
                    </a:cubicBezTo>
                    <a:cubicBezTo>
                      <a:pt x="185" y="189"/>
                      <a:pt x="185" y="191"/>
                      <a:pt x="186" y="192"/>
                    </a:cubicBezTo>
                    <a:cubicBezTo>
                      <a:pt x="188" y="193"/>
                      <a:pt x="188" y="193"/>
                      <a:pt x="188" y="193"/>
                    </a:cubicBezTo>
                    <a:cubicBezTo>
                      <a:pt x="189" y="194"/>
                      <a:pt x="191" y="194"/>
                      <a:pt x="192" y="193"/>
                    </a:cubicBezTo>
                    <a:cubicBezTo>
                      <a:pt x="209" y="181"/>
                      <a:pt x="209" y="181"/>
                      <a:pt x="209" y="181"/>
                    </a:cubicBezTo>
                    <a:cubicBezTo>
                      <a:pt x="210" y="180"/>
                      <a:pt x="211" y="178"/>
                      <a:pt x="211" y="176"/>
                    </a:cubicBezTo>
                    <a:cubicBezTo>
                      <a:pt x="208" y="147"/>
                      <a:pt x="208" y="147"/>
                      <a:pt x="208" y="147"/>
                    </a:cubicBezTo>
                    <a:cubicBezTo>
                      <a:pt x="208" y="145"/>
                      <a:pt x="206" y="144"/>
                      <a:pt x="205" y="144"/>
                    </a:cubicBezTo>
                    <a:close/>
                    <a:moveTo>
                      <a:pt x="104" y="172"/>
                    </a:moveTo>
                    <a:cubicBezTo>
                      <a:pt x="104" y="201"/>
                      <a:pt x="81" y="224"/>
                      <a:pt x="52" y="224"/>
                    </a:cubicBezTo>
                    <a:cubicBezTo>
                      <a:pt x="23" y="224"/>
                      <a:pt x="0" y="201"/>
                      <a:pt x="0" y="172"/>
                    </a:cubicBezTo>
                    <a:cubicBezTo>
                      <a:pt x="0" y="143"/>
                      <a:pt x="23" y="120"/>
                      <a:pt x="52" y="120"/>
                    </a:cubicBezTo>
                    <a:cubicBezTo>
                      <a:pt x="81" y="120"/>
                      <a:pt x="104" y="143"/>
                      <a:pt x="104" y="172"/>
                    </a:cubicBezTo>
                    <a:close/>
                    <a:moveTo>
                      <a:pt x="89" y="172"/>
                    </a:moveTo>
                    <a:cubicBezTo>
                      <a:pt x="89" y="152"/>
                      <a:pt x="72" y="135"/>
                      <a:pt x="52" y="135"/>
                    </a:cubicBezTo>
                    <a:cubicBezTo>
                      <a:pt x="32" y="135"/>
                      <a:pt x="15" y="152"/>
                      <a:pt x="15" y="172"/>
                    </a:cubicBezTo>
                    <a:cubicBezTo>
                      <a:pt x="15" y="192"/>
                      <a:pt x="32" y="209"/>
                      <a:pt x="52" y="209"/>
                    </a:cubicBezTo>
                    <a:cubicBezTo>
                      <a:pt x="72" y="209"/>
                      <a:pt x="89" y="192"/>
                      <a:pt x="89" y="172"/>
                    </a:cubicBezTo>
                    <a:close/>
                    <a:moveTo>
                      <a:pt x="55" y="168"/>
                    </a:moveTo>
                    <a:cubicBezTo>
                      <a:pt x="48" y="166"/>
                      <a:pt x="46" y="164"/>
                      <a:pt x="46" y="161"/>
                    </a:cubicBezTo>
                    <a:cubicBezTo>
                      <a:pt x="46" y="159"/>
                      <a:pt x="48" y="157"/>
                      <a:pt x="54" y="157"/>
                    </a:cubicBezTo>
                    <a:cubicBezTo>
                      <a:pt x="57" y="157"/>
                      <a:pt x="60" y="158"/>
                      <a:pt x="62" y="158"/>
                    </a:cubicBezTo>
                    <a:cubicBezTo>
                      <a:pt x="62" y="159"/>
                      <a:pt x="62" y="159"/>
                      <a:pt x="62" y="159"/>
                    </a:cubicBezTo>
                    <a:cubicBezTo>
                      <a:pt x="63" y="159"/>
                      <a:pt x="63" y="159"/>
                      <a:pt x="63" y="159"/>
                    </a:cubicBezTo>
                    <a:cubicBezTo>
                      <a:pt x="64" y="159"/>
                      <a:pt x="64" y="158"/>
                      <a:pt x="64" y="158"/>
                    </a:cubicBezTo>
                    <a:cubicBezTo>
                      <a:pt x="66" y="153"/>
                      <a:pt x="66" y="153"/>
                      <a:pt x="66" y="153"/>
                    </a:cubicBezTo>
                    <a:cubicBezTo>
                      <a:pt x="66" y="153"/>
                      <a:pt x="66" y="152"/>
                      <a:pt x="65" y="152"/>
                    </a:cubicBezTo>
                    <a:cubicBezTo>
                      <a:pt x="63" y="151"/>
                      <a:pt x="60" y="150"/>
                      <a:pt x="56" y="150"/>
                    </a:cubicBezTo>
                    <a:cubicBezTo>
                      <a:pt x="56" y="146"/>
                      <a:pt x="56" y="146"/>
                      <a:pt x="56" y="146"/>
                    </a:cubicBezTo>
                    <a:cubicBezTo>
                      <a:pt x="56" y="145"/>
                      <a:pt x="55" y="144"/>
                      <a:pt x="54" y="144"/>
                    </a:cubicBezTo>
                    <a:cubicBezTo>
                      <a:pt x="50" y="144"/>
                      <a:pt x="50" y="144"/>
                      <a:pt x="50" y="144"/>
                    </a:cubicBezTo>
                    <a:cubicBezTo>
                      <a:pt x="49" y="144"/>
                      <a:pt x="48" y="145"/>
                      <a:pt x="48" y="146"/>
                    </a:cubicBezTo>
                    <a:cubicBezTo>
                      <a:pt x="48" y="150"/>
                      <a:pt x="48" y="150"/>
                      <a:pt x="48" y="150"/>
                    </a:cubicBezTo>
                    <a:cubicBezTo>
                      <a:pt x="41" y="152"/>
                      <a:pt x="37" y="156"/>
                      <a:pt x="37" y="162"/>
                    </a:cubicBezTo>
                    <a:cubicBezTo>
                      <a:pt x="37" y="168"/>
                      <a:pt x="41" y="172"/>
                      <a:pt x="51" y="175"/>
                    </a:cubicBezTo>
                    <a:cubicBezTo>
                      <a:pt x="57" y="177"/>
                      <a:pt x="59" y="179"/>
                      <a:pt x="59" y="182"/>
                    </a:cubicBezTo>
                    <a:cubicBezTo>
                      <a:pt x="59" y="185"/>
                      <a:pt x="55" y="187"/>
                      <a:pt x="50" y="187"/>
                    </a:cubicBezTo>
                    <a:cubicBezTo>
                      <a:pt x="47" y="187"/>
                      <a:pt x="43" y="186"/>
                      <a:pt x="40" y="185"/>
                    </a:cubicBezTo>
                    <a:cubicBezTo>
                      <a:pt x="40" y="185"/>
                      <a:pt x="40" y="185"/>
                      <a:pt x="40" y="185"/>
                    </a:cubicBezTo>
                    <a:cubicBezTo>
                      <a:pt x="39" y="184"/>
                      <a:pt x="39" y="184"/>
                      <a:pt x="39" y="184"/>
                    </a:cubicBezTo>
                    <a:cubicBezTo>
                      <a:pt x="38" y="185"/>
                      <a:pt x="38" y="185"/>
                      <a:pt x="38" y="185"/>
                    </a:cubicBezTo>
                    <a:cubicBezTo>
                      <a:pt x="36" y="190"/>
                      <a:pt x="36" y="190"/>
                      <a:pt x="36" y="190"/>
                    </a:cubicBezTo>
                    <a:cubicBezTo>
                      <a:pt x="36" y="191"/>
                      <a:pt x="36" y="191"/>
                      <a:pt x="37" y="192"/>
                    </a:cubicBezTo>
                    <a:cubicBezTo>
                      <a:pt x="39" y="193"/>
                      <a:pt x="44" y="194"/>
                      <a:pt x="48" y="194"/>
                    </a:cubicBezTo>
                    <a:cubicBezTo>
                      <a:pt x="48" y="198"/>
                      <a:pt x="48" y="198"/>
                      <a:pt x="48" y="198"/>
                    </a:cubicBezTo>
                    <a:cubicBezTo>
                      <a:pt x="48" y="199"/>
                      <a:pt x="49" y="200"/>
                      <a:pt x="50" y="200"/>
                    </a:cubicBezTo>
                    <a:cubicBezTo>
                      <a:pt x="54" y="200"/>
                      <a:pt x="54" y="200"/>
                      <a:pt x="54" y="200"/>
                    </a:cubicBezTo>
                    <a:cubicBezTo>
                      <a:pt x="55" y="200"/>
                      <a:pt x="56" y="199"/>
                      <a:pt x="56" y="198"/>
                    </a:cubicBezTo>
                    <a:cubicBezTo>
                      <a:pt x="56" y="194"/>
                      <a:pt x="56" y="194"/>
                      <a:pt x="56" y="194"/>
                    </a:cubicBezTo>
                    <a:cubicBezTo>
                      <a:pt x="64" y="192"/>
                      <a:pt x="68" y="187"/>
                      <a:pt x="68" y="181"/>
                    </a:cubicBezTo>
                    <a:cubicBezTo>
                      <a:pt x="68" y="173"/>
                      <a:pt x="61" y="170"/>
                      <a:pt x="55" y="168"/>
                    </a:cubicBezTo>
                    <a:close/>
                    <a:moveTo>
                      <a:pt x="128" y="0"/>
                    </a:moveTo>
                    <a:cubicBezTo>
                      <a:pt x="115" y="0"/>
                      <a:pt x="104" y="11"/>
                      <a:pt x="104" y="24"/>
                    </a:cubicBezTo>
                    <a:cubicBezTo>
                      <a:pt x="104" y="37"/>
                      <a:pt x="115" y="48"/>
                      <a:pt x="128" y="48"/>
                    </a:cubicBezTo>
                    <a:cubicBezTo>
                      <a:pt x="141" y="48"/>
                      <a:pt x="152" y="37"/>
                      <a:pt x="152" y="24"/>
                    </a:cubicBezTo>
                    <a:cubicBezTo>
                      <a:pt x="152" y="11"/>
                      <a:pt x="141" y="0"/>
                      <a:pt x="128"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Rectangle 46"/>
              <p:cNvSpPr/>
              <p:nvPr/>
            </p:nvSpPr>
            <p:spPr>
              <a:xfrm>
                <a:off x="4784741" y="4400178"/>
                <a:ext cx="69322" cy="69414"/>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EF12804-8723-4BC7-9711-BFB41E8C9864}"/>
                  </a:ext>
                </a:extLst>
              </p:cNvPr>
              <p:cNvSpPr/>
              <p:nvPr/>
            </p:nvSpPr>
            <p:spPr>
              <a:xfrm>
                <a:off x="4916687" y="4330278"/>
                <a:ext cx="219867" cy="2353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BDA29D5-12C7-4AF4-AA8D-3C49852F2A7B}"/>
                  </a:ext>
                </a:extLst>
              </p:cNvPr>
              <p:cNvGrpSpPr/>
              <p:nvPr/>
            </p:nvGrpSpPr>
            <p:grpSpPr>
              <a:xfrm>
                <a:off x="4500754" y="4311501"/>
                <a:ext cx="640538" cy="263390"/>
                <a:chOff x="4500754" y="4311501"/>
                <a:chExt cx="640538" cy="263390"/>
              </a:xfrm>
            </p:grpSpPr>
            <p:sp>
              <p:nvSpPr>
                <p:cNvPr id="45" name="TextBox 44"/>
                <p:cNvSpPr txBox="1"/>
                <p:nvPr/>
              </p:nvSpPr>
              <p:spPr>
                <a:xfrm>
                  <a:off x="4500754" y="4320975"/>
                  <a:ext cx="390191" cy="253916"/>
                </a:xfrm>
                <a:prstGeom prst="rect">
                  <a:avLst/>
                </a:prstGeom>
                <a:noFill/>
              </p:spPr>
              <p:txBody>
                <a:bodyPr wrap="square" rtlCol="0">
                  <a:spAutoFit/>
                </a:bodyPr>
                <a:lstStyle/>
                <a:p>
                  <a:r>
                    <a:rPr lang="en-US" sz="1050" b="1" dirty="0">
                      <a:solidFill>
                        <a:schemeClr val="bg1"/>
                      </a:solidFill>
                    </a:rPr>
                    <a:t>1</a:t>
                  </a:r>
                </a:p>
              </p:txBody>
            </p:sp>
            <p:sp>
              <p:nvSpPr>
                <p:cNvPr id="46" name="TextBox 45"/>
                <p:cNvSpPr txBox="1"/>
                <p:nvPr/>
              </p:nvSpPr>
              <p:spPr>
                <a:xfrm>
                  <a:off x="4881284" y="4311501"/>
                  <a:ext cx="260008" cy="253916"/>
                </a:xfrm>
                <a:prstGeom prst="rect">
                  <a:avLst/>
                </a:prstGeom>
                <a:noFill/>
              </p:spPr>
              <p:txBody>
                <a:bodyPr wrap="none" rtlCol="0">
                  <a:spAutoFit/>
                </a:bodyPr>
                <a:lstStyle/>
                <a:p>
                  <a:r>
                    <a:rPr lang="en-US" sz="1050" b="1" dirty="0">
                      <a:solidFill>
                        <a:schemeClr val="bg1"/>
                      </a:solidFill>
                    </a:rPr>
                    <a:t>2</a:t>
                  </a:r>
                </a:p>
              </p:txBody>
            </p:sp>
          </p:grpSp>
        </p:grpSp>
      </p:grpSp>
      <p:cxnSp>
        <p:nvCxnSpPr>
          <p:cNvPr id="10" name="Straight Connector 9">
            <a:extLst>
              <a:ext uri="{FF2B5EF4-FFF2-40B4-BE49-F238E27FC236}">
                <a16:creationId xmlns:a16="http://schemas.microsoft.com/office/drawing/2014/main" id="{5E8CE710-6D09-4AE9-855A-BF989AF260D8}"/>
              </a:ext>
            </a:extLst>
          </p:cNvPr>
          <p:cNvCxnSpPr/>
          <p:nvPr/>
        </p:nvCxnSpPr>
        <p:spPr>
          <a:xfrm>
            <a:off x="4496806" y="2552479"/>
            <a:ext cx="46471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EC301E-9F73-4AC9-BC4C-D0DEF534E7C7}"/>
              </a:ext>
            </a:extLst>
          </p:cNvPr>
          <p:cNvCxnSpPr/>
          <p:nvPr/>
        </p:nvCxnSpPr>
        <p:spPr>
          <a:xfrm>
            <a:off x="4496806" y="3847255"/>
            <a:ext cx="46471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C28744-97DC-4087-A4E8-31ECD242D0F1}"/>
              </a:ext>
            </a:extLst>
          </p:cNvPr>
          <p:cNvCxnSpPr/>
          <p:nvPr/>
        </p:nvCxnSpPr>
        <p:spPr>
          <a:xfrm>
            <a:off x="4496806" y="4927476"/>
            <a:ext cx="46471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1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2" y="251727"/>
            <a:ext cx="8221664" cy="679885"/>
          </a:xfrm>
        </p:spPr>
        <p:txBody>
          <a:bodyPr/>
          <a:lstStyle/>
          <a:p>
            <a:r>
              <a:rPr lang="en-US" dirty="0"/>
              <a:t>Guaranteed 8% benefit base growth</a:t>
            </a:r>
          </a:p>
        </p:txBody>
      </p:sp>
      <p:sp>
        <p:nvSpPr>
          <p:cNvPr id="52" name="Rectangle 51"/>
          <p:cNvSpPr/>
          <p:nvPr/>
        </p:nvSpPr>
        <p:spPr>
          <a:xfrm>
            <a:off x="324986" y="5718551"/>
            <a:ext cx="8484036" cy="369332"/>
          </a:xfrm>
          <a:prstGeom prst="rect">
            <a:avLst/>
          </a:prstGeom>
        </p:spPr>
        <p:txBody>
          <a:bodyPr wrap="square">
            <a:spAutoFit/>
          </a:bodyPr>
          <a:lstStyle/>
          <a:p>
            <a:r>
              <a:rPr lang="en-US" sz="900" dirty="0">
                <a:solidFill>
                  <a:schemeClr val="bg1">
                    <a:lumMod val="65000"/>
                  </a:schemeClr>
                </a:solidFill>
              </a:rPr>
              <a:t>This chart is hypothetical and intended solely to demonstrate how the roll-up feature of the Guaranteed Income Benefit works. It is not indicative of the performance of any indexed annuity, and does not reflect any actual account values. It assumes no additional  purchase payments or excess withdrawals. Chart is not to scale.</a:t>
            </a:r>
          </a:p>
        </p:txBody>
      </p:sp>
      <p:sp>
        <p:nvSpPr>
          <p:cNvPr id="28" name="Freeform 27"/>
          <p:cNvSpPr/>
          <p:nvPr/>
        </p:nvSpPr>
        <p:spPr>
          <a:xfrm>
            <a:off x="1430239" y="3794793"/>
            <a:ext cx="6944978" cy="1521229"/>
          </a:xfrm>
          <a:custGeom>
            <a:avLst/>
            <a:gdLst>
              <a:gd name="connsiteX0" fmla="*/ 0 w 6508866"/>
              <a:gd name="connsiteY0" fmla="*/ 822960 h 847898"/>
              <a:gd name="connsiteX1" fmla="*/ 665018 w 6508866"/>
              <a:gd name="connsiteY1" fmla="*/ 764771 h 847898"/>
              <a:gd name="connsiteX2" fmla="*/ 1138844 w 6508866"/>
              <a:gd name="connsiteY2" fmla="*/ 781396 h 847898"/>
              <a:gd name="connsiteX3" fmla="*/ 1953491 w 6508866"/>
              <a:gd name="connsiteY3" fmla="*/ 789709 h 847898"/>
              <a:gd name="connsiteX4" fmla="*/ 2651760 w 6508866"/>
              <a:gd name="connsiteY4" fmla="*/ 598516 h 847898"/>
              <a:gd name="connsiteX5" fmla="*/ 3266902 w 6508866"/>
              <a:gd name="connsiteY5" fmla="*/ 615142 h 847898"/>
              <a:gd name="connsiteX6" fmla="*/ 5187142 w 6508866"/>
              <a:gd name="connsiteY6" fmla="*/ 99753 h 847898"/>
              <a:gd name="connsiteX7" fmla="*/ 5877098 w 6508866"/>
              <a:gd name="connsiteY7" fmla="*/ 174567 h 847898"/>
              <a:gd name="connsiteX8" fmla="*/ 6483928 w 6508866"/>
              <a:gd name="connsiteY8" fmla="*/ 0 h 847898"/>
              <a:gd name="connsiteX9" fmla="*/ 6508866 w 6508866"/>
              <a:gd name="connsiteY9" fmla="*/ 847898 h 847898"/>
              <a:gd name="connsiteX10" fmla="*/ 83128 w 6508866"/>
              <a:gd name="connsiteY10" fmla="*/ 814647 h 847898"/>
              <a:gd name="connsiteX11" fmla="*/ 58189 w 6508866"/>
              <a:gd name="connsiteY11" fmla="*/ 822960 h 847898"/>
              <a:gd name="connsiteX0" fmla="*/ 0 w 6508866"/>
              <a:gd name="connsiteY0" fmla="*/ 822960 h 847898"/>
              <a:gd name="connsiteX1" fmla="*/ 665018 w 6508866"/>
              <a:gd name="connsiteY1" fmla="*/ 764771 h 847898"/>
              <a:gd name="connsiteX2" fmla="*/ 1138844 w 6508866"/>
              <a:gd name="connsiteY2" fmla="*/ 781396 h 847898"/>
              <a:gd name="connsiteX3" fmla="*/ 1953491 w 6508866"/>
              <a:gd name="connsiteY3" fmla="*/ 789709 h 847898"/>
              <a:gd name="connsiteX4" fmla="*/ 2651760 w 6508866"/>
              <a:gd name="connsiteY4" fmla="*/ 598516 h 847898"/>
              <a:gd name="connsiteX5" fmla="*/ 3266902 w 6508866"/>
              <a:gd name="connsiteY5" fmla="*/ 615142 h 847898"/>
              <a:gd name="connsiteX6" fmla="*/ 5187142 w 6508866"/>
              <a:gd name="connsiteY6" fmla="*/ 99753 h 847898"/>
              <a:gd name="connsiteX7" fmla="*/ 5877098 w 6508866"/>
              <a:gd name="connsiteY7" fmla="*/ 174567 h 847898"/>
              <a:gd name="connsiteX8" fmla="*/ 6483928 w 6508866"/>
              <a:gd name="connsiteY8" fmla="*/ 0 h 847898"/>
              <a:gd name="connsiteX9" fmla="*/ 6508866 w 6508866"/>
              <a:gd name="connsiteY9" fmla="*/ 847898 h 847898"/>
              <a:gd name="connsiteX10" fmla="*/ 83128 w 6508866"/>
              <a:gd name="connsiteY10" fmla="*/ 814647 h 847898"/>
              <a:gd name="connsiteX11" fmla="*/ 114414 w 6508866"/>
              <a:gd name="connsiteY11" fmla="*/ 846634 h 847898"/>
              <a:gd name="connsiteX0" fmla="*/ 0 w 6428967"/>
              <a:gd name="connsiteY0" fmla="*/ 828878 h 847898"/>
              <a:gd name="connsiteX1" fmla="*/ 585119 w 6428967"/>
              <a:gd name="connsiteY1" fmla="*/ 764771 h 847898"/>
              <a:gd name="connsiteX2" fmla="*/ 1058945 w 6428967"/>
              <a:gd name="connsiteY2" fmla="*/ 781396 h 847898"/>
              <a:gd name="connsiteX3" fmla="*/ 1873592 w 6428967"/>
              <a:gd name="connsiteY3" fmla="*/ 789709 h 847898"/>
              <a:gd name="connsiteX4" fmla="*/ 2571861 w 6428967"/>
              <a:gd name="connsiteY4" fmla="*/ 598516 h 847898"/>
              <a:gd name="connsiteX5" fmla="*/ 3187003 w 6428967"/>
              <a:gd name="connsiteY5" fmla="*/ 615142 h 847898"/>
              <a:gd name="connsiteX6" fmla="*/ 5107243 w 6428967"/>
              <a:gd name="connsiteY6" fmla="*/ 99753 h 847898"/>
              <a:gd name="connsiteX7" fmla="*/ 5797199 w 6428967"/>
              <a:gd name="connsiteY7" fmla="*/ 174567 h 847898"/>
              <a:gd name="connsiteX8" fmla="*/ 6404029 w 6428967"/>
              <a:gd name="connsiteY8" fmla="*/ 0 h 847898"/>
              <a:gd name="connsiteX9" fmla="*/ 6428967 w 6428967"/>
              <a:gd name="connsiteY9" fmla="*/ 847898 h 847898"/>
              <a:gd name="connsiteX10" fmla="*/ 3229 w 6428967"/>
              <a:gd name="connsiteY10" fmla="*/ 814647 h 847898"/>
              <a:gd name="connsiteX11" fmla="*/ 34515 w 6428967"/>
              <a:gd name="connsiteY11" fmla="*/ 846634 h 847898"/>
              <a:gd name="connsiteX0" fmla="*/ 0 w 6428967"/>
              <a:gd name="connsiteY0" fmla="*/ 828878 h 847898"/>
              <a:gd name="connsiteX1" fmla="*/ 585119 w 6428967"/>
              <a:gd name="connsiteY1" fmla="*/ 764771 h 847898"/>
              <a:gd name="connsiteX2" fmla="*/ 1058945 w 6428967"/>
              <a:gd name="connsiteY2" fmla="*/ 781396 h 847898"/>
              <a:gd name="connsiteX3" fmla="*/ 1873592 w 6428967"/>
              <a:gd name="connsiteY3" fmla="*/ 789709 h 847898"/>
              <a:gd name="connsiteX4" fmla="*/ 2571861 w 6428967"/>
              <a:gd name="connsiteY4" fmla="*/ 598516 h 847898"/>
              <a:gd name="connsiteX5" fmla="*/ 3187003 w 6428967"/>
              <a:gd name="connsiteY5" fmla="*/ 615142 h 847898"/>
              <a:gd name="connsiteX6" fmla="*/ 5107243 w 6428967"/>
              <a:gd name="connsiteY6" fmla="*/ 99753 h 847898"/>
              <a:gd name="connsiteX7" fmla="*/ 5797199 w 6428967"/>
              <a:gd name="connsiteY7" fmla="*/ 174567 h 847898"/>
              <a:gd name="connsiteX8" fmla="*/ 6404029 w 6428967"/>
              <a:gd name="connsiteY8" fmla="*/ 0 h 847898"/>
              <a:gd name="connsiteX9" fmla="*/ 6428967 w 6428967"/>
              <a:gd name="connsiteY9" fmla="*/ 847898 h 847898"/>
              <a:gd name="connsiteX10" fmla="*/ 3229 w 6428967"/>
              <a:gd name="connsiteY10" fmla="*/ 814647 h 847898"/>
              <a:gd name="connsiteX11" fmla="*/ 34515 w 6428967"/>
              <a:gd name="connsiteY11" fmla="*/ 846634 h 847898"/>
              <a:gd name="connsiteX0" fmla="*/ 0 w 6428967"/>
              <a:gd name="connsiteY0" fmla="*/ 828878 h 847898"/>
              <a:gd name="connsiteX1" fmla="*/ 585119 w 6428967"/>
              <a:gd name="connsiteY1" fmla="*/ 764771 h 847898"/>
              <a:gd name="connsiteX2" fmla="*/ 1058945 w 6428967"/>
              <a:gd name="connsiteY2" fmla="*/ 781396 h 847898"/>
              <a:gd name="connsiteX3" fmla="*/ 1873592 w 6428967"/>
              <a:gd name="connsiteY3" fmla="*/ 789709 h 847898"/>
              <a:gd name="connsiteX4" fmla="*/ 2571861 w 6428967"/>
              <a:gd name="connsiteY4" fmla="*/ 598516 h 847898"/>
              <a:gd name="connsiteX5" fmla="*/ 3187003 w 6428967"/>
              <a:gd name="connsiteY5" fmla="*/ 615142 h 847898"/>
              <a:gd name="connsiteX6" fmla="*/ 5107243 w 6428967"/>
              <a:gd name="connsiteY6" fmla="*/ 99753 h 847898"/>
              <a:gd name="connsiteX7" fmla="*/ 5797199 w 6428967"/>
              <a:gd name="connsiteY7" fmla="*/ 174567 h 847898"/>
              <a:gd name="connsiteX8" fmla="*/ 6404029 w 6428967"/>
              <a:gd name="connsiteY8" fmla="*/ 0 h 847898"/>
              <a:gd name="connsiteX9" fmla="*/ 6428967 w 6428967"/>
              <a:gd name="connsiteY9" fmla="*/ 847898 h 847898"/>
              <a:gd name="connsiteX10" fmla="*/ 3229 w 6428967"/>
              <a:gd name="connsiteY10" fmla="*/ 814647 h 847898"/>
              <a:gd name="connsiteX0" fmla="*/ 0 w 6440803"/>
              <a:gd name="connsiteY0" fmla="*/ 825918 h 847898"/>
              <a:gd name="connsiteX1" fmla="*/ 596955 w 6440803"/>
              <a:gd name="connsiteY1" fmla="*/ 764771 h 847898"/>
              <a:gd name="connsiteX2" fmla="*/ 1070781 w 6440803"/>
              <a:gd name="connsiteY2" fmla="*/ 781396 h 847898"/>
              <a:gd name="connsiteX3" fmla="*/ 1885428 w 6440803"/>
              <a:gd name="connsiteY3" fmla="*/ 789709 h 847898"/>
              <a:gd name="connsiteX4" fmla="*/ 2583697 w 6440803"/>
              <a:gd name="connsiteY4" fmla="*/ 598516 h 847898"/>
              <a:gd name="connsiteX5" fmla="*/ 3198839 w 6440803"/>
              <a:gd name="connsiteY5" fmla="*/ 615142 h 847898"/>
              <a:gd name="connsiteX6" fmla="*/ 5119079 w 6440803"/>
              <a:gd name="connsiteY6" fmla="*/ 99753 h 847898"/>
              <a:gd name="connsiteX7" fmla="*/ 5809035 w 6440803"/>
              <a:gd name="connsiteY7" fmla="*/ 174567 h 847898"/>
              <a:gd name="connsiteX8" fmla="*/ 6415865 w 6440803"/>
              <a:gd name="connsiteY8" fmla="*/ 0 h 847898"/>
              <a:gd name="connsiteX9" fmla="*/ 6440803 w 6440803"/>
              <a:gd name="connsiteY9" fmla="*/ 847898 h 847898"/>
              <a:gd name="connsiteX10" fmla="*/ 15065 w 6440803"/>
              <a:gd name="connsiteY10" fmla="*/ 814647 h 847898"/>
              <a:gd name="connsiteX0" fmla="*/ 0 w 6440803"/>
              <a:gd name="connsiteY0" fmla="*/ 825918 h 847898"/>
              <a:gd name="connsiteX1" fmla="*/ 596955 w 6440803"/>
              <a:gd name="connsiteY1" fmla="*/ 764771 h 847898"/>
              <a:gd name="connsiteX2" fmla="*/ 1070781 w 6440803"/>
              <a:gd name="connsiteY2" fmla="*/ 781396 h 847898"/>
              <a:gd name="connsiteX3" fmla="*/ 1885428 w 6440803"/>
              <a:gd name="connsiteY3" fmla="*/ 789709 h 847898"/>
              <a:gd name="connsiteX4" fmla="*/ 2583697 w 6440803"/>
              <a:gd name="connsiteY4" fmla="*/ 598516 h 847898"/>
              <a:gd name="connsiteX5" fmla="*/ 3198839 w 6440803"/>
              <a:gd name="connsiteY5" fmla="*/ 615142 h 847898"/>
              <a:gd name="connsiteX6" fmla="*/ 5119079 w 6440803"/>
              <a:gd name="connsiteY6" fmla="*/ 99753 h 847898"/>
              <a:gd name="connsiteX7" fmla="*/ 5809035 w 6440803"/>
              <a:gd name="connsiteY7" fmla="*/ 174567 h 847898"/>
              <a:gd name="connsiteX8" fmla="*/ 6415865 w 6440803"/>
              <a:gd name="connsiteY8" fmla="*/ 0 h 847898"/>
              <a:gd name="connsiteX9" fmla="*/ 6440803 w 6440803"/>
              <a:gd name="connsiteY9" fmla="*/ 847898 h 847898"/>
              <a:gd name="connsiteX10" fmla="*/ 26902 w 6440803"/>
              <a:gd name="connsiteY10" fmla="*/ 838321 h 847898"/>
              <a:gd name="connsiteX0" fmla="*/ 0 w 6440803"/>
              <a:gd name="connsiteY0" fmla="*/ 831837 h 853817"/>
              <a:gd name="connsiteX1" fmla="*/ 596955 w 6440803"/>
              <a:gd name="connsiteY1" fmla="*/ 770690 h 853817"/>
              <a:gd name="connsiteX2" fmla="*/ 1070781 w 6440803"/>
              <a:gd name="connsiteY2" fmla="*/ 787315 h 853817"/>
              <a:gd name="connsiteX3" fmla="*/ 1885428 w 6440803"/>
              <a:gd name="connsiteY3" fmla="*/ 795628 h 853817"/>
              <a:gd name="connsiteX4" fmla="*/ 2583697 w 6440803"/>
              <a:gd name="connsiteY4" fmla="*/ 604435 h 853817"/>
              <a:gd name="connsiteX5" fmla="*/ 3198839 w 6440803"/>
              <a:gd name="connsiteY5" fmla="*/ 621061 h 853817"/>
              <a:gd name="connsiteX6" fmla="*/ 5119079 w 6440803"/>
              <a:gd name="connsiteY6" fmla="*/ 105672 h 853817"/>
              <a:gd name="connsiteX7" fmla="*/ 5809035 w 6440803"/>
              <a:gd name="connsiteY7" fmla="*/ 180486 h 853817"/>
              <a:gd name="connsiteX8" fmla="*/ 6424743 w 6440803"/>
              <a:gd name="connsiteY8" fmla="*/ 0 h 853817"/>
              <a:gd name="connsiteX9" fmla="*/ 6440803 w 6440803"/>
              <a:gd name="connsiteY9" fmla="*/ 853817 h 853817"/>
              <a:gd name="connsiteX10" fmla="*/ 26902 w 6440803"/>
              <a:gd name="connsiteY10" fmla="*/ 844240 h 853817"/>
              <a:gd name="connsiteX0" fmla="*/ 0 w 6440803"/>
              <a:gd name="connsiteY0" fmla="*/ 831837 h 853817"/>
              <a:gd name="connsiteX1" fmla="*/ 596955 w 6440803"/>
              <a:gd name="connsiteY1" fmla="*/ 770690 h 853817"/>
              <a:gd name="connsiteX2" fmla="*/ 1070781 w 6440803"/>
              <a:gd name="connsiteY2" fmla="*/ 787315 h 853817"/>
              <a:gd name="connsiteX3" fmla="*/ 1885428 w 6440803"/>
              <a:gd name="connsiteY3" fmla="*/ 795628 h 853817"/>
              <a:gd name="connsiteX4" fmla="*/ 2583697 w 6440803"/>
              <a:gd name="connsiteY4" fmla="*/ 604435 h 853817"/>
              <a:gd name="connsiteX5" fmla="*/ 3198839 w 6440803"/>
              <a:gd name="connsiteY5" fmla="*/ 621061 h 853817"/>
              <a:gd name="connsiteX6" fmla="*/ 5119079 w 6440803"/>
              <a:gd name="connsiteY6" fmla="*/ 105672 h 853817"/>
              <a:gd name="connsiteX7" fmla="*/ 5782402 w 6440803"/>
              <a:gd name="connsiteY7" fmla="*/ 153853 h 853817"/>
              <a:gd name="connsiteX8" fmla="*/ 6424743 w 6440803"/>
              <a:gd name="connsiteY8" fmla="*/ 0 h 853817"/>
              <a:gd name="connsiteX9" fmla="*/ 6440803 w 6440803"/>
              <a:gd name="connsiteY9" fmla="*/ 853817 h 853817"/>
              <a:gd name="connsiteX10" fmla="*/ 26902 w 6440803"/>
              <a:gd name="connsiteY10" fmla="*/ 844240 h 853817"/>
              <a:gd name="connsiteX0" fmla="*/ 0 w 6440803"/>
              <a:gd name="connsiteY0" fmla="*/ 831837 h 853817"/>
              <a:gd name="connsiteX1" fmla="*/ 596955 w 6440803"/>
              <a:gd name="connsiteY1" fmla="*/ 770690 h 853817"/>
              <a:gd name="connsiteX2" fmla="*/ 1070781 w 6440803"/>
              <a:gd name="connsiteY2" fmla="*/ 787315 h 853817"/>
              <a:gd name="connsiteX3" fmla="*/ 1885428 w 6440803"/>
              <a:gd name="connsiteY3" fmla="*/ 795628 h 853817"/>
              <a:gd name="connsiteX4" fmla="*/ 2583697 w 6440803"/>
              <a:gd name="connsiteY4" fmla="*/ 604435 h 853817"/>
              <a:gd name="connsiteX5" fmla="*/ 3198839 w 6440803"/>
              <a:gd name="connsiteY5" fmla="*/ 621061 h 853817"/>
              <a:gd name="connsiteX6" fmla="*/ 5145712 w 6440803"/>
              <a:gd name="connsiteY6" fmla="*/ 93835 h 853817"/>
              <a:gd name="connsiteX7" fmla="*/ 5782402 w 6440803"/>
              <a:gd name="connsiteY7" fmla="*/ 153853 h 853817"/>
              <a:gd name="connsiteX8" fmla="*/ 6424743 w 6440803"/>
              <a:gd name="connsiteY8" fmla="*/ 0 h 853817"/>
              <a:gd name="connsiteX9" fmla="*/ 6440803 w 6440803"/>
              <a:gd name="connsiteY9" fmla="*/ 853817 h 853817"/>
              <a:gd name="connsiteX10" fmla="*/ 26902 w 6440803"/>
              <a:gd name="connsiteY10" fmla="*/ 844240 h 853817"/>
              <a:gd name="connsiteX0" fmla="*/ 0 w 6442498"/>
              <a:gd name="connsiteY0" fmla="*/ 834797 h 856777"/>
              <a:gd name="connsiteX1" fmla="*/ 596955 w 6442498"/>
              <a:gd name="connsiteY1" fmla="*/ 773650 h 856777"/>
              <a:gd name="connsiteX2" fmla="*/ 1070781 w 6442498"/>
              <a:gd name="connsiteY2" fmla="*/ 790275 h 856777"/>
              <a:gd name="connsiteX3" fmla="*/ 1885428 w 6442498"/>
              <a:gd name="connsiteY3" fmla="*/ 798588 h 856777"/>
              <a:gd name="connsiteX4" fmla="*/ 2583697 w 6442498"/>
              <a:gd name="connsiteY4" fmla="*/ 607395 h 856777"/>
              <a:gd name="connsiteX5" fmla="*/ 3198839 w 6442498"/>
              <a:gd name="connsiteY5" fmla="*/ 624021 h 856777"/>
              <a:gd name="connsiteX6" fmla="*/ 5145712 w 6442498"/>
              <a:gd name="connsiteY6" fmla="*/ 96795 h 856777"/>
              <a:gd name="connsiteX7" fmla="*/ 5782402 w 6442498"/>
              <a:gd name="connsiteY7" fmla="*/ 156813 h 856777"/>
              <a:gd name="connsiteX8" fmla="*/ 6442498 w 6442498"/>
              <a:gd name="connsiteY8" fmla="*/ 0 h 856777"/>
              <a:gd name="connsiteX9" fmla="*/ 6440803 w 6442498"/>
              <a:gd name="connsiteY9" fmla="*/ 856777 h 856777"/>
              <a:gd name="connsiteX10" fmla="*/ 26902 w 6442498"/>
              <a:gd name="connsiteY10" fmla="*/ 847200 h 856777"/>
              <a:gd name="connsiteX0" fmla="*/ 0 w 6461518"/>
              <a:gd name="connsiteY0" fmla="*/ 834797 h 850858"/>
              <a:gd name="connsiteX1" fmla="*/ 596955 w 6461518"/>
              <a:gd name="connsiteY1" fmla="*/ 773650 h 850858"/>
              <a:gd name="connsiteX2" fmla="*/ 1070781 w 6461518"/>
              <a:gd name="connsiteY2" fmla="*/ 790275 h 850858"/>
              <a:gd name="connsiteX3" fmla="*/ 1885428 w 6461518"/>
              <a:gd name="connsiteY3" fmla="*/ 798588 h 850858"/>
              <a:gd name="connsiteX4" fmla="*/ 2583697 w 6461518"/>
              <a:gd name="connsiteY4" fmla="*/ 607395 h 850858"/>
              <a:gd name="connsiteX5" fmla="*/ 3198839 w 6461518"/>
              <a:gd name="connsiteY5" fmla="*/ 624021 h 850858"/>
              <a:gd name="connsiteX6" fmla="*/ 5145712 w 6461518"/>
              <a:gd name="connsiteY6" fmla="*/ 96795 h 850858"/>
              <a:gd name="connsiteX7" fmla="*/ 5782402 w 6461518"/>
              <a:gd name="connsiteY7" fmla="*/ 156813 h 850858"/>
              <a:gd name="connsiteX8" fmla="*/ 6442498 w 6461518"/>
              <a:gd name="connsiteY8" fmla="*/ 0 h 850858"/>
              <a:gd name="connsiteX9" fmla="*/ 6461518 w 6461518"/>
              <a:gd name="connsiteY9" fmla="*/ 850858 h 850858"/>
              <a:gd name="connsiteX10" fmla="*/ 26902 w 6461518"/>
              <a:gd name="connsiteY10" fmla="*/ 847200 h 850858"/>
              <a:gd name="connsiteX0" fmla="*/ 132127 w 6593645"/>
              <a:gd name="connsiteY0" fmla="*/ 834797 h 1535823"/>
              <a:gd name="connsiteX1" fmla="*/ 729082 w 6593645"/>
              <a:gd name="connsiteY1" fmla="*/ 773650 h 1535823"/>
              <a:gd name="connsiteX2" fmla="*/ 1202908 w 6593645"/>
              <a:gd name="connsiteY2" fmla="*/ 790275 h 1535823"/>
              <a:gd name="connsiteX3" fmla="*/ 2017555 w 6593645"/>
              <a:gd name="connsiteY3" fmla="*/ 798588 h 1535823"/>
              <a:gd name="connsiteX4" fmla="*/ 2715824 w 6593645"/>
              <a:gd name="connsiteY4" fmla="*/ 607395 h 1535823"/>
              <a:gd name="connsiteX5" fmla="*/ 3330966 w 6593645"/>
              <a:gd name="connsiteY5" fmla="*/ 624021 h 1535823"/>
              <a:gd name="connsiteX6" fmla="*/ 5277839 w 6593645"/>
              <a:gd name="connsiteY6" fmla="*/ 96795 h 1535823"/>
              <a:gd name="connsiteX7" fmla="*/ 5914529 w 6593645"/>
              <a:gd name="connsiteY7" fmla="*/ 156813 h 1535823"/>
              <a:gd name="connsiteX8" fmla="*/ 6574625 w 6593645"/>
              <a:gd name="connsiteY8" fmla="*/ 0 h 1535823"/>
              <a:gd name="connsiteX9" fmla="*/ 6593645 w 6593645"/>
              <a:gd name="connsiteY9" fmla="*/ 850858 h 1535823"/>
              <a:gd name="connsiteX10" fmla="*/ 0 w 6593645"/>
              <a:gd name="connsiteY10" fmla="*/ 1535822 h 1535823"/>
              <a:gd name="connsiteX0" fmla="*/ 4903 w 6593645"/>
              <a:gd name="connsiteY0" fmla="*/ 846086 h 1535823"/>
              <a:gd name="connsiteX1" fmla="*/ 729082 w 6593645"/>
              <a:gd name="connsiteY1" fmla="*/ 773650 h 1535823"/>
              <a:gd name="connsiteX2" fmla="*/ 1202908 w 6593645"/>
              <a:gd name="connsiteY2" fmla="*/ 790275 h 1535823"/>
              <a:gd name="connsiteX3" fmla="*/ 2017555 w 6593645"/>
              <a:gd name="connsiteY3" fmla="*/ 798588 h 1535823"/>
              <a:gd name="connsiteX4" fmla="*/ 2715824 w 6593645"/>
              <a:gd name="connsiteY4" fmla="*/ 607395 h 1535823"/>
              <a:gd name="connsiteX5" fmla="*/ 3330966 w 6593645"/>
              <a:gd name="connsiteY5" fmla="*/ 624021 h 1535823"/>
              <a:gd name="connsiteX6" fmla="*/ 5277839 w 6593645"/>
              <a:gd name="connsiteY6" fmla="*/ 96795 h 1535823"/>
              <a:gd name="connsiteX7" fmla="*/ 5914529 w 6593645"/>
              <a:gd name="connsiteY7" fmla="*/ 156813 h 1535823"/>
              <a:gd name="connsiteX8" fmla="*/ 6574625 w 6593645"/>
              <a:gd name="connsiteY8" fmla="*/ 0 h 1535823"/>
              <a:gd name="connsiteX9" fmla="*/ 6593645 w 6593645"/>
              <a:gd name="connsiteY9" fmla="*/ 850858 h 1535823"/>
              <a:gd name="connsiteX10" fmla="*/ 0 w 6593645"/>
              <a:gd name="connsiteY10" fmla="*/ 1535822 h 1535823"/>
              <a:gd name="connsiteX0" fmla="*/ 4903 w 6574625"/>
              <a:gd name="connsiteY0" fmla="*/ 846086 h 1550769"/>
              <a:gd name="connsiteX1" fmla="*/ 729082 w 6574625"/>
              <a:gd name="connsiteY1" fmla="*/ 773650 h 1550769"/>
              <a:gd name="connsiteX2" fmla="*/ 1202908 w 6574625"/>
              <a:gd name="connsiteY2" fmla="*/ 790275 h 1550769"/>
              <a:gd name="connsiteX3" fmla="*/ 2017555 w 6574625"/>
              <a:gd name="connsiteY3" fmla="*/ 798588 h 1550769"/>
              <a:gd name="connsiteX4" fmla="*/ 2715824 w 6574625"/>
              <a:gd name="connsiteY4" fmla="*/ 607395 h 1550769"/>
              <a:gd name="connsiteX5" fmla="*/ 3330966 w 6574625"/>
              <a:gd name="connsiteY5" fmla="*/ 624021 h 1550769"/>
              <a:gd name="connsiteX6" fmla="*/ 5277839 w 6574625"/>
              <a:gd name="connsiteY6" fmla="*/ 96795 h 1550769"/>
              <a:gd name="connsiteX7" fmla="*/ 5914529 w 6574625"/>
              <a:gd name="connsiteY7" fmla="*/ 156813 h 1550769"/>
              <a:gd name="connsiteX8" fmla="*/ 6574625 w 6574625"/>
              <a:gd name="connsiteY8" fmla="*/ 0 h 1550769"/>
              <a:gd name="connsiteX9" fmla="*/ 6508829 w 6574625"/>
              <a:gd name="connsiteY9" fmla="*/ 1550769 h 1550769"/>
              <a:gd name="connsiteX10" fmla="*/ 0 w 6574625"/>
              <a:gd name="connsiteY10" fmla="*/ 1535822 h 1550769"/>
              <a:gd name="connsiteX0" fmla="*/ 4903 w 6551785"/>
              <a:gd name="connsiteY0" fmla="*/ 846086 h 1550769"/>
              <a:gd name="connsiteX1" fmla="*/ 729082 w 6551785"/>
              <a:gd name="connsiteY1" fmla="*/ 773650 h 1550769"/>
              <a:gd name="connsiteX2" fmla="*/ 1202908 w 6551785"/>
              <a:gd name="connsiteY2" fmla="*/ 790275 h 1550769"/>
              <a:gd name="connsiteX3" fmla="*/ 2017555 w 6551785"/>
              <a:gd name="connsiteY3" fmla="*/ 798588 h 1550769"/>
              <a:gd name="connsiteX4" fmla="*/ 2715824 w 6551785"/>
              <a:gd name="connsiteY4" fmla="*/ 607395 h 1550769"/>
              <a:gd name="connsiteX5" fmla="*/ 3330966 w 6551785"/>
              <a:gd name="connsiteY5" fmla="*/ 624021 h 1550769"/>
              <a:gd name="connsiteX6" fmla="*/ 5277839 w 6551785"/>
              <a:gd name="connsiteY6" fmla="*/ 96795 h 1550769"/>
              <a:gd name="connsiteX7" fmla="*/ 5914529 w 6551785"/>
              <a:gd name="connsiteY7" fmla="*/ 156813 h 1550769"/>
              <a:gd name="connsiteX8" fmla="*/ 6551785 w 6551785"/>
              <a:gd name="connsiteY8" fmla="*/ 0 h 1550769"/>
              <a:gd name="connsiteX9" fmla="*/ 6508829 w 6551785"/>
              <a:gd name="connsiteY9" fmla="*/ 1550769 h 1550769"/>
              <a:gd name="connsiteX10" fmla="*/ 0 w 6551785"/>
              <a:gd name="connsiteY10" fmla="*/ 1535822 h 1550769"/>
              <a:gd name="connsiteX0" fmla="*/ 4903 w 6551785"/>
              <a:gd name="connsiteY0" fmla="*/ 846086 h 1535822"/>
              <a:gd name="connsiteX1" fmla="*/ 729082 w 6551785"/>
              <a:gd name="connsiteY1" fmla="*/ 773650 h 1535822"/>
              <a:gd name="connsiteX2" fmla="*/ 1202908 w 6551785"/>
              <a:gd name="connsiteY2" fmla="*/ 790275 h 1535822"/>
              <a:gd name="connsiteX3" fmla="*/ 2017555 w 6551785"/>
              <a:gd name="connsiteY3" fmla="*/ 798588 h 1535822"/>
              <a:gd name="connsiteX4" fmla="*/ 2715824 w 6551785"/>
              <a:gd name="connsiteY4" fmla="*/ 607395 h 1535822"/>
              <a:gd name="connsiteX5" fmla="*/ 3330966 w 6551785"/>
              <a:gd name="connsiteY5" fmla="*/ 624021 h 1535822"/>
              <a:gd name="connsiteX6" fmla="*/ 5277839 w 6551785"/>
              <a:gd name="connsiteY6" fmla="*/ 96795 h 1535822"/>
              <a:gd name="connsiteX7" fmla="*/ 5914529 w 6551785"/>
              <a:gd name="connsiteY7" fmla="*/ 156813 h 1535822"/>
              <a:gd name="connsiteX8" fmla="*/ 6551785 w 6551785"/>
              <a:gd name="connsiteY8" fmla="*/ 0 h 1535822"/>
              <a:gd name="connsiteX9" fmla="*/ 6545372 w 6551785"/>
              <a:gd name="connsiteY9" fmla="*/ 1526450 h 1535822"/>
              <a:gd name="connsiteX10" fmla="*/ 0 w 6551785"/>
              <a:gd name="connsiteY10" fmla="*/ 1535822 h 1535822"/>
              <a:gd name="connsiteX0" fmla="*/ 4903 w 6545500"/>
              <a:gd name="connsiteY0" fmla="*/ 831495 h 1521231"/>
              <a:gd name="connsiteX1" fmla="*/ 729082 w 6545500"/>
              <a:gd name="connsiteY1" fmla="*/ 759059 h 1521231"/>
              <a:gd name="connsiteX2" fmla="*/ 1202908 w 6545500"/>
              <a:gd name="connsiteY2" fmla="*/ 775684 h 1521231"/>
              <a:gd name="connsiteX3" fmla="*/ 2017555 w 6545500"/>
              <a:gd name="connsiteY3" fmla="*/ 783997 h 1521231"/>
              <a:gd name="connsiteX4" fmla="*/ 2715824 w 6545500"/>
              <a:gd name="connsiteY4" fmla="*/ 592804 h 1521231"/>
              <a:gd name="connsiteX5" fmla="*/ 3330966 w 6545500"/>
              <a:gd name="connsiteY5" fmla="*/ 609430 h 1521231"/>
              <a:gd name="connsiteX6" fmla="*/ 5277839 w 6545500"/>
              <a:gd name="connsiteY6" fmla="*/ 82204 h 1521231"/>
              <a:gd name="connsiteX7" fmla="*/ 5914529 w 6545500"/>
              <a:gd name="connsiteY7" fmla="*/ 142222 h 1521231"/>
              <a:gd name="connsiteX8" fmla="*/ 6524378 w 6545500"/>
              <a:gd name="connsiteY8" fmla="*/ 0 h 1521231"/>
              <a:gd name="connsiteX9" fmla="*/ 6545372 w 6545500"/>
              <a:gd name="connsiteY9" fmla="*/ 1511859 h 1521231"/>
              <a:gd name="connsiteX10" fmla="*/ 0 w 6545500"/>
              <a:gd name="connsiteY10" fmla="*/ 1521231 h 1521231"/>
              <a:gd name="connsiteX0" fmla="*/ 4903 w 6545567"/>
              <a:gd name="connsiteY0" fmla="*/ 836358 h 1526094"/>
              <a:gd name="connsiteX1" fmla="*/ 729082 w 6545567"/>
              <a:gd name="connsiteY1" fmla="*/ 763922 h 1526094"/>
              <a:gd name="connsiteX2" fmla="*/ 1202908 w 6545567"/>
              <a:gd name="connsiteY2" fmla="*/ 780547 h 1526094"/>
              <a:gd name="connsiteX3" fmla="*/ 2017555 w 6545567"/>
              <a:gd name="connsiteY3" fmla="*/ 788860 h 1526094"/>
              <a:gd name="connsiteX4" fmla="*/ 2715824 w 6545567"/>
              <a:gd name="connsiteY4" fmla="*/ 597667 h 1526094"/>
              <a:gd name="connsiteX5" fmla="*/ 3330966 w 6545567"/>
              <a:gd name="connsiteY5" fmla="*/ 614293 h 1526094"/>
              <a:gd name="connsiteX6" fmla="*/ 5277839 w 6545567"/>
              <a:gd name="connsiteY6" fmla="*/ 87067 h 1526094"/>
              <a:gd name="connsiteX7" fmla="*/ 5914529 w 6545567"/>
              <a:gd name="connsiteY7" fmla="*/ 147085 h 1526094"/>
              <a:gd name="connsiteX8" fmla="*/ 6533515 w 6545567"/>
              <a:gd name="connsiteY8" fmla="*/ 0 h 1526094"/>
              <a:gd name="connsiteX9" fmla="*/ 6545372 w 6545567"/>
              <a:gd name="connsiteY9" fmla="*/ 1516722 h 1526094"/>
              <a:gd name="connsiteX10" fmla="*/ 0 w 6545567"/>
              <a:gd name="connsiteY10" fmla="*/ 1526094 h 1526094"/>
              <a:gd name="connsiteX0" fmla="*/ 4903 w 6545567"/>
              <a:gd name="connsiteY0" fmla="*/ 836358 h 1526094"/>
              <a:gd name="connsiteX1" fmla="*/ 729082 w 6545567"/>
              <a:gd name="connsiteY1" fmla="*/ 763922 h 1526094"/>
              <a:gd name="connsiteX2" fmla="*/ 1202908 w 6545567"/>
              <a:gd name="connsiteY2" fmla="*/ 780547 h 1526094"/>
              <a:gd name="connsiteX3" fmla="*/ 2017555 w 6545567"/>
              <a:gd name="connsiteY3" fmla="*/ 788860 h 1526094"/>
              <a:gd name="connsiteX4" fmla="*/ 2715824 w 6545567"/>
              <a:gd name="connsiteY4" fmla="*/ 597667 h 1526094"/>
              <a:gd name="connsiteX5" fmla="*/ 3330966 w 6545567"/>
              <a:gd name="connsiteY5" fmla="*/ 614293 h 1526094"/>
              <a:gd name="connsiteX6" fmla="*/ 5233393 w 6545567"/>
              <a:gd name="connsiteY6" fmla="*/ 80846 h 1526094"/>
              <a:gd name="connsiteX7" fmla="*/ 5277839 w 6545567"/>
              <a:gd name="connsiteY7" fmla="*/ 87067 h 1526094"/>
              <a:gd name="connsiteX8" fmla="*/ 5914529 w 6545567"/>
              <a:gd name="connsiteY8" fmla="*/ 147085 h 1526094"/>
              <a:gd name="connsiteX9" fmla="*/ 6533515 w 6545567"/>
              <a:gd name="connsiteY9" fmla="*/ 0 h 1526094"/>
              <a:gd name="connsiteX10" fmla="*/ 6545372 w 6545567"/>
              <a:gd name="connsiteY10" fmla="*/ 1516722 h 1526094"/>
              <a:gd name="connsiteX11" fmla="*/ 0 w 6545567"/>
              <a:gd name="connsiteY11" fmla="*/ 1526094 h 1526094"/>
              <a:gd name="connsiteX0" fmla="*/ 4903 w 6545567"/>
              <a:gd name="connsiteY0" fmla="*/ 836358 h 1526094"/>
              <a:gd name="connsiteX1" fmla="*/ 729082 w 6545567"/>
              <a:gd name="connsiteY1" fmla="*/ 763922 h 1526094"/>
              <a:gd name="connsiteX2" fmla="*/ 1202908 w 6545567"/>
              <a:gd name="connsiteY2" fmla="*/ 780547 h 1526094"/>
              <a:gd name="connsiteX3" fmla="*/ 2017555 w 6545567"/>
              <a:gd name="connsiteY3" fmla="*/ 788860 h 1526094"/>
              <a:gd name="connsiteX4" fmla="*/ 2661010 w 6545567"/>
              <a:gd name="connsiteY4" fmla="*/ 583075 h 1526094"/>
              <a:gd name="connsiteX5" fmla="*/ 3330966 w 6545567"/>
              <a:gd name="connsiteY5" fmla="*/ 614293 h 1526094"/>
              <a:gd name="connsiteX6" fmla="*/ 5233393 w 6545567"/>
              <a:gd name="connsiteY6" fmla="*/ 80846 h 1526094"/>
              <a:gd name="connsiteX7" fmla="*/ 5277839 w 6545567"/>
              <a:gd name="connsiteY7" fmla="*/ 87067 h 1526094"/>
              <a:gd name="connsiteX8" fmla="*/ 5914529 w 6545567"/>
              <a:gd name="connsiteY8" fmla="*/ 147085 h 1526094"/>
              <a:gd name="connsiteX9" fmla="*/ 6533515 w 6545567"/>
              <a:gd name="connsiteY9" fmla="*/ 0 h 1526094"/>
              <a:gd name="connsiteX10" fmla="*/ 6545372 w 6545567"/>
              <a:gd name="connsiteY10" fmla="*/ 1516722 h 1526094"/>
              <a:gd name="connsiteX11" fmla="*/ 0 w 6545567"/>
              <a:gd name="connsiteY11" fmla="*/ 1526094 h 1526094"/>
              <a:gd name="connsiteX0" fmla="*/ 4903 w 6545567"/>
              <a:gd name="connsiteY0" fmla="*/ 836358 h 1526094"/>
              <a:gd name="connsiteX1" fmla="*/ 729082 w 6545567"/>
              <a:gd name="connsiteY1" fmla="*/ 763922 h 1526094"/>
              <a:gd name="connsiteX2" fmla="*/ 1202908 w 6545567"/>
              <a:gd name="connsiteY2" fmla="*/ 780547 h 1526094"/>
              <a:gd name="connsiteX3" fmla="*/ 1971877 w 6545567"/>
              <a:gd name="connsiteY3" fmla="*/ 774269 h 1526094"/>
              <a:gd name="connsiteX4" fmla="*/ 2661010 w 6545567"/>
              <a:gd name="connsiteY4" fmla="*/ 583075 h 1526094"/>
              <a:gd name="connsiteX5" fmla="*/ 3330966 w 6545567"/>
              <a:gd name="connsiteY5" fmla="*/ 614293 h 1526094"/>
              <a:gd name="connsiteX6" fmla="*/ 5233393 w 6545567"/>
              <a:gd name="connsiteY6" fmla="*/ 80846 h 1526094"/>
              <a:gd name="connsiteX7" fmla="*/ 5277839 w 6545567"/>
              <a:gd name="connsiteY7" fmla="*/ 87067 h 1526094"/>
              <a:gd name="connsiteX8" fmla="*/ 5914529 w 6545567"/>
              <a:gd name="connsiteY8" fmla="*/ 147085 h 1526094"/>
              <a:gd name="connsiteX9" fmla="*/ 6533515 w 6545567"/>
              <a:gd name="connsiteY9" fmla="*/ 0 h 1526094"/>
              <a:gd name="connsiteX10" fmla="*/ 6545372 w 6545567"/>
              <a:gd name="connsiteY10" fmla="*/ 1516722 h 1526094"/>
              <a:gd name="connsiteX11" fmla="*/ 0 w 6545567"/>
              <a:gd name="connsiteY11" fmla="*/ 1526094 h 1526094"/>
              <a:gd name="connsiteX0" fmla="*/ 4903 w 6545567"/>
              <a:gd name="connsiteY0" fmla="*/ 836358 h 1526094"/>
              <a:gd name="connsiteX1" fmla="*/ 710810 w 6545567"/>
              <a:gd name="connsiteY1" fmla="*/ 759058 h 1526094"/>
              <a:gd name="connsiteX2" fmla="*/ 1202908 w 6545567"/>
              <a:gd name="connsiteY2" fmla="*/ 780547 h 1526094"/>
              <a:gd name="connsiteX3" fmla="*/ 1971877 w 6545567"/>
              <a:gd name="connsiteY3" fmla="*/ 774269 h 1526094"/>
              <a:gd name="connsiteX4" fmla="*/ 2661010 w 6545567"/>
              <a:gd name="connsiteY4" fmla="*/ 583075 h 1526094"/>
              <a:gd name="connsiteX5" fmla="*/ 3330966 w 6545567"/>
              <a:gd name="connsiteY5" fmla="*/ 614293 h 1526094"/>
              <a:gd name="connsiteX6" fmla="*/ 5233393 w 6545567"/>
              <a:gd name="connsiteY6" fmla="*/ 80846 h 1526094"/>
              <a:gd name="connsiteX7" fmla="*/ 5277839 w 6545567"/>
              <a:gd name="connsiteY7" fmla="*/ 87067 h 1526094"/>
              <a:gd name="connsiteX8" fmla="*/ 5914529 w 6545567"/>
              <a:gd name="connsiteY8" fmla="*/ 147085 h 1526094"/>
              <a:gd name="connsiteX9" fmla="*/ 6533515 w 6545567"/>
              <a:gd name="connsiteY9" fmla="*/ 0 h 1526094"/>
              <a:gd name="connsiteX10" fmla="*/ 6545372 w 6545567"/>
              <a:gd name="connsiteY10" fmla="*/ 1516722 h 1526094"/>
              <a:gd name="connsiteX11" fmla="*/ 0 w 6545567"/>
              <a:gd name="connsiteY11" fmla="*/ 1526094 h 1526094"/>
              <a:gd name="connsiteX0" fmla="*/ 23175 w 6545567"/>
              <a:gd name="connsiteY0" fmla="*/ 831494 h 1526094"/>
              <a:gd name="connsiteX1" fmla="*/ 710810 w 6545567"/>
              <a:gd name="connsiteY1" fmla="*/ 759058 h 1526094"/>
              <a:gd name="connsiteX2" fmla="*/ 1202908 w 6545567"/>
              <a:gd name="connsiteY2" fmla="*/ 780547 h 1526094"/>
              <a:gd name="connsiteX3" fmla="*/ 1971877 w 6545567"/>
              <a:gd name="connsiteY3" fmla="*/ 774269 h 1526094"/>
              <a:gd name="connsiteX4" fmla="*/ 2661010 w 6545567"/>
              <a:gd name="connsiteY4" fmla="*/ 583075 h 1526094"/>
              <a:gd name="connsiteX5" fmla="*/ 3330966 w 6545567"/>
              <a:gd name="connsiteY5" fmla="*/ 614293 h 1526094"/>
              <a:gd name="connsiteX6" fmla="*/ 5233393 w 6545567"/>
              <a:gd name="connsiteY6" fmla="*/ 80846 h 1526094"/>
              <a:gd name="connsiteX7" fmla="*/ 5277839 w 6545567"/>
              <a:gd name="connsiteY7" fmla="*/ 87067 h 1526094"/>
              <a:gd name="connsiteX8" fmla="*/ 5914529 w 6545567"/>
              <a:gd name="connsiteY8" fmla="*/ 147085 h 1526094"/>
              <a:gd name="connsiteX9" fmla="*/ 6533515 w 6545567"/>
              <a:gd name="connsiteY9" fmla="*/ 0 h 1526094"/>
              <a:gd name="connsiteX10" fmla="*/ 6545372 w 6545567"/>
              <a:gd name="connsiteY10" fmla="*/ 1516722 h 1526094"/>
              <a:gd name="connsiteX11" fmla="*/ 0 w 6545567"/>
              <a:gd name="connsiteY11" fmla="*/ 1526094 h 1526094"/>
              <a:gd name="connsiteX0" fmla="*/ 0 w 6522392"/>
              <a:gd name="connsiteY0" fmla="*/ 831494 h 1521230"/>
              <a:gd name="connsiteX1" fmla="*/ 687635 w 6522392"/>
              <a:gd name="connsiteY1" fmla="*/ 759058 h 1521230"/>
              <a:gd name="connsiteX2" fmla="*/ 1179733 w 6522392"/>
              <a:gd name="connsiteY2" fmla="*/ 780547 h 1521230"/>
              <a:gd name="connsiteX3" fmla="*/ 1948702 w 6522392"/>
              <a:gd name="connsiteY3" fmla="*/ 774269 h 1521230"/>
              <a:gd name="connsiteX4" fmla="*/ 2637835 w 6522392"/>
              <a:gd name="connsiteY4" fmla="*/ 583075 h 1521230"/>
              <a:gd name="connsiteX5" fmla="*/ 3307791 w 6522392"/>
              <a:gd name="connsiteY5" fmla="*/ 614293 h 1521230"/>
              <a:gd name="connsiteX6" fmla="*/ 5210218 w 6522392"/>
              <a:gd name="connsiteY6" fmla="*/ 80846 h 1521230"/>
              <a:gd name="connsiteX7" fmla="*/ 5254664 w 6522392"/>
              <a:gd name="connsiteY7" fmla="*/ 87067 h 1521230"/>
              <a:gd name="connsiteX8" fmla="*/ 5891354 w 6522392"/>
              <a:gd name="connsiteY8" fmla="*/ 147085 h 1521230"/>
              <a:gd name="connsiteX9" fmla="*/ 6510340 w 6522392"/>
              <a:gd name="connsiteY9" fmla="*/ 0 h 1521230"/>
              <a:gd name="connsiteX10" fmla="*/ 6522197 w 6522392"/>
              <a:gd name="connsiteY10" fmla="*/ 1516722 h 1521230"/>
              <a:gd name="connsiteX11" fmla="*/ 8800 w 6522392"/>
              <a:gd name="connsiteY11" fmla="*/ 1521230 h 1521230"/>
              <a:gd name="connsiteX0" fmla="*/ 14039 w 6536431"/>
              <a:gd name="connsiteY0" fmla="*/ 831494 h 1521230"/>
              <a:gd name="connsiteX1" fmla="*/ 701674 w 6536431"/>
              <a:gd name="connsiteY1" fmla="*/ 759058 h 1521230"/>
              <a:gd name="connsiteX2" fmla="*/ 1193772 w 6536431"/>
              <a:gd name="connsiteY2" fmla="*/ 780547 h 1521230"/>
              <a:gd name="connsiteX3" fmla="*/ 1962741 w 6536431"/>
              <a:gd name="connsiteY3" fmla="*/ 774269 h 1521230"/>
              <a:gd name="connsiteX4" fmla="*/ 2651874 w 6536431"/>
              <a:gd name="connsiteY4" fmla="*/ 583075 h 1521230"/>
              <a:gd name="connsiteX5" fmla="*/ 3321830 w 6536431"/>
              <a:gd name="connsiteY5" fmla="*/ 614293 h 1521230"/>
              <a:gd name="connsiteX6" fmla="*/ 5224257 w 6536431"/>
              <a:gd name="connsiteY6" fmla="*/ 80846 h 1521230"/>
              <a:gd name="connsiteX7" fmla="*/ 5268703 w 6536431"/>
              <a:gd name="connsiteY7" fmla="*/ 87067 h 1521230"/>
              <a:gd name="connsiteX8" fmla="*/ 5905393 w 6536431"/>
              <a:gd name="connsiteY8" fmla="*/ 147085 h 1521230"/>
              <a:gd name="connsiteX9" fmla="*/ 6524379 w 6536431"/>
              <a:gd name="connsiteY9" fmla="*/ 0 h 1521230"/>
              <a:gd name="connsiteX10" fmla="*/ 6536236 w 6536431"/>
              <a:gd name="connsiteY10" fmla="*/ 1516722 h 1521230"/>
              <a:gd name="connsiteX11" fmla="*/ 0 w 6536431"/>
              <a:gd name="connsiteY11" fmla="*/ 1521230 h 1521230"/>
              <a:gd name="connsiteX0" fmla="*/ 0 w 6522392"/>
              <a:gd name="connsiteY0" fmla="*/ 831494 h 1521230"/>
              <a:gd name="connsiteX1" fmla="*/ 687635 w 6522392"/>
              <a:gd name="connsiteY1" fmla="*/ 759058 h 1521230"/>
              <a:gd name="connsiteX2" fmla="*/ 1179733 w 6522392"/>
              <a:gd name="connsiteY2" fmla="*/ 780547 h 1521230"/>
              <a:gd name="connsiteX3" fmla="*/ 1948702 w 6522392"/>
              <a:gd name="connsiteY3" fmla="*/ 774269 h 1521230"/>
              <a:gd name="connsiteX4" fmla="*/ 2637835 w 6522392"/>
              <a:gd name="connsiteY4" fmla="*/ 583075 h 1521230"/>
              <a:gd name="connsiteX5" fmla="*/ 3307791 w 6522392"/>
              <a:gd name="connsiteY5" fmla="*/ 614293 h 1521230"/>
              <a:gd name="connsiteX6" fmla="*/ 5210218 w 6522392"/>
              <a:gd name="connsiteY6" fmla="*/ 80846 h 1521230"/>
              <a:gd name="connsiteX7" fmla="*/ 5254664 w 6522392"/>
              <a:gd name="connsiteY7" fmla="*/ 87067 h 1521230"/>
              <a:gd name="connsiteX8" fmla="*/ 5891354 w 6522392"/>
              <a:gd name="connsiteY8" fmla="*/ 147085 h 1521230"/>
              <a:gd name="connsiteX9" fmla="*/ 6510340 w 6522392"/>
              <a:gd name="connsiteY9" fmla="*/ 0 h 1521230"/>
              <a:gd name="connsiteX10" fmla="*/ 6522197 w 6522392"/>
              <a:gd name="connsiteY10" fmla="*/ 1516722 h 1521230"/>
              <a:gd name="connsiteX11" fmla="*/ 43763 w 6522392"/>
              <a:gd name="connsiteY11" fmla="*/ 1521230 h 1521230"/>
              <a:gd name="connsiteX0" fmla="*/ 0 w 6522392"/>
              <a:gd name="connsiteY0" fmla="*/ 831494 h 1516722"/>
              <a:gd name="connsiteX1" fmla="*/ 687635 w 6522392"/>
              <a:gd name="connsiteY1" fmla="*/ 759058 h 1516722"/>
              <a:gd name="connsiteX2" fmla="*/ 1179733 w 6522392"/>
              <a:gd name="connsiteY2" fmla="*/ 780547 h 1516722"/>
              <a:gd name="connsiteX3" fmla="*/ 1948702 w 6522392"/>
              <a:gd name="connsiteY3" fmla="*/ 774269 h 1516722"/>
              <a:gd name="connsiteX4" fmla="*/ 2637835 w 6522392"/>
              <a:gd name="connsiteY4" fmla="*/ 583075 h 1516722"/>
              <a:gd name="connsiteX5" fmla="*/ 3307791 w 6522392"/>
              <a:gd name="connsiteY5" fmla="*/ 614293 h 1516722"/>
              <a:gd name="connsiteX6" fmla="*/ 5210218 w 6522392"/>
              <a:gd name="connsiteY6" fmla="*/ 80846 h 1516722"/>
              <a:gd name="connsiteX7" fmla="*/ 5254664 w 6522392"/>
              <a:gd name="connsiteY7" fmla="*/ 87067 h 1516722"/>
              <a:gd name="connsiteX8" fmla="*/ 5891354 w 6522392"/>
              <a:gd name="connsiteY8" fmla="*/ 147085 h 1516722"/>
              <a:gd name="connsiteX9" fmla="*/ 6510340 w 6522392"/>
              <a:gd name="connsiteY9" fmla="*/ 0 h 1516722"/>
              <a:gd name="connsiteX10" fmla="*/ 6522197 w 6522392"/>
              <a:gd name="connsiteY10" fmla="*/ 1516722 h 1516722"/>
              <a:gd name="connsiteX11" fmla="*/ 10734 w 6522392"/>
              <a:gd name="connsiteY11" fmla="*/ 1503645 h 1516722"/>
              <a:gd name="connsiteX0" fmla="*/ 0 w 6522392"/>
              <a:gd name="connsiteY0" fmla="*/ 831494 h 1521229"/>
              <a:gd name="connsiteX1" fmla="*/ 687635 w 6522392"/>
              <a:gd name="connsiteY1" fmla="*/ 759058 h 1521229"/>
              <a:gd name="connsiteX2" fmla="*/ 1179733 w 6522392"/>
              <a:gd name="connsiteY2" fmla="*/ 780547 h 1521229"/>
              <a:gd name="connsiteX3" fmla="*/ 1948702 w 6522392"/>
              <a:gd name="connsiteY3" fmla="*/ 774269 h 1521229"/>
              <a:gd name="connsiteX4" fmla="*/ 2637835 w 6522392"/>
              <a:gd name="connsiteY4" fmla="*/ 583075 h 1521229"/>
              <a:gd name="connsiteX5" fmla="*/ 3307791 w 6522392"/>
              <a:gd name="connsiteY5" fmla="*/ 614293 h 1521229"/>
              <a:gd name="connsiteX6" fmla="*/ 5210218 w 6522392"/>
              <a:gd name="connsiteY6" fmla="*/ 80846 h 1521229"/>
              <a:gd name="connsiteX7" fmla="*/ 5254664 w 6522392"/>
              <a:gd name="connsiteY7" fmla="*/ 87067 h 1521229"/>
              <a:gd name="connsiteX8" fmla="*/ 5891354 w 6522392"/>
              <a:gd name="connsiteY8" fmla="*/ 147085 h 1521229"/>
              <a:gd name="connsiteX9" fmla="*/ 6510340 w 6522392"/>
              <a:gd name="connsiteY9" fmla="*/ 0 h 1521229"/>
              <a:gd name="connsiteX10" fmla="*/ 6522197 w 6522392"/>
              <a:gd name="connsiteY10" fmla="*/ 1516722 h 1521229"/>
              <a:gd name="connsiteX11" fmla="*/ 18991 w 6522392"/>
              <a:gd name="connsiteY11" fmla="*/ 1521229 h 1521229"/>
              <a:gd name="connsiteX0" fmla="*/ 0 w 6522392"/>
              <a:gd name="connsiteY0" fmla="*/ 831494 h 1521229"/>
              <a:gd name="connsiteX1" fmla="*/ 687635 w 6522392"/>
              <a:gd name="connsiteY1" fmla="*/ 759058 h 1521229"/>
              <a:gd name="connsiteX2" fmla="*/ 1179733 w 6522392"/>
              <a:gd name="connsiteY2" fmla="*/ 780547 h 1521229"/>
              <a:gd name="connsiteX3" fmla="*/ 1948702 w 6522392"/>
              <a:gd name="connsiteY3" fmla="*/ 774269 h 1521229"/>
              <a:gd name="connsiteX4" fmla="*/ 2637835 w 6522392"/>
              <a:gd name="connsiteY4" fmla="*/ 583075 h 1521229"/>
              <a:gd name="connsiteX5" fmla="*/ 3307791 w 6522392"/>
              <a:gd name="connsiteY5" fmla="*/ 614293 h 1521229"/>
              <a:gd name="connsiteX6" fmla="*/ 5210218 w 6522392"/>
              <a:gd name="connsiteY6" fmla="*/ 80846 h 1521229"/>
              <a:gd name="connsiteX7" fmla="*/ 5254664 w 6522392"/>
              <a:gd name="connsiteY7" fmla="*/ 87067 h 1521229"/>
              <a:gd name="connsiteX8" fmla="*/ 5891354 w 6522392"/>
              <a:gd name="connsiteY8" fmla="*/ 147085 h 1521229"/>
              <a:gd name="connsiteX9" fmla="*/ 6510340 w 6522392"/>
              <a:gd name="connsiteY9" fmla="*/ 0 h 1521229"/>
              <a:gd name="connsiteX10" fmla="*/ 6522197 w 6522392"/>
              <a:gd name="connsiteY10" fmla="*/ 1516722 h 1521229"/>
              <a:gd name="connsiteX11" fmla="*/ 5360 w 6522392"/>
              <a:gd name="connsiteY11" fmla="*/ 1521229 h 1521229"/>
              <a:gd name="connsiteX0" fmla="*/ 0 w 6522392"/>
              <a:gd name="connsiteY0" fmla="*/ 831494 h 1521229"/>
              <a:gd name="connsiteX1" fmla="*/ 657646 w 6522392"/>
              <a:gd name="connsiteY1" fmla="*/ 741641 h 1521229"/>
              <a:gd name="connsiteX2" fmla="*/ 1179733 w 6522392"/>
              <a:gd name="connsiteY2" fmla="*/ 780547 h 1521229"/>
              <a:gd name="connsiteX3" fmla="*/ 1948702 w 6522392"/>
              <a:gd name="connsiteY3" fmla="*/ 774269 h 1521229"/>
              <a:gd name="connsiteX4" fmla="*/ 2637835 w 6522392"/>
              <a:gd name="connsiteY4" fmla="*/ 583075 h 1521229"/>
              <a:gd name="connsiteX5" fmla="*/ 3307791 w 6522392"/>
              <a:gd name="connsiteY5" fmla="*/ 614293 h 1521229"/>
              <a:gd name="connsiteX6" fmla="*/ 5210218 w 6522392"/>
              <a:gd name="connsiteY6" fmla="*/ 80846 h 1521229"/>
              <a:gd name="connsiteX7" fmla="*/ 5254664 w 6522392"/>
              <a:gd name="connsiteY7" fmla="*/ 87067 h 1521229"/>
              <a:gd name="connsiteX8" fmla="*/ 5891354 w 6522392"/>
              <a:gd name="connsiteY8" fmla="*/ 147085 h 1521229"/>
              <a:gd name="connsiteX9" fmla="*/ 6510340 w 6522392"/>
              <a:gd name="connsiteY9" fmla="*/ 0 h 1521229"/>
              <a:gd name="connsiteX10" fmla="*/ 6522197 w 6522392"/>
              <a:gd name="connsiteY10" fmla="*/ 1516722 h 1521229"/>
              <a:gd name="connsiteX11" fmla="*/ 5360 w 6522392"/>
              <a:gd name="connsiteY11" fmla="*/ 1521229 h 152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22392" h="1521229">
                <a:moveTo>
                  <a:pt x="0" y="831494"/>
                </a:moveTo>
                <a:lnTo>
                  <a:pt x="657646" y="741641"/>
                </a:lnTo>
                <a:lnTo>
                  <a:pt x="1179733" y="780547"/>
                </a:lnTo>
                <a:lnTo>
                  <a:pt x="1948702" y="774269"/>
                </a:lnTo>
                <a:lnTo>
                  <a:pt x="2637835" y="583075"/>
                </a:lnTo>
                <a:lnTo>
                  <a:pt x="3307791" y="614293"/>
                </a:lnTo>
                <a:lnTo>
                  <a:pt x="5210218" y="80846"/>
                </a:lnTo>
                <a:lnTo>
                  <a:pt x="5254664" y="87067"/>
                </a:lnTo>
                <a:lnTo>
                  <a:pt x="5891354" y="147085"/>
                </a:lnTo>
                <a:lnTo>
                  <a:pt x="6510340" y="0"/>
                </a:lnTo>
                <a:cubicBezTo>
                  <a:pt x="6508202" y="508817"/>
                  <a:pt x="6524335" y="1007905"/>
                  <a:pt x="6522197" y="1516722"/>
                </a:cubicBezTo>
                <a:lnTo>
                  <a:pt x="5360" y="1521229"/>
                </a:lnTo>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3499803293"/>
              </p:ext>
            </p:extLst>
          </p:nvPr>
        </p:nvGraphicFramePr>
        <p:xfrm>
          <a:off x="718277" y="1200538"/>
          <a:ext cx="8219873" cy="4418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427309346"/>
              </p:ext>
            </p:extLst>
          </p:nvPr>
        </p:nvGraphicFramePr>
        <p:xfrm>
          <a:off x="718277" y="1200538"/>
          <a:ext cx="8219873" cy="4418871"/>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p:cNvSpPr/>
          <p:nvPr/>
        </p:nvSpPr>
        <p:spPr>
          <a:xfrm>
            <a:off x="2005453" y="4037138"/>
            <a:ext cx="252919" cy="252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8"/>
          <p:cNvSpPr>
            <a:spLocks noEditPoints="1"/>
          </p:cNvSpPr>
          <p:nvPr/>
        </p:nvSpPr>
        <p:spPr bwMode="auto">
          <a:xfrm>
            <a:off x="2060830" y="4065199"/>
            <a:ext cx="142164" cy="19285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Oval 8"/>
          <p:cNvSpPr/>
          <p:nvPr/>
        </p:nvSpPr>
        <p:spPr>
          <a:xfrm>
            <a:off x="2702652" y="3765727"/>
            <a:ext cx="252919" cy="252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8"/>
          <p:cNvSpPr>
            <a:spLocks noEditPoints="1"/>
          </p:cNvSpPr>
          <p:nvPr/>
        </p:nvSpPr>
        <p:spPr bwMode="auto">
          <a:xfrm>
            <a:off x="2758029" y="3795759"/>
            <a:ext cx="142164" cy="19285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9"/>
          <p:cNvSpPr/>
          <p:nvPr/>
        </p:nvSpPr>
        <p:spPr>
          <a:xfrm>
            <a:off x="3396168" y="3478344"/>
            <a:ext cx="252919" cy="252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8"/>
          <p:cNvSpPr>
            <a:spLocks noEditPoints="1"/>
          </p:cNvSpPr>
          <p:nvPr/>
        </p:nvSpPr>
        <p:spPr bwMode="auto">
          <a:xfrm>
            <a:off x="3451545" y="3508376"/>
            <a:ext cx="142164" cy="19285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10"/>
          <p:cNvSpPr/>
          <p:nvPr/>
        </p:nvSpPr>
        <p:spPr>
          <a:xfrm>
            <a:off x="4087315" y="3210629"/>
            <a:ext cx="252919" cy="252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8"/>
          <p:cNvSpPr>
            <a:spLocks noEditPoints="1"/>
          </p:cNvSpPr>
          <p:nvPr/>
        </p:nvSpPr>
        <p:spPr bwMode="auto">
          <a:xfrm>
            <a:off x="4142692" y="3240661"/>
            <a:ext cx="142164" cy="19285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Oval 11"/>
          <p:cNvSpPr/>
          <p:nvPr/>
        </p:nvSpPr>
        <p:spPr>
          <a:xfrm>
            <a:off x="4777008" y="2933763"/>
            <a:ext cx="252919" cy="252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8"/>
          <p:cNvSpPr>
            <a:spLocks noEditPoints="1"/>
          </p:cNvSpPr>
          <p:nvPr/>
        </p:nvSpPr>
        <p:spPr bwMode="auto">
          <a:xfrm>
            <a:off x="4832385" y="2963795"/>
            <a:ext cx="142164" cy="19285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Oval 12"/>
          <p:cNvSpPr/>
          <p:nvPr/>
        </p:nvSpPr>
        <p:spPr>
          <a:xfrm>
            <a:off x="5462808" y="2662152"/>
            <a:ext cx="252919" cy="252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8"/>
          <p:cNvSpPr>
            <a:spLocks noEditPoints="1"/>
          </p:cNvSpPr>
          <p:nvPr/>
        </p:nvSpPr>
        <p:spPr bwMode="auto">
          <a:xfrm>
            <a:off x="5518185" y="2690266"/>
            <a:ext cx="142164" cy="19285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Oval 13"/>
          <p:cNvSpPr/>
          <p:nvPr/>
        </p:nvSpPr>
        <p:spPr>
          <a:xfrm>
            <a:off x="6162122" y="2386014"/>
            <a:ext cx="252919" cy="252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8"/>
          <p:cNvSpPr>
            <a:spLocks noEditPoints="1"/>
          </p:cNvSpPr>
          <p:nvPr/>
        </p:nvSpPr>
        <p:spPr bwMode="auto">
          <a:xfrm>
            <a:off x="6217499" y="2416046"/>
            <a:ext cx="142164" cy="19285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Oval 14"/>
          <p:cNvSpPr/>
          <p:nvPr/>
        </p:nvSpPr>
        <p:spPr>
          <a:xfrm>
            <a:off x="6852818" y="2119829"/>
            <a:ext cx="252919" cy="252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p:cNvSpPr>
            <a:spLocks noEditPoints="1"/>
          </p:cNvSpPr>
          <p:nvPr/>
        </p:nvSpPr>
        <p:spPr bwMode="auto">
          <a:xfrm>
            <a:off x="6908195" y="2149861"/>
            <a:ext cx="142164" cy="19285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Oval 15"/>
          <p:cNvSpPr/>
          <p:nvPr/>
        </p:nvSpPr>
        <p:spPr>
          <a:xfrm>
            <a:off x="7547237" y="1841968"/>
            <a:ext cx="252919" cy="252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8"/>
          <p:cNvSpPr>
            <a:spLocks noEditPoints="1"/>
          </p:cNvSpPr>
          <p:nvPr/>
        </p:nvSpPr>
        <p:spPr bwMode="auto">
          <a:xfrm>
            <a:off x="7602614" y="1872000"/>
            <a:ext cx="142164" cy="19285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16"/>
          <p:cNvSpPr/>
          <p:nvPr/>
        </p:nvSpPr>
        <p:spPr>
          <a:xfrm>
            <a:off x="8223521" y="1552244"/>
            <a:ext cx="252919" cy="2529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8"/>
          <p:cNvSpPr>
            <a:spLocks noEditPoints="1"/>
          </p:cNvSpPr>
          <p:nvPr/>
        </p:nvSpPr>
        <p:spPr bwMode="auto">
          <a:xfrm>
            <a:off x="8278898" y="1582276"/>
            <a:ext cx="142164" cy="192854"/>
          </a:xfrm>
          <a:custGeom>
            <a:avLst/>
            <a:gdLst>
              <a:gd name="T0" fmla="*/ 976 w 1038"/>
              <a:gd name="T1" fmla="*/ 671 h 1407"/>
              <a:gd name="T2" fmla="*/ 946 w 1038"/>
              <a:gd name="T3" fmla="*/ 671 h 1407"/>
              <a:gd name="T4" fmla="*/ 946 w 1038"/>
              <a:gd name="T5" fmla="*/ 417 h 1407"/>
              <a:gd name="T6" fmla="*/ 946 w 1038"/>
              <a:gd name="T7" fmla="*/ 417 h 1407"/>
              <a:gd name="T8" fmla="*/ 519 w 1038"/>
              <a:gd name="T9" fmla="*/ 0 h 1407"/>
              <a:gd name="T10" fmla="*/ 92 w 1038"/>
              <a:gd name="T11" fmla="*/ 417 h 1407"/>
              <a:gd name="T12" fmla="*/ 92 w 1038"/>
              <a:gd name="T13" fmla="*/ 417 h 1407"/>
              <a:gd name="T14" fmla="*/ 92 w 1038"/>
              <a:gd name="T15" fmla="*/ 671 h 1407"/>
              <a:gd name="T16" fmla="*/ 61 w 1038"/>
              <a:gd name="T17" fmla="*/ 671 h 1407"/>
              <a:gd name="T18" fmla="*/ 0 w 1038"/>
              <a:gd name="T19" fmla="*/ 732 h 1407"/>
              <a:gd name="T20" fmla="*/ 0 w 1038"/>
              <a:gd name="T21" fmla="*/ 1345 h 1407"/>
              <a:gd name="T22" fmla="*/ 61 w 1038"/>
              <a:gd name="T23" fmla="*/ 1407 h 1407"/>
              <a:gd name="T24" fmla="*/ 976 w 1038"/>
              <a:gd name="T25" fmla="*/ 1407 h 1407"/>
              <a:gd name="T26" fmla="*/ 1038 w 1038"/>
              <a:gd name="T27" fmla="*/ 1345 h 1407"/>
              <a:gd name="T28" fmla="*/ 1038 w 1038"/>
              <a:gd name="T29" fmla="*/ 732 h 1407"/>
              <a:gd name="T30" fmla="*/ 976 w 1038"/>
              <a:gd name="T31" fmla="*/ 671 h 1407"/>
              <a:gd name="T32" fmla="*/ 284 w 1038"/>
              <a:gd name="T33" fmla="*/ 417 h 1407"/>
              <a:gd name="T34" fmla="*/ 284 w 1038"/>
              <a:gd name="T35" fmla="*/ 417 h 1407"/>
              <a:gd name="T36" fmla="*/ 519 w 1038"/>
              <a:gd name="T37" fmla="*/ 193 h 1407"/>
              <a:gd name="T38" fmla="*/ 753 w 1038"/>
              <a:gd name="T39" fmla="*/ 417 h 1407"/>
              <a:gd name="T40" fmla="*/ 753 w 1038"/>
              <a:gd name="T41" fmla="*/ 417 h 1407"/>
              <a:gd name="T42" fmla="*/ 753 w 1038"/>
              <a:gd name="T43" fmla="*/ 671 h 1407"/>
              <a:gd name="T44" fmla="*/ 284 w 1038"/>
              <a:gd name="T45" fmla="*/ 671 h 1407"/>
              <a:gd name="T46" fmla="*/ 284 w 1038"/>
              <a:gd name="T47" fmla="*/ 417 h 1407"/>
              <a:gd name="T48" fmla="*/ 560 w 1038"/>
              <a:gd name="T49" fmla="*/ 1019 h 1407"/>
              <a:gd name="T50" fmla="*/ 560 w 1038"/>
              <a:gd name="T51" fmla="*/ 1019 h 1407"/>
              <a:gd name="T52" fmla="*/ 560 w 1038"/>
              <a:gd name="T53" fmla="*/ 1173 h 1407"/>
              <a:gd name="T54" fmla="*/ 520 w 1038"/>
              <a:gd name="T55" fmla="*/ 1214 h 1407"/>
              <a:gd name="T56" fmla="*/ 518 w 1038"/>
              <a:gd name="T57" fmla="*/ 1214 h 1407"/>
              <a:gd name="T58" fmla="*/ 477 w 1038"/>
              <a:gd name="T59" fmla="*/ 1173 h 1407"/>
              <a:gd name="T60" fmla="*/ 477 w 1038"/>
              <a:gd name="T61" fmla="*/ 1019 h 1407"/>
              <a:gd name="T62" fmla="*/ 477 w 1038"/>
              <a:gd name="T63" fmla="*/ 1019 h 1407"/>
              <a:gd name="T64" fmla="*/ 436 w 1038"/>
              <a:gd name="T65" fmla="*/ 947 h 1407"/>
              <a:gd name="T66" fmla="*/ 519 w 1038"/>
              <a:gd name="T67" fmla="*/ 864 h 1407"/>
              <a:gd name="T68" fmla="*/ 602 w 1038"/>
              <a:gd name="T69" fmla="*/ 947 h 1407"/>
              <a:gd name="T70" fmla="*/ 560 w 1038"/>
              <a:gd name="T71" fmla="*/ 101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8" h="1407">
                <a:moveTo>
                  <a:pt x="976" y="671"/>
                </a:moveTo>
                <a:cubicBezTo>
                  <a:pt x="946" y="671"/>
                  <a:pt x="946" y="671"/>
                  <a:pt x="946" y="671"/>
                </a:cubicBezTo>
                <a:cubicBezTo>
                  <a:pt x="946" y="417"/>
                  <a:pt x="946" y="417"/>
                  <a:pt x="946" y="417"/>
                </a:cubicBezTo>
                <a:cubicBezTo>
                  <a:pt x="946" y="417"/>
                  <a:pt x="946" y="417"/>
                  <a:pt x="946" y="417"/>
                </a:cubicBezTo>
                <a:cubicBezTo>
                  <a:pt x="940" y="186"/>
                  <a:pt x="751" y="0"/>
                  <a:pt x="519" y="0"/>
                </a:cubicBezTo>
                <a:cubicBezTo>
                  <a:pt x="287" y="0"/>
                  <a:pt x="97" y="186"/>
                  <a:pt x="92" y="417"/>
                </a:cubicBezTo>
                <a:cubicBezTo>
                  <a:pt x="92" y="417"/>
                  <a:pt x="92" y="417"/>
                  <a:pt x="92" y="417"/>
                </a:cubicBezTo>
                <a:cubicBezTo>
                  <a:pt x="92" y="671"/>
                  <a:pt x="92" y="671"/>
                  <a:pt x="92" y="671"/>
                </a:cubicBezTo>
                <a:cubicBezTo>
                  <a:pt x="61" y="671"/>
                  <a:pt x="61" y="671"/>
                  <a:pt x="61" y="671"/>
                </a:cubicBezTo>
                <a:cubicBezTo>
                  <a:pt x="27" y="671"/>
                  <a:pt x="0" y="698"/>
                  <a:pt x="0" y="732"/>
                </a:cubicBezTo>
                <a:cubicBezTo>
                  <a:pt x="0" y="1345"/>
                  <a:pt x="0" y="1345"/>
                  <a:pt x="0" y="1345"/>
                </a:cubicBezTo>
                <a:cubicBezTo>
                  <a:pt x="0" y="1379"/>
                  <a:pt x="27" y="1407"/>
                  <a:pt x="61" y="1407"/>
                </a:cubicBezTo>
                <a:cubicBezTo>
                  <a:pt x="976" y="1407"/>
                  <a:pt x="976" y="1407"/>
                  <a:pt x="976" y="1407"/>
                </a:cubicBezTo>
                <a:cubicBezTo>
                  <a:pt x="1010" y="1407"/>
                  <a:pt x="1038" y="1379"/>
                  <a:pt x="1038" y="1345"/>
                </a:cubicBezTo>
                <a:cubicBezTo>
                  <a:pt x="1038" y="732"/>
                  <a:pt x="1038" y="732"/>
                  <a:pt x="1038" y="732"/>
                </a:cubicBezTo>
                <a:cubicBezTo>
                  <a:pt x="1038" y="698"/>
                  <a:pt x="1010" y="671"/>
                  <a:pt x="976" y="671"/>
                </a:cubicBezTo>
                <a:close/>
                <a:moveTo>
                  <a:pt x="284" y="417"/>
                </a:moveTo>
                <a:cubicBezTo>
                  <a:pt x="284" y="417"/>
                  <a:pt x="284" y="417"/>
                  <a:pt x="284" y="417"/>
                </a:cubicBezTo>
                <a:cubicBezTo>
                  <a:pt x="290" y="293"/>
                  <a:pt x="393" y="193"/>
                  <a:pt x="519" y="193"/>
                </a:cubicBezTo>
                <a:cubicBezTo>
                  <a:pt x="645" y="193"/>
                  <a:pt x="748" y="293"/>
                  <a:pt x="753" y="417"/>
                </a:cubicBezTo>
                <a:cubicBezTo>
                  <a:pt x="753" y="417"/>
                  <a:pt x="753" y="417"/>
                  <a:pt x="753" y="417"/>
                </a:cubicBezTo>
                <a:cubicBezTo>
                  <a:pt x="753" y="671"/>
                  <a:pt x="753" y="671"/>
                  <a:pt x="753" y="671"/>
                </a:cubicBezTo>
                <a:cubicBezTo>
                  <a:pt x="284" y="671"/>
                  <a:pt x="284" y="671"/>
                  <a:pt x="284" y="671"/>
                </a:cubicBezTo>
                <a:lnTo>
                  <a:pt x="284" y="417"/>
                </a:lnTo>
                <a:close/>
                <a:moveTo>
                  <a:pt x="560" y="1019"/>
                </a:moveTo>
                <a:cubicBezTo>
                  <a:pt x="560" y="1019"/>
                  <a:pt x="560" y="1019"/>
                  <a:pt x="560" y="1019"/>
                </a:cubicBezTo>
                <a:cubicBezTo>
                  <a:pt x="560" y="1173"/>
                  <a:pt x="560" y="1173"/>
                  <a:pt x="560" y="1173"/>
                </a:cubicBezTo>
                <a:cubicBezTo>
                  <a:pt x="560" y="1196"/>
                  <a:pt x="542" y="1214"/>
                  <a:pt x="520" y="1214"/>
                </a:cubicBezTo>
                <a:cubicBezTo>
                  <a:pt x="518" y="1214"/>
                  <a:pt x="518" y="1214"/>
                  <a:pt x="518" y="1214"/>
                </a:cubicBezTo>
                <a:cubicBezTo>
                  <a:pt x="495" y="1214"/>
                  <a:pt x="477" y="1196"/>
                  <a:pt x="477" y="1173"/>
                </a:cubicBezTo>
                <a:cubicBezTo>
                  <a:pt x="477" y="1019"/>
                  <a:pt x="477" y="1019"/>
                  <a:pt x="477" y="1019"/>
                </a:cubicBezTo>
                <a:cubicBezTo>
                  <a:pt x="477" y="1019"/>
                  <a:pt x="477" y="1019"/>
                  <a:pt x="477" y="1019"/>
                </a:cubicBezTo>
                <a:cubicBezTo>
                  <a:pt x="452" y="1004"/>
                  <a:pt x="436" y="977"/>
                  <a:pt x="436" y="947"/>
                </a:cubicBezTo>
                <a:cubicBezTo>
                  <a:pt x="436" y="901"/>
                  <a:pt x="473" y="864"/>
                  <a:pt x="519" y="864"/>
                </a:cubicBezTo>
                <a:cubicBezTo>
                  <a:pt x="565" y="864"/>
                  <a:pt x="602" y="901"/>
                  <a:pt x="602" y="947"/>
                </a:cubicBezTo>
                <a:cubicBezTo>
                  <a:pt x="602" y="977"/>
                  <a:pt x="585" y="1004"/>
                  <a:pt x="560" y="10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31" name="Straight Connector 30"/>
          <p:cNvCxnSpPr/>
          <p:nvPr/>
        </p:nvCxnSpPr>
        <p:spPr>
          <a:xfrm>
            <a:off x="1440287" y="1531179"/>
            <a:ext cx="0" cy="3779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40287" y="5316022"/>
            <a:ext cx="6934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6200000">
            <a:off x="-1468913" y="3233747"/>
            <a:ext cx="3962599" cy="369332"/>
          </a:xfrm>
          <a:prstGeom prst="rect">
            <a:avLst/>
          </a:prstGeom>
          <a:noFill/>
        </p:spPr>
        <p:txBody>
          <a:bodyPr wrap="square" rtlCol="0">
            <a:spAutoFit/>
          </a:bodyPr>
          <a:lstStyle/>
          <a:p>
            <a:pPr algn="ctr"/>
            <a:r>
              <a:rPr lang="en-US" dirty="0"/>
              <a:t>Value</a:t>
            </a:r>
          </a:p>
        </p:txBody>
      </p:sp>
      <p:cxnSp>
        <p:nvCxnSpPr>
          <p:cNvPr id="35" name="Straight Connector 34"/>
          <p:cNvCxnSpPr/>
          <p:nvPr/>
        </p:nvCxnSpPr>
        <p:spPr>
          <a:xfrm>
            <a:off x="1718428" y="1995391"/>
            <a:ext cx="274320" cy="0"/>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72050" y="1851184"/>
            <a:ext cx="1055097" cy="276999"/>
          </a:xfrm>
          <a:prstGeom prst="rect">
            <a:avLst/>
          </a:prstGeom>
          <a:noFill/>
        </p:spPr>
        <p:txBody>
          <a:bodyPr wrap="none" rtlCol="0">
            <a:spAutoFit/>
          </a:bodyPr>
          <a:lstStyle/>
          <a:p>
            <a:r>
              <a:rPr lang="en-US" sz="1200" dirty="0">
                <a:solidFill>
                  <a:srgbClr val="000000"/>
                </a:solidFill>
              </a:rPr>
              <a:t>Benefit Base</a:t>
            </a:r>
          </a:p>
        </p:txBody>
      </p:sp>
      <p:sp>
        <p:nvSpPr>
          <p:cNvPr id="40" name="TextBox 39"/>
          <p:cNvSpPr txBox="1"/>
          <p:nvPr/>
        </p:nvSpPr>
        <p:spPr>
          <a:xfrm>
            <a:off x="1972050" y="2064557"/>
            <a:ext cx="1187954" cy="276999"/>
          </a:xfrm>
          <a:prstGeom prst="rect">
            <a:avLst/>
          </a:prstGeom>
          <a:noFill/>
        </p:spPr>
        <p:txBody>
          <a:bodyPr wrap="none" rtlCol="0">
            <a:spAutoFit/>
          </a:bodyPr>
          <a:lstStyle/>
          <a:p>
            <a:r>
              <a:rPr lang="en-US" sz="1200" dirty="0">
                <a:solidFill>
                  <a:srgbClr val="000000"/>
                </a:solidFill>
              </a:rPr>
              <a:t>Contract Value</a:t>
            </a:r>
          </a:p>
        </p:txBody>
      </p:sp>
      <p:sp>
        <p:nvSpPr>
          <p:cNvPr id="55" name="Freeform 54"/>
          <p:cNvSpPr/>
          <p:nvPr/>
        </p:nvSpPr>
        <p:spPr>
          <a:xfrm>
            <a:off x="1716046" y="2153939"/>
            <a:ext cx="301337" cy="96426"/>
          </a:xfrm>
          <a:custGeom>
            <a:avLst/>
            <a:gdLst>
              <a:gd name="connsiteX0" fmla="*/ 0 w 386861"/>
              <a:gd name="connsiteY0" fmla="*/ 74246 h 160216"/>
              <a:gd name="connsiteX1" fmla="*/ 93784 w 386861"/>
              <a:gd name="connsiteY1" fmla="*/ 0 h 160216"/>
              <a:gd name="connsiteX2" fmla="*/ 230554 w 386861"/>
              <a:gd name="connsiteY2" fmla="*/ 78154 h 160216"/>
              <a:gd name="connsiteX3" fmla="*/ 304800 w 386861"/>
              <a:gd name="connsiteY3" fmla="*/ 35169 h 160216"/>
              <a:gd name="connsiteX4" fmla="*/ 386861 w 386861"/>
              <a:gd name="connsiteY4" fmla="*/ 160216 h 160216"/>
              <a:gd name="connsiteX5" fmla="*/ 3908 w 386861"/>
              <a:gd name="connsiteY5" fmla="*/ 160216 h 160216"/>
              <a:gd name="connsiteX6" fmla="*/ 0 w 386861"/>
              <a:gd name="connsiteY6" fmla="*/ 74246 h 160216"/>
              <a:gd name="connsiteX0" fmla="*/ 0 w 386861"/>
              <a:gd name="connsiteY0" fmla="*/ 89083 h 175053"/>
              <a:gd name="connsiteX1" fmla="*/ 93784 w 386861"/>
              <a:gd name="connsiteY1" fmla="*/ 14837 h 175053"/>
              <a:gd name="connsiteX2" fmla="*/ 230554 w 386861"/>
              <a:gd name="connsiteY2" fmla="*/ 92991 h 175053"/>
              <a:gd name="connsiteX3" fmla="*/ 378755 w 386861"/>
              <a:gd name="connsiteY3" fmla="*/ 0 h 175053"/>
              <a:gd name="connsiteX4" fmla="*/ 386861 w 386861"/>
              <a:gd name="connsiteY4" fmla="*/ 175053 h 175053"/>
              <a:gd name="connsiteX5" fmla="*/ 3908 w 386861"/>
              <a:gd name="connsiteY5" fmla="*/ 175053 h 175053"/>
              <a:gd name="connsiteX6" fmla="*/ 0 w 386861"/>
              <a:gd name="connsiteY6" fmla="*/ 89083 h 175053"/>
              <a:gd name="connsiteX0" fmla="*/ 0 w 386861"/>
              <a:gd name="connsiteY0" fmla="*/ 89083 h 175053"/>
              <a:gd name="connsiteX1" fmla="*/ 99947 w 386861"/>
              <a:gd name="connsiteY1" fmla="*/ 60081 h 175053"/>
              <a:gd name="connsiteX2" fmla="*/ 230554 w 386861"/>
              <a:gd name="connsiteY2" fmla="*/ 92991 h 175053"/>
              <a:gd name="connsiteX3" fmla="*/ 378755 w 386861"/>
              <a:gd name="connsiteY3" fmla="*/ 0 h 175053"/>
              <a:gd name="connsiteX4" fmla="*/ 386861 w 386861"/>
              <a:gd name="connsiteY4" fmla="*/ 175053 h 175053"/>
              <a:gd name="connsiteX5" fmla="*/ 3908 w 386861"/>
              <a:gd name="connsiteY5" fmla="*/ 175053 h 175053"/>
              <a:gd name="connsiteX6" fmla="*/ 0 w 386861"/>
              <a:gd name="connsiteY6" fmla="*/ 89083 h 175053"/>
              <a:gd name="connsiteX0" fmla="*/ 0 w 386861"/>
              <a:gd name="connsiteY0" fmla="*/ 89083 h 175053"/>
              <a:gd name="connsiteX1" fmla="*/ 99947 w 386861"/>
              <a:gd name="connsiteY1" fmla="*/ 60081 h 175053"/>
              <a:gd name="connsiteX2" fmla="*/ 239798 w 386861"/>
              <a:gd name="connsiteY2" fmla="*/ 26316 h 175053"/>
              <a:gd name="connsiteX3" fmla="*/ 378755 w 386861"/>
              <a:gd name="connsiteY3" fmla="*/ 0 h 175053"/>
              <a:gd name="connsiteX4" fmla="*/ 386861 w 386861"/>
              <a:gd name="connsiteY4" fmla="*/ 175053 h 175053"/>
              <a:gd name="connsiteX5" fmla="*/ 3908 w 386861"/>
              <a:gd name="connsiteY5" fmla="*/ 175053 h 175053"/>
              <a:gd name="connsiteX6" fmla="*/ 0 w 386861"/>
              <a:gd name="connsiteY6" fmla="*/ 89083 h 175053"/>
              <a:gd name="connsiteX0" fmla="*/ 0 w 386861"/>
              <a:gd name="connsiteY0" fmla="*/ 89083 h 175053"/>
              <a:gd name="connsiteX1" fmla="*/ 133843 w 386861"/>
              <a:gd name="connsiteY1" fmla="*/ 117231 h 175053"/>
              <a:gd name="connsiteX2" fmla="*/ 239798 w 386861"/>
              <a:gd name="connsiteY2" fmla="*/ 26316 h 175053"/>
              <a:gd name="connsiteX3" fmla="*/ 378755 w 386861"/>
              <a:gd name="connsiteY3" fmla="*/ 0 h 175053"/>
              <a:gd name="connsiteX4" fmla="*/ 386861 w 386861"/>
              <a:gd name="connsiteY4" fmla="*/ 175053 h 175053"/>
              <a:gd name="connsiteX5" fmla="*/ 3908 w 386861"/>
              <a:gd name="connsiteY5" fmla="*/ 175053 h 175053"/>
              <a:gd name="connsiteX6" fmla="*/ 0 w 386861"/>
              <a:gd name="connsiteY6" fmla="*/ 89083 h 175053"/>
              <a:gd name="connsiteX0" fmla="*/ 0 w 389943"/>
              <a:gd name="connsiteY0" fmla="*/ 112896 h 175053"/>
              <a:gd name="connsiteX1" fmla="*/ 136925 w 389943"/>
              <a:gd name="connsiteY1" fmla="*/ 117231 h 175053"/>
              <a:gd name="connsiteX2" fmla="*/ 242880 w 389943"/>
              <a:gd name="connsiteY2" fmla="*/ 26316 h 175053"/>
              <a:gd name="connsiteX3" fmla="*/ 381837 w 389943"/>
              <a:gd name="connsiteY3" fmla="*/ 0 h 175053"/>
              <a:gd name="connsiteX4" fmla="*/ 389943 w 389943"/>
              <a:gd name="connsiteY4" fmla="*/ 175053 h 175053"/>
              <a:gd name="connsiteX5" fmla="*/ 6990 w 389943"/>
              <a:gd name="connsiteY5" fmla="*/ 175053 h 175053"/>
              <a:gd name="connsiteX6" fmla="*/ 0 w 389943"/>
              <a:gd name="connsiteY6" fmla="*/ 112896 h 175053"/>
              <a:gd name="connsiteX0" fmla="*/ 0 w 389943"/>
              <a:gd name="connsiteY0" fmla="*/ 112896 h 175053"/>
              <a:gd name="connsiteX1" fmla="*/ 127681 w 389943"/>
              <a:gd name="connsiteY1" fmla="*/ 74368 h 175053"/>
              <a:gd name="connsiteX2" fmla="*/ 242880 w 389943"/>
              <a:gd name="connsiteY2" fmla="*/ 26316 h 175053"/>
              <a:gd name="connsiteX3" fmla="*/ 381837 w 389943"/>
              <a:gd name="connsiteY3" fmla="*/ 0 h 175053"/>
              <a:gd name="connsiteX4" fmla="*/ 389943 w 389943"/>
              <a:gd name="connsiteY4" fmla="*/ 175053 h 175053"/>
              <a:gd name="connsiteX5" fmla="*/ 6990 w 389943"/>
              <a:gd name="connsiteY5" fmla="*/ 175053 h 175053"/>
              <a:gd name="connsiteX6" fmla="*/ 0 w 389943"/>
              <a:gd name="connsiteY6" fmla="*/ 112896 h 1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43" h="175053">
                <a:moveTo>
                  <a:pt x="0" y="112896"/>
                </a:moveTo>
                <a:lnTo>
                  <a:pt x="127681" y="74368"/>
                </a:lnTo>
                <a:lnTo>
                  <a:pt x="242880" y="26316"/>
                </a:lnTo>
                <a:lnTo>
                  <a:pt x="381837" y="0"/>
                </a:lnTo>
                <a:lnTo>
                  <a:pt x="389943" y="175053"/>
                </a:lnTo>
                <a:lnTo>
                  <a:pt x="6990" y="175053"/>
                </a:lnTo>
                <a:lnTo>
                  <a:pt x="0" y="11289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09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5219901"/>
              </p:ext>
            </p:extLst>
          </p:nvPr>
        </p:nvGraphicFramePr>
        <p:xfrm>
          <a:off x="450850" y="1048134"/>
          <a:ext cx="8242300" cy="4554782"/>
        </p:xfrm>
        <a:graphic>
          <a:graphicData uri="http://schemas.openxmlformats.org/drawingml/2006/table">
            <a:tbl>
              <a:tblPr firstRow="1" bandRow="1">
                <a:tableStyleId>{5C22544A-7EE6-4342-B048-85BDC9FD1C3A}</a:tableStyleId>
              </a:tblPr>
              <a:tblGrid>
                <a:gridCol w="1523423">
                  <a:extLst>
                    <a:ext uri="{9D8B030D-6E8A-4147-A177-3AD203B41FA5}">
                      <a16:colId xmlns:a16="http://schemas.microsoft.com/office/drawing/2014/main" val="20000"/>
                    </a:ext>
                  </a:extLst>
                </a:gridCol>
                <a:gridCol w="2156175">
                  <a:extLst>
                    <a:ext uri="{9D8B030D-6E8A-4147-A177-3AD203B41FA5}">
                      <a16:colId xmlns:a16="http://schemas.microsoft.com/office/drawing/2014/main" val="20001"/>
                    </a:ext>
                  </a:extLst>
                </a:gridCol>
                <a:gridCol w="2281351">
                  <a:extLst>
                    <a:ext uri="{9D8B030D-6E8A-4147-A177-3AD203B41FA5}">
                      <a16:colId xmlns:a16="http://schemas.microsoft.com/office/drawing/2014/main" val="20002"/>
                    </a:ext>
                  </a:extLst>
                </a:gridCol>
                <a:gridCol w="2281351">
                  <a:extLst>
                    <a:ext uri="{9D8B030D-6E8A-4147-A177-3AD203B41FA5}">
                      <a16:colId xmlns:a16="http://schemas.microsoft.com/office/drawing/2014/main" val="20003"/>
                    </a:ext>
                  </a:extLst>
                </a:gridCol>
              </a:tblGrid>
              <a:tr h="1358214">
                <a:tc>
                  <a:txBody>
                    <a:bodyPr/>
                    <a:lstStyle/>
                    <a:p>
                      <a:pPr algn="ctr">
                        <a:lnSpc>
                          <a:spcPct val="85000"/>
                        </a:lnSpc>
                      </a:pPr>
                      <a:r>
                        <a:rPr lang="en-US" sz="1600" dirty="0">
                          <a:solidFill>
                            <a:schemeClr val="tx2"/>
                          </a:solidFill>
                          <a:latin typeface="+mj-lt"/>
                        </a:rPr>
                        <a:t>Joan’s Age                       </a:t>
                      </a:r>
                      <a:r>
                        <a:rPr lang="en-US" sz="1400" b="0" dirty="0">
                          <a:solidFill>
                            <a:schemeClr val="tx2"/>
                          </a:solidFill>
                          <a:latin typeface="+mj-lt"/>
                        </a:rPr>
                        <a:t>(at election)</a:t>
                      </a:r>
                      <a:endParaRPr lang="en-US" sz="1600" b="0" dirty="0">
                        <a:solidFill>
                          <a:schemeClr val="tx2"/>
                        </a:solidFill>
                        <a:latin typeface="+mj-lt"/>
                      </a:endParaRPr>
                    </a:p>
                  </a:txBody>
                  <a:tcPr marL="0" marR="0" marB="182880" anchor="b">
                    <a:noFill/>
                  </a:tcPr>
                </a:tc>
                <a:tc>
                  <a:txBody>
                    <a:bodyPr/>
                    <a:lstStyle/>
                    <a:p>
                      <a:pPr algn="ctr">
                        <a:lnSpc>
                          <a:spcPct val="85000"/>
                        </a:lnSpc>
                      </a:pPr>
                      <a:r>
                        <a:rPr lang="en-US" sz="1600" dirty="0">
                          <a:solidFill>
                            <a:schemeClr val="tx2"/>
                          </a:solidFill>
                          <a:latin typeface="+mj-lt"/>
                        </a:rPr>
                        <a:t>8% Benefit                       Base Growth</a:t>
                      </a:r>
                    </a:p>
                  </a:txBody>
                  <a:tcPr marB="182880" anchor="b">
                    <a:noFill/>
                  </a:tcPr>
                </a:tc>
                <a:tc>
                  <a:txBody>
                    <a:bodyPr/>
                    <a:lstStyle/>
                    <a:p>
                      <a:pPr algn="ctr">
                        <a:lnSpc>
                          <a:spcPct val="85000"/>
                        </a:lnSpc>
                      </a:pPr>
                      <a:r>
                        <a:rPr lang="en-US" sz="1600" dirty="0">
                          <a:solidFill>
                            <a:schemeClr val="tx2"/>
                          </a:solidFill>
                          <a:latin typeface="+mj-lt"/>
                        </a:rPr>
                        <a:t>Withdrawal Percentage</a:t>
                      </a:r>
                    </a:p>
                  </a:txBody>
                  <a:tcPr marB="182880" anchor="b">
                    <a:noFill/>
                  </a:tcPr>
                </a:tc>
                <a:tc>
                  <a:txBody>
                    <a:bodyPr/>
                    <a:lstStyle/>
                    <a:p>
                      <a:pPr algn="ctr">
                        <a:lnSpc>
                          <a:spcPct val="85000"/>
                        </a:lnSpc>
                      </a:pPr>
                      <a:r>
                        <a:rPr lang="en-US" sz="1600" dirty="0">
                          <a:solidFill>
                            <a:schemeClr val="tx2"/>
                          </a:solidFill>
                          <a:latin typeface="+mj-lt"/>
                        </a:rPr>
                        <a:t>Annual</a:t>
                      </a:r>
                      <a:r>
                        <a:rPr lang="en-US" sz="1600" baseline="0" dirty="0">
                          <a:solidFill>
                            <a:schemeClr val="tx2"/>
                          </a:solidFill>
                          <a:latin typeface="+mj-lt"/>
                        </a:rPr>
                        <a:t> Income Payment </a:t>
                      </a:r>
                      <a:r>
                        <a:rPr lang="en-US" sz="1400" b="0" baseline="0" dirty="0">
                          <a:solidFill>
                            <a:schemeClr val="tx2"/>
                          </a:solidFill>
                          <a:latin typeface="+mj-lt"/>
                        </a:rPr>
                        <a:t>(Level)</a:t>
                      </a:r>
                      <a:endParaRPr lang="en-US" sz="1400" b="0" dirty="0">
                        <a:solidFill>
                          <a:schemeClr val="tx2"/>
                        </a:solidFill>
                        <a:latin typeface="+mj-lt"/>
                      </a:endParaRPr>
                    </a:p>
                  </a:txBody>
                  <a:tcPr marB="182880" anchor="b">
                    <a:noFill/>
                  </a:tcPr>
                </a:tc>
                <a:extLst>
                  <a:ext uri="{0D108BD9-81ED-4DB2-BD59-A6C34878D82A}">
                    <a16:rowId xmlns:a16="http://schemas.microsoft.com/office/drawing/2014/main" val="10000"/>
                  </a:ext>
                </a:extLst>
              </a:tr>
              <a:tr h="399571">
                <a:tc>
                  <a:txBody>
                    <a:bodyPr/>
                    <a:lstStyle/>
                    <a:p>
                      <a:pPr algn="ctr" rtl="0" fontAlgn="ctr"/>
                      <a:r>
                        <a:rPr lang="en-US" sz="1600" b="0" i="0" u="none" strike="noStrike">
                          <a:solidFill>
                            <a:srgbClr val="000000"/>
                          </a:solidFill>
                          <a:effectLst/>
                          <a:latin typeface="Arial" panose="020B0604020202020204" pitchFamily="34" charset="0"/>
                        </a:rPr>
                        <a:t>60</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$100,000 </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4.75%</a:t>
                      </a:r>
                    </a:p>
                  </a:txBody>
                  <a:tcPr marL="9525" marR="9525" marT="9525" marB="0" anchor="ctr">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$4,750 </a:t>
                      </a:r>
                    </a:p>
                  </a:txBody>
                  <a:tcPr marL="9525" marR="9525" marT="9525"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9571">
                <a:tc>
                  <a:txBody>
                    <a:bodyPr/>
                    <a:lstStyle/>
                    <a:p>
                      <a:pPr algn="ctr" rtl="0" fontAlgn="ctr"/>
                      <a:r>
                        <a:rPr lang="en-US" sz="1600" b="0" i="0" u="none" strike="noStrike">
                          <a:solidFill>
                            <a:srgbClr val="000000"/>
                          </a:solidFill>
                          <a:effectLst/>
                          <a:latin typeface="Arial" panose="020B0604020202020204" pitchFamily="34" charset="0"/>
                        </a:rPr>
                        <a:t>61</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$108,000 </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5.00%</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$5,400 </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9571">
                <a:tc>
                  <a:txBody>
                    <a:bodyPr/>
                    <a:lstStyle/>
                    <a:p>
                      <a:pPr algn="ctr" rtl="0" fontAlgn="ctr"/>
                      <a:r>
                        <a:rPr lang="en-US" sz="1600" b="0" i="0" u="none" strike="noStrike">
                          <a:solidFill>
                            <a:srgbClr val="000000"/>
                          </a:solidFill>
                          <a:effectLst/>
                          <a:latin typeface="Arial" panose="020B0604020202020204" pitchFamily="34" charset="0"/>
                        </a:rPr>
                        <a:t>62</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$116,000 </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5.25%</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$6,090</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9571">
                <a:tc>
                  <a:txBody>
                    <a:bodyPr/>
                    <a:lstStyle/>
                    <a:p>
                      <a:pPr algn="ctr" rtl="0" fontAlgn="ctr"/>
                      <a:r>
                        <a:rPr lang="en-US" sz="1600" b="0" i="0" u="none" strike="noStrike">
                          <a:solidFill>
                            <a:srgbClr val="000000"/>
                          </a:solidFill>
                          <a:effectLst/>
                          <a:latin typeface="Arial" panose="020B0604020202020204" pitchFamily="34" charset="0"/>
                        </a:rPr>
                        <a:t>63</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$124,000 </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5.45%</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$6,758</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9571">
                <a:tc>
                  <a:txBody>
                    <a:bodyPr/>
                    <a:lstStyle/>
                    <a:p>
                      <a:pPr algn="ctr" rtl="0" fontAlgn="ctr"/>
                      <a:r>
                        <a:rPr lang="en-US" sz="1600" b="0" i="0" u="none" strike="noStrike">
                          <a:solidFill>
                            <a:srgbClr val="000000"/>
                          </a:solidFill>
                          <a:effectLst/>
                          <a:latin typeface="Arial" panose="020B0604020202020204" pitchFamily="34" charset="0"/>
                        </a:rPr>
                        <a:t>64</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$132,000 </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5.60%</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$7,392 </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9571">
                <a:tc>
                  <a:txBody>
                    <a:bodyPr/>
                    <a:lstStyle/>
                    <a:p>
                      <a:pPr algn="ctr" rtl="0" fontAlgn="ctr"/>
                      <a:r>
                        <a:rPr lang="en-US" sz="1800" b="0" i="0" u="none" strike="noStrike" dirty="0">
                          <a:solidFill>
                            <a:srgbClr val="000000"/>
                          </a:solidFill>
                          <a:effectLst/>
                          <a:latin typeface="Arial" panose="020B0604020202020204" pitchFamily="34" charset="0"/>
                        </a:rPr>
                        <a:t>65</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en-US" sz="1800" b="0" i="0" u="none" strike="noStrike" dirty="0">
                          <a:solidFill>
                            <a:srgbClr val="000000"/>
                          </a:solidFill>
                          <a:effectLst/>
                          <a:latin typeface="Arial" panose="020B0604020202020204" pitchFamily="34" charset="0"/>
                        </a:rPr>
                        <a:t>$140,000 </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en-US" sz="1800" b="0" i="0" u="none" strike="noStrike" dirty="0">
                          <a:solidFill>
                            <a:srgbClr val="000000"/>
                          </a:solidFill>
                          <a:effectLst/>
                          <a:latin typeface="Arial" panose="020B0604020202020204" pitchFamily="34" charset="0"/>
                        </a:rPr>
                        <a:t>5.75%</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en-US" sz="1800" b="0" i="0" u="none" strike="noStrike" dirty="0">
                          <a:solidFill>
                            <a:srgbClr val="000000"/>
                          </a:solidFill>
                          <a:effectLst/>
                          <a:latin typeface="Arial" panose="020B0604020202020204" pitchFamily="34" charset="0"/>
                        </a:rPr>
                        <a:t>$8,050</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6"/>
                  </a:ext>
                </a:extLst>
              </a:tr>
              <a:tr h="399571">
                <a:tc>
                  <a:txBody>
                    <a:bodyPr/>
                    <a:lstStyle/>
                    <a:p>
                      <a:pPr algn="ctr" rtl="0" fontAlgn="ctr"/>
                      <a:r>
                        <a:rPr lang="en-US" sz="1600" b="0" i="0" u="none" strike="noStrike">
                          <a:solidFill>
                            <a:srgbClr val="000000"/>
                          </a:solidFill>
                          <a:effectLst/>
                          <a:latin typeface="Arial" panose="020B0604020202020204" pitchFamily="34" charset="0"/>
                        </a:rPr>
                        <a:t>66</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$148,000 </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5.85%</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$8,658</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9571">
                <a:tc>
                  <a:txBody>
                    <a:bodyPr/>
                    <a:lstStyle/>
                    <a:p>
                      <a:pPr algn="ctr" rtl="0" fontAlgn="ctr"/>
                      <a:r>
                        <a:rPr lang="en-US" sz="1800" b="1" i="0" u="none" strike="noStrike" dirty="0">
                          <a:solidFill>
                            <a:srgbClr val="000000"/>
                          </a:solidFill>
                          <a:effectLst/>
                          <a:latin typeface="Arial" panose="020B0604020202020204" pitchFamily="34" charset="0"/>
                        </a:rPr>
                        <a:t>67</a:t>
                      </a:r>
                    </a:p>
                  </a:txBody>
                  <a:tcPr marL="9525" marR="9525" marT="9525" marB="0" anchor="ctr">
                    <a:lnT w="6350" cap="flat" cmpd="sng" algn="ctr">
                      <a:solidFill>
                        <a:schemeClr val="tx1"/>
                      </a:solidFill>
                      <a:prstDash val="solid"/>
                      <a:round/>
                      <a:headEnd type="none" w="med" len="med"/>
                      <a:tailEnd type="none" w="med" len="med"/>
                    </a:lnT>
                    <a:solidFill>
                      <a:schemeClr val="accent4"/>
                    </a:solidFill>
                  </a:tcPr>
                </a:tc>
                <a:tc>
                  <a:txBody>
                    <a:bodyPr/>
                    <a:lstStyle/>
                    <a:p>
                      <a:pPr algn="ctr" rtl="0" fontAlgn="ctr"/>
                      <a:r>
                        <a:rPr lang="en-US" sz="1800" b="1" i="0" u="none" strike="noStrike" dirty="0">
                          <a:solidFill>
                            <a:srgbClr val="000000"/>
                          </a:solidFill>
                          <a:effectLst/>
                          <a:latin typeface="Arial" panose="020B0604020202020204" pitchFamily="34" charset="0"/>
                        </a:rPr>
                        <a:t>$156,000 </a:t>
                      </a:r>
                    </a:p>
                  </a:txBody>
                  <a:tcPr marL="9525" marR="9525" marT="9525" marB="0" anchor="ctr">
                    <a:lnT w="6350" cap="flat" cmpd="sng" algn="ctr">
                      <a:solidFill>
                        <a:schemeClr val="tx1"/>
                      </a:solidFill>
                      <a:prstDash val="solid"/>
                      <a:round/>
                      <a:headEnd type="none" w="med" len="med"/>
                      <a:tailEnd type="none" w="med" len="med"/>
                    </a:lnT>
                    <a:solidFill>
                      <a:schemeClr val="accent4"/>
                    </a:solidFill>
                  </a:tcPr>
                </a:tc>
                <a:tc>
                  <a:txBody>
                    <a:bodyPr/>
                    <a:lstStyle/>
                    <a:p>
                      <a:pPr marL="0" algn="ctr" defTabSz="914400" rtl="0" eaLnBrk="1" fontAlgn="ctr" latinLnBrk="0" hangingPunct="1"/>
                      <a:r>
                        <a:rPr lang="en-US" sz="1800" b="1" i="0" u="none" strike="noStrike" kern="1200" dirty="0">
                          <a:solidFill>
                            <a:srgbClr val="000000"/>
                          </a:solidFill>
                          <a:effectLst/>
                          <a:latin typeface="Arial" panose="020B0604020202020204" pitchFamily="34" charset="0"/>
                          <a:ea typeface="+mn-ea"/>
                          <a:cs typeface="+mn-cs"/>
                        </a:rPr>
                        <a:t>5.95%</a:t>
                      </a:r>
                    </a:p>
                  </a:txBody>
                  <a:tcPr marL="9525" marR="9525" marT="9525" marB="0" anchor="ctr">
                    <a:lnT w="6350" cap="flat" cmpd="sng" algn="ctr">
                      <a:solidFill>
                        <a:schemeClr val="tx1"/>
                      </a:solidFill>
                      <a:prstDash val="solid"/>
                      <a:round/>
                      <a:headEnd type="none" w="med" len="med"/>
                      <a:tailEnd type="none" w="med" len="med"/>
                    </a:lnT>
                    <a:solidFill>
                      <a:schemeClr val="accent4"/>
                    </a:solidFill>
                  </a:tcPr>
                </a:tc>
                <a:tc>
                  <a:txBody>
                    <a:bodyPr/>
                    <a:lstStyle/>
                    <a:p>
                      <a:pPr marL="0" algn="ctr" defTabSz="914400" rtl="0" eaLnBrk="1" fontAlgn="ctr" latinLnBrk="0" hangingPunct="1"/>
                      <a:r>
                        <a:rPr lang="en-US" sz="1800" b="1" i="0" u="none" strike="noStrike" kern="1200" dirty="0">
                          <a:solidFill>
                            <a:srgbClr val="000000"/>
                          </a:solidFill>
                          <a:effectLst/>
                          <a:latin typeface="Arial" panose="020B0604020202020204" pitchFamily="34" charset="0"/>
                          <a:ea typeface="+mn-ea"/>
                          <a:cs typeface="+mn-cs"/>
                        </a:rPr>
                        <a:t>$9,282 </a:t>
                      </a:r>
                    </a:p>
                  </a:txBody>
                  <a:tcPr marL="9525" marR="9525" marT="9525" marB="0" anchor="ctr">
                    <a:lnT w="6350" cap="flat" cmpd="sng" algn="ctr">
                      <a:solidFill>
                        <a:schemeClr val="tx1"/>
                      </a:solidFill>
                      <a:prstDash val="solid"/>
                      <a:round/>
                      <a:headEnd type="none" w="med" len="med"/>
                      <a:tailEnd type="none" w="med" len="med"/>
                    </a:lnT>
                    <a:solidFill>
                      <a:schemeClr val="accent4"/>
                    </a:solidFill>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lstStyle/>
          <a:p>
            <a:r>
              <a:rPr lang="en-US" dirty="0"/>
              <a:t>She knows what to expect</a:t>
            </a:r>
          </a:p>
        </p:txBody>
      </p:sp>
      <p:grpSp>
        <p:nvGrpSpPr>
          <p:cNvPr id="5" name="Group 4"/>
          <p:cNvGrpSpPr/>
          <p:nvPr/>
        </p:nvGrpSpPr>
        <p:grpSpPr>
          <a:xfrm>
            <a:off x="2914863" y="1287952"/>
            <a:ext cx="318490" cy="307873"/>
            <a:chOff x="577850" y="3692525"/>
            <a:chExt cx="285750" cy="276225"/>
          </a:xfrm>
          <a:solidFill>
            <a:schemeClr val="accent1"/>
          </a:solidFill>
        </p:grpSpPr>
        <p:sp>
          <p:nvSpPr>
            <p:cNvPr id="6" name="Freeform 12"/>
            <p:cNvSpPr>
              <a:spLocks/>
            </p:cNvSpPr>
            <p:nvPr/>
          </p:nvSpPr>
          <p:spPr bwMode="auto">
            <a:xfrm>
              <a:off x="596900" y="3692525"/>
              <a:ext cx="71437" cy="98425"/>
            </a:xfrm>
            <a:custGeom>
              <a:avLst/>
              <a:gdLst>
                <a:gd name="T0" fmla="*/ 186 w 315"/>
                <a:gd name="T1" fmla="*/ 433 h 433"/>
                <a:gd name="T2" fmla="*/ 186 w 315"/>
                <a:gd name="T3" fmla="*/ 399 h 433"/>
                <a:gd name="T4" fmla="*/ 283 w 315"/>
                <a:gd name="T5" fmla="*/ 365 h 433"/>
                <a:gd name="T6" fmla="*/ 315 w 315"/>
                <a:gd name="T7" fmla="*/ 288 h 433"/>
                <a:gd name="T8" fmla="*/ 303 w 315"/>
                <a:gd name="T9" fmla="*/ 237 h 433"/>
                <a:gd name="T10" fmla="*/ 274 w 315"/>
                <a:gd name="T11" fmla="*/ 205 h 433"/>
                <a:gd name="T12" fmla="*/ 209 w 315"/>
                <a:gd name="T13" fmla="*/ 173 h 433"/>
                <a:gd name="T14" fmla="*/ 141 w 315"/>
                <a:gd name="T15" fmla="*/ 140 h 433"/>
                <a:gd name="T16" fmla="*/ 129 w 315"/>
                <a:gd name="T17" fmla="*/ 110 h 433"/>
                <a:gd name="T18" fmla="*/ 135 w 315"/>
                <a:gd name="T19" fmla="*/ 90 h 433"/>
                <a:gd name="T20" fmla="*/ 152 w 315"/>
                <a:gd name="T21" fmla="*/ 84 h 433"/>
                <a:gd name="T22" fmla="*/ 171 w 315"/>
                <a:gd name="T23" fmla="*/ 91 h 433"/>
                <a:gd name="T24" fmla="*/ 175 w 315"/>
                <a:gd name="T25" fmla="*/ 123 h 433"/>
                <a:gd name="T26" fmla="*/ 175 w 315"/>
                <a:gd name="T27" fmla="*/ 138 h 433"/>
                <a:gd name="T28" fmla="*/ 301 w 315"/>
                <a:gd name="T29" fmla="*/ 138 h 433"/>
                <a:gd name="T30" fmla="*/ 302 w 315"/>
                <a:gd name="T31" fmla="*/ 121 h 433"/>
                <a:gd name="T32" fmla="*/ 273 w 315"/>
                <a:gd name="T33" fmla="*/ 57 h 433"/>
                <a:gd name="T34" fmla="*/ 186 w 315"/>
                <a:gd name="T35" fmla="*/ 29 h 433"/>
                <a:gd name="T36" fmla="*/ 186 w 315"/>
                <a:gd name="T37" fmla="*/ 0 h 433"/>
                <a:gd name="T38" fmla="*/ 128 w 315"/>
                <a:gd name="T39" fmla="*/ 0 h 433"/>
                <a:gd name="T40" fmla="*/ 128 w 315"/>
                <a:gd name="T41" fmla="*/ 29 h 433"/>
                <a:gd name="T42" fmla="*/ 32 w 315"/>
                <a:gd name="T43" fmla="*/ 58 h 433"/>
                <a:gd name="T44" fmla="*/ 0 w 315"/>
                <a:gd name="T45" fmla="*/ 122 h 433"/>
                <a:gd name="T46" fmla="*/ 15 w 315"/>
                <a:gd name="T47" fmla="*/ 173 h 433"/>
                <a:gd name="T48" fmla="*/ 51 w 315"/>
                <a:gd name="T49" fmla="*/ 207 h 433"/>
                <a:gd name="T50" fmla="*/ 129 w 315"/>
                <a:gd name="T51" fmla="*/ 246 h 433"/>
                <a:gd name="T52" fmla="*/ 170 w 315"/>
                <a:gd name="T53" fmla="*/ 275 h 433"/>
                <a:gd name="T54" fmla="*/ 176 w 315"/>
                <a:gd name="T55" fmla="*/ 319 h 433"/>
                <a:gd name="T56" fmla="*/ 170 w 315"/>
                <a:gd name="T57" fmla="*/ 337 h 433"/>
                <a:gd name="T58" fmla="*/ 151 w 315"/>
                <a:gd name="T59" fmla="*/ 343 h 433"/>
                <a:gd name="T60" fmla="*/ 132 w 315"/>
                <a:gd name="T61" fmla="*/ 334 h 433"/>
                <a:gd name="T62" fmla="*/ 128 w 315"/>
                <a:gd name="T63" fmla="*/ 289 h 433"/>
                <a:gd name="T64" fmla="*/ 128 w 315"/>
                <a:gd name="T65" fmla="*/ 266 h 433"/>
                <a:gd name="T66" fmla="*/ 2 w 315"/>
                <a:gd name="T67" fmla="*/ 266 h 433"/>
                <a:gd name="T68" fmla="*/ 2 w 315"/>
                <a:gd name="T69" fmla="*/ 284 h 433"/>
                <a:gd name="T70" fmla="*/ 40 w 315"/>
                <a:gd name="T71" fmla="*/ 370 h 433"/>
                <a:gd name="T72" fmla="*/ 128 w 315"/>
                <a:gd name="T73" fmla="*/ 398 h 433"/>
                <a:gd name="T74" fmla="*/ 128 w 315"/>
                <a:gd name="T75" fmla="*/ 433 h 433"/>
                <a:gd name="T76" fmla="*/ 186 w 315"/>
                <a:gd name="T77"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5" h="433">
                  <a:moveTo>
                    <a:pt x="186" y="433"/>
                  </a:moveTo>
                  <a:cubicBezTo>
                    <a:pt x="186" y="399"/>
                    <a:pt x="186" y="399"/>
                    <a:pt x="186" y="399"/>
                  </a:cubicBezTo>
                  <a:cubicBezTo>
                    <a:pt x="229" y="395"/>
                    <a:pt x="261" y="383"/>
                    <a:pt x="283" y="365"/>
                  </a:cubicBezTo>
                  <a:cubicBezTo>
                    <a:pt x="305" y="346"/>
                    <a:pt x="315" y="320"/>
                    <a:pt x="315" y="288"/>
                  </a:cubicBezTo>
                  <a:cubicBezTo>
                    <a:pt x="315" y="268"/>
                    <a:pt x="311" y="251"/>
                    <a:pt x="303" y="237"/>
                  </a:cubicBezTo>
                  <a:cubicBezTo>
                    <a:pt x="295" y="223"/>
                    <a:pt x="286" y="213"/>
                    <a:pt x="274" y="205"/>
                  </a:cubicBezTo>
                  <a:cubicBezTo>
                    <a:pt x="262" y="198"/>
                    <a:pt x="241" y="187"/>
                    <a:pt x="209" y="173"/>
                  </a:cubicBezTo>
                  <a:cubicBezTo>
                    <a:pt x="171" y="156"/>
                    <a:pt x="148" y="145"/>
                    <a:pt x="141" y="140"/>
                  </a:cubicBezTo>
                  <a:cubicBezTo>
                    <a:pt x="133" y="134"/>
                    <a:pt x="129" y="124"/>
                    <a:pt x="129" y="110"/>
                  </a:cubicBezTo>
                  <a:cubicBezTo>
                    <a:pt x="129" y="101"/>
                    <a:pt x="131" y="95"/>
                    <a:pt x="135" y="90"/>
                  </a:cubicBezTo>
                  <a:cubicBezTo>
                    <a:pt x="138" y="86"/>
                    <a:pt x="144" y="84"/>
                    <a:pt x="152" y="84"/>
                  </a:cubicBezTo>
                  <a:cubicBezTo>
                    <a:pt x="161" y="84"/>
                    <a:pt x="168" y="86"/>
                    <a:pt x="171" y="91"/>
                  </a:cubicBezTo>
                  <a:cubicBezTo>
                    <a:pt x="173" y="96"/>
                    <a:pt x="175" y="107"/>
                    <a:pt x="175" y="123"/>
                  </a:cubicBezTo>
                  <a:cubicBezTo>
                    <a:pt x="175" y="138"/>
                    <a:pt x="175" y="138"/>
                    <a:pt x="175" y="138"/>
                  </a:cubicBezTo>
                  <a:cubicBezTo>
                    <a:pt x="301" y="138"/>
                    <a:pt x="301" y="138"/>
                    <a:pt x="301" y="138"/>
                  </a:cubicBezTo>
                  <a:cubicBezTo>
                    <a:pt x="302" y="130"/>
                    <a:pt x="302" y="125"/>
                    <a:pt x="302" y="121"/>
                  </a:cubicBezTo>
                  <a:cubicBezTo>
                    <a:pt x="302" y="94"/>
                    <a:pt x="292" y="73"/>
                    <a:pt x="273" y="57"/>
                  </a:cubicBezTo>
                  <a:cubicBezTo>
                    <a:pt x="254" y="42"/>
                    <a:pt x="225" y="33"/>
                    <a:pt x="186" y="29"/>
                  </a:cubicBezTo>
                  <a:cubicBezTo>
                    <a:pt x="186" y="0"/>
                    <a:pt x="186" y="0"/>
                    <a:pt x="186" y="0"/>
                  </a:cubicBezTo>
                  <a:cubicBezTo>
                    <a:pt x="128" y="0"/>
                    <a:pt x="128" y="0"/>
                    <a:pt x="128" y="0"/>
                  </a:cubicBezTo>
                  <a:cubicBezTo>
                    <a:pt x="128" y="29"/>
                    <a:pt x="128" y="29"/>
                    <a:pt x="128" y="29"/>
                  </a:cubicBezTo>
                  <a:cubicBezTo>
                    <a:pt x="85" y="33"/>
                    <a:pt x="53" y="42"/>
                    <a:pt x="32" y="58"/>
                  </a:cubicBezTo>
                  <a:cubicBezTo>
                    <a:pt x="11" y="73"/>
                    <a:pt x="0" y="95"/>
                    <a:pt x="0" y="122"/>
                  </a:cubicBezTo>
                  <a:cubicBezTo>
                    <a:pt x="0" y="141"/>
                    <a:pt x="5" y="158"/>
                    <a:pt x="15" y="173"/>
                  </a:cubicBezTo>
                  <a:cubicBezTo>
                    <a:pt x="25" y="188"/>
                    <a:pt x="37" y="199"/>
                    <a:pt x="51" y="207"/>
                  </a:cubicBezTo>
                  <a:cubicBezTo>
                    <a:pt x="65" y="216"/>
                    <a:pt x="91" y="228"/>
                    <a:pt x="129" y="246"/>
                  </a:cubicBezTo>
                  <a:cubicBezTo>
                    <a:pt x="152" y="256"/>
                    <a:pt x="166" y="266"/>
                    <a:pt x="170" y="275"/>
                  </a:cubicBezTo>
                  <a:cubicBezTo>
                    <a:pt x="174" y="283"/>
                    <a:pt x="176" y="298"/>
                    <a:pt x="176" y="319"/>
                  </a:cubicBezTo>
                  <a:cubicBezTo>
                    <a:pt x="176" y="327"/>
                    <a:pt x="174" y="333"/>
                    <a:pt x="170" y="337"/>
                  </a:cubicBezTo>
                  <a:cubicBezTo>
                    <a:pt x="165" y="341"/>
                    <a:pt x="159" y="343"/>
                    <a:pt x="151" y="343"/>
                  </a:cubicBezTo>
                  <a:cubicBezTo>
                    <a:pt x="141" y="343"/>
                    <a:pt x="134" y="340"/>
                    <a:pt x="132" y="334"/>
                  </a:cubicBezTo>
                  <a:cubicBezTo>
                    <a:pt x="129" y="328"/>
                    <a:pt x="128" y="313"/>
                    <a:pt x="128" y="289"/>
                  </a:cubicBezTo>
                  <a:cubicBezTo>
                    <a:pt x="128" y="266"/>
                    <a:pt x="128" y="266"/>
                    <a:pt x="128" y="266"/>
                  </a:cubicBezTo>
                  <a:cubicBezTo>
                    <a:pt x="2" y="266"/>
                    <a:pt x="2" y="266"/>
                    <a:pt x="2" y="266"/>
                  </a:cubicBezTo>
                  <a:cubicBezTo>
                    <a:pt x="2" y="284"/>
                    <a:pt x="2" y="284"/>
                    <a:pt x="2" y="284"/>
                  </a:cubicBezTo>
                  <a:cubicBezTo>
                    <a:pt x="2" y="325"/>
                    <a:pt x="15" y="353"/>
                    <a:pt x="40" y="370"/>
                  </a:cubicBezTo>
                  <a:cubicBezTo>
                    <a:pt x="65" y="386"/>
                    <a:pt x="94" y="395"/>
                    <a:pt x="128" y="398"/>
                  </a:cubicBezTo>
                  <a:cubicBezTo>
                    <a:pt x="128" y="433"/>
                    <a:pt x="128" y="433"/>
                    <a:pt x="128" y="433"/>
                  </a:cubicBezTo>
                  <a:lnTo>
                    <a:pt x="186" y="43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3"/>
            <p:cNvSpPr>
              <a:spLocks/>
            </p:cNvSpPr>
            <p:nvPr/>
          </p:nvSpPr>
          <p:spPr bwMode="auto">
            <a:xfrm>
              <a:off x="581025" y="3889375"/>
              <a:ext cx="52387" cy="79375"/>
            </a:xfrm>
            <a:custGeom>
              <a:avLst/>
              <a:gdLst>
                <a:gd name="T0" fmla="*/ 0 w 226"/>
                <a:gd name="T1" fmla="*/ 106 h 348"/>
                <a:gd name="T2" fmla="*/ 0 w 226"/>
                <a:gd name="T3" fmla="*/ 316 h 348"/>
                <a:gd name="T4" fmla="*/ 40 w 226"/>
                <a:gd name="T5" fmla="*/ 348 h 348"/>
                <a:gd name="T6" fmla="*/ 187 w 226"/>
                <a:gd name="T7" fmla="*/ 348 h 348"/>
                <a:gd name="T8" fmla="*/ 226 w 226"/>
                <a:gd name="T9" fmla="*/ 316 h 348"/>
                <a:gd name="T10" fmla="*/ 226 w 226"/>
                <a:gd name="T11" fmla="*/ 0 h 348"/>
                <a:gd name="T12" fmla="*/ 137 w 226"/>
                <a:gd name="T13" fmla="*/ 89 h 348"/>
                <a:gd name="T14" fmla="*/ 58 w 226"/>
                <a:gd name="T15" fmla="*/ 122 h 348"/>
                <a:gd name="T16" fmla="*/ 0 w 226"/>
                <a:gd name="T17" fmla="*/ 10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348">
                  <a:moveTo>
                    <a:pt x="0" y="106"/>
                  </a:moveTo>
                  <a:cubicBezTo>
                    <a:pt x="0" y="316"/>
                    <a:pt x="0" y="316"/>
                    <a:pt x="0" y="316"/>
                  </a:cubicBezTo>
                  <a:cubicBezTo>
                    <a:pt x="0" y="334"/>
                    <a:pt x="18" y="348"/>
                    <a:pt x="40" y="348"/>
                  </a:cubicBezTo>
                  <a:cubicBezTo>
                    <a:pt x="187" y="348"/>
                    <a:pt x="187" y="348"/>
                    <a:pt x="187" y="348"/>
                  </a:cubicBezTo>
                  <a:cubicBezTo>
                    <a:pt x="208" y="348"/>
                    <a:pt x="226" y="334"/>
                    <a:pt x="226" y="316"/>
                  </a:cubicBezTo>
                  <a:cubicBezTo>
                    <a:pt x="226" y="0"/>
                    <a:pt x="226" y="0"/>
                    <a:pt x="226" y="0"/>
                  </a:cubicBezTo>
                  <a:cubicBezTo>
                    <a:pt x="137" y="89"/>
                    <a:pt x="137" y="89"/>
                    <a:pt x="137" y="89"/>
                  </a:cubicBezTo>
                  <a:cubicBezTo>
                    <a:pt x="116" y="110"/>
                    <a:pt x="88" y="122"/>
                    <a:pt x="58" y="122"/>
                  </a:cubicBezTo>
                  <a:cubicBezTo>
                    <a:pt x="37" y="122"/>
                    <a:pt x="18" y="116"/>
                    <a:pt x="0"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4"/>
            <p:cNvSpPr>
              <a:spLocks/>
            </p:cNvSpPr>
            <p:nvPr/>
          </p:nvSpPr>
          <p:spPr bwMode="auto">
            <a:xfrm>
              <a:off x="658813" y="3825875"/>
              <a:ext cx="50800" cy="142875"/>
            </a:xfrm>
            <a:custGeom>
              <a:avLst/>
              <a:gdLst>
                <a:gd name="T0" fmla="*/ 0 w 226"/>
                <a:gd name="T1" fmla="*/ 168 h 628"/>
                <a:gd name="T2" fmla="*/ 0 w 226"/>
                <a:gd name="T3" fmla="*/ 576 h 628"/>
                <a:gd name="T4" fmla="*/ 40 w 226"/>
                <a:gd name="T5" fmla="*/ 628 h 628"/>
                <a:gd name="T6" fmla="*/ 187 w 226"/>
                <a:gd name="T7" fmla="*/ 628 h 628"/>
                <a:gd name="T8" fmla="*/ 226 w 226"/>
                <a:gd name="T9" fmla="*/ 576 h 628"/>
                <a:gd name="T10" fmla="*/ 226 w 226"/>
                <a:gd name="T11" fmla="*/ 57 h 628"/>
                <a:gd name="T12" fmla="*/ 169 w 226"/>
                <a:gd name="T13" fmla="*/ 0 h 628"/>
                <a:gd name="T14" fmla="*/ 0 w 226"/>
                <a:gd name="T15" fmla="*/ 168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628">
                  <a:moveTo>
                    <a:pt x="0" y="168"/>
                  </a:moveTo>
                  <a:cubicBezTo>
                    <a:pt x="0" y="576"/>
                    <a:pt x="0" y="576"/>
                    <a:pt x="0" y="576"/>
                  </a:cubicBezTo>
                  <a:cubicBezTo>
                    <a:pt x="0" y="605"/>
                    <a:pt x="18" y="628"/>
                    <a:pt x="40" y="628"/>
                  </a:cubicBezTo>
                  <a:cubicBezTo>
                    <a:pt x="187" y="628"/>
                    <a:pt x="187" y="628"/>
                    <a:pt x="187" y="628"/>
                  </a:cubicBezTo>
                  <a:cubicBezTo>
                    <a:pt x="208" y="628"/>
                    <a:pt x="226" y="605"/>
                    <a:pt x="226" y="576"/>
                  </a:cubicBezTo>
                  <a:cubicBezTo>
                    <a:pt x="226" y="57"/>
                    <a:pt x="226" y="57"/>
                    <a:pt x="226" y="57"/>
                  </a:cubicBezTo>
                  <a:cubicBezTo>
                    <a:pt x="169" y="0"/>
                    <a:pt x="169" y="0"/>
                    <a:pt x="169" y="0"/>
                  </a:cubicBezTo>
                  <a:lnTo>
                    <a:pt x="0" y="16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p:cNvSpPr>
            <p:nvPr/>
          </p:nvSpPr>
          <p:spPr bwMode="auto">
            <a:xfrm>
              <a:off x="735013" y="3819525"/>
              <a:ext cx="50800" cy="149225"/>
            </a:xfrm>
            <a:custGeom>
              <a:avLst/>
              <a:gdLst>
                <a:gd name="T0" fmla="*/ 0 w 226"/>
                <a:gd name="T1" fmla="*/ 164 h 656"/>
                <a:gd name="T2" fmla="*/ 0 w 226"/>
                <a:gd name="T3" fmla="*/ 619 h 656"/>
                <a:gd name="T4" fmla="*/ 40 w 226"/>
                <a:gd name="T5" fmla="*/ 656 h 656"/>
                <a:gd name="T6" fmla="*/ 186 w 226"/>
                <a:gd name="T7" fmla="*/ 656 h 656"/>
                <a:gd name="T8" fmla="*/ 226 w 226"/>
                <a:gd name="T9" fmla="*/ 619 h 656"/>
                <a:gd name="T10" fmla="*/ 226 w 226"/>
                <a:gd name="T11" fmla="*/ 0 h 656"/>
                <a:gd name="T12" fmla="*/ 94 w 226"/>
                <a:gd name="T13" fmla="*/ 132 h 656"/>
                <a:gd name="T14" fmla="*/ 15 w 226"/>
                <a:gd name="T15" fmla="*/ 165 h 656"/>
                <a:gd name="T16" fmla="*/ 0 w 226"/>
                <a:gd name="T17" fmla="*/ 16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656">
                  <a:moveTo>
                    <a:pt x="0" y="164"/>
                  </a:moveTo>
                  <a:cubicBezTo>
                    <a:pt x="0" y="619"/>
                    <a:pt x="0" y="619"/>
                    <a:pt x="0" y="619"/>
                  </a:cubicBezTo>
                  <a:cubicBezTo>
                    <a:pt x="0" y="640"/>
                    <a:pt x="18" y="656"/>
                    <a:pt x="40" y="656"/>
                  </a:cubicBezTo>
                  <a:cubicBezTo>
                    <a:pt x="186" y="656"/>
                    <a:pt x="186" y="656"/>
                    <a:pt x="186" y="656"/>
                  </a:cubicBezTo>
                  <a:cubicBezTo>
                    <a:pt x="208" y="656"/>
                    <a:pt x="226" y="640"/>
                    <a:pt x="226" y="619"/>
                  </a:cubicBezTo>
                  <a:cubicBezTo>
                    <a:pt x="226" y="0"/>
                    <a:pt x="226" y="0"/>
                    <a:pt x="226" y="0"/>
                  </a:cubicBezTo>
                  <a:cubicBezTo>
                    <a:pt x="94" y="132"/>
                    <a:pt x="94" y="132"/>
                    <a:pt x="94" y="132"/>
                  </a:cubicBezTo>
                  <a:cubicBezTo>
                    <a:pt x="73" y="153"/>
                    <a:pt x="44" y="165"/>
                    <a:pt x="15" y="165"/>
                  </a:cubicBezTo>
                  <a:cubicBezTo>
                    <a:pt x="10" y="165"/>
                    <a:pt x="5" y="165"/>
                    <a:pt x="0" y="1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p:nvSpPr>
          <p:spPr bwMode="auto">
            <a:xfrm>
              <a:off x="811213" y="3776663"/>
              <a:ext cx="52387" cy="192087"/>
            </a:xfrm>
            <a:custGeom>
              <a:avLst/>
              <a:gdLst>
                <a:gd name="T0" fmla="*/ 78 w 226"/>
                <a:gd name="T1" fmla="*/ 0 h 846"/>
                <a:gd name="T2" fmla="*/ 0 w 226"/>
                <a:gd name="T3" fmla="*/ 78 h 846"/>
                <a:gd name="T4" fmla="*/ 0 w 226"/>
                <a:gd name="T5" fmla="*/ 807 h 846"/>
                <a:gd name="T6" fmla="*/ 40 w 226"/>
                <a:gd name="T7" fmla="*/ 846 h 846"/>
                <a:gd name="T8" fmla="*/ 186 w 226"/>
                <a:gd name="T9" fmla="*/ 846 h 846"/>
                <a:gd name="T10" fmla="*/ 226 w 226"/>
                <a:gd name="T11" fmla="*/ 807 h 846"/>
                <a:gd name="T12" fmla="*/ 226 w 226"/>
                <a:gd name="T13" fmla="*/ 56 h 846"/>
                <a:gd name="T14" fmla="*/ 173 w 226"/>
                <a:gd name="T15" fmla="*/ 71 h 846"/>
                <a:gd name="T16" fmla="*/ 78 w 226"/>
                <a:gd name="T17"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846">
                  <a:moveTo>
                    <a:pt x="78" y="0"/>
                  </a:moveTo>
                  <a:cubicBezTo>
                    <a:pt x="0" y="78"/>
                    <a:pt x="0" y="78"/>
                    <a:pt x="0" y="78"/>
                  </a:cubicBezTo>
                  <a:cubicBezTo>
                    <a:pt x="0" y="807"/>
                    <a:pt x="0" y="807"/>
                    <a:pt x="0" y="807"/>
                  </a:cubicBezTo>
                  <a:cubicBezTo>
                    <a:pt x="0" y="829"/>
                    <a:pt x="18" y="846"/>
                    <a:pt x="40" y="846"/>
                  </a:cubicBezTo>
                  <a:cubicBezTo>
                    <a:pt x="186" y="846"/>
                    <a:pt x="186" y="846"/>
                    <a:pt x="186" y="846"/>
                  </a:cubicBezTo>
                  <a:cubicBezTo>
                    <a:pt x="208" y="846"/>
                    <a:pt x="226" y="829"/>
                    <a:pt x="226" y="807"/>
                  </a:cubicBezTo>
                  <a:cubicBezTo>
                    <a:pt x="226" y="56"/>
                    <a:pt x="226" y="56"/>
                    <a:pt x="226" y="56"/>
                  </a:cubicBezTo>
                  <a:cubicBezTo>
                    <a:pt x="210" y="65"/>
                    <a:pt x="193" y="71"/>
                    <a:pt x="173" y="71"/>
                  </a:cubicBezTo>
                  <a:cubicBezTo>
                    <a:pt x="129" y="71"/>
                    <a:pt x="91" y="41"/>
                    <a:pt x="7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p:cNvSpPr>
            <p:nvPr/>
          </p:nvSpPr>
          <p:spPr bwMode="auto">
            <a:xfrm>
              <a:off x="577850" y="3703638"/>
              <a:ext cx="285750" cy="203200"/>
            </a:xfrm>
            <a:custGeom>
              <a:avLst/>
              <a:gdLst>
                <a:gd name="T0" fmla="*/ 73 w 1256"/>
                <a:gd name="T1" fmla="*/ 890 h 890"/>
                <a:gd name="T2" fmla="*/ 119 w 1256"/>
                <a:gd name="T3" fmla="*/ 871 h 890"/>
                <a:gd name="T4" fmla="*/ 522 w 1256"/>
                <a:gd name="T5" fmla="*/ 469 h 890"/>
                <a:gd name="T6" fmla="*/ 659 w 1256"/>
                <a:gd name="T7" fmla="*/ 606 h 890"/>
                <a:gd name="T8" fmla="*/ 706 w 1256"/>
                <a:gd name="T9" fmla="*/ 626 h 890"/>
                <a:gd name="T10" fmla="*/ 752 w 1256"/>
                <a:gd name="T11" fmla="*/ 606 h 890"/>
                <a:gd name="T12" fmla="*/ 1150 w 1256"/>
                <a:gd name="T13" fmla="*/ 209 h 890"/>
                <a:gd name="T14" fmla="*/ 1150 w 1256"/>
                <a:gd name="T15" fmla="*/ 288 h 890"/>
                <a:gd name="T16" fmla="*/ 1202 w 1256"/>
                <a:gd name="T17" fmla="*/ 341 h 890"/>
                <a:gd name="T18" fmla="*/ 1255 w 1256"/>
                <a:gd name="T19" fmla="*/ 288 h 890"/>
                <a:gd name="T20" fmla="*/ 1255 w 1256"/>
                <a:gd name="T21" fmla="*/ 85 h 890"/>
                <a:gd name="T22" fmla="*/ 1255 w 1256"/>
                <a:gd name="T23" fmla="*/ 64 h 890"/>
                <a:gd name="T24" fmla="*/ 1255 w 1256"/>
                <a:gd name="T25" fmla="*/ 53 h 890"/>
                <a:gd name="T26" fmla="*/ 1202 w 1256"/>
                <a:gd name="T27" fmla="*/ 0 h 890"/>
                <a:gd name="T28" fmla="*/ 963 w 1256"/>
                <a:gd name="T29" fmla="*/ 0 h 890"/>
                <a:gd name="T30" fmla="*/ 910 w 1256"/>
                <a:gd name="T31" fmla="*/ 53 h 890"/>
                <a:gd name="T32" fmla="*/ 963 w 1256"/>
                <a:gd name="T33" fmla="*/ 106 h 890"/>
                <a:gd name="T34" fmla="*/ 1065 w 1256"/>
                <a:gd name="T35" fmla="*/ 106 h 890"/>
                <a:gd name="T36" fmla="*/ 705 w 1256"/>
                <a:gd name="T37" fmla="*/ 466 h 890"/>
                <a:gd name="T38" fmla="*/ 568 w 1256"/>
                <a:gd name="T39" fmla="*/ 329 h 890"/>
                <a:gd name="T40" fmla="*/ 522 w 1256"/>
                <a:gd name="T41" fmla="*/ 309 h 890"/>
                <a:gd name="T42" fmla="*/ 475 w 1256"/>
                <a:gd name="T43" fmla="*/ 329 h 890"/>
                <a:gd name="T44" fmla="*/ 26 w 1256"/>
                <a:gd name="T45" fmla="*/ 777 h 890"/>
                <a:gd name="T46" fmla="*/ 26 w 1256"/>
                <a:gd name="T47" fmla="*/ 871 h 890"/>
                <a:gd name="T48" fmla="*/ 73 w 1256"/>
                <a:gd name="T49" fmla="*/ 89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6" h="890">
                  <a:moveTo>
                    <a:pt x="73" y="890"/>
                  </a:moveTo>
                  <a:cubicBezTo>
                    <a:pt x="90" y="890"/>
                    <a:pt x="107" y="884"/>
                    <a:pt x="119" y="871"/>
                  </a:cubicBezTo>
                  <a:cubicBezTo>
                    <a:pt x="522" y="469"/>
                    <a:pt x="522" y="469"/>
                    <a:pt x="522" y="469"/>
                  </a:cubicBezTo>
                  <a:cubicBezTo>
                    <a:pt x="659" y="606"/>
                    <a:pt x="659" y="606"/>
                    <a:pt x="659" y="606"/>
                  </a:cubicBezTo>
                  <a:cubicBezTo>
                    <a:pt x="671" y="619"/>
                    <a:pt x="688" y="626"/>
                    <a:pt x="706" y="626"/>
                  </a:cubicBezTo>
                  <a:cubicBezTo>
                    <a:pt x="723" y="626"/>
                    <a:pt x="740" y="619"/>
                    <a:pt x="752" y="606"/>
                  </a:cubicBezTo>
                  <a:cubicBezTo>
                    <a:pt x="1150" y="209"/>
                    <a:pt x="1150" y="209"/>
                    <a:pt x="1150" y="209"/>
                  </a:cubicBezTo>
                  <a:cubicBezTo>
                    <a:pt x="1150" y="288"/>
                    <a:pt x="1150" y="288"/>
                    <a:pt x="1150" y="288"/>
                  </a:cubicBezTo>
                  <a:cubicBezTo>
                    <a:pt x="1150" y="317"/>
                    <a:pt x="1173" y="341"/>
                    <a:pt x="1202" y="341"/>
                  </a:cubicBezTo>
                  <a:cubicBezTo>
                    <a:pt x="1232" y="341"/>
                    <a:pt x="1255" y="317"/>
                    <a:pt x="1255" y="288"/>
                  </a:cubicBezTo>
                  <a:cubicBezTo>
                    <a:pt x="1255" y="85"/>
                    <a:pt x="1255" y="85"/>
                    <a:pt x="1255" y="85"/>
                  </a:cubicBezTo>
                  <a:cubicBezTo>
                    <a:pt x="1256" y="78"/>
                    <a:pt x="1256" y="71"/>
                    <a:pt x="1255" y="64"/>
                  </a:cubicBezTo>
                  <a:cubicBezTo>
                    <a:pt x="1255" y="53"/>
                    <a:pt x="1255" y="53"/>
                    <a:pt x="1255" y="53"/>
                  </a:cubicBezTo>
                  <a:cubicBezTo>
                    <a:pt x="1255" y="24"/>
                    <a:pt x="1232" y="0"/>
                    <a:pt x="1202" y="0"/>
                  </a:cubicBezTo>
                  <a:cubicBezTo>
                    <a:pt x="963" y="0"/>
                    <a:pt x="963" y="0"/>
                    <a:pt x="963" y="0"/>
                  </a:cubicBezTo>
                  <a:cubicBezTo>
                    <a:pt x="934" y="0"/>
                    <a:pt x="910" y="24"/>
                    <a:pt x="910" y="53"/>
                  </a:cubicBezTo>
                  <a:cubicBezTo>
                    <a:pt x="910" y="82"/>
                    <a:pt x="934" y="106"/>
                    <a:pt x="963" y="106"/>
                  </a:cubicBezTo>
                  <a:cubicBezTo>
                    <a:pt x="1065" y="106"/>
                    <a:pt x="1065" y="106"/>
                    <a:pt x="1065" y="106"/>
                  </a:cubicBezTo>
                  <a:cubicBezTo>
                    <a:pt x="705" y="466"/>
                    <a:pt x="705" y="466"/>
                    <a:pt x="705" y="466"/>
                  </a:cubicBezTo>
                  <a:cubicBezTo>
                    <a:pt x="568" y="329"/>
                    <a:pt x="568" y="329"/>
                    <a:pt x="568" y="329"/>
                  </a:cubicBezTo>
                  <a:cubicBezTo>
                    <a:pt x="555" y="316"/>
                    <a:pt x="538" y="309"/>
                    <a:pt x="522" y="309"/>
                  </a:cubicBezTo>
                  <a:cubicBezTo>
                    <a:pt x="505" y="309"/>
                    <a:pt x="488" y="316"/>
                    <a:pt x="475" y="329"/>
                  </a:cubicBezTo>
                  <a:cubicBezTo>
                    <a:pt x="26" y="777"/>
                    <a:pt x="26" y="777"/>
                    <a:pt x="26" y="777"/>
                  </a:cubicBezTo>
                  <a:cubicBezTo>
                    <a:pt x="0" y="803"/>
                    <a:pt x="0" y="845"/>
                    <a:pt x="26" y="871"/>
                  </a:cubicBezTo>
                  <a:cubicBezTo>
                    <a:pt x="39" y="884"/>
                    <a:pt x="56" y="890"/>
                    <a:pt x="73" y="8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5133693" y="1281301"/>
            <a:ext cx="302035" cy="321175"/>
            <a:chOff x="11464925" y="1976438"/>
            <a:chExt cx="539750" cy="612775"/>
          </a:xfrm>
          <a:solidFill>
            <a:schemeClr val="tx2"/>
          </a:solidFill>
        </p:grpSpPr>
        <p:sp>
          <p:nvSpPr>
            <p:cNvPr id="13" name="Freeform 214"/>
            <p:cNvSpPr>
              <a:spLocks noEditPoints="1"/>
            </p:cNvSpPr>
            <p:nvPr/>
          </p:nvSpPr>
          <p:spPr bwMode="auto">
            <a:xfrm>
              <a:off x="11826875" y="2376488"/>
              <a:ext cx="177800" cy="100013"/>
            </a:xfrm>
            <a:custGeom>
              <a:avLst/>
              <a:gdLst>
                <a:gd name="T0" fmla="*/ 102 w 118"/>
                <a:gd name="T1" fmla="*/ 0 h 66"/>
                <a:gd name="T2" fmla="*/ 95 w 118"/>
                <a:gd name="T3" fmla="*/ 0 h 66"/>
                <a:gd name="T4" fmla="*/ 95 w 118"/>
                <a:gd name="T5" fmla="*/ 1 h 66"/>
                <a:gd name="T6" fmla="*/ 94 w 118"/>
                <a:gd name="T7" fmla="*/ 0 h 66"/>
                <a:gd name="T8" fmla="*/ 94 w 118"/>
                <a:gd name="T9" fmla="*/ 0 h 66"/>
                <a:gd name="T10" fmla="*/ 94 w 118"/>
                <a:gd name="T11" fmla="*/ 0 h 66"/>
                <a:gd name="T12" fmla="*/ 62 w 118"/>
                <a:gd name="T13" fmla="*/ 0 h 66"/>
                <a:gd name="T14" fmla="*/ 24 w 118"/>
                <a:gd name="T15" fmla="*/ 0 h 66"/>
                <a:gd name="T16" fmla="*/ 0 w 118"/>
                <a:gd name="T17" fmla="*/ 24 h 66"/>
                <a:gd name="T18" fmla="*/ 0 w 118"/>
                <a:gd name="T19" fmla="*/ 42 h 66"/>
                <a:gd name="T20" fmla="*/ 24 w 118"/>
                <a:gd name="T21" fmla="*/ 66 h 66"/>
                <a:gd name="T22" fmla="*/ 62 w 118"/>
                <a:gd name="T23" fmla="*/ 66 h 66"/>
                <a:gd name="T24" fmla="*/ 94 w 118"/>
                <a:gd name="T25" fmla="*/ 66 h 66"/>
                <a:gd name="T26" fmla="*/ 94 w 118"/>
                <a:gd name="T27" fmla="*/ 66 h 66"/>
                <a:gd name="T28" fmla="*/ 94 w 118"/>
                <a:gd name="T29" fmla="*/ 66 h 66"/>
                <a:gd name="T30" fmla="*/ 95 w 118"/>
                <a:gd name="T31" fmla="*/ 66 h 66"/>
                <a:gd name="T32" fmla="*/ 95 w 118"/>
                <a:gd name="T33" fmla="*/ 66 h 66"/>
                <a:gd name="T34" fmla="*/ 102 w 118"/>
                <a:gd name="T35" fmla="*/ 66 h 66"/>
                <a:gd name="T36" fmla="*/ 118 w 118"/>
                <a:gd name="T37" fmla="*/ 50 h 66"/>
                <a:gd name="T38" fmla="*/ 118 w 118"/>
                <a:gd name="T39" fmla="*/ 42 h 66"/>
                <a:gd name="T40" fmla="*/ 118 w 118"/>
                <a:gd name="T41" fmla="*/ 24 h 66"/>
                <a:gd name="T42" fmla="*/ 118 w 118"/>
                <a:gd name="T43" fmla="*/ 16 h 66"/>
                <a:gd name="T44" fmla="*/ 102 w 118"/>
                <a:gd name="T45" fmla="*/ 0 h 66"/>
                <a:gd name="T46" fmla="*/ 33 w 118"/>
                <a:gd name="T47" fmla="*/ 45 h 66"/>
                <a:gd name="T48" fmla="*/ 21 w 118"/>
                <a:gd name="T49" fmla="*/ 33 h 66"/>
                <a:gd name="T50" fmla="*/ 33 w 118"/>
                <a:gd name="T51" fmla="*/ 21 h 66"/>
                <a:gd name="T52" fmla="*/ 45 w 118"/>
                <a:gd name="T53" fmla="*/ 33 h 66"/>
                <a:gd name="T54" fmla="*/ 33 w 118"/>
                <a:gd name="T5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66">
                  <a:moveTo>
                    <a:pt x="102" y="0"/>
                  </a:moveTo>
                  <a:cubicBezTo>
                    <a:pt x="95" y="0"/>
                    <a:pt x="95" y="0"/>
                    <a:pt x="95" y="0"/>
                  </a:cubicBezTo>
                  <a:cubicBezTo>
                    <a:pt x="95" y="0"/>
                    <a:pt x="95" y="1"/>
                    <a:pt x="95" y="1"/>
                  </a:cubicBezTo>
                  <a:cubicBezTo>
                    <a:pt x="94" y="0"/>
                    <a:pt x="94" y="0"/>
                    <a:pt x="94" y="0"/>
                  </a:cubicBezTo>
                  <a:cubicBezTo>
                    <a:pt x="94" y="0"/>
                    <a:pt x="94" y="0"/>
                    <a:pt x="94" y="0"/>
                  </a:cubicBezTo>
                  <a:cubicBezTo>
                    <a:pt x="94" y="0"/>
                    <a:pt x="94" y="0"/>
                    <a:pt x="94" y="0"/>
                  </a:cubicBezTo>
                  <a:cubicBezTo>
                    <a:pt x="62" y="0"/>
                    <a:pt x="62" y="0"/>
                    <a:pt x="62" y="0"/>
                  </a:cubicBezTo>
                  <a:cubicBezTo>
                    <a:pt x="24" y="0"/>
                    <a:pt x="24" y="0"/>
                    <a:pt x="24" y="0"/>
                  </a:cubicBezTo>
                  <a:cubicBezTo>
                    <a:pt x="11" y="0"/>
                    <a:pt x="0" y="11"/>
                    <a:pt x="0" y="24"/>
                  </a:cubicBezTo>
                  <a:cubicBezTo>
                    <a:pt x="0" y="42"/>
                    <a:pt x="0" y="42"/>
                    <a:pt x="0" y="42"/>
                  </a:cubicBezTo>
                  <a:cubicBezTo>
                    <a:pt x="0" y="56"/>
                    <a:pt x="11" y="66"/>
                    <a:pt x="24" y="66"/>
                  </a:cubicBezTo>
                  <a:cubicBezTo>
                    <a:pt x="62" y="66"/>
                    <a:pt x="62" y="66"/>
                    <a:pt x="62" y="66"/>
                  </a:cubicBezTo>
                  <a:cubicBezTo>
                    <a:pt x="94" y="66"/>
                    <a:pt x="94" y="66"/>
                    <a:pt x="94" y="66"/>
                  </a:cubicBezTo>
                  <a:cubicBezTo>
                    <a:pt x="94" y="66"/>
                    <a:pt x="94" y="66"/>
                    <a:pt x="94" y="66"/>
                  </a:cubicBezTo>
                  <a:cubicBezTo>
                    <a:pt x="94" y="66"/>
                    <a:pt x="94" y="66"/>
                    <a:pt x="94" y="66"/>
                  </a:cubicBezTo>
                  <a:cubicBezTo>
                    <a:pt x="94" y="66"/>
                    <a:pt x="94" y="66"/>
                    <a:pt x="95" y="66"/>
                  </a:cubicBezTo>
                  <a:cubicBezTo>
                    <a:pt x="95" y="66"/>
                    <a:pt x="95" y="66"/>
                    <a:pt x="95" y="66"/>
                  </a:cubicBezTo>
                  <a:cubicBezTo>
                    <a:pt x="102" y="66"/>
                    <a:pt x="102" y="66"/>
                    <a:pt x="102" y="66"/>
                  </a:cubicBezTo>
                  <a:cubicBezTo>
                    <a:pt x="110" y="66"/>
                    <a:pt x="118" y="59"/>
                    <a:pt x="118" y="50"/>
                  </a:cubicBezTo>
                  <a:cubicBezTo>
                    <a:pt x="118" y="42"/>
                    <a:pt x="118" y="42"/>
                    <a:pt x="118" y="42"/>
                  </a:cubicBezTo>
                  <a:cubicBezTo>
                    <a:pt x="118" y="24"/>
                    <a:pt x="118" y="24"/>
                    <a:pt x="118" y="24"/>
                  </a:cubicBezTo>
                  <a:cubicBezTo>
                    <a:pt x="118" y="16"/>
                    <a:pt x="118" y="16"/>
                    <a:pt x="118" y="16"/>
                  </a:cubicBezTo>
                  <a:cubicBezTo>
                    <a:pt x="118" y="8"/>
                    <a:pt x="110" y="0"/>
                    <a:pt x="102" y="0"/>
                  </a:cubicBezTo>
                  <a:close/>
                  <a:moveTo>
                    <a:pt x="33" y="45"/>
                  </a:moveTo>
                  <a:cubicBezTo>
                    <a:pt x="26" y="45"/>
                    <a:pt x="21" y="40"/>
                    <a:pt x="21" y="33"/>
                  </a:cubicBezTo>
                  <a:cubicBezTo>
                    <a:pt x="21" y="27"/>
                    <a:pt x="26" y="21"/>
                    <a:pt x="33" y="21"/>
                  </a:cubicBezTo>
                  <a:cubicBezTo>
                    <a:pt x="39" y="21"/>
                    <a:pt x="45" y="27"/>
                    <a:pt x="45" y="33"/>
                  </a:cubicBezTo>
                  <a:cubicBezTo>
                    <a:pt x="45" y="40"/>
                    <a:pt x="39" y="45"/>
                    <a:pt x="3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15"/>
            <p:cNvSpPr>
              <a:spLocks/>
            </p:cNvSpPr>
            <p:nvPr/>
          </p:nvSpPr>
          <p:spPr bwMode="auto">
            <a:xfrm>
              <a:off x="11564938" y="1976438"/>
              <a:ext cx="277813" cy="271463"/>
            </a:xfrm>
            <a:custGeom>
              <a:avLst/>
              <a:gdLst>
                <a:gd name="T0" fmla="*/ 2 w 185"/>
                <a:gd name="T1" fmla="*/ 9 h 180"/>
                <a:gd name="T2" fmla="*/ 68 w 185"/>
                <a:gd name="T3" fmla="*/ 118 h 180"/>
                <a:gd name="T4" fmla="*/ 68 w 185"/>
                <a:gd name="T5" fmla="*/ 122 h 180"/>
                <a:gd name="T6" fmla="*/ 29 w 185"/>
                <a:gd name="T7" fmla="*/ 122 h 180"/>
                <a:gd name="T8" fmla="*/ 27 w 185"/>
                <a:gd name="T9" fmla="*/ 127 h 180"/>
                <a:gd name="T10" fmla="*/ 85 w 185"/>
                <a:gd name="T11" fmla="*/ 180 h 180"/>
                <a:gd name="T12" fmla="*/ 125 w 185"/>
                <a:gd name="T13" fmla="*/ 180 h 180"/>
                <a:gd name="T14" fmla="*/ 182 w 185"/>
                <a:gd name="T15" fmla="*/ 127 h 180"/>
                <a:gd name="T16" fmla="*/ 180 w 185"/>
                <a:gd name="T17" fmla="*/ 122 h 180"/>
                <a:gd name="T18" fmla="*/ 134 w 185"/>
                <a:gd name="T19" fmla="*/ 122 h 180"/>
                <a:gd name="T20" fmla="*/ 134 w 185"/>
                <a:gd name="T21" fmla="*/ 118 h 180"/>
                <a:gd name="T22" fmla="*/ 3 w 185"/>
                <a:gd name="T23" fmla="*/ 6 h 180"/>
                <a:gd name="T24" fmla="*/ 2 w 185"/>
                <a:gd name="T25" fmla="*/ 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80">
                  <a:moveTo>
                    <a:pt x="2" y="9"/>
                  </a:moveTo>
                  <a:cubicBezTo>
                    <a:pt x="2" y="9"/>
                    <a:pt x="68" y="52"/>
                    <a:pt x="68" y="118"/>
                  </a:cubicBezTo>
                  <a:cubicBezTo>
                    <a:pt x="68" y="119"/>
                    <a:pt x="68" y="121"/>
                    <a:pt x="68" y="122"/>
                  </a:cubicBezTo>
                  <a:cubicBezTo>
                    <a:pt x="29" y="122"/>
                    <a:pt x="29" y="122"/>
                    <a:pt x="29" y="122"/>
                  </a:cubicBezTo>
                  <a:cubicBezTo>
                    <a:pt x="25" y="122"/>
                    <a:pt x="24" y="124"/>
                    <a:pt x="27" y="127"/>
                  </a:cubicBezTo>
                  <a:cubicBezTo>
                    <a:pt x="85" y="180"/>
                    <a:pt x="85" y="180"/>
                    <a:pt x="85" y="180"/>
                  </a:cubicBezTo>
                  <a:cubicBezTo>
                    <a:pt x="125" y="180"/>
                    <a:pt x="125" y="180"/>
                    <a:pt x="125" y="180"/>
                  </a:cubicBezTo>
                  <a:cubicBezTo>
                    <a:pt x="182" y="127"/>
                    <a:pt x="182" y="127"/>
                    <a:pt x="182" y="127"/>
                  </a:cubicBezTo>
                  <a:cubicBezTo>
                    <a:pt x="185" y="124"/>
                    <a:pt x="184" y="122"/>
                    <a:pt x="180" y="122"/>
                  </a:cubicBezTo>
                  <a:cubicBezTo>
                    <a:pt x="134" y="122"/>
                    <a:pt x="134" y="122"/>
                    <a:pt x="134" y="122"/>
                  </a:cubicBezTo>
                  <a:cubicBezTo>
                    <a:pt x="134" y="121"/>
                    <a:pt x="134" y="119"/>
                    <a:pt x="134" y="118"/>
                  </a:cubicBezTo>
                  <a:cubicBezTo>
                    <a:pt x="134" y="0"/>
                    <a:pt x="3" y="6"/>
                    <a:pt x="3" y="6"/>
                  </a:cubicBezTo>
                  <a:cubicBezTo>
                    <a:pt x="0" y="6"/>
                    <a:pt x="0" y="7"/>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6"/>
            <p:cNvSpPr>
              <a:spLocks/>
            </p:cNvSpPr>
            <p:nvPr/>
          </p:nvSpPr>
          <p:spPr bwMode="auto">
            <a:xfrm>
              <a:off x="11464925" y="2197100"/>
              <a:ext cx="514350" cy="392113"/>
            </a:xfrm>
            <a:custGeom>
              <a:avLst/>
              <a:gdLst>
                <a:gd name="T0" fmla="*/ 334 w 342"/>
                <a:gd name="T1" fmla="*/ 202 h 261"/>
                <a:gd name="T2" fmla="*/ 334 w 342"/>
                <a:gd name="T3" fmla="*/ 202 h 261"/>
                <a:gd name="T4" fmla="*/ 264 w 342"/>
                <a:gd name="T5" fmla="*/ 202 h 261"/>
                <a:gd name="T6" fmla="*/ 224 w 342"/>
                <a:gd name="T7" fmla="*/ 162 h 261"/>
                <a:gd name="T8" fmla="*/ 224 w 342"/>
                <a:gd name="T9" fmla="*/ 144 h 261"/>
                <a:gd name="T10" fmla="*/ 264 w 342"/>
                <a:gd name="T11" fmla="*/ 104 h 261"/>
                <a:gd name="T12" fmla="*/ 334 w 342"/>
                <a:gd name="T13" fmla="*/ 104 h 261"/>
                <a:gd name="T14" fmla="*/ 334 w 342"/>
                <a:gd name="T15" fmla="*/ 105 h 261"/>
                <a:gd name="T16" fmla="*/ 335 w 342"/>
                <a:gd name="T17" fmla="*/ 104 h 261"/>
                <a:gd name="T18" fmla="*/ 342 w 342"/>
                <a:gd name="T19" fmla="*/ 104 h 261"/>
                <a:gd name="T20" fmla="*/ 342 w 342"/>
                <a:gd name="T21" fmla="*/ 46 h 261"/>
                <a:gd name="T22" fmla="*/ 47 w 342"/>
                <a:gd name="T23" fmla="*/ 46 h 261"/>
                <a:gd name="T24" fmla="*/ 47 w 342"/>
                <a:gd name="T25" fmla="*/ 46 h 261"/>
                <a:gd name="T26" fmla="*/ 35 w 342"/>
                <a:gd name="T27" fmla="*/ 46 h 261"/>
                <a:gd name="T28" fmla="*/ 31 w 342"/>
                <a:gd name="T29" fmla="*/ 42 h 261"/>
                <a:gd name="T30" fmla="*/ 31 w 342"/>
                <a:gd name="T31" fmla="*/ 34 h 261"/>
                <a:gd name="T32" fmla="*/ 31 w 342"/>
                <a:gd name="T33" fmla="*/ 34 h 261"/>
                <a:gd name="T34" fmla="*/ 31 w 342"/>
                <a:gd name="T35" fmla="*/ 34 h 261"/>
                <a:gd name="T36" fmla="*/ 47 w 342"/>
                <a:gd name="T37" fmla="*/ 22 h 261"/>
                <a:gd name="T38" fmla="*/ 102 w 342"/>
                <a:gd name="T39" fmla="*/ 22 h 261"/>
                <a:gd name="T40" fmla="*/ 79 w 342"/>
                <a:gd name="T41" fmla="*/ 0 h 261"/>
                <a:gd name="T42" fmla="*/ 66 w 342"/>
                <a:gd name="T43" fmla="*/ 0 h 261"/>
                <a:gd name="T44" fmla="*/ 40 w 342"/>
                <a:gd name="T45" fmla="*/ 0 h 261"/>
                <a:gd name="T46" fmla="*/ 0 w 342"/>
                <a:gd name="T47" fmla="*/ 40 h 261"/>
                <a:gd name="T48" fmla="*/ 0 w 342"/>
                <a:gd name="T49" fmla="*/ 221 h 261"/>
                <a:gd name="T50" fmla="*/ 40 w 342"/>
                <a:gd name="T51" fmla="*/ 261 h 261"/>
                <a:gd name="T52" fmla="*/ 66 w 342"/>
                <a:gd name="T53" fmla="*/ 261 h 261"/>
                <a:gd name="T54" fmla="*/ 302 w 342"/>
                <a:gd name="T55" fmla="*/ 261 h 261"/>
                <a:gd name="T56" fmla="*/ 334 w 342"/>
                <a:gd name="T57" fmla="*/ 261 h 261"/>
                <a:gd name="T58" fmla="*/ 342 w 342"/>
                <a:gd name="T59" fmla="*/ 253 h 261"/>
                <a:gd name="T60" fmla="*/ 342 w 342"/>
                <a:gd name="T61" fmla="*/ 232 h 261"/>
                <a:gd name="T62" fmla="*/ 342 w 342"/>
                <a:gd name="T63" fmla="*/ 221 h 261"/>
                <a:gd name="T64" fmla="*/ 342 w 342"/>
                <a:gd name="T65" fmla="*/ 202 h 261"/>
                <a:gd name="T66" fmla="*/ 335 w 342"/>
                <a:gd name="T67" fmla="*/ 202 h 261"/>
                <a:gd name="T68" fmla="*/ 334 w 342"/>
                <a:gd name="T69" fmla="*/ 20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261">
                  <a:moveTo>
                    <a:pt x="334" y="202"/>
                  </a:moveTo>
                  <a:cubicBezTo>
                    <a:pt x="334" y="202"/>
                    <a:pt x="334" y="202"/>
                    <a:pt x="334" y="202"/>
                  </a:cubicBezTo>
                  <a:cubicBezTo>
                    <a:pt x="264" y="202"/>
                    <a:pt x="264" y="202"/>
                    <a:pt x="264" y="202"/>
                  </a:cubicBezTo>
                  <a:cubicBezTo>
                    <a:pt x="242" y="202"/>
                    <a:pt x="224" y="185"/>
                    <a:pt x="224" y="162"/>
                  </a:cubicBezTo>
                  <a:cubicBezTo>
                    <a:pt x="224" y="144"/>
                    <a:pt x="224" y="144"/>
                    <a:pt x="224" y="144"/>
                  </a:cubicBezTo>
                  <a:cubicBezTo>
                    <a:pt x="224" y="122"/>
                    <a:pt x="242" y="104"/>
                    <a:pt x="264" y="104"/>
                  </a:cubicBezTo>
                  <a:cubicBezTo>
                    <a:pt x="334" y="104"/>
                    <a:pt x="334" y="104"/>
                    <a:pt x="334" y="104"/>
                  </a:cubicBezTo>
                  <a:cubicBezTo>
                    <a:pt x="334" y="104"/>
                    <a:pt x="334" y="104"/>
                    <a:pt x="334" y="105"/>
                  </a:cubicBezTo>
                  <a:cubicBezTo>
                    <a:pt x="335" y="104"/>
                    <a:pt x="335" y="104"/>
                    <a:pt x="335" y="104"/>
                  </a:cubicBezTo>
                  <a:cubicBezTo>
                    <a:pt x="342" y="104"/>
                    <a:pt x="342" y="104"/>
                    <a:pt x="342" y="104"/>
                  </a:cubicBezTo>
                  <a:cubicBezTo>
                    <a:pt x="342" y="46"/>
                    <a:pt x="342" y="46"/>
                    <a:pt x="342" y="46"/>
                  </a:cubicBezTo>
                  <a:cubicBezTo>
                    <a:pt x="47" y="46"/>
                    <a:pt x="47" y="46"/>
                    <a:pt x="47" y="46"/>
                  </a:cubicBezTo>
                  <a:cubicBezTo>
                    <a:pt x="47" y="46"/>
                    <a:pt x="47" y="46"/>
                    <a:pt x="47" y="46"/>
                  </a:cubicBezTo>
                  <a:cubicBezTo>
                    <a:pt x="35" y="46"/>
                    <a:pt x="35" y="46"/>
                    <a:pt x="35" y="46"/>
                  </a:cubicBezTo>
                  <a:cubicBezTo>
                    <a:pt x="33" y="46"/>
                    <a:pt x="31" y="44"/>
                    <a:pt x="31" y="42"/>
                  </a:cubicBezTo>
                  <a:cubicBezTo>
                    <a:pt x="31" y="34"/>
                    <a:pt x="31" y="34"/>
                    <a:pt x="31" y="34"/>
                  </a:cubicBezTo>
                  <a:cubicBezTo>
                    <a:pt x="31" y="34"/>
                    <a:pt x="31" y="34"/>
                    <a:pt x="31" y="34"/>
                  </a:cubicBezTo>
                  <a:cubicBezTo>
                    <a:pt x="31" y="34"/>
                    <a:pt x="31" y="34"/>
                    <a:pt x="31" y="34"/>
                  </a:cubicBezTo>
                  <a:cubicBezTo>
                    <a:pt x="31" y="27"/>
                    <a:pt x="39" y="22"/>
                    <a:pt x="47" y="22"/>
                  </a:cubicBezTo>
                  <a:cubicBezTo>
                    <a:pt x="102" y="22"/>
                    <a:pt x="102" y="22"/>
                    <a:pt x="102" y="22"/>
                  </a:cubicBezTo>
                  <a:cubicBezTo>
                    <a:pt x="79" y="0"/>
                    <a:pt x="79" y="0"/>
                    <a:pt x="79" y="0"/>
                  </a:cubicBezTo>
                  <a:cubicBezTo>
                    <a:pt x="66" y="0"/>
                    <a:pt x="66" y="0"/>
                    <a:pt x="66" y="0"/>
                  </a:cubicBezTo>
                  <a:cubicBezTo>
                    <a:pt x="40" y="0"/>
                    <a:pt x="40" y="0"/>
                    <a:pt x="40" y="0"/>
                  </a:cubicBezTo>
                  <a:cubicBezTo>
                    <a:pt x="18" y="0"/>
                    <a:pt x="0" y="18"/>
                    <a:pt x="0" y="40"/>
                  </a:cubicBezTo>
                  <a:cubicBezTo>
                    <a:pt x="0" y="221"/>
                    <a:pt x="0" y="221"/>
                    <a:pt x="0" y="221"/>
                  </a:cubicBezTo>
                  <a:cubicBezTo>
                    <a:pt x="0" y="243"/>
                    <a:pt x="18" y="261"/>
                    <a:pt x="40" y="261"/>
                  </a:cubicBezTo>
                  <a:cubicBezTo>
                    <a:pt x="66" y="261"/>
                    <a:pt x="66" y="261"/>
                    <a:pt x="66" y="261"/>
                  </a:cubicBezTo>
                  <a:cubicBezTo>
                    <a:pt x="302" y="261"/>
                    <a:pt x="302" y="261"/>
                    <a:pt x="302" y="261"/>
                  </a:cubicBezTo>
                  <a:cubicBezTo>
                    <a:pt x="334" y="261"/>
                    <a:pt x="334" y="261"/>
                    <a:pt x="334" y="261"/>
                  </a:cubicBezTo>
                  <a:cubicBezTo>
                    <a:pt x="338" y="261"/>
                    <a:pt x="342" y="257"/>
                    <a:pt x="342" y="253"/>
                  </a:cubicBezTo>
                  <a:cubicBezTo>
                    <a:pt x="342" y="232"/>
                    <a:pt x="342" y="232"/>
                    <a:pt x="342" y="232"/>
                  </a:cubicBezTo>
                  <a:cubicBezTo>
                    <a:pt x="342" y="221"/>
                    <a:pt x="342" y="221"/>
                    <a:pt x="342" y="221"/>
                  </a:cubicBezTo>
                  <a:cubicBezTo>
                    <a:pt x="342" y="202"/>
                    <a:pt x="342" y="202"/>
                    <a:pt x="342" y="202"/>
                  </a:cubicBezTo>
                  <a:cubicBezTo>
                    <a:pt x="335" y="202"/>
                    <a:pt x="335" y="202"/>
                    <a:pt x="335" y="202"/>
                  </a:cubicBezTo>
                  <a:cubicBezTo>
                    <a:pt x="335" y="202"/>
                    <a:pt x="335" y="202"/>
                    <a:pt x="334"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17"/>
            <p:cNvSpPr>
              <a:spLocks/>
            </p:cNvSpPr>
            <p:nvPr/>
          </p:nvSpPr>
          <p:spPr bwMode="auto">
            <a:xfrm>
              <a:off x="11825288" y="2197100"/>
              <a:ext cx="153988" cy="31750"/>
            </a:xfrm>
            <a:custGeom>
              <a:avLst/>
              <a:gdLst>
                <a:gd name="T0" fmla="*/ 103 w 103"/>
                <a:gd name="T1" fmla="*/ 22 h 22"/>
                <a:gd name="T2" fmla="*/ 103 w 103"/>
                <a:gd name="T3" fmla="*/ 8 h 22"/>
                <a:gd name="T4" fmla="*/ 95 w 103"/>
                <a:gd name="T5" fmla="*/ 0 h 22"/>
                <a:gd name="T6" fmla="*/ 63 w 103"/>
                <a:gd name="T7" fmla="*/ 0 h 22"/>
                <a:gd name="T8" fmla="*/ 23 w 103"/>
                <a:gd name="T9" fmla="*/ 0 h 22"/>
                <a:gd name="T10" fmla="*/ 0 w 103"/>
                <a:gd name="T11" fmla="*/ 22 h 22"/>
                <a:gd name="T12" fmla="*/ 103 w 10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03" h="22">
                  <a:moveTo>
                    <a:pt x="103" y="22"/>
                  </a:moveTo>
                  <a:cubicBezTo>
                    <a:pt x="103" y="8"/>
                    <a:pt x="103" y="8"/>
                    <a:pt x="103" y="8"/>
                  </a:cubicBezTo>
                  <a:cubicBezTo>
                    <a:pt x="103" y="4"/>
                    <a:pt x="99" y="0"/>
                    <a:pt x="95" y="0"/>
                  </a:cubicBezTo>
                  <a:cubicBezTo>
                    <a:pt x="63" y="0"/>
                    <a:pt x="63" y="0"/>
                    <a:pt x="63" y="0"/>
                  </a:cubicBezTo>
                  <a:cubicBezTo>
                    <a:pt x="23" y="0"/>
                    <a:pt x="23" y="0"/>
                    <a:pt x="23" y="0"/>
                  </a:cubicBezTo>
                  <a:cubicBezTo>
                    <a:pt x="0" y="22"/>
                    <a:pt x="0" y="22"/>
                    <a:pt x="0" y="22"/>
                  </a:cubicBezTo>
                  <a:lnTo>
                    <a:pt x="10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1061900" y="1233537"/>
            <a:ext cx="299363" cy="416702"/>
            <a:chOff x="3386138" y="2122487"/>
            <a:chExt cx="342900" cy="509587"/>
          </a:xfrm>
          <a:solidFill>
            <a:schemeClr val="tx2"/>
          </a:solidFill>
        </p:grpSpPr>
        <p:sp>
          <p:nvSpPr>
            <p:cNvPr id="18" name="Freeform 18"/>
            <p:cNvSpPr>
              <a:spLocks/>
            </p:cNvSpPr>
            <p:nvPr/>
          </p:nvSpPr>
          <p:spPr bwMode="auto">
            <a:xfrm>
              <a:off x="3386138" y="2316162"/>
              <a:ext cx="342900" cy="142875"/>
            </a:xfrm>
            <a:custGeom>
              <a:avLst/>
              <a:gdLst>
                <a:gd name="T0" fmla="*/ 0 w 286"/>
                <a:gd name="T1" fmla="*/ 0 h 120"/>
                <a:gd name="T2" fmla="*/ 3 w 286"/>
                <a:gd name="T3" fmla="*/ 40 h 120"/>
                <a:gd name="T4" fmla="*/ 14 w 286"/>
                <a:gd name="T5" fmla="*/ 54 h 120"/>
                <a:gd name="T6" fmla="*/ 36 w 286"/>
                <a:gd name="T7" fmla="*/ 51 h 120"/>
                <a:gd name="T8" fmla="*/ 63 w 286"/>
                <a:gd name="T9" fmla="*/ 89 h 120"/>
                <a:gd name="T10" fmla="*/ 94 w 286"/>
                <a:gd name="T11" fmla="*/ 67 h 120"/>
                <a:gd name="T12" fmla="*/ 122 w 286"/>
                <a:gd name="T13" fmla="*/ 82 h 120"/>
                <a:gd name="T14" fmla="*/ 145 w 286"/>
                <a:gd name="T15" fmla="*/ 70 h 120"/>
                <a:gd name="T16" fmla="*/ 162 w 286"/>
                <a:gd name="T17" fmla="*/ 78 h 120"/>
                <a:gd name="T18" fmla="*/ 174 w 286"/>
                <a:gd name="T19" fmla="*/ 98 h 120"/>
                <a:gd name="T20" fmla="*/ 194 w 286"/>
                <a:gd name="T21" fmla="*/ 93 h 120"/>
                <a:gd name="T22" fmla="*/ 208 w 286"/>
                <a:gd name="T23" fmla="*/ 103 h 120"/>
                <a:gd name="T24" fmla="*/ 229 w 286"/>
                <a:gd name="T25" fmla="*/ 119 h 120"/>
                <a:gd name="T26" fmla="*/ 250 w 286"/>
                <a:gd name="T27" fmla="*/ 86 h 120"/>
                <a:gd name="T28" fmla="*/ 258 w 286"/>
                <a:gd name="T29" fmla="*/ 66 h 120"/>
                <a:gd name="T30" fmla="*/ 271 w 286"/>
                <a:gd name="T31" fmla="*/ 81 h 120"/>
                <a:gd name="T32" fmla="*/ 286 w 286"/>
                <a:gd name="T33" fmla="*/ 34 h 120"/>
                <a:gd name="T34" fmla="*/ 286 w 286"/>
                <a:gd name="T35" fmla="*/ 0 h 120"/>
                <a:gd name="T36" fmla="*/ 0 w 286"/>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20">
                  <a:moveTo>
                    <a:pt x="0" y="0"/>
                  </a:moveTo>
                  <a:cubicBezTo>
                    <a:pt x="0" y="0"/>
                    <a:pt x="3" y="34"/>
                    <a:pt x="3" y="40"/>
                  </a:cubicBezTo>
                  <a:cubicBezTo>
                    <a:pt x="4" y="47"/>
                    <a:pt x="8" y="53"/>
                    <a:pt x="14" y="54"/>
                  </a:cubicBezTo>
                  <a:cubicBezTo>
                    <a:pt x="23" y="56"/>
                    <a:pt x="29" y="50"/>
                    <a:pt x="36" y="51"/>
                  </a:cubicBezTo>
                  <a:cubicBezTo>
                    <a:pt x="45" y="53"/>
                    <a:pt x="46" y="88"/>
                    <a:pt x="63" y="89"/>
                  </a:cubicBezTo>
                  <a:cubicBezTo>
                    <a:pt x="80" y="91"/>
                    <a:pt x="86" y="66"/>
                    <a:pt x="94" y="67"/>
                  </a:cubicBezTo>
                  <a:cubicBezTo>
                    <a:pt x="101" y="68"/>
                    <a:pt x="108" y="83"/>
                    <a:pt x="122" y="82"/>
                  </a:cubicBezTo>
                  <a:cubicBezTo>
                    <a:pt x="135" y="82"/>
                    <a:pt x="140" y="75"/>
                    <a:pt x="145" y="70"/>
                  </a:cubicBezTo>
                  <a:cubicBezTo>
                    <a:pt x="151" y="65"/>
                    <a:pt x="160" y="67"/>
                    <a:pt x="162" y="78"/>
                  </a:cubicBezTo>
                  <a:cubicBezTo>
                    <a:pt x="165" y="89"/>
                    <a:pt x="168" y="95"/>
                    <a:pt x="174" y="98"/>
                  </a:cubicBezTo>
                  <a:cubicBezTo>
                    <a:pt x="182" y="101"/>
                    <a:pt x="188" y="98"/>
                    <a:pt x="194" y="93"/>
                  </a:cubicBezTo>
                  <a:cubicBezTo>
                    <a:pt x="199" y="88"/>
                    <a:pt x="205" y="97"/>
                    <a:pt x="208" y="103"/>
                  </a:cubicBezTo>
                  <a:cubicBezTo>
                    <a:pt x="211" y="108"/>
                    <a:pt x="219" y="120"/>
                    <a:pt x="229" y="119"/>
                  </a:cubicBezTo>
                  <a:cubicBezTo>
                    <a:pt x="245" y="117"/>
                    <a:pt x="249" y="96"/>
                    <a:pt x="250" y="86"/>
                  </a:cubicBezTo>
                  <a:cubicBezTo>
                    <a:pt x="251" y="77"/>
                    <a:pt x="254" y="67"/>
                    <a:pt x="258" y="66"/>
                  </a:cubicBezTo>
                  <a:cubicBezTo>
                    <a:pt x="264" y="65"/>
                    <a:pt x="264" y="84"/>
                    <a:pt x="271" y="81"/>
                  </a:cubicBezTo>
                  <a:cubicBezTo>
                    <a:pt x="280" y="77"/>
                    <a:pt x="286" y="42"/>
                    <a:pt x="286" y="34"/>
                  </a:cubicBezTo>
                  <a:cubicBezTo>
                    <a:pt x="286" y="28"/>
                    <a:pt x="286" y="0"/>
                    <a:pt x="28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19"/>
            <p:cNvSpPr>
              <a:spLocks noChangeArrowheads="1"/>
            </p:cNvSpPr>
            <p:nvPr/>
          </p:nvSpPr>
          <p:spPr bwMode="auto">
            <a:xfrm>
              <a:off x="3386138" y="2278062"/>
              <a:ext cx="342900"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413126" y="2513012"/>
              <a:ext cx="288925" cy="63500"/>
            </a:xfrm>
            <a:custGeom>
              <a:avLst/>
              <a:gdLst>
                <a:gd name="T0" fmla="*/ 242 w 242"/>
                <a:gd name="T1" fmla="*/ 3 h 53"/>
                <a:gd name="T2" fmla="*/ 240 w 242"/>
                <a:gd name="T3" fmla="*/ 13 h 53"/>
                <a:gd name="T4" fmla="*/ 121 w 242"/>
                <a:gd name="T5" fmla="*/ 53 h 53"/>
                <a:gd name="T6" fmla="*/ 120 w 242"/>
                <a:gd name="T7" fmla="*/ 53 h 53"/>
                <a:gd name="T8" fmla="*/ 2 w 242"/>
                <a:gd name="T9" fmla="*/ 13 h 53"/>
                <a:gd name="T10" fmla="*/ 0 w 242"/>
                <a:gd name="T11" fmla="*/ 2 h 53"/>
                <a:gd name="T12" fmla="*/ 1 w 242"/>
                <a:gd name="T13" fmla="*/ 1 h 53"/>
                <a:gd name="T14" fmla="*/ 120 w 242"/>
                <a:gd name="T15" fmla="*/ 42 h 53"/>
                <a:gd name="T16" fmla="*/ 121 w 242"/>
                <a:gd name="T17" fmla="*/ 42 h 53"/>
                <a:gd name="T18" fmla="*/ 121 w 242"/>
                <a:gd name="T19" fmla="*/ 42 h 53"/>
                <a:gd name="T20" fmla="*/ 121 w 242"/>
                <a:gd name="T21" fmla="*/ 42 h 53"/>
                <a:gd name="T22" fmla="*/ 240 w 242"/>
                <a:gd name="T23" fmla="*/ 2 h 53"/>
                <a:gd name="T24" fmla="*/ 242 w 242"/>
                <a:gd name="T25"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 h="53">
                  <a:moveTo>
                    <a:pt x="242" y="3"/>
                  </a:moveTo>
                  <a:cubicBezTo>
                    <a:pt x="240" y="13"/>
                    <a:pt x="240" y="13"/>
                    <a:pt x="240" y="13"/>
                  </a:cubicBezTo>
                  <a:cubicBezTo>
                    <a:pt x="240" y="13"/>
                    <a:pt x="215" y="53"/>
                    <a:pt x="121" y="53"/>
                  </a:cubicBezTo>
                  <a:cubicBezTo>
                    <a:pt x="120" y="53"/>
                    <a:pt x="120" y="53"/>
                    <a:pt x="120" y="53"/>
                  </a:cubicBezTo>
                  <a:cubicBezTo>
                    <a:pt x="25" y="53"/>
                    <a:pt x="2" y="13"/>
                    <a:pt x="2" y="13"/>
                  </a:cubicBezTo>
                  <a:cubicBezTo>
                    <a:pt x="0" y="2"/>
                    <a:pt x="0" y="2"/>
                    <a:pt x="0" y="2"/>
                  </a:cubicBezTo>
                  <a:cubicBezTo>
                    <a:pt x="0" y="2"/>
                    <a:pt x="0" y="0"/>
                    <a:pt x="1" y="1"/>
                  </a:cubicBezTo>
                  <a:cubicBezTo>
                    <a:pt x="8" y="10"/>
                    <a:pt x="37" y="42"/>
                    <a:pt x="120" y="42"/>
                  </a:cubicBezTo>
                  <a:cubicBezTo>
                    <a:pt x="120" y="42"/>
                    <a:pt x="121" y="42"/>
                    <a:pt x="121" y="42"/>
                  </a:cubicBezTo>
                  <a:cubicBezTo>
                    <a:pt x="121" y="42"/>
                    <a:pt x="121" y="42"/>
                    <a:pt x="121" y="42"/>
                  </a:cubicBezTo>
                  <a:cubicBezTo>
                    <a:pt x="121" y="42"/>
                    <a:pt x="121" y="42"/>
                    <a:pt x="121" y="42"/>
                  </a:cubicBezTo>
                  <a:cubicBezTo>
                    <a:pt x="203" y="42"/>
                    <a:pt x="233" y="12"/>
                    <a:pt x="240" y="2"/>
                  </a:cubicBezTo>
                  <a:cubicBezTo>
                    <a:pt x="242" y="0"/>
                    <a:pt x="242" y="3"/>
                    <a:pt x="24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3525838" y="2219325"/>
              <a:ext cx="63500" cy="106362"/>
            </a:xfrm>
            <a:custGeom>
              <a:avLst/>
              <a:gdLst>
                <a:gd name="T0" fmla="*/ 0 w 54"/>
                <a:gd name="T1" fmla="*/ 13 h 89"/>
                <a:gd name="T2" fmla="*/ 8 w 54"/>
                <a:gd name="T3" fmla="*/ 85 h 89"/>
                <a:gd name="T4" fmla="*/ 27 w 54"/>
                <a:gd name="T5" fmla="*/ 89 h 89"/>
                <a:gd name="T6" fmla="*/ 45 w 54"/>
                <a:gd name="T7" fmla="*/ 85 h 89"/>
                <a:gd name="T8" fmla="*/ 54 w 54"/>
                <a:gd name="T9" fmla="*/ 2 h 89"/>
                <a:gd name="T10" fmla="*/ 51 w 54"/>
                <a:gd name="T11" fmla="*/ 1 h 89"/>
                <a:gd name="T12" fmla="*/ 26 w 54"/>
                <a:gd name="T13" fmla="*/ 13 h 89"/>
                <a:gd name="T14" fmla="*/ 0 w 54"/>
                <a:gd name="T15" fmla="*/ 13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89">
                  <a:moveTo>
                    <a:pt x="0" y="13"/>
                  </a:moveTo>
                  <a:cubicBezTo>
                    <a:pt x="8" y="85"/>
                    <a:pt x="8" y="85"/>
                    <a:pt x="8" y="85"/>
                  </a:cubicBezTo>
                  <a:cubicBezTo>
                    <a:pt x="8" y="85"/>
                    <a:pt x="17" y="89"/>
                    <a:pt x="27" y="89"/>
                  </a:cubicBezTo>
                  <a:cubicBezTo>
                    <a:pt x="37" y="89"/>
                    <a:pt x="45" y="85"/>
                    <a:pt x="45" y="85"/>
                  </a:cubicBezTo>
                  <a:cubicBezTo>
                    <a:pt x="45" y="85"/>
                    <a:pt x="52" y="13"/>
                    <a:pt x="54" y="2"/>
                  </a:cubicBezTo>
                  <a:cubicBezTo>
                    <a:pt x="54" y="1"/>
                    <a:pt x="52" y="0"/>
                    <a:pt x="51" y="1"/>
                  </a:cubicBezTo>
                  <a:cubicBezTo>
                    <a:pt x="46" y="6"/>
                    <a:pt x="37" y="12"/>
                    <a:pt x="26" y="13"/>
                  </a:cubicBezTo>
                  <a:cubicBezTo>
                    <a:pt x="15" y="15"/>
                    <a:pt x="1" y="8"/>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3521076" y="2212975"/>
              <a:ext cx="74613" cy="119062"/>
            </a:xfrm>
            <a:custGeom>
              <a:avLst/>
              <a:gdLst>
                <a:gd name="T0" fmla="*/ 30 w 63"/>
                <a:gd name="T1" fmla="*/ 99 h 99"/>
                <a:gd name="T2" fmla="*/ 10 w 63"/>
                <a:gd name="T3" fmla="*/ 94 h 99"/>
                <a:gd name="T4" fmla="*/ 8 w 63"/>
                <a:gd name="T5" fmla="*/ 93 h 99"/>
                <a:gd name="T6" fmla="*/ 0 w 63"/>
                <a:gd name="T7" fmla="*/ 18 h 99"/>
                <a:gd name="T8" fmla="*/ 0 w 63"/>
                <a:gd name="T9" fmla="*/ 18 h 99"/>
                <a:gd name="T10" fmla="*/ 8 w 63"/>
                <a:gd name="T11" fmla="*/ 11 h 99"/>
                <a:gd name="T12" fmla="*/ 16 w 63"/>
                <a:gd name="T13" fmla="*/ 12 h 99"/>
                <a:gd name="T14" fmla="*/ 30 w 63"/>
                <a:gd name="T15" fmla="*/ 13 h 99"/>
                <a:gd name="T16" fmla="*/ 52 w 63"/>
                <a:gd name="T17" fmla="*/ 2 h 99"/>
                <a:gd name="T18" fmla="*/ 61 w 63"/>
                <a:gd name="T19" fmla="*/ 3 h 99"/>
                <a:gd name="T20" fmla="*/ 62 w 63"/>
                <a:gd name="T21" fmla="*/ 7 h 99"/>
                <a:gd name="T22" fmla="*/ 53 w 63"/>
                <a:gd name="T23" fmla="*/ 90 h 99"/>
                <a:gd name="T24" fmla="*/ 53 w 63"/>
                <a:gd name="T25" fmla="*/ 93 h 99"/>
                <a:gd name="T26" fmla="*/ 51 w 63"/>
                <a:gd name="T27" fmla="*/ 94 h 99"/>
                <a:gd name="T28" fmla="*/ 31 w 63"/>
                <a:gd name="T29" fmla="*/ 99 h 99"/>
                <a:gd name="T30" fmla="*/ 30 w 63"/>
                <a:gd name="T31" fmla="*/ 99 h 99"/>
                <a:gd name="T32" fmla="*/ 16 w 63"/>
                <a:gd name="T33" fmla="*/ 86 h 99"/>
                <a:gd name="T34" fmla="*/ 30 w 63"/>
                <a:gd name="T35" fmla="*/ 89 h 99"/>
                <a:gd name="T36" fmla="*/ 31 w 63"/>
                <a:gd name="T37" fmla="*/ 89 h 99"/>
                <a:gd name="T38" fmla="*/ 44 w 63"/>
                <a:gd name="T39" fmla="*/ 86 h 99"/>
                <a:gd name="T40" fmla="*/ 52 w 63"/>
                <a:gd name="T41" fmla="*/ 15 h 99"/>
                <a:gd name="T42" fmla="*/ 31 w 63"/>
                <a:gd name="T43" fmla="*/ 23 h 99"/>
                <a:gd name="T44" fmla="*/ 27 w 63"/>
                <a:gd name="T45" fmla="*/ 23 h 99"/>
                <a:gd name="T46" fmla="*/ 14 w 63"/>
                <a:gd name="T47" fmla="*/ 22 h 99"/>
                <a:gd name="T48" fmla="*/ 10 w 63"/>
                <a:gd name="T49" fmla="*/ 21 h 99"/>
                <a:gd name="T50" fmla="*/ 16 w 63"/>
                <a:gd name="T51" fmla="*/ 8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99">
                  <a:moveTo>
                    <a:pt x="30" y="99"/>
                  </a:moveTo>
                  <a:cubicBezTo>
                    <a:pt x="20" y="99"/>
                    <a:pt x="10" y="94"/>
                    <a:pt x="10" y="94"/>
                  </a:cubicBezTo>
                  <a:cubicBezTo>
                    <a:pt x="8" y="93"/>
                    <a:pt x="8" y="93"/>
                    <a:pt x="8" y="93"/>
                  </a:cubicBezTo>
                  <a:cubicBezTo>
                    <a:pt x="0" y="18"/>
                    <a:pt x="0" y="18"/>
                    <a:pt x="0" y="18"/>
                  </a:cubicBezTo>
                  <a:cubicBezTo>
                    <a:pt x="0" y="18"/>
                    <a:pt x="0" y="18"/>
                    <a:pt x="0" y="18"/>
                  </a:cubicBezTo>
                  <a:cubicBezTo>
                    <a:pt x="0" y="17"/>
                    <a:pt x="0" y="11"/>
                    <a:pt x="8" y="11"/>
                  </a:cubicBezTo>
                  <a:cubicBezTo>
                    <a:pt x="10" y="11"/>
                    <a:pt x="13" y="12"/>
                    <a:pt x="16" y="12"/>
                  </a:cubicBezTo>
                  <a:cubicBezTo>
                    <a:pt x="20" y="13"/>
                    <a:pt x="26" y="14"/>
                    <a:pt x="30" y="13"/>
                  </a:cubicBezTo>
                  <a:cubicBezTo>
                    <a:pt x="40" y="12"/>
                    <a:pt x="48" y="7"/>
                    <a:pt x="52" y="2"/>
                  </a:cubicBezTo>
                  <a:cubicBezTo>
                    <a:pt x="54" y="0"/>
                    <a:pt x="59" y="0"/>
                    <a:pt x="61" y="3"/>
                  </a:cubicBezTo>
                  <a:cubicBezTo>
                    <a:pt x="62" y="4"/>
                    <a:pt x="63" y="6"/>
                    <a:pt x="62" y="7"/>
                  </a:cubicBezTo>
                  <a:cubicBezTo>
                    <a:pt x="61" y="18"/>
                    <a:pt x="53" y="89"/>
                    <a:pt x="53" y="90"/>
                  </a:cubicBezTo>
                  <a:cubicBezTo>
                    <a:pt x="53" y="93"/>
                    <a:pt x="53" y="93"/>
                    <a:pt x="53" y="93"/>
                  </a:cubicBezTo>
                  <a:cubicBezTo>
                    <a:pt x="51" y="94"/>
                    <a:pt x="51" y="94"/>
                    <a:pt x="51" y="94"/>
                  </a:cubicBezTo>
                  <a:cubicBezTo>
                    <a:pt x="50" y="94"/>
                    <a:pt x="42" y="98"/>
                    <a:pt x="31" y="99"/>
                  </a:cubicBezTo>
                  <a:lnTo>
                    <a:pt x="30" y="99"/>
                  </a:lnTo>
                  <a:close/>
                  <a:moveTo>
                    <a:pt x="16" y="86"/>
                  </a:moveTo>
                  <a:cubicBezTo>
                    <a:pt x="19" y="87"/>
                    <a:pt x="25" y="89"/>
                    <a:pt x="30" y="89"/>
                  </a:cubicBezTo>
                  <a:cubicBezTo>
                    <a:pt x="31" y="89"/>
                    <a:pt x="31" y="89"/>
                    <a:pt x="31" y="89"/>
                  </a:cubicBezTo>
                  <a:cubicBezTo>
                    <a:pt x="36" y="89"/>
                    <a:pt x="41" y="87"/>
                    <a:pt x="44" y="86"/>
                  </a:cubicBezTo>
                  <a:cubicBezTo>
                    <a:pt x="45" y="75"/>
                    <a:pt x="50" y="34"/>
                    <a:pt x="52" y="15"/>
                  </a:cubicBezTo>
                  <a:cubicBezTo>
                    <a:pt x="46" y="18"/>
                    <a:pt x="39" y="22"/>
                    <a:pt x="31" y="23"/>
                  </a:cubicBezTo>
                  <a:cubicBezTo>
                    <a:pt x="30" y="23"/>
                    <a:pt x="28" y="23"/>
                    <a:pt x="27" y="23"/>
                  </a:cubicBezTo>
                  <a:cubicBezTo>
                    <a:pt x="22" y="23"/>
                    <a:pt x="18" y="22"/>
                    <a:pt x="14" y="22"/>
                  </a:cubicBezTo>
                  <a:cubicBezTo>
                    <a:pt x="13" y="21"/>
                    <a:pt x="11" y="21"/>
                    <a:pt x="10" y="21"/>
                  </a:cubicBezTo>
                  <a:lnTo>
                    <a:pt x="1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3529013" y="2122487"/>
              <a:ext cx="55563" cy="96837"/>
            </a:xfrm>
            <a:custGeom>
              <a:avLst/>
              <a:gdLst>
                <a:gd name="T0" fmla="*/ 27 w 47"/>
                <a:gd name="T1" fmla="*/ 7 h 81"/>
                <a:gd name="T2" fmla="*/ 8 w 47"/>
                <a:gd name="T3" fmla="*/ 33 h 81"/>
                <a:gd name="T4" fmla="*/ 3 w 47"/>
                <a:gd name="T5" fmla="*/ 64 h 81"/>
                <a:gd name="T6" fmla="*/ 24 w 47"/>
                <a:gd name="T7" fmla="*/ 81 h 81"/>
                <a:gd name="T8" fmla="*/ 45 w 47"/>
                <a:gd name="T9" fmla="*/ 53 h 81"/>
                <a:gd name="T10" fmla="*/ 27 w 47"/>
                <a:gd name="T11" fmla="*/ 7 h 81"/>
              </a:gdLst>
              <a:ahLst/>
              <a:cxnLst>
                <a:cxn ang="0">
                  <a:pos x="T0" y="T1"/>
                </a:cxn>
                <a:cxn ang="0">
                  <a:pos x="T2" y="T3"/>
                </a:cxn>
                <a:cxn ang="0">
                  <a:pos x="T4" y="T5"/>
                </a:cxn>
                <a:cxn ang="0">
                  <a:pos x="T6" y="T7"/>
                </a:cxn>
                <a:cxn ang="0">
                  <a:pos x="T8" y="T9"/>
                </a:cxn>
                <a:cxn ang="0">
                  <a:pos x="T10" y="T11"/>
                </a:cxn>
              </a:cxnLst>
              <a:rect l="0" t="0" r="r" b="b"/>
              <a:pathLst>
                <a:path w="47" h="81">
                  <a:moveTo>
                    <a:pt x="27" y="7"/>
                  </a:moveTo>
                  <a:cubicBezTo>
                    <a:pt x="24" y="0"/>
                    <a:pt x="13" y="22"/>
                    <a:pt x="8" y="33"/>
                  </a:cubicBezTo>
                  <a:cubicBezTo>
                    <a:pt x="6" y="39"/>
                    <a:pt x="0" y="52"/>
                    <a:pt x="3" y="64"/>
                  </a:cubicBezTo>
                  <a:cubicBezTo>
                    <a:pt x="5" y="73"/>
                    <a:pt x="12" y="81"/>
                    <a:pt x="24" y="81"/>
                  </a:cubicBezTo>
                  <a:cubicBezTo>
                    <a:pt x="38" y="81"/>
                    <a:pt x="47" y="67"/>
                    <a:pt x="45" y="53"/>
                  </a:cubicBezTo>
                  <a:cubicBezTo>
                    <a:pt x="43" y="36"/>
                    <a:pt x="28" y="10"/>
                    <a:pt x="2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3389313" y="2306637"/>
              <a:ext cx="265113" cy="58737"/>
            </a:xfrm>
            <a:custGeom>
              <a:avLst/>
              <a:gdLst>
                <a:gd name="T0" fmla="*/ 187 w 222"/>
                <a:gd name="T1" fmla="*/ 37 h 49"/>
                <a:gd name="T2" fmla="*/ 86 w 222"/>
                <a:gd name="T3" fmla="*/ 35 h 49"/>
                <a:gd name="T4" fmla="*/ 13 w 222"/>
                <a:gd name="T5" fmla="*/ 9 h 49"/>
                <a:gd name="T6" fmla="*/ 8 w 222"/>
                <a:gd name="T7" fmla="*/ 18 h 49"/>
                <a:gd name="T8" fmla="*/ 80 w 222"/>
                <a:gd name="T9" fmla="*/ 43 h 49"/>
                <a:gd name="T10" fmla="*/ 200 w 222"/>
                <a:gd name="T11" fmla="*/ 40 h 49"/>
                <a:gd name="T12" fmla="*/ 218 w 222"/>
                <a:gd name="T13" fmla="*/ 33 h 49"/>
                <a:gd name="T14" fmla="*/ 187 w 222"/>
                <a:gd name="T15" fmla="*/ 3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49">
                  <a:moveTo>
                    <a:pt x="187" y="37"/>
                  </a:moveTo>
                  <a:cubicBezTo>
                    <a:pt x="165" y="39"/>
                    <a:pt x="137" y="40"/>
                    <a:pt x="86" y="35"/>
                  </a:cubicBezTo>
                  <a:cubicBezTo>
                    <a:pt x="48" y="31"/>
                    <a:pt x="25" y="19"/>
                    <a:pt x="13" y="9"/>
                  </a:cubicBezTo>
                  <a:cubicBezTo>
                    <a:pt x="4" y="0"/>
                    <a:pt x="0" y="9"/>
                    <a:pt x="8" y="18"/>
                  </a:cubicBezTo>
                  <a:cubicBezTo>
                    <a:pt x="18" y="28"/>
                    <a:pt x="35" y="39"/>
                    <a:pt x="80" y="43"/>
                  </a:cubicBezTo>
                  <a:cubicBezTo>
                    <a:pt x="111" y="47"/>
                    <a:pt x="163" y="49"/>
                    <a:pt x="200" y="40"/>
                  </a:cubicBezTo>
                  <a:cubicBezTo>
                    <a:pt x="217" y="36"/>
                    <a:pt x="222" y="32"/>
                    <a:pt x="218" y="33"/>
                  </a:cubicBezTo>
                  <a:cubicBezTo>
                    <a:pt x="211" y="34"/>
                    <a:pt x="190" y="37"/>
                    <a:pt x="18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3414713" y="2547937"/>
              <a:ext cx="285750" cy="84137"/>
            </a:xfrm>
            <a:custGeom>
              <a:avLst/>
              <a:gdLst>
                <a:gd name="T0" fmla="*/ 240 w 240"/>
                <a:gd name="T1" fmla="*/ 4 h 70"/>
                <a:gd name="T2" fmla="*/ 236 w 240"/>
                <a:gd name="T3" fmla="*/ 25 h 70"/>
                <a:gd name="T4" fmla="*/ 121 w 240"/>
                <a:gd name="T5" fmla="*/ 70 h 70"/>
                <a:gd name="T6" fmla="*/ 119 w 240"/>
                <a:gd name="T7" fmla="*/ 70 h 70"/>
                <a:gd name="T8" fmla="*/ 4 w 240"/>
                <a:gd name="T9" fmla="*/ 25 h 70"/>
                <a:gd name="T10" fmla="*/ 0 w 240"/>
                <a:gd name="T11" fmla="*/ 4 h 70"/>
                <a:gd name="T12" fmla="*/ 4 w 240"/>
                <a:gd name="T13" fmla="*/ 4 h 70"/>
                <a:gd name="T14" fmla="*/ 119 w 240"/>
                <a:gd name="T15" fmla="*/ 39 h 70"/>
                <a:gd name="T16" fmla="*/ 121 w 240"/>
                <a:gd name="T17" fmla="*/ 39 h 70"/>
                <a:gd name="T18" fmla="*/ 236 w 240"/>
                <a:gd name="T19" fmla="*/ 4 h 70"/>
                <a:gd name="T20" fmla="*/ 240 w 240"/>
                <a:gd name="T2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70">
                  <a:moveTo>
                    <a:pt x="240" y="4"/>
                  </a:moveTo>
                  <a:cubicBezTo>
                    <a:pt x="236" y="25"/>
                    <a:pt x="236" y="25"/>
                    <a:pt x="236" y="25"/>
                  </a:cubicBezTo>
                  <a:cubicBezTo>
                    <a:pt x="236" y="25"/>
                    <a:pt x="212" y="70"/>
                    <a:pt x="121" y="70"/>
                  </a:cubicBezTo>
                  <a:cubicBezTo>
                    <a:pt x="119" y="70"/>
                    <a:pt x="119" y="70"/>
                    <a:pt x="119" y="70"/>
                  </a:cubicBezTo>
                  <a:cubicBezTo>
                    <a:pt x="28" y="70"/>
                    <a:pt x="4" y="25"/>
                    <a:pt x="4" y="25"/>
                  </a:cubicBezTo>
                  <a:cubicBezTo>
                    <a:pt x="0" y="4"/>
                    <a:pt x="0" y="4"/>
                    <a:pt x="0" y="4"/>
                  </a:cubicBezTo>
                  <a:cubicBezTo>
                    <a:pt x="0" y="4"/>
                    <a:pt x="1" y="0"/>
                    <a:pt x="4" y="4"/>
                  </a:cubicBezTo>
                  <a:cubicBezTo>
                    <a:pt x="15" y="16"/>
                    <a:pt x="46" y="39"/>
                    <a:pt x="119" y="39"/>
                  </a:cubicBezTo>
                  <a:cubicBezTo>
                    <a:pt x="121" y="39"/>
                    <a:pt x="121" y="39"/>
                    <a:pt x="121" y="39"/>
                  </a:cubicBezTo>
                  <a:cubicBezTo>
                    <a:pt x="194" y="39"/>
                    <a:pt x="225" y="16"/>
                    <a:pt x="236" y="4"/>
                  </a:cubicBezTo>
                  <a:cubicBezTo>
                    <a:pt x="239" y="0"/>
                    <a:pt x="240" y="4"/>
                    <a:pt x="24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3405188" y="2455862"/>
              <a:ext cx="304800" cy="88900"/>
            </a:xfrm>
            <a:custGeom>
              <a:avLst/>
              <a:gdLst>
                <a:gd name="T0" fmla="*/ 256 w 256"/>
                <a:gd name="T1" fmla="*/ 4 h 74"/>
                <a:gd name="T2" fmla="*/ 252 w 256"/>
                <a:gd name="T3" fmla="*/ 26 h 74"/>
                <a:gd name="T4" fmla="*/ 129 w 256"/>
                <a:gd name="T5" fmla="*/ 74 h 74"/>
                <a:gd name="T6" fmla="*/ 127 w 256"/>
                <a:gd name="T7" fmla="*/ 74 h 74"/>
                <a:gd name="T8" fmla="*/ 4 w 256"/>
                <a:gd name="T9" fmla="*/ 26 h 74"/>
                <a:gd name="T10" fmla="*/ 0 w 256"/>
                <a:gd name="T11" fmla="*/ 4 h 74"/>
                <a:gd name="T12" fmla="*/ 4 w 256"/>
                <a:gd name="T13" fmla="*/ 3 h 74"/>
                <a:gd name="T14" fmla="*/ 127 w 256"/>
                <a:gd name="T15" fmla="*/ 42 h 74"/>
                <a:gd name="T16" fmla="*/ 129 w 256"/>
                <a:gd name="T17" fmla="*/ 42 h 74"/>
                <a:gd name="T18" fmla="*/ 252 w 256"/>
                <a:gd name="T19" fmla="*/ 3 h 74"/>
                <a:gd name="T20" fmla="*/ 256 w 256"/>
                <a:gd name="T21"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74">
                  <a:moveTo>
                    <a:pt x="256" y="4"/>
                  </a:moveTo>
                  <a:cubicBezTo>
                    <a:pt x="252" y="26"/>
                    <a:pt x="252" y="26"/>
                    <a:pt x="252" y="26"/>
                  </a:cubicBezTo>
                  <a:cubicBezTo>
                    <a:pt x="252" y="26"/>
                    <a:pt x="227" y="74"/>
                    <a:pt x="129" y="74"/>
                  </a:cubicBezTo>
                  <a:cubicBezTo>
                    <a:pt x="127" y="74"/>
                    <a:pt x="127" y="74"/>
                    <a:pt x="127" y="74"/>
                  </a:cubicBezTo>
                  <a:cubicBezTo>
                    <a:pt x="30" y="74"/>
                    <a:pt x="4" y="26"/>
                    <a:pt x="4" y="26"/>
                  </a:cubicBezTo>
                  <a:cubicBezTo>
                    <a:pt x="0" y="4"/>
                    <a:pt x="0" y="4"/>
                    <a:pt x="0" y="4"/>
                  </a:cubicBezTo>
                  <a:cubicBezTo>
                    <a:pt x="0" y="4"/>
                    <a:pt x="1" y="0"/>
                    <a:pt x="4" y="3"/>
                  </a:cubicBezTo>
                  <a:cubicBezTo>
                    <a:pt x="16" y="17"/>
                    <a:pt x="49" y="42"/>
                    <a:pt x="127" y="42"/>
                  </a:cubicBezTo>
                  <a:cubicBezTo>
                    <a:pt x="129" y="42"/>
                    <a:pt x="129" y="42"/>
                    <a:pt x="129" y="42"/>
                  </a:cubicBezTo>
                  <a:cubicBezTo>
                    <a:pt x="207" y="42"/>
                    <a:pt x="240" y="17"/>
                    <a:pt x="252" y="3"/>
                  </a:cubicBezTo>
                  <a:cubicBezTo>
                    <a:pt x="255" y="0"/>
                    <a:pt x="256" y="4"/>
                    <a:pt x="25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3400426" y="2406650"/>
              <a:ext cx="242888" cy="71437"/>
            </a:xfrm>
            <a:custGeom>
              <a:avLst/>
              <a:gdLst>
                <a:gd name="T0" fmla="*/ 203 w 203"/>
                <a:gd name="T1" fmla="*/ 50 h 59"/>
                <a:gd name="T2" fmla="*/ 132 w 203"/>
                <a:gd name="T3" fmla="*/ 59 h 59"/>
                <a:gd name="T4" fmla="*/ 131 w 203"/>
                <a:gd name="T5" fmla="*/ 59 h 59"/>
                <a:gd name="T6" fmla="*/ 2 w 203"/>
                <a:gd name="T7" fmla="*/ 14 h 59"/>
                <a:gd name="T8" fmla="*/ 0 w 203"/>
                <a:gd name="T9" fmla="*/ 2 h 59"/>
                <a:gd name="T10" fmla="*/ 1 w 203"/>
                <a:gd name="T11" fmla="*/ 2 h 59"/>
                <a:gd name="T12" fmla="*/ 131 w 203"/>
                <a:gd name="T13" fmla="*/ 46 h 59"/>
                <a:gd name="T14" fmla="*/ 132 w 203"/>
                <a:gd name="T15" fmla="*/ 46 h 59"/>
                <a:gd name="T16" fmla="*/ 132 w 203"/>
                <a:gd name="T17" fmla="*/ 46 h 59"/>
                <a:gd name="T18" fmla="*/ 132 w 203"/>
                <a:gd name="T19" fmla="*/ 46 h 59"/>
                <a:gd name="T20" fmla="*/ 193 w 203"/>
                <a:gd name="T21" fmla="*/ 40 h 59"/>
                <a:gd name="T22" fmla="*/ 197 w 203"/>
                <a:gd name="T23" fmla="*/ 45 h 59"/>
                <a:gd name="T24" fmla="*/ 203 w 203"/>
                <a:gd name="T2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59">
                  <a:moveTo>
                    <a:pt x="203" y="50"/>
                  </a:moveTo>
                  <a:cubicBezTo>
                    <a:pt x="184" y="55"/>
                    <a:pt x="161" y="59"/>
                    <a:pt x="132" y="59"/>
                  </a:cubicBezTo>
                  <a:cubicBezTo>
                    <a:pt x="131" y="59"/>
                    <a:pt x="131" y="59"/>
                    <a:pt x="131" y="59"/>
                  </a:cubicBezTo>
                  <a:cubicBezTo>
                    <a:pt x="27" y="59"/>
                    <a:pt x="2" y="14"/>
                    <a:pt x="2" y="14"/>
                  </a:cubicBezTo>
                  <a:cubicBezTo>
                    <a:pt x="0" y="2"/>
                    <a:pt x="0" y="2"/>
                    <a:pt x="0" y="2"/>
                  </a:cubicBezTo>
                  <a:cubicBezTo>
                    <a:pt x="0" y="2"/>
                    <a:pt x="0" y="0"/>
                    <a:pt x="1" y="2"/>
                  </a:cubicBezTo>
                  <a:cubicBezTo>
                    <a:pt x="8" y="12"/>
                    <a:pt x="40" y="46"/>
                    <a:pt x="131" y="46"/>
                  </a:cubicBezTo>
                  <a:cubicBezTo>
                    <a:pt x="131" y="46"/>
                    <a:pt x="132" y="46"/>
                    <a:pt x="132" y="46"/>
                  </a:cubicBezTo>
                  <a:cubicBezTo>
                    <a:pt x="132" y="46"/>
                    <a:pt x="132" y="46"/>
                    <a:pt x="132" y="46"/>
                  </a:cubicBezTo>
                  <a:cubicBezTo>
                    <a:pt x="132" y="46"/>
                    <a:pt x="132" y="46"/>
                    <a:pt x="132" y="46"/>
                  </a:cubicBezTo>
                  <a:cubicBezTo>
                    <a:pt x="156" y="46"/>
                    <a:pt x="177" y="44"/>
                    <a:pt x="193" y="40"/>
                  </a:cubicBezTo>
                  <a:cubicBezTo>
                    <a:pt x="194" y="40"/>
                    <a:pt x="195" y="43"/>
                    <a:pt x="197" y="45"/>
                  </a:cubicBezTo>
                  <a:cubicBezTo>
                    <a:pt x="200" y="48"/>
                    <a:pt x="203" y="50"/>
                    <a:pt x="203"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7400723" y="1281981"/>
            <a:ext cx="324429" cy="319814"/>
            <a:chOff x="7198994" y="1082444"/>
            <a:chExt cx="645406" cy="679256"/>
          </a:xfrm>
          <a:solidFill>
            <a:schemeClr val="tx2"/>
          </a:solidFill>
        </p:grpSpPr>
        <p:grpSp>
          <p:nvGrpSpPr>
            <p:cNvPr id="47" name="Group 46"/>
            <p:cNvGrpSpPr/>
            <p:nvPr/>
          </p:nvGrpSpPr>
          <p:grpSpPr>
            <a:xfrm>
              <a:off x="7198994" y="1082444"/>
              <a:ext cx="645406" cy="679256"/>
              <a:chOff x="7198994" y="1082444"/>
              <a:chExt cx="645406" cy="679256"/>
            </a:xfrm>
            <a:grpFill/>
          </p:grpSpPr>
          <p:sp>
            <p:nvSpPr>
              <p:cNvPr id="33" name="Freeform 75"/>
              <p:cNvSpPr>
                <a:spLocks/>
              </p:cNvSpPr>
              <p:nvPr/>
            </p:nvSpPr>
            <p:spPr bwMode="auto">
              <a:xfrm>
                <a:off x="7337778" y="1082444"/>
                <a:ext cx="63186" cy="163609"/>
              </a:xfrm>
              <a:custGeom>
                <a:avLst/>
                <a:gdLst>
                  <a:gd name="T0" fmla="*/ 65 w 130"/>
                  <a:gd name="T1" fmla="*/ 341 h 341"/>
                  <a:gd name="T2" fmla="*/ 130 w 130"/>
                  <a:gd name="T3" fmla="*/ 276 h 341"/>
                  <a:gd name="T4" fmla="*/ 130 w 130"/>
                  <a:gd name="T5" fmla="*/ 65 h 341"/>
                  <a:gd name="T6" fmla="*/ 65 w 130"/>
                  <a:gd name="T7" fmla="*/ 0 h 341"/>
                  <a:gd name="T8" fmla="*/ 0 w 130"/>
                  <a:gd name="T9" fmla="*/ 65 h 341"/>
                  <a:gd name="T10" fmla="*/ 0 w 130"/>
                  <a:gd name="T11" fmla="*/ 276 h 341"/>
                  <a:gd name="T12" fmla="*/ 65 w 130"/>
                  <a:gd name="T13" fmla="*/ 341 h 341"/>
                </a:gdLst>
                <a:ahLst/>
                <a:cxnLst>
                  <a:cxn ang="0">
                    <a:pos x="T0" y="T1"/>
                  </a:cxn>
                  <a:cxn ang="0">
                    <a:pos x="T2" y="T3"/>
                  </a:cxn>
                  <a:cxn ang="0">
                    <a:pos x="T4" y="T5"/>
                  </a:cxn>
                  <a:cxn ang="0">
                    <a:pos x="T6" y="T7"/>
                  </a:cxn>
                  <a:cxn ang="0">
                    <a:pos x="T8" y="T9"/>
                  </a:cxn>
                  <a:cxn ang="0">
                    <a:pos x="T10" y="T11"/>
                  </a:cxn>
                  <a:cxn ang="0">
                    <a:pos x="T12" y="T13"/>
                  </a:cxn>
                </a:cxnLst>
                <a:rect l="0" t="0" r="r" b="b"/>
                <a:pathLst>
                  <a:path w="130" h="341">
                    <a:moveTo>
                      <a:pt x="65" y="341"/>
                    </a:moveTo>
                    <a:cubicBezTo>
                      <a:pt x="101" y="341"/>
                      <a:pt x="130" y="312"/>
                      <a:pt x="130" y="276"/>
                    </a:cubicBezTo>
                    <a:cubicBezTo>
                      <a:pt x="130" y="65"/>
                      <a:pt x="130" y="65"/>
                      <a:pt x="130" y="65"/>
                    </a:cubicBezTo>
                    <a:cubicBezTo>
                      <a:pt x="130" y="29"/>
                      <a:pt x="101" y="0"/>
                      <a:pt x="65" y="0"/>
                    </a:cubicBezTo>
                    <a:cubicBezTo>
                      <a:pt x="29" y="0"/>
                      <a:pt x="0" y="29"/>
                      <a:pt x="0" y="65"/>
                    </a:cubicBezTo>
                    <a:cubicBezTo>
                      <a:pt x="0" y="276"/>
                      <a:pt x="0" y="276"/>
                      <a:pt x="0" y="276"/>
                    </a:cubicBezTo>
                    <a:cubicBezTo>
                      <a:pt x="0" y="312"/>
                      <a:pt x="29" y="341"/>
                      <a:pt x="65"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6"/>
              <p:cNvSpPr>
                <a:spLocks/>
              </p:cNvSpPr>
              <p:nvPr/>
            </p:nvSpPr>
            <p:spPr bwMode="auto">
              <a:xfrm>
                <a:off x="7640171" y="1082444"/>
                <a:ext cx="63186" cy="164736"/>
              </a:xfrm>
              <a:custGeom>
                <a:avLst/>
                <a:gdLst>
                  <a:gd name="T0" fmla="*/ 66 w 131"/>
                  <a:gd name="T1" fmla="*/ 342 h 342"/>
                  <a:gd name="T2" fmla="*/ 131 w 131"/>
                  <a:gd name="T3" fmla="*/ 276 h 342"/>
                  <a:gd name="T4" fmla="*/ 131 w 131"/>
                  <a:gd name="T5" fmla="*/ 65 h 342"/>
                  <a:gd name="T6" fmla="*/ 66 w 131"/>
                  <a:gd name="T7" fmla="*/ 0 h 342"/>
                  <a:gd name="T8" fmla="*/ 0 w 131"/>
                  <a:gd name="T9" fmla="*/ 65 h 342"/>
                  <a:gd name="T10" fmla="*/ 0 w 131"/>
                  <a:gd name="T11" fmla="*/ 276 h 342"/>
                  <a:gd name="T12" fmla="*/ 66 w 131"/>
                  <a:gd name="T13" fmla="*/ 342 h 342"/>
                </a:gdLst>
                <a:ahLst/>
                <a:cxnLst>
                  <a:cxn ang="0">
                    <a:pos x="T0" y="T1"/>
                  </a:cxn>
                  <a:cxn ang="0">
                    <a:pos x="T2" y="T3"/>
                  </a:cxn>
                  <a:cxn ang="0">
                    <a:pos x="T4" y="T5"/>
                  </a:cxn>
                  <a:cxn ang="0">
                    <a:pos x="T6" y="T7"/>
                  </a:cxn>
                  <a:cxn ang="0">
                    <a:pos x="T8" y="T9"/>
                  </a:cxn>
                  <a:cxn ang="0">
                    <a:pos x="T10" y="T11"/>
                  </a:cxn>
                  <a:cxn ang="0">
                    <a:pos x="T12" y="T13"/>
                  </a:cxn>
                </a:cxnLst>
                <a:rect l="0" t="0" r="r" b="b"/>
                <a:pathLst>
                  <a:path w="131" h="342">
                    <a:moveTo>
                      <a:pt x="66" y="342"/>
                    </a:moveTo>
                    <a:cubicBezTo>
                      <a:pt x="102" y="341"/>
                      <a:pt x="131" y="312"/>
                      <a:pt x="131" y="276"/>
                    </a:cubicBezTo>
                    <a:cubicBezTo>
                      <a:pt x="131" y="65"/>
                      <a:pt x="131" y="65"/>
                      <a:pt x="131" y="65"/>
                    </a:cubicBezTo>
                    <a:cubicBezTo>
                      <a:pt x="131" y="29"/>
                      <a:pt x="102" y="0"/>
                      <a:pt x="66" y="0"/>
                    </a:cubicBezTo>
                    <a:cubicBezTo>
                      <a:pt x="30" y="0"/>
                      <a:pt x="0" y="29"/>
                      <a:pt x="0" y="65"/>
                    </a:cubicBezTo>
                    <a:cubicBezTo>
                      <a:pt x="0" y="276"/>
                      <a:pt x="0" y="276"/>
                      <a:pt x="0" y="276"/>
                    </a:cubicBezTo>
                    <a:cubicBezTo>
                      <a:pt x="0" y="312"/>
                      <a:pt x="30" y="342"/>
                      <a:pt x="66"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7"/>
              <p:cNvSpPr>
                <a:spLocks noEditPoints="1"/>
              </p:cNvSpPr>
              <p:nvPr/>
            </p:nvSpPr>
            <p:spPr bwMode="auto">
              <a:xfrm>
                <a:off x="7198994" y="1156914"/>
                <a:ext cx="645406" cy="604786"/>
              </a:xfrm>
              <a:custGeom>
                <a:avLst/>
                <a:gdLst>
                  <a:gd name="T0" fmla="*/ 1327 w 1342"/>
                  <a:gd name="T1" fmla="*/ 15 h 1259"/>
                  <a:gd name="T2" fmla="*/ 1290 w 1342"/>
                  <a:gd name="T3" fmla="*/ 0 h 1259"/>
                  <a:gd name="T4" fmla="*/ 1121 w 1342"/>
                  <a:gd name="T5" fmla="*/ 0 h 1259"/>
                  <a:gd name="T6" fmla="*/ 1121 w 1342"/>
                  <a:gd name="T7" fmla="*/ 121 h 1259"/>
                  <a:gd name="T8" fmla="*/ 984 w 1342"/>
                  <a:gd name="T9" fmla="*/ 259 h 1259"/>
                  <a:gd name="T10" fmla="*/ 846 w 1342"/>
                  <a:gd name="T11" fmla="*/ 121 h 1259"/>
                  <a:gd name="T12" fmla="*/ 846 w 1342"/>
                  <a:gd name="T13" fmla="*/ 0 h 1259"/>
                  <a:gd name="T14" fmla="*/ 492 w 1342"/>
                  <a:gd name="T15" fmla="*/ 0 h 1259"/>
                  <a:gd name="T16" fmla="*/ 492 w 1342"/>
                  <a:gd name="T17" fmla="*/ 121 h 1259"/>
                  <a:gd name="T18" fmla="*/ 354 w 1342"/>
                  <a:gd name="T19" fmla="*/ 259 h 1259"/>
                  <a:gd name="T20" fmla="*/ 216 w 1342"/>
                  <a:gd name="T21" fmla="*/ 121 h 1259"/>
                  <a:gd name="T22" fmla="*/ 216 w 1342"/>
                  <a:gd name="T23" fmla="*/ 0 h 1259"/>
                  <a:gd name="T24" fmla="*/ 51 w 1342"/>
                  <a:gd name="T25" fmla="*/ 0 h 1259"/>
                  <a:gd name="T26" fmla="*/ 15 w 1342"/>
                  <a:gd name="T27" fmla="*/ 15 h 1259"/>
                  <a:gd name="T28" fmla="*/ 0 w 1342"/>
                  <a:gd name="T29" fmla="*/ 51 h 1259"/>
                  <a:gd name="T30" fmla="*/ 0 w 1342"/>
                  <a:gd name="T31" fmla="*/ 1208 h 1259"/>
                  <a:gd name="T32" fmla="*/ 15 w 1342"/>
                  <a:gd name="T33" fmla="*/ 1244 h 1259"/>
                  <a:gd name="T34" fmla="*/ 51 w 1342"/>
                  <a:gd name="T35" fmla="*/ 1259 h 1259"/>
                  <a:gd name="T36" fmla="*/ 1290 w 1342"/>
                  <a:gd name="T37" fmla="*/ 1259 h 1259"/>
                  <a:gd name="T38" fmla="*/ 1327 w 1342"/>
                  <a:gd name="T39" fmla="*/ 1244 h 1259"/>
                  <a:gd name="T40" fmla="*/ 1342 w 1342"/>
                  <a:gd name="T41" fmla="*/ 1208 h 1259"/>
                  <a:gd name="T42" fmla="*/ 1342 w 1342"/>
                  <a:gd name="T43" fmla="*/ 51 h 1259"/>
                  <a:gd name="T44" fmla="*/ 1327 w 1342"/>
                  <a:gd name="T45" fmla="*/ 15 h 1259"/>
                  <a:gd name="T46" fmla="*/ 1239 w 1342"/>
                  <a:gd name="T47" fmla="*/ 1157 h 1259"/>
                  <a:gd name="T48" fmla="*/ 102 w 1342"/>
                  <a:gd name="T49" fmla="*/ 1157 h 1259"/>
                  <a:gd name="T50" fmla="*/ 102 w 1342"/>
                  <a:gd name="T51" fmla="*/ 399 h 1259"/>
                  <a:gd name="T52" fmla="*/ 1239 w 1342"/>
                  <a:gd name="T53" fmla="*/ 399 h 1259"/>
                  <a:gd name="T54" fmla="*/ 1239 w 1342"/>
                  <a:gd name="T55" fmla="*/ 1157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2" h="1259">
                    <a:moveTo>
                      <a:pt x="1327" y="15"/>
                    </a:moveTo>
                    <a:cubicBezTo>
                      <a:pt x="1317" y="5"/>
                      <a:pt x="1304" y="0"/>
                      <a:pt x="1290" y="0"/>
                    </a:cubicBezTo>
                    <a:cubicBezTo>
                      <a:pt x="1121" y="0"/>
                      <a:pt x="1121" y="0"/>
                      <a:pt x="1121" y="0"/>
                    </a:cubicBezTo>
                    <a:cubicBezTo>
                      <a:pt x="1121" y="121"/>
                      <a:pt x="1121" y="121"/>
                      <a:pt x="1121" y="121"/>
                    </a:cubicBezTo>
                    <a:cubicBezTo>
                      <a:pt x="1121" y="197"/>
                      <a:pt x="1060" y="259"/>
                      <a:pt x="984" y="259"/>
                    </a:cubicBezTo>
                    <a:cubicBezTo>
                      <a:pt x="907" y="259"/>
                      <a:pt x="846" y="197"/>
                      <a:pt x="846" y="121"/>
                    </a:cubicBezTo>
                    <a:cubicBezTo>
                      <a:pt x="846" y="0"/>
                      <a:pt x="846" y="0"/>
                      <a:pt x="846" y="0"/>
                    </a:cubicBezTo>
                    <a:cubicBezTo>
                      <a:pt x="492" y="0"/>
                      <a:pt x="492" y="0"/>
                      <a:pt x="492" y="0"/>
                    </a:cubicBezTo>
                    <a:cubicBezTo>
                      <a:pt x="492" y="121"/>
                      <a:pt x="492" y="121"/>
                      <a:pt x="492" y="121"/>
                    </a:cubicBezTo>
                    <a:cubicBezTo>
                      <a:pt x="491" y="197"/>
                      <a:pt x="430" y="259"/>
                      <a:pt x="354" y="259"/>
                    </a:cubicBezTo>
                    <a:cubicBezTo>
                      <a:pt x="278" y="259"/>
                      <a:pt x="216" y="197"/>
                      <a:pt x="216" y="121"/>
                    </a:cubicBezTo>
                    <a:cubicBezTo>
                      <a:pt x="216" y="0"/>
                      <a:pt x="216" y="0"/>
                      <a:pt x="216" y="0"/>
                    </a:cubicBezTo>
                    <a:cubicBezTo>
                      <a:pt x="51" y="0"/>
                      <a:pt x="51" y="0"/>
                      <a:pt x="51" y="0"/>
                    </a:cubicBezTo>
                    <a:cubicBezTo>
                      <a:pt x="37" y="0"/>
                      <a:pt x="24" y="5"/>
                      <a:pt x="15" y="15"/>
                    </a:cubicBezTo>
                    <a:cubicBezTo>
                      <a:pt x="5" y="24"/>
                      <a:pt x="0" y="38"/>
                      <a:pt x="0" y="51"/>
                    </a:cubicBezTo>
                    <a:cubicBezTo>
                      <a:pt x="0" y="1208"/>
                      <a:pt x="0" y="1208"/>
                      <a:pt x="0" y="1208"/>
                    </a:cubicBezTo>
                    <a:cubicBezTo>
                      <a:pt x="0" y="1221"/>
                      <a:pt x="5" y="1235"/>
                      <a:pt x="15" y="1244"/>
                    </a:cubicBezTo>
                    <a:cubicBezTo>
                      <a:pt x="24" y="1254"/>
                      <a:pt x="37" y="1259"/>
                      <a:pt x="51" y="1259"/>
                    </a:cubicBezTo>
                    <a:cubicBezTo>
                      <a:pt x="1290" y="1259"/>
                      <a:pt x="1290" y="1259"/>
                      <a:pt x="1290" y="1259"/>
                    </a:cubicBezTo>
                    <a:cubicBezTo>
                      <a:pt x="1304" y="1259"/>
                      <a:pt x="1317" y="1254"/>
                      <a:pt x="1327" y="1244"/>
                    </a:cubicBezTo>
                    <a:cubicBezTo>
                      <a:pt x="1336" y="1234"/>
                      <a:pt x="1342" y="1222"/>
                      <a:pt x="1342" y="1208"/>
                    </a:cubicBezTo>
                    <a:cubicBezTo>
                      <a:pt x="1342" y="51"/>
                      <a:pt x="1342" y="51"/>
                      <a:pt x="1342" y="51"/>
                    </a:cubicBezTo>
                    <a:cubicBezTo>
                      <a:pt x="1342" y="38"/>
                      <a:pt x="1336" y="24"/>
                      <a:pt x="1327" y="15"/>
                    </a:cubicBezTo>
                    <a:close/>
                    <a:moveTo>
                      <a:pt x="1239" y="1157"/>
                    </a:moveTo>
                    <a:cubicBezTo>
                      <a:pt x="102" y="1157"/>
                      <a:pt x="102" y="1157"/>
                      <a:pt x="102" y="1157"/>
                    </a:cubicBezTo>
                    <a:cubicBezTo>
                      <a:pt x="102" y="399"/>
                      <a:pt x="102" y="399"/>
                      <a:pt x="102" y="399"/>
                    </a:cubicBezTo>
                    <a:cubicBezTo>
                      <a:pt x="1239" y="399"/>
                      <a:pt x="1239" y="399"/>
                      <a:pt x="1239" y="399"/>
                    </a:cubicBezTo>
                    <a:lnTo>
                      <a:pt x="1239" y="1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Freeform 128"/>
            <p:cNvSpPr>
              <a:spLocks/>
            </p:cNvSpPr>
            <p:nvPr/>
          </p:nvSpPr>
          <p:spPr bwMode="auto">
            <a:xfrm>
              <a:off x="7406404" y="1370189"/>
              <a:ext cx="230586" cy="317450"/>
            </a:xfrm>
            <a:custGeom>
              <a:avLst/>
              <a:gdLst>
                <a:gd name="T0" fmla="*/ 973 w 1020"/>
                <a:gd name="T1" fmla="*/ 447 h 1403"/>
                <a:gd name="T2" fmla="*/ 565 w 1020"/>
                <a:gd name="T3" fmla="*/ 447 h 1403"/>
                <a:gd name="T4" fmla="*/ 565 w 1020"/>
                <a:gd name="T5" fmla="*/ 398 h 1403"/>
                <a:gd name="T6" fmla="*/ 551 w 1020"/>
                <a:gd name="T7" fmla="*/ 296 h 1403"/>
                <a:gd name="T8" fmla="*/ 491 w 1020"/>
                <a:gd name="T9" fmla="*/ 272 h 1403"/>
                <a:gd name="T10" fmla="*/ 435 w 1020"/>
                <a:gd name="T11" fmla="*/ 293 h 1403"/>
                <a:gd name="T12" fmla="*/ 416 w 1020"/>
                <a:gd name="T13" fmla="*/ 355 h 1403"/>
                <a:gd name="T14" fmla="*/ 455 w 1020"/>
                <a:gd name="T15" fmla="*/ 453 h 1403"/>
                <a:gd name="T16" fmla="*/ 674 w 1020"/>
                <a:gd name="T17" fmla="*/ 561 h 1403"/>
                <a:gd name="T18" fmla="*/ 886 w 1020"/>
                <a:gd name="T19" fmla="*/ 665 h 1403"/>
                <a:gd name="T20" fmla="*/ 981 w 1020"/>
                <a:gd name="T21" fmla="*/ 767 h 1403"/>
                <a:gd name="T22" fmla="*/ 1020 w 1020"/>
                <a:gd name="T23" fmla="*/ 932 h 1403"/>
                <a:gd name="T24" fmla="*/ 915 w 1020"/>
                <a:gd name="T25" fmla="*/ 1180 h 1403"/>
                <a:gd name="T26" fmla="*/ 601 w 1020"/>
                <a:gd name="T27" fmla="*/ 1291 h 1403"/>
                <a:gd name="T28" fmla="*/ 601 w 1020"/>
                <a:gd name="T29" fmla="*/ 1403 h 1403"/>
                <a:gd name="T30" fmla="*/ 413 w 1020"/>
                <a:gd name="T31" fmla="*/ 1403 h 1403"/>
                <a:gd name="T32" fmla="*/ 413 w 1020"/>
                <a:gd name="T33" fmla="*/ 1288 h 1403"/>
                <a:gd name="T34" fmla="*/ 128 w 1020"/>
                <a:gd name="T35" fmla="*/ 1197 h 1403"/>
                <a:gd name="T36" fmla="*/ 6 w 1020"/>
                <a:gd name="T37" fmla="*/ 920 h 1403"/>
                <a:gd name="T38" fmla="*/ 6 w 1020"/>
                <a:gd name="T39" fmla="*/ 862 h 1403"/>
                <a:gd name="T40" fmla="*/ 413 w 1020"/>
                <a:gd name="T41" fmla="*/ 862 h 1403"/>
                <a:gd name="T42" fmla="*/ 413 w 1020"/>
                <a:gd name="T43" fmla="*/ 935 h 1403"/>
                <a:gd name="T44" fmla="*/ 426 w 1020"/>
                <a:gd name="T45" fmla="*/ 1083 h 1403"/>
                <a:gd name="T46" fmla="*/ 487 w 1020"/>
                <a:gd name="T47" fmla="*/ 1112 h 1403"/>
                <a:gd name="T48" fmla="*/ 548 w 1020"/>
                <a:gd name="T49" fmla="*/ 1091 h 1403"/>
                <a:gd name="T50" fmla="*/ 568 w 1020"/>
                <a:gd name="T51" fmla="*/ 1032 h 1403"/>
                <a:gd name="T52" fmla="*/ 549 w 1020"/>
                <a:gd name="T53" fmla="*/ 890 h 1403"/>
                <a:gd name="T54" fmla="*/ 418 w 1020"/>
                <a:gd name="T55" fmla="*/ 796 h 1403"/>
                <a:gd name="T56" fmla="*/ 165 w 1020"/>
                <a:gd name="T57" fmla="*/ 672 h 1403"/>
                <a:gd name="T58" fmla="*/ 49 w 1020"/>
                <a:gd name="T59" fmla="*/ 559 h 1403"/>
                <a:gd name="T60" fmla="*/ 0 w 1020"/>
                <a:gd name="T61" fmla="*/ 395 h 1403"/>
                <a:gd name="T62" fmla="*/ 103 w 1020"/>
                <a:gd name="T63" fmla="*/ 188 h 1403"/>
                <a:gd name="T64" fmla="*/ 413 w 1020"/>
                <a:gd name="T65" fmla="*/ 95 h 1403"/>
                <a:gd name="T66" fmla="*/ 413 w 1020"/>
                <a:gd name="T67" fmla="*/ 0 h 1403"/>
                <a:gd name="T68" fmla="*/ 601 w 1020"/>
                <a:gd name="T69" fmla="*/ 0 h 1403"/>
                <a:gd name="T70" fmla="*/ 601 w 1020"/>
                <a:gd name="T71" fmla="*/ 95 h 1403"/>
                <a:gd name="T72" fmla="*/ 883 w 1020"/>
                <a:gd name="T73" fmla="*/ 187 h 1403"/>
                <a:gd name="T74" fmla="*/ 977 w 1020"/>
                <a:gd name="T75" fmla="*/ 392 h 1403"/>
                <a:gd name="T76" fmla="*/ 973 w 1020"/>
                <a:gd name="T77" fmla="*/ 447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0" h="1403">
                  <a:moveTo>
                    <a:pt x="973" y="447"/>
                  </a:moveTo>
                  <a:cubicBezTo>
                    <a:pt x="565" y="447"/>
                    <a:pt x="565" y="447"/>
                    <a:pt x="565" y="447"/>
                  </a:cubicBezTo>
                  <a:cubicBezTo>
                    <a:pt x="565" y="398"/>
                    <a:pt x="565" y="398"/>
                    <a:pt x="565" y="398"/>
                  </a:cubicBezTo>
                  <a:cubicBezTo>
                    <a:pt x="565" y="346"/>
                    <a:pt x="561" y="312"/>
                    <a:pt x="551" y="296"/>
                  </a:cubicBezTo>
                  <a:cubicBezTo>
                    <a:pt x="542" y="280"/>
                    <a:pt x="522" y="272"/>
                    <a:pt x="491" y="272"/>
                  </a:cubicBezTo>
                  <a:cubicBezTo>
                    <a:pt x="466" y="272"/>
                    <a:pt x="447" y="279"/>
                    <a:pt x="435" y="293"/>
                  </a:cubicBezTo>
                  <a:cubicBezTo>
                    <a:pt x="422" y="307"/>
                    <a:pt x="416" y="327"/>
                    <a:pt x="416" y="355"/>
                  </a:cubicBezTo>
                  <a:cubicBezTo>
                    <a:pt x="416" y="402"/>
                    <a:pt x="429" y="434"/>
                    <a:pt x="455" y="453"/>
                  </a:cubicBezTo>
                  <a:cubicBezTo>
                    <a:pt x="479" y="471"/>
                    <a:pt x="553" y="507"/>
                    <a:pt x="674" y="561"/>
                  </a:cubicBezTo>
                  <a:cubicBezTo>
                    <a:pt x="778" y="606"/>
                    <a:pt x="848" y="641"/>
                    <a:pt x="886" y="665"/>
                  </a:cubicBezTo>
                  <a:cubicBezTo>
                    <a:pt x="924" y="689"/>
                    <a:pt x="955" y="723"/>
                    <a:pt x="981" y="767"/>
                  </a:cubicBezTo>
                  <a:cubicBezTo>
                    <a:pt x="1007" y="812"/>
                    <a:pt x="1020" y="867"/>
                    <a:pt x="1020" y="932"/>
                  </a:cubicBezTo>
                  <a:cubicBezTo>
                    <a:pt x="1020" y="1038"/>
                    <a:pt x="985" y="1120"/>
                    <a:pt x="915" y="1180"/>
                  </a:cubicBezTo>
                  <a:cubicBezTo>
                    <a:pt x="845" y="1240"/>
                    <a:pt x="741" y="1277"/>
                    <a:pt x="601" y="1291"/>
                  </a:cubicBezTo>
                  <a:cubicBezTo>
                    <a:pt x="601" y="1403"/>
                    <a:pt x="601" y="1403"/>
                    <a:pt x="601" y="1403"/>
                  </a:cubicBezTo>
                  <a:cubicBezTo>
                    <a:pt x="413" y="1403"/>
                    <a:pt x="413" y="1403"/>
                    <a:pt x="413" y="1403"/>
                  </a:cubicBezTo>
                  <a:cubicBezTo>
                    <a:pt x="413" y="1288"/>
                    <a:pt x="413" y="1288"/>
                    <a:pt x="413" y="1288"/>
                  </a:cubicBezTo>
                  <a:cubicBezTo>
                    <a:pt x="304" y="1280"/>
                    <a:pt x="209" y="1250"/>
                    <a:pt x="128" y="1197"/>
                  </a:cubicBezTo>
                  <a:cubicBezTo>
                    <a:pt x="47" y="1144"/>
                    <a:pt x="6" y="1052"/>
                    <a:pt x="6" y="920"/>
                  </a:cubicBezTo>
                  <a:cubicBezTo>
                    <a:pt x="6" y="862"/>
                    <a:pt x="6" y="862"/>
                    <a:pt x="6" y="862"/>
                  </a:cubicBezTo>
                  <a:cubicBezTo>
                    <a:pt x="413" y="862"/>
                    <a:pt x="413" y="862"/>
                    <a:pt x="413" y="862"/>
                  </a:cubicBezTo>
                  <a:cubicBezTo>
                    <a:pt x="413" y="935"/>
                    <a:pt x="413" y="935"/>
                    <a:pt x="413" y="935"/>
                  </a:cubicBezTo>
                  <a:cubicBezTo>
                    <a:pt x="413" y="1014"/>
                    <a:pt x="417" y="1063"/>
                    <a:pt x="426" y="1083"/>
                  </a:cubicBezTo>
                  <a:cubicBezTo>
                    <a:pt x="434" y="1102"/>
                    <a:pt x="455" y="1112"/>
                    <a:pt x="487" y="1112"/>
                  </a:cubicBezTo>
                  <a:cubicBezTo>
                    <a:pt x="514" y="1112"/>
                    <a:pt x="535" y="1105"/>
                    <a:pt x="548" y="1091"/>
                  </a:cubicBezTo>
                  <a:cubicBezTo>
                    <a:pt x="562" y="1078"/>
                    <a:pt x="568" y="1058"/>
                    <a:pt x="568" y="1032"/>
                  </a:cubicBezTo>
                  <a:cubicBezTo>
                    <a:pt x="568" y="966"/>
                    <a:pt x="562" y="918"/>
                    <a:pt x="549" y="890"/>
                  </a:cubicBezTo>
                  <a:cubicBezTo>
                    <a:pt x="537" y="861"/>
                    <a:pt x="493" y="830"/>
                    <a:pt x="418" y="796"/>
                  </a:cubicBezTo>
                  <a:cubicBezTo>
                    <a:pt x="294" y="740"/>
                    <a:pt x="209" y="698"/>
                    <a:pt x="165" y="672"/>
                  </a:cubicBezTo>
                  <a:cubicBezTo>
                    <a:pt x="120" y="645"/>
                    <a:pt x="81" y="608"/>
                    <a:pt x="49" y="559"/>
                  </a:cubicBezTo>
                  <a:cubicBezTo>
                    <a:pt x="16" y="511"/>
                    <a:pt x="0" y="456"/>
                    <a:pt x="0" y="395"/>
                  </a:cubicBezTo>
                  <a:cubicBezTo>
                    <a:pt x="0" y="307"/>
                    <a:pt x="34" y="238"/>
                    <a:pt x="103" y="188"/>
                  </a:cubicBezTo>
                  <a:cubicBezTo>
                    <a:pt x="172" y="138"/>
                    <a:pt x="275" y="107"/>
                    <a:pt x="413" y="95"/>
                  </a:cubicBezTo>
                  <a:cubicBezTo>
                    <a:pt x="413" y="0"/>
                    <a:pt x="413" y="0"/>
                    <a:pt x="413" y="0"/>
                  </a:cubicBezTo>
                  <a:cubicBezTo>
                    <a:pt x="601" y="0"/>
                    <a:pt x="601" y="0"/>
                    <a:pt x="601" y="0"/>
                  </a:cubicBezTo>
                  <a:cubicBezTo>
                    <a:pt x="601" y="95"/>
                    <a:pt x="601" y="95"/>
                    <a:pt x="601" y="95"/>
                  </a:cubicBezTo>
                  <a:cubicBezTo>
                    <a:pt x="726" y="107"/>
                    <a:pt x="820" y="137"/>
                    <a:pt x="883" y="187"/>
                  </a:cubicBezTo>
                  <a:cubicBezTo>
                    <a:pt x="945" y="236"/>
                    <a:pt x="977" y="305"/>
                    <a:pt x="977" y="392"/>
                  </a:cubicBezTo>
                  <a:cubicBezTo>
                    <a:pt x="977" y="404"/>
                    <a:pt x="975" y="423"/>
                    <a:pt x="973" y="4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Rectangle 2">
            <a:extLst>
              <a:ext uri="{FF2B5EF4-FFF2-40B4-BE49-F238E27FC236}">
                <a16:creationId xmlns:a16="http://schemas.microsoft.com/office/drawing/2014/main" id="{DDD2E3C1-0652-487A-89C5-63A1F71FF0CA}"/>
              </a:ext>
            </a:extLst>
          </p:cNvPr>
          <p:cNvSpPr/>
          <p:nvPr/>
        </p:nvSpPr>
        <p:spPr>
          <a:xfrm>
            <a:off x="2599527" y="5850668"/>
            <a:ext cx="6205133" cy="246221"/>
          </a:xfrm>
          <a:prstGeom prst="rect">
            <a:avLst/>
          </a:prstGeom>
        </p:spPr>
        <p:txBody>
          <a:bodyPr wrap="square">
            <a:spAutoFit/>
          </a:bodyPr>
          <a:lstStyle/>
          <a:p>
            <a:pPr algn="r"/>
            <a:r>
              <a:rPr lang="en-US" sz="1000" dirty="0">
                <a:solidFill>
                  <a:schemeClr val="bg1">
                    <a:lumMod val="65000"/>
                  </a:schemeClr>
                </a:solidFill>
                <a:latin typeface="+mj-lt"/>
              </a:rPr>
              <a:t>Withdrawal percentage is based on single life payout option.</a:t>
            </a:r>
          </a:p>
        </p:txBody>
      </p:sp>
    </p:spTree>
    <p:extLst>
      <p:ext uri="{BB962C8B-B14F-4D97-AF65-F5344CB8AC3E}">
        <p14:creationId xmlns:p14="http://schemas.microsoft.com/office/powerpoint/2010/main" val="369397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41"/>
          <p:cNvSpPr/>
          <p:nvPr/>
        </p:nvSpPr>
        <p:spPr>
          <a:xfrm>
            <a:off x="0" y="0"/>
            <a:ext cx="9144000" cy="174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Two choices for lifetime income</a:t>
            </a:r>
          </a:p>
        </p:txBody>
      </p:sp>
      <p:sp>
        <p:nvSpPr>
          <p:cNvPr id="4" name="Rectangle 3"/>
          <p:cNvSpPr/>
          <p:nvPr/>
        </p:nvSpPr>
        <p:spPr>
          <a:xfrm>
            <a:off x="329265" y="793212"/>
            <a:ext cx="5667292" cy="707886"/>
          </a:xfrm>
          <a:prstGeom prst="rect">
            <a:avLst/>
          </a:prstGeom>
        </p:spPr>
        <p:txBody>
          <a:bodyPr wrap="square">
            <a:spAutoFit/>
          </a:bodyPr>
          <a:lstStyle/>
          <a:p>
            <a:r>
              <a:rPr lang="en-US" sz="2000" dirty="0">
                <a:solidFill>
                  <a:srgbClr val="000000"/>
                </a:solidFill>
              </a:rPr>
              <a:t>Joan </a:t>
            </a:r>
            <a:r>
              <a:rPr lang="en-US" sz="2000" i="1" dirty="0">
                <a:solidFill>
                  <a:srgbClr val="000000"/>
                </a:solidFill>
              </a:rPr>
              <a:t>doesn’t</a:t>
            </a:r>
            <a:r>
              <a:rPr lang="en-US" sz="2000" dirty="0">
                <a:solidFill>
                  <a:srgbClr val="000000"/>
                </a:solidFill>
              </a:rPr>
              <a:t> have to decide up front —                    she can wait until she’s ready to take income.</a:t>
            </a:r>
          </a:p>
        </p:txBody>
      </p:sp>
      <p:sp>
        <p:nvSpPr>
          <p:cNvPr id="122" name="TextBox 121"/>
          <p:cNvSpPr txBox="1"/>
          <p:nvPr/>
        </p:nvSpPr>
        <p:spPr>
          <a:xfrm>
            <a:off x="507455" y="5669181"/>
            <a:ext cx="3875466" cy="307777"/>
          </a:xfrm>
          <a:prstGeom prst="rect">
            <a:avLst/>
          </a:prstGeom>
          <a:noFill/>
        </p:spPr>
        <p:txBody>
          <a:bodyPr wrap="square" rtlCol="0">
            <a:spAutoFit/>
          </a:bodyPr>
          <a:lstStyle/>
          <a:p>
            <a:pPr algn="ctr"/>
            <a:r>
              <a:rPr lang="en-US" sz="1400" b="1" dirty="0">
                <a:solidFill>
                  <a:schemeClr val="tx2"/>
                </a:solidFill>
              </a:rPr>
              <a:t>time</a:t>
            </a:r>
          </a:p>
        </p:txBody>
      </p:sp>
      <p:sp>
        <p:nvSpPr>
          <p:cNvPr id="114" name="AutoShape 334"/>
          <p:cNvSpPr>
            <a:spLocks noChangeAspect="1" noChangeArrowheads="1" noTextEdit="1"/>
          </p:cNvSpPr>
          <p:nvPr/>
        </p:nvSpPr>
        <p:spPr bwMode="auto">
          <a:xfrm>
            <a:off x="522978" y="4438681"/>
            <a:ext cx="36941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6"/>
          <p:cNvSpPr>
            <a:spLocks/>
          </p:cNvSpPr>
          <p:nvPr/>
        </p:nvSpPr>
        <p:spPr bwMode="auto">
          <a:xfrm>
            <a:off x="521413" y="4440269"/>
            <a:ext cx="3436618" cy="1222375"/>
          </a:xfrm>
          <a:custGeom>
            <a:avLst/>
            <a:gdLst>
              <a:gd name="T0" fmla="*/ 1 w 2111"/>
              <a:gd name="T1" fmla="*/ 770 h 770"/>
              <a:gd name="T2" fmla="*/ 2111 w 2111"/>
              <a:gd name="T3" fmla="*/ 770 h 770"/>
              <a:gd name="T4" fmla="*/ 1044 w 2111"/>
              <a:gd name="T5" fmla="*/ 3 h 770"/>
              <a:gd name="T6" fmla="*/ 958 w 2111"/>
              <a:gd name="T7" fmla="*/ 0 h 770"/>
              <a:gd name="T8" fmla="*/ 589 w 2111"/>
              <a:gd name="T9" fmla="*/ 157 h 770"/>
              <a:gd name="T10" fmla="*/ 186 w 2111"/>
              <a:gd name="T11" fmla="*/ 250 h 770"/>
              <a:gd name="T12" fmla="*/ 102 w 2111"/>
              <a:gd name="T13" fmla="*/ 254 h 770"/>
              <a:gd name="T14" fmla="*/ 0 w 2111"/>
              <a:gd name="T15" fmla="*/ 277 h 770"/>
              <a:gd name="T16" fmla="*/ 1 w 2111"/>
              <a:gd name="T17"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1" h="770">
                <a:moveTo>
                  <a:pt x="1" y="770"/>
                </a:moveTo>
                <a:lnTo>
                  <a:pt x="2111" y="770"/>
                </a:lnTo>
                <a:lnTo>
                  <a:pt x="1044" y="3"/>
                </a:lnTo>
                <a:lnTo>
                  <a:pt x="958" y="0"/>
                </a:lnTo>
                <a:lnTo>
                  <a:pt x="589" y="157"/>
                </a:lnTo>
                <a:lnTo>
                  <a:pt x="186" y="250"/>
                </a:lnTo>
                <a:lnTo>
                  <a:pt x="102" y="254"/>
                </a:lnTo>
                <a:lnTo>
                  <a:pt x="0" y="277"/>
                </a:lnTo>
                <a:lnTo>
                  <a:pt x="1" y="770"/>
                </a:lnTo>
                <a:close/>
              </a:path>
            </a:pathLst>
          </a:custGeom>
          <a:solidFill>
            <a:srgbClr val="00A8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6"/>
          <p:cNvSpPr/>
          <p:nvPr/>
        </p:nvSpPr>
        <p:spPr>
          <a:xfrm>
            <a:off x="527740" y="3903031"/>
            <a:ext cx="3785896" cy="1019709"/>
          </a:xfrm>
          <a:custGeom>
            <a:avLst/>
            <a:gdLst>
              <a:gd name="connsiteX0" fmla="*/ 0 w 3639312"/>
              <a:gd name="connsiteY0" fmla="*/ 987552 h 987552"/>
              <a:gd name="connsiteX1" fmla="*/ 201168 w 3639312"/>
              <a:gd name="connsiteY1" fmla="*/ 987552 h 987552"/>
              <a:gd name="connsiteX2" fmla="*/ 196596 w 3639312"/>
              <a:gd name="connsiteY2" fmla="*/ 918972 h 987552"/>
              <a:gd name="connsiteX3" fmla="*/ 196596 w 3639312"/>
              <a:gd name="connsiteY3" fmla="*/ 859536 h 987552"/>
              <a:gd name="connsiteX4" fmla="*/ 452628 w 3639312"/>
              <a:gd name="connsiteY4" fmla="*/ 859536 h 987552"/>
              <a:gd name="connsiteX5" fmla="*/ 452628 w 3639312"/>
              <a:gd name="connsiteY5" fmla="*/ 717804 h 987552"/>
              <a:gd name="connsiteX6" fmla="*/ 662940 w 3639312"/>
              <a:gd name="connsiteY6" fmla="*/ 717804 h 987552"/>
              <a:gd name="connsiteX7" fmla="*/ 662940 w 3639312"/>
              <a:gd name="connsiteY7" fmla="*/ 571500 h 987552"/>
              <a:gd name="connsiteX8" fmla="*/ 896112 w 3639312"/>
              <a:gd name="connsiteY8" fmla="*/ 571500 h 987552"/>
              <a:gd name="connsiteX9" fmla="*/ 896112 w 3639312"/>
              <a:gd name="connsiteY9" fmla="*/ 425196 h 987552"/>
              <a:gd name="connsiteX10" fmla="*/ 1115568 w 3639312"/>
              <a:gd name="connsiteY10" fmla="*/ 425196 h 987552"/>
              <a:gd name="connsiteX11" fmla="*/ 1115568 w 3639312"/>
              <a:gd name="connsiteY11" fmla="*/ 274320 h 987552"/>
              <a:gd name="connsiteX12" fmla="*/ 1353312 w 3639312"/>
              <a:gd name="connsiteY12" fmla="*/ 274320 h 987552"/>
              <a:gd name="connsiteX13" fmla="*/ 1353312 w 3639312"/>
              <a:gd name="connsiteY13" fmla="*/ 146304 h 987552"/>
              <a:gd name="connsiteX14" fmla="*/ 1595628 w 3639312"/>
              <a:gd name="connsiteY14" fmla="*/ 146304 h 987552"/>
              <a:gd name="connsiteX15" fmla="*/ 1595628 w 3639312"/>
              <a:gd name="connsiteY15" fmla="*/ 0 h 987552"/>
              <a:gd name="connsiteX16" fmla="*/ 3639312 w 3639312"/>
              <a:gd name="connsiteY16" fmla="*/ 0 h 987552"/>
              <a:gd name="connsiteX0" fmla="*/ 0 w 3639312"/>
              <a:gd name="connsiteY0" fmla="*/ 987552 h 987552"/>
              <a:gd name="connsiteX1" fmla="*/ 201168 w 3639312"/>
              <a:gd name="connsiteY1" fmla="*/ 987552 h 987552"/>
              <a:gd name="connsiteX2" fmla="*/ 196596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6596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6596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6596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0898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0898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0898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85201 w 3639312"/>
              <a:gd name="connsiteY2" fmla="*/ 862384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85201 w 3639312"/>
              <a:gd name="connsiteY2" fmla="*/ 862384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7392 w 3639312"/>
              <a:gd name="connsiteY1" fmla="*/ 987552 h 987552"/>
              <a:gd name="connsiteX2" fmla="*/ 185201 w 3639312"/>
              <a:gd name="connsiteY2" fmla="*/ 862384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7392 w 3639312"/>
              <a:gd name="connsiteY1" fmla="*/ 987552 h 987552"/>
              <a:gd name="connsiteX2" fmla="*/ 185201 w 3639312"/>
              <a:gd name="connsiteY2" fmla="*/ 862384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760876"/>
              <a:gd name="connsiteY0" fmla="*/ 990855 h 990855"/>
              <a:gd name="connsiteX1" fmla="*/ 187392 w 3760876"/>
              <a:gd name="connsiteY1" fmla="*/ 990855 h 990855"/>
              <a:gd name="connsiteX2" fmla="*/ 185201 w 3760876"/>
              <a:gd name="connsiteY2" fmla="*/ 865687 h 990855"/>
              <a:gd name="connsiteX3" fmla="*/ 452628 w 3760876"/>
              <a:gd name="connsiteY3" fmla="*/ 862839 h 990855"/>
              <a:gd name="connsiteX4" fmla="*/ 452628 w 3760876"/>
              <a:gd name="connsiteY4" fmla="*/ 721107 h 990855"/>
              <a:gd name="connsiteX5" fmla="*/ 662940 w 3760876"/>
              <a:gd name="connsiteY5" fmla="*/ 721107 h 990855"/>
              <a:gd name="connsiteX6" fmla="*/ 662940 w 3760876"/>
              <a:gd name="connsiteY6" fmla="*/ 574803 h 990855"/>
              <a:gd name="connsiteX7" fmla="*/ 896112 w 3760876"/>
              <a:gd name="connsiteY7" fmla="*/ 574803 h 990855"/>
              <a:gd name="connsiteX8" fmla="*/ 896112 w 3760876"/>
              <a:gd name="connsiteY8" fmla="*/ 428499 h 990855"/>
              <a:gd name="connsiteX9" fmla="*/ 1115568 w 3760876"/>
              <a:gd name="connsiteY9" fmla="*/ 428499 h 990855"/>
              <a:gd name="connsiteX10" fmla="*/ 1115568 w 3760876"/>
              <a:gd name="connsiteY10" fmla="*/ 277623 h 990855"/>
              <a:gd name="connsiteX11" fmla="*/ 1353312 w 3760876"/>
              <a:gd name="connsiteY11" fmla="*/ 277623 h 990855"/>
              <a:gd name="connsiteX12" fmla="*/ 1353312 w 3760876"/>
              <a:gd name="connsiteY12" fmla="*/ 149607 h 990855"/>
              <a:gd name="connsiteX13" fmla="*/ 1595628 w 3760876"/>
              <a:gd name="connsiteY13" fmla="*/ 149607 h 990855"/>
              <a:gd name="connsiteX14" fmla="*/ 1595628 w 3760876"/>
              <a:gd name="connsiteY14" fmla="*/ 3303 h 990855"/>
              <a:gd name="connsiteX15" fmla="*/ 3760876 w 3760876"/>
              <a:gd name="connsiteY15" fmla="*/ 0 h 99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60876" h="990855">
                <a:moveTo>
                  <a:pt x="0" y="990855"/>
                </a:moveTo>
                <a:lnTo>
                  <a:pt x="187392" y="990855"/>
                </a:lnTo>
                <a:cubicBezTo>
                  <a:pt x="184527" y="910166"/>
                  <a:pt x="189803" y="934513"/>
                  <a:pt x="185201" y="865687"/>
                </a:cubicBezTo>
                <a:lnTo>
                  <a:pt x="452628" y="862839"/>
                </a:lnTo>
                <a:lnTo>
                  <a:pt x="452628" y="721107"/>
                </a:lnTo>
                <a:lnTo>
                  <a:pt x="662940" y="721107"/>
                </a:lnTo>
                <a:lnTo>
                  <a:pt x="662940" y="574803"/>
                </a:lnTo>
                <a:lnTo>
                  <a:pt x="896112" y="574803"/>
                </a:lnTo>
                <a:lnTo>
                  <a:pt x="896112" y="428499"/>
                </a:lnTo>
                <a:lnTo>
                  <a:pt x="1115568" y="428499"/>
                </a:lnTo>
                <a:lnTo>
                  <a:pt x="1115568" y="277623"/>
                </a:lnTo>
                <a:lnTo>
                  <a:pt x="1353312" y="277623"/>
                </a:lnTo>
                <a:lnTo>
                  <a:pt x="1353312" y="149607"/>
                </a:lnTo>
                <a:lnTo>
                  <a:pt x="1595628" y="149607"/>
                </a:lnTo>
                <a:lnTo>
                  <a:pt x="1595628" y="3303"/>
                </a:lnTo>
                <a:lnTo>
                  <a:pt x="3760876" y="0"/>
                </a:lnTo>
              </a:path>
            </a:pathLst>
          </a:custGeom>
          <a:noFill/>
          <a:ln w="38100" cap="sq">
            <a:solidFill>
              <a:srgbClr val="646464"/>
            </a:solidFill>
            <a:prstDash val="sysDash"/>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rot="16200000">
            <a:off x="-740470" y="4424148"/>
            <a:ext cx="2196405" cy="307777"/>
          </a:xfrm>
          <a:prstGeom prst="rect">
            <a:avLst/>
          </a:prstGeom>
          <a:noFill/>
        </p:spPr>
        <p:txBody>
          <a:bodyPr wrap="square" rtlCol="0">
            <a:spAutoFit/>
          </a:bodyPr>
          <a:lstStyle/>
          <a:p>
            <a:pPr algn="ctr"/>
            <a:r>
              <a:rPr lang="en-US" sz="1400" b="1" dirty="0">
                <a:solidFill>
                  <a:schemeClr val="tx2"/>
                </a:solidFill>
              </a:rPr>
              <a:t>value</a:t>
            </a:r>
          </a:p>
        </p:txBody>
      </p:sp>
      <p:sp>
        <p:nvSpPr>
          <p:cNvPr id="8544" name="Rectangle 368"/>
          <p:cNvSpPr>
            <a:spLocks noChangeArrowheads="1"/>
          </p:cNvSpPr>
          <p:nvPr/>
        </p:nvSpPr>
        <p:spPr bwMode="auto">
          <a:xfrm>
            <a:off x="2233990"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5" name="Rectangle 369"/>
          <p:cNvSpPr>
            <a:spLocks noChangeArrowheads="1"/>
          </p:cNvSpPr>
          <p:nvPr/>
        </p:nvSpPr>
        <p:spPr bwMode="auto">
          <a:xfrm>
            <a:off x="2318158"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6" name="Rectangle 370"/>
          <p:cNvSpPr>
            <a:spLocks noChangeArrowheads="1"/>
          </p:cNvSpPr>
          <p:nvPr/>
        </p:nvSpPr>
        <p:spPr bwMode="auto">
          <a:xfrm>
            <a:off x="2400796"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7" name="Rectangle 371"/>
          <p:cNvSpPr>
            <a:spLocks noChangeArrowheads="1"/>
          </p:cNvSpPr>
          <p:nvPr/>
        </p:nvSpPr>
        <p:spPr bwMode="auto">
          <a:xfrm>
            <a:off x="2483433"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8" name="Rectangle 372"/>
          <p:cNvSpPr>
            <a:spLocks noChangeArrowheads="1"/>
          </p:cNvSpPr>
          <p:nvPr/>
        </p:nvSpPr>
        <p:spPr bwMode="auto">
          <a:xfrm>
            <a:off x="2567601" y="5089141"/>
            <a:ext cx="52031"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9" name="Rectangle 373"/>
          <p:cNvSpPr>
            <a:spLocks noChangeArrowheads="1"/>
          </p:cNvSpPr>
          <p:nvPr/>
        </p:nvSpPr>
        <p:spPr bwMode="auto">
          <a:xfrm>
            <a:off x="2648709" y="5089141"/>
            <a:ext cx="5509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0" name="Rectangle 374"/>
          <p:cNvSpPr>
            <a:spLocks noChangeArrowheads="1"/>
          </p:cNvSpPr>
          <p:nvPr/>
        </p:nvSpPr>
        <p:spPr bwMode="auto">
          <a:xfrm>
            <a:off x="2731346" y="5089141"/>
            <a:ext cx="5509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1" name="Rectangle 375"/>
          <p:cNvSpPr>
            <a:spLocks noChangeArrowheads="1"/>
          </p:cNvSpPr>
          <p:nvPr/>
        </p:nvSpPr>
        <p:spPr bwMode="auto">
          <a:xfrm>
            <a:off x="2813984" y="5089141"/>
            <a:ext cx="5509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2" name="Rectangle 376"/>
          <p:cNvSpPr>
            <a:spLocks noChangeArrowheads="1"/>
          </p:cNvSpPr>
          <p:nvPr/>
        </p:nvSpPr>
        <p:spPr bwMode="auto">
          <a:xfrm>
            <a:off x="2898152" y="5089141"/>
            <a:ext cx="5509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3" name="Rectangle 377"/>
          <p:cNvSpPr>
            <a:spLocks noChangeArrowheads="1"/>
          </p:cNvSpPr>
          <p:nvPr/>
        </p:nvSpPr>
        <p:spPr bwMode="auto">
          <a:xfrm>
            <a:off x="2980789" y="5089141"/>
            <a:ext cx="5509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4" name="Rectangle 378"/>
          <p:cNvSpPr>
            <a:spLocks noChangeArrowheads="1"/>
          </p:cNvSpPr>
          <p:nvPr/>
        </p:nvSpPr>
        <p:spPr bwMode="auto">
          <a:xfrm>
            <a:off x="3063427"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5" name="Rectangle 379"/>
          <p:cNvSpPr>
            <a:spLocks noChangeArrowheads="1"/>
          </p:cNvSpPr>
          <p:nvPr/>
        </p:nvSpPr>
        <p:spPr bwMode="auto">
          <a:xfrm>
            <a:off x="3147595" y="5089141"/>
            <a:ext cx="52031"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7" name="Rectangle 380"/>
          <p:cNvSpPr>
            <a:spLocks noChangeArrowheads="1"/>
          </p:cNvSpPr>
          <p:nvPr/>
        </p:nvSpPr>
        <p:spPr bwMode="auto">
          <a:xfrm>
            <a:off x="3230233"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8" name="Rectangle 381"/>
          <p:cNvSpPr>
            <a:spLocks noChangeArrowheads="1"/>
          </p:cNvSpPr>
          <p:nvPr/>
        </p:nvSpPr>
        <p:spPr bwMode="auto">
          <a:xfrm>
            <a:off x="3312871"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9" name="Rectangle 382"/>
          <p:cNvSpPr>
            <a:spLocks noChangeArrowheads="1"/>
          </p:cNvSpPr>
          <p:nvPr/>
        </p:nvSpPr>
        <p:spPr bwMode="auto">
          <a:xfrm>
            <a:off x="3397038" y="5089141"/>
            <a:ext cx="52031"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0" name="Rectangle 383"/>
          <p:cNvSpPr>
            <a:spLocks noChangeArrowheads="1"/>
          </p:cNvSpPr>
          <p:nvPr/>
        </p:nvSpPr>
        <p:spPr bwMode="auto">
          <a:xfrm>
            <a:off x="3479676"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1" name="Rectangle 384"/>
          <p:cNvSpPr>
            <a:spLocks noChangeArrowheads="1"/>
          </p:cNvSpPr>
          <p:nvPr/>
        </p:nvSpPr>
        <p:spPr bwMode="auto">
          <a:xfrm>
            <a:off x="3562314"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2" name="Rectangle 385"/>
          <p:cNvSpPr>
            <a:spLocks noChangeArrowheads="1"/>
          </p:cNvSpPr>
          <p:nvPr/>
        </p:nvSpPr>
        <p:spPr bwMode="auto">
          <a:xfrm>
            <a:off x="3646482" y="5089141"/>
            <a:ext cx="52031"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3" name="Rectangle 386"/>
          <p:cNvSpPr>
            <a:spLocks noChangeArrowheads="1"/>
          </p:cNvSpPr>
          <p:nvPr/>
        </p:nvSpPr>
        <p:spPr bwMode="auto">
          <a:xfrm>
            <a:off x="3729120"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4" name="Rectangle 387"/>
          <p:cNvSpPr>
            <a:spLocks noChangeArrowheads="1"/>
          </p:cNvSpPr>
          <p:nvPr/>
        </p:nvSpPr>
        <p:spPr bwMode="auto">
          <a:xfrm>
            <a:off x="3811757"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5" name="Rectangle 388"/>
          <p:cNvSpPr>
            <a:spLocks noChangeArrowheads="1"/>
          </p:cNvSpPr>
          <p:nvPr/>
        </p:nvSpPr>
        <p:spPr bwMode="auto">
          <a:xfrm>
            <a:off x="3895925" y="5089141"/>
            <a:ext cx="52031"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6" name="Rectangle 389"/>
          <p:cNvSpPr>
            <a:spLocks noChangeArrowheads="1"/>
          </p:cNvSpPr>
          <p:nvPr/>
        </p:nvSpPr>
        <p:spPr bwMode="auto">
          <a:xfrm>
            <a:off x="3978563"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7" name="Rectangle 390"/>
          <p:cNvSpPr>
            <a:spLocks noChangeArrowheads="1"/>
          </p:cNvSpPr>
          <p:nvPr/>
        </p:nvSpPr>
        <p:spPr bwMode="auto">
          <a:xfrm>
            <a:off x="4061200"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8" name="Rectangle 391"/>
          <p:cNvSpPr>
            <a:spLocks noChangeArrowheads="1"/>
          </p:cNvSpPr>
          <p:nvPr/>
        </p:nvSpPr>
        <p:spPr bwMode="auto">
          <a:xfrm>
            <a:off x="4145369" y="5089141"/>
            <a:ext cx="52031"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9" name="Rectangle 392"/>
          <p:cNvSpPr>
            <a:spLocks noChangeArrowheads="1"/>
          </p:cNvSpPr>
          <p:nvPr/>
        </p:nvSpPr>
        <p:spPr bwMode="auto">
          <a:xfrm>
            <a:off x="4228006"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0" name="Rectangle 393"/>
          <p:cNvSpPr>
            <a:spLocks noChangeArrowheads="1"/>
          </p:cNvSpPr>
          <p:nvPr/>
        </p:nvSpPr>
        <p:spPr bwMode="auto">
          <a:xfrm>
            <a:off x="4310644"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1" name="Rectangle 394"/>
          <p:cNvSpPr>
            <a:spLocks noChangeArrowheads="1"/>
          </p:cNvSpPr>
          <p:nvPr/>
        </p:nvSpPr>
        <p:spPr bwMode="auto">
          <a:xfrm>
            <a:off x="2151352" y="5089141"/>
            <a:ext cx="53562" cy="5826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7"/>
          <p:cNvSpPr/>
          <p:nvPr/>
        </p:nvSpPr>
        <p:spPr>
          <a:xfrm>
            <a:off x="512830" y="3488378"/>
            <a:ext cx="3870091" cy="2183376"/>
          </a:xfrm>
          <a:custGeom>
            <a:avLst/>
            <a:gdLst>
              <a:gd name="connsiteX0" fmla="*/ 0 w 3756992"/>
              <a:gd name="connsiteY0" fmla="*/ 0 h 2266122"/>
              <a:gd name="connsiteX1" fmla="*/ 0 w 3756992"/>
              <a:gd name="connsiteY1" fmla="*/ 2266122 h 2266122"/>
              <a:gd name="connsiteX2" fmla="*/ 3756992 w 3756992"/>
              <a:gd name="connsiteY2" fmla="*/ 2266122 h 2266122"/>
            </a:gdLst>
            <a:ahLst/>
            <a:cxnLst>
              <a:cxn ang="0">
                <a:pos x="connsiteX0" y="connsiteY0"/>
              </a:cxn>
              <a:cxn ang="0">
                <a:pos x="connsiteX1" y="connsiteY1"/>
              </a:cxn>
              <a:cxn ang="0">
                <a:pos x="connsiteX2" y="connsiteY2"/>
              </a:cxn>
            </a:cxnLst>
            <a:rect l="l" t="t" r="r" b="b"/>
            <a:pathLst>
              <a:path w="3756992" h="2266122">
                <a:moveTo>
                  <a:pt x="0" y="0"/>
                </a:moveTo>
                <a:lnTo>
                  <a:pt x="0" y="2266122"/>
                </a:lnTo>
                <a:lnTo>
                  <a:pt x="3756992" y="226612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4" name="Right Arrow 8573"/>
          <p:cNvSpPr/>
          <p:nvPr/>
        </p:nvSpPr>
        <p:spPr>
          <a:xfrm>
            <a:off x="2203330" y="4599508"/>
            <a:ext cx="2160876" cy="369955"/>
          </a:xfrm>
          <a:prstGeom prst="rightArrow">
            <a:avLst>
              <a:gd name="adj1" fmla="val 70397"/>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770979" y="4533356"/>
            <a:ext cx="547179" cy="516512"/>
            <a:chOff x="1770979" y="4622083"/>
            <a:chExt cx="547179" cy="516512"/>
          </a:xfrm>
        </p:grpSpPr>
        <p:cxnSp>
          <p:nvCxnSpPr>
            <p:cNvPr id="123" name="Straight Connector 122"/>
            <p:cNvCxnSpPr/>
            <p:nvPr/>
          </p:nvCxnSpPr>
          <p:spPr>
            <a:xfrm>
              <a:off x="2178693" y="5047618"/>
              <a:ext cx="0" cy="90977"/>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4" name="Freeform 223"/>
            <p:cNvSpPr>
              <a:spLocks noEditPoints="1"/>
            </p:cNvSpPr>
            <p:nvPr/>
          </p:nvSpPr>
          <p:spPr bwMode="auto">
            <a:xfrm>
              <a:off x="1770979" y="4622083"/>
              <a:ext cx="402989" cy="392039"/>
            </a:xfrm>
            <a:custGeom>
              <a:avLst/>
              <a:gdLst>
                <a:gd name="T0" fmla="*/ 0 w 1508"/>
                <a:gd name="T1" fmla="*/ 754 h 1509"/>
                <a:gd name="T2" fmla="*/ 754 w 1508"/>
                <a:gd name="T3" fmla="*/ 1509 h 1509"/>
                <a:gd name="T4" fmla="*/ 1508 w 1508"/>
                <a:gd name="T5" fmla="*/ 754 h 1509"/>
                <a:gd name="T6" fmla="*/ 754 w 1508"/>
                <a:gd name="T7" fmla="*/ 0 h 1509"/>
                <a:gd name="T8" fmla="*/ 0 w 1508"/>
                <a:gd name="T9" fmla="*/ 754 h 1509"/>
                <a:gd name="T10" fmla="*/ 224 w 1508"/>
                <a:gd name="T11" fmla="*/ 795 h 1509"/>
                <a:gd name="T12" fmla="*/ 224 w 1508"/>
                <a:gd name="T13" fmla="*/ 713 h 1509"/>
                <a:gd name="T14" fmla="*/ 149 w 1508"/>
                <a:gd name="T15" fmla="*/ 713 h 1509"/>
                <a:gd name="T16" fmla="*/ 713 w 1508"/>
                <a:gd name="T17" fmla="*/ 149 h 1509"/>
                <a:gd name="T18" fmla="*/ 713 w 1508"/>
                <a:gd name="T19" fmla="*/ 224 h 1509"/>
                <a:gd name="T20" fmla="*/ 795 w 1508"/>
                <a:gd name="T21" fmla="*/ 224 h 1509"/>
                <a:gd name="T22" fmla="*/ 795 w 1508"/>
                <a:gd name="T23" fmla="*/ 149 h 1509"/>
                <a:gd name="T24" fmla="*/ 1360 w 1508"/>
                <a:gd name="T25" fmla="*/ 713 h 1509"/>
                <a:gd name="T26" fmla="*/ 1284 w 1508"/>
                <a:gd name="T27" fmla="*/ 713 h 1509"/>
                <a:gd name="T28" fmla="*/ 1284 w 1508"/>
                <a:gd name="T29" fmla="*/ 795 h 1509"/>
                <a:gd name="T30" fmla="*/ 1360 w 1508"/>
                <a:gd name="T31" fmla="*/ 795 h 1509"/>
                <a:gd name="T32" fmla="*/ 795 w 1508"/>
                <a:gd name="T33" fmla="*/ 1360 h 1509"/>
                <a:gd name="T34" fmla="*/ 795 w 1508"/>
                <a:gd name="T35" fmla="*/ 1285 h 1509"/>
                <a:gd name="T36" fmla="*/ 713 w 1508"/>
                <a:gd name="T37" fmla="*/ 1285 h 1509"/>
                <a:gd name="T38" fmla="*/ 713 w 1508"/>
                <a:gd name="T39" fmla="*/ 1360 h 1509"/>
                <a:gd name="T40" fmla="*/ 149 w 1508"/>
                <a:gd name="T41" fmla="*/ 795 h 1509"/>
                <a:gd name="T42" fmla="*/ 224 w 1508"/>
                <a:gd name="T43" fmla="*/ 795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8" h="1509">
                  <a:moveTo>
                    <a:pt x="0" y="754"/>
                  </a:moveTo>
                  <a:cubicBezTo>
                    <a:pt x="0" y="1170"/>
                    <a:pt x="338" y="1509"/>
                    <a:pt x="754" y="1509"/>
                  </a:cubicBezTo>
                  <a:cubicBezTo>
                    <a:pt x="1170" y="1509"/>
                    <a:pt x="1508" y="1170"/>
                    <a:pt x="1508" y="754"/>
                  </a:cubicBezTo>
                  <a:cubicBezTo>
                    <a:pt x="1508" y="339"/>
                    <a:pt x="1170" y="0"/>
                    <a:pt x="754" y="0"/>
                  </a:cubicBezTo>
                  <a:cubicBezTo>
                    <a:pt x="338" y="0"/>
                    <a:pt x="0" y="339"/>
                    <a:pt x="0" y="754"/>
                  </a:cubicBezTo>
                  <a:close/>
                  <a:moveTo>
                    <a:pt x="224" y="795"/>
                  </a:moveTo>
                  <a:cubicBezTo>
                    <a:pt x="224" y="713"/>
                    <a:pt x="224" y="713"/>
                    <a:pt x="224" y="713"/>
                  </a:cubicBezTo>
                  <a:cubicBezTo>
                    <a:pt x="149" y="713"/>
                    <a:pt x="149" y="713"/>
                    <a:pt x="149" y="713"/>
                  </a:cubicBezTo>
                  <a:cubicBezTo>
                    <a:pt x="169" y="411"/>
                    <a:pt x="411" y="169"/>
                    <a:pt x="713" y="149"/>
                  </a:cubicBezTo>
                  <a:cubicBezTo>
                    <a:pt x="713" y="224"/>
                    <a:pt x="713" y="224"/>
                    <a:pt x="713" y="224"/>
                  </a:cubicBezTo>
                  <a:cubicBezTo>
                    <a:pt x="795" y="224"/>
                    <a:pt x="795" y="224"/>
                    <a:pt x="795" y="224"/>
                  </a:cubicBezTo>
                  <a:cubicBezTo>
                    <a:pt x="795" y="149"/>
                    <a:pt x="795" y="149"/>
                    <a:pt x="795" y="149"/>
                  </a:cubicBezTo>
                  <a:cubicBezTo>
                    <a:pt x="1097" y="169"/>
                    <a:pt x="1339" y="411"/>
                    <a:pt x="1360" y="713"/>
                  </a:cubicBezTo>
                  <a:cubicBezTo>
                    <a:pt x="1284" y="713"/>
                    <a:pt x="1284" y="713"/>
                    <a:pt x="1284" y="713"/>
                  </a:cubicBezTo>
                  <a:cubicBezTo>
                    <a:pt x="1284" y="795"/>
                    <a:pt x="1284" y="795"/>
                    <a:pt x="1284" y="795"/>
                  </a:cubicBezTo>
                  <a:cubicBezTo>
                    <a:pt x="1360" y="795"/>
                    <a:pt x="1360" y="795"/>
                    <a:pt x="1360" y="795"/>
                  </a:cubicBezTo>
                  <a:cubicBezTo>
                    <a:pt x="1339" y="1097"/>
                    <a:pt x="1097" y="1340"/>
                    <a:pt x="795" y="1360"/>
                  </a:cubicBezTo>
                  <a:cubicBezTo>
                    <a:pt x="795" y="1285"/>
                    <a:pt x="795" y="1285"/>
                    <a:pt x="795" y="1285"/>
                  </a:cubicBezTo>
                  <a:cubicBezTo>
                    <a:pt x="713" y="1285"/>
                    <a:pt x="713" y="1285"/>
                    <a:pt x="713" y="1285"/>
                  </a:cubicBezTo>
                  <a:cubicBezTo>
                    <a:pt x="713" y="1360"/>
                    <a:pt x="713" y="1360"/>
                    <a:pt x="713" y="1360"/>
                  </a:cubicBezTo>
                  <a:cubicBezTo>
                    <a:pt x="411" y="1340"/>
                    <a:pt x="169" y="1097"/>
                    <a:pt x="149" y="795"/>
                  </a:cubicBezTo>
                  <a:lnTo>
                    <a:pt x="224" y="7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25"/>
            <p:cNvSpPr>
              <a:spLocks/>
            </p:cNvSpPr>
            <p:nvPr/>
          </p:nvSpPr>
          <p:spPr bwMode="auto">
            <a:xfrm>
              <a:off x="1855933" y="4694134"/>
              <a:ext cx="135056" cy="141981"/>
            </a:xfrm>
            <a:custGeom>
              <a:avLst/>
              <a:gdLst>
                <a:gd name="T0" fmla="*/ 409 w 503"/>
                <a:gd name="T1" fmla="*/ 414 h 542"/>
                <a:gd name="T2" fmla="*/ 409 w 503"/>
                <a:gd name="T3" fmla="*/ 0 h 542"/>
                <a:gd name="T4" fmla="*/ 462 w 503"/>
                <a:gd name="T5" fmla="*/ 0 h 542"/>
                <a:gd name="T6" fmla="*/ 462 w 503"/>
                <a:gd name="T7" fmla="*/ 414 h 542"/>
                <a:gd name="T8" fmla="*/ 503 w 503"/>
                <a:gd name="T9" fmla="*/ 476 h 542"/>
                <a:gd name="T10" fmla="*/ 436 w 503"/>
                <a:gd name="T11" fmla="*/ 542 h 542"/>
                <a:gd name="T12" fmla="*/ 384 w 503"/>
                <a:gd name="T13" fmla="*/ 518 h 542"/>
                <a:gd name="T14" fmla="*/ 0 w 503"/>
                <a:gd name="T15" fmla="*/ 518 h 542"/>
                <a:gd name="T16" fmla="*/ 0 w 503"/>
                <a:gd name="T17" fmla="*/ 433 h 542"/>
                <a:gd name="T18" fmla="*/ 384 w 503"/>
                <a:gd name="T19" fmla="*/ 433 h 542"/>
                <a:gd name="T20" fmla="*/ 409 w 503"/>
                <a:gd name="T21" fmla="*/ 41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542">
                  <a:moveTo>
                    <a:pt x="409" y="414"/>
                  </a:moveTo>
                  <a:cubicBezTo>
                    <a:pt x="409" y="0"/>
                    <a:pt x="409" y="0"/>
                    <a:pt x="409" y="0"/>
                  </a:cubicBezTo>
                  <a:cubicBezTo>
                    <a:pt x="462" y="0"/>
                    <a:pt x="462" y="0"/>
                    <a:pt x="462" y="0"/>
                  </a:cubicBezTo>
                  <a:cubicBezTo>
                    <a:pt x="462" y="414"/>
                    <a:pt x="462" y="414"/>
                    <a:pt x="462" y="414"/>
                  </a:cubicBezTo>
                  <a:cubicBezTo>
                    <a:pt x="486" y="425"/>
                    <a:pt x="503" y="448"/>
                    <a:pt x="503" y="476"/>
                  </a:cubicBezTo>
                  <a:cubicBezTo>
                    <a:pt x="503" y="512"/>
                    <a:pt x="473" y="542"/>
                    <a:pt x="436" y="542"/>
                  </a:cubicBezTo>
                  <a:cubicBezTo>
                    <a:pt x="415" y="542"/>
                    <a:pt x="396" y="533"/>
                    <a:pt x="384" y="518"/>
                  </a:cubicBezTo>
                  <a:cubicBezTo>
                    <a:pt x="0" y="518"/>
                    <a:pt x="0" y="518"/>
                    <a:pt x="0" y="518"/>
                  </a:cubicBezTo>
                  <a:cubicBezTo>
                    <a:pt x="0" y="433"/>
                    <a:pt x="0" y="433"/>
                    <a:pt x="0" y="433"/>
                  </a:cubicBezTo>
                  <a:cubicBezTo>
                    <a:pt x="384" y="433"/>
                    <a:pt x="384" y="433"/>
                    <a:pt x="384" y="433"/>
                  </a:cubicBezTo>
                  <a:cubicBezTo>
                    <a:pt x="391" y="425"/>
                    <a:pt x="399" y="418"/>
                    <a:pt x="409" y="4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124"/>
            <p:cNvSpPr/>
            <p:nvPr/>
          </p:nvSpPr>
          <p:spPr>
            <a:xfrm>
              <a:off x="2073493" y="4793287"/>
              <a:ext cx="184992" cy="184992"/>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42"/>
            <p:cNvSpPr>
              <a:spLocks/>
            </p:cNvSpPr>
            <p:nvPr/>
          </p:nvSpPr>
          <p:spPr bwMode="auto">
            <a:xfrm>
              <a:off x="2111874" y="4653501"/>
              <a:ext cx="127462" cy="55345"/>
            </a:xfrm>
            <a:custGeom>
              <a:avLst/>
              <a:gdLst>
                <a:gd name="T0" fmla="*/ 89 w 531"/>
                <a:gd name="T1" fmla="*/ 218 h 229"/>
                <a:gd name="T2" fmla="*/ 107 w 531"/>
                <a:gd name="T3" fmla="*/ 229 h 229"/>
                <a:gd name="T4" fmla="*/ 426 w 531"/>
                <a:gd name="T5" fmla="*/ 229 h 229"/>
                <a:gd name="T6" fmla="*/ 444 w 531"/>
                <a:gd name="T7" fmla="*/ 218 h 229"/>
                <a:gd name="T8" fmla="*/ 523 w 531"/>
                <a:gd name="T9" fmla="*/ 102 h 229"/>
                <a:gd name="T10" fmla="*/ 528 w 531"/>
                <a:gd name="T11" fmla="*/ 62 h 229"/>
                <a:gd name="T12" fmla="*/ 289 w 531"/>
                <a:gd name="T13" fmla="*/ 31 h 229"/>
                <a:gd name="T14" fmla="*/ 224 w 531"/>
                <a:gd name="T15" fmla="*/ 29 h 229"/>
                <a:gd name="T16" fmla="*/ 5 w 531"/>
                <a:gd name="T17" fmla="*/ 62 h 229"/>
                <a:gd name="T18" fmla="*/ 10 w 531"/>
                <a:gd name="T19" fmla="*/ 102 h 229"/>
                <a:gd name="T20" fmla="*/ 89 w 531"/>
                <a:gd name="T21" fmla="*/ 2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 h="229">
                  <a:moveTo>
                    <a:pt x="89" y="218"/>
                  </a:moveTo>
                  <a:cubicBezTo>
                    <a:pt x="94" y="225"/>
                    <a:pt x="100" y="229"/>
                    <a:pt x="107" y="229"/>
                  </a:cubicBezTo>
                  <a:cubicBezTo>
                    <a:pt x="426" y="229"/>
                    <a:pt x="426" y="229"/>
                    <a:pt x="426" y="229"/>
                  </a:cubicBezTo>
                  <a:cubicBezTo>
                    <a:pt x="433" y="229"/>
                    <a:pt x="439" y="225"/>
                    <a:pt x="444" y="218"/>
                  </a:cubicBezTo>
                  <a:cubicBezTo>
                    <a:pt x="469" y="182"/>
                    <a:pt x="495" y="143"/>
                    <a:pt x="523" y="102"/>
                  </a:cubicBezTo>
                  <a:cubicBezTo>
                    <a:pt x="530" y="91"/>
                    <a:pt x="531" y="75"/>
                    <a:pt x="528" y="62"/>
                  </a:cubicBezTo>
                  <a:cubicBezTo>
                    <a:pt x="513" y="0"/>
                    <a:pt x="382" y="11"/>
                    <a:pt x="289" y="31"/>
                  </a:cubicBezTo>
                  <a:cubicBezTo>
                    <a:pt x="267" y="36"/>
                    <a:pt x="246" y="35"/>
                    <a:pt x="224" y="29"/>
                  </a:cubicBezTo>
                  <a:cubicBezTo>
                    <a:pt x="140" y="6"/>
                    <a:pt x="24" y="7"/>
                    <a:pt x="5" y="62"/>
                  </a:cubicBezTo>
                  <a:cubicBezTo>
                    <a:pt x="0" y="75"/>
                    <a:pt x="3" y="91"/>
                    <a:pt x="10" y="102"/>
                  </a:cubicBezTo>
                  <a:cubicBezTo>
                    <a:pt x="38" y="143"/>
                    <a:pt x="64" y="182"/>
                    <a:pt x="89" y="218"/>
                  </a:cubicBezTo>
                  <a:close/>
                </a:path>
              </a:pathLst>
            </a:custGeom>
            <a:solidFill>
              <a:schemeClr val="bg1"/>
            </a:solidFill>
            <a:ln w="76200">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132" name="Freeform 143"/>
            <p:cNvSpPr>
              <a:spLocks noEditPoints="1"/>
            </p:cNvSpPr>
            <p:nvPr/>
          </p:nvSpPr>
          <p:spPr bwMode="auto">
            <a:xfrm>
              <a:off x="2033048" y="4734009"/>
              <a:ext cx="285110" cy="313621"/>
            </a:xfrm>
            <a:custGeom>
              <a:avLst/>
              <a:gdLst>
                <a:gd name="T0" fmla="*/ 776 w 1189"/>
                <a:gd name="T1" fmla="*/ 8 h 1302"/>
                <a:gd name="T2" fmla="*/ 758 w 1189"/>
                <a:gd name="T3" fmla="*/ 0 h 1302"/>
                <a:gd name="T4" fmla="*/ 628 w 1189"/>
                <a:gd name="T5" fmla="*/ 0 h 1302"/>
                <a:gd name="T6" fmla="*/ 561 w 1189"/>
                <a:gd name="T7" fmla="*/ 0 h 1302"/>
                <a:gd name="T8" fmla="*/ 431 w 1189"/>
                <a:gd name="T9" fmla="*/ 0 h 1302"/>
                <a:gd name="T10" fmla="*/ 413 w 1189"/>
                <a:gd name="T11" fmla="*/ 8 h 1302"/>
                <a:gd name="T12" fmla="*/ 0 w 1189"/>
                <a:gd name="T13" fmla="*/ 622 h 1302"/>
                <a:gd name="T14" fmla="*/ 1189 w 1189"/>
                <a:gd name="T15" fmla="*/ 622 h 1302"/>
                <a:gd name="T16" fmla="*/ 776 w 1189"/>
                <a:gd name="T17" fmla="*/ 8 h 1302"/>
                <a:gd name="T18" fmla="*/ 802 w 1189"/>
                <a:gd name="T19" fmla="*/ 811 h 1302"/>
                <a:gd name="T20" fmla="*/ 641 w 1189"/>
                <a:gd name="T21" fmla="*/ 868 h 1302"/>
                <a:gd name="T22" fmla="*/ 641 w 1189"/>
                <a:gd name="T23" fmla="*/ 925 h 1302"/>
                <a:gd name="T24" fmla="*/ 545 w 1189"/>
                <a:gd name="T25" fmla="*/ 925 h 1302"/>
                <a:gd name="T26" fmla="*/ 545 w 1189"/>
                <a:gd name="T27" fmla="*/ 866 h 1302"/>
                <a:gd name="T28" fmla="*/ 399 w 1189"/>
                <a:gd name="T29" fmla="*/ 820 h 1302"/>
                <a:gd name="T30" fmla="*/ 336 w 1189"/>
                <a:gd name="T31" fmla="*/ 678 h 1302"/>
                <a:gd name="T32" fmla="*/ 336 w 1189"/>
                <a:gd name="T33" fmla="*/ 648 h 1302"/>
                <a:gd name="T34" fmla="*/ 545 w 1189"/>
                <a:gd name="T35" fmla="*/ 648 h 1302"/>
                <a:gd name="T36" fmla="*/ 545 w 1189"/>
                <a:gd name="T37" fmla="*/ 685 h 1302"/>
                <a:gd name="T38" fmla="*/ 551 w 1189"/>
                <a:gd name="T39" fmla="*/ 761 h 1302"/>
                <a:gd name="T40" fmla="*/ 583 w 1189"/>
                <a:gd name="T41" fmla="*/ 776 h 1302"/>
                <a:gd name="T42" fmla="*/ 614 w 1189"/>
                <a:gd name="T43" fmla="*/ 766 h 1302"/>
                <a:gd name="T44" fmla="*/ 624 w 1189"/>
                <a:gd name="T45" fmla="*/ 735 h 1302"/>
                <a:gd name="T46" fmla="*/ 615 w 1189"/>
                <a:gd name="T47" fmla="*/ 662 h 1302"/>
                <a:gd name="T48" fmla="*/ 547 w 1189"/>
                <a:gd name="T49" fmla="*/ 615 h 1302"/>
                <a:gd name="T50" fmla="*/ 418 w 1189"/>
                <a:gd name="T51" fmla="*/ 551 h 1302"/>
                <a:gd name="T52" fmla="*/ 358 w 1189"/>
                <a:gd name="T53" fmla="*/ 493 h 1302"/>
                <a:gd name="T54" fmla="*/ 333 w 1189"/>
                <a:gd name="T55" fmla="*/ 409 h 1302"/>
                <a:gd name="T56" fmla="*/ 386 w 1189"/>
                <a:gd name="T57" fmla="*/ 303 h 1302"/>
                <a:gd name="T58" fmla="*/ 545 w 1189"/>
                <a:gd name="T59" fmla="*/ 255 h 1302"/>
                <a:gd name="T60" fmla="*/ 545 w 1189"/>
                <a:gd name="T61" fmla="*/ 207 h 1302"/>
                <a:gd name="T62" fmla="*/ 641 w 1189"/>
                <a:gd name="T63" fmla="*/ 207 h 1302"/>
                <a:gd name="T64" fmla="*/ 641 w 1189"/>
                <a:gd name="T65" fmla="*/ 255 h 1302"/>
                <a:gd name="T66" fmla="*/ 785 w 1189"/>
                <a:gd name="T67" fmla="*/ 302 h 1302"/>
                <a:gd name="T68" fmla="*/ 833 w 1189"/>
                <a:gd name="T69" fmla="*/ 408 h 1302"/>
                <a:gd name="T70" fmla="*/ 831 w 1189"/>
                <a:gd name="T71" fmla="*/ 436 h 1302"/>
                <a:gd name="T72" fmla="*/ 623 w 1189"/>
                <a:gd name="T73" fmla="*/ 436 h 1302"/>
                <a:gd name="T74" fmla="*/ 623 w 1189"/>
                <a:gd name="T75" fmla="*/ 411 h 1302"/>
                <a:gd name="T76" fmla="*/ 616 w 1189"/>
                <a:gd name="T77" fmla="*/ 358 h 1302"/>
                <a:gd name="T78" fmla="*/ 585 w 1189"/>
                <a:gd name="T79" fmla="*/ 346 h 1302"/>
                <a:gd name="T80" fmla="*/ 556 w 1189"/>
                <a:gd name="T81" fmla="*/ 357 h 1302"/>
                <a:gd name="T82" fmla="*/ 546 w 1189"/>
                <a:gd name="T83" fmla="*/ 389 h 1302"/>
                <a:gd name="T84" fmla="*/ 566 w 1189"/>
                <a:gd name="T85" fmla="*/ 439 h 1302"/>
                <a:gd name="T86" fmla="*/ 679 w 1189"/>
                <a:gd name="T87" fmla="*/ 494 h 1302"/>
                <a:gd name="T88" fmla="*/ 787 w 1189"/>
                <a:gd name="T89" fmla="*/ 547 h 1302"/>
                <a:gd name="T90" fmla="*/ 836 w 1189"/>
                <a:gd name="T91" fmla="*/ 600 h 1302"/>
                <a:gd name="T92" fmla="*/ 856 w 1189"/>
                <a:gd name="T93" fmla="*/ 684 h 1302"/>
                <a:gd name="T94" fmla="*/ 802 w 1189"/>
                <a:gd name="T95" fmla="*/ 81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9" h="1302">
                  <a:moveTo>
                    <a:pt x="776" y="8"/>
                  </a:moveTo>
                  <a:cubicBezTo>
                    <a:pt x="771" y="3"/>
                    <a:pt x="765" y="0"/>
                    <a:pt x="758" y="0"/>
                  </a:cubicBezTo>
                  <a:cubicBezTo>
                    <a:pt x="700" y="0"/>
                    <a:pt x="658" y="0"/>
                    <a:pt x="628" y="0"/>
                  </a:cubicBezTo>
                  <a:cubicBezTo>
                    <a:pt x="578" y="0"/>
                    <a:pt x="561" y="0"/>
                    <a:pt x="561" y="0"/>
                  </a:cubicBezTo>
                  <a:cubicBezTo>
                    <a:pt x="530" y="0"/>
                    <a:pt x="489" y="0"/>
                    <a:pt x="431" y="0"/>
                  </a:cubicBezTo>
                  <a:cubicBezTo>
                    <a:pt x="424" y="0"/>
                    <a:pt x="418" y="3"/>
                    <a:pt x="413" y="8"/>
                  </a:cubicBezTo>
                  <a:cubicBezTo>
                    <a:pt x="242" y="190"/>
                    <a:pt x="0" y="379"/>
                    <a:pt x="0" y="622"/>
                  </a:cubicBezTo>
                  <a:cubicBezTo>
                    <a:pt x="0" y="1302"/>
                    <a:pt x="1189" y="1302"/>
                    <a:pt x="1189" y="622"/>
                  </a:cubicBezTo>
                  <a:cubicBezTo>
                    <a:pt x="1189" y="379"/>
                    <a:pt x="946" y="190"/>
                    <a:pt x="776" y="8"/>
                  </a:cubicBezTo>
                  <a:close/>
                  <a:moveTo>
                    <a:pt x="802" y="811"/>
                  </a:moveTo>
                  <a:cubicBezTo>
                    <a:pt x="766" y="842"/>
                    <a:pt x="712" y="861"/>
                    <a:pt x="641" y="868"/>
                  </a:cubicBezTo>
                  <a:cubicBezTo>
                    <a:pt x="641" y="925"/>
                    <a:pt x="641" y="925"/>
                    <a:pt x="641" y="925"/>
                  </a:cubicBezTo>
                  <a:cubicBezTo>
                    <a:pt x="545" y="925"/>
                    <a:pt x="545" y="925"/>
                    <a:pt x="545" y="925"/>
                  </a:cubicBezTo>
                  <a:cubicBezTo>
                    <a:pt x="545" y="866"/>
                    <a:pt x="545" y="866"/>
                    <a:pt x="545" y="866"/>
                  </a:cubicBezTo>
                  <a:cubicBezTo>
                    <a:pt x="489" y="862"/>
                    <a:pt x="440" y="847"/>
                    <a:pt x="399" y="820"/>
                  </a:cubicBezTo>
                  <a:cubicBezTo>
                    <a:pt x="357" y="793"/>
                    <a:pt x="336" y="745"/>
                    <a:pt x="336" y="678"/>
                  </a:cubicBezTo>
                  <a:cubicBezTo>
                    <a:pt x="336" y="648"/>
                    <a:pt x="336" y="648"/>
                    <a:pt x="336" y="648"/>
                  </a:cubicBezTo>
                  <a:cubicBezTo>
                    <a:pt x="545" y="648"/>
                    <a:pt x="545" y="648"/>
                    <a:pt x="545" y="648"/>
                  </a:cubicBezTo>
                  <a:cubicBezTo>
                    <a:pt x="545" y="685"/>
                    <a:pt x="545" y="685"/>
                    <a:pt x="545" y="685"/>
                  </a:cubicBezTo>
                  <a:cubicBezTo>
                    <a:pt x="545" y="726"/>
                    <a:pt x="547" y="751"/>
                    <a:pt x="551" y="761"/>
                  </a:cubicBezTo>
                  <a:cubicBezTo>
                    <a:pt x="556" y="771"/>
                    <a:pt x="566" y="776"/>
                    <a:pt x="583" y="776"/>
                  </a:cubicBezTo>
                  <a:cubicBezTo>
                    <a:pt x="597" y="776"/>
                    <a:pt x="607" y="773"/>
                    <a:pt x="614" y="766"/>
                  </a:cubicBezTo>
                  <a:cubicBezTo>
                    <a:pt x="621" y="759"/>
                    <a:pt x="624" y="749"/>
                    <a:pt x="624" y="735"/>
                  </a:cubicBezTo>
                  <a:cubicBezTo>
                    <a:pt x="624" y="701"/>
                    <a:pt x="621" y="677"/>
                    <a:pt x="615" y="662"/>
                  </a:cubicBezTo>
                  <a:cubicBezTo>
                    <a:pt x="608" y="648"/>
                    <a:pt x="586" y="632"/>
                    <a:pt x="547" y="615"/>
                  </a:cubicBezTo>
                  <a:cubicBezTo>
                    <a:pt x="484" y="586"/>
                    <a:pt x="441" y="564"/>
                    <a:pt x="418" y="551"/>
                  </a:cubicBezTo>
                  <a:cubicBezTo>
                    <a:pt x="395" y="537"/>
                    <a:pt x="375" y="518"/>
                    <a:pt x="358" y="493"/>
                  </a:cubicBezTo>
                  <a:cubicBezTo>
                    <a:pt x="342" y="469"/>
                    <a:pt x="333" y="441"/>
                    <a:pt x="333" y="409"/>
                  </a:cubicBezTo>
                  <a:cubicBezTo>
                    <a:pt x="333" y="364"/>
                    <a:pt x="351" y="329"/>
                    <a:pt x="386" y="303"/>
                  </a:cubicBezTo>
                  <a:cubicBezTo>
                    <a:pt x="421" y="277"/>
                    <a:pt x="474" y="261"/>
                    <a:pt x="545" y="255"/>
                  </a:cubicBezTo>
                  <a:cubicBezTo>
                    <a:pt x="545" y="207"/>
                    <a:pt x="545" y="207"/>
                    <a:pt x="545" y="207"/>
                  </a:cubicBezTo>
                  <a:cubicBezTo>
                    <a:pt x="641" y="207"/>
                    <a:pt x="641" y="207"/>
                    <a:pt x="641" y="207"/>
                  </a:cubicBezTo>
                  <a:cubicBezTo>
                    <a:pt x="641" y="255"/>
                    <a:pt x="641" y="255"/>
                    <a:pt x="641" y="255"/>
                  </a:cubicBezTo>
                  <a:cubicBezTo>
                    <a:pt x="705" y="261"/>
                    <a:pt x="753" y="277"/>
                    <a:pt x="785" y="302"/>
                  </a:cubicBezTo>
                  <a:cubicBezTo>
                    <a:pt x="817" y="328"/>
                    <a:pt x="833" y="363"/>
                    <a:pt x="833" y="408"/>
                  </a:cubicBezTo>
                  <a:cubicBezTo>
                    <a:pt x="833" y="414"/>
                    <a:pt x="833" y="423"/>
                    <a:pt x="831" y="436"/>
                  </a:cubicBezTo>
                  <a:cubicBezTo>
                    <a:pt x="623" y="436"/>
                    <a:pt x="623" y="436"/>
                    <a:pt x="623" y="436"/>
                  </a:cubicBezTo>
                  <a:cubicBezTo>
                    <a:pt x="623" y="411"/>
                    <a:pt x="623" y="411"/>
                    <a:pt x="623" y="411"/>
                  </a:cubicBezTo>
                  <a:cubicBezTo>
                    <a:pt x="623" y="384"/>
                    <a:pt x="620" y="367"/>
                    <a:pt x="616" y="358"/>
                  </a:cubicBezTo>
                  <a:cubicBezTo>
                    <a:pt x="611" y="350"/>
                    <a:pt x="600" y="346"/>
                    <a:pt x="585" y="346"/>
                  </a:cubicBezTo>
                  <a:cubicBezTo>
                    <a:pt x="572" y="346"/>
                    <a:pt x="562" y="350"/>
                    <a:pt x="556" y="357"/>
                  </a:cubicBezTo>
                  <a:cubicBezTo>
                    <a:pt x="550" y="364"/>
                    <a:pt x="546" y="375"/>
                    <a:pt x="546" y="389"/>
                  </a:cubicBezTo>
                  <a:cubicBezTo>
                    <a:pt x="546" y="413"/>
                    <a:pt x="553" y="429"/>
                    <a:pt x="566" y="439"/>
                  </a:cubicBezTo>
                  <a:cubicBezTo>
                    <a:pt x="579" y="448"/>
                    <a:pt x="616" y="467"/>
                    <a:pt x="679" y="494"/>
                  </a:cubicBezTo>
                  <a:cubicBezTo>
                    <a:pt x="732" y="517"/>
                    <a:pt x="768" y="535"/>
                    <a:pt x="787" y="547"/>
                  </a:cubicBezTo>
                  <a:cubicBezTo>
                    <a:pt x="806" y="560"/>
                    <a:pt x="823" y="577"/>
                    <a:pt x="836" y="600"/>
                  </a:cubicBezTo>
                  <a:cubicBezTo>
                    <a:pt x="849" y="622"/>
                    <a:pt x="856" y="651"/>
                    <a:pt x="856" y="684"/>
                  </a:cubicBezTo>
                  <a:cubicBezTo>
                    <a:pt x="856" y="738"/>
                    <a:pt x="838" y="781"/>
                    <a:pt x="802" y="811"/>
                  </a:cubicBezTo>
                  <a:close/>
                </a:path>
              </a:pathLst>
            </a:custGeom>
            <a:solidFill>
              <a:schemeClr val="bg1"/>
            </a:solidFill>
            <a:ln w="76200">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133" name="Freeform 144"/>
            <p:cNvSpPr>
              <a:spLocks/>
            </p:cNvSpPr>
            <p:nvPr/>
          </p:nvSpPr>
          <p:spPr bwMode="auto">
            <a:xfrm>
              <a:off x="2108512" y="4703831"/>
              <a:ext cx="112366" cy="35219"/>
            </a:xfrm>
            <a:custGeom>
              <a:avLst/>
              <a:gdLst>
                <a:gd name="T0" fmla="*/ 5 w 470"/>
                <a:gd name="T1" fmla="*/ 134 h 148"/>
                <a:gd name="T2" fmla="*/ 30 w 470"/>
                <a:gd name="T3" fmla="*/ 143 h 148"/>
                <a:gd name="T4" fmla="*/ 124 w 470"/>
                <a:gd name="T5" fmla="*/ 102 h 148"/>
                <a:gd name="T6" fmla="*/ 442 w 470"/>
                <a:gd name="T7" fmla="*/ 102 h 148"/>
                <a:gd name="T8" fmla="*/ 470 w 470"/>
                <a:gd name="T9" fmla="*/ 74 h 148"/>
                <a:gd name="T10" fmla="*/ 442 w 470"/>
                <a:gd name="T11" fmla="*/ 46 h 148"/>
                <a:gd name="T12" fmla="*/ 124 w 470"/>
                <a:gd name="T13" fmla="*/ 46 h 148"/>
                <a:gd name="T14" fmla="*/ 30 w 470"/>
                <a:gd name="T15" fmla="*/ 5 h 148"/>
                <a:gd name="T16" fmla="*/ 5 w 470"/>
                <a:gd name="T17" fmla="*/ 14 h 148"/>
                <a:gd name="T18" fmla="*/ 14 w 470"/>
                <a:gd name="T19" fmla="*/ 39 h 148"/>
                <a:gd name="T20" fmla="*/ 92 w 470"/>
                <a:gd name="T21" fmla="*/ 74 h 148"/>
                <a:gd name="T22" fmla="*/ 92 w 470"/>
                <a:gd name="T23" fmla="*/ 74 h 148"/>
                <a:gd name="T24" fmla="*/ 92 w 470"/>
                <a:gd name="T25" fmla="*/ 74 h 148"/>
                <a:gd name="T26" fmla="*/ 14 w 470"/>
                <a:gd name="T27" fmla="*/ 109 h 148"/>
                <a:gd name="T28" fmla="*/ 5 w 470"/>
                <a:gd name="T2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148">
                  <a:moveTo>
                    <a:pt x="5" y="134"/>
                  </a:moveTo>
                  <a:cubicBezTo>
                    <a:pt x="9" y="143"/>
                    <a:pt x="20" y="148"/>
                    <a:pt x="30" y="143"/>
                  </a:cubicBezTo>
                  <a:cubicBezTo>
                    <a:pt x="124" y="102"/>
                    <a:pt x="124" y="102"/>
                    <a:pt x="124" y="102"/>
                  </a:cubicBezTo>
                  <a:cubicBezTo>
                    <a:pt x="442" y="102"/>
                    <a:pt x="442" y="102"/>
                    <a:pt x="442" y="102"/>
                  </a:cubicBezTo>
                  <a:cubicBezTo>
                    <a:pt x="458" y="102"/>
                    <a:pt x="470" y="89"/>
                    <a:pt x="470" y="74"/>
                  </a:cubicBezTo>
                  <a:cubicBezTo>
                    <a:pt x="470" y="59"/>
                    <a:pt x="458" y="46"/>
                    <a:pt x="442" y="46"/>
                  </a:cubicBezTo>
                  <a:cubicBezTo>
                    <a:pt x="124" y="46"/>
                    <a:pt x="124" y="46"/>
                    <a:pt x="124" y="46"/>
                  </a:cubicBezTo>
                  <a:cubicBezTo>
                    <a:pt x="30" y="5"/>
                    <a:pt x="30" y="5"/>
                    <a:pt x="30" y="5"/>
                  </a:cubicBezTo>
                  <a:cubicBezTo>
                    <a:pt x="20" y="0"/>
                    <a:pt x="9" y="5"/>
                    <a:pt x="5" y="14"/>
                  </a:cubicBezTo>
                  <a:cubicBezTo>
                    <a:pt x="0" y="24"/>
                    <a:pt x="5" y="35"/>
                    <a:pt x="14" y="39"/>
                  </a:cubicBezTo>
                  <a:cubicBezTo>
                    <a:pt x="92" y="74"/>
                    <a:pt x="92" y="74"/>
                    <a:pt x="92" y="74"/>
                  </a:cubicBezTo>
                  <a:cubicBezTo>
                    <a:pt x="92" y="74"/>
                    <a:pt x="92" y="74"/>
                    <a:pt x="92" y="74"/>
                  </a:cubicBezTo>
                  <a:cubicBezTo>
                    <a:pt x="92" y="74"/>
                    <a:pt x="92" y="74"/>
                    <a:pt x="92" y="74"/>
                  </a:cubicBezTo>
                  <a:cubicBezTo>
                    <a:pt x="14" y="109"/>
                    <a:pt x="14" y="109"/>
                    <a:pt x="14" y="109"/>
                  </a:cubicBezTo>
                  <a:cubicBezTo>
                    <a:pt x="5" y="113"/>
                    <a:pt x="0" y="124"/>
                    <a:pt x="5" y="134"/>
                  </a:cubicBezTo>
                  <a:close/>
                </a:path>
              </a:pathLst>
            </a:custGeom>
            <a:solidFill>
              <a:schemeClr val="bg1"/>
            </a:solidFill>
            <a:ln w="76200">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128" name="Freeform 142"/>
            <p:cNvSpPr>
              <a:spLocks/>
            </p:cNvSpPr>
            <p:nvPr/>
          </p:nvSpPr>
          <p:spPr bwMode="auto">
            <a:xfrm>
              <a:off x="2111874" y="4653501"/>
              <a:ext cx="127462" cy="55345"/>
            </a:xfrm>
            <a:custGeom>
              <a:avLst/>
              <a:gdLst>
                <a:gd name="T0" fmla="*/ 89 w 531"/>
                <a:gd name="T1" fmla="*/ 218 h 229"/>
                <a:gd name="T2" fmla="*/ 107 w 531"/>
                <a:gd name="T3" fmla="*/ 229 h 229"/>
                <a:gd name="T4" fmla="*/ 426 w 531"/>
                <a:gd name="T5" fmla="*/ 229 h 229"/>
                <a:gd name="T6" fmla="*/ 444 w 531"/>
                <a:gd name="T7" fmla="*/ 218 h 229"/>
                <a:gd name="T8" fmla="*/ 523 w 531"/>
                <a:gd name="T9" fmla="*/ 102 h 229"/>
                <a:gd name="T10" fmla="*/ 528 w 531"/>
                <a:gd name="T11" fmla="*/ 62 h 229"/>
                <a:gd name="T12" fmla="*/ 289 w 531"/>
                <a:gd name="T13" fmla="*/ 31 h 229"/>
                <a:gd name="T14" fmla="*/ 224 w 531"/>
                <a:gd name="T15" fmla="*/ 29 h 229"/>
                <a:gd name="T16" fmla="*/ 5 w 531"/>
                <a:gd name="T17" fmla="*/ 62 h 229"/>
                <a:gd name="T18" fmla="*/ 10 w 531"/>
                <a:gd name="T19" fmla="*/ 102 h 229"/>
                <a:gd name="T20" fmla="*/ 89 w 531"/>
                <a:gd name="T21" fmla="*/ 2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 h="229">
                  <a:moveTo>
                    <a:pt x="89" y="218"/>
                  </a:moveTo>
                  <a:cubicBezTo>
                    <a:pt x="94" y="225"/>
                    <a:pt x="100" y="229"/>
                    <a:pt x="107" y="229"/>
                  </a:cubicBezTo>
                  <a:cubicBezTo>
                    <a:pt x="426" y="229"/>
                    <a:pt x="426" y="229"/>
                    <a:pt x="426" y="229"/>
                  </a:cubicBezTo>
                  <a:cubicBezTo>
                    <a:pt x="433" y="229"/>
                    <a:pt x="439" y="225"/>
                    <a:pt x="444" y="218"/>
                  </a:cubicBezTo>
                  <a:cubicBezTo>
                    <a:pt x="469" y="182"/>
                    <a:pt x="495" y="143"/>
                    <a:pt x="523" y="102"/>
                  </a:cubicBezTo>
                  <a:cubicBezTo>
                    <a:pt x="530" y="91"/>
                    <a:pt x="531" y="75"/>
                    <a:pt x="528" y="62"/>
                  </a:cubicBezTo>
                  <a:cubicBezTo>
                    <a:pt x="513" y="0"/>
                    <a:pt x="382" y="11"/>
                    <a:pt x="289" y="31"/>
                  </a:cubicBezTo>
                  <a:cubicBezTo>
                    <a:pt x="267" y="36"/>
                    <a:pt x="246" y="35"/>
                    <a:pt x="224" y="29"/>
                  </a:cubicBezTo>
                  <a:cubicBezTo>
                    <a:pt x="140" y="6"/>
                    <a:pt x="24" y="7"/>
                    <a:pt x="5" y="62"/>
                  </a:cubicBezTo>
                  <a:cubicBezTo>
                    <a:pt x="0" y="75"/>
                    <a:pt x="3" y="91"/>
                    <a:pt x="10" y="102"/>
                  </a:cubicBezTo>
                  <a:cubicBezTo>
                    <a:pt x="38" y="143"/>
                    <a:pt x="64" y="182"/>
                    <a:pt x="89" y="2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43"/>
            <p:cNvSpPr>
              <a:spLocks noEditPoints="1"/>
            </p:cNvSpPr>
            <p:nvPr/>
          </p:nvSpPr>
          <p:spPr bwMode="auto">
            <a:xfrm>
              <a:off x="2033048" y="4734009"/>
              <a:ext cx="285110" cy="313621"/>
            </a:xfrm>
            <a:custGeom>
              <a:avLst/>
              <a:gdLst>
                <a:gd name="T0" fmla="*/ 776 w 1189"/>
                <a:gd name="T1" fmla="*/ 8 h 1302"/>
                <a:gd name="T2" fmla="*/ 758 w 1189"/>
                <a:gd name="T3" fmla="*/ 0 h 1302"/>
                <a:gd name="T4" fmla="*/ 628 w 1189"/>
                <a:gd name="T5" fmla="*/ 0 h 1302"/>
                <a:gd name="T6" fmla="*/ 561 w 1189"/>
                <a:gd name="T7" fmla="*/ 0 h 1302"/>
                <a:gd name="T8" fmla="*/ 431 w 1189"/>
                <a:gd name="T9" fmla="*/ 0 h 1302"/>
                <a:gd name="T10" fmla="*/ 413 w 1189"/>
                <a:gd name="T11" fmla="*/ 8 h 1302"/>
                <a:gd name="T12" fmla="*/ 0 w 1189"/>
                <a:gd name="T13" fmla="*/ 622 h 1302"/>
                <a:gd name="T14" fmla="*/ 1189 w 1189"/>
                <a:gd name="T15" fmla="*/ 622 h 1302"/>
                <a:gd name="T16" fmla="*/ 776 w 1189"/>
                <a:gd name="T17" fmla="*/ 8 h 1302"/>
                <a:gd name="T18" fmla="*/ 802 w 1189"/>
                <a:gd name="T19" fmla="*/ 811 h 1302"/>
                <a:gd name="T20" fmla="*/ 641 w 1189"/>
                <a:gd name="T21" fmla="*/ 868 h 1302"/>
                <a:gd name="T22" fmla="*/ 641 w 1189"/>
                <a:gd name="T23" fmla="*/ 925 h 1302"/>
                <a:gd name="T24" fmla="*/ 545 w 1189"/>
                <a:gd name="T25" fmla="*/ 925 h 1302"/>
                <a:gd name="T26" fmla="*/ 545 w 1189"/>
                <a:gd name="T27" fmla="*/ 866 h 1302"/>
                <a:gd name="T28" fmla="*/ 399 w 1189"/>
                <a:gd name="T29" fmla="*/ 820 h 1302"/>
                <a:gd name="T30" fmla="*/ 336 w 1189"/>
                <a:gd name="T31" fmla="*/ 678 h 1302"/>
                <a:gd name="T32" fmla="*/ 336 w 1189"/>
                <a:gd name="T33" fmla="*/ 648 h 1302"/>
                <a:gd name="T34" fmla="*/ 545 w 1189"/>
                <a:gd name="T35" fmla="*/ 648 h 1302"/>
                <a:gd name="T36" fmla="*/ 545 w 1189"/>
                <a:gd name="T37" fmla="*/ 685 h 1302"/>
                <a:gd name="T38" fmla="*/ 551 w 1189"/>
                <a:gd name="T39" fmla="*/ 761 h 1302"/>
                <a:gd name="T40" fmla="*/ 583 w 1189"/>
                <a:gd name="T41" fmla="*/ 776 h 1302"/>
                <a:gd name="T42" fmla="*/ 614 w 1189"/>
                <a:gd name="T43" fmla="*/ 766 h 1302"/>
                <a:gd name="T44" fmla="*/ 624 w 1189"/>
                <a:gd name="T45" fmla="*/ 735 h 1302"/>
                <a:gd name="T46" fmla="*/ 615 w 1189"/>
                <a:gd name="T47" fmla="*/ 662 h 1302"/>
                <a:gd name="T48" fmla="*/ 547 w 1189"/>
                <a:gd name="T49" fmla="*/ 615 h 1302"/>
                <a:gd name="T50" fmla="*/ 418 w 1189"/>
                <a:gd name="T51" fmla="*/ 551 h 1302"/>
                <a:gd name="T52" fmla="*/ 358 w 1189"/>
                <a:gd name="T53" fmla="*/ 493 h 1302"/>
                <a:gd name="T54" fmla="*/ 333 w 1189"/>
                <a:gd name="T55" fmla="*/ 409 h 1302"/>
                <a:gd name="T56" fmla="*/ 386 w 1189"/>
                <a:gd name="T57" fmla="*/ 303 h 1302"/>
                <a:gd name="T58" fmla="*/ 545 w 1189"/>
                <a:gd name="T59" fmla="*/ 255 h 1302"/>
                <a:gd name="T60" fmla="*/ 545 w 1189"/>
                <a:gd name="T61" fmla="*/ 207 h 1302"/>
                <a:gd name="T62" fmla="*/ 641 w 1189"/>
                <a:gd name="T63" fmla="*/ 207 h 1302"/>
                <a:gd name="T64" fmla="*/ 641 w 1189"/>
                <a:gd name="T65" fmla="*/ 255 h 1302"/>
                <a:gd name="T66" fmla="*/ 785 w 1189"/>
                <a:gd name="T67" fmla="*/ 302 h 1302"/>
                <a:gd name="T68" fmla="*/ 833 w 1189"/>
                <a:gd name="T69" fmla="*/ 408 h 1302"/>
                <a:gd name="T70" fmla="*/ 831 w 1189"/>
                <a:gd name="T71" fmla="*/ 436 h 1302"/>
                <a:gd name="T72" fmla="*/ 623 w 1189"/>
                <a:gd name="T73" fmla="*/ 436 h 1302"/>
                <a:gd name="T74" fmla="*/ 623 w 1189"/>
                <a:gd name="T75" fmla="*/ 411 h 1302"/>
                <a:gd name="T76" fmla="*/ 616 w 1189"/>
                <a:gd name="T77" fmla="*/ 358 h 1302"/>
                <a:gd name="T78" fmla="*/ 585 w 1189"/>
                <a:gd name="T79" fmla="*/ 346 h 1302"/>
                <a:gd name="T80" fmla="*/ 556 w 1189"/>
                <a:gd name="T81" fmla="*/ 357 h 1302"/>
                <a:gd name="T82" fmla="*/ 546 w 1189"/>
                <a:gd name="T83" fmla="*/ 389 h 1302"/>
                <a:gd name="T84" fmla="*/ 566 w 1189"/>
                <a:gd name="T85" fmla="*/ 439 h 1302"/>
                <a:gd name="T86" fmla="*/ 679 w 1189"/>
                <a:gd name="T87" fmla="*/ 494 h 1302"/>
                <a:gd name="T88" fmla="*/ 787 w 1189"/>
                <a:gd name="T89" fmla="*/ 547 h 1302"/>
                <a:gd name="T90" fmla="*/ 836 w 1189"/>
                <a:gd name="T91" fmla="*/ 600 h 1302"/>
                <a:gd name="T92" fmla="*/ 856 w 1189"/>
                <a:gd name="T93" fmla="*/ 684 h 1302"/>
                <a:gd name="T94" fmla="*/ 802 w 1189"/>
                <a:gd name="T95" fmla="*/ 81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9" h="1302">
                  <a:moveTo>
                    <a:pt x="776" y="8"/>
                  </a:moveTo>
                  <a:cubicBezTo>
                    <a:pt x="771" y="3"/>
                    <a:pt x="765" y="0"/>
                    <a:pt x="758" y="0"/>
                  </a:cubicBezTo>
                  <a:cubicBezTo>
                    <a:pt x="700" y="0"/>
                    <a:pt x="658" y="0"/>
                    <a:pt x="628" y="0"/>
                  </a:cubicBezTo>
                  <a:cubicBezTo>
                    <a:pt x="578" y="0"/>
                    <a:pt x="561" y="0"/>
                    <a:pt x="561" y="0"/>
                  </a:cubicBezTo>
                  <a:cubicBezTo>
                    <a:pt x="530" y="0"/>
                    <a:pt x="489" y="0"/>
                    <a:pt x="431" y="0"/>
                  </a:cubicBezTo>
                  <a:cubicBezTo>
                    <a:pt x="424" y="0"/>
                    <a:pt x="418" y="3"/>
                    <a:pt x="413" y="8"/>
                  </a:cubicBezTo>
                  <a:cubicBezTo>
                    <a:pt x="242" y="190"/>
                    <a:pt x="0" y="379"/>
                    <a:pt x="0" y="622"/>
                  </a:cubicBezTo>
                  <a:cubicBezTo>
                    <a:pt x="0" y="1302"/>
                    <a:pt x="1189" y="1302"/>
                    <a:pt x="1189" y="622"/>
                  </a:cubicBezTo>
                  <a:cubicBezTo>
                    <a:pt x="1189" y="379"/>
                    <a:pt x="946" y="190"/>
                    <a:pt x="776" y="8"/>
                  </a:cubicBezTo>
                  <a:close/>
                  <a:moveTo>
                    <a:pt x="802" y="811"/>
                  </a:moveTo>
                  <a:cubicBezTo>
                    <a:pt x="766" y="842"/>
                    <a:pt x="712" y="861"/>
                    <a:pt x="641" y="868"/>
                  </a:cubicBezTo>
                  <a:cubicBezTo>
                    <a:pt x="641" y="925"/>
                    <a:pt x="641" y="925"/>
                    <a:pt x="641" y="925"/>
                  </a:cubicBezTo>
                  <a:cubicBezTo>
                    <a:pt x="545" y="925"/>
                    <a:pt x="545" y="925"/>
                    <a:pt x="545" y="925"/>
                  </a:cubicBezTo>
                  <a:cubicBezTo>
                    <a:pt x="545" y="866"/>
                    <a:pt x="545" y="866"/>
                    <a:pt x="545" y="866"/>
                  </a:cubicBezTo>
                  <a:cubicBezTo>
                    <a:pt x="489" y="862"/>
                    <a:pt x="440" y="847"/>
                    <a:pt x="399" y="820"/>
                  </a:cubicBezTo>
                  <a:cubicBezTo>
                    <a:pt x="357" y="793"/>
                    <a:pt x="336" y="745"/>
                    <a:pt x="336" y="678"/>
                  </a:cubicBezTo>
                  <a:cubicBezTo>
                    <a:pt x="336" y="648"/>
                    <a:pt x="336" y="648"/>
                    <a:pt x="336" y="648"/>
                  </a:cubicBezTo>
                  <a:cubicBezTo>
                    <a:pt x="545" y="648"/>
                    <a:pt x="545" y="648"/>
                    <a:pt x="545" y="648"/>
                  </a:cubicBezTo>
                  <a:cubicBezTo>
                    <a:pt x="545" y="685"/>
                    <a:pt x="545" y="685"/>
                    <a:pt x="545" y="685"/>
                  </a:cubicBezTo>
                  <a:cubicBezTo>
                    <a:pt x="545" y="726"/>
                    <a:pt x="547" y="751"/>
                    <a:pt x="551" y="761"/>
                  </a:cubicBezTo>
                  <a:cubicBezTo>
                    <a:pt x="556" y="771"/>
                    <a:pt x="566" y="776"/>
                    <a:pt x="583" y="776"/>
                  </a:cubicBezTo>
                  <a:cubicBezTo>
                    <a:pt x="597" y="776"/>
                    <a:pt x="607" y="773"/>
                    <a:pt x="614" y="766"/>
                  </a:cubicBezTo>
                  <a:cubicBezTo>
                    <a:pt x="621" y="759"/>
                    <a:pt x="624" y="749"/>
                    <a:pt x="624" y="735"/>
                  </a:cubicBezTo>
                  <a:cubicBezTo>
                    <a:pt x="624" y="701"/>
                    <a:pt x="621" y="677"/>
                    <a:pt x="615" y="662"/>
                  </a:cubicBezTo>
                  <a:cubicBezTo>
                    <a:pt x="608" y="648"/>
                    <a:pt x="586" y="632"/>
                    <a:pt x="547" y="615"/>
                  </a:cubicBezTo>
                  <a:cubicBezTo>
                    <a:pt x="484" y="586"/>
                    <a:pt x="441" y="564"/>
                    <a:pt x="418" y="551"/>
                  </a:cubicBezTo>
                  <a:cubicBezTo>
                    <a:pt x="395" y="537"/>
                    <a:pt x="375" y="518"/>
                    <a:pt x="358" y="493"/>
                  </a:cubicBezTo>
                  <a:cubicBezTo>
                    <a:pt x="342" y="469"/>
                    <a:pt x="333" y="441"/>
                    <a:pt x="333" y="409"/>
                  </a:cubicBezTo>
                  <a:cubicBezTo>
                    <a:pt x="333" y="364"/>
                    <a:pt x="351" y="329"/>
                    <a:pt x="386" y="303"/>
                  </a:cubicBezTo>
                  <a:cubicBezTo>
                    <a:pt x="421" y="277"/>
                    <a:pt x="474" y="261"/>
                    <a:pt x="545" y="255"/>
                  </a:cubicBezTo>
                  <a:cubicBezTo>
                    <a:pt x="545" y="207"/>
                    <a:pt x="545" y="207"/>
                    <a:pt x="545" y="207"/>
                  </a:cubicBezTo>
                  <a:cubicBezTo>
                    <a:pt x="641" y="207"/>
                    <a:pt x="641" y="207"/>
                    <a:pt x="641" y="207"/>
                  </a:cubicBezTo>
                  <a:cubicBezTo>
                    <a:pt x="641" y="255"/>
                    <a:pt x="641" y="255"/>
                    <a:pt x="641" y="255"/>
                  </a:cubicBezTo>
                  <a:cubicBezTo>
                    <a:pt x="705" y="261"/>
                    <a:pt x="753" y="277"/>
                    <a:pt x="785" y="302"/>
                  </a:cubicBezTo>
                  <a:cubicBezTo>
                    <a:pt x="817" y="328"/>
                    <a:pt x="833" y="363"/>
                    <a:pt x="833" y="408"/>
                  </a:cubicBezTo>
                  <a:cubicBezTo>
                    <a:pt x="833" y="414"/>
                    <a:pt x="833" y="423"/>
                    <a:pt x="831" y="436"/>
                  </a:cubicBezTo>
                  <a:cubicBezTo>
                    <a:pt x="623" y="436"/>
                    <a:pt x="623" y="436"/>
                    <a:pt x="623" y="436"/>
                  </a:cubicBezTo>
                  <a:cubicBezTo>
                    <a:pt x="623" y="411"/>
                    <a:pt x="623" y="411"/>
                    <a:pt x="623" y="411"/>
                  </a:cubicBezTo>
                  <a:cubicBezTo>
                    <a:pt x="623" y="384"/>
                    <a:pt x="620" y="367"/>
                    <a:pt x="616" y="358"/>
                  </a:cubicBezTo>
                  <a:cubicBezTo>
                    <a:pt x="611" y="350"/>
                    <a:pt x="600" y="346"/>
                    <a:pt x="585" y="346"/>
                  </a:cubicBezTo>
                  <a:cubicBezTo>
                    <a:pt x="572" y="346"/>
                    <a:pt x="562" y="350"/>
                    <a:pt x="556" y="357"/>
                  </a:cubicBezTo>
                  <a:cubicBezTo>
                    <a:pt x="550" y="364"/>
                    <a:pt x="546" y="375"/>
                    <a:pt x="546" y="389"/>
                  </a:cubicBezTo>
                  <a:cubicBezTo>
                    <a:pt x="546" y="413"/>
                    <a:pt x="553" y="429"/>
                    <a:pt x="566" y="439"/>
                  </a:cubicBezTo>
                  <a:cubicBezTo>
                    <a:pt x="579" y="448"/>
                    <a:pt x="616" y="467"/>
                    <a:pt x="679" y="494"/>
                  </a:cubicBezTo>
                  <a:cubicBezTo>
                    <a:pt x="732" y="517"/>
                    <a:pt x="768" y="535"/>
                    <a:pt x="787" y="547"/>
                  </a:cubicBezTo>
                  <a:cubicBezTo>
                    <a:pt x="806" y="560"/>
                    <a:pt x="823" y="577"/>
                    <a:pt x="836" y="600"/>
                  </a:cubicBezTo>
                  <a:cubicBezTo>
                    <a:pt x="849" y="622"/>
                    <a:pt x="856" y="651"/>
                    <a:pt x="856" y="684"/>
                  </a:cubicBezTo>
                  <a:cubicBezTo>
                    <a:pt x="856" y="738"/>
                    <a:pt x="838" y="781"/>
                    <a:pt x="802" y="8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44"/>
            <p:cNvSpPr>
              <a:spLocks/>
            </p:cNvSpPr>
            <p:nvPr/>
          </p:nvSpPr>
          <p:spPr bwMode="auto">
            <a:xfrm>
              <a:off x="2108512" y="4703831"/>
              <a:ext cx="112366" cy="35219"/>
            </a:xfrm>
            <a:custGeom>
              <a:avLst/>
              <a:gdLst>
                <a:gd name="T0" fmla="*/ 5 w 470"/>
                <a:gd name="T1" fmla="*/ 134 h 148"/>
                <a:gd name="T2" fmla="*/ 30 w 470"/>
                <a:gd name="T3" fmla="*/ 143 h 148"/>
                <a:gd name="T4" fmla="*/ 124 w 470"/>
                <a:gd name="T5" fmla="*/ 102 h 148"/>
                <a:gd name="T6" fmla="*/ 442 w 470"/>
                <a:gd name="T7" fmla="*/ 102 h 148"/>
                <a:gd name="T8" fmla="*/ 470 w 470"/>
                <a:gd name="T9" fmla="*/ 74 h 148"/>
                <a:gd name="T10" fmla="*/ 442 w 470"/>
                <a:gd name="T11" fmla="*/ 46 h 148"/>
                <a:gd name="T12" fmla="*/ 124 w 470"/>
                <a:gd name="T13" fmla="*/ 46 h 148"/>
                <a:gd name="T14" fmla="*/ 30 w 470"/>
                <a:gd name="T15" fmla="*/ 5 h 148"/>
                <a:gd name="T16" fmla="*/ 5 w 470"/>
                <a:gd name="T17" fmla="*/ 14 h 148"/>
                <a:gd name="T18" fmla="*/ 14 w 470"/>
                <a:gd name="T19" fmla="*/ 39 h 148"/>
                <a:gd name="T20" fmla="*/ 92 w 470"/>
                <a:gd name="T21" fmla="*/ 74 h 148"/>
                <a:gd name="T22" fmla="*/ 92 w 470"/>
                <a:gd name="T23" fmla="*/ 74 h 148"/>
                <a:gd name="T24" fmla="*/ 92 w 470"/>
                <a:gd name="T25" fmla="*/ 74 h 148"/>
                <a:gd name="T26" fmla="*/ 14 w 470"/>
                <a:gd name="T27" fmla="*/ 109 h 148"/>
                <a:gd name="T28" fmla="*/ 5 w 470"/>
                <a:gd name="T2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148">
                  <a:moveTo>
                    <a:pt x="5" y="134"/>
                  </a:moveTo>
                  <a:cubicBezTo>
                    <a:pt x="9" y="143"/>
                    <a:pt x="20" y="148"/>
                    <a:pt x="30" y="143"/>
                  </a:cubicBezTo>
                  <a:cubicBezTo>
                    <a:pt x="124" y="102"/>
                    <a:pt x="124" y="102"/>
                    <a:pt x="124" y="102"/>
                  </a:cubicBezTo>
                  <a:cubicBezTo>
                    <a:pt x="442" y="102"/>
                    <a:pt x="442" y="102"/>
                    <a:pt x="442" y="102"/>
                  </a:cubicBezTo>
                  <a:cubicBezTo>
                    <a:pt x="458" y="102"/>
                    <a:pt x="470" y="89"/>
                    <a:pt x="470" y="74"/>
                  </a:cubicBezTo>
                  <a:cubicBezTo>
                    <a:pt x="470" y="59"/>
                    <a:pt x="458" y="46"/>
                    <a:pt x="442" y="46"/>
                  </a:cubicBezTo>
                  <a:cubicBezTo>
                    <a:pt x="124" y="46"/>
                    <a:pt x="124" y="46"/>
                    <a:pt x="124" y="46"/>
                  </a:cubicBezTo>
                  <a:cubicBezTo>
                    <a:pt x="30" y="5"/>
                    <a:pt x="30" y="5"/>
                    <a:pt x="30" y="5"/>
                  </a:cubicBezTo>
                  <a:cubicBezTo>
                    <a:pt x="20" y="0"/>
                    <a:pt x="9" y="5"/>
                    <a:pt x="5" y="14"/>
                  </a:cubicBezTo>
                  <a:cubicBezTo>
                    <a:pt x="0" y="24"/>
                    <a:pt x="5" y="35"/>
                    <a:pt x="14" y="39"/>
                  </a:cubicBezTo>
                  <a:cubicBezTo>
                    <a:pt x="92" y="74"/>
                    <a:pt x="92" y="74"/>
                    <a:pt x="92" y="74"/>
                  </a:cubicBezTo>
                  <a:cubicBezTo>
                    <a:pt x="92" y="74"/>
                    <a:pt x="92" y="74"/>
                    <a:pt x="92" y="74"/>
                  </a:cubicBezTo>
                  <a:cubicBezTo>
                    <a:pt x="92" y="74"/>
                    <a:pt x="92" y="74"/>
                    <a:pt x="92" y="74"/>
                  </a:cubicBezTo>
                  <a:cubicBezTo>
                    <a:pt x="14" y="109"/>
                    <a:pt x="14" y="109"/>
                    <a:pt x="14" y="109"/>
                  </a:cubicBezTo>
                  <a:cubicBezTo>
                    <a:pt x="5" y="113"/>
                    <a:pt x="0" y="124"/>
                    <a:pt x="5" y="1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251" name="Straight Connector 250"/>
          <p:cNvCxnSpPr/>
          <p:nvPr/>
        </p:nvCxnSpPr>
        <p:spPr>
          <a:xfrm>
            <a:off x="691524" y="3543212"/>
            <a:ext cx="274320" cy="0"/>
          </a:xfrm>
          <a:prstGeom prst="line">
            <a:avLst/>
          </a:prstGeom>
          <a:ln w="28575">
            <a:solidFill>
              <a:srgbClr val="646464"/>
            </a:solidFill>
            <a:prstDash val="sysDash"/>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945146" y="3419102"/>
            <a:ext cx="984565" cy="261610"/>
          </a:xfrm>
          <a:prstGeom prst="rect">
            <a:avLst/>
          </a:prstGeom>
          <a:noFill/>
        </p:spPr>
        <p:txBody>
          <a:bodyPr wrap="none" rtlCol="0">
            <a:spAutoFit/>
          </a:bodyPr>
          <a:lstStyle/>
          <a:p>
            <a:r>
              <a:rPr lang="en-US" sz="1100" dirty="0">
                <a:solidFill>
                  <a:srgbClr val="646464"/>
                </a:solidFill>
              </a:rPr>
              <a:t>Benefit Base</a:t>
            </a:r>
          </a:p>
        </p:txBody>
      </p:sp>
      <p:sp>
        <p:nvSpPr>
          <p:cNvPr id="253" name="TextBox 252"/>
          <p:cNvSpPr txBox="1"/>
          <p:nvPr/>
        </p:nvSpPr>
        <p:spPr>
          <a:xfrm>
            <a:off x="945146" y="3632475"/>
            <a:ext cx="1117614" cy="261610"/>
          </a:xfrm>
          <a:prstGeom prst="rect">
            <a:avLst/>
          </a:prstGeom>
          <a:noFill/>
        </p:spPr>
        <p:txBody>
          <a:bodyPr wrap="none" rtlCol="0">
            <a:spAutoFit/>
          </a:bodyPr>
          <a:lstStyle/>
          <a:p>
            <a:r>
              <a:rPr lang="en-US" sz="1100" dirty="0">
                <a:solidFill>
                  <a:schemeClr val="tx2"/>
                </a:solidFill>
              </a:rPr>
              <a:t>Contract Value</a:t>
            </a:r>
          </a:p>
        </p:txBody>
      </p:sp>
      <p:sp>
        <p:nvSpPr>
          <p:cNvPr id="254" name="Freeform 253"/>
          <p:cNvSpPr/>
          <p:nvPr/>
        </p:nvSpPr>
        <p:spPr>
          <a:xfrm>
            <a:off x="689142" y="3713148"/>
            <a:ext cx="301337" cy="96426"/>
          </a:xfrm>
          <a:custGeom>
            <a:avLst/>
            <a:gdLst>
              <a:gd name="connsiteX0" fmla="*/ 0 w 386861"/>
              <a:gd name="connsiteY0" fmla="*/ 74246 h 160216"/>
              <a:gd name="connsiteX1" fmla="*/ 93784 w 386861"/>
              <a:gd name="connsiteY1" fmla="*/ 0 h 160216"/>
              <a:gd name="connsiteX2" fmla="*/ 230554 w 386861"/>
              <a:gd name="connsiteY2" fmla="*/ 78154 h 160216"/>
              <a:gd name="connsiteX3" fmla="*/ 304800 w 386861"/>
              <a:gd name="connsiteY3" fmla="*/ 35169 h 160216"/>
              <a:gd name="connsiteX4" fmla="*/ 386861 w 386861"/>
              <a:gd name="connsiteY4" fmla="*/ 160216 h 160216"/>
              <a:gd name="connsiteX5" fmla="*/ 3908 w 386861"/>
              <a:gd name="connsiteY5" fmla="*/ 160216 h 160216"/>
              <a:gd name="connsiteX6" fmla="*/ 0 w 386861"/>
              <a:gd name="connsiteY6" fmla="*/ 74246 h 160216"/>
              <a:gd name="connsiteX0" fmla="*/ 0 w 386861"/>
              <a:gd name="connsiteY0" fmla="*/ 89083 h 175053"/>
              <a:gd name="connsiteX1" fmla="*/ 93784 w 386861"/>
              <a:gd name="connsiteY1" fmla="*/ 14837 h 175053"/>
              <a:gd name="connsiteX2" fmla="*/ 230554 w 386861"/>
              <a:gd name="connsiteY2" fmla="*/ 92991 h 175053"/>
              <a:gd name="connsiteX3" fmla="*/ 378755 w 386861"/>
              <a:gd name="connsiteY3" fmla="*/ 0 h 175053"/>
              <a:gd name="connsiteX4" fmla="*/ 386861 w 386861"/>
              <a:gd name="connsiteY4" fmla="*/ 175053 h 175053"/>
              <a:gd name="connsiteX5" fmla="*/ 3908 w 386861"/>
              <a:gd name="connsiteY5" fmla="*/ 175053 h 175053"/>
              <a:gd name="connsiteX6" fmla="*/ 0 w 386861"/>
              <a:gd name="connsiteY6" fmla="*/ 89083 h 175053"/>
              <a:gd name="connsiteX0" fmla="*/ 0 w 386861"/>
              <a:gd name="connsiteY0" fmla="*/ 89083 h 175053"/>
              <a:gd name="connsiteX1" fmla="*/ 99947 w 386861"/>
              <a:gd name="connsiteY1" fmla="*/ 60081 h 175053"/>
              <a:gd name="connsiteX2" fmla="*/ 230554 w 386861"/>
              <a:gd name="connsiteY2" fmla="*/ 92991 h 175053"/>
              <a:gd name="connsiteX3" fmla="*/ 378755 w 386861"/>
              <a:gd name="connsiteY3" fmla="*/ 0 h 175053"/>
              <a:gd name="connsiteX4" fmla="*/ 386861 w 386861"/>
              <a:gd name="connsiteY4" fmla="*/ 175053 h 175053"/>
              <a:gd name="connsiteX5" fmla="*/ 3908 w 386861"/>
              <a:gd name="connsiteY5" fmla="*/ 175053 h 175053"/>
              <a:gd name="connsiteX6" fmla="*/ 0 w 386861"/>
              <a:gd name="connsiteY6" fmla="*/ 89083 h 175053"/>
              <a:gd name="connsiteX0" fmla="*/ 0 w 386861"/>
              <a:gd name="connsiteY0" fmla="*/ 89083 h 175053"/>
              <a:gd name="connsiteX1" fmla="*/ 99947 w 386861"/>
              <a:gd name="connsiteY1" fmla="*/ 60081 h 175053"/>
              <a:gd name="connsiteX2" fmla="*/ 239798 w 386861"/>
              <a:gd name="connsiteY2" fmla="*/ 26316 h 175053"/>
              <a:gd name="connsiteX3" fmla="*/ 378755 w 386861"/>
              <a:gd name="connsiteY3" fmla="*/ 0 h 175053"/>
              <a:gd name="connsiteX4" fmla="*/ 386861 w 386861"/>
              <a:gd name="connsiteY4" fmla="*/ 175053 h 175053"/>
              <a:gd name="connsiteX5" fmla="*/ 3908 w 386861"/>
              <a:gd name="connsiteY5" fmla="*/ 175053 h 175053"/>
              <a:gd name="connsiteX6" fmla="*/ 0 w 386861"/>
              <a:gd name="connsiteY6" fmla="*/ 89083 h 175053"/>
              <a:gd name="connsiteX0" fmla="*/ 0 w 386861"/>
              <a:gd name="connsiteY0" fmla="*/ 89083 h 175053"/>
              <a:gd name="connsiteX1" fmla="*/ 133843 w 386861"/>
              <a:gd name="connsiteY1" fmla="*/ 117231 h 175053"/>
              <a:gd name="connsiteX2" fmla="*/ 239798 w 386861"/>
              <a:gd name="connsiteY2" fmla="*/ 26316 h 175053"/>
              <a:gd name="connsiteX3" fmla="*/ 378755 w 386861"/>
              <a:gd name="connsiteY3" fmla="*/ 0 h 175053"/>
              <a:gd name="connsiteX4" fmla="*/ 386861 w 386861"/>
              <a:gd name="connsiteY4" fmla="*/ 175053 h 175053"/>
              <a:gd name="connsiteX5" fmla="*/ 3908 w 386861"/>
              <a:gd name="connsiteY5" fmla="*/ 175053 h 175053"/>
              <a:gd name="connsiteX6" fmla="*/ 0 w 386861"/>
              <a:gd name="connsiteY6" fmla="*/ 89083 h 175053"/>
              <a:gd name="connsiteX0" fmla="*/ 0 w 389943"/>
              <a:gd name="connsiteY0" fmla="*/ 112896 h 175053"/>
              <a:gd name="connsiteX1" fmla="*/ 136925 w 389943"/>
              <a:gd name="connsiteY1" fmla="*/ 117231 h 175053"/>
              <a:gd name="connsiteX2" fmla="*/ 242880 w 389943"/>
              <a:gd name="connsiteY2" fmla="*/ 26316 h 175053"/>
              <a:gd name="connsiteX3" fmla="*/ 381837 w 389943"/>
              <a:gd name="connsiteY3" fmla="*/ 0 h 175053"/>
              <a:gd name="connsiteX4" fmla="*/ 389943 w 389943"/>
              <a:gd name="connsiteY4" fmla="*/ 175053 h 175053"/>
              <a:gd name="connsiteX5" fmla="*/ 6990 w 389943"/>
              <a:gd name="connsiteY5" fmla="*/ 175053 h 175053"/>
              <a:gd name="connsiteX6" fmla="*/ 0 w 389943"/>
              <a:gd name="connsiteY6" fmla="*/ 112896 h 175053"/>
              <a:gd name="connsiteX0" fmla="*/ 0 w 389943"/>
              <a:gd name="connsiteY0" fmla="*/ 112896 h 175053"/>
              <a:gd name="connsiteX1" fmla="*/ 127681 w 389943"/>
              <a:gd name="connsiteY1" fmla="*/ 74368 h 175053"/>
              <a:gd name="connsiteX2" fmla="*/ 242880 w 389943"/>
              <a:gd name="connsiteY2" fmla="*/ 26316 h 175053"/>
              <a:gd name="connsiteX3" fmla="*/ 381837 w 389943"/>
              <a:gd name="connsiteY3" fmla="*/ 0 h 175053"/>
              <a:gd name="connsiteX4" fmla="*/ 389943 w 389943"/>
              <a:gd name="connsiteY4" fmla="*/ 175053 h 175053"/>
              <a:gd name="connsiteX5" fmla="*/ 6990 w 389943"/>
              <a:gd name="connsiteY5" fmla="*/ 175053 h 175053"/>
              <a:gd name="connsiteX6" fmla="*/ 0 w 389943"/>
              <a:gd name="connsiteY6" fmla="*/ 112896 h 1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43" h="175053">
                <a:moveTo>
                  <a:pt x="0" y="112896"/>
                </a:moveTo>
                <a:lnTo>
                  <a:pt x="127681" y="74368"/>
                </a:lnTo>
                <a:lnTo>
                  <a:pt x="242880" y="26316"/>
                </a:lnTo>
                <a:lnTo>
                  <a:pt x="381837" y="0"/>
                </a:lnTo>
                <a:lnTo>
                  <a:pt x="389943" y="175053"/>
                </a:lnTo>
                <a:lnTo>
                  <a:pt x="6990" y="175053"/>
                </a:lnTo>
                <a:lnTo>
                  <a:pt x="0" y="11289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5658" y="2089948"/>
            <a:ext cx="4095345" cy="400110"/>
          </a:xfrm>
          <a:prstGeom prst="rect">
            <a:avLst/>
          </a:prstGeom>
        </p:spPr>
        <p:txBody>
          <a:bodyPr wrap="square">
            <a:spAutoFit/>
          </a:bodyPr>
          <a:lstStyle/>
          <a:p>
            <a:pPr lvl="1" indent="60325"/>
            <a:r>
              <a:rPr lang="en-US" sz="2000" dirty="0">
                <a:solidFill>
                  <a:srgbClr val="000000"/>
                </a:solidFill>
              </a:rPr>
              <a:t>Level Option</a:t>
            </a:r>
          </a:p>
        </p:txBody>
      </p:sp>
      <p:sp>
        <p:nvSpPr>
          <p:cNvPr id="7" name="Oval 6"/>
          <p:cNvSpPr/>
          <p:nvPr/>
        </p:nvSpPr>
        <p:spPr>
          <a:xfrm>
            <a:off x="329265" y="2132809"/>
            <a:ext cx="333633" cy="35165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rPr>
              <a:t>1</a:t>
            </a:r>
          </a:p>
        </p:txBody>
      </p:sp>
      <p:grpSp>
        <p:nvGrpSpPr>
          <p:cNvPr id="3" name="Group 2"/>
          <p:cNvGrpSpPr/>
          <p:nvPr/>
        </p:nvGrpSpPr>
        <p:grpSpPr>
          <a:xfrm>
            <a:off x="2058992" y="2619980"/>
            <a:ext cx="304629" cy="236921"/>
            <a:chOff x="2058992" y="2738854"/>
            <a:chExt cx="304629" cy="236921"/>
          </a:xfrm>
        </p:grpSpPr>
        <p:grpSp>
          <p:nvGrpSpPr>
            <p:cNvPr id="207" name="Group 206"/>
            <p:cNvGrpSpPr/>
            <p:nvPr/>
          </p:nvGrpSpPr>
          <p:grpSpPr>
            <a:xfrm>
              <a:off x="2058992" y="2738854"/>
              <a:ext cx="224352" cy="218253"/>
              <a:chOff x="-1562100" y="3259138"/>
              <a:chExt cx="293687" cy="293687"/>
            </a:xfrm>
            <a:solidFill>
              <a:schemeClr val="tx2"/>
            </a:solidFill>
          </p:grpSpPr>
          <p:sp>
            <p:nvSpPr>
              <p:cNvPr id="217" name="Freeform 223"/>
              <p:cNvSpPr>
                <a:spLocks noEditPoints="1"/>
              </p:cNvSpPr>
              <p:nvPr/>
            </p:nvSpPr>
            <p:spPr bwMode="auto">
              <a:xfrm>
                <a:off x="-1562100" y="3259138"/>
                <a:ext cx="293687" cy="293687"/>
              </a:xfrm>
              <a:custGeom>
                <a:avLst/>
                <a:gdLst>
                  <a:gd name="T0" fmla="*/ 0 w 1508"/>
                  <a:gd name="T1" fmla="*/ 754 h 1509"/>
                  <a:gd name="T2" fmla="*/ 754 w 1508"/>
                  <a:gd name="T3" fmla="*/ 1509 h 1509"/>
                  <a:gd name="T4" fmla="*/ 1508 w 1508"/>
                  <a:gd name="T5" fmla="*/ 754 h 1509"/>
                  <a:gd name="T6" fmla="*/ 754 w 1508"/>
                  <a:gd name="T7" fmla="*/ 0 h 1509"/>
                  <a:gd name="T8" fmla="*/ 0 w 1508"/>
                  <a:gd name="T9" fmla="*/ 754 h 1509"/>
                  <a:gd name="T10" fmla="*/ 224 w 1508"/>
                  <a:gd name="T11" fmla="*/ 795 h 1509"/>
                  <a:gd name="T12" fmla="*/ 224 w 1508"/>
                  <a:gd name="T13" fmla="*/ 713 h 1509"/>
                  <a:gd name="T14" fmla="*/ 149 w 1508"/>
                  <a:gd name="T15" fmla="*/ 713 h 1509"/>
                  <a:gd name="T16" fmla="*/ 713 w 1508"/>
                  <a:gd name="T17" fmla="*/ 149 h 1509"/>
                  <a:gd name="T18" fmla="*/ 713 w 1508"/>
                  <a:gd name="T19" fmla="*/ 224 h 1509"/>
                  <a:gd name="T20" fmla="*/ 795 w 1508"/>
                  <a:gd name="T21" fmla="*/ 224 h 1509"/>
                  <a:gd name="T22" fmla="*/ 795 w 1508"/>
                  <a:gd name="T23" fmla="*/ 149 h 1509"/>
                  <a:gd name="T24" fmla="*/ 1360 w 1508"/>
                  <a:gd name="T25" fmla="*/ 713 h 1509"/>
                  <a:gd name="T26" fmla="*/ 1284 w 1508"/>
                  <a:gd name="T27" fmla="*/ 713 h 1509"/>
                  <a:gd name="T28" fmla="*/ 1284 w 1508"/>
                  <a:gd name="T29" fmla="*/ 795 h 1509"/>
                  <a:gd name="T30" fmla="*/ 1360 w 1508"/>
                  <a:gd name="T31" fmla="*/ 795 h 1509"/>
                  <a:gd name="T32" fmla="*/ 795 w 1508"/>
                  <a:gd name="T33" fmla="*/ 1360 h 1509"/>
                  <a:gd name="T34" fmla="*/ 795 w 1508"/>
                  <a:gd name="T35" fmla="*/ 1285 h 1509"/>
                  <a:gd name="T36" fmla="*/ 713 w 1508"/>
                  <a:gd name="T37" fmla="*/ 1285 h 1509"/>
                  <a:gd name="T38" fmla="*/ 713 w 1508"/>
                  <a:gd name="T39" fmla="*/ 1360 h 1509"/>
                  <a:gd name="T40" fmla="*/ 149 w 1508"/>
                  <a:gd name="T41" fmla="*/ 795 h 1509"/>
                  <a:gd name="T42" fmla="*/ 224 w 1508"/>
                  <a:gd name="T43" fmla="*/ 795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8" h="1509">
                    <a:moveTo>
                      <a:pt x="0" y="754"/>
                    </a:moveTo>
                    <a:cubicBezTo>
                      <a:pt x="0" y="1170"/>
                      <a:pt x="338" y="1509"/>
                      <a:pt x="754" y="1509"/>
                    </a:cubicBezTo>
                    <a:cubicBezTo>
                      <a:pt x="1170" y="1509"/>
                      <a:pt x="1508" y="1170"/>
                      <a:pt x="1508" y="754"/>
                    </a:cubicBezTo>
                    <a:cubicBezTo>
                      <a:pt x="1508" y="339"/>
                      <a:pt x="1170" y="0"/>
                      <a:pt x="754" y="0"/>
                    </a:cubicBezTo>
                    <a:cubicBezTo>
                      <a:pt x="338" y="0"/>
                      <a:pt x="0" y="339"/>
                      <a:pt x="0" y="754"/>
                    </a:cubicBezTo>
                    <a:close/>
                    <a:moveTo>
                      <a:pt x="224" y="795"/>
                    </a:moveTo>
                    <a:cubicBezTo>
                      <a:pt x="224" y="713"/>
                      <a:pt x="224" y="713"/>
                      <a:pt x="224" y="713"/>
                    </a:cubicBezTo>
                    <a:cubicBezTo>
                      <a:pt x="149" y="713"/>
                      <a:pt x="149" y="713"/>
                      <a:pt x="149" y="713"/>
                    </a:cubicBezTo>
                    <a:cubicBezTo>
                      <a:pt x="169" y="411"/>
                      <a:pt x="411" y="169"/>
                      <a:pt x="713" y="149"/>
                    </a:cubicBezTo>
                    <a:cubicBezTo>
                      <a:pt x="713" y="224"/>
                      <a:pt x="713" y="224"/>
                      <a:pt x="713" y="224"/>
                    </a:cubicBezTo>
                    <a:cubicBezTo>
                      <a:pt x="795" y="224"/>
                      <a:pt x="795" y="224"/>
                      <a:pt x="795" y="224"/>
                    </a:cubicBezTo>
                    <a:cubicBezTo>
                      <a:pt x="795" y="149"/>
                      <a:pt x="795" y="149"/>
                      <a:pt x="795" y="149"/>
                    </a:cubicBezTo>
                    <a:cubicBezTo>
                      <a:pt x="1097" y="169"/>
                      <a:pt x="1339" y="411"/>
                      <a:pt x="1360" y="713"/>
                    </a:cubicBezTo>
                    <a:cubicBezTo>
                      <a:pt x="1284" y="713"/>
                      <a:pt x="1284" y="713"/>
                      <a:pt x="1284" y="713"/>
                    </a:cubicBezTo>
                    <a:cubicBezTo>
                      <a:pt x="1284" y="795"/>
                      <a:pt x="1284" y="795"/>
                      <a:pt x="1284" y="795"/>
                    </a:cubicBezTo>
                    <a:cubicBezTo>
                      <a:pt x="1360" y="795"/>
                      <a:pt x="1360" y="795"/>
                      <a:pt x="1360" y="795"/>
                    </a:cubicBezTo>
                    <a:cubicBezTo>
                      <a:pt x="1339" y="1097"/>
                      <a:pt x="1097" y="1340"/>
                      <a:pt x="795" y="1360"/>
                    </a:cubicBezTo>
                    <a:cubicBezTo>
                      <a:pt x="795" y="1285"/>
                      <a:pt x="795" y="1285"/>
                      <a:pt x="795" y="1285"/>
                    </a:cubicBezTo>
                    <a:cubicBezTo>
                      <a:pt x="713" y="1285"/>
                      <a:pt x="713" y="1285"/>
                      <a:pt x="713" y="1285"/>
                    </a:cubicBezTo>
                    <a:cubicBezTo>
                      <a:pt x="713" y="1360"/>
                      <a:pt x="713" y="1360"/>
                      <a:pt x="713" y="1360"/>
                    </a:cubicBezTo>
                    <a:cubicBezTo>
                      <a:pt x="411" y="1340"/>
                      <a:pt x="169" y="1097"/>
                      <a:pt x="149" y="795"/>
                    </a:cubicBezTo>
                    <a:lnTo>
                      <a:pt x="224" y="7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25"/>
              <p:cNvSpPr>
                <a:spLocks/>
              </p:cNvSpPr>
              <p:nvPr/>
            </p:nvSpPr>
            <p:spPr bwMode="auto">
              <a:xfrm>
                <a:off x="-1500188" y="3313113"/>
                <a:ext cx="98425" cy="106362"/>
              </a:xfrm>
              <a:custGeom>
                <a:avLst/>
                <a:gdLst>
                  <a:gd name="T0" fmla="*/ 409 w 503"/>
                  <a:gd name="T1" fmla="*/ 414 h 542"/>
                  <a:gd name="T2" fmla="*/ 409 w 503"/>
                  <a:gd name="T3" fmla="*/ 0 h 542"/>
                  <a:gd name="T4" fmla="*/ 462 w 503"/>
                  <a:gd name="T5" fmla="*/ 0 h 542"/>
                  <a:gd name="T6" fmla="*/ 462 w 503"/>
                  <a:gd name="T7" fmla="*/ 414 h 542"/>
                  <a:gd name="T8" fmla="*/ 503 w 503"/>
                  <a:gd name="T9" fmla="*/ 476 h 542"/>
                  <a:gd name="T10" fmla="*/ 436 w 503"/>
                  <a:gd name="T11" fmla="*/ 542 h 542"/>
                  <a:gd name="T12" fmla="*/ 384 w 503"/>
                  <a:gd name="T13" fmla="*/ 518 h 542"/>
                  <a:gd name="T14" fmla="*/ 0 w 503"/>
                  <a:gd name="T15" fmla="*/ 518 h 542"/>
                  <a:gd name="T16" fmla="*/ 0 w 503"/>
                  <a:gd name="T17" fmla="*/ 433 h 542"/>
                  <a:gd name="T18" fmla="*/ 384 w 503"/>
                  <a:gd name="T19" fmla="*/ 433 h 542"/>
                  <a:gd name="T20" fmla="*/ 409 w 503"/>
                  <a:gd name="T21" fmla="*/ 41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542">
                    <a:moveTo>
                      <a:pt x="409" y="414"/>
                    </a:moveTo>
                    <a:cubicBezTo>
                      <a:pt x="409" y="0"/>
                      <a:pt x="409" y="0"/>
                      <a:pt x="409" y="0"/>
                    </a:cubicBezTo>
                    <a:cubicBezTo>
                      <a:pt x="462" y="0"/>
                      <a:pt x="462" y="0"/>
                      <a:pt x="462" y="0"/>
                    </a:cubicBezTo>
                    <a:cubicBezTo>
                      <a:pt x="462" y="414"/>
                      <a:pt x="462" y="414"/>
                      <a:pt x="462" y="414"/>
                    </a:cubicBezTo>
                    <a:cubicBezTo>
                      <a:pt x="486" y="425"/>
                      <a:pt x="503" y="448"/>
                      <a:pt x="503" y="476"/>
                    </a:cubicBezTo>
                    <a:cubicBezTo>
                      <a:pt x="503" y="512"/>
                      <a:pt x="473" y="542"/>
                      <a:pt x="436" y="542"/>
                    </a:cubicBezTo>
                    <a:cubicBezTo>
                      <a:pt x="415" y="542"/>
                      <a:pt x="396" y="533"/>
                      <a:pt x="384" y="518"/>
                    </a:cubicBezTo>
                    <a:cubicBezTo>
                      <a:pt x="0" y="518"/>
                      <a:pt x="0" y="518"/>
                      <a:pt x="0" y="518"/>
                    </a:cubicBezTo>
                    <a:cubicBezTo>
                      <a:pt x="0" y="433"/>
                      <a:pt x="0" y="433"/>
                      <a:pt x="0" y="433"/>
                    </a:cubicBezTo>
                    <a:cubicBezTo>
                      <a:pt x="384" y="433"/>
                      <a:pt x="384" y="433"/>
                      <a:pt x="384" y="433"/>
                    </a:cubicBezTo>
                    <a:cubicBezTo>
                      <a:pt x="391" y="425"/>
                      <a:pt x="399" y="418"/>
                      <a:pt x="409" y="4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9" name="Oval 68"/>
            <p:cNvSpPr/>
            <p:nvPr/>
          </p:nvSpPr>
          <p:spPr>
            <a:xfrm>
              <a:off x="2228004" y="2826375"/>
              <a:ext cx="112507" cy="1125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2204894" y="2756358"/>
              <a:ext cx="158727" cy="219417"/>
              <a:chOff x="-599611" y="2816172"/>
              <a:chExt cx="285114" cy="394131"/>
            </a:xfrm>
          </p:grpSpPr>
          <p:sp>
            <p:nvSpPr>
              <p:cNvPr id="214" name="Freeform 142"/>
              <p:cNvSpPr>
                <a:spLocks/>
              </p:cNvSpPr>
              <p:nvPr/>
            </p:nvSpPr>
            <p:spPr bwMode="auto">
              <a:xfrm>
                <a:off x="-520784" y="2816172"/>
                <a:ext cx="127463" cy="55345"/>
              </a:xfrm>
              <a:custGeom>
                <a:avLst/>
                <a:gdLst>
                  <a:gd name="T0" fmla="*/ 89 w 531"/>
                  <a:gd name="T1" fmla="*/ 218 h 229"/>
                  <a:gd name="T2" fmla="*/ 107 w 531"/>
                  <a:gd name="T3" fmla="*/ 229 h 229"/>
                  <a:gd name="T4" fmla="*/ 426 w 531"/>
                  <a:gd name="T5" fmla="*/ 229 h 229"/>
                  <a:gd name="T6" fmla="*/ 444 w 531"/>
                  <a:gd name="T7" fmla="*/ 218 h 229"/>
                  <a:gd name="T8" fmla="*/ 523 w 531"/>
                  <a:gd name="T9" fmla="*/ 102 h 229"/>
                  <a:gd name="T10" fmla="*/ 528 w 531"/>
                  <a:gd name="T11" fmla="*/ 62 h 229"/>
                  <a:gd name="T12" fmla="*/ 289 w 531"/>
                  <a:gd name="T13" fmla="*/ 31 h 229"/>
                  <a:gd name="T14" fmla="*/ 224 w 531"/>
                  <a:gd name="T15" fmla="*/ 29 h 229"/>
                  <a:gd name="T16" fmla="*/ 5 w 531"/>
                  <a:gd name="T17" fmla="*/ 62 h 229"/>
                  <a:gd name="T18" fmla="*/ 10 w 531"/>
                  <a:gd name="T19" fmla="*/ 102 h 229"/>
                  <a:gd name="T20" fmla="*/ 89 w 531"/>
                  <a:gd name="T21" fmla="*/ 2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 h="229">
                    <a:moveTo>
                      <a:pt x="89" y="218"/>
                    </a:moveTo>
                    <a:cubicBezTo>
                      <a:pt x="94" y="225"/>
                      <a:pt x="100" y="229"/>
                      <a:pt x="107" y="229"/>
                    </a:cubicBezTo>
                    <a:cubicBezTo>
                      <a:pt x="426" y="229"/>
                      <a:pt x="426" y="229"/>
                      <a:pt x="426" y="229"/>
                    </a:cubicBezTo>
                    <a:cubicBezTo>
                      <a:pt x="433" y="229"/>
                      <a:pt x="439" y="225"/>
                      <a:pt x="444" y="218"/>
                    </a:cubicBezTo>
                    <a:cubicBezTo>
                      <a:pt x="469" y="182"/>
                      <a:pt x="495" y="143"/>
                      <a:pt x="523" y="102"/>
                    </a:cubicBezTo>
                    <a:cubicBezTo>
                      <a:pt x="530" y="91"/>
                      <a:pt x="531" y="75"/>
                      <a:pt x="528" y="62"/>
                    </a:cubicBezTo>
                    <a:cubicBezTo>
                      <a:pt x="513" y="0"/>
                      <a:pt x="382" y="11"/>
                      <a:pt x="289" y="31"/>
                    </a:cubicBezTo>
                    <a:cubicBezTo>
                      <a:pt x="267" y="36"/>
                      <a:pt x="246" y="35"/>
                      <a:pt x="224" y="29"/>
                    </a:cubicBezTo>
                    <a:cubicBezTo>
                      <a:pt x="140" y="6"/>
                      <a:pt x="24" y="7"/>
                      <a:pt x="5" y="62"/>
                    </a:cubicBezTo>
                    <a:cubicBezTo>
                      <a:pt x="0" y="75"/>
                      <a:pt x="3" y="91"/>
                      <a:pt x="10" y="102"/>
                    </a:cubicBezTo>
                    <a:cubicBezTo>
                      <a:pt x="38" y="143"/>
                      <a:pt x="64" y="182"/>
                      <a:pt x="89" y="218"/>
                    </a:cubicBezTo>
                    <a:close/>
                  </a:path>
                </a:pathLst>
              </a:custGeom>
              <a:solidFill>
                <a:schemeClr val="bg1"/>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5" name="Freeform 143"/>
              <p:cNvSpPr>
                <a:spLocks noEditPoints="1"/>
              </p:cNvSpPr>
              <p:nvPr/>
            </p:nvSpPr>
            <p:spPr bwMode="auto">
              <a:xfrm>
                <a:off x="-599611" y="2896681"/>
                <a:ext cx="285114" cy="313622"/>
              </a:xfrm>
              <a:custGeom>
                <a:avLst/>
                <a:gdLst>
                  <a:gd name="T0" fmla="*/ 776 w 1189"/>
                  <a:gd name="T1" fmla="*/ 8 h 1302"/>
                  <a:gd name="T2" fmla="*/ 758 w 1189"/>
                  <a:gd name="T3" fmla="*/ 0 h 1302"/>
                  <a:gd name="T4" fmla="*/ 628 w 1189"/>
                  <a:gd name="T5" fmla="*/ 0 h 1302"/>
                  <a:gd name="T6" fmla="*/ 561 w 1189"/>
                  <a:gd name="T7" fmla="*/ 0 h 1302"/>
                  <a:gd name="T8" fmla="*/ 431 w 1189"/>
                  <a:gd name="T9" fmla="*/ 0 h 1302"/>
                  <a:gd name="T10" fmla="*/ 413 w 1189"/>
                  <a:gd name="T11" fmla="*/ 8 h 1302"/>
                  <a:gd name="T12" fmla="*/ 0 w 1189"/>
                  <a:gd name="T13" fmla="*/ 622 h 1302"/>
                  <a:gd name="T14" fmla="*/ 1189 w 1189"/>
                  <a:gd name="T15" fmla="*/ 622 h 1302"/>
                  <a:gd name="T16" fmla="*/ 776 w 1189"/>
                  <a:gd name="T17" fmla="*/ 8 h 1302"/>
                  <a:gd name="T18" fmla="*/ 802 w 1189"/>
                  <a:gd name="T19" fmla="*/ 811 h 1302"/>
                  <a:gd name="T20" fmla="*/ 641 w 1189"/>
                  <a:gd name="T21" fmla="*/ 868 h 1302"/>
                  <a:gd name="T22" fmla="*/ 641 w 1189"/>
                  <a:gd name="T23" fmla="*/ 925 h 1302"/>
                  <a:gd name="T24" fmla="*/ 545 w 1189"/>
                  <a:gd name="T25" fmla="*/ 925 h 1302"/>
                  <a:gd name="T26" fmla="*/ 545 w 1189"/>
                  <a:gd name="T27" fmla="*/ 866 h 1302"/>
                  <a:gd name="T28" fmla="*/ 399 w 1189"/>
                  <a:gd name="T29" fmla="*/ 820 h 1302"/>
                  <a:gd name="T30" fmla="*/ 336 w 1189"/>
                  <a:gd name="T31" fmla="*/ 678 h 1302"/>
                  <a:gd name="T32" fmla="*/ 336 w 1189"/>
                  <a:gd name="T33" fmla="*/ 648 h 1302"/>
                  <a:gd name="T34" fmla="*/ 545 w 1189"/>
                  <a:gd name="T35" fmla="*/ 648 h 1302"/>
                  <a:gd name="T36" fmla="*/ 545 w 1189"/>
                  <a:gd name="T37" fmla="*/ 685 h 1302"/>
                  <a:gd name="T38" fmla="*/ 551 w 1189"/>
                  <a:gd name="T39" fmla="*/ 761 h 1302"/>
                  <a:gd name="T40" fmla="*/ 583 w 1189"/>
                  <a:gd name="T41" fmla="*/ 776 h 1302"/>
                  <a:gd name="T42" fmla="*/ 614 w 1189"/>
                  <a:gd name="T43" fmla="*/ 766 h 1302"/>
                  <a:gd name="T44" fmla="*/ 624 w 1189"/>
                  <a:gd name="T45" fmla="*/ 735 h 1302"/>
                  <a:gd name="T46" fmla="*/ 615 w 1189"/>
                  <a:gd name="T47" fmla="*/ 662 h 1302"/>
                  <a:gd name="T48" fmla="*/ 547 w 1189"/>
                  <a:gd name="T49" fmla="*/ 615 h 1302"/>
                  <a:gd name="T50" fmla="*/ 418 w 1189"/>
                  <a:gd name="T51" fmla="*/ 551 h 1302"/>
                  <a:gd name="T52" fmla="*/ 358 w 1189"/>
                  <a:gd name="T53" fmla="*/ 493 h 1302"/>
                  <a:gd name="T54" fmla="*/ 333 w 1189"/>
                  <a:gd name="T55" fmla="*/ 409 h 1302"/>
                  <a:gd name="T56" fmla="*/ 386 w 1189"/>
                  <a:gd name="T57" fmla="*/ 303 h 1302"/>
                  <a:gd name="T58" fmla="*/ 545 w 1189"/>
                  <a:gd name="T59" fmla="*/ 255 h 1302"/>
                  <a:gd name="T60" fmla="*/ 545 w 1189"/>
                  <a:gd name="T61" fmla="*/ 207 h 1302"/>
                  <a:gd name="T62" fmla="*/ 641 w 1189"/>
                  <a:gd name="T63" fmla="*/ 207 h 1302"/>
                  <a:gd name="T64" fmla="*/ 641 w 1189"/>
                  <a:gd name="T65" fmla="*/ 255 h 1302"/>
                  <a:gd name="T66" fmla="*/ 785 w 1189"/>
                  <a:gd name="T67" fmla="*/ 302 h 1302"/>
                  <a:gd name="T68" fmla="*/ 833 w 1189"/>
                  <a:gd name="T69" fmla="*/ 408 h 1302"/>
                  <a:gd name="T70" fmla="*/ 831 w 1189"/>
                  <a:gd name="T71" fmla="*/ 436 h 1302"/>
                  <a:gd name="T72" fmla="*/ 623 w 1189"/>
                  <a:gd name="T73" fmla="*/ 436 h 1302"/>
                  <a:gd name="T74" fmla="*/ 623 w 1189"/>
                  <a:gd name="T75" fmla="*/ 411 h 1302"/>
                  <a:gd name="T76" fmla="*/ 616 w 1189"/>
                  <a:gd name="T77" fmla="*/ 358 h 1302"/>
                  <a:gd name="T78" fmla="*/ 585 w 1189"/>
                  <a:gd name="T79" fmla="*/ 346 h 1302"/>
                  <a:gd name="T80" fmla="*/ 556 w 1189"/>
                  <a:gd name="T81" fmla="*/ 357 h 1302"/>
                  <a:gd name="T82" fmla="*/ 546 w 1189"/>
                  <a:gd name="T83" fmla="*/ 389 h 1302"/>
                  <a:gd name="T84" fmla="*/ 566 w 1189"/>
                  <a:gd name="T85" fmla="*/ 439 h 1302"/>
                  <a:gd name="T86" fmla="*/ 679 w 1189"/>
                  <a:gd name="T87" fmla="*/ 494 h 1302"/>
                  <a:gd name="T88" fmla="*/ 787 w 1189"/>
                  <a:gd name="T89" fmla="*/ 547 h 1302"/>
                  <a:gd name="T90" fmla="*/ 836 w 1189"/>
                  <a:gd name="T91" fmla="*/ 600 h 1302"/>
                  <a:gd name="T92" fmla="*/ 856 w 1189"/>
                  <a:gd name="T93" fmla="*/ 684 h 1302"/>
                  <a:gd name="T94" fmla="*/ 802 w 1189"/>
                  <a:gd name="T95" fmla="*/ 81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9" h="1302">
                    <a:moveTo>
                      <a:pt x="776" y="8"/>
                    </a:moveTo>
                    <a:cubicBezTo>
                      <a:pt x="771" y="3"/>
                      <a:pt x="765" y="0"/>
                      <a:pt x="758" y="0"/>
                    </a:cubicBezTo>
                    <a:cubicBezTo>
                      <a:pt x="700" y="0"/>
                      <a:pt x="658" y="0"/>
                      <a:pt x="628" y="0"/>
                    </a:cubicBezTo>
                    <a:cubicBezTo>
                      <a:pt x="578" y="0"/>
                      <a:pt x="561" y="0"/>
                      <a:pt x="561" y="0"/>
                    </a:cubicBezTo>
                    <a:cubicBezTo>
                      <a:pt x="530" y="0"/>
                      <a:pt x="489" y="0"/>
                      <a:pt x="431" y="0"/>
                    </a:cubicBezTo>
                    <a:cubicBezTo>
                      <a:pt x="424" y="0"/>
                      <a:pt x="418" y="3"/>
                      <a:pt x="413" y="8"/>
                    </a:cubicBezTo>
                    <a:cubicBezTo>
                      <a:pt x="242" y="190"/>
                      <a:pt x="0" y="379"/>
                      <a:pt x="0" y="622"/>
                    </a:cubicBezTo>
                    <a:cubicBezTo>
                      <a:pt x="0" y="1302"/>
                      <a:pt x="1189" y="1302"/>
                      <a:pt x="1189" y="622"/>
                    </a:cubicBezTo>
                    <a:cubicBezTo>
                      <a:pt x="1189" y="379"/>
                      <a:pt x="946" y="190"/>
                      <a:pt x="776" y="8"/>
                    </a:cubicBezTo>
                    <a:close/>
                    <a:moveTo>
                      <a:pt x="802" y="811"/>
                    </a:moveTo>
                    <a:cubicBezTo>
                      <a:pt x="766" y="842"/>
                      <a:pt x="712" y="861"/>
                      <a:pt x="641" y="868"/>
                    </a:cubicBezTo>
                    <a:cubicBezTo>
                      <a:pt x="641" y="925"/>
                      <a:pt x="641" y="925"/>
                      <a:pt x="641" y="925"/>
                    </a:cubicBezTo>
                    <a:cubicBezTo>
                      <a:pt x="545" y="925"/>
                      <a:pt x="545" y="925"/>
                      <a:pt x="545" y="925"/>
                    </a:cubicBezTo>
                    <a:cubicBezTo>
                      <a:pt x="545" y="866"/>
                      <a:pt x="545" y="866"/>
                      <a:pt x="545" y="866"/>
                    </a:cubicBezTo>
                    <a:cubicBezTo>
                      <a:pt x="489" y="862"/>
                      <a:pt x="440" y="847"/>
                      <a:pt x="399" y="820"/>
                    </a:cubicBezTo>
                    <a:cubicBezTo>
                      <a:pt x="357" y="793"/>
                      <a:pt x="336" y="745"/>
                      <a:pt x="336" y="678"/>
                    </a:cubicBezTo>
                    <a:cubicBezTo>
                      <a:pt x="336" y="648"/>
                      <a:pt x="336" y="648"/>
                      <a:pt x="336" y="648"/>
                    </a:cubicBezTo>
                    <a:cubicBezTo>
                      <a:pt x="545" y="648"/>
                      <a:pt x="545" y="648"/>
                      <a:pt x="545" y="648"/>
                    </a:cubicBezTo>
                    <a:cubicBezTo>
                      <a:pt x="545" y="685"/>
                      <a:pt x="545" y="685"/>
                      <a:pt x="545" y="685"/>
                    </a:cubicBezTo>
                    <a:cubicBezTo>
                      <a:pt x="545" y="726"/>
                      <a:pt x="547" y="751"/>
                      <a:pt x="551" y="761"/>
                    </a:cubicBezTo>
                    <a:cubicBezTo>
                      <a:pt x="556" y="771"/>
                      <a:pt x="566" y="776"/>
                      <a:pt x="583" y="776"/>
                    </a:cubicBezTo>
                    <a:cubicBezTo>
                      <a:pt x="597" y="776"/>
                      <a:pt x="607" y="773"/>
                      <a:pt x="614" y="766"/>
                    </a:cubicBezTo>
                    <a:cubicBezTo>
                      <a:pt x="621" y="759"/>
                      <a:pt x="624" y="749"/>
                      <a:pt x="624" y="735"/>
                    </a:cubicBezTo>
                    <a:cubicBezTo>
                      <a:pt x="624" y="701"/>
                      <a:pt x="621" y="677"/>
                      <a:pt x="615" y="662"/>
                    </a:cubicBezTo>
                    <a:cubicBezTo>
                      <a:pt x="608" y="648"/>
                      <a:pt x="586" y="632"/>
                      <a:pt x="547" y="615"/>
                    </a:cubicBezTo>
                    <a:cubicBezTo>
                      <a:pt x="484" y="586"/>
                      <a:pt x="441" y="564"/>
                      <a:pt x="418" y="551"/>
                    </a:cubicBezTo>
                    <a:cubicBezTo>
                      <a:pt x="395" y="537"/>
                      <a:pt x="375" y="518"/>
                      <a:pt x="358" y="493"/>
                    </a:cubicBezTo>
                    <a:cubicBezTo>
                      <a:pt x="342" y="469"/>
                      <a:pt x="333" y="441"/>
                      <a:pt x="333" y="409"/>
                    </a:cubicBezTo>
                    <a:cubicBezTo>
                      <a:pt x="333" y="364"/>
                      <a:pt x="351" y="329"/>
                      <a:pt x="386" y="303"/>
                    </a:cubicBezTo>
                    <a:cubicBezTo>
                      <a:pt x="421" y="277"/>
                      <a:pt x="474" y="261"/>
                      <a:pt x="545" y="255"/>
                    </a:cubicBezTo>
                    <a:cubicBezTo>
                      <a:pt x="545" y="207"/>
                      <a:pt x="545" y="207"/>
                      <a:pt x="545" y="207"/>
                    </a:cubicBezTo>
                    <a:cubicBezTo>
                      <a:pt x="641" y="207"/>
                      <a:pt x="641" y="207"/>
                      <a:pt x="641" y="207"/>
                    </a:cubicBezTo>
                    <a:cubicBezTo>
                      <a:pt x="641" y="255"/>
                      <a:pt x="641" y="255"/>
                      <a:pt x="641" y="255"/>
                    </a:cubicBezTo>
                    <a:cubicBezTo>
                      <a:pt x="705" y="261"/>
                      <a:pt x="753" y="277"/>
                      <a:pt x="785" y="302"/>
                    </a:cubicBezTo>
                    <a:cubicBezTo>
                      <a:pt x="817" y="328"/>
                      <a:pt x="833" y="363"/>
                      <a:pt x="833" y="408"/>
                    </a:cubicBezTo>
                    <a:cubicBezTo>
                      <a:pt x="833" y="414"/>
                      <a:pt x="833" y="423"/>
                      <a:pt x="831" y="436"/>
                    </a:cubicBezTo>
                    <a:cubicBezTo>
                      <a:pt x="623" y="436"/>
                      <a:pt x="623" y="436"/>
                      <a:pt x="623" y="436"/>
                    </a:cubicBezTo>
                    <a:cubicBezTo>
                      <a:pt x="623" y="411"/>
                      <a:pt x="623" y="411"/>
                      <a:pt x="623" y="411"/>
                    </a:cubicBezTo>
                    <a:cubicBezTo>
                      <a:pt x="623" y="384"/>
                      <a:pt x="620" y="367"/>
                      <a:pt x="616" y="358"/>
                    </a:cubicBezTo>
                    <a:cubicBezTo>
                      <a:pt x="611" y="350"/>
                      <a:pt x="600" y="346"/>
                      <a:pt x="585" y="346"/>
                    </a:cubicBezTo>
                    <a:cubicBezTo>
                      <a:pt x="572" y="346"/>
                      <a:pt x="562" y="350"/>
                      <a:pt x="556" y="357"/>
                    </a:cubicBezTo>
                    <a:cubicBezTo>
                      <a:pt x="550" y="364"/>
                      <a:pt x="546" y="375"/>
                      <a:pt x="546" y="389"/>
                    </a:cubicBezTo>
                    <a:cubicBezTo>
                      <a:pt x="546" y="413"/>
                      <a:pt x="553" y="429"/>
                      <a:pt x="566" y="439"/>
                    </a:cubicBezTo>
                    <a:cubicBezTo>
                      <a:pt x="579" y="448"/>
                      <a:pt x="616" y="467"/>
                      <a:pt x="679" y="494"/>
                    </a:cubicBezTo>
                    <a:cubicBezTo>
                      <a:pt x="732" y="517"/>
                      <a:pt x="768" y="535"/>
                      <a:pt x="787" y="547"/>
                    </a:cubicBezTo>
                    <a:cubicBezTo>
                      <a:pt x="806" y="560"/>
                      <a:pt x="823" y="577"/>
                      <a:pt x="836" y="600"/>
                    </a:cubicBezTo>
                    <a:cubicBezTo>
                      <a:pt x="849" y="622"/>
                      <a:pt x="856" y="651"/>
                      <a:pt x="856" y="684"/>
                    </a:cubicBezTo>
                    <a:cubicBezTo>
                      <a:pt x="856" y="738"/>
                      <a:pt x="838" y="781"/>
                      <a:pt x="802" y="811"/>
                    </a:cubicBezTo>
                    <a:close/>
                  </a:path>
                </a:pathLst>
              </a:custGeom>
              <a:solidFill>
                <a:schemeClr val="bg1"/>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6" name="Freeform 144"/>
              <p:cNvSpPr>
                <a:spLocks/>
              </p:cNvSpPr>
              <p:nvPr/>
            </p:nvSpPr>
            <p:spPr bwMode="auto">
              <a:xfrm>
                <a:off x="-524146" y="2866502"/>
                <a:ext cx="112368" cy="35219"/>
              </a:xfrm>
              <a:custGeom>
                <a:avLst/>
                <a:gdLst>
                  <a:gd name="T0" fmla="*/ 5 w 470"/>
                  <a:gd name="T1" fmla="*/ 134 h 148"/>
                  <a:gd name="T2" fmla="*/ 30 w 470"/>
                  <a:gd name="T3" fmla="*/ 143 h 148"/>
                  <a:gd name="T4" fmla="*/ 124 w 470"/>
                  <a:gd name="T5" fmla="*/ 102 h 148"/>
                  <a:gd name="T6" fmla="*/ 442 w 470"/>
                  <a:gd name="T7" fmla="*/ 102 h 148"/>
                  <a:gd name="T8" fmla="*/ 470 w 470"/>
                  <a:gd name="T9" fmla="*/ 74 h 148"/>
                  <a:gd name="T10" fmla="*/ 442 w 470"/>
                  <a:gd name="T11" fmla="*/ 46 h 148"/>
                  <a:gd name="T12" fmla="*/ 124 w 470"/>
                  <a:gd name="T13" fmla="*/ 46 h 148"/>
                  <a:gd name="T14" fmla="*/ 30 w 470"/>
                  <a:gd name="T15" fmla="*/ 5 h 148"/>
                  <a:gd name="T16" fmla="*/ 5 w 470"/>
                  <a:gd name="T17" fmla="*/ 14 h 148"/>
                  <a:gd name="T18" fmla="*/ 14 w 470"/>
                  <a:gd name="T19" fmla="*/ 39 h 148"/>
                  <a:gd name="T20" fmla="*/ 92 w 470"/>
                  <a:gd name="T21" fmla="*/ 74 h 148"/>
                  <a:gd name="T22" fmla="*/ 92 w 470"/>
                  <a:gd name="T23" fmla="*/ 74 h 148"/>
                  <a:gd name="T24" fmla="*/ 92 w 470"/>
                  <a:gd name="T25" fmla="*/ 74 h 148"/>
                  <a:gd name="T26" fmla="*/ 14 w 470"/>
                  <a:gd name="T27" fmla="*/ 109 h 148"/>
                  <a:gd name="T28" fmla="*/ 5 w 470"/>
                  <a:gd name="T2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148">
                    <a:moveTo>
                      <a:pt x="5" y="134"/>
                    </a:moveTo>
                    <a:cubicBezTo>
                      <a:pt x="9" y="143"/>
                      <a:pt x="20" y="148"/>
                      <a:pt x="30" y="143"/>
                    </a:cubicBezTo>
                    <a:cubicBezTo>
                      <a:pt x="124" y="102"/>
                      <a:pt x="124" y="102"/>
                      <a:pt x="124" y="102"/>
                    </a:cubicBezTo>
                    <a:cubicBezTo>
                      <a:pt x="442" y="102"/>
                      <a:pt x="442" y="102"/>
                      <a:pt x="442" y="102"/>
                    </a:cubicBezTo>
                    <a:cubicBezTo>
                      <a:pt x="458" y="102"/>
                      <a:pt x="470" y="89"/>
                      <a:pt x="470" y="74"/>
                    </a:cubicBezTo>
                    <a:cubicBezTo>
                      <a:pt x="470" y="59"/>
                      <a:pt x="458" y="46"/>
                      <a:pt x="442" y="46"/>
                    </a:cubicBezTo>
                    <a:cubicBezTo>
                      <a:pt x="124" y="46"/>
                      <a:pt x="124" y="46"/>
                      <a:pt x="124" y="46"/>
                    </a:cubicBezTo>
                    <a:cubicBezTo>
                      <a:pt x="30" y="5"/>
                      <a:pt x="30" y="5"/>
                      <a:pt x="30" y="5"/>
                    </a:cubicBezTo>
                    <a:cubicBezTo>
                      <a:pt x="20" y="0"/>
                      <a:pt x="9" y="5"/>
                      <a:pt x="5" y="14"/>
                    </a:cubicBezTo>
                    <a:cubicBezTo>
                      <a:pt x="0" y="24"/>
                      <a:pt x="5" y="35"/>
                      <a:pt x="14" y="39"/>
                    </a:cubicBezTo>
                    <a:cubicBezTo>
                      <a:pt x="92" y="74"/>
                      <a:pt x="92" y="74"/>
                      <a:pt x="92" y="74"/>
                    </a:cubicBezTo>
                    <a:cubicBezTo>
                      <a:pt x="92" y="74"/>
                      <a:pt x="92" y="74"/>
                      <a:pt x="92" y="74"/>
                    </a:cubicBezTo>
                    <a:cubicBezTo>
                      <a:pt x="92" y="74"/>
                      <a:pt x="92" y="74"/>
                      <a:pt x="92" y="74"/>
                    </a:cubicBezTo>
                    <a:cubicBezTo>
                      <a:pt x="14" y="109"/>
                      <a:pt x="14" y="109"/>
                      <a:pt x="14" y="109"/>
                    </a:cubicBezTo>
                    <a:cubicBezTo>
                      <a:pt x="5" y="113"/>
                      <a:pt x="0" y="124"/>
                      <a:pt x="5" y="134"/>
                    </a:cubicBezTo>
                    <a:close/>
                  </a:path>
                </a:pathLst>
              </a:custGeom>
              <a:solidFill>
                <a:schemeClr val="bg1"/>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210" name="Group 209"/>
            <p:cNvGrpSpPr/>
            <p:nvPr/>
          </p:nvGrpSpPr>
          <p:grpSpPr>
            <a:xfrm>
              <a:off x="2204891" y="2756358"/>
              <a:ext cx="158726" cy="219416"/>
              <a:chOff x="2019306" y="3913466"/>
              <a:chExt cx="269876" cy="373067"/>
            </a:xfrm>
            <a:solidFill>
              <a:schemeClr val="bg1"/>
            </a:solidFill>
          </p:grpSpPr>
          <p:sp>
            <p:nvSpPr>
              <p:cNvPr id="211" name="Freeform 142"/>
              <p:cNvSpPr>
                <a:spLocks/>
              </p:cNvSpPr>
              <p:nvPr/>
            </p:nvSpPr>
            <p:spPr bwMode="auto">
              <a:xfrm>
                <a:off x="2093920" y="3913466"/>
                <a:ext cx="120651" cy="52387"/>
              </a:xfrm>
              <a:custGeom>
                <a:avLst/>
                <a:gdLst>
                  <a:gd name="T0" fmla="*/ 89 w 531"/>
                  <a:gd name="T1" fmla="*/ 218 h 229"/>
                  <a:gd name="T2" fmla="*/ 107 w 531"/>
                  <a:gd name="T3" fmla="*/ 229 h 229"/>
                  <a:gd name="T4" fmla="*/ 426 w 531"/>
                  <a:gd name="T5" fmla="*/ 229 h 229"/>
                  <a:gd name="T6" fmla="*/ 444 w 531"/>
                  <a:gd name="T7" fmla="*/ 218 h 229"/>
                  <a:gd name="T8" fmla="*/ 523 w 531"/>
                  <a:gd name="T9" fmla="*/ 102 h 229"/>
                  <a:gd name="T10" fmla="*/ 528 w 531"/>
                  <a:gd name="T11" fmla="*/ 62 h 229"/>
                  <a:gd name="T12" fmla="*/ 289 w 531"/>
                  <a:gd name="T13" fmla="*/ 31 h 229"/>
                  <a:gd name="T14" fmla="*/ 224 w 531"/>
                  <a:gd name="T15" fmla="*/ 29 h 229"/>
                  <a:gd name="T16" fmla="*/ 5 w 531"/>
                  <a:gd name="T17" fmla="*/ 62 h 229"/>
                  <a:gd name="T18" fmla="*/ 10 w 531"/>
                  <a:gd name="T19" fmla="*/ 102 h 229"/>
                  <a:gd name="T20" fmla="*/ 89 w 531"/>
                  <a:gd name="T21" fmla="*/ 2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 h="229">
                    <a:moveTo>
                      <a:pt x="89" y="218"/>
                    </a:moveTo>
                    <a:cubicBezTo>
                      <a:pt x="94" y="225"/>
                      <a:pt x="100" y="229"/>
                      <a:pt x="107" y="229"/>
                    </a:cubicBezTo>
                    <a:cubicBezTo>
                      <a:pt x="426" y="229"/>
                      <a:pt x="426" y="229"/>
                      <a:pt x="426" y="229"/>
                    </a:cubicBezTo>
                    <a:cubicBezTo>
                      <a:pt x="433" y="229"/>
                      <a:pt x="439" y="225"/>
                      <a:pt x="444" y="218"/>
                    </a:cubicBezTo>
                    <a:cubicBezTo>
                      <a:pt x="469" y="182"/>
                      <a:pt x="495" y="143"/>
                      <a:pt x="523" y="102"/>
                    </a:cubicBezTo>
                    <a:cubicBezTo>
                      <a:pt x="530" y="91"/>
                      <a:pt x="531" y="75"/>
                      <a:pt x="528" y="62"/>
                    </a:cubicBezTo>
                    <a:cubicBezTo>
                      <a:pt x="513" y="0"/>
                      <a:pt x="382" y="11"/>
                      <a:pt x="289" y="31"/>
                    </a:cubicBezTo>
                    <a:cubicBezTo>
                      <a:pt x="267" y="36"/>
                      <a:pt x="246" y="35"/>
                      <a:pt x="224" y="29"/>
                    </a:cubicBezTo>
                    <a:cubicBezTo>
                      <a:pt x="140" y="6"/>
                      <a:pt x="24" y="7"/>
                      <a:pt x="5" y="62"/>
                    </a:cubicBezTo>
                    <a:cubicBezTo>
                      <a:pt x="0" y="75"/>
                      <a:pt x="3" y="91"/>
                      <a:pt x="10" y="102"/>
                    </a:cubicBezTo>
                    <a:cubicBezTo>
                      <a:pt x="38" y="143"/>
                      <a:pt x="64" y="182"/>
                      <a:pt x="89" y="2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43"/>
              <p:cNvSpPr>
                <a:spLocks noEditPoints="1"/>
              </p:cNvSpPr>
              <p:nvPr/>
            </p:nvSpPr>
            <p:spPr bwMode="auto">
              <a:xfrm>
                <a:off x="2019306" y="3989672"/>
                <a:ext cx="269876" cy="296861"/>
              </a:xfrm>
              <a:custGeom>
                <a:avLst/>
                <a:gdLst>
                  <a:gd name="T0" fmla="*/ 776 w 1189"/>
                  <a:gd name="T1" fmla="*/ 8 h 1302"/>
                  <a:gd name="T2" fmla="*/ 758 w 1189"/>
                  <a:gd name="T3" fmla="*/ 0 h 1302"/>
                  <a:gd name="T4" fmla="*/ 628 w 1189"/>
                  <a:gd name="T5" fmla="*/ 0 h 1302"/>
                  <a:gd name="T6" fmla="*/ 561 w 1189"/>
                  <a:gd name="T7" fmla="*/ 0 h 1302"/>
                  <a:gd name="T8" fmla="*/ 431 w 1189"/>
                  <a:gd name="T9" fmla="*/ 0 h 1302"/>
                  <a:gd name="T10" fmla="*/ 413 w 1189"/>
                  <a:gd name="T11" fmla="*/ 8 h 1302"/>
                  <a:gd name="T12" fmla="*/ 0 w 1189"/>
                  <a:gd name="T13" fmla="*/ 622 h 1302"/>
                  <a:gd name="T14" fmla="*/ 1189 w 1189"/>
                  <a:gd name="T15" fmla="*/ 622 h 1302"/>
                  <a:gd name="T16" fmla="*/ 776 w 1189"/>
                  <a:gd name="T17" fmla="*/ 8 h 1302"/>
                  <a:gd name="T18" fmla="*/ 802 w 1189"/>
                  <a:gd name="T19" fmla="*/ 811 h 1302"/>
                  <a:gd name="T20" fmla="*/ 641 w 1189"/>
                  <a:gd name="T21" fmla="*/ 868 h 1302"/>
                  <a:gd name="T22" fmla="*/ 641 w 1189"/>
                  <a:gd name="T23" fmla="*/ 925 h 1302"/>
                  <a:gd name="T24" fmla="*/ 545 w 1189"/>
                  <a:gd name="T25" fmla="*/ 925 h 1302"/>
                  <a:gd name="T26" fmla="*/ 545 w 1189"/>
                  <a:gd name="T27" fmla="*/ 866 h 1302"/>
                  <a:gd name="T28" fmla="*/ 399 w 1189"/>
                  <a:gd name="T29" fmla="*/ 820 h 1302"/>
                  <a:gd name="T30" fmla="*/ 336 w 1189"/>
                  <a:gd name="T31" fmla="*/ 678 h 1302"/>
                  <a:gd name="T32" fmla="*/ 336 w 1189"/>
                  <a:gd name="T33" fmla="*/ 648 h 1302"/>
                  <a:gd name="T34" fmla="*/ 545 w 1189"/>
                  <a:gd name="T35" fmla="*/ 648 h 1302"/>
                  <a:gd name="T36" fmla="*/ 545 w 1189"/>
                  <a:gd name="T37" fmla="*/ 685 h 1302"/>
                  <a:gd name="T38" fmla="*/ 551 w 1189"/>
                  <a:gd name="T39" fmla="*/ 761 h 1302"/>
                  <a:gd name="T40" fmla="*/ 583 w 1189"/>
                  <a:gd name="T41" fmla="*/ 776 h 1302"/>
                  <a:gd name="T42" fmla="*/ 614 w 1189"/>
                  <a:gd name="T43" fmla="*/ 766 h 1302"/>
                  <a:gd name="T44" fmla="*/ 624 w 1189"/>
                  <a:gd name="T45" fmla="*/ 735 h 1302"/>
                  <a:gd name="T46" fmla="*/ 615 w 1189"/>
                  <a:gd name="T47" fmla="*/ 662 h 1302"/>
                  <a:gd name="T48" fmla="*/ 547 w 1189"/>
                  <a:gd name="T49" fmla="*/ 615 h 1302"/>
                  <a:gd name="T50" fmla="*/ 418 w 1189"/>
                  <a:gd name="T51" fmla="*/ 551 h 1302"/>
                  <a:gd name="T52" fmla="*/ 358 w 1189"/>
                  <a:gd name="T53" fmla="*/ 493 h 1302"/>
                  <a:gd name="T54" fmla="*/ 333 w 1189"/>
                  <a:gd name="T55" fmla="*/ 409 h 1302"/>
                  <a:gd name="T56" fmla="*/ 386 w 1189"/>
                  <a:gd name="T57" fmla="*/ 303 h 1302"/>
                  <a:gd name="T58" fmla="*/ 545 w 1189"/>
                  <a:gd name="T59" fmla="*/ 255 h 1302"/>
                  <a:gd name="T60" fmla="*/ 545 w 1189"/>
                  <a:gd name="T61" fmla="*/ 207 h 1302"/>
                  <a:gd name="T62" fmla="*/ 641 w 1189"/>
                  <a:gd name="T63" fmla="*/ 207 h 1302"/>
                  <a:gd name="T64" fmla="*/ 641 w 1189"/>
                  <a:gd name="T65" fmla="*/ 255 h 1302"/>
                  <a:gd name="T66" fmla="*/ 785 w 1189"/>
                  <a:gd name="T67" fmla="*/ 302 h 1302"/>
                  <a:gd name="T68" fmla="*/ 833 w 1189"/>
                  <a:gd name="T69" fmla="*/ 408 h 1302"/>
                  <a:gd name="T70" fmla="*/ 831 w 1189"/>
                  <a:gd name="T71" fmla="*/ 436 h 1302"/>
                  <a:gd name="T72" fmla="*/ 623 w 1189"/>
                  <a:gd name="T73" fmla="*/ 436 h 1302"/>
                  <a:gd name="T74" fmla="*/ 623 w 1189"/>
                  <a:gd name="T75" fmla="*/ 411 h 1302"/>
                  <a:gd name="T76" fmla="*/ 616 w 1189"/>
                  <a:gd name="T77" fmla="*/ 358 h 1302"/>
                  <a:gd name="T78" fmla="*/ 585 w 1189"/>
                  <a:gd name="T79" fmla="*/ 346 h 1302"/>
                  <a:gd name="T80" fmla="*/ 556 w 1189"/>
                  <a:gd name="T81" fmla="*/ 357 h 1302"/>
                  <a:gd name="T82" fmla="*/ 546 w 1189"/>
                  <a:gd name="T83" fmla="*/ 389 h 1302"/>
                  <a:gd name="T84" fmla="*/ 566 w 1189"/>
                  <a:gd name="T85" fmla="*/ 439 h 1302"/>
                  <a:gd name="T86" fmla="*/ 679 w 1189"/>
                  <a:gd name="T87" fmla="*/ 494 h 1302"/>
                  <a:gd name="T88" fmla="*/ 787 w 1189"/>
                  <a:gd name="T89" fmla="*/ 547 h 1302"/>
                  <a:gd name="T90" fmla="*/ 836 w 1189"/>
                  <a:gd name="T91" fmla="*/ 600 h 1302"/>
                  <a:gd name="T92" fmla="*/ 856 w 1189"/>
                  <a:gd name="T93" fmla="*/ 684 h 1302"/>
                  <a:gd name="T94" fmla="*/ 802 w 1189"/>
                  <a:gd name="T95" fmla="*/ 81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9" h="1302">
                    <a:moveTo>
                      <a:pt x="776" y="8"/>
                    </a:moveTo>
                    <a:cubicBezTo>
                      <a:pt x="771" y="3"/>
                      <a:pt x="765" y="0"/>
                      <a:pt x="758" y="0"/>
                    </a:cubicBezTo>
                    <a:cubicBezTo>
                      <a:pt x="700" y="0"/>
                      <a:pt x="658" y="0"/>
                      <a:pt x="628" y="0"/>
                    </a:cubicBezTo>
                    <a:cubicBezTo>
                      <a:pt x="578" y="0"/>
                      <a:pt x="561" y="0"/>
                      <a:pt x="561" y="0"/>
                    </a:cubicBezTo>
                    <a:cubicBezTo>
                      <a:pt x="530" y="0"/>
                      <a:pt x="489" y="0"/>
                      <a:pt x="431" y="0"/>
                    </a:cubicBezTo>
                    <a:cubicBezTo>
                      <a:pt x="424" y="0"/>
                      <a:pt x="418" y="3"/>
                      <a:pt x="413" y="8"/>
                    </a:cubicBezTo>
                    <a:cubicBezTo>
                      <a:pt x="242" y="190"/>
                      <a:pt x="0" y="379"/>
                      <a:pt x="0" y="622"/>
                    </a:cubicBezTo>
                    <a:cubicBezTo>
                      <a:pt x="0" y="1302"/>
                      <a:pt x="1189" y="1302"/>
                      <a:pt x="1189" y="622"/>
                    </a:cubicBezTo>
                    <a:cubicBezTo>
                      <a:pt x="1189" y="379"/>
                      <a:pt x="946" y="190"/>
                      <a:pt x="776" y="8"/>
                    </a:cubicBezTo>
                    <a:close/>
                    <a:moveTo>
                      <a:pt x="802" y="811"/>
                    </a:moveTo>
                    <a:cubicBezTo>
                      <a:pt x="766" y="842"/>
                      <a:pt x="712" y="861"/>
                      <a:pt x="641" y="868"/>
                    </a:cubicBezTo>
                    <a:cubicBezTo>
                      <a:pt x="641" y="925"/>
                      <a:pt x="641" y="925"/>
                      <a:pt x="641" y="925"/>
                    </a:cubicBezTo>
                    <a:cubicBezTo>
                      <a:pt x="545" y="925"/>
                      <a:pt x="545" y="925"/>
                      <a:pt x="545" y="925"/>
                    </a:cubicBezTo>
                    <a:cubicBezTo>
                      <a:pt x="545" y="866"/>
                      <a:pt x="545" y="866"/>
                      <a:pt x="545" y="866"/>
                    </a:cubicBezTo>
                    <a:cubicBezTo>
                      <a:pt x="489" y="862"/>
                      <a:pt x="440" y="847"/>
                      <a:pt x="399" y="820"/>
                    </a:cubicBezTo>
                    <a:cubicBezTo>
                      <a:pt x="357" y="793"/>
                      <a:pt x="336" y="745"/>
                      <a:pt x="336" y="678"/>
                    </a:cubicBezTo>
                    <a:cubicBezTo>
                      <a:pt x="336" y="648"/>
                      <a:pt x="336" y="648"/>
                      <a:pt x="336" y="648"/>
                    </a:cubicBezTo>
                    <a:cubicBezTo>
                      <a:pt x="545" y="648"/>
                      <a:pt x="545" y="648"/>
                      <a:pt x="545" y="648"/>
                    </a:cubicBezTo>
                    <a:cubicBezTo>
                      <a:pt x="545" y="685"/>
                      <a:pt x="545" y="685"/>
                      <a:pt x="545" y="685"/>
                    </a:cubicBezTo>
                    <a:cubicBezTo>
                      <a:pt x="545" y="726"/>
                      <a:pt x="547" y="751"/>
                      <a:pt x="551" y="761"/>
                    </a:cubicBezTo>
                    <a:cubicBezTo>
                      <a:pt x="556" y="771"/>
                      <a:pt x="566" y="776"/>
                      <a:pt x="583" y="776"/>
                    </a:cubicBezTo>
                    <a:cubicBezTo>
                      <a:pt x="597" y="776"/>
                      <a:pt x="607" y="773"/>
                      <a:pt x="614" y="766"/>
                    </a:cubicBezTo>
                    <a:cubicBezTo>
                      <a:pt x="621" y="759"/>
                      <a:pt x="624" y="749"/>
                      <a:pt x="624" y="735"/>
                    </a:cubicBezTo>
                    <a:cubicBezTo>
                      <a:pt x="624" y="701"/>
                      <a:pt x="621" y="677"/>
                      <a:pt x="615" y="662"/>
                    </a:cubicBezTo>
                    <a:cubicBezTo>
                      <a:pt x="608" y="648"/>
                      <a:pt x="586" y="632"/>
                      <a:pt x="547" y="615"/>
                    </a:cubicBezTo>
                    <a:cubicBezTo>
                      <a:pt x="484" y="586"/>
                      <a:pt x="441" y="564"/>
                      <a:pt x="418" y="551"/>
                    </a:cubicBezTo>
                    <a:cubicBezTo>
                      <a:pt x="395" y="537"/>
                      <a:pt x="375" y="518"/>
                      <a:pt x="358" y="493"/>
                    </a:cubicBezTo>
                    <a:cubicBezTo>
                      <a:pt x="342" y="469"/>
                      <a:pt x="333" y="441"/>
                      <a:pt x="333" y="409"/>
                    </a:cubicBezTo>
                    <a:cubicBezTo>
                      <a:pt x="333" y="364"/>
                      <a:pt x="351" y="329"/>
                      <a:pt x="386" y="303"/>
                    </a:cubicBezTo>
                    <a:cubicBezTo>
                      <a:pt x="421" y="277"/>
                      <a:pt x="474" y="261"/>
                      <a:pt x="545" y="255"/>
                    </a:cubicBezTo>
                    <a:cubicBezTo>
                      <a:pt x="545" y="207"/>
                      <a:pt x="545" y="207"/>
                      <a:pt x="545" y="207"/>
                    </a:cubicBezTo>
                    <a:cubicBezTo>
                      <a:pt x="641" y="207"/>
                      <a:pt x="641" y="207"/>
                      <a:pt x="641" y="207"/>
                    </a:cubicBezTo>
                    <a:cubicBezTo>
                      <a:pt x="641" y="255"/>
                      <a:pt x="641" y="255"/>
                      <a:pt x="641" y="255"/>
                    </a:cubicBezTo>
                    <a:cubicBezTo>
                      <a:pt x="705" y="261"/>
                      <a:pt x="753" y="277"/>
                      <a:pt x="785" y="302"/>
                    </a:cubicBezTo>
                    <a:cubicBezTo>
                      <a:pt x="817" y="328"/>
                      <a:pt x="833" y="363"/>
                      <a:pt x="833" y="408"/>
                    </a:cubicBezTo>
                    <a:cubicBezTo>
                      <a:pt x="833" y="414"/>
                      <a:pt x="833" y="423"/>
                      <a:pt x="831" y="436"/>
                    </a:cubicBezTo>
                    <a:cubicBezTo>
                      <a:pt x="623" y="436"/>
                      <a:pt x="623" y="436"/>
                      <a:pt x="623" y="436"/>
                    </a:cubicBezTo>
                    <a:cubicBezTo>
                      <a:pt x="623" y="411"/>
                      <a:pt x="623" y="411"/>
                      <a:pt x="623" y="411"/>
                    </a:cubicBezTo>
                    <a:cubicBezTo>
                      <a:pt x="623" y="384"/>
                      <a:pt x="620" y="367"/>
                      <a:pt x="616" y="358"/>
                    </a:cubicBezTo>
                    <a:cubicBezTo>
                      <a:pt x="611" y="350"/>
                      <a:pt x="600" y="346"/>
                      <a:pt x="585" y="346"/>
                    </a:cubicBezTo>
                    <a:cubicBezTo>
                      <a:pt x="572" y="346"/>
                      <a:pt x="562" y="350"/>
                      <a:pt x="556" y="357"/>
                    </a:cubicBezTo>
                    <a:cubicBezTo>
                      <a:pt x="550" y="364"/>
                      <a:pt x="546" y="375"/>
                      <a:pt x="546" y="389"/>
                    </a:cubicBezTo>
                    <a:cubicBezTo>
                      <a:pt x="546" y="413"/>
                      <a:pt x="553" y="429"/>
                      <a:pt x="566" y="439"/>
                    </a:cubicBezTo>
                    <a:cubicBezTo>
                      <a:pt x="579" y="448"/>
                      <a:pt x="616" y="467"/>
                      <a:pt x="679" y="494"/>
                    </a:cubicBezTo>
                    <a:cubicBezTo>
                      <a:pt x="732" y="517"/>
                      <a:pt x="768" y="535"/>
                      <a:pt x="787" y="547"/>
                    </a:cubicBezTo>
                    <a:cubicBezTo>
                      <a:pt x="806" y="560"/>
                      <a:pt x="823" y="577"/>
                      <a:pt x="836" y="600"/>
                    </a:cubicBezTo>
                    <a:cubicBezTo>
                      <a:pt x="849" y="622"/>
                      <a:pt x="856" y="651"/>
                      <a:pt x="856" y="684"/>
                    </a:cubicBezTo>
                    <a:cubicBezTo>
                      <a:pt x="856" y="738"/>
                      <a:pt x="838" y="781"/>
                      <a:pt x="802" y="81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44"/>
              <p:cNvSpPr>
                <a:spLocks/>
              </p:cNvSpPr>
              <p:nvPr/>
            </p:nvSpPr>
            <p:spPr bwMode="auto">
              <a:xfrm>
                <a:off x="2090738" y="3961106"/>
                <a:ext cx="106362" cy="33337"/>
              </a:xfrm>
              <a:custGeom>
                <a:avLst/>
                <a:gdLst>
                  <a:gd name="T0" fmla="*/ 5 w 470"/>
                  <a:gd name="T1" fmla="*/ 134 h 148"/>
                  <a:gd name="T2" fmla="*/ 30 w 470"/>
                  <a:gd name="T3" fmla="*/ 143 h 148"/>
                  <a:gd name="T4" fmla="*/ 124 w 470"/>
                  <a:gd name="T5" fmla="*/ 102 h 148"/>
                  <a:gd name="T6" fmla="*/ 442 w 470"/>
                  <a:gd name="T7" fmla="*/ 102 h 148"/>
                  <a:gd name="T8" fmla="*/ 470 w 470"/>
                  <a:gd name="T9" fmla="*/ 74 h 148"/>
                  <a:gd name="T10" fmla="*/ 442 w 470"/>
                  <a:gd name="T11" fmla="*/ 46 h 148"/>
                  <a:gd name="T12" fmla="*/ 124 w 470"/>
                  <a:gd name="T13" fmla="*/ 46 h 148"/>
                  <a:gd name="T14" fmla="*/ 30 w 470"/>
                  <a:gd name="T15" fmla="*/ 5 h 148"/>
                  <a:gd name="T16" fmla="*/ 5 w 470"/>
                  <a:gd name="T17" fmla="*/ 14 h 148"/>
                  <a:gd name="T18" fmla="*/ 14 w 470"/>
                  <a:gd name="T19" fmla="*/ 39 h 148"/>
                  <a:gd name="T20" fmla="*/ 92 w 470"/>
                  <a:gd name="T21" fmla="*/ 74 h 148"/>
                  <a:gd name="T22" fmla="*/ 92 w 470"/>
                  <a:gd name="T23" fmla="*/ 74 h 148"/>
                  <a:gd name="T24" fmla="*/ 92 w 470"/>
                  <a:gd name="T25" fmla="*/ 74 h 148"/>
                  <a:gd name="T26" fmla="*/ 14 w 470"/>
                  <a:gd name="T27" fmla="*/ 109 h 148"/>
                  <a:gd name="T28" fmla="*/ 5 w 470"/>
                  <a:gd name="T2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148">
                    <a:moveTo>
                      <a:pt x="5" y="134"/>
                    </a:moveTo>
                    <a:cubicBezTo>
                      <a:pt x="9" y="143"/>
                      <a:pt x="20" y="148"/>
                      <a:pt x="30" y="143"/>
                    </a:cubicBezTo>
                    <a:cubicBezTo>
                      <a:pt x="124" y="102"/>
                      <a:pt x="124" y="102"/>
                      <a:pt x="124" y="102"/>
                    </a:cubicBezTo>
                    <a:cubicBezTo>
                      <a:pt x="442" y="102"/>
                      <a:pt x="442" y="102"/>
                      <a:pt x="442" y="102"/>
                    </a:cubicBezTo>
                    <a:cubicBezTo>
                      <a:pt x="458" y="102"/>
                      <a:pt x="470" y="89"/>
                      <a:pt x="470" y="74"/>
                    </a:cubicBezTo>
                    <a:cubicBezTo>
                      <a:pt x="470" y="59"/>
                      <a:pt x="458" y="46"/>
                      <a:pt x="442" y="46"/>
                    </a:cubicBezTo>
                    <a:cubicBezTo>
                      <a:pt x="124" y="46"/>
                      <a:pt x="124" y="46"/>
                      <a:pt x="124" y="46"/>
                    </a:cubicBezTo>
                    <a:cubicBezTo>
                      <a:pt x="30" y="5"/>
                      <a:pt x="30" y="5"/>
                      <a:pt x="30" y="5"/>
                    </a:cubicBezTo>
                    <a:cubicBezTo>
                      <a:pt x="20" y="0"/>
                      <a:pt x="9" y="5"/>
                      <a:pt x="5" y="14"/>
                    </a:cubicBezTo>
                    <a:cubicBezTo>
                      <a:pt x="0" y="24"/>
                      <a:pt x="5" y="35"/>
                      <a:pt x="14" y="39"/>
                    </a:cubicBezTo>
                    <a:cubicBezTo>
                      <a:pt x="92" y="74"/>
                      <a:pt x="92" y="74"/>
                      <a:pt x="92" y="74"/>
                    </a:cubicBezTo>
                    <a:cubicBezTo>
                      <a:pt x="92" y="74"/>
                      <a:pt x="92" y="74"/>
                      <a:pt x="92" y="74"/>
                    </a:cubicBezTo>
                    <a:cubicBezTo>
                      <a:pt x="92" y="74"/>
                      <a:pt x="92" y="74"/>
                      <a:pt x="92" y="74"/>
                    </a:cubicBezTo>
                    <a:cubicBezTo>
                      <a:pt x="14" y="109"/>
                      <a:pt x="14" y="109"/>
                      <a:pt x="14" y="109"/>
                    </a:cubicBezTo>
                    <a:cubicBezTo>
                      <a:pt x="5" y="113"/>
                      <a:pt x="0" y="124"/>
                      <a:pt x="5" y="13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60" name="TextBox 259"/>
          <p:cNvSpPr txBox="1"/>
          <p:nvPr/>
        </p:nvSpPr>
        <p:spPr>
          <a:xfrm>
            <a:off x="702099" y="2611193"/>
            <a:ext cx="2166978" cy="483209"/>
          </a:xfrm>
          <a:prstGeom prst="rect">
            <a:avLst/>
          </a:prstGeom>
          <a:noFill/>
        </p:spPr>
        <p:txBody>
          <a:bodyPr wrap="square" rtlCol="0">
            <a:spAutoFit/>
          </a:bodyPr>
          <a:lstStyle/>
          <a:p>
            <a:pPr marL="171450" indent="-171450">
              <a:lnSpc>
                <a:spcPct val="85000"/>
              </a:lnSpc>
              <a:spcBef>
                <a:spcPts val="600"/>
              </a:spcBef>
              <a:buClr>
                <a:schemeClr val="tx2"/>
              </a:buClr>
              <a:buFont typeface="Wingdings" panose="05000000000000000000" pitchFamily="2" charset="2"/>
              <a:buChar char="§"/>
            </a:pPr>
            <a:r>
              <a:rPr lang="en-US" sz="1200" dirty="0">
                <a:solidFill>
                  <a:srgbClr val="000000"/>
                </a:solidFill>
              </a:rPr>
              <a:t>Income begins (        )</a:t>
            </a:r>
          </a:p>
          <a:p>
            <a:pPr marL="171450" indent="-171450">
              <a:lnSpc>
                <a:spcPct val="85000"/>
              </a:lnSpc>
              <a:spcBef>
                <a:spcPts val="600"/>
              </a:spcBef>
              <a:buClr>
                <a:schemeClr val="tx2"/>
              </a:buClr>
              <a:buFont typeface="Wingdings" panose="05000000000000000000" pitchFamily="2" charset="2"/>
              <a:buChar char="§"/>
            </a:pPr>
            <a:r>
              <a:rPr lang="en-US" sz="1200" dirty="0">
                <a:solidFill>
                  <a:srgbClr val="000000"/>
                </a:solidFill>
              </a:rPr>
              <a:t>Remains level for lifetime</a:t>
            </a:r>
          </a:p>
        </p:txBody>
      </p:sp>
      <p:sp>
        <p:nvSpPr>
          <p:cNvPr id="111" name="TextBox 110"/>
          <p:cNvSpPr txBox="1"/>
          <p:nvPr/>
        </p:nvSpPr>
        <p:spPr>
          <a:xfrm>
            <a:off x="4875093" y="5647379"/>
            <a:ext cx="3870091" cy="307777"/>
          </a:xfrm>
          <a:prstGeom prst="rect">
            <a:avLst/>
          </a:prstGeom>
          <a:noFill/>
        </p:spPr>
        <p:txBody>
          <a:bodyPr wrap="square" rtlCol="0">
            <a:spAutoFit/>
          </a:bodyPr>
          <a:lstStyle/>
          <a:p>
            <a:pPr algn="ctr"/>
            <a:r>
              <a:rPr lang="en-US" sz="1400" b="1" dirty="0">
                <a:solidFill>
                  <a:schemeClr val="tx2"/>
                </a:solidFill>
              </a:rPr>
              <a:t>time</a:t>
            </a:r>
          </a:p>
        </p:txBody>
      </p:sp>
      <p:sp>
        <p:nvSpPr>
          <p:cNvPr id="42" name="AutoShape 334"/>
          <p:cNvSpPr>
            <a:spLocks noChangeAspect="1" noChangeArrowheads="1" noTextEdit="1"/>
          </p:cNvSpPr>
          <p:nvPr/>
        </p:nvSpPr>
        <p:spPr bwMode="auto">
          <a:xfrm>
            <a:off x="4885241" y="4416879"/>
            <a:ext cx="36941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6"/>
          <p:cNvSpPr>
            <a:spLocks/>
          </p:cNvSpPr>
          <p:nvPr/>
        </p:nvSpPr>
        <p:spPr bwMode="auto">
          <a:xfrm>
            <a:off x="4883676" y="4418467"/>
            <a:ext cx="3436618" cy="1222375"/>
          </a:xfrm>
          <a:custGeom>
            <a:avLst/>
            <a:gdLst>
              <a:gd name="T0" fmla="*/ 1 w 2111"/>
              <a:gd name="T1" fmla="*/ 770 h 770"/>
              <a:gd name="T2" fmla="*/ 2111 w 2111"/>
              <a:gd name="T3" fmla="*/ 770 h 770"/>
              <a:gd name="T4" fmla="*/ 1044 w 2111"/>
              <a:gd name="T5" fmla="*/ 3 h 770"/>
              <a:gd name="T6" fmla="*/ 958 w 2111"/>
              <a:gd name="T7" fmla="*/ 0 h 770"/>
              <a:gd name="T8" fmla="*/ 589 w 2111"/>
              <a:gd name="T9" fmla="*/ 157 h 770"/>
              <a:gd name="T10" fmla="*/ 186 w 2111"/>
              <a:gd name="T11" fmla="*/ 250 h 770"/>
              <a:gd name="T12" fmla="*/ 102 w 2111"/>
              <a:gd name="T13" fmla="*/ 254 h 770"/>
              <a:gd name="T14" fmla="*/ 0 w 2111"/>
              <a:gd name="T15" fmla="*/ 277 h 770"/>
              <a:gd name="T16" fmla="*/ 1 w 2111"/>
              <a:gd name="T17"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1" h="770">
                <a:moveTo>
                  <a:pt x="1" y="770"/>
                </a:moveTo>
                <a:lnTo>
                  <a:pt x="2111" y="770"/>
                </a:lnTo>
                <a:lnTo>
                  <a:pt x="1044" y="3"/>
                </a:lnTo>
                <a:lnTo>
                  <a:pt x="958" y="0"/>
                </a:lnTo>
                <a:lnTo>
                  <a:pt x="589" y="157"/>
                </a:lnTo>
                <a:lnTo>
                  <a:pt x="186" y="250"/>
                </a:lnTo>
                <a:lnTo>
                  <a:pt x="102" y="254"/>
                </a:lnTo>
                <a:lnTo>
                  <a:pt x="0" y="277"/>
                </a:lnTo>
                <a:lnTo>
                  <a:pt x="1" y="770"/>
                </a:lnTo>
                <a:close/>
              </a:path>
            </a:pathLst>
          </a:custGeom>
          <a:solidFill>
            <a:srgbClr val="00A8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37"/>
          <p:cNvSpPr>
            <a:spLocks noChangeArrowheads="1"/>
          </p:cNvSpPr>
          <p:nvPr/>
        </p:nvSpPr>
        <p:spPr bwMode="auto">
          <a:xfrm>
            <a:off x="8320294" y="4749563"/>
            <a:ext cx="54892" cy="90170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338"/>
          <p:cNvSpPr>
            <a:spLocks noChangeArrowheads="1"/>
          </p:cNvSpPr>
          <p:nvPr/>
        </p:nvSpPr>
        <p:spPr bwMode="auto">
          <a:xfrm>
            <a:off x="8405127" y="4749563"/>
            <a:ext cx="53229" cy="90170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339"/>
          <p:cNvSpPr>
            <a:spLocks noChangeArrowheads="1"/>
          </p:cNvSpPr>
          <p:nvPr/>
        </p:nvSpPr>
        <p:spPr bwMode="auto">
          <a:xfrm>
            <a:off x="8488297" y="4749563"/>
            <a:ext cx="54892" cy="90170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340"/>
          <p:cNvSpPr>
            <a:spLocks noChangeArrowheads="1"/>
          </p:cNvSpPr>
          <p:nvPr/>
        </p:nvSpPr>
        <p:spPr bwMode="auto">
          <a:xfrm>
            <a:off x="8573130" y="4749563"/>
            <a:ext cx="53229" cy="90170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341"/>
          <p:cNvSpPr>
            <a:spLocks noChangeArrowheads="1"/>
          </p:cNvSpPr>
          <p:nvPr/>
        </p:nvSpPr>
        <p:spPr bwMode="auto">
          <a:xfrm>
            <a:off x="8656300" y="4749563"/>
            <a:ext cx="54892" cy="90170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342"/>
          <p:cNvSpPr>
            <a:spLocks noChangeArrowheads="1"/>
          </p:cNvSpPr>
          <p:nvPr/>
        </p:nvSpPr>
        <p:spPr bwMode="auto">
          <a:xfrm>
            <a:off x="6475588" y="5402025"/>
            <a:ext cx="56555" cy="249238"/>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343"/>
          <p:cNvSpPr>
            <a:spLocks noChangeArrowheads="1"/>
          </p:cNvSpPr>
          <p:nvPr/>
        </p:nvSpPr>
        <p:spPr bwMode="auto">
          <a:xfrm>
            <a:off x="6562085" y="5373450"/>
            <a:ext cx="53229" cy="2778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344"/>
          <p:cNvSpPr>
            <a:spLocks noChangeArrowheads="1"/>
          </p:cNvSpPr>
          <p:nvPr/>
        </p:nvSpPr>
        <p:spPr bwMode="auto">
          <a:xfrm>
            <a:off x="6645255" y="5341700"/>
            <a:ext cx="53229" cy="30956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345"/>
          <p:cNvSpPr>
            <a:spLocks noChangeArrowheads="1"/>
          </p:cNvSpPr>
          <p:nvPr/>
        </p:nvSpPr>
        <p:spPr bwMode="auto">
          <a:xfrm>
            <a:off x="6728424" y="5308363"/>
            <a:ext cx="53229" cy="34290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346"/>
          <p:cNvSpPr>
            <a:spLocks noChangeArrowheads="1"/>
          </p:cNvSpPr>
          <p:nvPr/>
        </p:nvSpPr>
        <p:spPr bwMode="auto">
          <a:xfrm>
            <a:off x="6813257" y="5276613"/>
            <a:ext cx="53229" cy="37465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347"/>
          <p:cNvSpPr>
            <a:spLocks noChangeArrowheads="1"/>
          </p:cNvSpPr>
          <p:nvPr/>
        </p:nvSpPr>
        <p:spPr bwMode="auto">
          <a:xfrm>
            <a:off x="6896427" y="5248038"/>
            <a:ext cx="53229" cy="403225"/>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348"/>
          <p:cNvSpPr>
            <a:spLocks noChangeArrowheads="1"/>
          </p:cNvSpPr>
          <p:nvPr/>
        </p:nvSpPr>
        <p:spPr bwMode="auto">
          <a:xfrm>
            <a:off x="6979596" y="5216288"/>
            <a:ext cx="53229" cy="434975"/>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349"/>
          <p:cNvSpPr>
            <a:spLocks noChangeArrowheads="1"/>
          </p:cNvSpPr>
          <p:nvPr/>
        </p:nvSpPr>
        <p:spPr bwMode="auto">
          <a:xfrm>
            <a:off x="7062767" y="5184538"/>
            <a:ext cx="56555" cy="466725"/>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350"/>
          <p:cNvSpPr>
            <a:spLocks noChangeArrowheads="1"/>
          </p:cNvSpPr>
          <p:nvPr/>
        </p:nvSpPr>
        <p:spPr bwMode="auto">
          <a:xfrm>
            <a:off x="7149263" y="5154375"/>
            <a:ext cx="53229" cy="496888"/>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351"/>
          <p:cNvSpPr>
            <a:spLocks noChangeArrowheads="1"/>
          </p:cNvSpPr>
          <p:nvPr/>
        </p:nvSpPr>
        <p:spPr bwMode="auto">
          <a:xfrm>
            <a:off x="7232433" y="5122625"/>
            <a:ext cx="53229" cy="528638"/>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352"/>
          <p:cNvSpPr>
            <a:spLocks noChangeArrowheads="1"/>
          </p:cNvSpPr>
          <p:nvPr/>
        </p:nvSpPr>
        <p:spPr bwMode="auto">
          <a:xfrm>
            <a:off x="7315603" y="5090875"/>
            <a:ext cx="53229" cy="560388"/>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353"/>
          <p:cNvSpPr>
            <a:spLocks noChangeArrowheads="1"/>
          </p:cNvSpPr>
          <p:nvPr/>
        </p:nvSpPr>
        <p:spPr bwMode="auto">
          <a:xfrm>
            <a:off x="7398773" y="5060713"/>
            <a:ext cx="54892" cy="59055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354"/>
          <p:cNvSpPr>
            <a:spLocks noChangeArrowheads="1"/>
          </p:cNvSpPr>
          <p:nvPr/>
        </p:nvSpPr>
        <p:spPr bwMode="auto">
          <a:xfrm>
            <a:off x="7483606" y="5028963"/>
            <a:ext cx="53229" cy="62230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355"/>
          <p:cNvSpPr>
            <a:spLocks noChangeArrowheads="1"/>
          </p:cNvSpPr>
          <p:nvPr/>
        </p:nvSpPr>
        <p:spPr bwMode="auto">
          <a:xfrm>
            <a:off x="7566775" y="4997213"/>
            <a:ext cx="53229" cy="65405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356"/>
          <p:cNvSpPr>
            <a:spLocks noChangeArrowheads="1"/>
          </p:cNvSpPr>
          <p:nvPr/>
        </p:nvSpPr>
        <p:spPr bwMode="auto">
          <a:xfrm>
            <a:off x="7649945" y="4967050"/>
            <a:ext cx="53229" cy="6842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2" name="Rectangle 357"/>
          <p:cNvSpPr>
            <a:spLocks noChangeArrowheads="1"/>
          </p:cNvSpPr>
          <p:nvPr/>
        </p:nvSpPr>
        <p:spPr bwMode="auto">
          <a:xfrm>
            <a:off x="7733115" y="4935300"/>
            <a:ext cx="56555" cy="71596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3" name="Rectangle 358"/>
          <p:cNvSpPr>
            <a:spLocks noChangeArrowheads="1"/>
          </p:cNvSpPr>
          <p:nvPr/>
        </p:nvSpPr>
        <p:spPr bwMode="auto">
          <a:xfrm>
            <a:off x="7819612" y="4903550"/>
            <a:ext cx="53229" cy="747713"/>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4" name="Rectangle 359"/>
          <p:cNvSpPr>
            <a:spLocks noChangeArrowheads="1"/>
          </p:cNvSpPr>
          <p:nvPr/>
        </p:nvSpPr>
        <p:spPr bwMode="auto">
          <a:xfrm>
            <a:off x="7902781" y="4874975"/>
            <a:ext cx="53229" cy="776288"/>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5" name="Rectangle 360"/>
          <p:cNvSpPr>
            <a:spLocks noChangeArrowheads="1"/>
          </p:cNvSpPr>
          <p:nvPr/>
        </p:nvSpPr>
        <p:spPr bwMode="auto">
          <a:xfrm>
            <a:off x="7985951" y="4843225"/>
            <a:ext cx="53229" cy="808038"/>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6" name="Rectangle 361"/>
          <p:cNvSpPr>
            <a:spLocks noChangeArrowheads="1"/>
          </p:cNvSpPr>
          <p:nvPr/>
        </p:nvSpPr>
        <p:spPr bwMode="auto">
          <a:xfrm>
            <a:off x="8070785" y="4809888"/>
            <a:ext cx="53229" cy="841375"/>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7" name="Rectangle 362"/>
          <p:cNvSpPr>
            <a:spLocks noChangeArrowheads="1"/>
          </p:cNvSpPr>
          <p:nvPr/>
        </p:nvSpPr>
        <p:spPr bwMode="auto">
          <a:xfrm>
            <a:off x="8153955" y="4781313"/>
            <a:ext cx="53229" cy="869950"/>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8" name="Rectangle 363"/>
          <p:cNvSpPr>
            <a:spLocks noChangeArrowheads="1"/>
          </p:cNvSpPr>
          <p:nvPr/>
        </p:nvSpPr>
        <p:spPr bwMode="auto">
          <a:xfrm>
            <a:off x="8237124" y="4749563"/>
            <a:ext cx="53229" cy="904875"/>
          </a:xfrm>
          <a:prstGeom prst="rect">
            <a:avLst/>
          </a:prstGeom>
          <a:solidFill>
            <a:schemeClr val="accent4"/>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p:nvPr/>
        </p:nvSpPr>
        <p:spPr>
          <a:xfrm>
            <a:off x="4890003" y="3881229"/>
            <a:ext cx="3785896" cy="1019709"/>
          </a:xfrm>
          <a:custGeom>
            <a:avLst/>
            <a:gdLst>
              <a:gd name="connsiteX0" fmla="*/ 0 w 3639312"/>
              <a:gd name="connsiteY0" fmla="*/ 987552 h 987552"/>
              <a:gd name="connsiteX1" fmla="*/ 201168 w 3639312"/>
              <a:gd name="connsiteY1" fmla="*/ 987552 h 987552"/>
              <a:gd name="connsiteX2" fmla="*/ 196596 w 3639312"/>
              <a:gd name="connsiteY2" fmla="*/ 918972 h 987552"/>
              <a:gd name="connsiteX3" fmla="*/ 196596 w 3639312"/>
              <a:gd name="connsiteY3" fmla="*/ 859536 h 987552"/>
              <a:gd name="connsiteX4" fmla="*/ 452628 w 3639312"/>
              <a:gd name="connsiteY4" fmla="*/ 859536 h 987552"/>
              <a:gd name="connsiteX5" fmla="*/ 452628 w 3639312"/>
              <a:gd name="connsiteY5" fmla="*/ 717804 h 987552"/>
              <a:gd name="connsiteX6" fmla="*/ 662940 w 3639312"/>
              <a:gd name="connsiteY6" fmla="*/ 717804 h 987552"/>
              <a:gd name="connsiteX7" fmla="*/ 662940 w 3639312"/>
              <a:gd name="connsiteY7" fmla="*/ 571500 h 987552"/>
              <a:gd name="connsiteX8" fmla="*/ 896112 w 3639312"/>
              <a:gd name="connsiteY8" fmla="*/ 571500 h 987552"/>
              <a:gd name="connsiteX9" fmla="*/ 896112 w 3639312"/>
              <a:gd name="connsiteY9" fmla="*/ 425196 h 987552"/>
              <a:gd name="connsiteX10" fmla="*/ 1115568 w 3639312"/>
              <a:gd name="connsiteY10" fmla="*/ 425196 h 987552"/>
              <a:gd name="connsiteX11" fmla="*/ 1115568 w 3639312"/>
              <a:gd name="connsiteY11" fmla="*/ 274320 h 987552"/>
              <a:gd name="connsiteX12" fmla="*/ 1353312 w 3639312"/>
              <a:gd name="connsiteY12" fmla="*/ 274320 h 987552"/>
              <a:gd name="connsiteX13" fmla="*/ 1353312 w 3639312"/>
              <a:gd name="connsiteY13" fmla="*/ 146304 h 987552"/>
              <a:gd name="connsiteX14" fmla="*/ 1595628 w 3639312"/>
              <a:gd name="connsiteY14" fmla="*/ 146304 h 987552"/>
              <a:gd name="connsiteX15" fmla="*/ 1595628 w 3639312"/>
              <a:gd name="connsiteY15" fmla="*/ 0 h 987552"/>
              <a:gd name="connsiteX16" fmla="*/ 3639312 w 3639312"/>
              <a:gd name="connsiteY16" fmla="*/ 0 h 987552"/>
              <a:gd name="connsiteX0" fmla="*/ 0 w 3639312"/>
              <a:gd name="connsiteY0" fmla="*/ 987552 h 987552"/>
              <a:gd name="connsiteX1" fmla="*/ 201168 w 3639312"/>
              <a:gd name="connsiteY1" fmla="*/ 987552 h 987552"/>
              <a:gd name="connsiteX2" fmla="*/ 196596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6596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6596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6596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0898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0898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90898 w 3639312"/>
              <a:gd name="connsiteY2" fmla="*/ 859536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85201 w 3639312"/>
              <a:gd name="connsiteY2" fmla="*/ 862384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9774 w 3639312"/>
              <a:gd name="connsiteY1" fmla="*/ 987552 h 987552"/>
              <a:gd name="connsiteX2" fmla="*/ 185201 w 3639312"/>
              <a:gd name="connsiteY2" fmla="*/ 862384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7392 w 3639312"/>
              <a:gd name="connsiteY1" fmla="*/ 987552 h 987552"/>
              <a:gd name="connsiteX2" fmla="*/ 185201 w 3639312"/>
              <a:gd name="connsiteY2" fmla="*/ 862384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639312"/>
              <a:gd name="connsiteY0" fmla="*/ 987552 h 987552"/>
              <a:gd name="connsiteX1" fmla="*/ 187392 w 3639312"/>
              <a:gd name="connsiteY1" fmla="*/ 987552 h 987552"/>
              <a:gd name="connsiteX2" fmla="*/ 185201 w 3639312"/>
              <a:gd name="connsiteY2" fmla="*/ 862384 h 987552"/>
              <a:gd name="connsiteX3" fmla="*/ 452628 w 3639312"/>
              <a:gd name="connsiteY3" fmla="*/ 859536 h 987552"/>
              <a:gd name="connsiteX4" fmla="*/ 452628 w 3639312"/>
              <a:gd name="connsiteY4" fmla="*/ 717804 h 987552"/>
              <a:gd name="connsiteX5" fmla="*/ 662940 w 3639312"/>
              <a:gd name="connsiteY5" fmla="*/ 717804 h 987552"/>
              <a:gd name="connsiteX6" fmla="*/ 662940 w 3639312"/>
              <a:gd name="connsiteY6" fmla="*/ 571500 h 987552"/>
              <a:gd name="connsiteX7" fmla="*/ 896112 w 3639312"/>
              <a:gd name="connsiteY7" fmla="*/ 571500 h 987552"/>
              <a:gd name="connsiteX8" fmla="*/ 896112 w 3639312"/>
              <a:gd name="connsiteY8" fmla="*/ 425196 h 987552"/>
              <a:gd name="connsiteX9" fmla="*/ 1115568 w 3639312"/>
              <a:gd name="connsiteY9" fmla="*/ 425196 h 987552"/>
              <a:gd name="connsiteX10" fmla="*/ 1115568 w 3639312"/>
              <a:gd name="connsiteY10" fmla="*/ 274320 h 987552"/>
              <a:gd name="connsiteX11" fmla="*/ 1353312 w 3639312"/>
              <a:gd name="connsiteY11" fmla="*/ 274320 h 987552"/>
              <a:gd name="connsiteX12" fmla="*/ 1353312 w 3639312"/>
              <a:gd name="connsiteY12" fmla="*/ 146304 h 987552"/>
              <a:gd name="connsiteX13" fmla="*/ 1595628 w 3639312"/>
              <a:gd name="connsiteY13" fmla="*/ 146304 h 987552"/>
              <a:gd name="connsiteX14" fmla="*/ 1595628 w 3639312"/>
              <a:gd name="connsiteY14" fmla="*/ 0 h 987552"/>
              <a:gd name="connsiteX15" fmla="*/ 3639312 w 3639312"/>
              <a:gd name="connsiteY15" fmla="*/ 0 h 987552"/>
              <a:gd name="connsiteX0" fmla="*/ 0 w 3760876"/>
              <a:gd name="connsiteY0" fmla="*/ 990855 h 990855"/>
              <a:gd name="connsiteX1" fmla="*/ 187392 w 3760876"/>
              <a:gd name="connsiteY1" fmla="*/ 990855 h 990855"/>
              <a:gd name="connsiteX2" fmla="*/ 185201 w 3760876"/>
              <a:gd name="connsiteY2" fmla="*/ 865687 h 990855"/>
              <a:gd name="connsiteX3" fmla="*/ 452628 w 3760876"/>
              <a:gd name="connsiteY3" fmla="*/ 862839 h 990855"/>
              <a:gd name="connsiteX4" fmla="*/ 452628 w 3760876"/>
              <a:gd name="connsiteY4" fmla="*/ 721107 h 990855"/>
              <a:gd name="connsiteX5" fmla="*/ 662940 w 3760876"/>
              <a:gd name="connsiteY5" fmla="*/ 721107 h 990855"/>
              <a:gd name="connsiteX6" fmla="*/ 662940 w 3760876"/>
              <a:gd name="connsiteY6" fmla="*/ 574803 h 990855"/>
              <a:gd name="connsiteX7" fmla="*/ 896112 w 3760876"/>
              <a:gd name="connsiteY7" fmla="*/ 574803 h 990855"/>
              <a:gd name="connsiteX8" fmla="*/ 896112 w 3760876"/>
              <a:gd name="connsiteY8" fmla="*/ 428499 h 990855"/>
              <a:gd name="connsiteX9" fmla="*/ 1115568 w 3760876"/>
              <a:gd name="connsiteY9" fmla="*/ 428499 h 990855"/>
              <a:gd name="connsiteX10" fmla="*/ 1115568 w 3760876"/>
              <a:gd name="connsiteY10" fmla="*/ 277623 h 990855"/>
              <a:gd name="connsiteX11" fmla="*/ 1353312 w 3760876"/>
              <a:gd name="connsiteY11" fmla="*/ 277623 h 990855"/>
              <a:gd name="connsiteX12" fmla="*/ 1353312 w 3760876"/>
              <a:gd name="connsiteY12" fmla="*/ 149607 h 990855"/>
              <a:gd name="connsiteX13" fmla="*/ 1595628 w 3760876"/>
              <a:gd name="connsiteY13" fmla="*/ 149607 h 990855"/>
              <a:gd name="connsiteX14" fmla="*/ 1595628 w 3760876"/>
              <a:gd name="connsiteY14" fmla="*/ 3303 h 990855"/>
              <a:gd name="connsiteX15" fmla="*/ 3760876 w 3760876"/>
              <a:gd name="connsiteY15" fmla="*/ 0 h 99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60876" h="990855">
                <a:moveTo>
                  <a:pt x="0" y="990855"/>
                </a:moveTo>
                <a:lnTo>
                  <a:pt x="187392" y="990855"/>
                </a:lnTo>
                <a:cubicBezTo>
                  <a:pt x="184527" y="910166"/>
                  <a:pt x="189803" y="934513"/>
                  <a:pt x="185201" y="865687"/>
                </a:cubicBezTo>
                <a:lnTo>
                  <a:pt x="452628" y="862839"/>
                </a:lnTo>
                <a:lnTo>
                  <a:pt x="452628" y="721107"/>
                </a:lnTo>
                <a:lnTo>
                  <a:pt x="662940" y="721107"/>
                </a:lnTo>
                <a:lnTo>
                  <a:pt x="662940" y="574803"/>
                </a:lnTo>
                <a:lnTo>
                  <a:pt x="896112" y="574803"/>
                </a:lnTo>
                <a:lnTo>
                  <a:pt x="896112" y="428499"/>
                </a:lnTo>
                <a:lnTo>
                  <a:pt x="1115568" y="428499"/>
                </a:lnTo>
                <a:lnTo>
                  <a:pt x="1115568" y="277623"/>
                </a:lnTo>
                <a:lnTo>
                  <a:pt x="1353312" y="277623"/>
                </a:lnTo>
                <a:lnTo>
                  <a:pt x="1353312" y="149607"/>
                </a:lnTo>
                <a:lnTo>
                  <a:pt x="1595628" y="149607"/>
                </a:lnTo>
                <a:lnTo>
                  <a:pt x="1595628" y="3303"/>
                </a:lnTo>
                <a:lnTo>
                  <a:pt x="3760876" y="0"/>
                </a:lnTo>
              </a:path>
            </a:pathLst>
          </a:custGeom>
          <a:noFill/>
          <a:ln w="38100" cap="sq">
            <a:solidFill>
              <a:srgbClr val="646464"/>
            </a:solidFill>
            <a:prstDash val="sysDash"/>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75093" y="3466576"/>
            <a:ext cx="3870091" cy="2183375"/>
          </a:xfrm>
          <a:custGeom>
            <a:avLst/>
            <a:gdLst>
              <a:gd name="connsiteX0" fmla="*/ 0 w 3756992"/>
              <a:gd name="connsiteY0" fmla="*/ 0 h 2266122"/>
              <a:gd name="connsiteX1" fmla="*/ 0 w 3756992"/>
              <a:gd name="connsiteY1" fmla="*/ 2266122 h 2266122"/>
              <a:gd name="connsiteX2" fmla="*/ 3756992 w 3756992"/>
              <a:gd name="connsiteY2" fmla="*/ 2266122 h 2266122"/>
            </a:gdLst>
            <a:ahLst/>
            <a:cxnLst>
              <a:cxn ang="0">
                <a:pos x="connsiteX0" y="connsiteY0"/>
              </a:cxn>
              <a:cxn ang="0">
                <a:pos x="connsiteX1" y="connsiteY1"/>
              </a:cxn>
              <a:cxn ang="0">
                <a:pos x="connsiteX2" y="connsiteY2"/>
              </a:cxn>
            </a:cxnLst>
            <a:rect l="l" t="t" r="r" b="b"/>
            <a:pathLst>
              <a:path w="3756992" h="2266122">
                <a:moveTo>
                  <a:pt x="0" y="0"/>
                </a:moveTo>
                <a:lnTo>
                  <a:pt x="0" y="2266122"/>
                </a:lnTo>
                <a:lnTo>
                  <a:pt x="3756992" y="226612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33" name="Straight Connector 8532"/>
          <p:cNvCxnSpPr/>
          <p:nvPr/>
        </p:nvCxnSpPr>
        <p:spPr>
          <a:xfrm>
            <a:off x="6503865" y="5216288"/>
            <a:ext cx="0" cy="126400"/>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538" name="TextBox 8537"/>
          <p:cNvSpPr txBox="1"/>
          <p:nvPr/>
        </p:nvSpPr>
        <p:spPr>
          <a:xfrm rot="16200000">
            <a:off x="3613084" y="4402346"/>
            <a:ext cx="2196405" cy="307777"/>
          </a:xfrm>
          <a:prstGeom prst="rect">
            <a:avLst/>
          </a:prstGeom>
          <a:noFill/>
        </p:spPr>
        <p:txBody>
          <a:bodyPr wrap="square" rtlCol="0">
            <a:spAutoFit/>
          </a:bodyPr>
          <a:lstStyle/>
          <a:p>
            <a:pPr algn="ctr"/>
            <a:r>
              <a:rPr lang="en-US" sz="1400" b="1" dirty="0">
                <a:solidFill>
                  <a:schemeClr val="tx2"/>
                </a:solidFill>
              </a:rPr>
              <a:t>value</a:t>
            </a:r>
          </a:p>
        </p:txBody>
      </p:sp>
      <p:sp>
        <p:nvSpPr>
          <p:cNvPr id="198" name="Right Arrow 197"/>
          <p:cNvSpPr/>
          <p:nvPr/>
        </p:nvSpPr>
        <p:spPr>
          <a:xfrm rot="20288281">
            <a:off x="6402910" y="4529089"/>
            <a:ext cx="1880772" cy="369955"/>
          </a:xfrm>
          <a:prstGeom prst="rightArrow">
            <a:avLst>
              <a:gd name="adj1" fmla="val 70397"/>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ight Arrow 200"/>
          <p:cNvSpPr/>
          <p:nvPr/>
        </p:nvSpPr>
        <p:spPr>
          <a:xfrm>
            <a:off x="8153955" y="4189997"/>
            <a:ext cx="739900" cy="369955"/>
          </a:xfrm>
          <a:prstGeom prst="rightArrow">
            <a:avLst>
              <a:gd name="adj1" fmla="val 70397"/>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6096151" y="4790408"/>
            <a:ext cx="402989" cy="392039"/>
            <a:chOff x="-1562100" y="3259138"/>
            <a:chExt cx="293687" cy="293687"/>
          </a:xfrm>
          <a:solidFill>
            <a:schemeClr val="bg1"/>
          </a:solidFill>
        </p:grpSpPr>
        <p:sp>
          <p:nvSpPr>
            <p:cNvPr id="105" name="Freeform 223"/>
            <p:cNvSpPr>
              <a:spLocks noEditPoints="1"/>
            </p:cNvSpPr>
            <p:nvPr/>
          </p:nvSpPr>
          <p:spPr bwMode="auto">
            <a:xfrm>
              <a:off x="-1562100" y="3259138"/>
              <a:ext cx="293687" cy="293687"/>
            </a:xfrm>
            <a:custGeom>
              <a:avLst/>
              <a:gdLst>
                <a:gd name="T0" fmla="*/ 0 w 1508"/>
                <a:gd name="T1" fmla="*/ 754 h 1509"/>
                <a:gd name="T2" fmla="*/ 754 w 1508"/>
                <a:gd name="T3" fmla="*/ 1509 h 1509"/>
                <a:gd name="T4" fmla="*/ 1508 w 1508"/>
                <a:gd name="T5" fmla="*/ 754 h 1509"/>
                <a:gd name="T6" fmla="*/ 754 w 1508"/>
                <a:gd name="T7" fmla="*/ 0 h 1509"/>
                <a:gd name="T8" fmla="*/ 0 w 1508"/>
                <a:gd name="T9" fmla="*/ 754 h 1509"/>
                <a:gd name="T10" fmla="*/ 224 w 1508"/>
                <a:gd name="T11" fmla="*/ 795 h 1509"/>
                <a:gd name="T12" fmla="*/ 224 w 1508"/>
                <a:gd name="T13" fmla="*/ 713 h 1509"/>
                <a:gd name="T14" fmla="*/ 149 w 1508"/>
                <a:gd name="T15" fmla="*/ 713 h 1509"/>
                <a:gd name="T16" fmla="*/ 713 w 1508"/>
                <a:gd name="T17" fmla="*/ 149 h 1509"/>
                <a:gd name="T18" fmla="*/ 713 w 1508"/>
                <a:gd name="T19" fmla="*/ 224 h 1509"/>
                <a:gd name="T20" fmla="*/ 795 w 1508"/>
                <a:gd name="T21" fmla="*/ 224 h 1509"/>
                <a:gd name="T22" fmla="*/ 795 w 1508"/>
                <a:gd name="T23" fmla="*/ 149 h 1509"/>
                <a:gd name="T24" fmla="*/ 1360 w 1508"/>
                <a:gd name="T25" fmla="*/ 713 h 1509"/>
                <a:gd name="T26" fmla="*/ 1284 w 1508"/>
                <a:gd name="T27" fmla="*/ 713 h 1509"/>
                <a:gd name="T28" fmla="*/ 1284 w 1508"/>
                <a:gd name="T29" fmla="*/ 795 h 1509"/>
                <a:gd name="T30" fmla="*/ 1360 w 1508"/>
                <a:gd name="T31" fmla="*/ 795 h 1509"/>
                <a:gd name="T32" fmla="*/ 795 w 1508"/>
                <a:gd name="T33" fmla="*/ 1360 h 1509"/>
                <a:gd name="T34" fmla="*/ 795 w 1508"/>
                <a:gd name="T35" fmla="*/ 1285 h 1509"/>
                <a:gd name="T36" fmla="*/ 713 w 1508"/>
                <a:gd name="T37" fmla="*/ 1285 h 1509"/>
                <a:gd name="T38" fmla="*/ 713 w 1508"/>
                <a:gd name="T39" fmla="*/ 1360 h 1509"/>
                <a:gd name="T40" fmla="*/ 149 w 1508"/>
                <a:gd name="T41" fmla="*/ 795 h 1509"/>
                <a:gd name="T42" fmla="*/ 224 w 1508"/>
                <a:gd name="T43" fmla="*/ 795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8" h="1509">
                  <a:moveTo>
                    <a:pt x="0" y="754"/>
                  </a:moveTo>
                  <a:cubicBezTo>
                    <a:pt x="0" y="1170"/>
                    <a:pt x="338" y="1509"/>
                    <a:pt x="754" y="1509"/>
                  </a:cubicBezTo>
                  <a:cubicBezTo>
                    <a:pt x="1170" y="1509"/>
                    <a:pt x="1508" y="1170"/>
                    <a:pt x="1508" y="754"/>
                  </a:cubicBezTo>
                  <a:cubicBezTo>
                    <a:pt x="1508" y="339"/>
                    <a:pt x="1170" y="0"/>
                    <a:pt x="754" y="0"/>
                  </a:cubicBezTo>
                  <a:cubicBezTo>
                    <a:pt x="338" y="0"/>
                    <a:pt x="0" y="339"/>
                    <a:pt x="0" y="754"/>
                  </a:cubicBezTo>
                  <a:close/>
                  <a:moveTo>
                    <a:pt x="224" y="795"/>
                  </a:moveTo>
                  <a:cubicBezTo>
                    <a:pt x="224" y="713"/>
                    <a:pt x="224" y="713"/>
                    <a:pt x="224" y="713"/>
                  </a:cubicBezTo>
                  <a:cubicBezTo>
                    <a:pt x="149" y="713"/>
                    <a:pt x="149" y="713"/>
                    <a:pt x="149" y="713"/>
                  </a:cubicBezTo>
                  <a:cubicBezTo>
                    <a:pt x="169" y="411"/>
                    <a:pt x="411" y="169"/>
                    <a:pt x="713" y="149"/>
                  </a:cubicBezTo>
                  <a:cubicBezTo>
                    <a:pt x="713" y="224"/>
                    <a:pt x="713" y="224"/>
                    <a:pt x="713" y="224"/>
                  </a:cubicBezTo>
                  <a:cubicBezTo>
                    <a:pt x="795" y="224"/>
                    <a:pt x="795" y="224"/>
                    <a:pt x="795" y="224"/>
                  </a:cubicBezTo>
                  <a:cubicBezTo>
                    <a:pt x="795" y="149"/>
                    <a:pt x="795" y="149"/>
                    <a:pt x="795" y="149"/>
                  </a:cubicBezTo>
                  <a:cubicBezTo>
                    <a:pt x="1097" y="169"/>
                    <a:pt x="1339" y="411"/>
                    <a:pt x="1360" y="713"/>
                  </a:cubicBezTo>
                  <a:cubicBezTo>
                    <a:pt x="1284" y="713"/>
                    <a:pt x="1284" y="713"/>
                    <a:pt x="1284" y="713"/>
                  </a:cubicBezTo>
                  <a:cubicBezTo>
                    <a:pt x="1284" y="795"/>
                    <a:pt x="1284" y="795"/>
                    <a:pt x="1284" y="795"/>
                  </a:cubicBezTo>
                  <a:cubicBezTo>
                    <a:pt x="1360" y="795"/>
                    <a:pt x="1360" y="795"/>
                    <a:pt x="1360" y="795"/>
                  </a:cubicBezTo>
                  <a:cubicBezTo>
                    <a:pt x="1339" y="1097"/>
                    <a:pt x="1097" y="1340"/>
                    <a:pt x="795" y="1360"/>
                  </a:cubicBezTo>
                  <a:cubicBezTo>
                    <a:pt x="795" y="1285"/>
                    <a:pt x="795" y="1285"/>
                    <a:pt x="795" y="1285"/>
                  </a:cubicBezTo>
                  <a:cubicBezTo>
                    <a:pt x="713" y="1285"/>
                    <a:pt x="713" y="1285"/>
                    <a:pt x="713" y="1285"/>
                  </a:cubicBezTo>
                  <a:cubicBezTo>
                    <a:pt x="713" y="1360"/>
                    <a:pt x="713" y="1360"/>
                    <a:pt x="713" y="1360"/>
                  </a:cubicBezTo>
                  <a:cubicBezTo>
                    <a:pt x="411" y="1340"/>
                    <a:pt x="169" y="1097"/>
                    <a:pt x="149" y="795"/>
                  </a:cubicBezTo>
                  <a:lnTo>
                    <a:pt x="224" y="7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25"/>
            <p:cNvSpPr>
              <a:spLocks/>
            </p:cNvSpPr>
            <p:nvPr/>
          </p:nvSpPr>
          <p:spPr bwMode="auto">
            <a:xfrm>
              <a:off x="-1500188" y="3313113"/>
              <a:ext cx="98425" cy="106362"/>
            </a:xfrm>
            <a:custGeom>
              <a:avLst/>
              <a:gdLst>
                <a:gd name="T0" fmla="*/ 409 w 503"/>
                <a:gd name="T1" fmla="*/ 414 h 542"/>
                <a:gd name="T2" fmla="*/ 409 w 503"/>
                <a:gd name="T3" fmla="*/ 0 h 542"/>
                <a:gd name="T4" fmla="*/ 462 w 503"/>
                <a:gd name="T5" fmla="*/ 0 h 542"/>
                <a:gd name="T6" fmla="*/ 462 w 503"/>
                <a:gd name="T7" fmla="*/ 414 h 542"/>
                <a:gd name="T8" fmla="*/ 503 w 503"/>
                <a:gd name="T9" fmla="*/ 476 h 542"/>
                <a:gd name="T10" fmla="*/ 436 w 503"/>
                <a:gd name="T11" fmla="*/ 542 h 542"/>
                <a:gd name="T12" fmla="*/ 384 w 503"/>
                <a:gd name="T13" fmla="*/ 518 h 542"/>
                <a:gd name="T14" fmla="*/ 0 w 503"/>
                <a:gd name="T15" fmla="*/ 518 h 542"/>
                <a:gd name="T16" fmla="*/ 0 w 503"/>
                <a:gd name="T17" fmla="*/ 433 h 542"/>
                <a:gd name="T18" fmla="*/ 384 w 503"/>
                <a:gd name="T19" fmla="*/ 433 h 542"/>
                <a:gd name="T20" fmla="*/ 409 w 503"/>
                <a:gd name="T21" fmla="*/ 41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542">
                  <a:moveTo>
                    <a:pt x="409" y="414"/>
                  </a:moveTo>
                  <a:cubicBezTo>
                    <a:pt x="409" y="0"/>
                    <a:pt x="409" y="0"/>
                    <a:pt x="409" y="0"/>
                  </a:cubicBezTo>
                  <a:cubicBezTo>
                    <a:pt x="462" y="0"/>
                    <a:pt x="462" y="0"/>
                    <a:pt x="462" y="0"/>
                  </a:cubicBezTo>
                  <a:cubicBezTo>
                    <a:pt x="462" y="414"/>
                    <a:pt x="462" y="414"/>
                    <a:pt x="462" y="414"/>
                  </a:cubicBezTo>
                  <a:cubicBezTo>
                    <a:pt x="486" y="425"/>
                    <a:pt x="503" y="448"/>
                    <a:pt x="503" y="476"/>
                  </a:cubicBezTo>
                  <a:cubicBezTo>
                    <a:pt x="503" y="512"/>
                    <a:pt x="473" y="542"/>
                    <a:pt x="436" y="542"/>
                  </a:cubicBezTo>
                  <a:cubicBezTo>
                    <a:pt x="415" y="542"/>
                    <a:pt x="396" y="533"/>
                    <a:pt x="384" y="518"/>
                  </a:cubicBezTo>
                  <a:cubicBezTo>
                    <a:pt x="0" y="518"/>
                    <a:pt x="0" y="518"/>
                    <a:pt x="0" y="518"/>
                  </a:cubicBezTo>
                  <a:cubicBezTo>
                    <a:pt x="0" y="433"/>
                    <a:pt x="0" y="433"/>
                    <a:pt x="0" y="433"/>
                  </a:cubicBezTo>
                  <a:cubicBezTo>
                    <a:pt x="384" y="433"/>
                    <a:pt x="384" y="433"/>
                    <a:pt x="384" y="433"/>
                  </a:cubicBezTo>
                  <a:cubicBezTo>
                    <a:pt x="391" y="425"/>
                    <a:pt x="399" y="418"/>
                    <a:pt x="409" y="4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535" name="Oval 8534"/>
          <p:cNvSpPr/>
          <p:nvPr/>
        </p:nvSpPr>
        <p:spPr>
          <a:xfrm>
            <a:off x="6398665" y="4961612"/>
            <a:ext cx="184992" cy="184992"/>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6358220" y="4821826"/>
            <a:ext cx="285110" cy="394129"/>
            <a:chOff x="2019306" y="4375135"/>
            <a:chExt cx="269876" cy="373067"/>
          </a:xfrm>
          <a:solidFill>
            <a:schemeClr val="bg1"/>
          </a:solidFill>
        </p:grpSpPr>
        <p:sp>
          <p:nvSpPr>
            <p:cNvPr id="98" name="Freeform 142"/>
            <p:cNvSpPr>
              <a:spLocks/>
            </p:cNvSpPr>
            <p:nvPr/>
          </p:nvSpPr>
          <p:spPr bwMode="auto">
            <a:xfrm>
              <a:off x="2093920" y="4375135"/>
              <a:ext cx="120651" cy="52387"/>
            </a:xfrm>
            <a:custGeom>
              <a:avLst/>
              <a:gdLst>
                <a:gd name="T0" fmla="*/ 89 w 531"/>
                <a:gd name="T1" fmla="*/ 218 h 229"/>
                <a:gd name="T2" fmla="*/ 107 w 531"/>
                <a:gd name="T3" fmla="*/ 229 h 229"/>
                <a:gd name="T4" fmla="*/ 426 w 531"/>
                <a:gd name="T5" fmla="*/ 229 h 229"/>
                <a:gd name="T6" fmla="*/ 444 w 531"/>
                <a:gd name="T7" fmla="*/ 218 h 229"/>
                <a:gd name="T8" fmla="*/ 523 w 531"/>
                <a:gd name="T9" fmla="*/ 102 h 229"/>
                <a:gd name="T10" fmla="*/ 528 w 531"/>
                <a:gd name="T11" fmla="*/ 62 h 229"/>
                <a:gd name="T12" fmla="*/ 289 w 531"/>
                <a:gd name="T13" fmla="*/ 31 h 229"/>
                <a:gd name="T14" fmla="*/ 224 w 531"/>
                <a:gd name="T15" fmla="*/ 29 h 229"/>
                <a:gd name="T16" fmla="*/ 5 w 531"/>
                <a:gd name="T17" fmla="*/ 62 h 229"/>
                <a:gd name="T18" fmla="*/ 10 w 531"/>
                <a:gd name="T19" fmla="*/ 102 h 229"/>
                <a:gd name="T20" fmla="*/ 89 w 531"/>
                <a:gd name="T21" fmla="*/ 2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 h="229">
                  <a:moveTo>
                    <a:pt x="89" y="218"/>
                  </a:moveTo>
                  <a:cubicBezTo>
                    <a:pt x="94" y="225"/>
                    <a:pt x="100" y="229"/>
                    <a:pt x="107" y="229"/>
                  </a:cubicBezTo>
                  <a:cubicBezTo>
                    <a:pt x="426" y="229"/>
                    <a:pt x="426" y="229"/>
                    <a:pt x="426" y="229"/>
                  </a:cubicBezTo>
                  <a:cubicBezTo>
                    <a:pt x="433" y="229"/>
                    <a:pt x="439" y="225"/>
                    <a:pt x="444" y="218"/>
                  </a:cubicBezTo>
                  <a:cubicBezTo>
                    <a:pt x="469" y="182"/>
                    <a:pt x="495" y="143"/>
                    <a:pt x="523" y="102"/>
                  </a:cubicBezTo>
                  <a:cubicBezTo>
                    <a:pt x="530" y="91"/>
                    <a:pt x="531" y="75"/>
                    <a:pt x="528" y="62"/>
                  </a:cubicBezTo>
                  <a:cubicBezTo>
                    <a:pt x="513" y="0"/>
                    <a:pt x="382" y="11"/>
                    <a:pt x="289" y="31"/>
                  </a:cubicBezTo>
                  <a:cubicBezTo>
                    <a:pt x="267" y="36"/>
                    <a:pt x="246" y="35"/>
                    <a:pt x="224" y="29"/>
                  </a:cubicBezTo>
                  <a:cubicBezTo>
                    <a:pt x="140" y="6"/>
                    <a:pt x="24" y="7"/>
                    <a:pt x="5" y="62"/>
                  </a:cubicBezTo>
                  <a:cubicBezTo>
                    <a:pt x="0" y="75"/>
                    <a:pt x="3" y="91"/>
                    <a:pt x="10" y="102"/>
                  </a:cubicBezTo>
                  <a:cubicBezTo>
                    <a:pt x="38" y="143"/>
                    <a:pt x="64" y="182"/>
                    <a:pt x="89" y="218"/>
                  </a:cubicBezTo>
                  <a:close/>
                </a:path>
              </a:pathLst>
            </a:custGeom>
            <a:grpFill/>
            <a:ln w="76200">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99" name="Freeform 143"/>
            <p:cNvSpPr>
              <a:spLocks noEditPoints="1"/>
            </p:cNvSpPr>
            <p:nvPr/>
          </p:nvSpPr>
          <p:spPr bwMode="auto">
            <a:xfrm>
              <a:off x="2019306" y="4451341"/>
              <a:ext cx="269876" cy="296861"/>
            </a:xfrm>
            <a:custGeom>
              <a:avLst/>
              <a:gdLst>
                <a:gd name="T0" fmla="*/ 776 w 1189"/>
                <a:gd name="T1" fmla="*/ 8 h 1302"/>
                <a:gd name="T2" fmla="*/ 758 w 1189"/>
                <a:gd name="T3" fmla="*/ 0 h 1302"/>
                <a:gd name="T4" fmla="*/ 628 w 1189"/>
                <a:gd name="T5" fmla="*/ 0 h 1302"/>
                <a:gd name="T6" fmla="*/ 561 w 1189"/>
                <a:gd name="T7" fmla="*/ 0 h 1302"/>
                <a:gd name="T8" fmla="*/ 431 w 1189"/>
                <a:gd name="T9" fmla="*/ 0 h 1302"/>
                <a:gd name="T10" fmla="*/ 413 w 1189"/>
                <a:gd name="T11" fmla="*/ 8 h 1302"/>
                <a:gd name="T12" fmla="*/ 0 w 1189"/>
                <a:gd name="T13" fmla="*/ 622 h 1302"/>
                <a:gd name="T14" fmla="*/ 1189 w 1189"/>
                <a:gd name="T15" fmla="*/ 622 h 1302"/>
                <a:gd name="T16" fmla="*/ 776 w 1189"/>
                <a:gd name="T17" fmla="*/ 8 h 1302"/>
                <a:gd name="T18" fmla="*/ 802 w 1189"/>
                <a:gd name="T19" fmla="*/ 811 h 1302"/>
                <a:gd name="T20" fmla="*/ 641 w 1189"/>
                <a:gd name="T21" fmla="*/ 868 h 1302"/>
                <a:gd name="T22" fmla="*/ 641 w 1189"/>
                <a:gd name="T23" fmla="*/ 925 h 1302"/>
                <a:gd name="T24" fmla="*/ 545 w 1189"/>
                <a:gd name="T25" fmla="*/ 925 h 1302"/>
                <a:gd name="T26" fmla="*/ 545 w 1189"/>
                <a:gd name="T27" fmla="*/ 866 h 1302"/>
                <a:gd name="T28" fmla="*/ 399 w 1189"/>
                <a:gd name="T29" fmla="*/ 820 h 1302"/>
                <a:gd name="T30" fmla="*/ 336 w 1189"/>
                <a:gd name="T31" fmla="*/ 678 h 1302"/>
                <a:gd name="T32" fmla="*/ 336 w 1189"/>
                <a:gd name="T33" fmla="*/ 648 h 1302"/>
                <a:gd name="T34" fmla="*/ 545 w 1189"/>
                <a:gd name="T35" fmla="*/ 648 h 1302"/>
                <a:gd name="T36" fmla="*/ 545 w 1189"/>
                <a:gd name="T37" fmla="*/ 685 h 1302"/>
                <a:gd name="T38" fmla="*/ 551 w 1189"/>
                <a:gd name="T39" fmla="*/ 761 h 1302"/>
                <a:gd name="T40" fmla="*/ 583 w 1189"/>
                <a:gd name="T41" fmla="*/ 776 h 1302"/>
                <a:gd name="T42" fmla="*/ 614 w 1189"/>
                <a:gd name="T43" fmla="*/ 766 h 1302"/>
                <a:gd name="T44" fmla="*/ 624 w 1189"/>
                <a:gd name="T45" fmla="*/ 735 h 1302"/>
                <a:gd name="T46" fmla="*/ 615 w 1189"/>
                <a:gd name="T47" fmla="*/ 662 h 1302"/>
                <a:gd name="T48" fmla="*/ 547 w 1189"/>
                <a:gd name="T49" fmla="*/ 615 h 1302"/>
                <a:gd name="T50" fmla="*/ 418 w 1189"/>
                <a:gd name="T51" fmla="*/ 551 h 1302"/>
                <a:gd name="T52" fmla="*/ 358 w 1189"/>
                <a:gd name="T53" fmla="*/ 493 h 1302"/>
                <a:gd name="T54" fmla="*/ 333 w 1189"/>
                <a:gd name="T55" fmla="*/ 409 h 1302"/>
                <a:gd name="T56" fmla="*/ 386 w 1189"/>
                <a:gd name="T57" fmla="*/ 303 h 1302"/>
                <a:gd name="T58" fmla="*/ 545 w 1189"/>
                <a:gd name="T59" fmla="*/ 255 h 1302"/>
                <a:gd name="T60" fmla="*/ 545 w 1189"/>
                <a:gd name="T61" fmla="*/ 207 h 1302"/>
                <a:gd name="T62" fmla="*/ 641 w 1189"/>
                <a:gd name="T63" fmla="*/ 207 h 1302"/>
                <a:gd name="T64" fmla="*/ 641 w 1189"/>
                <a:gd name="T65" fmla="*/ 255 h 1302"/>
                <a:gd name="T66" fmla="*/ 785 w 1189"/>
                <a:gd name="T67" fmla="*/ 302 h 1302"/>
                <a:gd name="T68" fmla="*/ 833 w 1189"/>
                <a:gd name="T69" fmla="*/ 408 h 1302"/>
                <a:gd name="T70" fmla="*/ 831 w 1189"/>
                <a:gd name="T71" fmla="*/ 436 h 1302"/>
                <a:gd name="T72" fmla="*/ 623 w 1189"/>
                <a:gd name="T73" fmla="*/ 436 h 1302"/>
                <a:gd name="T74" fmla="*/ 623 w 1189"/>
                <a:gd name="T75" fmla="*/ 411 h 1302"/>
                <a:gd name="T76" fmla="*/ 616 w 1189"/>
                <a:gd name="T77" fmla="*/ 358 h 1302"/>
                <a:gd name="T78" fmla="*/ 585 w 1189"/>
                <a:gd name="T79" fmla="*/ 346 h 1302"/>
                <a:gd name="T80" fmla="*/ 556 w 1189"/>
                <a:gd name="T81" fmla="*/ 357 h 1302"/>
                <a:gd name="T82" fmla="*/ 546 w 1189"/>
                <a:gd name="T83" fmla="*/ 389 h 1302"/>
                <a:gd name="T84" fmla="*/ 566 w 1189"/>
                <a:gd name="T85" fmla="*/ 439 h 1302"/>
                <a:gd name="T86" fmla="*/ 679 w 1189"/>
                <a:gd name="T87" fmla="*/ 494 h 1302"/>
                <a:gd name="T88" fmla="*/ 787 w 1189"/>
                <a:gd name="T89" fmla="*/ 547 h 1302"/>
                <a:gd name="T90" fmla="*/ 836 w 1189"/>
                <a:gd name="T91" fmla="*/ 600 h 1302"/>
                <a:gd name="T92" fmla="*/ 856 w 1189"/>
                <a:gd name="T93" fmla="*/ 684 h 1302"/>
                <a:gd name="T94" fmla="*/ 802 w 1189"/>
                <a:gd name="T95" fmla="*/ 81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9" h="1302">
                  <a:moveTo>
                    <a:pt x="776" y="8"/>
                  </a:moveTo>
                  <a:cubicBezTo>
                    <a:pt x="771" y="3"/>
                    <a:pt x="765" y="0"/>
                    <a:pt x="758" y="0"/>
                  </a:cubicBezTo>
                  <a:cubicBezTo>
                    <a:pt x="700" y="0"/>
                    <a:pt x="658" y="0"/>
                    <a:pt x="628" y="0"/>
                  </a:cubicBezTo>
                  <a:cubicBezTo>
                    <a:pt x="578" y="0"/>
                    <a:pt x="561" y="0"/>
                    <a:pt x="561" y="0"/>
                  </a:cubicBezTo>
                  <a:cubicBezTo>
                    <a:pt x="530" y="0"/>
                    <a:pt x="489" y="0"/>
                    <a:pt x="431" y="0"/>
                  </a:cubicBezTo>
                  <a:cubicBezTo>
                    <a:pt x="424" y="0"/>
                    <a:pt x="418" y="3"/>
                    <a:pt x="413" y="8"/>
                  </a:cubicBezTo>
                  <a:cubicBezTo>
                    <a:pt x="242" y="190"/>
                    <a:pt x="0" y="379"/>
                    <a:pt x="0" y="622"/>
                  </a:cubicBezTo>
                  <a:cubicBezTo>
                    <a:pt x="0" y="1302"/>
                    <a:pt x="1189" y="1302"/>
                    <a:pt x="1189" y="622"/>
                  </a:cubicBezTo>
                  <a:cubicBezTo>
                    <a:pt x="1189" y="379"/>
                    <a:pt x="946" y="190"/>
                    <a:pt x="776" y="8"/>
                  </a:cubicBezTo>
                  <a:close/>
                  <a:moveTo>
                    <a:pt x="802" y="811"/>
                  </a:moveTo>
                  <a:cubicBezTo>
                    <a:pt x="766" y="842"/>
                    <a:pt x="712" y="861"/>
                    <a:pt x="641" y="868"/>
                  </a:cubicBezTo>
                  <a:cubicBezTo>
                    <a:pt x="641" y="925"/>
                    <a:pt x="641" y="925"/>
                    <a:pt x="641" y="925"/>
                  </a:cubicBezTo>
                  <a:cubicBezTo>
                    <a:pt x="545" y="925"/>
                    <a:pt x="545" y="925"/>
                    <a:pt x="545" y="925"/>
                  </a:cubicBezTo>
                  <a:cubicBezTo>
                    <a:pt x="545" y="866"/>
                    <a:pt x="545" y="866"/>
                    <a:pt x="545" y="866"/>
                  </a:cubicBezTo>
                  <a:cubicBezTo>
                    <a:pt x="489" y="862"/>
                    <a:pt x="440" y="847"/>
                    <a:pt x="399" y="820"/>
                  </a:cubicBezTo>
                  <a:cubicBezTo>
                    <a:pt x="357" y="793"/>
                    <a:pt x="336" y="745"/>
                    <a:pt x="336" y="678"/>
                  </a:cubicBezTo>
                  <a:cubicBezTo>
                    <a:pt x="336" y="648"/>
                    <a:pt x="336" y="648"/>
                    <a:pt x="336" y="648"/>
                  </a:cubicBezTo>
                  <a:cubicBezTo>
                    <a:pt x="545" y="648"/>
                    <a:pt x="545" y="648"/>
                    <a:pt x="545" y="648"/>
                  </a:cubicBezTo>
                  <a:cubicBezTo>
                    <a:pt x="545" y="685"/>
                    <a:pt x="545" y="685"/>
                    <a:pt x="545" y="685"/>
                  </a:cubicBezTo>
                  <a:cubicBezTo>
                    <a:pt x="545" y="726"/>
                    <a:pt x="547" y="751"/>
                    <a:pt x="551" y="761"/>
                  </a:cubicBezTo>
                  <a:cubicBezTo>
                    <a:pt x="556" y="771"/>
                    <a:pt x="566" y="776"/>
                    <a:pt x="583" y="776"/>
                  </a:cubicBezTo>
                  <a:cubicBezTo>
                    <a:pt x="597" y="776"/>
                    <a:pt x="607" y="773"/>
                    <a:pt x="614" y="766"/>
                  </a:cubicBezTo>
                  <a:cubicBezTo>
                    <a:pt x="621" y="759"/>
                    <a:pt x="624" y="749"/>
                    <a:pt x="624" y="735"/>
                  </a:cubicBezTo>
                  <a:cubicBezTo>
                    <a:pt x="624" y="701"/>
                    <a:pt x="621" y="677"/>
                    <a:pt x="615" y="662"/>
                  </a:cubicBezTo>
                  <a:cubicBezTo>
                    <a:pt x="608" y="648"/>
                    <a:pt x="586" y="632"/>
                    <a:pt x="547" y="615"/>
                  </a:cubicBezTo>
                  <a:cubicBezTo>
                    <a:pt x="484" y="586"/>
                    <a:pt x="441" y="564"/>
                    <a:pt x="418" y="551"/>
                  </a:cubicBezTo>
                  <a:cubicBezTo>
                    <a:pt x="395" y="537"/>
                    <a:pt x="375" y="518"/>
                    <a:pt x="358" y="493"/>
                  </a:cubicBezTo>
                  <a:cubicBezTo>
                    <a:pt x="342" y="469"/>
                    <a:pt x="333" y="441"/>
                    <a:pt x="333" y="409"/>
                  </a:cubicBezTo>
                  <a:cubicBezTo>
                    <a:pt x="333" y="364"/>
                    <a:pt x="351" y="329"/>
                    <a:pt x="386" y="303"/>
                  </a:cubicBezTo>
                  <a:cubicBezTo>
                    <a:pt x="421" y="277"/>
                    <a:pt x="474" y="261"/>
                    <a:pt x="545" y="255"/>
                  </a:cubicBezTo>
                  <a:cubicBezTo>
                    <a:pt x="545" y="207"/>
                    <a:pt x="545" y="207"/>
                    <a:pt x="545" y="207"/>
                  </a:cubicBezTo>
                  <a:cubicBezTo>
                    <a:pt x="641" y="207"/>
                    <a:pt x="641" y="207"/>
                    <a:pt x="641" y="207"/>
                  </a:cubicBezTo>
                  <a:cubicBezTo>
                    <a:pt x="641" y="255"/>
                    <a:pt x="641" y="255"/>
                    <a:pt x="641" y="255"/>
                  </a:cubicBezTo>
                  <a:cubicBezTo>
                    <a:pt x="705" y="261"/>
                    <a:pt x="753" y="277"/>
                    <a:pt x="785" y="302"/>
                  </a:cubicBezTo>
                  <a:cubicBezTo>
                    <a:pt x="817" y="328"/>
                    <a:pt x="833" y="363"/>
                    <a:pt x="833" y="408"/>
                  </a:cubicBezTo>
                  <a:cubicBezTo>
                    <a:pt x="833" y="414"/>
                    <a:pt x="833" y="423"/>
                    <a:pt x="831" y="436"/>
                  </a:cubicBezTo>
                  <a:cubicBezTo>
                    <a:pt x="623" y="436"/>
                    <a:pt x="623" y="436"/>
                    <a:pt x="623" y="436"/>
                  </a:cubicBezTo>
                  <a:cubicBezTo>
                    <a:pt x="623" y="411"/>
                    <a:pt x="623" y="411"/>
                    <a:pt x="623" y="411"/>
                  </a:cubicBezTo>
                  <a:cubicBezTo>
                    <a:pt x="623" y="384"/>
                    <a:pt x="620" y="367"/>
                    <a:pt x="616" y="358"/>
                  </a:cubicBezTo>
                  <a:cubicBezTo>
                    <a:pt x="611" y="350"/>
                    <a:pt x="600" y="346"/>
                    <a:pt x="585" y="346"/>
                  </a:cubicBezTo>
                  <a:cubicBezTo>
                    <a:pt x="572" y="346"/>
                    <a:pt x="562" y="350"/>
                    <a:pt x="556" y="357"/>
                  </a:cubicBezTo>
                  <a:cubicBezTo>
                    <a:pt x="550" y="364"/>
                    <a:pt x="546" y="375"/>
                    <a:pt x="546" y="389"/>
                  </a:cubicBezTo>
                  <a:cubicBezTo>
                    <a:pt x="546" y="413"/>
                    <a:pt x="553" y="429"/>
                    <a:pt x="566" y="439"/>
                  </a:cubicBezTo>
                  <a:cubicBezTo>
                    <a:pt x="579" y="448"/>
                    <a:pt x="616" y="467"/>
                    <a:pt x="679" y="494"/>
                  </a:cubicBezTo>
                  <a:cubicBezTo>
                    <a:pt x="732" y="517"/>
                    <a:pt x="768" y="535"/>
                    <a:pt x="787" y="547"/>
                  </a:cubicBezTo>
                  <a:cubicBezTo>
                    <a:pt x="806" y="560"/>
                    <a:pt x="823" y="577"/>
                    <a:pt x="836" y="600"/>
                  </a:cubicBezTo>
                  <a:cubicBezTo>
                    <a:pt x="849" y="622"/>
                    <a:pt x="856" y="651"/>
                    <a:pt x="856" y="684"/>
                  </a:cubicBezTo>
                  <a:cubicBezTo>
                    <a:pt x="856" y="738"/>
                    <a:pt x="838" y="781"/>
                    <a:pt x="802" y="811"/>
                  </a:cubicBezTo>
                  <a:close/>
                </a:path>
              </a:pathLst>
            </a:custGeom>
            <a:grpFill/>
            <a:ln w="76200">
              <a:solidFill>
                <a:schemeClr val="tx2"/>
              </a:solidFill>
            </a:ln>
          </p:spPr>
          <p:txBody>
            <a:bodyPr vert="horz" wrap="square" lIns="91440" tIns="45720" rIns="91440" bIns="45720" numCol="1" anchor="t" anchorCtr="0" compatLnSpc="1">
              <a:prstTxWarp prst="textNoShape">
                <a:avLst/>
              </a:prstTxWarp>
            </a:bodyPr>
            <a:lstStyle/>
            <a:p>
              <a:endParaRPr lang="en-US"/>
            </a:p>
          </p:txBody>
        </p:sp>
        <p:sp>
          <p:nvSpPr>
            <p:cNvPr id="100" name="Freeform 144"/>
            <p:cNvSpPr>
              <a:spLocks/>
            </p:cNvSpPr>
            <p:nvPr/>
          </p:nvSpPr>
          <p:spPr bwMode="auto">
            <a:xfrm>
              <a:off x="2090738" y="4422775"/>
              <a:ext cx="106362" cy="33337"/>
            </a:xfrm>
            <a:custGeom>
              <a:avLst/>
              <a:gdLst>
                <a:gd name="T0" fmla="*/ 5 w 470"/>
                <a:gd name="T1" fmla="*/ 134 h 148"/>
                <a:gd name="T2" fmla="*/ 30 w 470"/>
                <a:gd name="T3" fmla="*/ 143 h 148"/>
                <a:gd name="T4" fmla="*/ 124 w 470"/>
                <a:gd name="T5" fmla="*/ 102 h 148"/>
                <a:gd name="T6" fmla="*/ 442 w 470"/>
                <a:gd name="T7" fmla="*/ 102 h 148"/>
                <a:gd name="T8" fmla="*/ 470 w 470"/>
                <a:gd name="T9" fmla="*/ 74 h 148"/>
                <a:gd name="T10" fmla="*/ 442 w 470"/>
                <a:gd name="T11" fmla="*/ 46 h 148"/>
                <a:gd name="T12" fmla="*/ 124 w 470"/>
                <a:gd name="T13" fmla="*/ 46 h 148"/>
                <a:gd name="T14" fmla="*/ 30 w 470"/>
                <a:gd name="T15" fmla="*/ 5 h 148"/>
                <a:gd name="T16" fmla="*/ 5 w 470"/>
                <a:gd name="T17" fmla="*/ 14 h 148"/>
                <a:gd name="T18" fmla="*/ 14 w 470"/>
                <a:gd name="T19" fmla="*/ 39 h 148"/>
                <a:gd name="T20" fmla="*/ 92 w 470"/>
                <a:gd name="T21" fmla="*/ 74 h 148"/>
                <a:gd name="T22" fmla="*/ 92 w 470"/>
                <a:gd name="T23" fmla="*/ 74 h 148"/>
                <a:gd name="T24" fmla="*/ 92 w 470"/>
                <a:gd name="T25" fmla="*/ 74 h 148"/>
                <a:gd name="T26" fmla="*/ 14 w 470"/>
                <a:gd name="T27" fmla="*/ 109 h 148"/>
                <a:gd name="T28" fmla="*/ 5 w 470"/>
                <a:gd name="T2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148">
                  <a:moveTo>
                    <a:pt x="5" y="134"/>
                  </a:moveTo>
                  <a:cubicBezTo>
                    <a:pt x="9" y="143"/>
                    <a:pt x="20" y="148"/>
                    <a:pt x="30" y="143"/>
                  </a:cubicBezTo>
                  <a:cubicBezTo>
                    <a:pt x="124" y="102"/>
                    <a:pt x="124" y="102"/>
                    <a:pt x="124" y="102"/>
                  </a:cubicBezTo>
                  <a:cubicBezTo>
                    <a:pt x="442" y="102"/>
                    <a:pt x="442" y="102"/>
                    <a:pt x="442" y="102"/>
                  </a:cubicBezTo>
                  <a:cubicBezTo>
                    <a:pt x="458" y="102"/>
                    <a:pt x="470" y="89"/>
                    <a:pt x="470" y="74"/>
                  </a:cubicBezTo>
                  <a:cubicBezTo>
                    <a:pt x="470" y="59"/>
                    <a:pt x="458" y="46"/>
                    <a:pt x="442" y="46"/>
                  </a:cubicBezTo>
                  <a:cubicBezTo>
                    <a:pt x="124" y="46"/>
                    <a:pt x="124" y="46"/>
                    <a:pt x="124" y="46"/>
                  </a:cubicBezTo>
                  <a:cubicBezTo>
                    <a:pt x="30" y="5"/>
                    <a:pt x="30" y="5"/>
                    <a:pt x="30" y="5"/>
                  </a:cubicBezTo>
                  <a:cubicBezTo>
                    <a:pt x="20" y="0"/>
                    <a:pt x="9" y="5"/>
                    <a:pt x="5" y="14"/>
                  </a:cubicBezTo>
                  <a:cubicBezTo>
                    <a:pt x="0" y="24"/>
                    <a:pt x="5" y="35"/>
                    <a:pt x="14" y="39"/>
                  </a:cubicBezTo>
                  <a:cubicBezTo>
                    <a:pt x="92" y="74"/>
                    <a:pt x="92" y="74"/>
                    <a:pt x="92" y="74"/>
                  </a:cubicBezTo>
                  <a:cubicBezTo>
                    <a:pt x="92" y="74"/>
                    <a:pt x="92" y="74"/>
                    <a:pt x="92" y="74"/>
                  </a:cubicBezTo>
                  <a:cubicBezTo>
                    <a:pt x="92" y="74"/>
                    <a:pt x="92" y="74"/>
                    <a:pt x="92" y="74"/>
                  </a:cubicBezTo>
                  <a:cubicBezTo>
                    <a:pt x="14" y="109"/>
                    <a:pt x="14" y="109"/>
                    <a:pt x="14" y="109"/>
                  </a:cubicBezTo>
                  <a:cubicBezTo>
                    <a:pt x="5" y="113"/>
                    <a:pt x="0" y="124"/>
                    <a:pt x="5" y="134"/>
                  </a:cubicBezTo>
                  <a:close/>
                </a:path>
              </a:pathLst>
            </a:custGeom>
            <a:grpFill/>
            <a:ln w="76200">
              <a:solidFill>
                <a:schemeClr val="tx2"/>
              </a:solidFill>
            </a:ln>
          </p:spPr>
          <p:txBody>
            <a:bodyPr vert="horz" wrap="square" lIns="91440" tIns="45720" rIns="91440" bIns="45720" numCol="1" anchor="t" anchorCtr="0" compatLnSpc="1">
              <a:prstTxWarp prst="textNoShape">
                <a:avLst/>
              </a:prstTxWarp>
            </a:bodyPr>
            <a:lstStyle/>
            <a:p>
              <a:endParaRPr lang="en-US"/>
            </a:p>
          </p:txBody>
        </p:sp>
      </p:grpSp>
      <p:grpSp>
        <p:nvGrpSpPr>
          <p:cNvPr id="94" name="Group 93"/>
          <p:cNvGrpSpPr/>
          <p:nvPr/>
        </p:nvGrpSpPr>
        <p:grpSpPr>
          <a:xfrm>
            <a:off x="6358220" y="4821826"/>
            <a:ext cx="285110" cy="394129"/>
            <a:chOff x="2019306" y="4375135"/>
            <a:chExt cx="269876" cy="373067"/>
          </a:xfrm>
          <a:solidFill>
            <a:schemeClr val="bg1"/>
          </a:solidFill>
        </p:grpSpPr>
        <p:sp>
          <p:nvSpPr>
            <p:cNvPr id="95" name="Freeform 142"/>
            <p:cNvSpPr>
              <a:spLocks/>
            </p:cNvSpPr>
            <p:nvPr/>
          </p:nvSpPr>
          <p:spPr bwMode="auto">
            <a:xfrm>
              <a:off x="2093920" y="4375135"/>
              <a:ext cx="120651" cy="52387"/>
            </a:xfrm>
            <a:custGeom>
              <a:avLst/>
              <a:gdLst>
                <a:gd name="T0" fmla="*/ 89 w 531"/>
                <a:gd name="T1" fmla="*/ 218 h 229"/>
                <a:gd name="T2" fmla="*/ 107 w 531"/>
                <a:gd name="T3" fmla="*/ 229 h 229"/>
                <a:gd name="T4" fmla="*/ 426 w 531"/>
                <a:gd name="T5" fmla="*/ 229 h 229"/>
                <a:gd name="T6" fmla="*/ 444 w 531"/>
                <a:gd name="T7" fmla="*/ 218 h 229"/>
                <a:gd name="T8" fmla="*/ 523 w 531"/>
                <a:gd name="T9" fmla="*/ 102 h 229"/>
                <a:gd name="T10" fmla="*/ 528 w 531"/>
                <a:gd name="T11" fmla="*/ 62 h 229"/>
                <a:gd name="T12" fmla="*/ 289 w 531"/>
                <a:gd name="T13" fmla="*/ 31 h 229"/>
                <a:gd name="T14" fmla="*/ 224 w 531"/>
                <a:gd name="T15" fmla="*/ 29 h 229"/>
                <a:gd name="T16" fmla="*/ 5 w 531"/>
                <a:gd name="T17" fmla="*/ 62 h 229"/>
                <a:gd name="T18" fmla="*/ 10 w 531"/>
                <a:gd name="T19" fmla="*/ 102 h 229"/>
                <a:gd name="T20" fmla="*/ 89 w 531"/>
                <a:gd name="T21" fmla="*/ 2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 h="229">
                  <a:moveTo>
                    <a:pt x="89" y="218"/>
                  </a:moveTo>
                  <a:cubicBezTo>
                    <a:pt x="94" y="225"/>
                    <a:pt x="100" y="229"/>
                    <a:pt x="107" y="229"/>
                  </a:cubicBezTo>
                  <a:cubicBezTo>
                    <a:pt x="426" y="229"/>
                    <a:pt x="426" y="229"/>
                    <a:pt x="426" y="229"/>
                  </a:cubicBezTo>
                  <a:cubicBezTo>
                    <a:pt x="433" y="229"/>
                    <a:pt x="439" y="225"/>
                    <a:pt x="444" y="218"/>
                  </a:cubicBezTo>
                  <a:cubicBezTo>
                    <a:pt x="469" y="182"/>
                    <a:pt x="495" y="143"/>
                    <a:pt x="523" y="102"/>
                  </a:cubicBezTo>
                  <a:cubicBezTo>
                    <a:pt x="530" y="91"/>
                    <a:pt x="531" y="75"/>
                    <a:pt x="528" y="62"/>
                  </a:cubicBezTo>
                  <a:cubicBezTo>
                    <a:pt x="513" y="0"/>
                    <a:pt x="382" y="11"/>
                    <a:pt x="289" y="31"/>
                  </a:cubicBezTo>
                  <a:cubicBezTo>
                    <a:pt x="267" y="36"/>
                    <a:pt x="246" y="35"/>
                    <a:pt x="224" y="29"/>
                  </a:cubicBezTo>
                  <a:cubicBezTo>
                    <a:pt x="140" y="6"/>
                    <a:pt x="24" y="7"/>
                    <a:pt x="5" y="62"/>
                  </a:cubicBezTo>
                  <a:cubicBezTo>
                    <a:pt x="0" y="75"/>
                    <a:pt x="3" y="91"/>
                    <a:pt x="10" y="102"/>
                  </a:cubicBezTo>
                  <a:cubicBezTo>
                    <a:pt x="38" y="143"/>
                    <a:pt x="64" y="182"/>
                    <a:pt x="89"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3"/>
            <p:cNvSpPr>
              <a:spLocks noEditPoints="1"/>
            </p:cNvSpPr>
            <p:nvPr/>
          </p:nvSpPr>
          <p:spPr bwMode="auto">
            <a:xfrm>
              <a:off x="2019306" y="4451341"/>
              <a:ext cx="269876" cy="296861"/>
            </a:xfrm>
            <a:custGeom>
              <a:avLst/>
              <a:gdLst>
                <a:gd name="T0" fmla="*/ 776 w 1189"/>
                <a:gd name="T1" fmla="*/ 8 h 1302"/>
                <a:gd name="T2" fmla="*/ 758 w 1189"/>
                <a:gd name="T3" fmla="*/ 0 h 1302"/>
                <a:gd name="T4" fmla="*/ 628 w 1189"/>
                <a:gd name="T5" fmla="*/ 0 h 1302"/>
                <a:gd name="T6" fmla="*/ 561 w 1189"/>
                <a:gd name="T7" fmla="*/ 0 h 1302"/>
                <a:gd name="T8" fmla="*/ 431 w 1189"/>
                <a:gd name="T9" fmla="*/ 0 h 1302"/>
                <a:gd name="T10" fmla="*/ 413 w 1189"/>
                <a:gd name="T11" fmla="*/ 8 h 1302"/>
                <a:gd name="T12" fmla="*/ 0 w 1189"/>
                <a:gd name="T13" fmla="*/ 622 h 1302"/>
                <a:gd name="T14" fmla="*/ 1189 w 1189"/>
                <a:gd name="T15" fmla="*/ 622 h 1302"/>
                <a:gd name="T16" fmla="*/ 776 w 1189"/>
                <a:gd name="T17" fmla="*/ 8 h 1302"/>
                <a:gd name="T18" fmla="*/ 802 w 1189"/>
                <a:gd name="T19" fmla="*/ 811 h 1302"/>
                <a:gd name="T20" fmla="*/ 641 w 1189"/>
                <a:gd name="T21" fmla="*/ 868 h 1302"/>
                <a:gd name="T22" fmla="*/ 641 w 1189"/>
                <a:gd name="T23" fmla="*/ 925 h 1302"/>
                <a:gd name="T24" fmla="*/ 545 w 1189"/>
                <a:gd name="T25" fmla="*/ 925 h 1302"/>
                <a:gd name="T26" fmla="*/ 545 w 1189"/>
                <a:gd name="T27" fmla="*/ 866 h 1302"/>
                <a:gd name="T28" fmla="*/ 399 w 1189"/>
                <a:gd name="T29" fmla="*/ 820 h 1302"/>
                <a:gd name="T30" fmla="*/ 336 w 1189"/>
                <a:gd name="T31" fmla="*/ 678 h 1302"/>
                <a:gd name="T32" fmla="*/ 336 w 1189"/>
                <a:gd name="T33" fmla="*/ 648 h 1302"/>
                <a:gd name="T34" fmla="*/ 545 w 1189"/>
                <a:gd name="T35" fmla="*/ 648 h 1302"/>
                <a:gd name="T36" fmla="*/ 545 w 1189"/>
                <a:gd name="T37" fmla="*/ 685 h 1302"/>
                <a:gd name="T38" fmla="*/ 551 w 1189"/>
                <a:gd name="T39" fmla="*/ 761 h 1302"/>
                <a:gd name="T40" fmla="*/ 583 w 1189"/>
                <a:gd name="T41" fmla="*/ 776 h 1302"/>
                <a:gd name="T42" fmla="*/ 614 w 1189"/>
                <a:gd name="T43" fmla="*/ 766 h 1302"/>
                <a:gd name="T44" fmla="*/ 624 w 1189"/>
                <a:gd name="T45" fmla="*/ 735 h 1302"/>
                <a:gd name="T46" fmla="*/ 615 w 1189"/>
                <a:gd name="T47" fmla="*/ 662 h 1302"/>
                <a:gd name="T48" fmla="*/ 547 w 1189"/>
                <a:gd name="T49" fmla="*/ 615 h 1302"/>
                <a:gd name="T50" fmla="*/ 418 w 1189"/>
                <a:gd name="T51" fmla="*/ 551 h 1302"/>
                <a:gd name="T52" fmla="*/ 358 w 1189"/>
                <a:gd name="T53" fmla="*/ 493 h 1302"/>
                <a:gd name="T54" fmla="*/ 333 w 1189"/>
                <a:gd name="T55" fmla="*/ 409 h 1302"/>
                <a:gd name="T56" fmla="*/ 386 w 1189"/>
                <a:gd name="T57" fmla="*/ 303 h 1302"/>
                <a:gd name="T58" fmla="*/ 545 w 1189"/>
                <a:gd name="T59" fmla="*/ 255 h 1302"/>
                <a:gd name="T60" fmla="*/ 545 w 1189"/>
                <a:gd name="T61" fmla="*/ 207 h 1302"/>
                <a:gd name="T62" fmla="*/ 641 w 1189"/>
                <a:gd name="T63" fmla="*/ 207 h 1302"/>
                <a:gd name="T64" fmla="*/ 641 w 1189"/>
                <a:gd name="T65" fmla="*/ 255 h 1302"/>
                <a:gd name="T66" fmla="*/ 785 w 1189"/>
                <a:gd name="T67" fmla="*/ 302 h 1302"/>
                <a:gd name="T68" fmla="*/ 833 w 1189"/>
                <a:gd name="T69" fmla="*/ 408 h 1302"/>
                <a:gd name="T70" fmla="*/ 831 w 1189"/>
                <a:gd name="T71" fmla="*/ 436 h 1302"/>
                <a:gd name="T72" fmla="*/ 623 w 1189"/>
                <a:gd name="T73" fmla="*/ 436 h 1302"/>
                <a:gd name="T74" fmla="*/ 623 w 1189"/>
                <a:gd name="T75" fmla="*/ 411 h 1302"/>
                <a:gd name="T76" fmla="*/ 616 w 1189"/>
                <a:gd name="T77" fmla="*/ 358 h 1302"/>
                <a:gd name="T78" fmla="*/ 585 w 1189"/>
                <a:gd name="T79" fmla="*/ 346 h 1302"/>
                <a:gd name="T80" fmla="*/ 556 w 1189"/>
                <a:gd name="T81" fmla="*/ 357 h 1302"/>
                <a:gd name="T82" fmla="*/ 546 w 1189"/>
                <a:gd name="T83" fmla="*/ 389 h 1302"/>
                <a:gd name="T84" fmla="*/ 566 w 1189"/>
                <a:gd name="T85" fmla="*/ 439 h 1302"/>
                <a:gd name="T86" fmla="*/ 679 w 1189"/>
                <a:gd name="T87" fmla="*/ 494 h 1302"/>
                <a:gd name="T88" fmla="*/ 787 w 1189"/>
                <a:gd name="T89" fmla="*/ 547 h 1302"/>
                <a:gd name="T90" fmla="*/ 836 w 1189"/>
                <a:gd name="T91" fmla="*/ 600 h 1302"/>
                <a:gd name="T92" fmla="*/ 856 w 1189"/>
                <a:gd name="T93" fmla="*/ 684 h 1302"/>
                <a:gd name="T94" fmla="*/ 802 w 1189"/>
                <a:gd name="T95" fmla="*/ 81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9" h="1302">
                  <a:moveTo>
                    <a:pt x="776" y="8"/>
                  </a:moveTo>
                  <a:cubicBezTo>
                    <a:pt x="771" y="3"/>
                    <a:pt x="765" y="0"/>
                    <a:pt x="758" y="0"/>
                  </a:cubicBezTo>
                  <a:cubicBezTo>
                    <a:pt x="700" y="0"/>
                    <a:pt x="658" y="0"/>
                    <a:pt x="628" y="0"/>
                  </a:cubicBezTo>
                  <a:cubicBezTo>
                    <a:pt x="578" y="0"/>
                    <a:pt x="561" y="0"/>
                    <a:pt x="561" y="0"/>
                  </a:cubicBezTo>
                  <a:cubicBezTo>
                    <a:pt x="530" y="0"/>
                    <a:pt x="489" y="0"/>
                    <a:pt x="431" y="0"/>
                  </a:cubicBezTo>
                  <a:cubicBezTo>
                    <a:pt x="424" y="0"/>
                    <a:pt x="418" y="3"/>
                    <a:pt x="413" y="8"/>
                  </a:cubicBezTo>
                  <a:cubicBezTo>
                    <a:pt x="242" y="190"/>
                    <a:pt x="0" y="379"/>
                    <a:pt x="0" y="622"/>
                  </a:cubicBezTo>
                  <a:cubicBezTo>
                    <a:pt x="0" y="1302"/>
                    <a:pt x="1189" y="1302"/>
                    <a:pt x="1189" y="622"/>
                  </a:cubicBezTo>
                  <a:cubicBezTo>
                    <a:pt x="1189" y="379"/>
                    <a:pt x="946" y="190"/>
                    <a:pt x="776" y="8"/>
                  </a:cubicBezTo>
                  <a:close/>
                  <a:moveTo>
                    <a:pt x="802" y="811"/>
                  </a:moveTo>
                  <a:cubicBezTo>
                    <a:pt x="766" y="842"/>
                    <a:pt x="712" y="861"/>
                    <a:pt x="641" y="868"/>
                  </a:cubicBezTo>
                  <a:cubicBezTo>
                    <a:pt x="641" y="925"/>
                    <a:pt x="641" y="925"/>
                    <a:pt x="641" y="925"/>
                  </a:cubicBezTo>
                  <a:cubicBezTo>
                    <a:pt x="545" y="925"/>
                    <a:pt x="545" y="925"/>
                    <a:pt x="545" y="925"/>
                  </a:cubicBezTo>
                  <a:cubicBezTo>
                    <a:pt x="545" y="866"/>
                    <a:pt x="545" y="866"/>
                    <a:pt x="545" y="866"/>
                  </a:cubicBezTo>
                  <a:cubicBezTo>
                    <a:pt x="489" y="862"/>
                    <a:pt x="440" y="847"/>
                    <a:pt x="399" y="820"/>
                  </a:cubicBezTo>
                  <a:cubicBezTo>
                    <a:pt x="357" y="793"/>
                    <a:pt x="336" y="745"/>
                    <a:pt x="336" y="678"/>
                  </a:cubicBezTo>
                  <a:cubicBezTo>
                    <a:pt x="336" y="648"/>
                    <a:pt x="336" y="648"/>
                    <a:pt x="336" y="648"/>
                  </a:cubicBezTo>
                  <a:cubicBezTo>
                    <a:pt x="545" y="648"/>
                    <a:pt x="545" y="648"/>
                    <a:pt x="545" y="648"/>
                  </a:cubicBezTo>
                  <a:cubicBezTo>
                    <a:pt x="545" y="685"/>
                    <a:pt x="545" y="685"/>
                    <a:pt x="545" y="685"/>
                  </a:cubicBezTo>
                  <a:cubicBezTo>
                    <a:pt x="545" y="726"/>
                    <a:pt x="547" y="751"/>
                    <a:pt x="551" y="761"/>
                  </a:cubicBezTo>
                  <a:cubicBezTo>
                    <a:pt x="556" y="771"/>
                    <a:pt x="566" y="776"/>
                    <a:pt x="583" y="776"/>
                  </a:cubicBezTo>
                  <a:cubicBezTo>
                    <a:pt x="597" y="776"/>
                    <a:pt x="607" y="773"/>
                    <a:pt x="614" y="766"/>
                  </a:cubicBezTo>
                  <a:cubicBezTo>
                    <a:pt x="621" y="759"/>
                    <a:pt x="624" y="749"/>
                    <a:pt x="624" y="735"/>
                  </a:cubicBezTo>
                  <a:cubicBezTo>
                    <a:pt x="624" y="701"/>
                    <a:pt x="621" y="677"/>
                    <a:pt x="615" y="662"/>
                  </a:cubicBezTo>
                  <a:cubicBezTo>
                    <a:pt x="608" y="648"/>
                    <a:pt x="586" y="632"/>
                    <a:pt x="547" y="615"/>
                  </a:cubicBezTo>
                  <a:cubicBezTo>
                    <a:pt x="484" y="586"/>
                    <a:pt x="441" y="564"/>
                    <a:pt x="418" y="551"/>
                  </a:cubicBezTo>
                  <a:cubicBezTo>
                    <a:pt x="395" y="537"/>
                    <a:pt x="375" y="518"/>
                    <a:pt x="358" y="493"/>
                  </a:cubicBezTo>
                  <a:cubicBezTo>
                    <a:pt x="342" y="469"/>
                    <a:pt x="333" y="441"/>
                    <a:pt x="333" y="409"/>
                  </a:cubicBezTo>
                  <a:cubicBezTo>
                    <a:pt x="333" y="364"/>
                    <a:pt x="351" y="329"/>
                    <a:pt x="386" y="303"/>
                  </a:cubicBezTo>
                  <a:cubicBezTo>
                    <a:pt x="421" y="277"/>
                    <a:pt x="474" y="261"/>
                    <a:pt x="545" y="255"/>
                  </a:cubicBezTo>
                  <a:cubicBezTo>
                    <a:pt x="545" y="207"/>
                    <a:pt x="545" y="207"/>
                    <a:pt x="545" y="207"/>
                  </a:cubicBezTo>
                  <a:cubicBezTo>
                    <a:pt x="641" y="207"/>
                    <a:pt x="641" y="207"/>
                    <a:pt x="641" y="207"/>
                  </a:cubicBezTo>
                  <a:cubicBezTo>
                    <a:pt x="641" y="255"/>
                    <a:pt x="641" y="255"/>
                    <a:pt x="641" y="255"/>
                  </a:cubicBezTo>
                  <a:cubicBezTo>
                    <a:pt x="705" y="261"/>
                    <a:pt x="753" y="277"/>
                    <a:pt x="785" y="302"/>
                  </a:cubicBezTo>
                  <a:cubicBezTo>
                    <a:pt x="817" y="328"/>
                    <a:pt x="833" y="363"/>
                    <a:pt x="833" y="408"/>
                  </a:cubicBezTo>
                  <a:cubicBezTo>
                    <a:pt x="833" y="414"/>
                    <a:pt x="833" y="423"/>
                    <a:pt x="831" y="436"/>
                  </a:cubicBezTo>
                  <a:cubicBezTo>
                    <a:pt x="623" y="436"/>
                    <a:pt x="623" y="436"/>
                    <a:pt x="623" y="436"/>
                  </a:cubicBezTo>
                  <a:cubicBezTo>
                    <a:pt x="623" y="411"/>
                    <a:pt x="623" y="411"/>
                    <a:pt x="623" y="411"/>
                  </a:cubicBezTo>
                  <a:cubicBezTo>
                    <a:pt x="623" y="384"/>
                    <a:pt x="620" y="367"/>
                    <a:pt x="616" y="358"/>
                  </a:cubicBezTo>
                  <a:cubicBezTo>
                    <a:pt x="611" y="350"/>
                    <a:pt x="600" y="346"/>
                    <a:pt x="585" y="346"/>
                  </a:cubicBezTo>
                  <a:cubicBezTo>
                    <a:pt x="572" y="346"/>
                    <a:pt x="562" y="350"/>
                    <a:pt x="556" y="357"/>
                  </a:cubicBezTo>
                  <a:cubicBezTo>
                    <a:pt x="550" y="364"/>
                    <a:pt x="546" y="375"/>
                    <a:pt x="546" y="389"/>
                  </a:cubicBezTo>
                  <a:cubicBezTo>
                    <a:pt x="546" y="413"/>
                    <a:pt x="553" y="429"/>
                    <a:pt x="566" y="439"/>
                  </a:cubicBezTo>
                  <a:cubicBezTo>
                    <a:pt x="579" y="448"/>
                    <a:pt x="616" y="467"/>
                    <a:pt x="679" y="494"/>
                  </a:cubicBezTo>
                  <a:cubicBezTo>
                    <a:pt x="732" y="517"/>
                    <a:pt x="768" y="535"/>
                    <a:pt x="787" y="547"/>
                  </a:cubicBezTo>
                  <a:cubicBezTo>
                    <a:pt x="806" y="560"/>
                    <a:pt x="823" y="577"/>
                    <a:pt x="836" y="600"/>
                  </a:cubicBezTo>
                  <a:cubicBezTo>
                    <a:pt x="849" y="622"/>
                    <a:pt x="856" y="651"/>
                    <a:pt x="856" y="684"/>
                  </a:cubicBezTo>
                  <a:cubicBezTo>
                    <a:pt x="856" y="738"/>
                    <a:pt x="838" y="781"/>
                    <a:pt x="802" y="8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44"/>
            <p:cNvSpPr>
              <a:spLocks/>
            </p:cNvSpPr>
            <p:nvPr/>
          </p:nvSpPr>
          <p:spPr bwMode="auto">
            <a:xfrm>
              <a:off x="2090738" y="4422775"/>
              <a:ext cx="106362" cy="33337"/>
            </a:xfrm>
            <a:custGeom>
              <a:avLst/>
              <a:gdLst>
                <a:gd name="T0" fmla="*/ 5 w 470"/>
                <a:gd name="T1" fmla="*/ 134 h 148"/>
                <a:gd name="T2" fmla="*/ 30 w 470"/>
                <a:gd name="T3" fmla="*/ 143 h 148"/>
                <a:gd name="T4" fmla="*/ 124 w 470"/>
                <a:gd name="T5" fmla="*/ 102 h 148"/>
                <a:gd name="T6" fmla="*/ 442 w 470"/>
                <a:gd name="T7" fmla="*/ 102 h 148"/>
                <a:gd name="T8" fmla="*/ 470 w 470"/>
                <a:gd name="T9" fmla="*/ 74 h 148"/>
                <a:gd name="T10" fmla="*/ 442 w 470"/>
                <a:gd name="T11" fmla="*/ 46 h 148"/>
                <a:gd name="T12" fmla="*/ 124 w 470"/>
                <a:gd name="T13" fmla="*/ 46 h 148"/>
                <a:gd name="T14" fmla="*/ 30 w 470"/>
                <a:gd name="T15" fmla="*/ 5 h 148"/>
                <a:gd name="T16" fmla="*/ 5 w 470"/>
                <a:gd name="T17" fmla="*/ 14 h 148"/>
                <a:gd name="T18" fmla="*/ 14 w 470"/>
                <a:gd name="T19" fmla="*/ 39 h 148"/>
                <a:gd name="T20" fmla="*/ 92 w 470"/>
                <a:gd name="T21" fmla="*/ 74 h 148"/>
                <a:gd name="T22" fmla="*/ 92 w 470"/>
                <a:gd name="T23" fmla="*/ 74 h 148"/>
                <a:gd name="T24" fmla="*/ 92 w 470"/>
                <a:gd name="T25" fmla="*/ 74 h 148"/>
                <a:gd name="T26" fmla="*/ 14 w 470"/>
                <a:gd name="T27" fmla="*/ 109 h 148"/>
                <a:gd name="T28" fmla="*/ 5 w 470"/>
                <a:gd name="T2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148">
                  <a:moveTo>
                    <a:pt x="5" y="134"/>
                  </a:moveTo>
                  <a:cubicBezTo>
                    <a:pt x="9" y="143"/>
                    <a:pt x="20" y="148"/>
                    <a:pt x="30" y="143"/>
                  </a:cubicBezTo>
                  <a:cubicBezTo>
                    <a:pt x="124" y="102"/>
                    <a:pt x="124" y="102"/>
                    <a:pt x="124" y="102"/>
                  </a:cubicBezTo>
                  <a:cubicBezTo>
                    <a:pt x="442" y="102"/>
                    <a:pt x="442" y="102"/>
                    <a:pt x="442" y="102"/>
                  </a:cubicBezTo>
                  <a:cubicBezTo>
                    <a:pt x="458" y="102"/>
                    <a:pt x="470" y="89"/>
                    <a:pt x="470" y="74"/>
                  </a:cubicBezTo>
                  <a:cubicBezTo>
                    <a:pt x="470" y="59"/>
                    <a:pt x="458" y="46"/>
                    <a:pt x="442" y="46"/>
                  </a:cubicBezTo>
                  <a:cubicBezTo>
                    <a:pt x="124" y="46"/>
                    <a:pt x="124" y="46"/>
                    <a:pt x="124" y="46"/>
                  </a:cubicBezTo>
                  <a:cubicBezTo>
                    <a:pt x="30" y="5"/>
                    <a:pt x="30" y="5"/>
                    <a:pt x="30" y="5"/>
                  </a:cubicBezTo>
                  <a:cubicBezTo>
                    <a:pt x="20" y="0"/>
                    <a:pt x="9" y="5"/>
                    <a:pt x="5" y="14"/>
                  </a:cubicBezTo>
                  <a:cubicBezTo>
                    <a:pt x="0" y="24"/>
                    <a:pt x="5" y="35"/>
                    <a:pt x="14" y="39"/>
                  </a:cubicBezTo>
                  <a:cubicBezTo>
                    <a:pt x="92" y="74"/>
                    <a:pt x="92" y="74"/>
                    <a:pt x="92" y="74"/>
                  </a:cubicBezTo>
                  <a:cubicBezTo>
                    <a:pt x="92" y="74"/>
                    <a:pt x="92" y="74"/>
                    <a:pt x="92" y="74"/>
                  </a:cubicBezTo>
                  <a:cubicBezTo>
                    <a:pt x="92" y="74"/>
                    <a:pt x="92" y="74"/>
                    <a:pt x="92" y="74"/>
                  </a:cubicBezTo>
                  <a:cubicBezTo>
                    <a:pt x="14" y="109"/>
                    <a:pt x="14" y="109"/>
                    <a:pt x="14" y="109"/>
                  </a:cubicBezTo>
                  <a:cubicBezTo>
                    <a:pt x="5" y="113"/>
                    <a:pt x="0" y="124"/>
                    <a:pt x="5"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p:nvSpPr>
        <p:spPr>
          <a:xfrm>
            <a:off x="4547103" y="2068146"/>
            <a:ext cx="4097654" cy="400110"/>
          </a:xfrm>
          <a:prstGeom prst="rect">
            <a:avLst/>
          </a:prstGeom>
        </p:spPr>
        <p:txBody>
          <a:bodyPr wrap="square">
            <a:spAutoFit/>
          </a:bodyPr>
          <a:lstStyle/>
          <a:p>
            <a:pPr lvl="1" indent="60325"/>
            <a:r>
              <a:rPr lang="en-US" sz="2000" dirty="0">
                <a:solidFill>
                  <a:srgbClr val="000000"/>
                </a:solidFill>
              </a:rPr>
              <a:t>Rising Option</a:t>
            </a:r>
          </a:p>
        </p:txBody>
      </p:sp>
      <p:sp>
        <p:nvSpPr>
          <p:cNvPr id="8" name="Oval 7"/>
          <p:cNvSpPr/>
          <p:nvPr/>
        </p:nvSpPr>
        <p:spPr>
          <a:xfrm>
            <a:off x="4711285" y="2145795"/>
            <a:ext cx="316866" cy="3168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rPr>
              <a:t>2</a:t>
            </a:r>
          </a:p>
        </p:txBody>
      </p:sp>
      <p:grpSp>
        <p:nvGrpSpPr>
          <p:cNvPr id="258" name="Group 257"/>
          <p:cNvGrpSpPr/>
          <p:nvPr/>
        </p:nvGrpSpPr>
        <p:grpSpPr>
          <a:xfrm>
            <a:off x="5065454" y="2580681"/>
            <a:ext cx="3450289" cy="874085"/>
            <a:chOff x="5065454" y="2675057"/>
            <a:chExt cx="3450289" cy="874085"/>
          </a:xfrm>
        </p:grpSpPr>
        <p:grpSp>
          <p:nvGrpSpPr>
            <p:cNvPr id="226" name="Group 225"/>
            <p:cNvGrpSpPr/>
            <p:nvPr/>
          </p:nvGrpSpPr>
          <p:grpSpPr>
            <a:xfrm>
              <a:off x="6425962" y="2692554"/>
              <a:ext cx="195680" cy="190361"/>
              <a:chOff x="-1562100" y="3259138"/>
              <a:chExt cx="293687" cy="293687"/>
            </a:xfrm>
            <a:solidFill>
              <a:schemeClr val="tx2"/>
            </a:solidFill>
          </p:grpSpPr>
          <p:sp>
            <p:nvSpPr>
              <p:cNvPr id="236" name="Freeform 223"/>
              <p:cNvSpPr>
                <a:spLocks noEditPoints="1"/>
              </p:cNvSpPr>
              <p:nvPr/>
            </p:nvSpPr>
            <p:spPr bwMode="auto">
              <a:xfrm>
                <a:off x="-1562100" y="3259138"/>
                <a:ext cx="293687" cy="293687"/>
              </a:xfrm>
              <a:custGeom>
                <a:avLst/>
                <a:gdLst>
                  <a:gd name="T0" fmla="*/ 0 w 1508"/>
                  <a:gd name="T1" fmla="*/ 754 h 1509"/>
                  <a:gd name="T2" fmla="*/ 754 w 1508"/>
                  <a:gd name="T3" fmla="*/ 1509 h 1509"/>
                  <a:gd name="T4" fmla="*/ 1508 w 1508"/>
                  <a:gd name="T5" fmla="*/ 754 h 1509"/>
                  <a:gd name="T6" fmla="*/ 754 w 1508"/>
                  <a:gd name="T7" fmla="*/ 0 h 1509"/>
                  <a:gd name="T8" fmla="*/ 0 w 1508"/>
                  <a:gd name="T9" fmla="*/ 754 h 1509"/>
                  <a:gd name="T10" fmla="*/ 224 w 1508"/>
                  <a:gd name="T11" fmla="*/ 795 h 1509"/>
                  <a:gd name="T12" fmla="*/ 224 w 1508"/>
                  <a:gd name="T13" fmla="*/ 713 h 1509"/>
                  <a:gd name="T14" fmla="*/ 149 w 1508"/>
                  <a:gd name="T15" fmla="*/ 713 h 1509"/>
                  <a:gd name="T16" fmla="*/ 713 w 1508"/>
                  <a:gd name="T17" fmla="*/ 149 h 1509"/>
                  <a:gd name="T18" fmla="*/ 713 w 1508"/>
                  <a:gd name="T19" fmla="*/ 224 h 1509"/>
                  <a:gd name="T20" fmla="*/ 795 w 1508"/>
                  <a:gd name="T21" fmla="*/ 224 h 1509"/>
                  <a:gd name="T22" fmla="*/ 795 w 1508"/>
                  <a:gd name="T23" fmla="*/ 149 h 1509"/>
                  <a:gd name="T24" fmla="*/ 1360 w 1508"/>
                  <a:gd name="T25" fmla="*/ 713 h 1509"/>
                  <a:gd name="T26" fmla="*/ 1284 w 1508"/>
                  <a:gd name="T27" fmla="*/ 713 h 1509"/>
                  <a:gd name="T28" fmla="*/ 1284 w 1508"/>
                  <a:gd name="T29" fmla="*/ 795 h 1509"/>
                  <a:gd name="T30" fmla="*/ 1360 w 1508"/>
                  <a:gd name="T31" fmla="*/ 795 h 1509"/>
                  <a:gd name="T32" fmla="*/ 795 w 1508"/>
                  <a:gd name="T33" fmla="*/ 1360 h 1509"/>
                  <a:gd name="T34" fmla="*/ 795 w 1508"/>
                  <a:gd name="T35" fmla="*/ 1285 h 1509"/>
                  <a:gd name="T36" fmla="*/ 713 w 1508"/>
                  <a:gd name="T37" fmla="*/ 1285 h 1509"/>
                  <a:gd name="T38" fmla="*/ 713 w 1508"/>
                  <a:gd name="T39" fmla="*/ 1360 h 1509"/>
                  <a:gd name="T40" fmla="*/ 149 w 1508"/>
                  <a:gd name="T41" fmla="*/ 795 h 1509"/>
                  <a:gd name="T42" fmla="*/ 224 w 1508"/>
                  <a:gd name="T43" fmla="*/ 795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8" h="1509">
                    <a:moveTo>
                      <a:pt x="0" y="754"/>
                    </a:moveTo>
                    <a:cubicBezTo>
                      <a:pt x="0" y="1170"/>
                      <a:pt x="338" y="1509"/>
                      <a:pt x="754" y="1509"/>
                    </a:cubicBezTo>
                    <a:cubicBezTo>
                      <a:pt x="1170" y="1509"/>
                      <a:pt x="1508" y="1170"/>
                      <a:pt x="1508" y="754"/>
                    </a:cubicBezTo>
                    <a:cubicBezTo>
                      <a:pt x="1508" y="339"/>
                      <a:pt x="1170" y="0"/>
                      <a:pt x="754" y="0"/>
                    </a:cubicBezTo>
                    <a:cubicBezTo>
                      <a:pt x="338" y="0"/>
                      <a:pt x="0" y="339"/>
                      <a:pt x="0" y="754"/>
                    </a:cubicBezTo>
                    <a:close/>
                    <a:moveTo>
                      <a:pt x="224" y="795"/>
                    </a:moveTo>
                    <a:cubicBezTo>
                      <a:pt x="224" y="713"/>
                      <a:pt x="224" y="713"/>
                      <a:pt x="224" y="713"/>
                    </a:cubicBezTo>
                    <a:cubicBezTo>
                      <a:pt x="149" y="713"/>
                      <a:pt x="149" y="713"/>
                      <a:pt x="149" y="713"/>
                    </a:cubicBezTo>
                    <a:cubicBezTo>
                      <a:pt x="169" y="411"/>
                      <a:pt x="411" y="169"/>
                      <a:pt x="713" y="149"/>
                    </a:cubicBezTo>
                    <a:cubicBezTo>
                      <a:pt x="713" y="224"/>
                      <a:pt x="713" y="224"/>
                      <a:pt x="713" y="224"/>
                    </a:cubicBezTo>
                    <a:cubicBezTo>
                      <a:pt x="795" y="224"/>
                      <a:pt x="795" y="224"/>
                      <a:pt x="795" y="224"/>
                    </a:cubicBezTo>
                    <a:cubicBezTo>
                      <a:pt x="795" y="149"/>
                      <a:pt x="795" y="149"/>
                      <a:pt x="795" y="149"/>
                    </a:cubicBezTo>
                    <a:cubicBezTo>
                      <a:pt x="1097" y="169"/>
                      <a:pt x="1339" y="411"/>
                      <a:pt x="1360" y="713"/>
                    </a:cubicBezTo>
                    <a:cubicBezTo>
                      <a:pt x="1284" y="713"/>
                      <a:pt x="1284" y="713"/>
                      <a:pt x="1284" y="713"/>
                    </a:cubicBezTo>
                    <a:cubicBezTo>
                      <a:pt x="1284" y="795"/>
                      <a:pt x="1284" y="795"/>
                      <a:pt x="1284" y="795"/>
                    </a:cubicBezTo>
                    <a:cubicBezTo>
                      <a:pt x="1360" y="795"/>
                      <a:pt x="1360" y="795"/>
                      <a:pt x="1360" y="795"/>
                    </a:cubicBezTo>
                    <a:cubicBezTo>
                      <a:pt x="1339" y="1097"/>
                      <a:pt x="1097" y="1340"/>
                      <a:pt x="795" y="1360"/>
                    </a:cubicBezTo>
                    <a:cubicBezTo>
                      <a:pt x="795" y="1285"/>
                      <a:pt x="795" y="1285"/>
                      <a:pt x="795" y="1285"/>
                    </a:cubicBezTo>
                    <a:cubicBezTo>
                      <a:pt x="713" y="1285"/>
                      <a:pt x="713" y="1285"/>
                      <a:pt x="713" y="1285"/>
                    </a:cubicBezTo>
                    <a:cubicBezTo>
                      <a:pt x="713" y="1360"/>
                      <a:pt x="713" y="1360"/>
                      <a:pt x="713" y="1360"/>
                    </a:cubicBezTo>
                    <a:cubicBezTo>
                      <a:pt x="411" y="1340"/>
                      <a:pt x="169" y="1097"/>
                      <a:pt x="149" y="795"/>
                    </a:cubicBezTo>
                    <a:lnTo>
                      <a:pt x="224" y="7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25"/>
              <p:cNvSpPr>
                <a:spLocks/>
              </p:cNvSpPr>
              <p:nvPr/>
            </p:nvSpPr>
            <p:spPr bwMode="auto">
              <a:xfrm>
                <a:off x="-1500188" y="3313113"/>
                <a:ext cx="98425" cy="106362"/>
              </a:xfrm>
              <a:custGeom>
                <a:avLst/>
                <a:gdLst>
                  <a:gd name="T0" fmla="*/ 409 w 503"/>
                  <a:gd name="T1" fmla="*/ 414 h 542"/>
                  <a:gd name="T2" fmla="*/ 409 w 503"/>
                  <a:gd name="T3" fmla="*/ 0 h 542"/>
                  <a:gd name="T4" fmla="*/ 462 w 503"/>
                  <a:gd name="T5" fmla="*/ 0 h 542"/>
                  <a:gd name="T6" fmla="*/ 462 w 503"/>
                  <a:gd name="T7" fmla="*/ 414 h 542"/>
                  <a:gd name="T8" fmla="*/ 503 w 503"/>
                  <a:gd name="T9" fmla="*/ 476 h 542"/>
                  <a:gd name="T10" fmla="*/ 436 w 503"/>
                  <a:gd name="T11" fmla="*/ 542 h 542"/>
                  <a:gd name="T12" fmla="*/ 384 w 503"/>
                  <a:gd name="T13" fmla="*/ 518 h 542"/>
                  <a:gd name="T14" fmla="*/ 0 w 503"/>
                  <a:gd name="T15" fmla="*/ 518 h 542"/>
                  <a:gd name="T16" fmla="*/ 0 w 503"/>
                  <a:gd name="T17" fmla="*/ 433 h 542"/>
                  <a:gd name="T18" fmla="*/ 384 w 503"/>
                  <a:gd name="T19" fmla="*/ 433 h 542"/>
                  <a:gd name="T20" fmla="*/ 409 w 503"/>
                  <a:gd name="T21" fmla="*/ 41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3" h="542">
                    <a:moveTo>
                      <a:pt x="409" y="414"/>
                    </a:moveTo>
                    <a:cubicBezTo>
                      <a:pt x="409" y="0"/>
                      <a:pt x="409" y="0"/>
                      <a:pt x="409" y="0"/>
                    </a:cubicBezTo>
                    <a:cubicBezTo>
                      <a:pt x="462" y="0"/>
                      <a:pt x="462" y="0"/>
                      <a:pt x="462" y="0"/>
                    </a:cubicBezTo>
                    <a:cubicBezTo>
                      <a:pt x="462" y="414"/>
                      <a:pt x="462" y="414"/>
                      <a:pt x="462" y="414"/>
                    </a:cubicBezTo>
                    <a:cubicBezTo>
                      <a:pt x="486" y="425"/>
                      <a:pt x="503" y="448"/>
                      <a:pt x="503" y="476"/>
                    </a:cubicBezTo>
                    <a:cubicBezTo>
                      <a:pt x="503" y="512"/>
                      <a:pt x="473" y="542"/>
                      <a:pt x="436" y="542"/>
                    </a:cubicBezTo>
                    <a:cubicBezTo>
                      <a:pt x="415" y="542"/>
                      <a:pt x="396" y="533"/>
                      <a:pt x="384" y="518"/>
                    </a:cubicBezTo>
                    <a:cubicBezTo>
                      <a:pt x="0" y="518"/>
                      <a:pt x="0" y="518"/>
                      <a:pt x="0" y="518"/>
                    </a:cubicBezTo>
                    <a:cubicBezTo>
                      <a:pt x="0" y="433"/>
                      <a:pt x="0" y="433"/>
                      <a:pt x="0" y="433"/>
                    </a:cubicBezTo>
                    <a:cubicBezTo>
                      <a:pt x="384" y="433"/>
                      <a:pt x="384" y="433"/>
                      <a:pt x="384" y="433"/>
                    </a:cubicBezTo>
                    <a:cubicBezTo>
                      <a:pt x="391" y="425"/>
                      <a:pt x="399" y="418"/>
                      <a:pt x="409" y="4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7" name="Oval 226"/>
            <p:cNvSpPr/>
            <p:nvPr/>
          </p:nvSpPr>
          <p:spPr>
            <a:xfrm>
              <a:off x="6573375" y="2768890"/>
              <a:ext cx="98129" cy="981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a:off x="6553218" y="2707821"/>
              <a:ext cx="138442" cy="191376"/>
              <a:chOff x="-599611" y="2816172"/>
              <a:chExt cx="285114" cy="394131"/>
            </a:xfrm>
          </p:grpSpPr>
          <p:sp>
            <p:nvSpPr>
              <p:cNvPr id="233" name="Freeform 142"/>
              <p:cNvSpPr>
                <a:spLocks/>
              </p:cNvSpPr>
              <p:nvPr/>
            </p:nvSpPr>
            <p:spPr bwMode="auto">
              <a:xfrm>
                <a:off x="-520784" y="2816172"/>
                <a:ext cx="127463" cy="55345"/>
              </a:xfrm>
              <a:custGeom>
                <a:avLst/>
                <a:gdLst>
                  <a:gd name="T0" fmla="*/ 89 w 531"/>
                  <a:gd name="T1" fmla="*/ 218 h 229"/>
                  <a:gd name="T2" fmla="*/ 107 w 531"/>
                  <a:gd name="T3" fmla="*/ 229 h 229"/>
                  <a:gd name="T4" fmla="*/ 426 w 531"/>
                  <a:gd name="T5" fmla="*/ 229 h 229"/>
                  <a:gd name="T6" fmla="*/ 444 w 531"/>
                  <a:gd name="T7" fmla="*/ 218 h 229"/>
                  <a:gd name="T8" fmla="*/ 523 w 531"/>
                  <a:gd name="T9" fmla="*/ 102 h 229"/>
                  <a:gd name="T10" fmla="*/ 528 w 531"/>
                  <a:gd name="T11" fmla="*/ 62 h 229"/>
                  <a:gd name="T12" fmla="*/ 289 w 531"/>
                  <a:gd name="T13" fmla="*/ 31 h 229"/>
                  <a:gd name="T14" fmla="*/ 224 w 531"/>
                  <a:gd name="T15" fmla="*/ 29 h 229"/>
                  <a:gd name="T16" fmla="*/ 5 w 531"/>
                  <a:gd name="T17" fmla="*/ 62 h 229"/>
                  <a:gd name="T18" fmla="*/ 10 w 531"/>
                  <a:gd name="T19" fmla="*/ 102 h 229"/>
                  <a:gd name="T20" fmla="*/ 89 w 531"/>
                  <a:gd name="T21" fmla="*/ 2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 h="229">
                    <a:moveTo>
                      <a:pt x="89" y="218"/>
                    </a:moveTo>
                    <a:cubicBezTo>
                      <a:pt x="94" y="225"/>
                      <a:pt x="100" y="229"/>
                      <a:pt x="107" y="229"/>
                    </a:cubicBezTo>
                    <a:cubicBezTo>
                      <a:pt x="426" y="229"/>
                      <a:pt x="426" y="229"/>
                      <a:pt x="426" y="229"/>
                    </a:cubicBezTo>
                    <a:cubicBezTo>
                      <a:pt x="433" y="229"/>
                      <a:pt x="439" y="225"/>
                      <a:pt x="444" y="218"/>
                    </a:cubicBezTo>
                    <a:cubicBezTo>
                      <a:pt x="469" y="182"/>
                      <a:pt x="495" y="143"/>
                      <a:pt x="523" y="102"/>
                    </a:cubicBezTo>
                    <a:cubicBezTo>
                      <a:pt x="530" y="91"/>
                      <a:pt x="531" y="75"/>
                      <a:pt x="528" y="62"/>
                    </a:cubicBezTo>
                    <a:cubicBezTo>
                      <a:pt x="513" y="0"/>
                      <a:pt x="382" y="11"/>
                      <a:pt x="289" y="31"/>
                    </a:cubicBezTo>
                    <a:cubicBezTo>
                      <a:pt x="267" y="36"/>
                      <a:pt x="246" y="35"/>
                      <a:pt x="224" y="29"/>
                    </a:cubicBezTo>
                    <a:cubicBezTo>
                      <a:pt x="140" y="6"/>
                      <a:pt x="24" y="7"/>
                      <a:pt x="5" y="62"/>
                    </a:cubicBezTo>
                    <a:cubicBezTo>
                      <a:pt x="0" y="75"/>
                      <a:pt x="3" y="91"/>
                      <a:pt x="10" y="102"/>
                    </a:cubicBezTo>
                    <a:cubicBezTo>
                      <a:pt x="38" y="143"/>
                      <a:pt x="64" y="182"/>
                      <a:pt x="89" y="218"/>
                    </a:cubicBezTo>
                    <a:close/>
                  </a:path>
                </a:pathLst>
              </a:custGeom>
              <a:solidFill>
                <a:schemeClr val="bg1"/>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34" name="Freeform 143"/>
              <p:cNvSpPr>
                <a:spLocks noEditPoints="1"/>
              </p:cNvSpPr>
              <p:nvPr/>
            </p:nvSpPr>
            <p:spPr bwMode="auto">
              <a:xfrm>
                <a:off x="-599611" y="2896681"/>
                <a:ext cx="285114" cy="313622"/>
              </a:xfrm>
              <a:custGeom>
                <a:avLst/>
                <a:gdLst>
                  <a:gd name="T0" fmla="*/ 776 w 1189"/>
                  <a:gd name="T1" fmla="*/ 8 h 1302"/>
                  <a:gd name="T2" fmla="*/ 758 w 1189"/>
                  <a:gd name="T3" fmla="*/ 0 h 1302"/>
                  <a:gd name="T4" fmla="*/ 628 w 1189"/>
                  <a:gd name="T5" fmla="*/ 0 h 1302"/>
                  <a:gd name="T6" fmla="*/ 561 w 1189"/>
                  <a:gd name="T7" fmla="*/ 0 h 1302"/>
                  <a:gd name="T8" fmla="*/ 431 w 1189"/>
                  <a:gd name="T9" fmla="*/ 0 h 1302"/>
                  <a:gd name="T10" fmla="*/ 413 w 1189"/>
                  <a:gd name="T11" fmla="*/ 8 h 1302"/>
                  <a:gd name="T12" fmla="*/ 0 w 1189"/>
                  <a:gd name="T13" fmla="*/ 622 h 1302"/>
                  <a:gd name="T14" fmla="*/ 1189 w 1189"/>
                  <a:gd name="T15" fmla="*/ 622 h 1302"/>
                  <a:gd name="T16" fmla="*/ 776 w 1189"/>
                  <a:gd name="T17" fmla="*/ 8 h 1302"/>
                  <a:gd name="T18" fmla="*/ 802 w 1189"/>
                  <a:gd name="T19" fmla="*/ 811 h 1302"/>
                  <a:gd name="T20" fmla="*/ 641 w 1189"/>
                  <a:gd name="T21" fmla="*/ 868 h 1302"/>
                  <a:gd name="T22" fmla="*/ 641 w 1189"/>
                  <a:gd name="T23" fmla="*/ 925 h 1302"/>
                  <a:gd name="T24" fmla="*/ 545 w 1189"/>
                  <a:gd name="T25" fmla="*/ 925 h 1302"/>
                  <a:gd name="T26" fmla="*/ 545 w 1189"/>
                  <a:gd name="T27" fmla="*/ 866 h 1302"/>
                  <a:gd name="T28" fmla="*/ 399 w 1189"/>
                  <a:gd name="T29" fmla="*/ 820 h 1302"/>
                  <a:gd name="T30" fmla="*/ 336 w 1189"/>
                  <a:gd name="T31" fmla="*/ 678 h 1302"/>
                  <a:gd name="T32" fmla="*/ 336 w 1189"/>
                  <a:gd name="T33" fmla="*/ 648 h 1302"/>
                  <a:gd name="T34" fmla="*/ 545 w 1189"/>
                  <a:gd name="T35" fmla="*/ 648 h 1302"/>
                  <a:gd name="T36" fmla="*/ 545 w 1189"/>
                  <a:gd name="T37" fmla="*/ 685 h 1302"/>
                  <a:gd name="T38" fmla="*/ 551 w 1189"/>
                  <a:gd name="T39" fmla="*/ 761 h 1302"/>
                  <a:gd name="T40" fmla="*/ 583 w 1189"/>
                  <a:gd name="T41" fmla="*/ 776 h 1302"/>
                  <a:gd name="T42" fmla="*/ 614 w 1189"/>
                  <a:gd name="T43" fmla="*/ 766 h 1302"/>
                  <a:gd name="T44" fmla="*/ 624 w 1189"/>
                  <a:gd name="T45" fmla="*/ 735 h 1302"/>
                  <a:gd name="T46" fmla="*/ 615 w 1189"/>
                  <a:gd name="T47" fmla="*/ 662 h 1302"/>
                  <a:gd name="T48" fmla="*/ 547 w 1189"/>
                  <a:gd name="T49" fmla="*/ 615 h 1302"/>
                  <a:gd name="T50" fmla="*/ 418 w 1189"/>
                  <a:gd name="T51" fmla="*/ 551 h 1302"/>
                  <a:gd name="T52" fmla="*/ 358 w 1189"/>
                  <a:gd name="T53" fmla="*/ 493 h 1302"/>
                  <a:gd name="T54" fmla="*/ 333 w 1189"/>
                  <a:gd name="T55" fmla="*/ 409 h 1302"/>
                  <a:gd name="T56" fmla="*/ 386 w 1189"/>
                  <a:gd name="T57" fmla="*/ 303 h 1302"/>
                  <a:gd name="T58" fmla="*/ 545 w 1189"/>
                  <a:gd name="T59" fmla="*/ 255 h 1302"/>
                  <a:gd name="T60" fmla="*/ 545 w 1189"/>
                  <a:gd name="T61" fmla="*/ 207 h 1302"/>
                  <a:gd name="T62" fmla="*/ 641 w 1189"/>
                  <a:gd name="T63" fmla="*/ 207 h 1302"/>
                  <a:gd name="T64" fmla="*/ 641 w 1189"/>
                  <a:gd name="T65" fmla="*/ 255 h 1302"/>
                  <a:gd name="T66" fmla="*/ 785 w 1189"/>
                  <a:gd name="T67" fmla="*/ 302 h 1302"/>
                  <a:gd name="T68" fmla="*/ 833 w 1189"/>
                  <a:gd name="T69" fmla="*/ 408 h 1302"/>
                  <a:gd name="T70" fmla="*/ 831 w 1189"/>
                  <a:gd name="T71" fmla="*/ 436 h 1302"/>
                  <a:gd name="T72" fmla="*/ 623 w 1189"/>
                  <a:gd name="T73" fmla="*/ 436 h 1302"/>
                  <a:gd name="T74" fmla="*/ 623 w 1189"/>
                  <a:gd name="T75" fmla="*/ 411 h 1302"/>
                  <a:gd name="T76" fmla="*/ 616 w 1189"/>
                  <a:gd name="T77" fmla="*/ 358 h 1302"/>
                  <a:gd name="T78" fmla="*/ 585 w 1189"/>
                  <a:gd name="T79" fmla="*/ 346 h 1302"/>
                  <a:gd name="T80" fmla="*/ 556 w 1189"/>
                  <a:gd name="T81" fmla="*/ 357 h 1302"/>
                  <a:gd name="T82" fmla="*/ 546 w 1189"/>
                  <a:gd name="T83" fmla="*/ 389 h 1302"/>
                  <a:gd name="T84" fmla="*/ 566 w 1189"/>
                  <a:gd name="T85" fmla="*/ 439 h 1302"/>
                  <a:gd name="T86" fmla="*/ 679 w 1189"/>
                  <a:gd name="T87" fmla="*/ 494 h 1302"/>
                  <a:gd name="T88" fmla="*/ 787 w 1189"/>
                  <a:gd name="T89" fmla="*/ 547 h 1302"/>
                  <a:gd name="T90" fmla="*/ 836 w 1189"/>
                  <a:gd name="T91" fmla="*/ 600 h 1302"/>
                  <a:gd name="T92" fmla="*/ 856 w 1189"/>
                  <a:gd name="T93" fmla="*/ 684 h 1302"/>
                  <a:gd name="T94" fmla="*/ 802 w 1189"/>
                  <a:gd name="T95" fmla="*/ 81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9" h="1302">
                    <a:moveTo>
                      <a:pt x="776" y="8"/>
                    </a:moveTo>
                    <a:cubicBezTo>
                      <a:pt x="771" y="3"/>
                      <a:pt x="765" y="0"/>
                      <a:pt x="758" y="0"/>
                    </a:cubicBezTo>
                    <a:cubicBezTo>
                      <a:pt x="700" y="0"/>
                      <a:pt x="658" y="0"/>
                      <a:pt x="628" y="0"/>
                    </a:cubicBezTo>
                    <a:cubicBezTo>
                      <a:pt x="578" y="0"/>
                      <a:pt x="561" y="0"/>
                      <a:pt x="561" y="0"/>
                    </a:cubicBezTo>
                    <a:cubicBezTo>
                      <a:pt x="530" y="0"/>
                      <a:pt x="489" y="0"/>
                      <a:pt x="431" y="0"/>
                    </a:cubicBezTo>
                    <a:cubicBezTo>
                      <a:pt x="424" y="0"/>
                      <a:pt x="418" y="3"/>
                      <a:pt x="413" y="8"/>
                    </a:cubicBezTo>
                    <a:cubicBezTo>
                      <a:pt x="242" y="190"/>
                      <a:pt x="0" y="379"/>
                      <a:pt x="0" y="622"/>
                    </a:cubicBezTo>
                    <a:cubicBezTo>
                      <a:pt x="0" y="1302"/>
                      <a:pt x="1189" y="1302"/>
                      <a:pt x="1189" y="622"/>
                    </a:cubicBezTo>
                    <a:cubicBezTo>
                      <a:pt x="1189" y="379"/>
                      <a:pt x="946" y="190"/>
                      <a:pt x="776" y="8"/>
                    </a:cubicBezTo>
                    <a:close/>
                    <a:moveTo>
                      <a:pt x="802" y="811"/>
                    </a:moveTo>
                    <a:cubicBezTo>
                      <a:pt x="766" y="842"/>
                      <a:pt x="712" y="861"/>
                      <a:pt x="641" y="868"/>
                    </a:cubicBezTo>
                    <a:cubicBezTo>
                      <a:pt x="641" y="925"/>
                      <a:pt x="641" y="925"/>
                      <a:pt x="641" y="925"/>
                    </a:cubicBezTo>
                    <a:cubicBezTo>
                      <a:pt x="545" y="925"/>
                      <a:pt x="545" y="925"/>
                      <a:pt x="545" y="925"/>
                    </a:cubicBezTo>
                    <a:cubicBezTo>
                      <a:pt x="545" y="866"/>
                      <a:pt x="545" y="866"/>
                      <a:pt x="545" y="866"/>
                    </a:cubicBezTo>
                    <a:cubicBezTo>
                      <a:pt x="489" y="862"/>
                      <a:pt x="440" y="847"/>
                      <a:pt x="399" y="820"/>
                    </a:cubicBezTo>
                    <a:cubicBezTo>
                      <a:pt x="357" y="793"/>
                      <a:pt x="336" y="745"/>
                      <a:pt x="336" y="678"/>
                    </a:cubicBezTo>
                    <a:cubicBezTo>
                      <a:pt x="336" y="648"/>
                      <a:pt x="336" y="648"/>
                      <a:pt x="336" y="648"/>
                    </a:cubicBezTo>
                    <a:cubicBezTo>
                      <a:pt x="545" y="648"/>
                      <a:pt x="545" y="648"/>
                      <a:pt x="545" y="648"/>
                    </a:cubicBezTo>
                    <a:cubicBezTo>
                      <a:pt x="545" y="685"/>
                      <a:pt x="545" y="685"/>
                      <a:pt x="545" y="685"/>
                    </a:cubicBezTo>
                    <a:cubicBezTo>
                      <a:pt x="545" y="726"/>
                      <a:pt x="547" y="751"/>
                      <a:pt x="551" y="761"/>
                    </a:cubicBezTo>
                    <a:cubicBezTo>
                      <a:pt x="556" y="771"/>
                      <a:pt x="566" y="776"/>
                      <a:pt x="583" y="776"/>
                    </a:cubicBezTo>
                    <a:cubicBezTo>
                      <a:pt x="597" y="776"/>
                      <a:pt x="607" y="773"/>
                      <a:pt x="614" y="766"/>
                    </a:cubicBezTo>
                    <a:cubicBezTo>
                      <a:pt x="621" y="759"/>
                      <a:pt x="624" y="749"/>
                      <a:pt x="624" y="735"/>
                    </a:cubicBezTo>
                    <a:cubicBezTo>
                      <a:pt x="624" y="701"/>
                      <a:pt x="621" y="677"/>
                      <a:pt x="615" y="662"/>
                    </a:cubicBezTo>
                    <a:cubicBezTo>
                      <a:pt x="608" y="648"/>
                      <a:pt x="586" y="632"/>
                      <a:pt x="547" y="615"/>
                    </a:cubicBezTo>
                    <a:cubicBezTo>
                      <a:pt x="484" y="586"/>
                      <a:pt x="441" y="564"/>
                      <a:pt x="418" y="551"/>
                    </a:cubicBezTo>
                    <a:cubicBezTo>
                      <a:pt x="395" y="537"/>
                      <a:pt x="375" y="518"/>
                      <a:pt x="358" y="493"/>
                    </a:cubicBezTo>
                    <a:cubicBezTo>
                      <a:pt x="342" y="469"/>
                      <a:pt x="333" y="441"/>
                      <a:pt x="333" y="409"/>
                    </a:cubicBezTo>
                    <a:cubicBezTo>
                      <a:pt x="333" y="364"/>
                      <a:pt x="351" y="329"/>
                      <a:pt x="386" y="303"/>
                    </a:cubicBezTo>
                    <a:cubicBezTo>
                      <a:pt x="421" y="277"/>
                      <a:pt x="474" y="261"/>
                      <a:pt x="545" y="255"/>
                    </a:cubicBezTo>
                    <a:cubicBezTo>
                      <a:pt x="545" y="207"/>
                      <a:pt x="545" y="207"/>
                      <a:pt x="545" y="207"/>
                    </a:cubicBezTo>
                    <a:cubicBezTo>
                      <a:pt x="641" y="207"/>
                      <a:pt x="641" y="207"/>
                      <a:pt x="641" y="207"/>
                    </a:cubicBezTo>
                    <a:cubicBezTo>
                      <a:pt x="641" y="255"/>
                      <a:pt x="641" y="255"/>
                      <a:pt x="641" y="255"/>
                    </a:cubicBezTo>
                    <a:cubicBezTo>
                      <a:pt x="705" y="261"/>
                      <a:pt x="753" y="277"/>
                      <a:pt x="785" y="302"/>
                    </a:cubicBezTo>
                    <a:cubicBezTo>
                      <a:pt x="817" y="328"/>
                      <a:pt x="833" y="363"/>
                      <a:pt x="833" y="408"/>
                    </a:cubicBezTo>
                    <a:cubicBezTo>
                      <a:pt x="833" y="414"/>
                      <a:pt x="833" y="423"/>
                      <a:pt x="831" y="436"/>
                    </a:cubicBezTo>
                    <a:cubicBezTo>
                      <a:pt x="623" y="436"/>
                      <a:pt x="623" y="436"/>
                      <a:pt x="623" y="436"/>
                    </a:cubicBezTo>
                    <a:cubicBezTo>
                      <a:pt x="623" y="411"/>
                      <a:pt x="623" y="411"/>
                      <a:pt x="623" y="411"/>
                    </a:cubicBezTo>
                    <a:cubicBezTo>
                      <a:pt x="623" y="384"/>
                      <a:pt x="620" y="367"/>
                      <a:pt x="616" y="358"/>
                    </a:cubicBezTo>
                    <a:cubicBezTo>
                      <a:pt x="611" y="350"/>
                      <a:pt x="600" y="346"/>
                      <a:pt x="585" y="346"/>
                    </a:cubicBezTo>
                    <a:cubicBezTo>
                      <a:pt x="572" y="346"/>
                      <a:pt x="562" y="350"/>
                      <a:pt x="556" y="357"/>
                    </a:cubicBezTo>
                    <a:cubicBezTo>
                      <a:pt x="550" y="364"/>
                      <a:pt x="546" y="375"/>
                      <a:pt x="546" y="389"/>
                    </a:cubicBezTo>
                    <a:cubicBezTo>
                      <a:pt x="546" y="413"/>
                      <a:pt x="553" y="429"/>
                      <a:pt x="566" y="439"/>
                    </a:cubicBezTo>
                    <a:cubicBezTo>
                      <a:pt x="579" y="448"/>
                      <a:pt x="616" y="467"/>
                      <a:pt x="679" y="494"/>
                    </a:cubicBezTo>
                    <a:cubicBezTo>
                      <a:pt x="732" y="517"/>
                      <a:pt x="768" y="535"/>
                      <a:pt x="787" y="547"/>
                    </a:cubicBezTo>
                    <a:cubicBezTo>
                      <a:pt x="806" y="560"/>
                      <a:pt x="823" y="577"/>
                      <a:pt x="836" y="600"/>
                    </a:cubicBezTo>
                    <a:cubicBezTo>
                      <a:pt x="849" y="622"/>
                      <a:pt x="856" y="651"/>
                      <a:pt x="856" y="684"/>
                    </a:cubicBezTo>
                    <a:cubicBezTo>
                      <a:pt x="856" y="738"/>
                      <a:pt x="838" y="781"/>
                      <a:pt x="802" y="811"/>
                    </a:cubicBezTo>
                    <a:close/>
                  </a:path>
                </a:pathLst>
              </a:custGeom>
              <a:solidFill>
                <a:schemeClr val="bg1"/>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35" name="Freeform 144"/>
              <p:cNvSpPr>
                <a:spLocks/>
              </p:cNvSpPr>
              <p:nvPr/>
            </p:nvSpPr>
            <p:spPr bwMode="auto">
              <a:xfrm>
                <a:off x="-524146" y="2866502"/>
                <a:ext cx="112368" cy="35219"/>
              </a:xfrm>
              <a:custGeom>
                <a:avLst/>
                <a:gdLst>
                  <a:gd name="T0" fmla="*/ 5 w 470"/>
                  <a:gd name="T1" fmla="*/ 134 h 148"/>
                  <a:gd name="T2" fmla="*/ 30 w 470"/>
                  <a:gd name="T3" fmla="*/ 143 h 148"/>
                  <a:gd name="T4" fmla="*/ 124 w 470"/>
                  <a:gd name="T5" fmla="*/ 102 h 148"/>
                  <a:gd name="T6" fmla="*/ 442 w 470"/>
                  <a:gd name="T7" fmla="*/ 102 h 148"/>
                  <a:gd name="T8" fmla="*/ 470 w 470"/>
                  <a:gd name="T9" fmla="*/ 74 h 148"/>
                  <a:gd name="T10" fmla="*/ 442 w 470"/>
                  <a:gd name="T11" fmla="*/ 46 h 148"/>
                  <a:gd name="T12" fmla="*/ 124 w 470"/>
                  <a:gd name="T13" fmla="*/ 46 h 148"/>
                  <a:gd name="T14" fmla="*/ 30 w 470"/>
                  <a:gd name="T15" fmla="*/ 5 h 148"/>
                  <a:gd name="T16" fmla="*/ 5 w 470"/>
                  <a:gd name="T17" fmla="*/ 14 h 148"/>
                  <a:gd name="T18" fmla="*/ 14 w 470"/>
                  <a:gd name="T19" fmla="*/ 39 h 148"/>
                  <a:gd name="T20" fmla="*/ 92 w 470"/>
                  <a:gd name="T21" fmla="*/ 74 h 148"/>
                  <a:gd name="T22" fmla="*/ 92 w 470"/>
                  <a:gd name="T23" fmla="*/ 74 h 148"/>
                  <a:gd name="T24" fmla="*/ 92 w 470"/>
                  <a:gd name="T25" fmla="*/ 74 h 148"/>
                  <a:gd name="T26" fmla="*/ 14 w 470"/>
                  <a:gd name="T27" fmla="*/ 109 h 148"/>
                  <a:gd name="T28" fmla="*/ 5 w 470"/>
                  <a:gd name="T2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148">
                    <a:moveTo>
                      <a:pt x="5" y="134"/>
                    </a:moveTo>
                    <a:cubicBezTo>
                      <a:pt x="9" y="143"/>
                      <a:pt x="20" y="148"/>
                      <a:pt x="30" y="143"/>
                    </a:cubicBezTo>
                    <a:cubicBezTo>
                      <a:pt x="124" y="102"/>
                      <a:pt x="124" y="102"/>
                      <a:pt x="124" y="102"/>
                    </a:cubicBezTo>
                    <a:cubicBezTo>
                      <a:pt x="442" y="102"/>
                      <a:pt x="442" y="102"/>
                      <a:pt x="442" y="102"/>
                    </a:cubicBezTo>
                    <a:cubicBezTo>
                      <a:pt x="458" y="102"/>
                      <a:pt x="470" y="89"/>
                      <a:pt x="470" y="74"/>
                    </a:cubicBezTo>
                    <a:cubicBezTo>
                      <a:pt x="470" y="59"/>
                      <a:pt x="458" y="46"/>
                      <a:pt x="442" y="46"/>
                    </a:cubicBezTo>
                    <a:cubicBezTo>
                      <a:pt x="124" y="46"/>
                      <a:pt x="124" y="46"/>
                      <a:pt x="124" y="46"/>
                    </a:cubicBezTo>
                    <a:cubicBezTo>
                      <a:pt x="30" y="5"/>
                      <a:pt x="30" y="5"/>
                      <a:pt x="30" y="5"/>
                    </a:cubicBezTo>
                    <a:cubicBezTo>
                      <a:pt x="20" y="0"/>
                      <a:pt x="9" y="5"/>
                      <a:pt x="5" y="14"/>
                    </a:cubicBezTo>
                    <a:cubicBezTo>
                      <a:pt x="0" y="24"/>
                      <a:pt x="5" y="35"/>
                      <a:pt x="14" y="39"/>
                    </a:cubicBezTo>
                    <a:cubicBezTo>
                      <a:pt x="92" y="74"/>
                      <a:pt x="92" y="74"/>
                      <a:pt x="92" y="74"/>
                    </a:cubicBezTo>
                    <a:cubicBezTo>
                      <a:pt x="92" y="74"/>
                      <a:pt x="92" y="74"/>
                      <a:pt x="92" y="74"/>
                    </a:cubicBezTo>
                    <a:cubicBezTo>
                      <a:pt x="92" y="74"/>
                      <a:pt x="92" y="74"/>
                      <a:pt x="92" y="74"/>
                    </a:cubicBezTo>
                    <a:cubicBezTo>
                      <a:pt x="14" y="109"/>
                      <a:pt x="14" y="109"/>
                      <a:pt x="14" y="109"/>
                    </a:cubicBezTo>
                    <a:cubicBezTo>
                      <a:pt x="5" y="113"/>
                      <a:pt x="0" y="124"/>
                      <a:pt x="5" y="134"/>
                    </a:cubicBezTo>
                    <a:close/>
                  </a:path>
                </a:pathLst>
              </a:custGeom>
              <a:solidFill>
                <a:schemeClr val="bg1"/>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229" name="Group 228"/>
            <p:cNvGrpSpPr/>
            <p:nvPr/>
          </p:nvGrpSpPr>
          <p:grpSpPr>
            <a:xfrm>
              <a:off x="6553215" y="2707821"/>
              <a:ext cx="138441" cy="191375"/>
              <a:chOff x="2019306" y="3913466"/>
              <a:chExt cx="269876" cy="373067"/>
            </a:xfrm>
            <a:solidFill>
              <a:schemeClr val="bg1"/>
            </a:solidFill>
          </p:grpSpPr>
          <p:sp>
            <p:nvSpPr>
              <p:cNvPr id="230" name="Freeform 142"/>
              <p:cNvSpPr>
                <a:spLocks/>
              </p:cNvSpPr>
              <p:nvPr/>
            </p:nvSpPr>
            <p:spPr bwMode="auto">
              <a:xfrm>
                <a:off x="2093920" y="3913466"/>
                <a:ext cx="120651" cy="52387"/>
              </a:xfrm>
              <a:custGeom>
                <a:avLst/>
                <a:gdLst>
                  <a:gd name="T0" fmla="*/ 89 w 531"/>
                  <a:gd name="T1" fmla="*/ 218 h 229"/>
                  <a:gd name="T2" fmla="*/ 107 w 531"/>
                  <a:gd name="T3" fmla="*/ 229 h 229"/>
                  <a:gd name="T4" fmla="*/ 426 w 531"/>
                  <a:gd name="T5" fmla="*/ 229 h 229"/>
                  <a:gd name="T6" fmla="*/ 444 w 531"/>
                  <a:gd name="T7" fmla="*/ 218 h 229"/>
                  <a:gd name="T8" fmla="*/ 523 w 531"/>
                  <a:gd name="T9" fmla="*/ 102 h 229"/>
                  <a:gd name="T10" fmla="*/ 528 w 531"/>
                  <a:gd name="T11" fmla="*/ 62 h 229"/>
                  <a:gd name="T12" fmla="*/ 289 w 531"/>
                  <a:gd name="T13" fmla="*/ 31 h 229"/>
                  <a:gd name="T14" fmla="*/ 224 w 531"/>
                  <a:gd name="T15" fmla="*/ 29 h 229"/>
                  <a:gd name="T16" fmla="*/ 5 w 531"/>
                  <a:gd name="T17" fmla="*/ 62 h 229"/>
                  <a:gd name="T18" fmla="*/ 10 w 531"/>
                  <a:gd name="T19" fmla="*/ 102 h 229"/>
                  <a:gd name="T20" fmla="*/ 89 w 531"/>
                  <a:gd name="T21" fmla="*/ 2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 h="229">
                    <a:moveTo>
                      <a:pt x="89" y="218"/>
                    </a:moveTo>
                    <a:cubicBezTo>
                      <a:pt x="94" y="225"/>
                      <a:pt x="100" y="229"/>
                      <a:pt x="107" y="229"/>
                    </a:cubicBezTo>
                    <a:cubicBezTo>
                      <a:pt x="426" y="229"/>
                      <a:pt x="426" y="229"/>
                      <a:pt x="426" y="229"/>
                    </a:cubicBezTo>
                    <a:cubicBezTo>
                      <a:pt x="433" y="229"/>
                      <a:pt x="439" y="225"/>
                      <a:pt x="444" y="218"/>
                    </a:cubicBezTo>
                    <a:cubicBezTo>
                      <a:pt x="469" y="182"/>
                      <a:pt x="495" y="143"/>
                      <a:pt x="523" y="102"/>
                    </a:cubicBezTo>
                    <a:cubicBezTo>
                      <a:pt x="530" y="91"/>
                      <a:pt x="531" y="75"/>
                      <a:pt x="528" y="62"/>
                    </a:cubicBezTo>
                    <a:cubicBezTo>
                      <a:pt x="513" y="0"/>
                      <a:pt x="382" y="11"/>
                      <a:pt x="289" y="31"/>
                    </a:cubicBezTo>
                    <a:cubicBezTo>
                      <a:pt x="267" y="36"/>
                      <a:pt x="246" y="35"/>
                      <a:pt x="224" y="29"/>
                    </a:cubicBezTo>
                    <a:cubicBezTo>
                      <a:pt x="140" y="6"/>
                      <a:pt x="24" y="7"/>
                      <a:pt x="5" y="62"/>
                    </a:cubicBezTo>
                    <a:cubicBezTo>
                      <a:pt x="0" y="75"/>
                      <a:pt x="3" y="91"/>
                      <a:pt x="10" y="102"/>
                    </a:cubicBezTo>
                    <a:cubicBezTo>
                      <a:pt x="38" y="143"/>
                      <a:pt x="64" y="182"/>
                      <a:pt x="89" y="2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143"/>
              <p:cNvSpPr>
                <a:spLocks noEditPoints="1"/>
              </p:cNvSpPr>
              <p:nvPr/>
            </p:nvSpPr>
            <p:spPr bwMode="auto">
              <a:xfrm>
                <a:off x="2019306" y="3989672"/>
                <a:ext cx="269876" cy="296861"/>
              </a:xfrm>
              <a:custGeom>
                <a:avLst/>
                <a:gdLst>
                  <a:gd name="T0" fmla="*/ 776 w 1189"/>
                  <a:gd name="T1" fmla="*/ 8 h 1302"/>
                  <a:gd name="T2" fmla="*/ 758 w 1189"/>
                  <a:gd name="T3" fmla="*/ 0 h 1302"/>
                  <a:gd name="T4" fmla="*/ 628 w 1189"/>
                  <a:gd name="T5" fmla="*/ 0 h 1302"/>
                  <a:gd name="T6" fmla="*/ 561 w 1189"/>
                  <a:gd name="T7" fmla="*/ 0 h 1302"/>
                  <a:gd name="T8" fmla="*/ 431 w 1189"/>
                  <a:gd name="T9" fmla="*/ 0 h 1302"/>
                  <a:gd name="T10" fmla="*/ 413 w 1189"/>
                  <a:gd name="T11" fmla="*/ 8 h 1302"/>
                  <a:gd name="T12" fmla="*/ 0 w 1189"/>
                  <a:gd name="T13" fmla="*/ 622 h 1302"/>
                  <a:gd name="T14" fmla="*/ 1189 w 1189"/>
                  <a:gd name="T15" fmla="*/ 622 h 1302"/>
                  <a:gd name="T16" fmla="*/ 776 w 1189"/>
                  <a:gd name="T17" fmla="*/ 8 h 1302"/>
                  <a:gd name="T18" fmla="*/ 802 w 1189"/>
                  <a:gd name="T19" fmla="*/ 811 h 1302"/>
                  <a:gd name="T20" fmla="*/ 641 w 1189"/>
                  <a:gd name="T21" fmla="*/ 868 h 1302"/>
                  <a:gd name="T22" fmla="*/ 641 w 1189"/>
                  <a:gd name="T23" fmla="*/ 925 h 1302"/>
                  <a:gd name="T24" fmla="*/ 545 w 1189"/>
                  <a:gd name="T25" fmla="*/ 925 h 1302"/>
                  <a:gd name="T26" fmla="*/ 545 w 1189"/>
                  <a:gd name="T27" fmla="*/ 866 h 1302"/>
                  <a:gd name="T28" fmla="*/ 399 w 1189"/>
                  <a:gd name="T29" fmla="*/ 820 h 1302"/>
                  <a:gd name="T30" fmla="*/ 336 w 1189"/>
                  <a:gd name="T31" fmla="*/ 678 h 1302"/>
                  <a:gd name="T32" fmla="*/ 336 w 1189"/>
                  <a:gd name="T33" fmla="*/ 648 h 1302"/>
                  <a:gd name="T34" fmla="*/ 545 w 1189"/>
                  <a:gd name="T35" fmla="*/ 648 h 1302"/>
                  <a:gd name="T36" fmla="*/ 545 w 1189"/>
                  <a:gd name="T37" fmla="*/ 685 h 1302"/>
                  <a:gd name="T38" fmla="*/ 551 w 1189"/>
                  <a:gd name="T39" fmla="*/ 761 h 1302"/>
                  <a:gd name="T40" fmla="*/ 583 w 1189"/>
                  <a:gd name="T41" fmla="*/ 776 h 1302"/>
                  <a:gd name="T42" fmla="*/ 614 w 1189"/>
                  <a:gd name="T43" fmla="*/ 766 h 1302"/>
                  <a:gd name="T44" fmla="*/ 624 w 1189"/>
                  <a:gd name="T45" fmla="*/ 735 h 1302"/>
                  <a:gd name="T46" fmla="*/ 615 w 1189"/>
                  <a:gd name="T47" fmla="*/ 662 h 1302"/>
                  <a:gd name="T48" fmla="*/ 547 w 1189"/>
                  <a:gd name="T49" fmla="*/ 615 h 1302"/>
                  <a:gd name="T50" fmla="*/ 418 w 1189"/>
                  <a:gd name="T51" fmla="*/ 551 h 1302"/>
                  <a:gd name="T52" fmla="*/ 358 w 1189"/>
                  <a:gd name="T53" fmla="*/ 493 h 1302"/>
                  <a:gd name="T54" fmla="*/ 333 w 1189"/>
                  <a:gd name="T55" fmla="*/ 409 h 1302"/>
                  <a:gd name="T56" fmla="*/ 386 w 1189"/>
                  <a:gd name="T57" fmla="*/ 303 h 1302"/>
                  <a:gd name="T58" fmla="*/ 545 w 1189"/>
                  <a:gd name="T59" fmla="*/ 255 h 1302"/>
                  <a:gd name="T60" fmla="*/ 545 w 1189"/>
                  <a:gd name="T61" fmla="*/ 207 h 1302"/>
                  <a:gd name="T62" fmla="*/ 641 w 1189"/>
                  <a:gd name="T63" fmla="*/ 207 h 1302"/>
                  <a:gd name="T64" fmla="*/ 641 w 1189"/>
                  <a:gd name="T65" fmla="*/ 255 h 1302"/>
                  <a:gd name="T66" fmla="*/ 785 w 1189"/>
                  <a:gd name="T67" fmla="*/ 302 h 1302"/>
                  <a:gd name="T68" fmla="*/ 833 w 1189"/>
                  <a:gd name="T69" fmla="*/ 408 h 1302"/>
                  <a:gd name="T70" fmla="*/ 831 w 1189"/>
                  <a:gd name="T71" fmla="*/ 436 h 1302"/>
                  <a:gd name="T72" fmla="*/ 623 w 1189"/>
                  <a:gd name="T73" fmla="*/ 436 h 1302"/>
                  <a:gd name="T74" fmla="*/ 623 w 1189"/>
                  <a:gd name="T75" fmla="*/ 411 h 1302"/>
                  <a:gd name="T76" fmla="*/ 616 w 1189"/>
                  <a:gd name="T77" fmla="*/ 358 h 1302"/>
                  <a:gd name="T78" fmla="*/ 585 w 1189"/>
                  <a:gd name="T79" fmla="*/ 346 h 1302"/>
                  <a:gd name="T80" fmla="*/ 556 w 1189"/>
                  <a:gd name="T81" fmla="*/ 357 h 1302"/>
                  <a:gd name="T82" fmla="*/ 546 w 1189"/>
                  <a:gd name="T83" fmla="*/ 389 h 1302"/>
                  <a:gd name="T84" fmla="*/ 566 w 1189"/>
                  <a:gd name="T85" fmla="*/ 439 h 1302"/>
                  <a:gd name="T86" fmla="*/ 679 w 1189"/>
                  <a:gd name="T87" fmla="*/ 494 h 1302"/>
                  <a:gd name="T88" fmla="*/ 787 w 1189"/>
                  <a:gd name="T89" fmla="*/ 547 h 1302"/>
                  <a:gd name="T90" fmla="*/ 836 w 1189"/>
                  <a:gd name="T91" fmla="*/ 600 h 1302"/>
                  <a:gd name="T92" fmla="*/ 856 w 1189"/>
                  <a:gd name="T93" fmla="*/ 684 h 1302"/>
                  <a:gd name="T94" fmla="*/ 802 w 1189"/>
                  <a:gd name="T95" fmla="*/ 81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9" h="1302">
                    <a:moveTo>
                      <a:pt x="776" y="8"/>
                    </a:moveTo>
                    <a:cubicBezTo>
                      <a:pt x="771" y="3"/>
                      <a:pt x="765" y="0"/>
                      <a:pt x="758" y="0"/>
                    </a:cubicBezTo>
                    <a:cubicBezTo>
                      <a:pt x="700" y="0"/>
                      <a:pt x="658" y="0"/>
                      <a:pt x="628" y="0"/>
                    </a:cubicBezTo>
                    <a:cubicBezTo>
                      <a:pt x="578" y="0"/>
                      <a:pt x="561" y="0"/>
                      <a:pt x="561" y="0"/>
                    </a:cubicBezTo>
                    <a:cubicBezTo>
                      <a:pt x="530" y="0"/>
                      <a:pt x="489" y="0"/>
                      <a:pt x="431" y="0"/>
                    </a:cubicBezTo>
                    <a:cubicBezTo>
                      <a:pt x="424" y="0"/>
                      <a:pt x="418" y="3"/>
                      <a:pt x="413" y="8"/>
                    </a:cubicBezTo>
                    <a:cubicBezTo>
                      <a:pt x="242" y="190"/>
                      <a:pt x="0" y="379"/>
                      <a:pt x="0" y="622"/>
                    </a:cubicBezTo>
                    <a:cubicBezTo>
                      <a:pt x="0" y="1302"/>
                      <a:pt x="1189" y="1302"/>
                      <a:pt x="1189" y="622"/>
                    </a:cubicBezTo>
                    <a:cubicBezTo>
                      <a:pt x="1189" y="379"/>
                      <a:pt x="946" y="190"/>
                      <a:pt x="776" y="8"/>
                    </a:cubicBezTo>
                    <a:close/>
                    <a:moveTo>
                      <a:pt x="802" y="811"/>
                    </a:moveTo>
                    <a:cubicBezTo>
                      <a:pt x="766" y="842"/>
                      <a:pt x="712" y="861"/>
                      <a:pt x="641" y="868"/>
                    </a:cubicBezTo>
                    <a:cubicBezTo>
                      <a:pt x="641" y="925"/>
                      <a:pt x="641" y="925"/>
                      <a:pt x="641" y="925"/>
                    </a:cubicBezTo>
                    <a:cubicBezTo>
                      <a:pt x="545" y="925"/>
                      <a:pt x="545" y="925"/>
                      <a:pt x="545" y="925"/>
                    </a:cubicBezTo>
                    <a:cubicBezTo>
                      <a:pt x="545" y="866"/>
                      <a:pt x="545" y="866"/>
                      <a:pt x="545" y="866"/>
                    </a:cubicBezTo>
                    <a:cubicBezTo>
                      <a:pt x="489" y="862"/>
                      <a:pt x="440" y="847"/>
                      <a:pt x="399" y="820"/>
                    </a:cubicBezTo>
                    <a:cubicBezTo>
                      <a:pt x="357" y="793"/>
                      <a:pt x="336" y="745"/>
                      <a:pt x="336" y="678"/>
                    </a:cubicBezTo>
                    <a:cubicBezTo>
                      <a:pt x="336" y="648"/>
                      <a:pt x="336" y="648"/>
                      <a:pt x="336" y="648"/>
                    </a:cubicBezTo>
                    <a:cubicBezTo>
                      <a:pt x="545" y="648"/>
                      <a:pt x="545" y="648"/>
                      <a:pt x="545" y="648"/>
                    </a:cubicBezTo>
                    <a:cubicBezTo>
                      <a:pt x="545" y="685"/>
                      <a:pt x="545" y="685"/>
                      <a:pt x="545" y="685"/>
                    </a:cubicBezTo>
                    <a:cubicBezTo>
                      <a:pt x="545" y="726"/>
                      <a:pt x="547" y="751"/>
                      <a:pt x="551" y="761"/>
                    </a:cubicBezTo>
                    <a:cubicBezTo>
                      <a:pt x="556" y="771"/>
                      <a:pt x="566" y="776"/>
                      <a:pt x="583" y="776"/>
                    </a:cubicBezTo>
                    <a:cubicBezTo>
                      <a:pt x="597" y="776"/>
                      <a:pt x="607" y="773"/>
                      <a:pt x="614" y="766"/>
                    </a:cubicBezTo>
                    <a:cubicBezTo>
                      <a:pt x="621" y="759"/>
                      <a:pt x="624" y="749"/>
                      <a:pt x="624" y="735"/>
                    </a:cubicBezTo>
                    <a:cubicBezTo>
                      <a:pt x="624" y="701"/>
                      <a:pt x="621" y="677"/>
                      <a:pt x="615" y="662"/>
                    </a:cubicBezTo>
                    <a:cubicBezTo>
                      <a:pt x="608" y="648"/>
                      <a:pt x="586" y="632"/>
                      <a:pt x="547" y="615"/>
                    </a:cubicBezTo>
                    <a:cubicBezTo>
                      <a:pt x="484" y="586"/>
                      <a:pt x="441" y="564"/>
                      <a:pt x="418" y="551"/>
                    </a:cubicBezTo>
                    <a:cubicBezTo>
                      <a:pt x="395" y="537"/>
                      <a:pt x="375" y="518"/>
                      <a:pt x="358" y="493"/>
                    </a:cubicBezTo>
                    <a:cubicBezTo>
                      <a:pt x="342" y="469"/>
                      <a:pt x="333" y="441"/>
                      <a:pt x="333" y="409"/>
                    </a:cubicBezTo>
                    <a:cubicBezTo>
                      <a:pt x="333" y="364"/>
                      <a:pt x="351" y="329"/>
                      <a:pt x="386" y="303"/>
                    </a:cubicBezTo>
                    <a:cubicBezTo>
                      <a:pt x="421" y="277"/>
                      <a:pt x="474" y="261"/>
                      <a:pt x="545" y="255"/>
                    </a:cubicBezTo>
                    <a:cubicBezTo>
                      <a:pt x="545" y="207"/>
                      <a:pt x="545" y="207"/>
                      <a:pt x="545" y="207"/>
                    </a:cubicBezTo>
                    <a:cubicBezTo>
                      <a:pt x="641" y="207"/>
                      <a:pt x="641" y="207"/>
                      <a:pt x="641" y="207"/>
                    </a:cubicBezTo>
                    <a:cubicBezTo>
                      <a:pt x="641" y="255"/>
                      <a:pt x="641" y="255"/>
                      <a:pt x="641" y="255"/>
                    </a:cubicBezTo>
                    <a:cubicBezTo>
                      <a:pt x="705" y="261"/>
                      <a:pt x="753" y="277"/>
                      <a:pt x="785" y="302"/>
                    </a:cubicBezTo>
                    <a:cubicBezTo>
                      <a:pt x="817" y="328"/>
                      <a:pt x="833" y="363"/>
                      <a:pt x="833" y="408"/>
                    </a:cubicBezTo>
                    <a:cubicBezTo>
                      <a:pt x="833" y="414"/>
                      <a:pt x="833" y="423"/>
                      <a:pt x="831" y="436"/>
                    </a:cubicBezTo>
                    <a:cubicBezTo>
                      <a:pt x="623" y="436"/>
                      <a:pt x="623" y="436"/>
                      <a:pt x="623" y="436"/>
                    </a:cubicBezTo>
                    <a:cubicBezTo>
                      <a:pt x="623" y="411"/>
                      <a:pt x="623" y="411"/>
                      <a:pt x="623" y="411"/>
                    </a:cubicBezTo>
                    <a:cubicBezTo>
                      <a:pt x="623" y="384"/>
                      <a:pt x="620" y="367"/>
                      <a:pt x="616" y="358"/>
                    </a:cubicBezTo>
                    <a:cubicBezTo>
                      <a:pt x="611" y="350"/>
                      <a:pt x="600" y="346"/>
                      <a:pt x="585" y="346"/>
                    </a:cubicBezTo>
                    <a:cubicBezTo>
                      <a:pt x="572" y="346"/>
                      <a:pt x="562" y="350"/>
                      <a:pt x="556" y="357"/>
                    </a:cubicBezTo>
                    <a:cubicBezTo>
                      <a:pt x="550" y="364"/>
                      <a:pt x="546" y="375"/>
                      <a:pt x="546" y="389"/>
                    </a:cubicBezTo>
                    <a:cubicBezTo>
                      <a:pt x="546" y="413"/>
                      <a:pt x="553" y="429"/>
                      <a:pt x="566" y="439"/>
                    </a:cubicBezTo>
                    <a:cubicBezTo>
                      <a:pt x="579" y="448"/>
                      <a:pt x="616" y="467"/>
                      <a:pt x="679" y="494"/>
                    </a:cubicBezTo>
                    <a:cubicBezTo>
                      <a:pt x="732" y="517"/>
                      <a:pt x="768" y="535"/>
                      <a:pt x="787" y="547"/>
                    </a:cubicBezTo>
                    <a:cubicBezTo>
                      <a:pt x="806" y="560"/>
                      <a:pt x="823" y="577"/>
                      <a:pt x="836" y="600"/>
                    </a:cubicBezTo>
                    <a:cubicBezTo>
                      <a:pt x="849" y="622"/>
                      <a:pt x="856" y="651"/>
                      <a:pt x="856" y="684"/>
                    </a:cubicBezTo>
                    <a:cubicBezTo>
                      <a:pt x="856" y="738"/>
                      <a:pt x="838" y="781"/>
                      <a:pt x="802" y="81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144"/>
              <p:cNvSpPr>
                <a:spLocks/>
              </p:cNvSpPr>
              <p:nvPr/>
            </p:nvSpPr>
            <p:spPr bwMode="auto">
              <a:xfrm>
                <a:off x="2090738" y="3961106"/>
                <a:ext cx="106362" cy="33337"/>
              </a:xfrm>
              <a:custGeom>
                <a:avLst/>
                <a:gdLst>
                  <a:gd name="T0" fmla="*/ 5 w 470"/>
                  <a:gd name="T1" fmla="*/ 134 h 148"/>
                  <a:gd name="T2" fmla="*/ 30 w 470"/>
                  <a:gd name="T3" fmla="*/ 143 h 148"/>
                  <a:gd name="T4" fmla="*/ 124 w 470"/>
                  <a:gd name="T5" fmla="*/ 102 h 148"/>
                  <a:gd name="T6" fmla="*/ 442 w 470"/>
                  <a:gd name="T7" fmla="*/ 102 h 148"/>
                  <a:gd name="T8" fmla="*/ 470 w 470"/>
                  <a:gd name="T9" fmla="*/ 74 h 148"/>
                  <a:gd name="T10" fmla="*/ 442 w 470"/>
                  <a:gd name="T11" fmla="*/ 46 h 148"/>
                  <a:gd name="T12" fmla="*/ 124 w 470"/>
                  <a:gd name="T13" fmla="*/ 46 h 148"/>
                  <a:gd name="T14" fmla="*/ 30 w 470"/>
                  <a:gd name="T15" fmla="*/ 5 h 148"/>
                  <a:gd name="T16" fmla="*/ 5 w 470"/>
                  <a:gd name="T17" fmla="*/ 14 h 148"/>
                  <a:gd name="T18" fmla="*/ 14 w 470"/>
                  <a:gd name="T19" fmla="*/ 39 h 148"/>
                  <a:gd name="T20" fmla="*/ 92 w 470"/>
                  <a:gd name="T21" fmla="*/ 74 h 148"/>
                  <a:gd name="T22" fmla="*/ 92 w 470"/>
                  <a:gd name="T23" fmla="*/ 74 h 148"/>
                  <a:gd name="T24" fmla="*/ 92 w 470"/>
                  <a:gd name="T25" fmla="*/ 74 h 148"/>
                  <a:gd name="T26" fmla="*/ 14 w 470"/>
                  <a:gd name="T27" fmla="*/ 109 h 148"/>
                  <a:gd name="T28" fmla="*/ 5 w 470"/>
                  <a:gd name="T2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148">
                    <a:moveTo>
                      <a:pt x="5" y="134"/>
                    </a:moveTo>
                    <a:cubicBezTo>
                      <a:pt x="9" y="143"/>
                      <a:pt x="20" y="148"/>
                      <a:pt x="30" y="143"/>
                    </a:cubicBezTo>
                    <a:cubicBezTo>
                      <a:pt x="124" y="102"/>
                      <a:pt x="124" y="102"/>
                      <a:pt x="124" y="102"/>
                    </a:cubicBezTo>
                    <a:cubicBezTo>
                      <a:pt x="442" y="102"/>
                      <a:pt x="442" y="102"/>
                      <a:pt x="442" y="102"/>
                    </a:cubicBezTo>
                    <a:cubicBezTo>
                      <a:pt x="458" y="102"/>
                      <a:pt x="470" y="89"/>
                      <a:pt x="470" y="74"/>
                    </a:cubicBezTo>
                    <a:cubicBezTo>
                      <a:pt x="470" y="59"/>
                      <a:pt x="458" y="46"/>
                      <a:pt x="442" y="46"/>
                    </a:cubicBezTo>
                    <a:cubicBezTo>
                      <a:pt x="124" y="46"/>
                      <a:pt x="124" y="46"/>
                      <a:pt x="124" y="46"/>
                    </a:cubicBezTo>
                    <a:cubicBezTo>
                      <a:pt x="30" y="5"/>
                      <a:pt x="30" y="5"/>
                      <a:pt x="30" y="5"/>
                    </a:cubicBezTo>
                    <a:cubicBezTo>
                      <a:pt x="20" y="0"/>
                      <a:pt x="9" y="5"/>
                      <a:pt x="5" y="14"/>
                    </a:cubicBezTo>
                    <a:cubicBezTo>
                      <a:pt x="0" y="24"/>
                      <a:pt x="5" y="35"/>
                      <a:pt x="14" y="39"/>
                    </a:cubicBezTo>
                    <a:cubicBezTo>
                      <a:pt x="92" y="74"/>
                      <a:pt x="92" y="74"/>
                      <a:pt x="92" y="74"/>
                    </a:cubicBezTo>
                    <a:cubicBezTo>
                      <a:pt x="92" y="74"/>
                      <a:pt x="92" y="74"/>
                      <a:pt x="92" y="74"/>
                    </a:cubicBezTo>
                    <a:cubicBezTo>
                      <a:pt x="92" y="74"/>
                      <a:pt x="92" y="74"/>
                      <a:pt x="92" y="74"/>
                    </a:cubicBezTo>
                    <a:cubicBezTo>
                      <a:pt x="14" y="109"/>
                      <a:pt x="14" y="109"/>
                      <a:pt x="14" y="109"/>
                    </a:cubicBezTo>
                    <a:cubicBezTo>
                      <a:pt x="5" y="113"/>
                      <a:pt x="0" y="124"/>
                      <a:pt x="5" y="13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61" name="TextBox 260"/>
            <p:cNvSpPr txBox="1"/>
            <p:nvPr/>
          </p:nvSpPr>
          <p:spPr>
            <a:xfrm>
              <a:off x="5065454" y="2675057"/>
              <a:ext cx="3450289" cy="874085"/>
            </a:xfrm>
            <a:prstGeom prst="rect">
              <a:avLst/>
            </a:prstGeom>
            <a:noFill/>
          </p:spPr>
          <p:txBody>
            <a:bodyPr wrap="square" rtlCol="0">
              <a:spAutoFit/>
            </a:bodyPr>
            <a:lstStyle/>
            <a:p>
              <a:pPr marL="171450" indent="-171450">
                <a:lnSpc>
                  <a:spcPct val="85000"/>
                </a:lnSpc>
                <a:spcBef>
                  <a:spcPts val="600"/>
                </a:spcBef>
                <a:buClr>
                  <a:schemeClr val="tx2"/>
                </a:buClr>
                <a:buFont typeface="Wingdings" panose="05000000000000000000" pitchFamily="2" charset="2"/>
                <a:buChar char="§"/>
              </a:pPr>
              <a:r>
                <a:rPr lang="en-US" sz="1200" dirty="0">
                  <a:solidFill>
                    <a:srgbClr val="000000"/>
                  </a:solidFill>
                </a:rPr>
                <a:t>Income begins (       )</a:t>
              </a:r>
            </a:p>
            <a:p>
              <a:pPr marL="171450" indent="-171450">
                <a:lnSpc>
                  <a:spcPct val="85000"/>
                </a:lnSpc>
                <a:spcBef>
                  <a:spcPts val="600"/>
                </a:spcBef>
                <a:buClr>
                  <a:schemeClr val="tx2"/>
                </a:buClr>
                <a:buFont typeface="Wingdings" panose="05000000000000000000" pitchFamily="2" charset="2"/>
                <a:buChar char="§"/>
              </a:pPr>
              <a:r>
                <a:rPr lang="en-US" sz="1200" dirty="0">
                  <a:solidFill>
                    <a:srgbClr val="000000"/>
                  </a:solidFill>
                </a:rPr>
                <a:t>Increases until contract value reaches $0</a:t>
              </a:r>
            </a:p>
            <a:p>
              <a:pPr marL="171450" indent="-171450">
                <a:lnSpc>
                  <a:spcPct val="85000"/>
                </a:lnSpc>
                <a:spcBef>
                  <a:spcPts val="600"/>
                </a:spcBef>
                <a:buClr>
                  <a:schemeClr val="tx2"/>
                </a:buClr>
                <a:buFont typeface="Wingdings" panose="05000000000000000000" pitchFamily="2" charset="2"/>
                <a:buChar char="§"/>
              </a:pPr>
              <a:r>
                <a:rPr lang="en-US" sz="1200" dirty="0">
                  <a:solidFill>
                    <a:srgbClr val="000000"/>
                  </a:solidFill>
                </a:rPr>
                <a:t>After contract value reaches $0, income remains level for lifetime</a:t>
              </a:r>
            </a:p>
          </p:txBody>
        </p:sp>
      </p:grpSp>
      <p:sp>
        <p:nvSpPr>
          <p:cNvPr id="268" name="Content Placeholder 2"/>
          <p:cNvSpPr txBox="1">
            <a:spLocks/>
          </p:cNvSpPr>
          <p:nvPr/>
        </p:nvSpPr>
        <p:spPr>
          <a:xfrm>
            <a:off x="203844" y="1611988"/>
            <a:ext cx="8738198" cy="345544"/>
          </a:xfrm>
          <a:prstGeom prst="rect">
            <a:avLst/>
          </a:prstGeom>
          <a:solidFill>
            <a:schemeClr val="tx2"/>
          </a:solidFill>
        </p:spPr>
        <p:txBody>
          <a:bodyPr vert="horz" lIns="91440" tIns="91440" rIns="91440" bIns="91440" rtlCol="0" anchor="ctr" anchorCtr="0">
            <a:noAutofit/>
          </a:bodyPr>
          <a:lstStyle>
            <a:lvl1pPr marL="227013" indent="-227013" algn="l" defTabSz="914400" rtl="0" eaLnBrk="1" latinLnBrk="0" hangingPunct="1">
              <a:lnSpc>
                <a:spcPct val="90000"/>
              </a:lnSpc>
              <a:spcBef>
                <a:spcPts val="1800"/>
              </a:spcBef>
              <a:buClr>
                <a:srgbClr val="00A9E0"/>
              </a:buClr>
              <a:buSzPct val="80000"/>
              <a:buFont typeface="Wingdings" panose="05000000000000000000" pitchFamily="2" charset="2"/>
              <a:buChar char="§"/>
              <a:defRPr sz="2400" b="0" kern="1200">
                <a:solidFill>
                  <a:srgbClr val="646464"/>
                </a:solidFill>
                <a:latin typeface="Arial" panose="020B0604020202020204" pitchFamily="34" charset="0"/>
                <a:ea typeface="+mn-ea"/>
                <a:cs typeface="Arial" panose="020B0604020202020204" pitchFamily="34" charset="0"/>
              </a:defRPr>
            </a:lvl1pPr>
            <a:lvl2pPr marL="687388" indent="-230188" algn="l" defTabSz="914400" rtl="0" eaLnBrk="1" latinLnBrk="0" hangingPunct="1">
              <a:lnSpc>
                <a:spcPct val="90000"/>
              </a:lnSpc>
              <a:spcBef>
                <a:spcPts val="0"/>
              </a:spcBef>
              <a:buClr>
                <a:srgbClr val="00A9E0"/>
              </a:buClr>
              <a:buSzPct val="80000"/>
              <a:buFont typeface="Arial" panose="020B0604020202020204" pitchFamily="34" charset="0"/>
              <a:buChar char="–"/>
              <a:defRPr sz="2000" b="0" kern="1200">
                <a:solidFill>
                  <a:srgbClr val="646464"/>
                </a:solidFill>
                <a:latin typeface="Arial" panose="020B0604020202020204" pitchFamily="34" charset="0"/>
                <a:ea typeface="+mn-ea"/>
                <a:cs typeface="Arial" panose="020B0604020202020204" pitchFamily="34" charset="0"/>
              </a:defRPr>
            </a:lvl2pPr>
            <a:lvl3pPr marL="1082675" indent="-168275" algn="l" defTabSz="914400" rtl="0" eaLnBrk="1" latinLnBrk="0" hangingPunct="1">
              <a:lnSpc>
                <a:spcPct val="90000"/>
              </a:lnSpc>
              <a:spcBef>
                <a:spcPts val="0"/>
              </a:spcBef>
              <a:buClr>
                <a:srgbClr val="00A9E0"/>
              </a:buClr>
              <a:buSzPct val="80000"/>
              <a:buFont typeface="Arial" panose="020B0604020202020204" pitchFamily="34" charset="0"/>
              <a:buChar char="•"/>
              <a:defRPr sz="1800" kern="1200">
                <a:solidFill>
                  <a:srgbClr val="646464"/>
                </a:solidFill>
                <a:latin typeface="Arial" panose="020B0604020202020204" pitchFamily="34" charset="0"/>
                <a:ea typeface="+mn-ea"/>
                <a:cs typeface="Arial" panose="020B0604020202020204" pitchFamily="34" charset="0"/>
              </a:defRPr>
            </a:lvl3pPr>
            <a:lvl4pPr marL="1484313" indent="-166688" algn="l" defTabSz="914400" rtl="0" eaLnBrk="1" latinLnBrk="0" hangingPunct="1">
              <a:lnSpc>
                <a:spcPct val="90000"/>
              </a:lnSpc>
              <a:spcBef>
                <a:spcPts val="0"/>
              </a:spcBef>
              <a:buClr>
                <a:srgbClr val="00A9E0"/>
              </a:buClr>
              <a:buSzPct val="80000"/>
              <a:buFont typeface="Arial" panose="020B0604020202020204" pitchFamily="34" charset="0"/>
              <a:buChar char="»"/>
              <a:tabLst>
                <a:tab pos="1484313" algn="l"/>
              </a:tabLst>
              <a:defRPr sz="1600" kern="1200">
                <a:solidFill>
                  <a:srgbClr val="646464"/>
                </a:solidFill>
                <a:latin typeface="Arial" panose="020B0604020202020204" pitchFamily="34" charset="0"/>
                <a:ea typeface="+mn-ea"/>
                <a:cs typeface="Arial" panose="020B0604020202020204" pitchFamily="34" charset="0"/>
              </a:defRPr>
            </a:lvl4pPr>
            <a:lvl5pPr marL="1770063" indent="-168275" algn="l" defTabSz="914400" rtl="0" eaLnBrk="1" latinLnBrk="0" hangingPunct="1">
              <a:lnSpc>
                <a:spcPct val="90000"/>
              </a:lnSpc>
              <a:spcBef>
                <a:spcPts val="0"/>
              </a:spcBef>
              <a:buClr>
                <a:srgbClr val="00A9E0"/>
              </a:buClr>
              <a:buSzPct val="80000"/>
              <a:buFont typeface="Courier New" panose="02070309020205020404" pitchFamily="49" charset="0"/>
              <a:buChar char="o"/>
              <a:defRPr sz="1400" kern="1200">
                <a:solidFill>
                  <a:srgbClr val="6464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2000" b="1">
                <a:solidFill>
                  <a:schemeClr val="bg1"/>
                </a:solidFill>
              </a:rPr>
              <a:t>She is now 65 and has 2 choices: </a:t>
            </a:r>
            <a:endParaRPr lang="en-US" sz="2000" b="1" dirty="0">
              <a:solidFill>
                <a:schemeClr val="bg1"/>
              </a:solidFill>
            </a:endParaRPr>
          </a:p>
        </p:txBody>
      </p:sp>
      <p:cxnSp>
        <p:nvCxnSpPr>
          <p:cNvPr id="13" name="Straight Connector 12">
            <a:extLst>
              <a:ext uri="{FF2B5EF4-FFF2-40B4-BE49-F238E27FC236}">
                <a16:creationId xmlns:a16="http://schemas.microsoft.com/office/drawing/2014/main" id="{207E0DED-9BDC-48B8-A770-97131C13D912}"/>
              </a:ext>
            </a:extLst>
          </p:cNvPr>
          <p:cNvCxnSpPr/>
          <p:nvPr/>
        </p:nvCxnSpPr>
        <p:spPr>
          <a:xfrm>
            <a:off x="4535952" y="2308273"/>
            <a:ext cx="0" cy="347849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40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Joan choose</a:t>
            </a:r>
          </a:p>
        </p:txBody>
      </p:sp>
      <p:graphicFrame>
        <p:nvGraphicFramePr>
          <p:cNvPr id="4" name="Content Placeholder 3" hidden="1"/>
          <p:cNvGraphicFramePr>
            <a:graphicFrameLocks noGrp="1"/>
          </p:cNvGraphicFramePr>
          <p:nvPr>
            <p:ph idx="1"/>
            <p:extLst>
              <p:ext uri="{D42A27DB-BD31-4B8C-83A1-F6EECF244321}">
                <p14:modId xmlns:p14="http://schemas.microsoft.com/office/powerpoint/2010/main" val="327724453"/>
              </p:ext>
            </p:extLst>
          </p:nvPr>
        </p:nvGraphicFramePr>
        <p:xfrm>
          <a:off x="10120343" y="1345485"/>
          <a:ext cx="8153400" cy="4255802"/>
        </p:xfrm>
        <a:graphic>
          <a:graphicData uri="http://schemas.openxmlformats.org/drawingml/2006/table">
            <a:tbl>
              <a:tblPr firstRow="1" bandRow="1">
                <a:tableStyleId>{5C22544A-7EE6-4342-B048-85BDC9FD1C3A}</a:tableStyleId>
              </a:tblPr>
              <a:tblGrid>
                <a:gridCol w="1630680">
                  <a:extLst>
                    <a:ext uri="{9D8B030D-6E8A-4147-A177-3AD203B41FA5}">
                      <a16:colId xmlns:a16="http://schemas.microsoft.com/office/drawing/2014/main" val="20000"/>
                    </a:ext>
                  </a:extLst>
                </a:gridCol>
                <a:gridCol w="1630680">
                  <a:extLst>
                    <a:ext uri="{9D8B030D-6E8A-4147-A177-3AD203B41FA5}">
                      <a16:colId xmlns:a16="http://schemas.microsoft.com/office/drawing/2014/main" val="20001"/>
                    </a:ext>
                  </a:extLst>
                </a:gridCol>
                <a:gridCol w="1630680">
                  <a:extLst>
                    <a:ext uri="{9D8B030D-6E8A-4147-A177-3AD203B41FA5}">
                      <a16:colId xmlns:a16="http://schemas.microsoft.com/office/drawing/2014/main" val="20002"/>
                    </a:ext>
                  </a:extLst>
                </a:gridCol>
                <a:gridCol w="1630680">
                  <a:extLst>
                    <a:ext uri="{9D8B030D-6E8A-4147-A177-3AD203B41FA5}">
                      <a16:colId xmlns:a16="http://schemas.microsoft.com/office/drawing/2014/main" val="20003"/>
                    </a:ext>
                  </a:extLst>
                </a:gridCol>
                <a:gridCol w="1630680">
                  <a:extLst>
                    <a:ext uri="{9D8B030D-6E8A-4147-A177-3AD203B41FA5}">
                      <a16:colId xmlns:a16="http://schemas.microsoft.com/office/drawing/2014/main" val="20004"/>
                    </a:ext>
                  </a:extLst>
                </a:gridCol>
              </a:tblGrid>
              <a:tr h="506762">
                <a:tc>
                  <a:txBody>
                    <a:bodyPr/>
                    <a:lstStyle/>
                    <a:p>
                      <a:r>
                        <a:rPr lang="en-US" dirty="0"/>
                        <a:t>  </a:t>
                      </a:r>
                    </a:p>
                  </a:txBody>
                  <a:tcPr>
                    <a:solidFill>
                      <a:schemeClr val="bg1"/>
                    </a:solidFill>
                  </a:tcPr>
                </a:tc>
                <a:tc gridSpan="2">
                  <a:txBody>
                    <a:bodyPr/>
                    <a:lstStyle/>
                    <a:p>
                      <a:pPr algn="ctr"/>
                      <a:r>
                        <a:rPr lang="en-US" dirty="0"/>
                        <a:t>Annual</a:t>
                      </a:r>
                    </a:p>
                  </a:txBody>
                  <a:tcPr/>
                </a:tc>
                <a:tc hMerge="1">
                  <a:txBody>
                    <a:bodyPr/>
                    <a:lstStyle/>
                    <a:p>
                      <a:endParaRPr lang="en-US" dirty="0"/>
                    </a:p>
                  </a:txBody>
                  <a:tcPr/>
                </a:tc>
                <a:tc gridSpan="2">
                  <a:txBody>
                    <a:bodyPr/>
                    <a:lstStyle/>
                    <a:p>
                      <a:pPr algn="ctr"/>
                      <a:r>
                        <a:rPr lang="en-US" dirty="0"/>
                        <a:t>Cumulative</a:t>
                      </a:r>
                    </a:p>
                  </a:txBody>
                  <a:tcPr/>
                </a:tc>
                <a:tc hMerge="1">
                  <a:txBody>
                    <a:bodyPr/>
                    <a:lstStyle/>
                    <a:p>
                      <a:endParaRPr lang="en-US" dirty="0"/>
                    </a:p>
                  </a:txBody>
                  <a:tcPr/>
                </a:tc>
                <a:extLst>
                  <a:ext uri="{0D108BD9-81ED-4DB2-BD59-A6C34878D82A}">
                    <a16:rowId xmlns:a16="http://schemas.microsoft.com/office/drawing/2014/main" val="10000"/>
                  </a:ext>
                </a:extLst>
              </a:tr>
              <a:tr h="712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rPr>
                        <a:t>Income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rPr>
                        <a:t>Option</a:t>
                      </a:r>
                    </a:p>
                  </a:txBody>
                  <a:tcPr/>
                </a:tc>
                <a:tc>
                  <a:txBody>
                    <a:bodyPr/>
                    <a:lstStyle/>
                    <a:p>
                      <a:pPr algn="ctr"/>
                      <a:r>
                        <a:rPr lang="en-US" b="1" dirty="0"/>
                        <a:t>Age 65</a:t>
                      </a:r>
                    </a:p>
                  </a:txBody>
                  <a:tcPr/>
                </a:tc>
                <a:tc>
                  <a:txBody>
                    <a:bodyPr/>
                    <a:lstStyle/>
                    <a:p>
                      <a:pPr algn="ctr"/>
                      <a:r>
                        <a:rPr lang="en-US" b="1" dirty="0"/>
                        <a:t>Age</a:t>
                      </a:r>
                      <a:r>
                        <a:rPr lang="en-US" b="1" baseline="0" dirty="0"/>
                        <a:t> 82, </a:t>
                      </a:r>
                    </a:p>
                    <a:p>
                      <a:pPr algn="ctr"/>
                      <a:r>
                        <a:rPr lang="en-US" sz="1500" b="1" baseline="0" dirty="0"/>
                        <a:t>(</a:t>
                      </a:r>
                      <a:r>
                        <a:rPr lang="en-US" sz="1500" b="1" dirty="0"/>
                        <a:t>When Contract</a:t>
                      </a:r>
                      <a:r>
                        <a:rPr lang="en-US" sz="1500" b="1" baseline="0" dirty="0"/>
                        <a:t> Value = $0)</a:t>
                      </a:r>
                      <a:endParaRPr lang="en-US" sz="1500" b="1" dirty="0"/>
                    </a:p>
                  </a:txBody>
                  <a:tcPr/>
                </a:tc>
                <a:tc>
                  <a:txBody>
                    <a:bodyPr/>
                    <a:lstStyle/>
                    <a:p>
                      <a:pPr algn="ctr"/>
                      <a:r>
                        <a:rPr lang="en-US" b="1" dirty="0"/>
                        <a:t>Age 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mn-lt"/>
                          <a:ea typeface="+mn-ea"/>
                          <a:cs typeface="+mn-cs"/>
                        </a:rPr>
                        <a:t>(When Contract Value = $0)</a:t>
                      </a:r>
                    </a:p>
                  </a:txBody>
                  <a:tcPr/>
                </a:tc>
                <a:tc>
                  <a:txBody>
                    <a:bodyPr/>
                    <a:lstStyle/>
                    <a:p>
                      <a:pPr algn="ctr"/>
                      <a:r>
                        <a:rPr lang="en-US" b="1" dirty="0"/>
                        <a:t>Age 95</a:t>
                      </a:r>
                    </a:p>
                  </a:txBody>
                  <a:tcPr/>
                </a:tc>
                <a:extLst>
                  <a:ext uri="{0D108BD9-81ED-4DB2-BD59-A6C34878D82A}">
                    <a16:rowId xmlns:a16="http://schemas.microsoft.com/office/drawing/2014/main" val="10001"/>
                  </a:ext>
                </a:extLst>
              </a:tr>
              <a:tr h="506762">
                <a:tc>
                  <a:txBody>
                    <a:bodyPr/>
                    <a:lstStyle/>
                    <a:p>
                      <a:pPr algn="ctr"/>
                      <a:r>
                        <a:rPr lang="en-US" sz="2000" b="1" dirty="0">
                          <a:solidFill>
                            <a:schemeClr val="accent1"/>
                          </a:solidFill>
                        </a:rPr>
                        <a:t>Level</a:t>
                      </a:r>
                    </a:p>
                    <a:p>
                      <a:pPr marL="285750" indent="-285750" algn="l">
                        <a:buFont typeface="Wingdings" panose="05000000000000000000" pitchFamily="2" charset="2"/>
                        <a:buChar char="ü"/>
                      </a:pPr>
                      <a:r>
                        <a:rPr lang="en-US" sz="1400" dirty="0">
                          <a:solidFill>
                            <a:schemeClr val="accent1"/>
                          </a:solidFill>
                        </a:rPr>
                        <a:t>higher initial payout</a:t>
                      </a:r>
                    </a:p>
                  </a:txBody>
                  <a:tcPr/>
                </a:tc>
                <a:tc>
                  <a:txBody>
                    <a:bodyPr/>
                    <a:lstStyle/>
                    <a:p>
                      <a:pPr algn="ctr"/>
                      <a:r>
                        <a:rPr lang="en-US" dirty="0"/>
                        <a:t>$7,350</a:t>
                      </a:r>
                    </a:p>
                  </a:txBody>
                  <a:tcPr/>
                </a:tc>
                <a:tc>
                  <a:txBody>
                    <a:bodyPr/>
                    <a:lstStyle/>
                    <a:p>
                      <a:pPr algn="ctr"/>
                      <a:r>
                        <a:rPr lang="en-US" dirty="0"/>
                        <a:t>$7,350</a:t>
                      </a:r>
                    </a:p>
                  </a:txBody>
                  <a:tcPr/>
                </a:tc>
                <a:tc>
                  <a:txBody>
                    <a:bodyPr/>
                    <a:lstStyle/>
                    <a:p>
                      <a:pPr algn="ctr"/>
                      <a:r>
                        <a:rPr lang="en-US" dirty="0"/>
                        <a:t>$132,300</a:t>
                      </a:r>
                    </a:p>
                  </a:txBody>
                  <a:tcPr/>
                </a:tc>
                <a:tc>
                  <a:txBody>
                    <a:bodyPr/>
                    <a:lstStyle/>
                    <a:p>
                      <a:pPr algn="ctr"/>
                      <a:r>
                        <a:rPr lang="en-US" dirty="0"/>
                        <a:t>$227,850</a:t>
                      </a:r>
                    </a:p>
                  </a:txBody>
                  <a:tcPr/>
                </a:tc>
                <a:extLst>
                  <a:ext uri="{0D108BD9-81ED-4DB2-BD59-A6C34878D82A}">
                    <a16:rowId xmlns:a16="http://schemas.microsoft.com/office/drawing/2014/main" val="10002"/>
                  </a:ext>
                </a:extLst>
              </a:tr>
              <a:tr h="506762">
                <a:tc>
                  <a:txBody>
                    <a:bodyPr/>
                    <a:lstStyle/>
                    <a:p>
                      <a:pPr algn="ctr"/>
                      <a:r>
                        <a:rPr lang="en-US" sz="2000" b="1" dirty="0">
                          <a:solidFill>
                            <a:schemeClr val="accent1"/>
                          </a:solidFill>
                        </a:rPr>
                        <a:t>Rising</a:t>
                      </a:r>
                    </a:p>
                    <a:p>
                      <a:pPr marL="285750" indent="-285750" algn="l">
                        <a:buFont typeface="Wingdings" panose="05000000000000000000" pitchFamily="2" charset="2"/>
                        <a:buChar char="ü"/>
                      </a:pPr>
                      <a:r>
                        <a:rPr lang="en-US" sz="1400" dirty="0">
                          <a:solidFill>
                            <a:schemeClr val="accent1"/>
                          </a:solidFill>
                        </a:rPr>
                        <a:t>lower initial payout</a:t>
                      </a:r>
                    </a:p>
                    <a:p>
                      <a:pPr marL="285750" indent="-285750" algn="l">
                        <a:buFont typeface="Wingdings" panose="05000000000000000000" pitchFamily="2" charset="2"/>
                        <a:buChar char="ü"/>
                      </a:pPr>
                      <a:r>
                        <a:rPr lang="en-US" sz="1400" dirty="0">
                          <a:solidFill>
                            <a:schemeClr val="accent1"/>
                          </a:solidFill>
                        </a:rPr>
                        <a:t>potentially higher payouts</a:t>
                      </a:r>
                      <a:r>
                        <a:rPr lang="en-US" sz="1400" baseline="0" dirty="0">
                          <a:solidFill>
                            <a:schemeClr val="accent1"/>
                          </a:solidFill>
                        </a:rPr>
                        <a:t> later</a:t>
                      </a:r>
                    </a:p>
                    <a:p>
                      <a:pPr marL="285750" indent="-285750" algn="l">
                        <a:buFont typeface="Wingdings" panose="05000000000000000000" pitchFamily="2" charset="2"/>
                        <a:buChar char="ü"/>
                      </a:pPr>
                      <a:r>
                        <a:rPr lang="en-US" sz="1400" dirty="0">
                          <a:solidFill>
                            <a:schemeClr val="accent1"/>
                          </a:solidFill>
                        </a:rPr>
                        <a:t>can</a:t>
                      </a:r>
                      <a:r>
                        <a:rPr lang="en-US" sz="1400" baseline="0" dirty="0">
                          <a:solidFill>
                            <a:schemeClr val="accent1"/>
                          </a:solidFill>
                        </a:rPr>
                        <a:t> address inflation concerns</a:t>
                      </a:r>
                      <a:endParaRPr lang="en-US" sz="1400" dirty="0">
                        <a:solidFill>
                          <a:schemeClr val="accent1"/>
                        </a:solidFill>
                      </a:endParaRPr>
                    </a:p>
                  </a:txBody>
                  <a:tcPr/>
                </a:tc>
                <a:tc>
                  <a:txBody>
                    <a:bodyPr/>
                    <a:lstStyle/>
                    <a:p>
                      <a:pPr algn="ctr"/>
                      <a:r>
                        <a:rPr lang="en-US" dirty="0"/>
                        <a:t>$6,300</a:t>
                      </a:r>
                    </a:p>
                  </a:txBody>
                  <a:tcPr/>
                </a:tc>
                <a:tc>
                  <a:txBody>
                    <a:bodyPr/>
                    <a:lstStyle/>
                    <a:p>
                      <a:pPr algn="ctr"/>
                      <a:r>
                        <a:rPr lang="en-US" dirty="0"/>
                        <a:t>$8,540</a:t>
                      </a:r>
                    </a:p>
                  </a:txBody>
                  <a:tcPr/>
                </a:tc>
                <a:tc>
                  <a:txBody>
                    <a:bodyPr/>
                    <a:lstStyle/>
                    <a:p>
                      <a:pPr algn="ctr"/>
                      <a:r>
                        <a:rPr lang="en-US" dirty="0"/>
                        <a:t>$134,680</a:t>
                      </a:r>
                    </a:p>
                  </a:txBody>
                  <a:tcPr/>
                </a:tc>
                <a:tc>
                  <a:txBody>
                    <a:bodyPr/>
                    <a:lstStyle/>
                    <a:p>
                      <a:pPr algn="ctr"/>
                      <a:r>
                        <a:rPr lang="en-US" dirty="0"/>
                        <a:t>$245,700</a:t>
                      </a:r>
                    </a:p>
                  </a:txBody>
                  <a:tcPr/>
                </a:tc>
                <a:extLst>
                  <a:ext uri="{0D108BD9-81ED-4DB2-BD59-A6C34878D82A}">
                    <a16:rowId xmlns:a16="http://schemas.microsoft.com/office/drawing/2014/main" val="10003"/>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2896255537"/>
              </p:ext>
            </p:extLst>
          </p:nvPr>
        </p:nvGraphicFramePr>
        <p:xfrm>
          <a:off x="171695" y="2976659"/>
          <a:ext cx="8403593" cy="2926080"/>
        </p:xfrm>
        <a:graphic>
          <a:graphicData uri="http://schemas.openxmlformats.org/drawingml/2006/table">
            <a:tbl>
              <a:tblPr firstRow="1" bandRow="1">
                <a:tableStyleId>{5C22544A-7EE6-4342-B048-85BDC9FD1C3A}</a:tableStyleId>
              </a:tblPr>
              <a:tblGrid>
                <a:gridCol w="2155305">
                  <a:extLst>
                    <a:ext uri="{9D8B030D-6E8A-4147-A177-3AD203B41FA5}">
                      <a16:colId xmlns:a16="http://schemas.microsoft.com/office/drawing/2014/main" val="20000"/>
                    </a:ext>
                  </a:extLst>
                </a:gridCol>
                <a:gridCol w="1185634">
                  <a:extLst>
                    <a:ext uri="{9D8B030D-6E8A-4147-A177-3AD203B41FA5}">
                      <a16:colId xmlns:a16="http://schemas.microsoft.com/office/drawing/2014/main" val="20001"/>
                    </a:ext>
                  </a:extLst>
                </a:gridCol>
                <a:gridCol w="232306">
                  <a:extLst>
                    <a:ext uri="{9D8B030D-6E8A-4147-A177-3AD203B41FA5}">
                      <a16:colId xmlns:a16="http://schemas.microsoft.com/office/drawing/2014/main" val="20002"/>
                    </a:ext>
                  </a:extLst>
                </a:gridCol>
                <a:gridCol w="3052209">
                  <a:extLst>
                    <a:ext uri="{9D8B030D-6E8A-4147-A177-3AD203B41FA5}">
                      <a16:colId xmlns:a16="http://schemas.microsoft.com/office/drawing/2014/main" val="20003"/>
                    </a:ext>
                  </a:extLst>
                </a:gridCol>
                <a:gridCol w="1778139">
                  <a:extLst>
                    <a:ext uri="{9D8B030D-6E8A-4147-A177-3AD203B41FA5}">
                      <a16:colId xmlns:a16="http://schemas.microsoft.com/office/drawing/2014/main" val="20004"/>
                    </a:ext>
                  </a:extLst>
                </a:gridCol>
              </a:tblGrid>
              <a:tr h="640080">
                <a:tc rowSpan="2">
                  <a:txBody>
                    <a:bodyPr/>
                    <a:lstStyle/>
                    <a:p>
                      <a:pPr algn="l"/>
                      <a:r>
                        <a:rPr lang="en-US" sz="2000" b="1" dirty="0">
                          <a:solidFill>
                            <a:srgbClr val="000000"/>
                          </a:solidFill>
                        </a:rPr>
                        <a:t>Level</a:t>
                      </a:r>
                    </a:p>
                    <a:p>
                      <a:pPr marL="115888" indent="-115888" algn="l">
                        <a:lnSpc>
                          <a:spcPct val="85000"/>
                        </a:lnSpc>
                        <a:spcBef>
                          <a:spcPts val="1200"/>
                        </a:spcBef>
                        <a:buClr>
                          <a:schemeClr val="tx2"/>
                        </a:buClr>
                        <a:buFont typeface="Wingdings" panose="05000000000000000000" pitchFamily="2" charset="2"/>
                        <a:buChar char="§"/>
                      </a:pPr>
                      <a:r>
                        <a:rPr lang="en-US" sz="1200" b="0" dirty="0">
                          <a:solidFill>
                            <a:srgbClr val="000000"/>
                          </a:solidFill>
                          <a:latin typeface="+mj-lt"/>
                        </a:rPr>
                        <a:t>higher initial</a:t>
                      </a:r>
                      <a:r>
                        <a:rPr lang="en-US" sz="1200" b="0" baseline="0" dirty="0">
                          <a:solidFill>
                            <a:srgbClr val="000000"/>
                          </a:solidFill>
                          <a:latin typeface="+mj-lt"/>
                        </a:rPr>
                        <a:t> </a:t>
                      </a:r>
                      <a:r>
                        <a:rPr lang="en-US" sz="1200" b="0" dirty="0">
                          <a:solidFill>
                            <a:srgbClr val="000000"/>
                          </a:solidFill>
                          <a:latin typeface="+mj-lt"/>
                        </a:rPr>
                        <a:t>payout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000000"/>
                          </a:solidFill>
                        </a:rPr>
                        <a:t>$8,050 </a:t>
                      </a:r>
                      <a:r>
                        <a:rPr lang="en-US" sz="1600" b="0" dirty="0">
                          <a:solidFill>
                            <a:srgbClr val="000000"/>
                          </a:solidFill>
                        </a:rPr>
                        <a:t>Annual</a:t>
                      </a:r>
                      <a:endParaRPr lang="en-US"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000000"/>
                          </a:solidFill>
                        </a:rPr>
                        <a:t>$8,050</a:t>
                      </a:r>
                      <a:r>
                        <a:rPr lang="en-US" b="0" dirty="0">
                          <a:solidFill>
                            <a:srgbClr val="000000"/>
                          </a:solidFill>
                        </a:rPr>
                        <a:t> </a:t>
                      </a:r>
                    </a:p>
                    <a:p>
                      <a:pPr algn="ctr"/>
                      <a:r>
                        <a:rPr lang="en-US" sz="1600" b="0" kern="1200" dirty="0">
                          <a:solidFill>
                            <a:srgbClr val="000000"/>
                          </a:solidFill>
                          <a:latin typeface="+mn-lt"/>
                          <a:ea typeface="+mn-ea"/>
                          <a:cs typeface="+mn-cs"/>
                        </a:rPr>
                        <a:t>Annual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kern="1200" dirty="0">
                        <a:solidFill>
                          <a:srgbClr val="0000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4778">
                <a:tc vMerge="1">
                  <a:txBody>
                    <a:bodyPr/>
                    <a:lstStyle/>
                    <a:p>
                      <a:endParaRPr lang="en-US"/>
                    </a:p>
                  </a:txBody>
                  <a:tcPr/>
                </a:tc>
                <a:tc>
                  <a:txBody>
                    <a:bodyPr/>
                    <a:lstStyle/>
                    <a:p>
                      <a:pPr algn="ctr"/>
                      <a:endParaRPr lang="en-US"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800" b="1" dirty="0">
                          <a:solidFill>
                            <a:srgbClr val="000000"/>
                          </a:solidFill>
                        </a:rPr>
                        <a:t>$136,850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00"/>
                          </a:solidFill>
                          <a:latin typeface="+mn-lt"/>
                          <a:ea typeface="+mn-ea"/>
                          <a:cs typeface="+mn-cs"/>
                        </a:rPr>
                        <a:t>Cumulative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0000"/>
                          </a:solidFill>
                          <a:latin typeface="+mn-lt"/>
                          <a:ea typeface="+mn-ea"/>
                          <a:cs typeface="+mn-cs"/>
                        </a:rPr>
                        <a:t>$241,500 </a:t>
                      </a:r>
                      <a:r>
                        <a:rPr lang="en-US" sz="1600" b="0" kern="1200" dirty="0">
                          <a:solidFill>
                            <a:srgbClr val="000000"/>
                          </a:solidFill>
                          <a:latin typeface="+mn-lt"/>
                          <a:ea typeface="+mn-ea"/>
                          <a:cs typeface="+mn-cs"/>
                        </a:rPr>
                        <a:t>Cumulative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334273"/>
                  </a:ext>
                </a:extLst>
              </a:tr>
              <a:tr h="541469">
                <a:tc rowSpan="2">
                  <a:txBody>
                    <a:bodyPr/>
                    <a:lstStyle/>
                    <a:p>
                      <a:pPr algn="l">
                        <a:spcBef>
                          <a:spcPts val="1200"/>
                        </a:spcBef>
                      </a:pPr>
                      <a:r>
                        <a:rPr lang="en-US" sz="2000" b="1" kern="1200" dirty="0">
                          <a:solidFill>
                            <a:srgbClr val="000000"/>
                          </a:solidFill>
                          <a:latin typeface="+mn-lt"/>
                          <a:ea typeface="+mn-ea"/>
                          <a:cs typeface="+mn-cs"/>
                        </a:rPr>
                        <a:t>Rising</a:t>
                      </a:r>
                    </a:p>
                    <a:p>
                      <a:pPr marL="115888" indent="-115888" algn="l" defTabSz="914400" rtl="0" eaLnBrk="1" latinLnBrk="0" hangingPunct="1">
                        <a:lnSpc>
                          <a:spcPct val="85000"/>
                        </a:lnSpc>
                        <a:spcBef>
                          <a:spcPts val="1200"/>
                        </a:spcBef>
                        <a:buClr>
                          <a:schemeClr val="tx2"/>
                        </a:buClr>
                        <a:buFont typeface="Wingdings" panose="05000000000000000000" pitchFamily="2" charset="2"/>
                        <a:buChar char="§"/>
                      </a:pPr>
                      <a:r>
                        <a:rPr lang="en-US" sz="1200" b="0" kern="1200" dirty="0">
                          <a:solidFill>
                            <a:srgbClr val="000000"/>
                          </a:solidFill>
                          <a:latin typeface="+mj-lt"/>
                          <a:ea typeface="+mn-ea"/>
                          <a:cs typeface="+mn-cs"/>
                        </a:rPr>
                        <a:t>lower initial payout</a:t>
                      </a:r>
                    </a:p>
                    <a:p>
                      <a:pPr marL="115888" indent="-115888" algn="l" defTabSz="914400" rtl="0" eaLnBrk="1" latinLnBrk="0" hangingPunct="1">
                        <a:lnSpc>
                          <a:spcPct val="85000"/>
                        </a:lnSpc>
                        <a:spcBef>
                          <a:spcPts val="1200"/>
                        </a:spcBef>
                        <a:buClr>
                          <a:schemeClr val="tx2"/>
                        </a:buClr>
                        <a:buFont typeface="Wingdings" panose="05000000000000000000" pitchFamily="2" charset="2"/>
                        <a:buChar char="§"/>
                      </a:pPr>
                      <a:r>
                        <a:rPr lang="en-US" sz="1200" b="0" kern="1200" dirty="0">
                          <a:solidFill>
                            <a:srgbClr val="000000"/>
                          </a:solidFill>
                          <a:latin typeface="+mj-lt"/>
                          <a:ea typeface="+mn-ea"/>
                          <a:cs typeface="+mn-cs"/>
                        </a:rPr>
                        <a:t>potentially higher               payouts later</a:t>
                      </a:r>
                    </a:p>
                    <a:p>
                      <a:pPr marL="115888" indent="-115888" algn="l" defTabSz="914400" rtl="0" eaLnBrk="1" latinLnBrk="0" hangingPunct="1">
                        <a:lnSpc>
                          <a:spcPct val="85000"/>
                        </a:lnSpc>
                        <a:spcBef>
                          <a:spcPts val="1200"/>
                        </a:spcBef>
                        <a:buClr>
                          <a:schemeClr val="tx2"/>
                        </a:buClr>
                        <a:buFont typeface="Wingdings" panose="05000000000000000000" pitchFamily="2" charset="2"/>
                        <a:buChar char="§"/>
                      </a:pPr>
                      <a:r>
                        <a:rPr lang="en-US" sz="1200" b="0" kern="1200" dirty="0">
                          <a:solidFill>
                            <a:srgbClr val="000000"/>
                          </a:solidFill>
                          <a:latin typeface="+mj-lt"/>
                          <a:ea typeface="+mn-ea"/>
                          <a:cs typeface="+mn-cs"/>
                        </a:rPr>
                        <a:t>can address                        inflation concerns</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000000"/>
                          </a:solidFill>
                        </a:rPr>
                        <a:t>$6,440</a:t>
                      </a:r>
                    </a:p>
                    <a:p>
                      <a:pPr algn="ctr"/>
                      <a:r>
                        <a:rPr lang="en-US" sz="1600" b="0" kern="1200" dirty="0">
                          <a:solidFill>
                            <a:srgbClr val="000000"/>
                          </a:solidFill>
                          <a:latin typeface="+mn-lt"/>
                          <a:ea typeface="+mn-ea"/>
                          <a:cs typeface="+mn-cs"/>
                        </a:rPr>
                        <a:t>Annual</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dirty="0">
                        <a:solidFill>
                          <a:srgbClr val="000000"/>
                        </a:solidFill>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000000"/>
                          </a:solidFill>
                        </a:rPr>
                        <a:t>$9,660 </a:t>
                      </a:r>
                    </a:p>
                    <a:p>
                      <a:pPr algn="ctr"/>
                      <a:r>
                        <a:rPr lang="en-US" sz="1600" b="0" kern="1200" dirty="0">
                          <a:solidFill>
                            <a:srgbClr val="000000"/>
                          </a:solidFill>
                          <a:latin typeface="+mn-lt"/>
                          <a:ea typeface="+mn-ea"/>
                          <a:cs typeface="+mn-cs"/>
                        </a:rPr>
                        <a:t>Annual</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kern="1200" dirty="0">
                        <a:solidFill>
                          <a:srgbClr val="000000"/>
                        </a:solidFill>
                        <a:latin typeface="+mn-lt"/>
                        <a:ea typeface="+mn-ea"/>
                        <a:cs typeface="+mn-cs"/>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37260">
                <a:tc vMerge="1">
                  <a:txBody>
                    <a:bodyPr/>
                    <a:lstStyle/>
                    <a:p>
                      <a:endParaRPr lang="en-US"/>
                    </a:p>
                  </a:txBody>
                  <a:tcPr/>
                </a:tc>
                <a:tc>
                  <a:txBody>
                    <a:bodyPr/>
                    <a:lstStyle/>
                    <a:p>
                      <a:pPr algn="ctr"/>
                      <a:endParaRPr lang="en-US" sz="1600" b="0" kern="1200" dirty="0">
                        <a:solidFill>
                          <a:srgbClr val="000000"/>
                        </a:solidFill>
                        <a:latin typeface="+mn-lt"/>
                        <a:ea typeface="+mn-ea"/>
                        <a:cs typeface="+mn-cs"/>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dirty="0">
                        <a:solidFill>
                          <a:srgbClr val="000000"/>
                        </a:solidFill>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800" b="1" kern="1200" dirty="0">
                          <a:solidFill>
                            <a:srgbClr val="000000"/>
                          </a:solidFill>
                          <a:latin typeface="+mn-lt"/>
                          <a:ea typeface="+mn-ea"/>
                          <a:cs typeface="+mn-cs"/>
                        </a:rPr>
                        <a:t>$138,040</a:t>
                      </a:r>
                      <a:r>
                        <a:rPr lang="en-US" sz="1800" b="0" kern="1200" dirty="0">
                          <a:solidFill>
                            <a:srgbClr val="000000"/>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00"/>
                          </a:solidFill>
                          <a:latin typeface="+mn-lt"/>
                          <a:ea typeface="+mn-ea"/>
                          <a:cs typeface="+mn-cs"/>
                        </a:rPr>
                        <a:t>Cumulative</a:t>
                      </a:r>
                    </a:p>
                    <a:p>
                      <a:pPr algn="ctr"/>
                      <a:endParaRPr lang="en-US" dirty="0">
                        <a:solidFill>
                          <a:srgbClr val="000000"/>
                        </a:solidFill>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1" kern="1200" dirty="0">
                          <a:solidFill>
                            <a:srgbClr val="000000"/>
                          </a:solidFill>
                          <a:latin typeface="+mn-lt"/>
                          <a:ea typeface="+mn-ea"/>
                          <a:cs typeface="+mn-cs"/>
                        </a:rPr>
                        <a:t>$263,620</a:t>
                      </a:r>
                    </a:p>
                    <a:p>
                      <a:pPr algn="ctr"/>
                      <a:r>
                        <a:rPr lang="en-US" sz="1600" b="0" kern="1200" dirty="0">
                          <a:solidFill>
                            <a:srgbClr val="000000"/>
                          </a:solidFill>
                          <a:latin typeface="+mn-lt"/>
                          <a:ea typeface="+mn-ea"/>
                          <a:cs typeface="+mn-cs"/>
                        </a:rPr>
                        <a:t>Cumulative</a:t>
                      </a:r>
                    </a:p>
                    <a:p>
                      <a:pPr algn="ctr"/>
                      <a:endParaRPr lang="en-US" sz="1600" b="0" kern="1200" dirty="0">
                        <a:solidFill>
                          <a:srgbClr val="000000"/>
                        </a:solidFill>
                        <a:latin typeface="+mn-lt"/>
                        <a:ea typeface="+mn-ea"/>
                        <a:cs typeface="+mn-cs"/>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0002373"/>
                  </a:ext>
                </a:extLst>
              </a:tr>
            </a:tbl>
          </a:graphicData>
        </a:graphic>
      </p:graphicFrame>
      <p:grpSp>
        <p:nvGrpSpPr>
          <p:cNvPr id="25" name="Group 24">
            <a:extLst>
              <a:ext uri="{FF2B5EF4-FFF2-40B4-BE49-F238E27FC236}">
                <a16:creationId xmlns:a16="http://schemas.microsoft.com/office/drawing/2014/main" id="{FF65C16B-FFA3-4C25-AA94-8C9BC7DA28FD}"/>
              </a:ext>
            </a:extLst>
          </p:cNvPr>
          <p:cNvGrpSpPr/>
          <p:nvPr/>
        </p:nvGrpSpPr>
        <p:grpSpPr>
          <a:xfrm>
            <a:off x="2188764" y="1430749"/>
            <a:ext cx="5874303" cy="1486889"/>
            <a:chOff x="2188764" y="1508806"/>
            <a:chExt cx="5874303" cy="1486889"/>
          </a:xfrm>
        </p:grpSpPr>
        <p:sp>
          <p:nvSpPr>
            <p:cNvPr id="82" name="Down Arrow 81"/>
            <p:cNvSpPr/>
            <p:nvPr/>
          </p:nvSpPr>
          <p:spPr>
            <a:xfrm>
              <a:off x="2682457" y="2555826"/>
              <a:ext cx="484632" cy="43986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510943" y="1776459"/>
              <a:ext cx="822960" cy="82296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2639895" y="1812314"/>
              <a:ext cx="595035" cy="738664"/>
            </a:xfrm>
            <a:prstGeom prst="rect">
              <a:avLst/>
            </a:prstGeom>
            <a:noFill/>
          </p:spPr>
          <p:txBody>
            <a:bodyPr wrap="none" rtlCol="0">
              <a:spAutoFit/>
            </a:bodyPr>
            <a:lstStyle/>
            <a:p>
              <a:pPr algn="ctr"/>
              <a:r>
                <a:rPr lang="en-US" b="1" dirty="0">
                  <a:solidFill>
                    <a:srgbClr val="000000"/>
                  </a:solidFill>
                  <a:latin typeface="Arial Narrow" panose="020B0606020202030204" pitchFamily="34" charset="0"/>
                </a:rPr>
                <a:t>Age </a:t>
              </a:r>
            </a:p>
            <a:p>
              <a:pPr algn="ctr"/>
              <a:r>
                <a:rPr lang="en-US" sz="2400" b="1" dirty="0">
                  <a:solidFill>
                    <a:srgbClr val="000000"/>
                  </a:solidFill>
                  <a:latin typeface="Arial Narrow" panose="020B0606020202030204" pitchFamily="34" charset="0"/>
                </a:rPr>
                <a:t>65</a:t>
              </a:r>
              <a:endParaRPr lang="en-US" sz="2000" b="1" dirty="0">
                <a:solidFill>
                  <a:srgbClr val="000000"/>
                </a:solidFill>
                <a:latin typeface="Arial Narrow" panose="020B0606020202030204" pitchFamily="34" charset="0"/>
              </a:endParaRPr>
            </a:p>
          </p:txBody>
        </p:sp>
        <p:sp>
          <p:nvSpPr>
            <p:cNvPr id="72" name="TextBox 71"/>
            <p:cNvSpPr txBox="1"/>
            <p:nvPr/>
          </p:nvSpPr>
          <p:spPr>
            <a:xfrm>
              <a:off x="2188764" y="1508806"/>
              <a:ext cx="1494320" cy="289310"/>
            </a:xfrm>
            <a:prstGeom prst="rect">
              <a:avLst/>
            </a:prstGeom>
            <a:noFill/>
          </p:spPr>
          <p:txBody>
            <a:bodyPr wrap="none" rtlCol="0">
              <a:spAutoFit/>
            </a:bodyPr>
            <a:lstStyle/>
            <a:p>
              <a:pPr algn="ctr">
                <a:lnSpc>
                  <a:spcPct val="80000"/>
                </a:lnSpc>
              </a:pPr>
              <a:r>
                <a:rPr lang="en-US" sz="1600" b="1" dirty="0">
                  <a:solidFill>
                    <a:schemeClr val="tx2"/>
                  </a:solidFill>
                </a:rPr>
                <a:t>Begin Payout</a:t>
              </a:r>
            </a:p>
          </p:txBody>
        </p:sp>
        <p:sp>
          <p:nvSpPr>
            <p:cNvPr id="84" name="Down Arrow 83"/>
            <p:cNvSpPr/>
            <p:nvPr/>
          </p:nvSpPr>
          <p:spPr>
            <a:xfrm>
              <a:off x="4988342" y="2555826"/>
              <a:ext cx="484632" cy="43986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30330" y="1776459"/>
              <a:ext cx="822960" cy="82296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944292" y="1812314"/>
              <a:ext cx="595035" cy="738664"/>
            </a:xfrm>
            <a:prstGeom prst="rect">
              <a:avLst/>
            </a:prstGeom>
            <a:noFill/>
          </p:spPr>
          <p:txBody>
            <a:bodyPr wrap="none" rtlCol="0">
              <a:spAutoFit/>
            </a:bodyPr>
            <a:lstStyle/>
            <a:p>
              <a:pPr algn="ctr"/>
              <a:r>
                <a:rPr lang="en-US" b="1" dirty="0">
                  <a:solidFill>
                    <a:srgbClr val="000000"/>
                  </a:solidFill>
                  <a:latin typeface="Arial Narrow" panose="020B0606020202030204" pitchFamily="34" charset="0"/>
                </a:rPr>
                <a:t>Age </a:t>
              </a:r>
            </a:p>
            <a:p>
              <a:pPr algn="ctr"/>
              <a:r>
                <a:rPr lang="en-US" sz="2400" b="1" dirty="0">
                  <a:solidFill>
                    <a:srgbClr val="000000"/>
                  </a:solidFill>
                  <a:latin typeface="Arial Narrow" panose="020B0606020202030204" pitchFamily="34" charset="0"/>
                </a:rPr>
                <a:t>82</a:t>
              </a:r>
              <a:endParaRPr lang="en-US" b="1" dirty="0">
                <a:solidFill>
                  <a:srgbClr val="000000"/>
                </a:solidFill>
                <a:latin typeface="Arial Narrow" panose="020B0606020202030204" pitchFamily="34" charset="0"/>
              </a:endParaRPr>
            </a:p>
          </p:txBody>
        </p:sp>
        <p:sp>
          <p:nvSpPr>
            <p:cNvPr id="56" name="TextBox 55"/>
            <p:cNvSpPr txBox="1"/>
            <p:nvPr/>
          </p:nvSpPr>
          <p:spPr>
            <a:xfrm>
              <a:off x="4178807" y="1508806"/>
              <a:ext cx="2141805" cy="289310"/>
            </a:xfrm>
            <a:prstGeom prst="rect">
              <a:avLst/>
            </a:prstGeom>
            <a:noFill/>
          </p:spPr>
          <p:txBody>
            <a:bodyPr wrap="none" rtlCol="0">
              <a:spAutoFit/>
            </a:bodyPr>
            <a:lstStyle/>
            <a:p>
              <a:pPr algn="ctr">
                <a:lnSpc>
                  <a:spcPct val="80000"/>
                </a:lnSpc>
              </a:pPr>
              <a:r>
                <a:rPr lang="en-US" sz="1600" b="1" dirty="0">
                  <a:solidFill>
                    <a:schemeClr val="tx2"/>
                  </a:solidFill>
                </a:rPr>
                <a:t>Contract Value  = $0</a:t>
              </a:r>
            </a:p>
          </p:txBody>
        </p:sp>
        <p:sp>
          <p:nvSpPr>
            <p:cNvPr id="83" name="Down Arrow 82"/>
            <p:cNvSpPr/>
            <p:nvPr/>
          </p:nvSpPr>
          <p:spPr>
            <a:xfrm>
              <a:off x="7398120" y="2555826"/>
              <a:ext cx="484632" cy="43986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40107" y="1776459"/>
              <a:ext cx="822960" cy="82296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84049" y="1812314"/>
              <a:ext cx="595035" cy="738664"/>
            </a:xfrm>
            <a:prstGeom prst="rect">
              <a:avLst/>
            </a:prstGeom>
            <a:noFill/>
          </p:spPr>
          <p:txBody>
            <a:bodyPr wrap="none" rtlCol="0">
              <a:spAutoFit/>
            </a:bodyPr>
            <a:lstStyle/>
            <a:p>
              <a:pPr algn="ctr"/>
              <a:r>
                <a:rPr lang="en-US" b="1" dirty="0">
                  <a:solidFill>
                    <a:srgbClr val="000000"/>
                  </a:solidFill>
                  <a:latin typeface="Arial Narrow" panose="020B0606020202030204" pitchFamily="34" charset="0"/>
                </a:rPr>
                <a:t>Age </a:t>
              </a:r>
            </a:p>
            <a:p>
              <a:pPr algn="ctr"/>
              <a:r>
                <a:rPr lang="en-US" sz="2400" b="1" dirty="0">
                  <a:solidFill>
                    <a:srgbClr val="000000"/>
                  </a:solidFill>
                  <a:latin typeface="Arial Narrow" panose="020B0606020202030204" pitchFamily="34" charset="0"/>
                </a:rPr>
                <a:t>95</a:t>
              </a:r>
              <a:endParaRPr lang="en-US" b="1" dirty="0">
                <a:solidFill>
                  <a:srgbClr val="000000"/>
                </a:solidFill>
                <a:latin typeface="Arial Narrow" panose="020B0606020202030204" pitchFamily="34" charset="0"/>
              </a:endParaRPr>
            </a:p>
          </p:txBody>
        </p:sp>
        <p:sp>
          <p:nvSpPr>
            <p:cNvPr id="75" name="TextBox 74"/>
            <p:cNvSpPr txBox="1"/>
            <p:nvPr/>
          </p:nvSpPr>
          <p:spPr>
            <a:xfrm>
              <a:off x="7293151" y="1508806"/>
              <a:ext cx="753732" cy="289310"/>
            </a:xfrm>
            <a:prstGeom prst="rect">
              <a:avLst/>
            </a:prstGeom>
            <a:noFill/>
          </p:spPr>
          <p:txBody>
            <a:bodyPr wrap="none" rtlCol="0">
              <a:spAutoFit/>
            </a:bodyPr>
            <a:lstStyle/>
            <a:p>
              <a:pPr algn="ctr">
                <a:lnSpc>
                  <a:spcPct val="80000"/>
                </a:lnSpc>
              </a:pPr>
              <a:r>
                <a:rPr lang="en-US" sz="1600" b="1" dirty="0">
                  <a:solidFill>
                    <a:schemeClr val="tx2"/>
                  </a:solidFill>
                </a:rPr>
                <a:t>Death</a:t>
              </a:r>
            </a:p>
          </p:txBody>
        </p:sp>
      </p:grpSp>
      <p:sp>
        <p:nvSpPr>
          <p:cNvPr id="85" name="TextBox 84"/>
          <p:cNvSpPr txBox="1"/>
          <p:nvPr/>
        </p:nvSpPr>
        <p:spPr>
          <a:xfrm>
            <a:off x="368255" y="857999"/>
            <a:ext cx="5419227" cy="327782"/>
          </a:xfrm>
          <a:prstGeom prst="rect">
            <a:avLst/>
          </a:prstGeom>
          <a:noFill/>
        </p:spPr>
        <p:txBody>
          <a:bodyPr wrap="square" rtlCol="0">
            <a:spAutoFit/>
          </a:bodyPr>
          <a:lstStyle/>
          <a:p>
            <a:pPr>
              <a:lnSpc>
                <a:spcPct val="85000"/>
              </a:lnSpc>
            </a:pPr>
            <a:r>
              <a:rPr lang="en-US" dirty="0">
                <a:solidFill>
                  <a:srgbClr val="000000"/>
                </a:solidFill>
              </a:rPr>
              <a:t>Initial Investment: $100,000</a:t>
            </a:r>
          </a:p>
        </p:txBody>
      </p:sp>
      <p:grpSp>
        <p:nvGrpSpPr>
          <p:cNvPr id="23" name="Group 22">
            <a:extLst>
              <a:ext uri="{FF2B5EF4-FFF2-40B4-BE49-F238E27FC236}">
                <a16:creationId xmlns:a16="http://schemas.microsoft.com/office/drawing/2014/main" id="{1AC19E50-710F-4CB4-81BE-A23F8FD06CA6}"/>
              </a:ext>
            </a:extLst>
          </p:cNvPr>
          <p:cNvGrpSpPr/>
          <p:nvPr/>
        </p:nvGrpSpPr>
        <p:grpSpPr>
          <a:xfrm>
            <a:off x="3969834" y="1427356"/>
            <a:ext cx="2575932" cy="4572645"/>
            <a:chOff x="3969834" y="1594624"/>
            <a:chExt cx="2575932" cy="4405377"/>
          </a:xfrm>
        </p:grpSpPr>
        <p:cxnSp>
          <p:nvCxnSpPr>
            <p:cNvPr id="18" name="Straight Connector 17">
              <a:extLst>
                <a:ext uri="{FF2B5EF4-FFF2-40B4-BE49-F238E27FC236}">
                  <a16:creationId xmlns:a16="http://schemas.microsoft.com/office/drawing/2014/main" id="{97B18915-242A-45E5-B63D-FC794DA05CEF}"/>
                </a:ext>
              </a:extLst>
            </p:cNvPr>
            <p:cNvCxnSpPr>
              <a:cxnSpLocks/>
            </p:cNvCxnSpPr>
            <p:nvPr/>
          </p:nvCxnSpPr>
          <p:spPr>
            <a:xfrm>
              <a:off x="3969834" y="1594624"/>
              <a:ext cx="0" cy="44053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5F31CE-EE63-471D-93EA-E61E1AEADF45}"/>
                </a:ext>
              </a:extLst>
            </p:cNvPr>
            <p:cNvCxnSpPr>
              <a:cxnSpLocks/>
            </p:cNvCxnSpPr>
            <p:nvPr/>
          </p:nvCxnSpPr>
          <p:spPr>
            <a:xfrm>
              <a:off x="6545766" y="1594624"/>
              <a:ext cx="0" cy="44053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5AC47705-36FD-49D5-80ED-3E12953F44E2}"/>
              </a:ext>
            </a:extLst>
          </p:cNvPr>
          <p:cNvSpPr/>
          <p:nvPr/>
        </p:nvSpPr>
        <p:spPr>
          <a:xfrm>
            <a:off x="2599527" y="5917903"/>
            <a:ext cx="6205133" cy="246221"/>
          </a:xfrm>
          <a:prstGeom prst="rect">
            <a:avLst/>
          </a:prstGeom>
        </p:spPr>
        <p:txBody>
          <a:bodyPr wrap="square">
            <a:spAutoFit/>
          </a:bodyPr>
          <a:lstStyle/>
          <a:p>
            <a:pPr algn="r"/>
            <a:r>
              <a:rPr lang="en-US" sz="1000" dirty="0">
                <a:solidFill>
                  <a:schemeClr val="bg1">
                    <a:lumMod val="65000"/>
                  </a:schemeClr>
                </a:solidFill>
                <a:latin typeface="+mj-lt"/>
              </a:rPr>
              <a:t>Withdrawal percentage is based on single life payout option.</a:t>
            </a:r>
          </a:p>
        </p:txBody>
      </p:sp>
    </p:spTree>
    <p:extLst>
      <p:ext uri="{BB962C8B-B14F-4D97-AF65-F5344CB8AC3E}">
        <p14:creationId xmlns:p14="http://schemas.microsoft.com/office/powerpoint/2010/main" val="2063510166"/>
      </p:ext>
    </p:extLst>
  </p:cSld>
  <p:clrMapOvr>
    <a:masterClrMapping/>
  </p:clrMapOvr>
</p:sld>
</file>

<file path=ppt/theme/theme1.xml><?xml version="1.0" encoding="utf-8"?>
<a:theme xmlns:a="http://schemas.openxmlformats.org/drawingml/2006/main" name="Blank">
  <a:themeElements>
    <a:clrScheme name="Protective (Manuacturer) Template">
      <a:dk1>
        <a:srgbClr val="3A3A3A"/>
      </a:dk1>
      <a:lt1>
        <a:srgbClr val="FFFFFF"/>
      </a:lt1>
      <a:dk2>
        <a:srgbClr val="00A9E0"/>
      </a:dk2>
      <a:lt2>
        <a:srgbClr val="FFFFFF"/>
      </a:lt2>
      <a:accent1>
        <a:srgbClr val="00A9E0"/>
      </a:accent1>
      <a:accent2>
        <a:srgbClr val="F26B31"/>
      </a:accent2>
      <a:accent3>
        <a:srgbClr val="004B87"/>
      </a:accent3>
      <a:accent4>
        <a:srgbClr val="FDBB30"/>
      </a:accent4>
      <a:accent5>
        <a:srgbClr val="7AC143"/>
      </a:accent5>
      <a:accent6>
        <a:srgbClr val="004F59"/>
      </a:accent6>
      <a:hlink>
        <a:srgbClr val="0000FF"/>
      </a:hlink>
      <a:folHlink>
        <a:srgbClr val="800080"/>
      </a:folHlink>
    </a:clrScheme>
    <a:fontScheme name="Protective (Manufactere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Protective (Manuacturer) Template">
      <a:dk1>
        <a:srgbClr val="3A3A3A"/>
      </a:dk1>
      <a:lt1>
        <a:srgbClr val="FFFFFF"/>
      </a:lt1>
      <a:dk2>
        <a:srgbClr val="00A9E0"/>
      </a:dk2>
      <a:lt2>
        <a:srgbClr val="FFFFFF"/>
      </a:lt2>
      <a:accent1>
        <a:srgbClr val="00A9E0"/>
      </a:accent1>
      <a:accent2>
        <a:srgbClr val="F26B31"/>
      </a:accent2>
      <a:accent3>
        <a:srgbClr val="004B87"/>
      </a:accent3>
      <a:accent4>
        <a:srgbClr val="FDBB30"/>
      </a:accent4>
      <a:accent5>
        <a:srgbClr val="7AC143"/>
      </a:accent5>
      <a:accent6>
        <a:srgbClr val="004F59"/>
      </a:accent6>
      <a:hlink>
        <a:srgbClr val="0000FF"/>
      </a:hlink>
      <a:folHlink>
        <a:srgbClr val="800080"/>
      </a:folHlink>
    </a:clrScheme>
    <a:fontScheme name="Protective (Manufactere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C9B22C131E74BB6A497D69F6871CD" ma:contentTypeVersion="2" ma:contentTypeDescription="Create a new document." ma:contentTypeScope="" ma:versionID="22ebeee75fc56793d73c8b38447ae60b">
  <xsd:schema xmlns:xsd="http://www.w3.org/2001/XMLSchema" xmlns:xs="http://www.w3.org/2001/XMLSchema" xmlns:p="http://schemas.microsoft.com/office/2006/metadata/properties" xmlns:ns1="http://schemas.microsoft.com/sharepoint/v3" targetNamespace="http://schemas.microsoft.com/office/2006/metadata/properties" ma:root="true" ma:fieldsID="fb6da5a2a52230108d0544e78ab528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C88E97-4F62-4AF9-9D57-5C52D3C8EA14}">
  <ds:schemaRefs>
    <ds:schemaRef ds:uri="http://schemas.microsoft.com/sharepoint/v3/contenttype/forms"/>
  </ds:schemaRefs>
</ds:datastoreItem>
</file>

<file path=customXml/itemProps2.xml><?xml version="1.0" encoding="utf-8"?>
<ds:datastoreItem xmlns:ds="http://schemas.openxmlformats.org/officeDocument/2006/customXml" ds:itemID="{0807794D-522E-4B81-976E-59FF7895B34F}">
  <ds:schemaRefs>
    <ds:schemaRef ds:uri="http://schemas.microsoft.com/office/2006/metadata/properties"/>
    <ds:schemaRef ds:uri="http://schemas.microsoft.com/sharepoint/v3"/>
    <ds:schemaRef ds:uri="http://www.w3.org/XML/1998/namespace"/>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182BC85-EF36-4CA6-B14C-3BFA31841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22494</TotalTime>
  <Words>3924</Words>
  <Application>Microsoft Office PowerPoint</Application>
  <PresentationFormat>On-screen Show (4:3)</PresentationFormat>
  <Paragraphs>365</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Narrow</vt:lpstr>
      <vt:lpstr>Calibri</vt:lpstr>
      <vt:lpstr>Courier New</vt:lpstr>
      <vt:lpstr>HelveticaNeueLT Std</vt:lpstr>
      <vt:lpstr>ProximaNova-Regular</vt:lpstr>
      <vt:lpstr>Wingdings</vt:lpstr>
      <vt:lpstr>Blank</vt:lpstr>
      <vt:lpstr>1_Blank</vt:lpstr>
      <vt:lpstr>Protecting Retirement                                                    with Protective® Income Builder</vt:lpstr>
      <vt:lpstr>Today’s Uncertainties</vt:lpstr>
      <vt:lpstr>PowerPoint Presentation</vt:lpstr>
      <vt:lpstr>Joan is concerned about running out of money</vt:lpstr>
      <vt:lpstr>A solution for guaranteed retirement income: Protective Income Builder Indexed Annuity</vt:lpstr>
      <vt:lpstr>Guaranteed 8% benefit base growth</vt:lpstr>
      <vt:lpstr>She knows what to expect</vt:lpstr>
      <vt:lpstr>Two choices for lifetime income</vt:lpstr>
      <vt:lpstr>Helping Joan choose</vt:lpstr>
      <vt:lpstr>Creating lifetime rising income</vt:lpstr>
      <vt:lpstr>Income powered by strong growth potential</vt:lpstr>
      <vt:lpstr>In case something happens…</vt:lpstr>
      <vt:lpstr>PowerPoint Presentation</vt:lpstr>
      <vt:lpstr>PowerPoint Presentation</vt:lpstr>
      <vt:lpstr>PowerPoint Presentation</vt:lpstr>
      <vt:lpstr>Important Information</vt:lpstr>
      <vt:lpstr>Important Information</vt:lpstr>
      <vt:lpstr>Important Information</vt:lpstr>
      <vt:lpstr>Important Information</vt:lpstr>
    </vt:vector>
  </TitlesOfParts>
  <Company>Protective Life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Retirement                                                    with Protective Income Builder</dc:title>
  <dc:creator>Brown, Adam</dc:creator>
  <cp:lastModifiedBy>Huang, Christina</cp:lastModifiedBy>
  <cp:revision>175</cp:revision>
  <cp:lastPrinted>2019-04-24T19:06:09Z</cp:lastPrinted>
  <dcterms:created xsi:type="dcterms:W3CDTF">2017-05-15T15:52:00Z</dcterms:created>
  <dcterms:modified xsi:type="dcterms:W3CDTF">2022-07-26T15:24:59Z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0x010100633C9B22C131E74BB6A497D69F6871CD</vt:lpwstr>
  </property>
</Properties>
</file>