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40"/>
  </p:notesMasterIdLst>
  <p:handoutMasterIdLst>
    <p:handoutMasterId r:id="rId41"/>
  </p:handoutMasterIdLst>
  <p:sldIdLst>
    <p:sldId id="256" r:id="rId5"/>
    <p:sldId id="2997" r:id="rId6"/>
    <p:sldId id="318" r:id="rId7"/>
    <p:sldId id="314" r:id="rId8"/>
    <p:sldId id="371" r:id="rId9"/>
    <p:sldId id="380" r:id="rId10"/>
    <p:sldId id="381" r:id="rId11"/>
    <p:sldId id="2983" r:id="rId12"/>
    <p:sldId id="378" r:id="rId13"/>
    <p:sldId id="372" r:id="rId14"/>
    <p:sldId id="373" r:id="rId15"/>
    <p:sldId id="375" r:id="rId16"/>
    <p:sldId id="376" r:id="rId17"/>
    <p:sldId id="377" r:id="rId18"/>
    <p:sldId id="364" r:id="rId19"/>
    <p:sldId id="365" r:id="rId20"/>
    <p:sldId id="366" r:id="rId21"/>
    <p:sldId id="429" r:id="rId22"/>
    <p:sldId id="370" r:id="rId23"/>
    <p:sldId id="320" r:id="rId24"/>
    <p:sldId id="357" r:id="rId25"/>
    <p:sldId id="323" r:id="rId26"/>
    <p:sldId id="2994" r:id="rId27"/>
    <p:sldId id="2996" r:id="rId28"/>
    <p:sldId id="352" r:id="rId29"/>
    <p:sldId id="355" r:id="rId30"/>
    <p:sldId id="358" r:id="rId31"/>
    <p:sldId id="334" r:id="rId32"/>
    <p:sldId id="335" r:id="rId33"/>
    <p:sldId id="2984" r:id="rId34"/>
    <p:sldId id="336" r:id="rId35"/>
    <p:sldId id="363" r:id="rId36"/>
    <p:sldId id="348" r:id="rId37"/>
    <p:sldId id="349" r:id="rId38"/>
    <p:sldId id="350"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3">
          <p15:clr>
            <a:srgbClr val="A4A3A4"/>
          </p15:clr>
        </p15:guide>
        <p15:guide id="3" orient="horz" pos="280">
          <p15:clr>
            <a:srgbClr val="A4A3A4"/>
          </p15:clr>
        </p15:guide>
        <p15:guide id="4" orient="horz" pos="4115">
          <p15:clr>
            <a:srgbClr val="A4A3A4"/>
          </p15:clr>
        </p15:guide>
        <p15:guide id="5" orient="horz" pos="794">
          <p15:clr>
            <a:srgbClr val="A4A3A4"/>
          </p15:clr>
        </p15:guide>
        <p15:guide id="6" orient="horz" pos="143">
          <p15:clr>
            <a:srgbClr val="A4A3A4"/>
          </p15:clr>
        </p15:guide>
        <p15:guide id="7" orient="horz" pos="3096" userDrawn="1">
          <p15:clr>
            <a:srgbClr val="A4A3A4"/>
          </p15:clr>
        </p15:guide>
        <p15:guide id="10" pos="5520" userDrawn="1">
          <p15:clr>
            <a:srgbClr val="A4A3A4"/>
          </p15:clr>
        </p15:guide>
        <p15:guide id="11" pos="432" userDrawn="1">
          <p15:clr>
            <a:srgbClr val="A4A3A4"/>
          </p15:clr>
        </p15:guide>
        <p15:guide id="12" pos="509">
          <p15:clr>
            <a:srgbClr val="A4A3A4"/>
          </p15:clr>
        </p15:guide>
        <p15:guide id="13" pos="2736" userDrawn="1">
          <p15:clr>
            <a:srgbClr val="A4A3A4"/>
          </p15:clr>
        </p15:guide>
        <p15:guide id="14" pos="29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ebel, Emily" initials="GE" lastIdx="10" clrIdx="0">
    <p:extLst>
      <p:ext uri="{19B8F6BF-5375-455C-9EA6-DF929625EA0E}">
        <p15:presenceInfo xmlns:p15="http://schemas.microsoft.com/office/powerpoint/2012/main" userId="S::Emily.Goebel@protective.com::ac8c006d-26d5-486e-8c9b-782266b330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BFBF"/>
    <a:srgbClr val="003036"/>
    <a:srgbClr val="000000"/>
    <a:srgbClr val="3F84B1"/>
    <a:srgbClr val="003A42"/>
    <a:srgbClr val="00434C"/>
    <a:srgbClr val="00333A"/>
    <a:srgbClr val="00373E"/>
    <a:srgbClr val="FF9B9B"/>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4494" autoAdjust="0"/>
  </p:normalViewPr>
  <p:slideViewPr>
    <p:cSldViewPr snapToGrid="0">
      <p:cViewPr>
        <p:scale>
          <a:sx n="80" d="100"/>
          <a:sy n="80" d="100"/>
        </p:scale>
        <p:origin x="-1008" y="-522"/>
      </p:cViewPr>
      <p:guideLst>
        <p:guide orient="horz" pos="573"/>
        <p:guide orient="horz" pos="280"/>
        <p:guide orient="horz" pos="4115"/>
        <p:guide orient="horz" pos="794"/>
        <p:guide orient="horz" pos="143"/>
        <p:guide orient="horz" pos="3096"/>
        <p:guide pos="5520"/>
        <p:guide pos="432"/>
        <p:guide pos="509"/>
        <p:guide pos="2736"/>
        <p:guide pos="2928"/>
      </p:guideLst>
    </p:cSldViewPr>
  </p:slideViewPr>
  <p:notesTextViewPr>
    <p:cViewPr>
      <p:scale>
        <a:sx n="1" d="1"/>
        <a:sy n="1" d="1"/>
      </p:scale>
      <p:origin x="0" y="0"/>
    </p:cViewPr>
  </p:notesTextViewPr>
  <p:sorterViewPr>
    <p:cViewPr>
      <p:scale>
        <a:sx n="77" d="100"/>
        <a:sy n="77" d="100"/>
      </p:scale>
      <p:origin x="0" y="0"/>
    </p:cViewPr>
  </p:sorterViewPr>
  <p:notesViewPr>
    <p:cSldViewPr snapToGrid="0">
      <p:cViewPr varScale="1">
        <p:scale>
          <a:sx n="82" d="100"/>
          <a:sy n="82" d="100"/>
        </p:scale>
        <p:origin x="29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79347728112235E-2"/>
          <c:y val="0"/>
          <c:w val="0.91284152536689067"/>
          <c:h val="0.95389506807919588"/>
        </c:manualLayout>
      </c:layout>
      <c:barChart>
        <c:barDir val="col"/>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tx2"/>
              </a:solidFill>
              <a:ln>
                <a:solidFill>
                  <a:schemeClr val="bg1"/>
                </a:solidFill>
              </a:ln>
            </c:spPr>
            <c:extLst>
              <c:ext xmlns:c16="http://schemas.microsoft.com/office/drawing/2014/chart" uri="{C3380CC4-5D6E-409C-BE32-E72D297353CC}">
                <c16:uniqueId val="{00000001-A791-40C5-8C31-61ED965B436A}"/>
              </c:ext>
            </c:extLst>
          </c:dPt>
          <c:dPt>
            <c:idx val="1"/>
            <c:invertIfNegative val="0"/>
            <c:bubble3D val="0"/>
            <c:spPr>
              <a:solidFill>
                <a:schemeClr val="accent4"/>
              </a:solidFill>
              <a:ln>
                <a:solidFill>
                  <a:schemeClr val="bg1"/>
                </a:solidFill>
              </a:ln>
            </c:spPr>
            <c:extLst>
              <c:ext xmlns:c16="http://schemas.microsoft.com/office/drawing/2014/chart" uri="{C3380CC4-5D6E-409C-BE32-E72D297353CC}">
                <c16:uniqueId val="{00000003-A791-40C5-8C31-61ED965B436A}"/>
              </c:ext>
            </c:extLst>
          </c:dPt>
          <c:cat>
            <c:strRef>
              <c:f>Sheet1!$A$2:$A$3</c:f>
              <c:strCache>
                <c:ptCount val="2"/>
                <c:pt idx="0">
                  <c:v>Category 1</c:v>
                </c:pt>
                <c:pt idx="1">
                  <c:v>Category 2</c:v>
                </c:pt>
              </c:strCache>
            </c:strRef>
          </c:cat>
          <c:val>
            <c:numRef>
              <c:f>Sheet1!$B$2:$B$3</c:f>
              <c:numCache>
                <c:formatCode>General</c:formatCode>
                <c:ptCount val="2"/>
                <c:pt idx="0">
                  <c:v>2</c:v>
                </c:pt>
                <c:pt idx="1">
                  <c:v>4</c:v>
                </c:pt>
              </c:numCache>
            </c:numRef>
          </c:val>
          <c:extLst>
            <c:ext xmlns:c16="http://schemas.microsoft.com/office/drawing/2014/chart" uri="{C3380CC4-5D6E-409C-BE32-E72D297353CC}">
              <c16:uniqueId val="{00000004-A791-40C5-8C31-61ED965B436A}"/>
            </c:ext>
          </c:extLst>
        </c:ser>
        <c:dLbls>
          <c:showLegendKey val="0"/>
          <c:showVal val="0"/>
          <c:showCatName val="0"/>
          <c:showSerName val="0"/>
          <c:showPercent val="0"/>
          <c:showBubbleSize val="0"/>
        </c:dLbls>
        <c:gapWidth val="34"/>
        <c:overlap val="41"/>
        <c:axId val="152094976"/>
        <c:axId val="168763392"/>
      </c:barChart>
      <c:catAx>
        <c:axId val="152094976"/>
        <c:scaling>
          <c:orientation val="minMax"/>
        </c:scaling>
        <c:delete val="1"/>
        <c:axPos val="b"/>
        <c:numFmt formatCode="General" sourceLinked="0"/>
        <c:majorTickMark val="out"/>
        <c:minorTickMark val="none"/>
        <c:tickLblPos val="nextTo"/>
        <c:crossAx val="168763392"/>
        <c:crosses val="autoZero"/>
        <c:auto val="1"/>
        <c:lblAlgn val="ctr"/>
        <c:lblOffset val="100"/>
        <c:noMultiLvlLbl val="0"/>
      </c:catAx>
      <c:valAx>
        <c:axId val="168763392"/>
        <c:scaling>
          <c:orientation val="minMax"/>
        </c:scaling>
        <c:delete val="1"/>
        <c:axPos val="l"/>
        <c:numFmt formatCode="General" sourceLinked="1"/>
        <c:majorTickMark val="out"/>
        <c:minorTickMark val="none"/>
        <c:tickLblPos val="nextTo"/>
        <c:crossAx val="152094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lumMod val="75000"/>
              </a:schemeClr>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065-461E-A06C-E1F5D04B830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C550-497F-8242-08EF28D6D0CE}"/>
              </c:ext>
            </c:extLst>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0-D065-461E-A06C-E1F5D04B830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32837579978674E-2"/>
          <c:y val="3.9640748031496073E-2"/>
          <c:w val="0.91352681881972375"/>
          <c:h val="0.87881742125984252"/>
        </c:manualLayout>
      </c:layout>
      <c:barChart>
        <c:barDir val="col"/>
        <c:grouping val="clustered"/>
        <c:varyColors val="0"/>
        <c:ser>
          <c:idx val="2"/>
          <c:order val="0"/>
          <c:tx>
            <c:strRef>
              <c:f>Sheet1!$B$1</c:f>
              <c:strCache>
                <c:ptCount val="1"/>
                <c:pt idx="0">
                  <c:v>Series 3</c:v>
                </c:pt>
              </c:strCache>
            </c:strRef>
          </c:tx>
          <c:spPr>
            <a:solidFill>
              <a:schemeClr val="accent3"/>
            </a:solidFill>
            <a:ln>
              <a:noFill/>
            </a:ln>
            <a:effectLst/>
          </c:spPr>
          <c:invertIfNegative val="0"/>
          <c:cat>
            <c:strRef>
              <c:f>Sheet1!$A$2:$A$7</c:f>
              <c:strCache>
                <c:ptCount val="6"/>
                <c:pt idx="0">
                  <c:v>May-19</c:v>
                </c:pt>
                <c:pt idx="1">
                  <c:v>Jul-19</c:v>
                </c:pt>
                <c:pt idx="2">
                  <c:v>Sep-19</c:v>
                </c:pt>
                <c:pt idx="3">
                  <c:v> Nov 2019</c:v>
                </c:pt>
                <c:pt idx="4">
                  <c:v>Jan-20</c:v>
                </c:pt>
                <c:pt idx="5">
                  <c:v>Mar-20</c:v>
                </c:pt>
              </c:strCache>
            </c:strRef>
          </c:cat>
          <c:val>
            <c:numRef>
              <c:f>Sheet1!$B$2:$B$7</c:f>
              <c:numCache>
                <c:formatCode>General</c:formatCode>
                <c:ptCount val="6"/>
                <c:pt idx="0">
                  <c:v>0</c:v>
                </c:pt>
                <c:pt idx="1">
                  <c:v>0</c:v>
                </c:pt>
                <c:pt idx="2">
                  <c:v>0</c:v>
                </c:pt>
                <c:pt idx="3">
                  <c:v>0</c:v>
                </c:pt>
                <c:pt idx="4">
                  <c:v>0</c:v>
                </c:pt>
              </c:numCache>
            </c:numRef>
          </c:val>
          <c:extLst>
            <c:ext xmlns:c16="http://schemas.microsoft.com/office/drawing/2014/chart" uri="{C3380CC4-5D6E-409C-BE32-E72D297353CC}">
              <c16:uniqueId val="{00000002-7C2D-4D6E-B5D7-B4630121F1A1}"/>
            </c:ext>
          </c:extLst>
        </c:ser>
        <c:dLbls>
          <c:showLegendKey val="0"/>
          <c:showVal val="0"/>
          <c:showCatName val="0"/>
          <c:showSerName val="0"/>
          <c:showPercent val="0"/>
          <c:showBubbleSize val="0"/>
        </c:dLbls>
        <c:gapWidth val="219"/>
        <c:overlap val="-27"/>
        <c:axId val="724735383"/>
        <c:axId val="724737023"/>
      </c:barChart>
      <c:catAx>
        <c:axId val="7247353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737023"/>
        <c:crosses val="autoZero"/>
        <c:auto val="1"/>
        <c:lblAlgn val="ctr"/>
        <c:lblOffset val="100"/>
        <c:noMultiLvlLbl val="0"/>
      </c:catAx>
      <c:valAx>
        <c:axId val="724737023"/>
        <c:scaling>
          <c:orientation val="minMax"/>
          <c:max val="3.8"/>
          <c:min val="2.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735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37BDF18-CCE4-432F-B4AE-94BBCA889EA4}" type="datetimeFigureOut">
              <a:rPr lang="en-US" smtClean="0"/>
              <a:t>3/9/2022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B3A130-E4BD-40A2-A740-E46FD3B51D99}" type="slidenum">
              <a:rPr lang="en-US" smtClean="0"/>
              <a:t>‹#›</a:t>
            </a:fld>
            <a:endParaRPr lang="en-US" dirty="0"/>
          </a:p>
        </p:txBody>
      </p:sp>
    </p:spTree>
    <p:extLst>
      <p:ext uri="{BB962C8B-B14F-4D97-AF65-F5344CB8AC3E}">
        <p14:creationId xmlns:p14="http://schemas.microsoft.com/office/powerpoint/2010/main" val="2426766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07FEF5-BD89-4316-A2F0-BA677B98046C}" type="datetimeFigureOut">
              <a:rPr lang="en-US" smtClean="0"/>
              <a:t>3/9/2022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A6B9F4-DAEA-4315-8C62-17698F01C88E}" type="slidenum">
              <a:rPr lang="en-US" smtClean="0"/>
              <a:t>‹#›</a:t>
            </a:fld>
            <a:endParaRPr lang="en-US" dirty="0"/>
          </a:p>
        </p:txBody>
      </p:sp>
    </p:spTree>
    <p:extLst>
      <p:ext uri="{BB962C8B-B14F-4D97-AF65-F5344CB8AC3E}">
        <p14:creationId xmlns:p14="http://schemas.microsoft.com/office/powerpoint/2010/main" val="381379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&lt;&lt;INTRODUCTION and OPENING REMARKS&gt;&gt;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There’s a lot of uncertainty lurking in today’s economic environment and it’s helping create risks that could easily derail your plans for retirement. During our time together, we’re going to talk about some of today’s most significant retirement risks and how they could affect you. </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1</a:t>
            </a:fld>
            <a:endParaRPr lang="en-US" dirty="0"/>
          </a:p>
        </p:txBody>
      </p:sp>
    </p:spTree>
    <p:extLst>
      <p:ext uri="{BB962C8B-B14F-4D97-AF65-F5344CB8AC3E}">
        <p14:creationId xmlns:p14="http://schemas.microsoft.com/office/powerpoint/2010/main" val="163039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many of you have ever seen a rare and unexpected event and thought, “That would never happen to 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observe a rare and unexpected occurrence, it’s natural to think that way. But with this mindset, you might be unintentionally putting your hard-earned retirement savings at risk, thanks to what are called “Black Swan Events.” These events are rare, unexpected, and have a deep impact.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Black Swan Events, kind of an unusual name, right? Well it was recently coined in 2008 and it’s named because back in history, people didn’t believe black swans existed. All it took was one single sighting of a black swan to change what everyone had thought was true.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Now we apply this same thinking to the financial markets. There are events that happen that can change all of what we previously knew. And they can deeply impact your retirement plans. These events always have three things in common: they’re extremely rare, they have a large impact and experts will try to explain the event later with the benefit of hindsight.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COVID-19 pandemic rocked the globe in 2020. When the virus began to spread, there was a major impact to the stock market. On March 16th, 2020, the Dow Jones fell nearly 3000 points - the largest single-day drop in U.S. history. Unlike other crashes, the market rebounded quickly and set new records in late 2020, early 2021.</a:t>
            </a:r>
            <a:endParaRPr lang="en-US" sz="18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AA6B9F4-DAEA-4315-8C62-17698F01C88E}" type="slidenum">
              <a:rPr lang="en-US" smtClean="0"/>
              <a:t>10</a:t>
            </a:fld>
            <a:endParaRPr lang="en-US"/>
          </a:p>
        </p:txBody>
      </p:sp>
    </p:spTree>
    <p:extLst>
      <p:ext uri="{BB962C8B-B14F-4D97-AF65-F5344CB8AC3E}">
        <p14:creationId xmlns:p14="http://schemas.microsoft.com/office/powerpoint/2010/main" val="3318551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many of you know someone who was planning on retiring around the time when the Great Recession hit? How many of you have heard stories about those impacted by the Great Recession having to delay their retirement?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2008 Global Financial Crisis is an example of how a Black Swan Event can have a large impact on anyone’s retirement plan. It was unexpected. Experts tried to explain it afterwards. It had a large impact. And it was rare.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2008 Global Financial Crisis, U.S. households lost </a:t>
            </a:r>
            <a:r>
              <a:rPr lang="en-US" b="0" i="0" dirty="0">
                <a:solidFill>
                  <a:srgbClr val="222222"/>
                </a:solidFill>
                <a:effectLst/>
                <a:latin typeface="ProximaNova-Regular"/>
              </a:rPr>
              <a:t>roughly $19 trillion of net worth as a result of the stock market plunge, according to the U.S Department of the Treasury.</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In 2020, unemployment topped 14% in April.</a:t>
            </a:r>
            <a:r>
              <a:rPr lang="en-US" sz="1200"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The S&amp;P 500 declined by </a:t>
            </a:r>
            <a:r>
              <a:rPr lang="en-US" b="0" i="0" dirty="0">
                <a:solidFill>
                  <a:srgbClr val="333333"/>
                </a:solidFill>
                <a:effectLst/>
                <a:latin typeface="open-sans"/>
              </a:rPr>
              <a:t>19.60% for the quarter</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3</a:t>
            </a:r>
          </a:p>
          <a:p>
            <a:pPr marL="0" indent="0">
              <a:buFont typeface="Arial" panose="020B0604020202020204" pitchFamily="34" charset="0"/>
              <a:buNone/>
            </a:pPr>
            <a:endParaRPr lang="en-US" sz="1200" kern="1200" baseline="300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other events include the dot-com bubble burst of 2000 when the S&amp;P 500 lost 10% and market value declined by almost $5 trillion between 2001 to 2003.</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&lt;&lt;CLICK&gt;&gt;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Our most recent Black Swan Event happened in Q1 2020, when the COVID-19 global pandemic caused markets to drop, volatility to spike and unemployment to reach its highest level in recent history.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11</a:t>
            </a:fld>
            <a:endParaRPr lang="en-US"/>
          </a:p>
        </p:txBody>
      </p:sp>
    </p:spTree>
    <p:extLst>
      <p:ext uri="{BB962C8B-B14F-4D97-AF65-F5344CB8AC3E}">
        <p14:creationId xmlns:p14="http://schemas.microsoft.com/office/powerpoint/2010/main" val="3318551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the same investment timeframe in another way. From 1/1/1928-12/31/2021 returns were negative 32% of the time. When returns were negative you will see in the two blue sections on the right that a third of the time, the losses were 10% or higher, and almost a quarter of the time, they were 20% or higher.</a:t>
            </a:r>
          </a:p>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12</a:t>
            </a:fld>
            <a:endParaRPr lang="en-US"/>
          </a:p>
        </p:txBody>
      </p:sp>
    </p:spTree>
    <p:extLst>
      <p:ext uri="{BB962C8B-B14F-4D97-AF65-F5344CB8AC3E}">
        <p14:creationId xmlns:p14="http://schemas.microsoft.com/office/powerpoint/2010/main" val="69074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Though it’s hard to avoid a Black Swan Event due to their rare and unpredictable nature, we can still focus on what you can control: how to protect yourself from the risk. Talk through the impact of Black Swan Events with your financial professional and create a Black Swan Event action plan to guide you in what you should do before and during a Black Swan Event. </a:t>
            </a:r>
          </a:p>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13</a:t>
            </a:fld>
            <a:endParaRPr lang="en-US"/>
          </a:p>
        </p:txBody>
      </p:sp>
    </p:spTree>
    <p:extLst>
      <p:ext uri="{BB962C8B-B14F-4D97-AF65-F5344CB8AC3E}">
        <p14:creationId xmlns:p14="http://schemas.microsoft.com/office/powerpoint/2010/main" val="331855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that we’ve talked about Black Swan Events, let’s look at what could happen with a Poor Sequence of Returns.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A6B9F4-DAEA-4315-8C62-17698F01C88E}" type="slidenum">
              <a:rPr lang="en-US" smtClean="0"/>
              <a:t>14</a:t>
            </a:fld>
            <a:endParaRPr lang="en-US"/>
          </a:p>
        </p:txBody>
      </p:sp>
    </p:spTree>
    <p:extLst>
      <p:ext uri="{BB962C8B-B14F-4D97-AF65-F5344CB8AC3E}">
        <p14:creationId xmlns:p14="http://schemas.microsoft.com/office/powerpoint/2010/main" val="206939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think</a:t>
            </a:r>
            <a:r>
              <a:rPr lang="en-US" baseline="0" dirty="0"/>
              <a:t> that it doesn’t matter when a loss occurs. You’ll have time to recover from a loss, especially if it happens early in your retirement planning. </a:t>
            </a:r>
            <a:r>
              <a:rPr lang="en-US" sz="1200" b="0" i="0" u="none" strike="noStrike" kern="1200" baseline="0" dirty="0">
                <a:solidFill>
                  <a:schemeClr val="tx1"/>
                </a:solidFill>
                <a:latin typeface="+mn-lt"/>
                <a:ea typeface="+mn-ea"/>
                <a:cs typeface="+mn-cs"/>
              </a:rPr>
              <a:t>Like many retirees, you may plan to take regular portfolio withdrawals for retirement income. But if a poor sequence of returns occurs early in retirement, it could derail your long-term income plan by depleting your account value faster.</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15</a:t>
            </a:fld>
            <a:endParaRPr lang="en-US"/>
          </a:p>
        </p:txBody>
      </p:sp>
    </p:spTree>
    <p:extLst>
      <p:ext uri="{BB962C8B-B14F-4D97-AF65-F5344CB8AC3E}">
        <p14:creationId xmlns:p14="http://schemas.microsoft.com/office/powerpoint/2010/main" val="69074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Let me show you how with this hypothetical example: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chart shows how differently your starting balance can play out based on the sequence of returns you experience in retirement. Let’s assume the initial investment was $100,000 and 5% withdrawals were taken each year. Both of the hypothetical portfolios experience the same set of returns that repeat indefinitely for 31 years. Each portfolio has an average annual return of 6%. The major difference between the portfolios is that they experience these returns in reverse order.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Look at what happens to the portfolio that experienced a -22% return the first year. The account value ran out of income 10 years before the portfolio that experienced the same negative return a few years later. </a:t>
            </a:r>
          </a:p>
        </p:txBody>
      </p:sp>
      <p:sp>
        <p:nvSpPr>
          <p:cNvPr id="4" name="Slide Number Placeholder 3"/>
          <p:cNvSpPr>
            <a:spLocks noGrp="1"/>
          </p:cNvSpPr>
          <p:nvPr>
            <p:ph type="sldNum" sz="quarter" idx="10"/>
          </p:nvPr>
        </p:nvSpPr>
        <p:spPr/>
        <p:txBody>
          <a:bodyPr/>
          <a:lstStyle/>
          <a:p>
            <a:fld id="{DAA6B9F4-DAEA-4315-8C62-17698F01C88E}" type="slidenum">
              <a:rPr lang="en-US" smtClean="0"/>
              <a:t>16</a:t>
            </a:fld>
            <a:endParaRPr lang="en-US"/>
          </a:p>
        </p:txBody>
      </p:sp>
    </p:spTree>
    <p:extLst>
      <p:ext uri="{BB962C8B-B14F-4D97-AF65-F5344CB8AC3E}">
        <p14:creationId xmlns:p14="http://schemas.microsoft.com/office/powerpoint/2010/main" val="2356553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Sequence of returns risk can happen at any time and, whether great or small, a negative return can have drastic effects. Let’s look at another example, but with actual historical returns from 1966 to 2001.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 this example, let’s assume an initial investment of $100,000 with annual withdrawals of $5,000 and an average annual return that’s over 9%.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portfolio that experienced more negative returns earlier on ran out of money after only 17 years or at age 82. Back in 1966, this scenario wouldn’t be very alarming because the average life expectancy for a 65-year-old still hadn’t reached age 80. But look at how much longer the account value lasts when the same set of historical returns are experienced in the reverse order. If the owner of this hypothetical portfolio lived to age 100, they still would have over $63,000 in account value. </a:t>
            </a:r>
          </a:p>
        </p:txBody>
      </p:sp>
      <p:sp>
        <p:nvSpPr>
          <p:cNvPr id="4" name="Slide Number Placeholder 3"/>
          <p:cNvSpPr>
            <a:spLocks noGrp="1"/>
          </p:cNvSpPr>
          <p:nvPr>
            <p:ph type="sldNum" sz="quarter" idx="10"/>
          </p:nvPr>
        </p:nvSpPr>
        <p:spPr/>
        <p:txBody>
          <a:bodyPr/>
          <a:lstStyle/>
          <a:p>
            <a:fld id="{DAA6B9F4-DAEA-4315-8C62-17698F01C88E}" type="slidenum">
              <a:rPr lang="en-US" smtClean="0"/>
              <a:t>17</a:t>
            </a:fld>
            <a:endParaRPr lang="en-US"/>
          </a:p>
        </p:txBody>
      </p:sp>
    </p:spTree>
    <p:extLst>
      <p:ext uri="{BB962C8B-B14F-4D97-AF65-F5344CB8AC3E}">
        <p14:creationId xmlns:p14="http://schemas.microsoft.com/office/powerpoint/2010/main" val="1012891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dirty="0">
                <a:solidFill>
                  <a:schemeClr val="dk1"/>
                </a:solidFill>
                <a:effectLst/>
                <a:latin typeface="+mn-lt"/>
                <a:ea typeface="+mn-ea"/>
                <a:cs typeface="+mn-cs"/>
              </a:rPr>
              <a:t>Client has a portfolio balance of $1.3 million at retirement. Assuming a 50/50 equity and fixed-income allocation, which is rebalanced each year, and an initial 4% withdrawal rate, the portfolio would be depleted after 19 years and would support $2.2 million of total spending. If he waited one additional year and retired in 1975, the starting portfolio balance at retirement would fall to $1.1 million, due to a drop in the equity market in 1974. But the portfolio would last the full 30-year retirement period and support $3.6 million of total spending. </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18</a:t>
            </a:fld>
            <a:endParaRPr lang="en-US" dirty="0"/>
          </a:p>
        </p:txBody>
      </p:sp>
    </p:spTree>
    <p:extLst>
      <p:ext uri="{BB962C8B-B14F-4D97-AF65-F5344CB8AC3E}">
        <p14:creationId xmlns:p14="http://schemas.microsoft.com/office/powerpoint/2010/main" val="232404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addition to market volatility, rising healthcare costs is another inevitable retirement risks you may face. Let’s discuss why </a:t>
            </a:r>
            <a:r>
              <a:rPr lang="en-US" sz="1200" kern="1200" dirty="0">
                <a:solidFill>
                  <a:schemeClr val="tx1"/>
                </a:solidFill>
                <a:latin typeface="+mn-lt"/>
                <a:ea typeface="+mn-ea"/>
                <a:cs typeface="+mn-cs"/>
              </a:rPr>
              <a:t>it's</a:t>
            </a:r>
            <a:r>
              <a:rPr lang="en-US" sz="1200" b="0" i="0" u="none" strike="noStrike" kern="1200" baseline="0" dirty="0">
                <a:solidFill>
                  <a:schemeClr val="tx1"/>
                </a:solidFill>
                <a:latin typeface="+mn-lt"/>
                <a:ea typeface="+mn-ea"/>
                <a:cs typeface="+mn-cs"/>
              </a:rPr>
              <a:t> important to have a plan in place to bridge the potential gap that these expenses may cause. </a:t>
            </a:r>
          </a:p>
        </p:txBody>
      </p:sp>
      <p:sp>
        <p:nvSpPr>
          <p:cNvPr id="4" name="Slide Number Placeholder 3"/>
          <p:cNvSpPr>
            <a:spLocks noGrp="1"/>
          </p:cNvSpPr>
          <p:nvPr>
            <p:ph type="sldNum" sz="quarter" idx="10"/>
          </p:nvPr>
        </p:nvSpPr>
        <p:spPr/>
        <p:txBody>
          <a:bodyPr/>
          <a:lstStyle/>
          <a:p>
            <a:fld id="{DAA6B9F4-DAEA-4315-8C62-17698F01C88E}" type="slidenum">
              <a:rPr lang="en-US" smtClean="0"/>
              <a:t>19</a:t>
            </a:fld>
            <a:endParaRPr lang="en-US"/>
          </a:p>
        </p:txBody>
      </p:sp>
    </p:spTree>
    <p:extLst>
      <p:ext uri="{BB962C8B-B14F-4D97-AF65-F5344CB8AC3E}">
        <p14:creationId xmlns:p14="http://schemas.microsoft.com/office/powerpoint/2010/main" val="206939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Before we begin talking about retirement risks, </a:t>
            </a:r>
            <a:r>
              <a:rPr lang="en-US" sz="1200" kern="1200" dirty="0">
                <a:solidFill>
                  <a:schemeClr val="tx1"/>
                </a:solidFill>
                <a:latin typeface="+mn-lt"/>
                <a:ea typeface="+mn-ea"/>
                <a:cs typeface="+mn-cs"/>
              </a:rPr>
              <a:t>I want to talk about perceptions and misconceptions. How many of you have been told that Twinkies never expire? Or that the Great Wall of China can be seen from space? Or that bats are blind? How many of you think these things are true?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You might think they're true, but in fact, these are all very common misconceptions.</a:t>
            </a:r>
          </a:p>
          <a:p>
            <a:endParaRPr lang="en-US" baseline="0" dirty="0"/>
          </a:p>
          <a:p>
            <a:r>
              <a:rPr lang="en-US" b="1" baseline="0" dirty="0"/>
              <a:t>&lt;&lt;Give the audience time to respond&gt;&gt;</a:t>
            </a: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I'll admit, I've had many misconceptions myself over the years, but today we're here to talk about some common misconceptions about retirement.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A6B9F4-DAEA-4315-8C62-17698F01C88E}" type="slidenum">
              <a:rPr lang="en-US" smtClean="0"/>
              <a:t>2</a:t>
            </a:fld>
            <a:endParaRPr lang="en-US"/>
          </a:p>
        </p:txBody>
      </p:sp>
    </p:spTree>
    <p:extLst>
      <p:ext uri="{BB962C8B-B14F-4D97-AF65-F5344CB8AC3E}">
        <p14:creationId xmlns:p14="http://schemas.microsoft.com/office/powerpoint/2010/main" val="2400801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may feel confident you'll have enough money to cover your medical expenses in retirement…</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20</a:t>
            </a:fld>
            <a:endParaRPr lang="en-US"/>
          </a:p>
        </p:txBody>
      </p:sp>
    </p:spTree>
    <p:extLst>
      <p:ext uri="{BB962C8B-B14F-4D97-AF65-F5344CB8AC3E}">
        <p14:creationId xmlns:p14="http://schemas.microsoft.com/office/powerpoint/2010/main" val="2439001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healthcare costs are rising by an average of 5% every year. Plus as you get</a:t>
            </a:r>
            <a:r>
              <a:rPr lang="en-US" baseline="0" dirty="0"/>
              <a:t> older, your healthcare expenses will likely increase. </a:t>
            </a:r>
            <a:r>
              <a:rPr lang="en-US" dirty="0"/>
              <a:t>What does this mean? That as you age, healthcare costs will begin to take up more and more of your annual household budget, leaving less for other basic expenses. You may be thinking to yourself, "5% doesn't seem like so much and how much more expensive could my healthcare costs actually</a:t>
            </a:r>
            <a:r>
              <a:rPr lang="en-US" baseline="0" dirty="0"/>
              <a:t> be?</a:t>
            </a:r>
            <a:r>
              <a:rPr lang="en-US" dirty="0"/>
              <a:t>" </a:t>
            </a:r>
          </a:p>
        </p:txBody>
      </p:sp>
      <p:sp>
        <p:nvSpPr>
          <p:cNvPr id="4" name="Slide Number Placeholder 3"/>
          <p:cNvSpPr>
            <a:spLocks noGrp="1"/>
          </p:cNvSpPr>
          <p:nvPr>
            <p:ph type="sldNum" sz="quarter" idx="10"/>
          </p:nvPr>
        </p:nvSpPr>
        <p:spPr/>
        <p:txBody>
          <a:bodyPr/>
          <a:lstStyle/>
          <a:p>
            <a:fld id="{DAA6B9F4-DAEA-4315-8C62-17698F01C88E}" type="slidenum">
              <a:rPr lang="en-US" smtClean="0"/>
              <a:t>21</a:t>
            </a:fld>
            <a:endParaRPr lang="en-US"/>
          </a:p>
        </p:txBody>
      </p:sp>
    </p:spTree>
    <p:extLst>
      <p:ext uri="{BB962C8B-B14F-4D97-AF65-F5344CB8AC3E}">
        <p14:creationId xmlns:p14="http://schemas.microsoft.com/office/powerpoint/2010/main" val="243900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But let’s look at it this way — a 65-year-old couple today can expect to pay more than $600,000 in lifetime healthcare costs. While there are programs in place to help cover these expenses, they won't cover them all. Even if Medicare covered half of this couple’s $600,000 expenses, they would still have a $300,000 gap to plan for — which is why it's so important to plan for the unexpected. </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22</a:t>
            </a:fld>
            <a:endParaRPr lang="en-US"/>
          </a:p>
        </p:txBody>
      </p:sp>
    </p:spTree>
    <p:extLst>
      <p:ext uri="{BB962C8B-B14F-4D97-AF65-F5344CB8AC3E}">
        <p14:creationId xmlns:p14="http://schemas.microsoft.com/office/powerpoint/2010/main" val="857016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break this down and look at the reality of what Medicare covers. As you can see from the chart, while Medicare Part A can cover things like hospitalizations, there is still an annual cost associated with other parts of Medicare which cover things like doctor visits and prescriptions.</a:t>
            </a: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23</a:t>
            </a:fld>
            <a:endParaRPr lang="en-US" dirty="0"/>
          </a:p>
        </p:txBody>
      </p:sp>
    </p:spTree>
    <p:extLst>
      <p:ext uri="{BB962C8B-B14F-4D97-AF65-F5344CB8AC3E}">
        <p14:creationId xmlns:p14="http://schemas.microsoft.com/office/powerpoint/2010/main" val="1613064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those might be some of the most common health care expenses, when you look more in depth you can see that there could be many more additional costs for things like in-home health care, nursing homes, or other out-of-pocket expenses. All of this can lead to a significant gap in your health care coverage.</a:t>
            </a:r>
          </a:p>
          <a:p>
            <a:endParaRPr lang="en-US" dirty="0"/>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24</a:t>
            </a:fld>
            <a:endParaRPr lang="en-US" dirty="0"/>
          </a:p>
        </p:txBody>
      </p:sp>
    </p:spTree>
    <p:extLst>
      <p:ext uri="{BB962C8B-B14F-4D97-AF65-F5344CB8AC3E}">
        <p14:creationId xmlns:p14="http://schemas.microsoft.com/office/powerpoint/2010/main" val="1231972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While a false sense of confidence can hinder your ability to cover unexpected health care costs in retirement, there are still some guaranteed income solutions that can help you fill any gaps that may surface in retirement.</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25</a:t>
            </a:fld>
            <a:endParaRPr lang="en-US"/>
          </a:p>
        </p:txBody>
      </p:sp>
    </p:spTree>
    <p:extLst>
      <p:ext uri="{BB962C8B-B14F-4D97-AF65-F5344CB8AC3E}">
        <p14:creationId xmlns:p14="http://schemas.microsoft.com/office/powerpoint/2010/main" val="1278956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possibility of living a long and full life is a positive thing. But it could also lead to a retirement risk you may not have considered before.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It’s called longevity or the risk of outliving your assets, and it’s a serious challenge many people aren’t preparing for. </a:t>
            </a: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26</a:t>
            </a:fld>
            <a:endParaRPr lang="en-US"/>
          </a:p>
        </p:txBody>
      </p:sp>
    </p:spTree>
    <p:extLst>
      <p:ext uri="{BB962C8B-B14F-4D97-AF65-F5344CB8AC3E}">
        <p14:creationId xmlns:p14="http://schemas.microsoft.com/office/powerpoint/2010/main" val="1560016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a:t>
            </a:r>
            <a:r>
              <a:rPr lang="en-US" dirty="0"/>
              <a:t> a number of reasons</a:t>
            </a:r>
            <a:r>
              <a:rPr lang="en-US" baseline="0" dirty="0"/>
              <a:t> why people may not be preparing for a long retirement. Some might plan to work for as long as they can. Others may not see the need because they’re drawing upon their parents’ experiences. But for many, the answer could be tied to underestimating how long they might live. </a:t>
            </a:r>
          </a:p>
          <a:p>
            <a:endParaRPr lang="en-US" baseline="0" dirty="0"/>
          </a:p>
          <a:p>
            <a:r>
              <a:rPr lang="en-US" baseline="0" dirty="0"/>
              <a:t>In fact, over half of today’s pre-retirees and retirees underestimate their average life expectancy when compared to actuarial estimates. </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27</a:t>
            </a:fld>
            <a:endParaRPr lang="en-US"/>
          </a:p>
        </p:txBody>
      </p:sp>
    </p:spTree>
    <p:extLst>
      <p:ext uri="{BB962C8B-B14F-4D97-AF65-F5344CB8AC3E}">
        <p14:creationId xmlns:p14="http://schemas.microsoft.com/office/powerpoint/2010/main" val="3016908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as I said before, it’s possible that</a:t>
            </a:r>
            <a:r>
              <a:rPr lang="en-US" sz="1200" kern="1200" dirty="0">
                <a:solidFill>
                  <a:schemeClr val="tx1"/>
                </a:solidFill>
                <a:latin typeface="+mn-lt"/>
                <a:ea typeface="+mn-ea"/>
                <a:cs typeface="+mn-cs"/>
              </a:rPr>
              <a:t> you could spend much longer in retirement than you expected: 20 or 30 years and potentially even longer.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fact, there’s a 50% chance that at least one partner in a 65-year-old couple will live to age 92 based on current research. If you don’t have a plan for funding a retirement that’s longer than expected, you might end up facing an unexpected income gap — which could really add up. </a:t>
            </a:r>
            <a:endParaRPr lang="en-US" baseline="0" dirty="0"/>
          </a:p>
        </p:txBody>
      </p:sp>
      <p:sp>
        <p:nvSpPr>
          <p:cNvPr id="4" name="Slide Number Placeholder 3"/>
          <p:cNvSpPr>
            <a:spLocks noGrp="1"/>
          </p:cNvSpPr>
          <p:nvPr>
            <p:ph type="sldNum" sz="quarter" idx="10"/>
          </p:nvPr>
        </p:nvSpPr>
        <p:spPr/>
        <p:txBody>
          <a:bodyPr/>
          <a:lstStyle/>
          <a:p>
            <a:fld id="{DAA6B9F4-DAEA-4315-8C62-17698F01C88E}" type="slidenum">
              <a:rPr lang="en-US" smtClean="0"/>
              <a:t>28</a:t>
            </a:fld>
            <a:endParaRPr lang="en-US"/>
          </a:p>
        </p:txBody>
      </p:sp>
    </p:spTree>
    <p:extLst>
      <p:ext uri="{BB962C8B-B14F-4D97-AF65-F5344CB8AC3E}">
        <p14:creationId xmlns:p14="http://schemas.microsoft.com/office/powerpoint/2010/main" val="4006498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take a look at how significant the impact of an income gap could be.   </a:t>
            </a:r>
          </a:p>
          <a:p>
            <a:endParaRPr lang="en-US" baseline="0" dirty="0"/>
          </a:p>
          <a:p>
            <a:r>
              <a:rPr lang="en-US" baseline="0" dirty="0"/>
              <a:t>According to the Bureau of Labor Statistics, Americans aged 65 and over, spend on average a little over $47,000 each year.</a:t>
            </a:r>
          </a:p>
          <a:p>
            <a:endParaRPr lang="en-US" baseline="0" dirty="0"/>
          </a:p>
          <a:p>
            <a:r>
              <a:rPr lang="en-US" baseline="0" dirty="0"/>
              <a:t>So even five unexpected years in retirement could create an alarming income gap that exceeds $200,000. Plus, this amount could be even higher when you factor in inflation.  </a:t>
            </a:r>
          </a:p>
          <a:p>
            <a:endParaRPr lang="en-US" baseline="0" dirty="0"/>
          </a:p>
          <a:p>
            <a:r>
              <a:rPr lang="en-US" baseline="0" dirty="0"/>
              <a:t>Now, you might think that cutting back on spending could solve this issue, but keep in mind the majority of these expenses are for basic necessities like food and housing.</a:t>
            </a:r>
          </a:p>
        </p:txBody>
      </p:sp>
      <p:sp>
        <p:nvSpPr>
          <p:cNvPr id="4" name="Slide Number Placeholder 3"/>
          <p:cNvSpPr>
            <a:spLocks noGrp="1"/>
          </p:cNvSpPr>
          <p:nvPr>
            <p:ph type="sldNum" sz="quarter" idx="10"/>
          </p:nvPr>
        </p:nvSpPr>
        <p:spPr/>
        <p:txBody>
          <a:bodyPr/>
          <a:lstStyle/>
          <a:p>
            <a:fld id="{DAA6B9F4-DAEA-4315-8C62-17698F01C88E}" type="slidenum">
              <a:rPr lang="en-US" smtClean="0"/>
              <a:t>29</a:t>
            </a:fld>
            <a:endParaRPr lang="en-US"/>
          </a:p>
        </p:txBody>
      </p:sp>
    </p:spTree>
    <p:extLst>
      <p:ext uri="{BB962C8B-B14F-4D97-AF65-F5344CB8AC3E}">
        <p14:creationId xmlns:p14="http://schemas.microsoft.com/office/powerpoint/2010/main" val="59545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Now, a lot of us have misconceptions because of what we've been told in the past.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You might even have some misconceptions of retirement now because of what retirement looked like in the past. You have been told you could:</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Rely on defined benefit plans or pensions and savings to help fund your retirement, </a:t>
            </a:r>
            <a:r>
              <a:rPr lang="en-US" sz="1200" kern="1200" dirty="0">
                <a:solidFill>
                  <a:schemeClr val="tx1"/>
                </a:solidFill>
                <a:latin typeface="+mn-lt"/>
                <a:ea typeface="+mn-ea"/>
                <a:cs typeface="+mn-cs"/>
              </a:rPr>
              <a:t>while really you have to rely on </a:t>
            </a:r>
            <a:r>
              <a:rPr lang="en-US" sz="1200" b="0" i="0" u="none" strike="noStrike" kern="1200" baseline="0" dirty="0">
                <a:solidFill>
                  <a:schemeClr val="tx1"/>
                </a:solidFill>
                <a:latin typeface="+mn-lt"/>
                <a:ea typeface="+mn-ea"/>
                <a:cs typeface="+mn-cs"/>
              </a:rPr>
              <a:t>defined contribution plans like 401(k)s, Individual Retirement Accounts or IRAs, annuities and other investments </a:t>
            </a:r>
          </a:p>
          <a:p>
            <a:pPr marL="171450" indent="-171450">
              <a:buFont typeface="Arial" panose="020B0604020202020204" pitchFamily="34" charset="0"/>
              <a:buChar char="•"/>
            </a:pPr>
            <a:r>
              <a:rPr lang="en-US" sz="1200" kern="1200" dirty="0">
                <a:solidFill>
                  <a:schemeClr val="tx1"/>
                </a:solidFill>
                <a:latin typeface="+mn-lt"/>
                <a:ea typeface="+mn-ea"/>
                <a:cs typeface="+mn-cs"/>
              </a:rPr>
              <a:t>That you could retire at a younger age</a:t>
            </a:r>
          </a:p>
          <a:p>
            <a:pPr marL="171450" indent="-171450">
              <a:buFont typeface="Arial" panose="020B0604020202020204" pitchFamily="34" charset="0"/>
              <a:buChar char="•"/>
            </a:pPr>
            <a:r>
              <a:rPr lang="en-US" sz="1200" kern="1200" dirty="0">
                <a:solidFill>
                  <a:schemeClr val="tx1"/>
                </a:solidFill>
                <a:latin typeface="+mn-lt"/>
                <a:ea typeface="+mn-ea"/>
                <a:cs typeface="+mn-cs"/>
              </a:rPr>
              <a:t>That you wouldn't have to </a:t>
            </a:r>
            <a:r>
              <a:rPr lang="en-US" sz="1200" b="0" i="0" u="none" strike="noStrike" kern="1200" baseline="0" dirty="0">
                <a:solidFill>
                  <a:schemeClr val="tx1"/>
                </a:solidFill>
                <a:latin typeface="+mn-lt"/>
                <a:ea typeface="+mn-ea"/>
                <a:cs typeface="+mn-cs"/>
              </a:rPr>
              <a:t>work in retirement while today some retirees continue working in full or part-time positions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&lt;&lt;CLICK&gt;&gt;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We’re going to talk about some of these common misconceptions today and the actual reality of today’s retirement. </a:t>
            </a:r>
          </a:p>
          <a:p>
            <a:pPr marL="0" indent="0">
              <a:buFont typeface="Arial" panose="020B0604020202020204" pitchFamily="34" charset="0"/>
              <a:buNone/>
            </a:pPr>
            <a:endParaRPr lang="en-US" sz="1200" kern="120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A6B9F4-DAEA-4315-8C62-17698F01C88E}" type="slidenum">
              <a:rPr lang="en-US" smtClean="0"/>
              <a:t>3</a:t>
            </a:fld>
            <a:endParaRPr lang="en-US"/>
          </a:p>
        </p:txBody>
      </p:sp>
    </p:spTree>
    <p:extLst>
      <p:ext uri="{BB962C8B-B14F-4D97-AF65-F5344CB8AC3E}">
        <p14:creationId xmlns:p14="http://schemas.microsoft.com/office/powerpoint/2010/main" val="3979903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traditional retirement plans and target date funds have used an increasing allocation to fixed income investments like bonds, with interest rates at historic low rates, this may not provide enough return to sustain additional years in retirement or the income gap it creates.  </a:t>
            </a:r>
          </a:p>
        </p:txBody>
      </p:sp>
      <p:sp>
        <p:nvSpPr>
          <p:cNvPr id="4" name="Slide Number Placeholder 3"/>
          <p:cNvSpPr>
            <a:spLocks noGrp="1"/>
          </p:cNvSpPr>
          <p:nvPr>
            <p:ph type="sldNum" sz="quarter" idx="5"/>
          </p:nvPr>
        </p:nvSpPr>
        <p:spPr/>
        <p:txBody>
          <a:bodyPr/>
          <a:lstStyle/>
          <a:p>
            <a:fld id="{DAA6B9F4-DAEA-4315-8C62-17698F01C88E}" type="slidenum">
              <a:rPr lang="en-US" smtClean="0"/>
              <a:t>30</a:t>
            </a:fld>
            <a:endParaRPr lang="en-US" dirty="0"/>
          </a:p>
        </p:txBody>
      </p:sp>
    </p:spTree>
    <p:extLst>
      <p:ext uri="{BB962C8B-B14F-4D97-AF65-F5344CB8AC3E}">
        <p14:creationId xmlns:p14="http://schemas.microsoft.com/office/powerpoint/2010/main" val="182681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possibility of facing unexpected income gaps is an issue most pre-retirees in America are likely to face. Especially since the last reported average retirement account savings was just $120,809.</a:t>
            </a:r>
          </a:p>
          <a:p>
            <a:endParaRPr lang="en-US" baseline="0" dirty="0"/>
          </a:p>
          <a:p>
            <a:r>
              <a:rPr lang="en-US" baseline="0" dirty="0"/>
              <a:t>So the question I want you to ask yourself is: “Do I have enough saved for a lengthy retirement?”  </a:t>
            </a:r>
          </a:p>
          <a:p>
            <a:endParaRPr lang="en-US" baseline="0" dirty="0"/>
          </a:p>
          <a:p>
            <a:r>
              <a:rPr lang="en-US" baseline="0" dirty="0"/>
              <a:t>If the answer is no, it’s not the end of the world. The good news is that there are ways to address or avoid this type of retirement risk along with the others we’ll cover today. By working with a financial professional, you can develop a solid income plan to last throughout your retirement years — regardless of how long that may be. </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31</a:t>
            </a:fld>
            <a:endParaRPr lang="en-US"/>
          </a:p>
        </p:txBody>
      </p:sp>
    </p:spTree>
    <p:extLst>
      <p:ext uri="{BB962C8B-B14F-4D97-AF65-F5344CB8AC3E}">
        <p14:creationId xmlns:p14="http://schemas.microsoft.com/office/powerpoint/2010/main" val="1429780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32</a:t>
            </a:fld>
            <a:endParaRPr lang="en-US" dirty="0"/>
          </a:p>
        </p:txBody>
      </p:sp>
    </p:spTree>
    <p:extLst>
      <p:ext uri="{BB962C8B-B14F-4D97-AF65-F5344CB8AC3E}">
        <p14:creationId xmlns:p14="http://schemas.microsoft.com/office/powerpoint/2010/main" val="1560016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1774">
              <a:defRPr/>
            </a:pPr>
            <a:r>
              <a:rPr lang="en-US" dirty="0"/>
              <a:t>The retirement risks we covered today are just some of the things you need to consider. We’ve covered a lot of information, so I want to leave you with two simple steps to help begin protecting your retirement from today’s uncertainties: </a:t>
            </a:r>
          </a:p>
          <a:p>
            <a:pPr marL="0" lvl="2" defTabSz="931774">
              <a:defRPr/>
            </a:pPr>
            <a:endParaRPr lang="en-US" dirty="0"/>
          </a:p>
          <a:p>
            <a:pPr marL="174708" lvl="2" indent="-174708" defTabSz="931774">
              <a:buFont typeface="Arial" panose="020B0604020202020204" pitchFamily="34" charset="0"/>
              <a:buChar char="•"/>
              <a:defRPr/>
            </a:pPr>
            <a:r>
              <a:rPr lang="en-US" dirty="0"/>
              <a:t>First, I want you to think about all the risks that we’ve discussed today and determine which one concerns you the most.  Then, take a few moments to write down some questions you have about that risk. </a:t>
            </a:r>
          </a:p>
          <a:p>
            <a:pPr marL="174708" lvl="2" indent="-174708" defTabSz="931774">
              <a:buFont typeface="Arial" panose="020B0604020202020204" pitchFamily="34" charset="0"/>
              <a:buChar char="•"/>
              <a:defRPr/>
            </a:pPr>
            <a:r>
              <a:rPr lang="en-US" dirty="0"/>
              <a:t>Once you’re ready, contact your financial professional and schedule a meeting to start talking about your retirement needs. Together you’ll be able to consider strategies and create a plan to help protect the retirement you’ve always envisioned.</a:t>
            </a:r>
          </a:p>
          <a:p>
            <a:pPr marL="174708" lvl="2" indent="-174708" defTabSz="931774">
              <a:buFont typeface="Arial" panose="020B0604020202020204" pitchFamily="34" charset="0"/>
              <a:buChar char="•"/>
              <a:defRPr/>
            </a:pPr>
            <a:endParaRPr lang="en-US" dirty="0"/>
          </a:p>
          <a:p>
            <a:pPr marL="0" lvl="2" defTabSz="931774">
              <a:defRPr/>
            </a:pPr>
            <a:r>
              <a:rPr lang="en-US" dirty="0"/>
              <a:t>In the coming weeks &lt;&lt;Financial Professional Name&gt;&gt;, will be following up with you to see if you have additional questions or want to set up time to review your current retirement plans. I should also mention that we’ve included a consumer brochure which covers the information we discussed today. It can help remind you about the risks you may want to discuss with your financial professional. </a:t>
            </a:r>
          </a:p>
          <a:p>
            <a:pPr marL="0" lvl="2" defTabSz="931774">
              <a:defRPr/>
            </a:pP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33</a:t>
            </a:fld>
            <a:endParaRPr lang="en-US" dirty="0"/>
          </a:p>
        </p:txBody>
      </p:sp>
    </p:spTree>
    <p:extLst>
      <p:ext uri="{BB962C8B-B14F-4D97-AF65-F5344CB8AC3E}">
        <p14:creationId xmlns:p14="http://schemas.microsoft.com/office/powerpoint/2010/main" val="1176145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already have it, here</a:t>
            </a:r>
            <a:r>
              <a:rPr lang="en-US" baseline="0" dirty="0"/>
              <a:t> is their contact information. </a:t>
            </a:r>
          </a:p>
          <a:p>
            <a:endParaRPr lang="en-US" baseline="0" dirty="0"/>
          </a:p>
          <a:p>
            <a:r>
              <a:rPr lang="en-US" baseline="0" dirty="0"/>
              <a:t>&lt;&lt;Closing Remarks&gt;&gt;</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34</a:t>
            </a:fld>
            <a:endParaRPr lang="en-US" dirty="0"/>
          </a:p>
        </p:txBody>
      </p:sp>
    </p:spTree>
    <p:extLst>
      <p:ext uri="{BB962C8B-B14F-4D97-AF65-F5344CB8AC3E}">
        <p14:creationId xmlns:p14="http://schemas.microsoft.com/office/powerpoint/2010/main" val="2505691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fore we go, let’s t</a:t>
            </a:r>
            <a:r>
              <a:rPr lang="en-US" dirty="0"/>
              <a:t>ake a moment to review</a:t>
            </a:r>
            <a:r>
              <a:rPr lang="en-US" baseline="0" dirty="0"/>
              <a:t> some important information</a:t>
            </a:r>
            <a:endParaRPr lang="en-US" dirty="0"/>
          </a:p>
          <a:p>
            <a:endParaRPr lang="en-US" baseline="0" dirty="0"/>
          </a:p>
          <a:p>
            <a:endParaRPr lang="en-US" baseline="0" dirty="0"/>
          </a:p>
          <a:p>
            <a:endParaRPr lang="en-US" baseline="0" dirty="0"/>
          </a:p>
          <a:p>
            <a:r>
              <a:rPr lang="en-US" baseline="0" dirty="0"/>
              <a:t>Thank you for your time! </a:t>
            </a:r>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t>35</a:t>
            </a:fld>
            <a:endParaRPr lang="en-US" dirty="0"/>
          </a:p>
        </p:txBody>
      </p:sp>
    </p:spTree>
    <p:extLst>
      <p:ext uri="{BB962C8B-B14F-4D97-AF65-F5344CB8AC3E}">
        <p14:creationId xmlns:p14="http://schemas.microsoft.com/office/powerpoint/2010/main" val="3449211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reality is that there are significant retirement risks you may not have considered that can derail even the most thought-out retirement plan, which include things like market volatility, black swan events, poor sequence of returns, rising health care costs and overall longevity. </a:t>
            </a:r>
            <a:endParaRPr lang="en-US" sz="1200" b="0" i="0" u="none" strike="noStrike" kern="1200" baseline="0" dirty="0">
              <a:solidFill>
                <a:schemeClr val="tx1"/>
              </a:solidFill>
              <a:latin typeface="+mn-lt"/>
              <a:ea typeface="+mn-ea"/>
              <a:cs typeface="+mn-cs"/>
            </a:endParaRPr>
          </a:p>
          <a:p>
            <a:endParaRPr lang="en-US" dirty="0"/>
          </a:p>
          <a:p>
            <a:r>
              <a:rPr lang="en-US" b="0" i="0" dirty="0">
                <a:solidFill>
                  <a:srgbClr val="222222"/>
                </a:solidFill>
                <a:effectLst/>
                <a:latin typeface="ProximaNova-Regular"/>
              </a:rPr>
              <a:t>It's easy to underestimate both the likelihood of any of these risks happening to you and the impact they could have on your retirement plan.</a:t>
            </a:r>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4</a:t>
            </a:fld>
            <a:endParaRPr lang="en-US" dirty="0"/>
          </a:p>
        </p:txBody>
      </p:sp>
    </p:spTree>
    <p:extLst>
      <p:ext uri="{BB962C8B-B14F-4D97-AF65-F5344CB8AC3E}">
        <p14:creationId xmlns:p14="http://schemas.microsoft.com/office/powerpoint/2010/main" val="164201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let’s dig into these specific retirement challenges and the implications they can have on your retirement plans. First, I’m going to give you an </a:t>
            </a:r>
            <a:r>
              <a:rPr lang="en-US" sz="1200" kern="1200" dirty="0">
                <a:solidFill>
                  <a:schemeClr val="tx1"/>
                </a:solidFill>
                <a:latin typeface="+mn-lt"/>
                <a:ea typeface="+mn-ea"/>
                <a:cs typeface="+mn-cs"/>
              </a:rPr>
              <a:t>overview of market volatility, including a few related subcategories such as black swan events and poor sequence of returns. After this overview, we’ll look at other potential risks such as rising health care costs and living longer into retirement than planned.</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So, what is </a:t>
            </a:r>
            <a:r>
              <a:rPr lang="en-US" sz="1200" b="0" i="0" u="none" strike="noStrike" kern="1200" baseline="0" dirty="0">
                <a:solidFill>
                  <a:schemeClr val="tx1"/>
                </a:solidFill>
                <a:latin typeface="+mn-lt"/>
                <a:ea typeface="+mn-ea"/>
                <a:cs typeface="+mn-cs"/>
              </a:rPr>
              <a:t>market volatility? It’s basically a measure of market movements and how frequently they occur. If the market experiences more ups and downs in a short amount of time, it’s considered to be more volatile. If those ups and downs occur less often, it’s considered to be less volatile. One thing to keep in mind about volatility is that it can’t be predicted. No matter how times change or what develops with retirement planning, the markets will always be unpredictable.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A6B9F4-DAEA-4315-8C62-17698F01C88E}" type="slidenum">
              <a:rPr lang="en-US" smtClean="0"/>
              <a:t>5</a:t>
            </a:fld>
            <a:endParaRPr lang="en-US"/>
          </a:p>
        </p:txBody>
      </p:sp>
    </p:spTree>
    <p:extLst>
      <p:ext uri="{BB962C8B-B14F-4D97-AF65-F5344CB8AC3E}">
        <p14:creationId xmlns:p14="http://schemas.microsoft.com/office/powerpoint/2010/main" val="206939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you look at market performance over the last 10 years, you’ll see that it’s still just as unpredictable today. Take a look at the ups and downs the S&amp;P 500® Index, (a common market benchmark) experienced — including a more recent financial crisis. Anyone remember 2008? </a:t>
            </a:r>
          </a:p>
          <a:p>
            <a:endParaRPr lang="en-US" baseline="0" dirty="0"/>
          </a:p>
          <a:p>
            <a:r>
              <a:rPr lang="en-US" b="1" baseline="0" dirty="0"/>
              <a:t>&lt;&lt;Wait for audience reaction&gt;&gt;</a:t>
            </a:r>
          </a:p>
          <a:p>
            <a:endParaRPr lang="en-US" baseline="0" dirty="0"/>
          </a:p>
          <a:p>
            <a:r>
              <a:rPr lang="en-US" baseline="0" dirty="0"/>
              <a:t>The Great Recession was the largest economic downturn since the Great Depression of the 1930s. Between December 2007 to June 2009, the estimated market decline was over $19 trillion.  </a:t>
            </a:r>
          </a:p>
          <a:p>
            <a:endParaRPr lang="en-US" baseline="0" dirty="0"/>
          </a:p>
          <a:p>
            <a:r>
              <a:rPr lang="en-US" baseline="0" dirty="0"/>
              <a:t>With a decline like that it’s no wonder many people have concerns about what could happen to their assets if another downturn occurs — especially if it happens right before they’re planning to retire.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Uncertainty rose its ugly head again in 2020 with the COVID-19 pandemic. Despite record-breaking declines in March 2020, the market rebounded quickly</a:t>
            </a:r>
            <a:r>
              <a:rPr lang="en-US" sz="1800" baseline="0" dirty="0">
                <a:effectLst/>
                <a:latin typeface="Arial" panose="020B0604020202020204" pitchFamily="34" charset="0"/>
              </a:rPr>
              <a:t>.</a:t>
            </a:r>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AA6B9F4-DAEA-4315-8C62-17698F01C88E}" type="slidenum">
              <a:rPr lang="en-US" smtClean="0"/>
              <a:t>6</a:t>
            </a:fld>
            <a:endParaRPr lang="en-US"/>
          </a:p>
        </p:txBody>
      </p:sp>
    </p:spTree>
    <p:extLst>
      <p:ext uri="{BB962C8B-B14F-4D97-AF65-F5344CB8AC3E}">
        <p14:creationId xmlns:p14="http://schemas.microsoft.com/office/powerpoint/2010/main" val="68504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 the other hand, you might be thinking markets rarely ever experience a 40% drop. You can recover from a smaller loss a lot faster. </a:t>
            </a:r>
            <a:r>
              <a:rPr lang="en-US" sz="1200" b="0" i="0" kern="1200" dirty="0">
                <a:solidFill>
                  <a:schemeClr val="tx1"/>
                </a:solidFill>
                <a:effectLst/>
                <a:latin typeface="+mn-lt"/>
                <a:ea typeface="+mn-ea"/>
                <a:cs typeface="+mn-cs"/>
              </a:rPr>
              <a:t>Needing an 11% gain to recover from a loss may not seem like a big deal to you.</a:t>
            </a:r>
            <a:r>
              <a:rPr lang="en-US" dirty="0"/>
              <a:t> What about if you’re taking income? </a:t>
            </a:r>
          </a:p>
          <a:p>
            <a:endParaRPr lang="en-US" dirty="0"/>
          </a:p>
          <a:p>
            <a:r>
              <a:rPr lang="en-US" dirty="0"/>
              <a:t>Let’s take a look at some of those numbers if you were taking a 5% withdrawal annually for just 5 years.  </a:t>
            </a:r>
          </a:p>
          <a:p>
            <a:pPr marL="171450" indent="-171450">
              <a:buFont typeface="Arial" panose="020B0604020202020204" pitchFamily="34" charset="0"/>
              <a:buChar char="•"/>
            </a:pPr>
            <a:r>
              <a:rPr lang="en-US" dirty="0"/>
              <a:t>10% loss requires 11% gain to get back to even. However, a 10% loss while withdrawing 5% per year requires 44% gain </a:t>
            </a:r>
          </a:p>
          <a:p>
            <a:pPr marL="171450" indent="-171450">
              <a:buFont typeface="Arial" panose="020B0604020202020204" pitchFamily="34" charset="0"/>
              <a:buChar char="•"/>
            </a:pPr>
            <a:r>
              <a:rPr lang="en-US" dirty="0"/>
              <a:t>20% loss requires 25% gain to get back to even. However, a 20% loss while withdrawing 5% per year takes a 62% gain </a:t>
            </a:r>
          </a:p>
          <a:p>
            <a:pPr marL="171450" indent="-171450">
              <a:buFont typeface="Arial" panose="020B0604020202020204" pitchFamily="34" charset="0"/>
              <a:buChar char="•"/>
            </a:pPr>
            <a:r>
              <a:rPr lang="en-US" dirty="0"/>
              <a:t>30% loss requires 43% gain to get back to even. However, a 30% loss while withdrawing 5% per year requires a gain of 85%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assumes that you take 5% withdrawals for five years from the remaining value after the loss.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6B9F4-DAEA-4315-8C62-17698F01C8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98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75000"/>
                    <a:lumOff val="25000"/>
                  </a:schemeClr>
                </a:solidFill>
              </a:rPr>
              <a:t>Market volatility goes beyond mathematics — losses and volatility affect investor behavior.</a:t>
            </a:r>
          </a:p>
          <a:p>
            <a:endParaRPr lang="en-US" dirty="0">
              <a:solidFill>
                <a:schemeClr val="tx1">
                  <a:lumMod val="75000"/>
                  <a:lumOff val="25000"/>
                </a:schemeClr>
              </a:solidFill>
            </a:endParaRPr>
          </a:p>
          <a:p>
            <a:r>
              <a:rPr lang="en-US" b="1" dirty="0">
                <a:solidFill>
                  <a:schemeClr val="tx1">
                    <a:lumMod val="75000"/>
                    <a:lumOff val="25000"/>
                  </a:schemeClr>
                </a:solidFill>
              </a:rPr>
              <a:t>&lt;&lt;CLICK&gt;&gt;</a:t>
            </a:r>
          </a:p>
          <a:p>
            <a:endParaRPr lang="en-US" dirty="0">
              <a:solidFill>
                <a:schemeClr val="tx1">
                  <a:lumMod val="75000"/>
                  <a:lumOff val="25000"/>
                </a:schemeClr>
              </a:solidFill>
            </a:endParaRPr>
          </a:p>
          <a:p>
            <a:pPr marL="171450" lvl="0" indent="-171450">
              <a:buFont typeface="Arial" panose="020B0604020202020204" pitchFamily="34" charset="0"/>
              <a:buChar char="•"/>
            </a:pPr>
            <a:r>
              <a:rPr lang="en-US" dirty="0">
                <a:solidFill>
                  <a:schemeClr val="tx1">
                    <a:lumMod val="75000"/>
                    <a:lumOff val="25000"/>
                  </a:schemeClr>
                </a:solidFill>
              </a:rPr>
              <a:t>For example, lets take the financial crisis of 2008</a:t>
            </a:r>
          </a:p>
          <a:p>
            <a:pPr marL="171450" lvl="0" indent="-171450">
              <a:buFont typeface="Arial" panose="020B0604020202020204" pitchFamily="34" charset="0"/>
              <a:buChar char="•"/>
            </a:pPr>
            <a:endParaRPr lang="en-US" dirty="0">
              <a:solidFill>
                <a:schemeClr val="tx1">
                  <a:lumMod val="75000"/>
                  <a:lumOff val="25000"/>
                </a:schemeClr>
              </a:solidFill>
            </a:endParaRPr>
          </a:p>
          <a:p>
            <a:pPr marL="171450" lvl="0" indent="-171450">
              <a:spcBef>
                <a:spcPts val="600"/>
              </a:spcBef>
              <a:buFont typeface="Arial" panose="020B0604020202020204" pitchFamily="34" charset="0"/>
              <a:buChar char="•"/>
            </a:pPr>
            <a:r>
              <a:rPr lang="en-US" dirty="0">
                <a:solidFill>
                  <a:schemeClr val="tx1">
                    <a:lumMod val="75000"/>
                    <a:lumOff val="25000"/>
                  </a:schemeClr>
                </a:solidFill>
              </a:rPr>
              <a:t>The decline began in October of 2007 and hit bottom 17 months later in March of 2009. In those 17 months the market declined by 57%. The correction was swift and devastating. Would you have stayed in? Where would you have bailed out?</a:t>
            </a:r>
          </a:p>
          <a:p>
            <a:pPr marL="171450" lvl="0" indent="-171450">
              <a:spcBef>
                <a:spcPts val="600"/>
              </a:spcBef>
              <a:buFont typeface="Arial" panose="020B0604020202020204" pitchFamily="34" charset="0"/>
              <a:buChar char="•"/>
            </a:pPr>
            <a:endParaRPr lang="en-US" dirty="0">
              <a:solidFill>
                <a:schemeClr val="tx1">
                  <a:lumMod val="75000"/>
                  <a:lumOff val="25000"/>
                </a:schemeClr>
              </a:solidFill>
            </a:endParaRPr>
          </a:p>
          <a:p>
            <a:pPr marL="171450" lvl="0" indent="-171450">
              <a:spcBef>
                <a:spcPts val="600"/>
              </a:spcBef>
              <a:buFont typeface="Arial" panose="020B0604020202020204" pitchFamily="34" charset="0"/>
              <a:buChar char="•"/>
            </a:pPr>
            <a:r>
              <a:rPr lang="en-US" dirty="0">
                <a:solidFill>
                  <a:schemeClr val="tx1">
                    <a:lumMod val="75000"/>
                    <a:lumOff val="25000"/>
                  </a:schemeClr>
                </a:solidFill>
              </a:rPr>
              <a:t>Recoveries are longer and harder…the recovery to get back to where the market was in October of 2007 it took 49 months. However, if you had suffered a 57% correction it would have taken a 132% gain to get back to even. Would you have the confidence to get back in?</a:t>
            </a:r>
          </a:p>
          <a:p>
            <a:pPr marL="171450" lvl="0" indent="-171450">
              <a:spcBef>
                <a:spcPts val="600"/>
              </a:spcBef>
              <a:buFont typeface="Arial" panose="020B0604020202020204" pitchFamily="34" charset="0"/>
              <a:buChar char="•"/>
            </a:pPr>
            <a:endParaRPr lang="en-US" dirty="0">
              <a:solidFill>
                <a:schemeClr val="tx1">
                  <a:lumMod val="75000"/>
                  <a:lumOff val="25000"/>
                </a:schemeClr>
              </a:solidFill>
            </a:endParaRPr>
          </a:p>
          <a:p>
            <a:pPr marL="0" lvl="0" indent="0">
              <a:spcBef>
                <a:spcPts val="600"/>
              </a:spcBef>
              <a:buFont typeface="Arial" panose="020B0604020202020204" pitchFamily="34" charset="0"/>
              <a:buNone/>
            </a:pPr>
            <a:r>
              <a:rPr lang="en-US" dirty="0">
                <a:solidFill>
                  <a:schemeClr val="tx1">
                    <a:lumMod val="75000"/>
                    <a:lumOff val="25000"/>
                  </a:schemeClr>
                </a:solidFill>
              </a:rPr>
              <a:t>So, where are we in the market cycle today? In 2020, we saw the first major market correction since 2008-2009. And while markets lost a lot of value in the first quarter, they recovered much of that loss by the end of the 2</a:t>
            </a:r>
            <a:r>
              <a:rPr lang="en-US" baseline="30000" dirty="0">
                <a:solidFill>
                  <a:schemeClr val="tx1">
                    <a:lumMod val="75000"/>
                    <a:lumOff val="25000"/>
                  </a:schemeClr>
                </a:solidFill>
              </a:rPr>
              <a:t>nd</a:t>
            </a:r>
            <a:r>
              <a:rPr lang="en-US" dirty="0">
                <a:solidFill>
                  <a:schemeClr val="tx1">
                    <a:lumMod val="75000"/>
                    <a:lumOff val="25000"/>
                  </a:schemeClr>
                </a:solidFill>
              </a:rPr>
              <a:t> quarter. But with looming questions about the economy and the 2020 </a:t>
            </a:r>
            <a:r>
              <a:rPr lang="en-US" sz="1200" kern="1200" dirty="0">
                <a:solidFill>
                  <a:schemeClr val="tx1">
                    <a:lumMod val="75000"/>
                    <a:lumOff val="25000"/>
                  </a:schemeClr>
                </a:solidFill>
                <a:effectLst/>
                <a:latin typeface="+mn-lt"/>
                <a:ea typeface="+mn-ea"/>
                <a:cs typeface="+mn-cs"/>
              </a:rPr>
              <a:t>COVID-19 global pandemic</a:t>
            </a:r>
            <a:r>
              <a:rPr lang="en-US" dirty="0">
                <a:solidFill>
                  <a:schemeClr val="tx1">
                    <a:lumMod val="75000"/>
                    <a:lumOff val="25000"/>
                  </a:schemeClr>
                </a:solidFill>
              </a:rPr>
              <a:t>, some aren’t convinced that it will be a smooth ride from here, and that another market pull-back is possible. All of this added market volatility can have a devastating effect on investing confidence. </a:t>
            </a:r>
          </a:p>
        </p:txBody>
      </p:sp>
      <p:sp>
        <p:nvSpPr>
          <p:cNvPr id="4" name="Slide Number Placeholder 3"/>
          <p:cNvSpPr>
            <a:spLocks noGrp="1"/>
          </p:cNvSpPr>
          <p:nvPr>
            <p:ph type="sldNum" sz="quarter" idx="5"/>
          </p:nvPr>
        </p:nvSpPr>
        <p:spPr/>
        <p:txBody>
          <a:bodyPr/>
          <a:lstStyle/>
          <a:p>
            <a:fld id="{6D641205-419F-4C6C-89B5-CE55B47451A5}" type="slidenum">
              <a:rPr lang="en-US" smtClean="0"/>
              <a:t>8</a:t>
            </a:fld>
            <a:endParaRPr lang="en-US"/>
          </a:p>
        </p:txBody>
      </p:sp>
    </p:spTree>
    <p:extLst>
      <p:ext uri="{BB962C8B-B14F-4D97-AF65-F5344CB8AC3E}">
        <p14:creationId xmlns:p14="http://schemas.microsoft.com/office/powerpoint/2010/main" val="410041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that I’ve given you an overview of market volatility, let’s take a look at a subcategory of market volatility: Black Swan Events.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A6B9F4-DAEA-4315-8C62-17698F01C88E}" type="slidenum">
              <a:rPr lang="en-US" smtClean="0"/>
              <a:t>9</a:t>
            </a:fld>
            <a:endParaRPr lang="en-US"/>
          </a:p>
        </p:txBody>
      </p:sp>
    </p:spTree>
    <p:extLst>
      <p:ext uri="{BB962C8B-B14F-4D97-AF65-F5344CB8AC3E}">
        <p14:creationId xmlns:p14="http://schemas.microsoft.com/office/powerpoint/2010/main" val="206939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Placeholder 9"/>
          <p:cNvSpPr>
            <a:spLocks noGrp="1"/>
          </p:cNvSpPr>
          <p:nvPr>
            <p:ph type="title"/>
          </p:nvPr>
        </p:nvSpPr>
        <p:spPr>
          <a:xfrm>
            <a:off x="457200" y="227013"/>
            <a:ext cx="8221664" cy="679885"/>
          </a:xfrm>
          <a:prstGeom prst="rect">
            <a:avLst/>
          </a:prstGeom>
        </p:spPr>
        <p:txBody>
          <a:bodyPr vert="horz" lIns="0" tIns="0" rIns="0" bIns="0" rtlCol="0" anchor="ctr">
            <a:normAutofit/>
          </a:bodyPr>
          <a:lstStyle/>
          <a:p>
            <a:r>
              <a:rPr lang="en-US"/>
              <a:t>Click to edit Master title style</a:t>
            </a:r>
            <a:endParaRPr lang="en-US" dirty="0"/>
          </a:p>
        </p:txBody>
      </p:sp>
      <p:sp>
        <p:nvSpPr>
          <p:cNvPr id="15" name="Text Placeholder 2"/>
          <p:cNvSpPr>
            <a:spLocks noGrp="1"/>
          </p:cNvSpPr>
          <p:nvPr>
            <p:ph idx="1"/>
          </p:nvPr>
        </p:nvSpPr>
        <p:spPr>
          <a:xfrm>
            <a:off x="457200" y="1185864"/>
            <a:ext cx="8221663" cy="4795836"/>
          </a:xfrm>
          <a:prstGeom prst="rect">
            <a:avLst/>
          </a:prstGeom>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0"/>
            <a:ext cx="9144000" cy="685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1292634" y="2300749"/>
            <a:ext cx="7851366" cy="5899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117475" algn="l"/>
            <a:endParaRPr lang="en-US" b="1" dirty="0"/>
          </a:p>
        </p:txBody>
      </p:sp>
      <p:sp>
        <p:nvSpPr>
          <p:cNvPr id="23" name="Rectangle 22"/>
          <p:cNvSpPr/>
          <p:nvPr userDrawn="1"/>
        </p:nvSpPr>
        <p:spPr>
          <a:xfrm>
            <a:off x="0" y="2300749"/>
            <a:ext cx="1292633" cy="589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flipV="1">
            <a:off x="1292633" y="1209032"/>
            <a:ext cx="0" cy="16813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400679" y="1258528"/>
            <a:ext cx="6129206" cy="1384995"/>
          </a:xfrm>
          <a:prstGeom prst="rect">
            <a:avLst/>
          </a:prstGeom>
          <a:noFill/>
        </p:spPr>
        <p:txBody>
          <a:bodyPr wrap="square" rtlCol="0">
            <a:spAutoFit/>
          </a:bodyPr>
          <a:lstStyle/>
          <a:p>
            <a:r>
              <a:rPr lang="en-US" sz="2800" b="0" kern="1200" dirty="0">
                <a:solidFill>
                  <a:schemeClr val="bg1"/>
                </a:solidFill>
                <a:latin typeface="+mn-lt"/>
                <a:ea typeface="+mn-ea"/>
                <a:cs typeface="+mn-cs"/>
              </a:rPr>
              <a:t>Planning for retirement in                today’s uncertain environment</a:t>
            </a:r>
            <a:br>
              <a:rPr lang="en-US" sz="2800" b="1" dirty="0">
                <a:solidFill>
                  <a:schemeClr val="tx2"/>
                </a:solidFill>
                <a:latin typeface="Arial Narrow" panose="020B0606020202030204" pitchFamily="34" charset="0"/>
              </a:rPr>
            </a:br>
            <a:endParaRPr lang="en-US" sz="2800" b="0" dirty="0">
              <a:solidFill>
                <a:schemeClr val="bg1"/>
              </a:solidFill>
            </a:endParaRPr>
          </a:p>
        </p:txBody>
      </p:sp>
      <p:grpSp>
        <p:nvGrpSpPr>
          <p:cNvPr id="6" name="Group 5">
            <a:extLst>
              <a:ext uri="{FF2B5EF4-FFF2-40B4-BE49-F238E27FC236}">
                <a16:creationId xmlns:a16="http://schemas.microsoft.com/office/drawing/2014/main" id="{0B8F5592-AE11-4ED7-BD1A-9F6B5C4E35A8}"/>
              </a:ext>
            </a:extLst>
          </p:cNvPr>
          <p:cNvGrpSpPr/>
          <p:nvPr userDrawn="1"/>
        </p:nvGrpSpPr>
        <p:grpSpPr>
          <a:xfrm>
            <a:off x="1499722" y="5599472"/>
            <a:ext cx="1884636" cy="820378"/>
            <a:chOff x="1499722" y="5872816"/>
            <a:chExt cx="1256689" cy="547034"/>
          </a:xfrm>
        </p:grpSpPr>
        <p:sp>
          <p:nvSpPr>
            <p:cNvPr id="12" name="Freeform: Shape 11">
              <a:extLst>
                <a:ext uri="{FF2B5EF4-FFF2-40B4-BE49-F238E27FC236}">
                  <a16:creationId xmlns:a16="http://schemas.microsoft.com/office/drawing/2014/main" id="{B72050C2-0D36-4C19-85DB-4619281B40CA}"/>
                </a:ext>
              </a:extLst>
            </p:cNvPr>
            <p:cNvSpPr/>
            <p:nvPr/>
          </p:nvSpPr>
          <p:spPr>
            <a:xfrm>
              <a:off x="2732329" y="6276238"/>
              <a:ext cx="24082" cy="24082"/>
            </a:xfrm>
            <a:custGeom>
              <a:avLst/>
              <a:gdLst>
                <a:gd name="connsiteX0" fmla="*/ 13366 w 24082"/>
                <a:gd name="connsiteY0" fmla="*/ 0 h 24082"/>
                <a:gd name="connsiteX1" fmla="*/ 26732 w 24082"/>
                <a:gd name="connsiteY1" fmla="*/ 13366 h 24082"/>
                <a:gd name="connsiteX2" fmla="*/ 13366 w 24082"/>
                <a:gd name="connsiteY2" fmla="*/ 26732 h 24082"/>
                <a:gd name="connsiteX3" fmla="*/ 0 w 24082"/>
                <a:gd name="connsiteY3" fmla="*/ 13366 h 24082"/>
                <a:gd name="connsiteX4" fmla="*/ 13366 w 24082"/>
                <a:gd name="connsiteY4" fmla="*/ 0 h 24082"/>
                <a:gd name="connsiteX5" fmla="*/ 24384 w 24082"/>
                <a:gd name="connsiteY5" fmla="*/ 13366 h 24082"/>
                <a:gd name="connsiteX6" fmla="*/ 13366 w 24082"/>
                <a:gd name="connsiteY6" fmla="*/ 2107 h 24082"/>
                <a:gd name="connsiteX7" fmla="*/ 2348 w 24082"/>
                <a:gd name="connsiteY7" fmla="*/ 13366 h 24082"/>
                <a:gd name="connsiteX8" fmla="*/ 13366 w 24082"/>
                <a:gd name="connsiteY8" fmla="*/ 24624 h 24082"/>
                <a:gd name="connsiteX9" fmla="*/ 24384 w 24082"/>
                <a:gd name="connsiteY9" fmla="*/ 13366 h 24082"/>
                <a:gd name="connsiteX10" fmla="*/ 8008 w 24082"/>
                <a:gd name="connsiteY10" fmla="*/ 5599 h 24082"/>
                <a:gd name="connsiteX11" fmla="*/ 14089 w 24082"/>
                <a:gd name="connsiteY11" fmla="*/ 5599 h 24082"/>
                <a:gd name="connsiteX12" fmla="*/ 19447 w 24082"/>
                <a:gd name="connsiteY12" fmla="*/ 10175 h 24082"/>
                <a:gd name="connsiteX13" fmla="*/ 15233 w 24082"/>
                <a:gd name="connsiteY13" fmla="*/ 14510 h 24082"/>
                <a:gd name="connsiteX14" fmla="*/ 19688 w 24082"/>
                <a:gd name="connsiteY14" fmla="*/ 21253 h 24082"/>
                <a:gd name="connsiteX15" fmla="*/ 17280 w 24082"/>
                <a:gd name="connsiteY15" fmla="*/ 21253 h 24082"/>
                <a:gd name="connsiteX16" fmla="*/ 12945 w 24082"/>
                <a:gd name="connsiteY16" fmla="*/ 14690 h 24082"/>
                <a:gd name="connsiteX17" fmla="*/ 10356 w 24082"/>
                <a:gd name="connsiteY17" fmla="*/ 14690 h 24082"/>
                <a:gd name="connsiteX18" fmla="*/ 10356 w 24082"/>
                <a:gd name="connsiteY18" fmla="*/ 21253 h 24082"/>
                <a:gd name="connsiteX19" fmla="*/ 7948 w 24082"/>
                <a:gd name="connsiteY19" fmla="*/ 21253 h 24082"/>
                <a:gd name="connsiteX20" fmla="*/ 7948 w 24082"/>
                <a:gd name="connsiteY20" fmla="*/ 5599 h 24082"/>
                <a:gd name="connsiteX21" fmla="*/ 12945 w 24082"/>
                <a:gd name="connsiteY21" fmla="*/ 12523 h 24082"/>
                <a:gd name="connsiteX22" fmla="*/ 17039 w 24082"/>
                <a:gd name="connsiteY22" fmla="*/ 10054 h 24082"/>
                <a:gd name="connsiteX23" fmla="*/ 13667 w 24082"/>
                <a:gd name="connsiteY23" fmla="*/ 7767 h 24082"/>
                <a:gd name="connsiteX24" fmla="*/ 10416 w 24082"/>
                <a:gd name="connsiteY24" fmla="*/ 7767 h 24082"/>
                <a:gd name="connsiteX25" fmla="*/ 10416 w 24082"/>
                <a:gd name="connsiteY25" fmla="*/ 12523 h 24082"/>
                <a:gd name="connsiteX26" fmla="*/ 12945 w 24082"/>
                <a:gd name="connsiteY26" fmla="*/ 12523 h 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082" h="24082">
                  <a:moveTo>
                    <a:pt x="13366" y="0"/>
                  </a:moveTo>
                  <a:cubicBezTo>
                    <a:pt x="20772" y="0"/>
                    <a:pt x="26732" y="6021"/>
                    <a:pt x="26732" y="13366"/>
                  </a:cubicBezTo>
                  <a:cubicBezTo>
                    <a:pt x="26732" y="20771"/>
                    <a:pt x="20711" y="26732"/>
                    <a:pt x="13366" y="26732"/>
                  </a:cubicBezTo>
                  <a:cubicBezTo>
                    <a:pt x="5961" y="26732"/>
                    <a:pt x="0" y="20711"/>
                    <a:pt x="0" y="13366"/>
                  </a:cubicBezTo>
                  <a:cubicBezTo>
                    <a:pt x="-60" y="5960"/>
                    <a:pt x="5961" y="0"/>
                    <a:pt x="13366" y="0"/>
                  </a:cubicBezTo>
                  <a:close/>
                  <a:moveTo>
                    <a:pt x="24384" y="13366"/>
                  </a:moveTo>
                  <a:cubicBezTo>
                    <a:pt x="24384" y="7165"/>
                    <a:pt x="19447" y="2107"/>
                    <a:pt x="13366" y="2107"/>
                  </a:cubicBezTo>
                  <a:cubicBezTo>
                    <a:pt x="7285" y="2107"/>
                    <a:pt x="2348" y="7104"/>
                    <a:pt x="2348" y="13366"/>
                  </a:cubicBezTo>
                  <a:cubicBezTo>
                    <a:pt x="2348" y="19567"/>
                    <a:pt x="7285" y="24624"/>
                    <a:pt x="13366" y="24624"/>
                  </a:cubicBezTo>
                  <a:cubicBezTo>
                    <a:pt x="19447" y="24624"/>
                    <a:pt x="24384" y="19567"/>
                    <a:pt x="24384" y="13366"/>
                  </a:cubicBezTo>
                  <a:close/>
                  <a:moveTo>
                    <a:pt x="8008" y="5599"/>
                  </a:moveTo>
                  <a:lnTo>
                    <a:pt x="14089" y="5599"/>
                  </a:lnTo>
                  <a:cubicBezTo>
                    <a:pt x="17581" y="5599"/>
                    <a:pt x="19447" y="7104"/>
                    <a:pt x="19447" y="10175"/>
                  </a:cubicBezTo>
                  <a:cubicBezTo>
                    <a:pt x="19447" y="12944"/>
                    <a:pt x="17581" y="14269"/>
                    <a:pt x="15233" y="14510"/>
                  </a:cubicBezTo>
                  <a:lnTo>
                    <a:pt x="19688" y="21253"/>
                  </a:lnTo>
                  <a:lnTo>
                    <a:pt x="17280" y="21253"/>
                  </a:lnTo>
                  <a:lnTo>
                    <a:pt x="12945" y="14690"/>
                  </a:lnTo>
                  <a:lnTo>
                    <a:pt x="10356" y="14690"/>
                  </a:lnTo>
                  <a:lnTo>
                    <a:pt x="10356" y="21253"/>
                  </a:lnTo>
                  <a:lnTo>
                    <a:pt x="7948" y="21253"/>
                  </a:lnTo>
                  <a:lnTo>
                    <a:pt x="7948" y="5599"/>
                  </a:lnTo>
                  <a:close/>
                  <a:moveTo>
                    <a:pt x="12945" y="12523"/>
                  </a:moveTo>
                  <a:cubicBezTo>
                    <a:pt x="15112" y="12523"/>
                    <a:pt x="17039" y="12402"/>
                    <a:pt x="17039" y="10054"/>
                  </a:cubicBezTo>
                  <a:cubicBezTo>
                    <a:pt x="17039" y="8007"/>
                    <a:pt x="15293" y="7767"/>
                    <a:pt x="13667" y="7767"/>
                  </a:cubicBezTo>
                  <a:lnTo>
                    <a:pt x="10416" y="7767"/>
                  </a:lnTo>
                  <a:lnTo>
                    <a:pt x="10416" y="12523"/>
                  </a:lnTo>
                  <a:lnTo>
                    <a:pt x="12945" y="12523"/>
                  </a:lnTo>
                  <a:close/>
                </a:path>
              </a:pathLst>
            </a:custGeom>
            <a:solidFill>
              <a:schemeClr val="bg1"/>
            </a:solidFill>
            <a:ln w="599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5FBDADF-44E4-4185-A82D-1B1FBD389D59}"/>
                </a:ext>
              </a:extLst>
            </p:cNvPr>
            <p:cNvSpPr/>
            <p:nvPr/>
          </p:nvSpPr>
          <p:spPr>
            <a:xfrm>
              <a:off x="1499722" y="6103509"/>
              <a:ext cx="130230" cy="192244"/>
            </a:xfrm>
            <a:custGeom>
              <a:avLst/>
              <a:gdLst>
                <a:gd name="connsiteX0" fmla="*/ 0 w 130229"/>
                <a:gd name="connsiteY0" fmla="*/ 0 h 192244"/>
                <a:gd name="connsiteX1" fmla="*/ 69766 w 130229"/>
                <a:gd name="connsiteY1" fmla="*/ 0 h 192244"/>
                <a:gd name="connsiteX2" fmla="*/ 135811 w 130229"/>
                <a:gd name="connsiteY2" fmla="*/ 60030 h 192244"/>
                <a:gd name="connsiteX3" fmla="*/ 69766 w 130229"/>
                <a:gd name="connsiteY3" fmla="*/ 119501 h 192244"/>
                <a:gd name="connsiteX4" fmla="*/ 33984 w 130229"/>
                <a:gd name="connsiteY4" fmla="*/ 119501 h 192244"/>
                <a:gd name="connsiteX5" fmla="*/ 33984 w 130229"/>
                <a:gd name="connsiteY5" fmla="*/ 193980 h 192244"/>
                <a:gd name="connsiteX6" fmla="*/ 0 w 130229"/>
                <a:gd name="connsiteY6" fmla="*/ 193980 h 192244"/>
                <a:gd name="connsiteX7" fmla="*/ 0 w 130229"/>
                <a:gd name="connsiteY7" fmla="*/ 0 h 192244"/>
                <a:gd name="connsiteX8" fmla="*/ 33984 w 130229"/>
                <a:gd name="connsiteY8" fmla="*/ 91843 h 192244"/>
                <a:gd name="connsiteX9" fmla="*/ 67906 w 130229"/>
                <a:gd name="connsiteY9" fmla="*/ 91843 h 192244"/>
                <a:gd name="connsiteX10" fmla="*/ 101889 w 130229"/>
                <a:gd name="connsiteY10" fmla="*/ 59782 h 192244"/>
                <a:gd name="connsiteX11" fmla="*/ 68464 w 130229"/>
                <a:gd name="connsiteY11" fmla="*/ 27720 h 192244"/>
                <a:gd name="connsiteX12" fmla="*/ 33984 w 130229"/>
                <a:gd name="connsiteY12" fmla="*/ 27720 h 192244"/>
                <a:gd name="connsiteX13" fmla="*/ 33984 w 130229"/>
                <a:gd name="connsiteY13" fmla="*/ 91843 h 19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229" h="192244">
                  <a:moveTo>
                    <a:pt x="0" y="0"/>
                  </a:moveTo>
                  <a:lnTo>
                    <a:pt x="69766" y="0"/>
                  </a:lnTo>
                  <a:cubicBezTo>
                    <a:pt x="125207" y="0"/>
                    <a:pt x="135811" y="35844"/>
                    <a:pt x="135811" y="60030"/>
                  </a:cubicBezTo>
                  <a:cubicBezTo>
                    <a:pt x="135811" y="83967"/>
                    <a:pt x="125207" y="119811"/>
                    <a:pt x="69766" y="119501"/>
                  </a:cubicBezTo>
                  <a:lnTo>
                    <a:pt x="33984" y="119501"/>
                  </a:lnTo>
                  <a:lnTo>
                    <a:pt x="33984" y="193980"/>
                  </a:lnTo>
                  <a:lnTo>
                    <a:pt x="0" y="193980"/>
                  </a:lnTo>
                  <a:lnTo>
                    <a:pt x="0" y="0"/>
                  </a:lnTo>
                  <a:close/>
                  <a:moveTo>
                    <a:pt x="33984" y="91843"/>
                  </a:moveTo>
                  <a:lnTo>
                    <a:pt x="67906" y="91843"/>
                  </a:lnTo>
                  <a:cubicBezTo>
                    <a:pt x="83099" y="91843"/>
                    <a:pt x="101889" y="84215"/>
                    <a:pt x="101889" y="59782"/>
                  </a:cubicBezTo>
                  <a:cubicBezTo>
                    <a:pt x="101889" y="34232"/>
                    <a:pt x="86386" y="27720"/>
                    <a:pt x="68464" y="27720"/>
                  </a:cubicBezTo>
                  <a:lnTo>
                    <a:pt x="33984" y="27720"/>
                  </a:lnTo>
                  <a:lnTo>
                    <a:pt x="33984" y="91843"/>
                  </a:lnTo>
                  <a:close/>
                </a:path>
              </a:pathLst>
            </a:custGeom>
            <a:solidFill>
              <a:schemeClr val="bg1"/>
            </a:solidFill>
            <a:ln w="616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CEF56-4A3B-4469-BB73-460B642D6985}"/>
                </a:ext>
              </a:extLst>
            </p:cNvPr>
            <p:cNvSpPr/>
            <p:nvPr/>
          </p:nvSpPr>
          <p:spPr>
            <a:xfrm>
              <a:off x="1655812" y="6153244"/>
              <a:ext cx="80618" cy="142633"/>
            </a:xfrm>
            <a:custGeom>
              <a:avLst/>
              <a:gdLst>
                <a:gd name="connsiteX0" fmla="*/ 0 w 80618"/>
                <a:gd name="connsiteY0" fmla="*/ 3783 h 142632"/>
                <a:gd name="connsiteX1" fmla="*/ 29085 w 80618"/>
                <a:gd name="connsiteY1" fmla="*/ 3783 h 142632"/>
                <a:gd name="connsiteX2" fmla="*/ 29085 w 80618"/>
                <a:gd name="connsiteY2" fmla="*/ 30945 h 142632"/>
                <a:gd name="connsiteX3" fmla="*/ 29643 w 80618"/>
                <a:gd name="connsiteY3" fmla="*/ 30945 h 142632"/>
                <a:gd name="connsiteX4" fmla="*/ 70696 w 80618"/>
                <a:gd name="connsiteY4" fmla="*/ 0 h 142632"/>
                <a:gd name="connsiteX5" fmla="*/ 82355 w 80618"/>
                <a:gd name="connsiteY5" fmla="*/ 806 h 142632"/>
                <a:gd name="connsiteX6" fmla="*/ 82355 w 80618"/>
                <a:gd name="connsiteY6" fmla="*/ 30697 h 142632"/>
                <a:gd name="connsiteX7" fmla="*/ 69022 w 80618"/>
                <a:gd name="connsiteY7" fmla="*/ 29333 h 142632"/>
                <a:gd name="connsiteX8" fmla="*/ 31007 w 80618"/>
                <a:gd name="connsiteY8" fmla="*/ 77456 h 142632"/>
                <a:gd name="connsiteX9" fmla="*/ 31007 w 80618"/>
                <a:gd name="connsiteY9" fmla="*/ 144307 h 142632"/>
                <a:gd name="connsiteX10" fmla="*/ 0 w 80618"/>
                <a:gd name="connsiteY10" fmla="*/ 144307 h 142632"/>
                <a:gd name="connsiteX11" fmla="*/ 0 w 80618"/>
                <a:gd name="connsiteY11" fmla="*/ 3783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18" h="142632">
                  <a:moveTo>
                    <a:pt x="0" y="3783"/>
                  </a:moveTo>
                  <a:lnTo>
                    <a:pt x="29085" y="3783"/>
                  </a:lnTo>
                  <a:lnTo>
                    <a:pt x="29085" y="30945"/>
                  </a:lnTo>
                  <a:lnTo>
                    <a:pt x="29643" y="30945"/>
                  </a:lnTo>
                  <a:cubicBezTo>
                    <a:pt x="33178" y="16000"/>
                    <a:pt x="51658" y="0"/>
                    <a:pt x="70696" y="0"/>
                  </a:cubicBezTo>
                  <a:cubicBezTo>
                    <a:pt x="77766" y="0"/>
                    <a:pt x="79688" y="558"/>
                    <a:pt x="82355" y="806"/>
                  </a:cubicBezTo>
                  <a:lnTo>
                    <a:pt x="82355" y="30697"/>
                  </a:lnTo>
                  <a:cubicBezTo>
                    <a:pt x="78014" y="30139"/>
                    <a:pt x="73363" y="29333"/>
                    <a:pt x="69022" y="29333"/>
                  </a:cubicBezTo>
                  <a:cubicBezTo>
                    <a:pt x="47813" y="29333"/>
                    <a:pt x="31007" y="46449"/>
                    <a:pt x="31007" y="77456"/>
                  </a:cubicBezTo>
                  <a:lnTo>
                    <a:pt x="31007" y="144307"/>
                  </a:lnTo>
                  <a:lnTo>
                    <a:pt x="0" y="144307"/>
                  </a:lnTo>
                  <a:lnTo>
                    <a:pt x="0" y="3783"/>
                  </a:lnTo>
                  <a:close/>
                </a:path>
              </a:pathLst>
            </a:custGeom>
            <a:solidFill>
              <a:schemeClr val="bg1"/>
            </a:solidFill>
            <a:ln w="616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A64C377-83E1-4609-BE68-BC9744E2ADE7}"/>
                </a:ext>
              </a:extLst>
            </p:cNvPr>
            <p:cNvSpPr/>
            <p:nvPr/>
          </p:nvSpPr>
          <p:spPr>
            <a:xfrm>
              <a:off x="1742259" y="6153244"/>
              <a:ext cx="136431" cy="142633"/>
            </a:xfrm>
            <a:custGeom>
              <a:avLst/>
              <a:gdLst>
                <a:gd name="connsiteX0" fmla="*/ 0 w 136431"/>
                <a:gd name="connsiteY0" fmla="*/ 73921 h 142632"/>
                <a:gd name="connsiteX1" fmla="*/ 70944 w 136431"/>
                <a:gd name="connsiteY1" fmla="*/ 0 h 142632"/>
                <a:gd name="connsiteX2" fmla="*/ 141888 w 136431"/>
                <a:gd name="connsiteY2" fmla="*/ 73921 h 142632"/>
                <a:gd name="connsiteX3" fmla="*/ 70944 w 136431"/>
                <a:gd name="connsiteY3" fmla="*/ 148090 h 142632"/>
                <a:gd name="connsiteX4" fmla="*/ 0 w 136431"/>
                <a:gd name="connsiteY4" fmla="*/ 73921 h 142632"/>
                <a:gd name="connsiteX5" fmla="*/ 110881 w 136431"/>
                <a:gd name="connsiteY5" fmla="*/ 73921 h 142632"/>
                <a:gd name="connsiteX6" fmla="*/ 70944 w 136431"/>
                <a:gd name="connsiteY6" fmla="*/ 24496 h 142632"/>
                <a:gd name="connsiteX7" fmla="*/ 31007 w 136431"/>
                <a:gd name="connsiteY7" fmla="*/ 73921 h 142632"/>
                <a:gd name="connsiteX8" fmla="*/ 70944 w 136431"/>
                <a:gd name="connsiteY8" fmla="*/ 123656 h 142632"/>
                <a:gd name="connsiteX9" fmla="*/ 110881 w 136431"/>
                <a:gd name="connsiteY9" fmla="*/ 73921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431" h="142632">
                  <a:moveTo>
                    <a:pt x="0" y="73921"/>
                  </a:moveTo>
                  <a:cubicBezTo>
                    <a:pt x="0" y="31007"/>
                    <a:pt x="25798" y="0"/>
                    <a:pt x="70944" y="0"/>
                  </a:cubicBezTo>
                  <a:cubicBezTo>
                    <a:pt x="116091" y="0"/>
                    <a:pt x="141888" y="30945"/>
                    <a:pt x="141888" y="73921"/>
                  </a:cubicBezTo>
                  <a:cubicBezTo>
                    <a:pt x="141888" y="117145"/>
                    <a:pt x="116091" y="148090"/>
                    <a:pt x="70944" y="148090"/>
                  </a:cubicBezTo>
                  <a:cubicBezTo>
                    <a:pt x="25860" y="148090"/>
                    <a:pt x="0" y="117083"/>
                    <a:pt x="0" y="73921"/>
                  </a:cubicBezTo>
                  <a:close/>
                  <a:moveTo>
                    <a:pt x="110881" y="73921"/>
                  </a:moveTo>
                  <a:cubicBezTo>
                    <a:pt x="110881" y="49735"/>
                    <a:pt x="98665" y="24496"/>
                    <a:pt x="70944" y="24496"/>
                  </a:cubicBezTo>
                  <a:cubicBezTo>
                    <a:pt x="43224" y="24496"/>
                    <a:pt x="31007" y="49797"/>
                    <a:pt x="31007" y="73921"/>
                  </a:cubicBezTo>
                  <a:cubicBezTo>
                    <a:pt x="31007" y="98417"/>
                    <a:pt x="43224" y="123656"/>
                    <a:pt x="70944" y="123656"/>
                  </a:cubicBezTo>
                  <a:cubicBezTo>
                    <a:pt x="98665" y="123594"/>
                    <a:pt x="110881" y="98355"/>
                    <a:pt x="110881" y="73921"/>
                  </a:cubicBezTo>
                  <a:close/>
                </a:path>
              </a:pathLst>
            </a:custGeom>
            <a:solidFill>
              <a:schemeClr val="bg1"/>
            </a:solidFill>
            <a:ln w="616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002E53C-D360-4904-B744-8845D29FFBDE}"/>
                </a:ext>
              </a:extLst>
            </p:cNvPr>
            <p:cNvSpPr/>
            <p:nvPr/>
          </p:nvSpPr>
          <p:spPr>
            <a:xfrm>
              <a:off x="1888241" y="6114919"/>
              <a:ext cx="80618" cy="179841"/>
            </a:xfrm>
            <a:custGeom>
              <a:avLst/>
              <a:gdLst>
                <a:gd name="connsiteX0" fmla="*/ 0 w 80618"/>
                <a:gd name="connsiteY0" fmla="*/ 42108 h 179841"/>
                <a:gd name="connsiteX1" fmla="*/ 24806 w 80618"/>
                <a:gd name="connsiteY1" fmla="*/ 42108 h 179841"/>
                <a:gd name="connsiteX2" fmla="*/ 24806 w 80618"/>
                <a:gd name="connsiteY2" fmla="*/ 0 h 179841"/>
                <a:gd name="connsiteX3" fmla="*/ 54386 w 80618"/>
                <a:gd name="connsiteY3" fmla="*/ 0 h 179841"/>
                <a:gd name="connsiteX4" fmla="*/ 54386 w 80618"/>
                <a:gd name="connsiteY4" fmla="*/ 42108 h 179841"/>
                <a:gd name="connsiteX5" fmla="*/ 82355 w 80618"/>
                <a:gd name="connsiteY5" fmla="*/ 42108 h 179841"/>
                <a:gd name="connsiteX6" fmla="*/ 82355 w 80618"/>
                <a:gd name="connsiteY6" fmla="*/ 65177 h 179841"/>
                <a:gd name="connsiteX7" fmla="*/ 54386 w 80618"/>
                <a:gd name="connsiteY7" fmla="*/ 65177 h 179841"/>
                <a:gd name="connsiteX8" fmla="*/ 54386 w 80618"/>
                <a:gd name="connsiteY8" fmla="*/ 140152 h 179841"/>
                <a:gd name="connsiteX9" fmla="*/ 69332 w 80618"/>
                <a:gd name="connsiteY9" fmla="*/ 159439 h 179841"/>
                <a:gd name="connsiteX10" fmla="*/ 82355 w 80618"/>
                <a:gd name="connsiteY10" fmla="*/ 158322 h 179841"/>
                <a:gd name="connsiteX11" fmla="*/ 82355 w 80618"/>
                <a:gd name="connsiteY11" fmla="*/ 182260 h 179841"/>
                <a:gd name="connsiteX12" fmla="*/ 62262 w 80618"/>
                <a:gd name="connsiteY12" fmla="*/ 183872 h 179841"/>
                <a:gd name="connsiteX13" fmla="*/ 23379 w 80618"/>
                <a:gd name="connsiteY13" fmla="*/ 147966 h 179841"/>
                <a:gd name="connsiteX14" fmla="*/ 23379 w 80618"/>
                <a:gd name="connsiteY14" fmla="*/ 65239 h 179841"/>
                <a:gd name="connsiteX15" fmla="*/ 0 w 80618"/>
                <a:gd name="connsiteY15" fmla="*/ 65239 h 179841"/>
                <a:gd name="connsiteX16" fmla="*/ 0 w 80618"/>
                <a:gd name="connsiteY16" fmla="*/ 42108 h 1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18" h="179841">
                  <a:moveTo>
                    <a:pt x="0" y="42108"/>
                  </a:moveTo>
                  <a:lnTo>
                    <a:pt x="24806" y="42108"/>
                  </a:lnTo>
                  <a:lnTo>
                    <a:pt x="24806" y="0"/>
                  </a:lnTo>
                  <a:lnTo>
                    <a:pt x="54386" y="0"/>
                  </a:lnTo>
                  <a:lnTo>
                    <a:pt x="54386" y="42108"/>
                  </a:lnTo>
                  <a:lnTo>
                    <a:pt x="82355" y="42108"/>
                  </a:lnTo>
                  <a:lnTo>
                    <a:pt x="82355" y="65177"/>
                  </a:lnTo>
                  <a:lnTo>
                    <a:pt x="54386" y="65177"/>
                  </a:lnTo>
                  <a:lnTo>
                    <a:pt x="54386" y="140152"/>
                  </a:lnTo>
                  <a:cubicBezTo>
                    <a:pt x="54386" y="152927"/>
                    <a:pt x="55441" y="159439"/>
                    <a:pt x="69332" y="159439"/>
                  </a:cubicBezTo>
                  <a:cubicBezTo>
                    <a:pt x="73673" y="159439"/>
                    <a:pt x="78014" y="159439"/>
                    <a:pt x="82355" y="158322"/>
                  </a:cubicBezTo>
                  <a:lnTo>
                    <a:pt x="82355" y="182260"/>
                  </a:lnTo>
                  <a:cubicBezTo>
                    <a:pt x="75533" y="182818"/>
                    <a:pt x="69022" y="183872"/>
                    <a:pt x="62262" y="183872"/>
                  </a:cubicBezTo>
                  <a:cubicBezTo>
                    <a:pt x="29953" y="183872"/>
                    <a:pt x="23937" y="171345"/>
                    <a:pt x="23379" y="147966"/>
                  </a:cubicBezTo>
                  <a:lnTo>
                    <a:pt x="23379" y="65239"/>
                  </a:lnTo>
                  <a:lnTo>
                    <a:pt x="0" y="65239"/>
                  </a:lnTo>
                  <a:lnTo>
                    <a:pt x="0" y="42108"/>
                  </a:lnTo>
                  <a:close/>
                </a:path>
              </a:pathLst>
            </a:custGeom>
            <a:solidFill>
              <a:schemeClr val="bg1"/>
            </a:solidFill>
            <a:ln w="616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B02D3FD-90A7-4F25-B7E4-62638EBA5152}"/>
                </a:ext>
              </a:extLst>
            </p:cNvPr>
            <p:cNvSpPr/>
            <p:nvPr/>
          </p:nvSpPr>
          <p:spPr>
            <a:xfrm>
              <a:off x="1984301" y="6153182"/>
              <a:ext cx="130230" cy="142633"/>
            </a:xfrm>
            <a:custGeom>
              <a:avLst/>
              <a:gdLst>
                <a:gd name="connsiteX0" fmla="*/ 31007 w 130229"/>
                <a:gd name="connsiteY0" fmla="*/ 82107 h 142632"/>
                <a:gd name="connsiteX1" fmla="*/ 68774 w 130229"/>
                <a:gd name="connsiteY1" fmla="*/ 123656 h 142632"/>
                <a:gd name="connsiteX2" fmla="*/ 103006 w 130229"/>
                <a:gd name="connsiteY2" fmla="*/ 100277 h 142632"/>
                <a:gd name="connsiteX3" fmla="*/ 132338 w 130229"/>
                <a:gd name="connsiteY3" fmla="*/ 100277 h 142632"/>
                <a:gd name="connsiteX4" fmla="*/ 68774 w 130229"/>
                <a:gd name="connsiteY4" fmla="*/ 148090 h 142632"/>
                <a:gd name="connsiteX5" fmla="*/ 0 w 130229"/>
                <a:gd name="connsiteY5" fmla="*/ 74169 h 142632"/>
                <a:gd name="connsiteX6" fmla="*/ 67968 w 130229"/>
                <a:gd name="connsiteY6" fmla="*/ 0 h 142632"/>
                <a:gd name="connsiteX7" fmla="*/ 134261 w 130229"/>
                <a:gd name="connsiteY7" fmla="*/ 82045 h 142632"/>
                <a:gd name="connsiteX8" fmla="*/ 31007 w 130229"/>
                <a:gd name="connsiteY8" fmla="*/ 82045 h 142632"/>
                <a:gd name="connsiteX9" fmla="*/ 103254 w 130229"/>
                <a:gd name="connsiteY9" fmla="*/ 61766 h 142632"/>
                <a:gd name="connsiteX10" fmla="*/ 67905 w 130229"/>
                <a:gd name="connsiteY10" fmla="*/ 24558 h 142632"/>
                <a:gd name="connsiteX11" fmla="*/ 30945 w 130229"/>
                <a:gd name="connsiteY11" fmla="*/ 61766 h 142632"/>
                <a:gd name="connsiteX12" fmla="*/ 103254 w 130229"/>
                <a:gd name="connsiteY12" fmla="*/ 61766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229" h="142632">
                  <a:moveTo>
                    <a:pt x="31007" y="82107"/>
                  </a:moveTo>
                  <a:cubicBezTo>
                    <a:pt x="31007" y="104122"/>
                    <a:pt x="42976" y="123656"/>
                    <a:pt x="68774" y="123656"/>
                  </a:cubicBezTo>
                  <a:cubicBezTo>
                    <a:pt x="86696" y="123656"/>
                    <a:pt x="97610" y="115781"/>
                    <a:pt x="103006" y="100277"/>
                  </a:cubicBezTo>
                  <a:lnTo>
                    <a:pt x="132338" y="100277"/>
                  </a:lnTo>
                  <a:cubicBezTo>
                    <a:pt x="125517" y="130974"/>
                    <a:pt x="99471" y="148090"/>
                    <a:pt x="68774" y="148090"/>
                  </a:cubicBezTo>
                  <a:cubicBezTo>
                    <a:pt x="24744" y="148090"/>
                    <a:pt x="0" y="117393"/>
                    <a:pt x="0" y="74169"/>
                  </a:cubicBezTo>
                  <a:cubicBezTo>
                    <a:pt x="0" y="34232"/>
                    <a:pt x="26108" y="0"/>
                    <a:pt x="67968" y="0"/>
                  </a:cubicBezTo>
                  <a:cubicBezTo>
                    <a:pt x="112246" y="0"/>
                    <a:pt x="139408" y="39937"/>
                    <a:pt x="134261" y="82045"/>
                  </a:cubicBezTo>
                  <a:lnTo>
                    <a:pt x="31007" y="82045"/>
                  </a:lnTo>
                  <a:close/>
                  <a:moveTo>
                    <a:pt x="103254" y="61766"/>
                  </a:moveTo>
                  <a:cubicBezTo>
                    <a:pt x="102199" y="42232"/>
                    <a:pt x="88866" y="24558"/>
                    <a:pt x="67905" y="24558"/>
                  </a:cubicBezTo>
                  <a:cubicBezTo>
                    <a:pt x="46449" y="24558"/>
                    <a:pt x="31751" y="40867"/>
                    <a:pt x="30945" y="61766"/>
                  </a:cubicBezTo>
                  <a:lnTo>
                    <a:pt x="103254" y="61766"/>
                  </a:lnTo>
                  <a:close/>
                </a:path>
              </a:pathLst>
            </a:custGeom>
            <a:solidFill>
              <a:schemeClr val="bg1"/>
            </a:solidFill>
            <a:ln w="616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723C2CF-BCC2-49B9-8B4F-750E5430B9CC}"/>
                </a:ext>
              </a:extLst>
            </p:cNvPr>
            <p:cNvSpPr/>
            <p:nvPr/>
          </p:nvSpPr>
          <p:spPr>
            <a:xfrm>
              <a:off x="2133755" y="6153182"/>
              <a:ext cx="130230" cy="142633"/>
            </a:xfrm>
            <a:custGeom>
              <a:avLst/>
              <a:gdLst>
                <a:gd name="connsiteX0" fmla="*/ 101641 w 130229"/>
                <a:gd name="connsiteY0" fmla="*/ 50852 h 142632"/>
                <a:gd name="connsiteX1" fmla="*/ 69580 w 130229"/>
                <a:gd name="connsiteY1" fmla="*/ 24496 h 142632"/>
                <a:gd name="connsiteX2" fmla="*/ 31007 w 130229"/>
                <a:gd name="connsiteY2" fmla="*/ 75595 h 142632"/>
                <a:gd name="connsiteX3" fmla="*/ 68216 w 130229"/>
                <a:gd name="connsiteY3" fmla="*/ 123656 h 142632"/>
                <a:gd name="connsiteX4" fmla="*/ 101641 w 130229"/>
                <a:gd name="connsiteY4" fmla="*/ 91595 h 142632"/>
                <a:gd name="connsiteX5" fmla="*/ 132648 w 130229"/>
                <a:gd name="connsiteY5" fmla="*/ 91595 h 142632"/>
                <a:gd name="connsiteX6" fmla="*/ 68216 w 130229"/>
                <a:gd name="connsiteY6" fmla="*/ 148090 h 142632"/>
                <a:gd name="connsiteX7" fmla="*/ 0 w 130229"/>
                <a:gd name="connsiteY7" fmla="*/ 75533 h 142632"/>
                <a:gd name="connsiteX8" fmla="*/ 69270 w 130229"/>
                <a:gd name="connsiteY8" fmla="*/ 0 h 142632"/>
                <a:gd name="connsiteX9" fmla="*/ 132586 w 130229"/>
                <a:gd name="connsiteY9" fmla="*/ 50790 h 142632"/>
                <a:gd name="connsiteX10" fmla="*/ 101641 w 130229"/>
                <a:gd name="connsiteY10" fmla="*/ 50790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229" h="142632">
                  <a:moveTo>
                    <a:pt x="101641" y="50852"/>
                  </a:moveTo>
                  <a:cubicBezTo>
                    <a:pt x="99223" y="33736"/>
                    <a:pt x="86696" y="24496"/>
                    <a:pt x="69580" y="24496"/>
                  </a:cubicBezTo>
                  <a:cubicBezTo>
                    <a:pt x="53580" y="24496"/>
                    <a:pt x="31007" y="32930"/>
                    <a:pt x="31007" y="75595"/>
                  </a:cubicBezTo>
                  <a:cubicBezTo>
                    <a:pt x="31007" y="98975"/>
                    <a:pt x="41363" y="123656"/>
                    <a:pt x="68216" y="123656"/>
                  </a:cubicBezTo>
                  <a:cubicBezTo>
                    <a:pt x="86138" y="123656"/>
                    <a:pt x="98665" y="111688"/>
                    <a:pt x="101641" y="91595"/>
                  </a:cubicBezTo>
                  <a:lnTo>
                    <a:pt x="132648" y="91595"/>
                  </a:lnTo>
                  <a:cubicBezTo>
                    <a:pt x="126943" y="127997"/>
                    <a:pt x="104370" y="148090"/>
                    <a:pt x="68216" y="148090"/>
                  </a:cubicBezTo>
                  <a:cubicBezTo>
                    <a:pt x="24186" y="148090"/>
                    <a:pt x="0" y="116835"/>
                    <a:pt x="0" y="75533"/>
                  </a:cubicBezTo>
                  <a:cubicBezTo>
                    <a:pt x="0" y="33116"/>
                    <a:pt x="23069" y="0"/>
                    <a:pt x="69270" y="0"/>
                  </a:cubicBezTo>
                  <a:cubicBezTo>
                    <a:pt x="101889" y="0"/>
                    <a:pt x="129610" y="16310"/>
                    <a:pt x="132586" y="50790"/>
                  </a:cubicBezTo>
                  <a:lnTo>
                    <a:pt x="101641" y="50790"/>
                  </a:lnTo>
                  <a:close/>
                </a:path>
              </a:pathLst>
            </a:custGeom>
            <a:solidFill>
              <a:schemeClr val="bg1"/>
            </a:solidFill>
            <a:ln w="616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06BDFBA-4CA9-4F9A-9D0D-CD941B963E5A}"/>
                </a:ext>
              </a:extLst>
            </p:cNvPr>
            <p:cNvSpPr/>
            <p:nvPr/>
          </p:nvSpPr>
          <p:spPr>
            <a:xfrm>
              <a:off x="2274775" y="6114919"/>
              <a:ext cx="80618" cy="179841"/>
            </a:xfrm>
            <a:custGeom>
              <a:avLst/>
              <a:gdLst>
                <a:gd name="connsiteX0" fmla="*/ 0 w 80618"/>
                <a:gd name="connsiteY0" fmla="*/ 42108 h 179841"/>
                <a:gd name="connsiteX1" fmla="*/ 23379 w 80618"/>
                <a:gd name="connsiteY1" fmla="*/ 42108 h 179841"/>
                <a:gd name="connsiteX2" fmla="*/ 23379 w 80618"/>
                <a:gd name="connsiteY2" fmla="*/ 0 h 179841"/>
                <a:gd name="connsiteX3" fmla="*/ 54386 w 80618"/>
                <a:gd name="connsiteY3" fmla="*/ 0 h 179841"/>
                <a:gd name="connsiteX4" fmla="*/ 54386 w 80618"/>
                <a:gd name="connsiteY4" fmla="*/ 42108 h 179841"/>
                <a:gd name="connsiteX5" fmla="*/ 82355 w 80618"/>
                <a:gd name="connsiteY5" fmla="*/ 42108 h 179841"/>
                <a:gd name="connsiteX6" fmla="*/ 82355 w 80618"/>
                <a:gd name="connsiteY6" fmla="*/ 65177 h 179841"/>
                <a:gd name="connsiteX7" fmla="*/ 54386 w 80618"/>
                <a:gd name="connsiteY7" fmla="*/ 65177 h 179841"/>
                <a:gd name="connsiteX8" fmla="*/ 54386 w 80618"/>
                <a:gd name="connsiteY8" fmla="*/ 140152 h 179841"/>
                <a:gd name="connsiteX9" fmla="*/ 69332 w 80618"/>
                <a:gd name="connsiteY9" fmla="*/ 159439 h 179841"/>
                <a:gd name="connsiteX10" fmla="*/ 82355 w 80618"/>
                <a:gd name="connsiteY10" fmla="*/ 158322 h 179841"/>
                <a:gd name="connsiteX11" fmla="*/ 82355 w 80618"/>
                <a:gd name="connsiteY11" fmla="*/ 182260 h 179841"/>
                <a:gd name="connsiteX12" fmla="*/ 62262 w 80618"/>
                <a:gd name="connsiteY12" fmla="*/ 183872 h 179841"/>
                <a:gd name="connsiteX13" fmla="*/ 23379 w 80618"/>
                <a:gd name="connsiteY13" fmla="*/ 147966 h 179841"/>
                <a:gd name="connsiteX14" fmla="*/ 23379 w 80618"/>
                <a:gd name="connsiteY14" fmla="*/ 65239 h 179841"/>
                <a:gd name="connsiteX15" fmla="*/ 0 w 80618"/>
                <a:gd name="connsiteY15" fmla="*/ 65239 h 179841"/>
                <a:gd name="connsiteX16" fmla="*/ 0 w 80618"/>
                <a:gd name="connsiteY16" fmla="*/ 42108 h 1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18" h="179841">
                  <a:moveTo>
                    <a:pt x="0" y="42108"/>
                  </a:moveTo>
                  <a:lnTo>
                    <a:pt x="23379" y="42108"/>
                  </a:lnTo>
                  <a:lnTo>
                    <a:pt x="23379" y="0"/>
                  </a:lnTo>
                  <a:lnTo>
                    <a:pt x="54386" y="0"/>
                  </a:lnTo>
                  <a:lnTo>
                    <a:pt x="54386" y="42108"/>
                  </a:lnTo>
                  <a:lnTo>
                    <a:pt x="82355" y="42108"/>
                  </a:lnTo>
                  <a:lnTo>
                    <a:pt x="82355" y="65177"/>
                  </a:lnTo>
                  <a:lnTo>
                    <a:pt x="54386" y="65177"/>
                  </a:lnTo>
                  <a:lnTo>
                    <a:pt x="54386" y="140152"/>
                  </a:lnTo>
                  <a:cubicBezTo>
                    <a:pt x="54386" y="152927"/>
                    <a:pt x="55503" y="159439"/>
                    <a:pt x="69332" y="159439"/>
                  </a:cubicBezTo>
                  <a:cubicBezTo>
                    <a:pt x="73673" y="159439"/>
                    <a:pt x="78014" y="159439"/>
                    <a:pt x="82355" y="158322"/>
                  </a:cubicBezTo>
                  <a:lnTo>
                    <a:pt x="82355" y="182260"/>
                  </a:lnTo>
                  <a:cubicBezTo>
                    <a:pt x="75595" y="182818"/>
                    <a:pt x="69022" y="183872"/>
                    <a:pt x="62262" y="183872"/>
                  </a:cubicBezTo>
                  <a:cubicBezTo>
                    <a:pt x="29953" y="183872"/>
                    <a:pt x="23937" y="171345"/>
                    <a:pt x="23379" y="147966"/>
                  </a:cubicBezTo>
                  <a:lnTo>
                    <a:pt x="23379" y="65239"/>
                  </a:lnTo>
                  <a:lnTo>
                    <a:pt x="0" y="65239"/>
                  </a:lnTo>
                  <a:lnTo>
                    <a:pt x="0" y="42108"/>
                  </a:lnTo>
                  <a:close/>
                </a:path>
              </a:pathLst>
            </a:custGeom>
            <a:solidFill>
              <a:schemeClr val="bg1"/>
            </a:solidFill>
            <a:ln w="616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BB59184-EB3F-4C52-80E7-6F1DE2426780}"/>
                </a:ext>
              </a:extLst>
            </p:cNvPr>
            <p:cNvSpPr/>
            <p:nvPr/>
          </p:nvSpPr>
          <p:spPr>
            <a:xfrm>
              <a:off x="2392974" y="6103509"/>
              <a:ext cx="24806" cy="192244"/>
            </a:xfrm>
            <a:custGeom>
              <a:avLst/>
              <a:gdLst>
                <a:gd name="connsiteX0" fmla="*/ 0 w 24805"/>
                <a:gd name="connsiteY0" fmla="*/ 0 h 192244"/>
                <a:gd name="connsiteX1" fmla="*/ 30945 w 24805"/>
                <a:gd name="connsiteY1" fmla="*/ 0 h 192244"/>
                <a:gd name="connsiteX2" fmla="*/ 30945 w 24805"/>
                <a:gd name="connsiteY2" fmla="*/ 29333 h 192244"/>
                <a:gd name="connsiteX3" fmla="*/ 0 w 24805"/>
                <a:gd name="connsiteY3" fmla="*/ 29333 h 192244"/>
                <a:gd name="connsiteX4" fmla="*/ 0 w 24805"/>
                <a:gd name="connsiteY4" fmla="*/ 0 h 192244"/>
                <a:gd name="connsiteX5" fmla="*/ 0 w 24805"/>
                <a:gd name="connsiteY5" fmla="*/ 53518 h 192244"/>
                <a:gd name="connsiteX6" fmla="*/ 30945 w 24805"/>
                <a:gd name="connsiteY6" fmla="*/ 53518 h 192244"/>
                <a:gd name="connsiteX7" fmla="*/ 30945 w 24805"/>
                <a:gd name="connsiteY7" fmla="*/ 193980 h 192244"/>
                <a:gd name="connsiteX8" fmla="*/ 0 w 24805"/>
                <a:gd name="connsiteY8" fmla="*/ 193980 h 192244"/>
                <a:gd name="connsiteX9" fmla="*/ 0 w 24805"/>
                <a:gd name="connsiteY9" fmla="*/ 53518 h 19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05" h="192244">
                  <a:moveTo>
                    <a:pt x="0" y="0"/>
                  </a:moveTo>
                  <a:lnTo>
                    <a:pt x="30945" y="0"/>
                  </a:lnTo>
                  <a:lnTo>
                    <a:pt x="30945" y="29333"/>
                  </a:lnTo>
                  <a:lnTo>
                    <a:pt x="0" y="29333"/>
                  </a:lnTo>
                  <a:lnTo>
                    <a:pt x="0" y="0"/>
                  </a:lnTo>
                  <a:close/>
                  <a:moveTo>
                    <a:pt x="0" y="53518"/>
                  </a:moveTo>
                  <a:lnTo>
                    <a:pt x="30945" y="53518"/>
                  </a:lnTo>
                  <a:lnTo>
                    <a:pt x="30945" y="193980"/>
                  </a:lnTo>
                  <a:lnTo>
                    <a:pt x="0" y="193980"/>
                  </a:lnTo>
                  <a:lnTo>
                    <a:pt x="0" y="53518"/>
                  </a:lnTo>
                  <a:close/>
                </a:path>
              </a:pathLst>
            </a:custGeom>
            <a:solidFill>
              <a:schemeClr val="bg1"/>
            </a:solidFill>
            <a:ln w="616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A63CFD4-BDC6-4F02-AA23-CDE08E8C0B63}"/>
                </a:ext>
              </a:extLst>
            </p:cNvPr>
            <p:cNvSpPr/>
            <p:nvPr/>
          </p:nvSpPr>
          <p:spPr>
            <a:xfrm>
              <a:off x="2446120" y="6157027"/>
              <a:ext cx="148834" cy="136431"/>
            </a:xfrm>
            <a:custGeom>
              <a:avLst/>
              <a:gdLst>
                <a:gd name="connsiteX0" fmla="*/ 0 w 148833"/>
                <a:gd name="connsiteY0" fmla="*/ 0 h 136431"/>
                <a:gd name="connsiteX1" fmla="*/ 33674 w 148833"/>
                <a:gd name="connsiteY1" fmla="*/ 0 h 136431"/>
                <a:gd name="connsiteX2" fmla="*/ 77146 w 148833"/>
                <a:gd name="connsiteY2" fmla="*/ 107905 h 136431"/>
                <a:gd name="connsiteX3" fmla="*/ 77704 w 148833"/>
                <a:gd name="connsiteY3" fmla="*/ 107905 h 136431"/>
                <a:gd name="connsiteX4" fmla="*/ 119873 w 148833"/>
                <a:gd name="connsiteY4" fmla="*/ 0 h 136431"/>
                <a:gd name="connsiteX5" fmla="*/ 151935 w 148833"/>
                <a:gd name="connsiteY5" fmla="*/ 0 h 136431"/>
                <a:gd name="connsiteX6" fmla="*/ 93765 w 148833"/>
                <a:gd name="connsiteY6" fmla="*/ 140462 h 136431"/>
                <a:gd name="connsiteX7" fmla="*/ 58975 w 148833"/>
                <a:gd name="connsiteY7" fmla="*/ 140462 h 136431"/>
                <a:gd name="connsiteX8" fmla="*/ 0 w 148833"/>
                <a:gd name="connsiteY8" fmla="*/ 0 h 1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33" h="136431">
                  <a:moveTo>
                    <a:pt x="0" y="0"/>
                  </a:moveTo>
                  <a:lnTo>
                    <a:pt x="33674" y="0"/>
                  </a:lnTo>
                  <a:lnTo>
                    <a:pt x="77146" y="107905"/>
                  </a:lnTo>
                  <a:lnTo>
                    <a:pt x="77704" y="107905"/>
                  </a:lnTo>
                  <a:lnTo>
                    <a:pt x="119873" y="0"/>
                  </a:lnTo>
                  <a:lnTo>
                    <a:pt x="151935" y="0"/>
                  </a:lnTo>
                  <a:lnTo>
                    <a:pt x="93765" y="140462"/>
                  </a:lnTo>
                  <a:lnTo>
                    <a:pt x="58975" y="140462"/>
                  </a:lnTo>
                  <a:lnTo>
                    <a:pt x="0" y="0"/>
                  </a:lnTo>
                  <a:close/>
                </a:path>
              </a:pathLst>
            </a:custGeom>
            <a:solidFill>
              <a:schemeClr val="bg1"/>
            </a:solidFill>
            <a:ln w="616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79021DE-A9E2-4192-B036-90276EA482EB}"/>
                </a:ext>
              </a:extLst>
            </p:cNvPr>
            <p:cNvSpPr/>
            <p:nvPr/>
          </p:nvSpPr>
          <p:spPr>
            <a:xfrm>
              <a:off x="2605992" y="6153182"/>
              <a:ext cx="130230" cy="142633"/>
            </a:xfrm>
            <a:custGeom>
              <a:avLst/>
              <a:gdLst>
                <a:gd name="connsiteX0" fmla="*/ 30945 w 130229"/>
                <a:gd name="connsiteY0" fmla="*/ 82107 h 142632"/>
                <a:gd name="connsiteX1" fmla="*/ 68712 w 130229"/>
                <a:gd name="connsiteY1" fmla="*/ 123656 h 142632"/>
                <a:gd name="connsiteX2" fmla="*/ 102944 w 130229"/>
                <a:gd name="connsiteY2" fmla="*/ 100277 h 142632"/>
                <a:gd name="connsiteX3" fmla="*/ 132276 w 130229"/>
                <a:gd name="connsiteY3" fmla="*/ 100277 h 142632"/>
                <a:gd name="connsiteX4" fmla="*/ 68712 w 130229"/>
                <a:gd name="connsiteY4" fmla="*/ 148090 h 142632"/>
                <a:gd name="connsiteX5" fmla="*/ 0 w 130229"/>
                <a:gd name="connsiteY5" fmla="*/ 74169 h 142632"/>
                <a:gd name="connsiteX6" fmla="*/ 67905 w 130229"/>
                <a:gd name="connsiteY6" fmla="*/ 0 h 142632"/>
                <a:gd name="connsiteX7" fmla="*/ 134199 w 130229"/>
                <a:gd name="connsiteY7" fmla="*/ 82045 h 142632"/>
                <a:gd name="connsiteX8" fmla="*/ 30945 w 130229"/>
                <a:gd name="connsiteY8" fmla="*/ 82045 h 142632"/>
                <a:gd name="connsiteX9" fmla="*/ 103254 w 130229"/>
                <a:gd name="connsiteY9" fmla="*/ 61766 h 142632"/>
                <a:gd name="connsiteX10" fmla="*/ 67968 w 130229"/>
                <a:gd name="connsiteY10" fmla="*/ 24558 h 142632"/>
                <a:gd name="connsiteX11" fmla="*/ 31007 w 130229"/>
                <a:gd name="connsiteY11" fmla="*/ 61766 h 142632"/>
                <a:gd name="connsiteX12" fmla="*/ 103254 w 130229"/>
                <a:gd name="connsiteY12" fmla="*/ 61766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229" h="142632">
                  <a:moveTo>
                    <a:pt x="30945" y="82107"/>
                  </a:moveTo>
                  <a:cubicBezTo>
                    <a:pt x="30945" y="104122"/>
                    <a:pt x="42914" y="123656"/>
                    <a:pt x="68712" y="123656"/>
                  </a:cubicBezTo>
                  <a:cubicBezTo>
                    <a:pt x="86634" y="123656"/>
                    <a:pt x="97548" y="115781"/>
                    <a:pt x="102944" y="100277"/>
                  </a:cubicBezTo>
                  <a:lnTo>
                    <a:pt x="132276" y="100277"/>
                  </a:lnTo>
                  <a:cubicBezTo>
                    <a:pt x="125517" y="130974"/>
                    <a:pt x="99409" y="148090"/>
                    <a:pt x="68712" y="148090"/>
                  </a:cubicBezTo>
                  <a:cubicBezTo>
                    <a:pt x="24682" y="148090"/>
                    <a:pt x="0" y="117393"/>
                    <a:pt x="0" y="74169"/>
                  </a:cubicBezTo>
                  <a:cubicBezTo>
                    <a:pt x="0" y="34232"/>
                    <a:pt x="26046" y="0"/>
                    <a:pt x="67905" y="0"/>
                  </a:cubicBezTo>
                  <a:cubicBezTo>
                    <a:pt x="112184" y="0"/>
                    <a:pt x="139346" y="39937"/>
                    <a:pt x="134199" y="82045"/>
                  </a:cubicBezTo>
                  <a:lnTo>
                    <a:pt x="30945" y="82045"/>
                  </a:lnTo>
                  <a:close/>
                  <a:moveTo>
                    <a:pt x="103254" y="61766"/>
                  </a:moveTo>
                  <a:cubicBezTo>
                    <a:pt x="102137" y="42232"/>
                    <a:pt x="88866" y="24558"/>
                    <a:pt x="67968" y="24558"/>
                  </a:cubicBezTo>
                  <a:cubicBezTo>
                    <a:pt x="46511" y="24558"/>
                    <a:pt x="31813" y="40867"/>
                    <a:pt x="31007" y="61766"/>
                  </a:cubicBezTo>
                  <a:lnTo>
                    <a:pt x="103254" y="61766"/>
                  </a:lnTo>
                  <a:close/>
                </a:path>
              </a:pathLst>
            </a:custGeom>
            <a:solidFill>
              <a:schemeClr val="bg1"/>
            </a:solidFill>
            <a:ln w="616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3AF4806-7542-4C09-BCE2-7711778C70B8}"/>
                </a:ext>
              </a:extLst>
            </p:cNvPr>
            <p:cNvSpPr/>
            <p:nvPr/>
          </p:nvSpPr>
          <p:spPr>
            <a:xfrm>
              <a:off x="1904054" y="5872816"/>
              <a:ext cx="427898" cy="204647"/>
            </a:xfrm>
            <a:custGeom>
              <a:avLst/>
              <a:gdLst>
                <a:gd name="connsiteX0" fmla="*/ 430192 w 427897"/>
                <a:gd name="connsiteY0" fmla="*/ 198631 h 204646"/>
                <a:gd name="connsiteX1" fmla="*/ 271498 w 427897"/>
                <a:gd name="connsiteY1" fmla="*/ 41239 h 204646"/>
                <a:gd name="connsiteX2" fmla="*/ 216243 w 427897"/>
                <a:gd name="connsiteY2" fmla="*/ 0 h 204646"/>
                <a:gd name="connsiteX3" fmla="*/ 160989 w 427897"/>
                <a:gd name="connsiteY3" fmla="*/ 41239 h 204646"/>
                <a:gd name="connsiteX4" fmla="*/ 2295 w 427897"/>
                <a:gd name="connsiteY4" fmla="*/ 198631 h 204646"/>
                <a:gd name="connsiteX5" fmla="*/ 0 w 427897"/>
                <a:gd name="connsiteY5" fmla="*/ 207251 h 204646"/>
                <a:gd name="connsiteX6" fmla="*/ 47193 w 427897"/>
                <a:gd name="connsiteY6" fmla="*/ 207251 h 204646"/>
                <a:gd name="connsiteX7" fmla="*/ 48743 w 427897"/>
                <a:gd name="connsiteY7" fmla="*/ 202476 h 204646"/>
                <a:gd name="connsiteX8" fmla="*/ 166632 w 427897"/>
                <a:gd name="connsiteY8" fmla="*/ 86882 h 204646"/>
                <a:gd name="connsiteX9" fmla="*/ 216305 w 427897"/>
                <a:gd name="connsiteY9" fmla="*/ 115346 h 204646"/>
                <a:gd name="connsiteX10" fmla="*/ 265979 w 427897"/>
                <a:gd name="connsiteY10" fmla="*/ 86882 h 204646"/>
                <a:gd name="connsiteX11" fmla="*/ 383868 w 427897"/>
                <a:gd name="connsiteY11" fmla="*/ 202476 h 204646"/>
                <a:gd name="connsiteX12" fmla="*/ 385356 w 427897"/>
                <a:gd name="connsiteY12" fmla="*/ 207251 h 204646"/>
                <a:gd name="connsiteX13" fmla="*/ 432549 w 427897"/>
                <a:gd name="connsiteY13" fmla="*/ 207251 h 204646"/>
                <a:gd name="connsiteX14" fmla="*/ 430192 w 427897"/>
                <a:gd name="connsiteY14" fmla="*/ 198631 h 20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897" h="204646">
                  <a:moveTo>
                    <a:pt x="430192" y="198631"/>
                  </a:moveTo>
                  <a:cubicBezTo>
                    <a:pt x="409666" y="121300"/>
                    <a:pt x="348210" y="61022"/>
                    <a:pt x="271498" y="41239"/>
                  </a:cubicBezTo>
                  <a:cubicBezTo>
                    <a:pt x="264428" y="17364"/>
                    <a:pt x="242351" y="0"/>
                    <a:pt x="216243" y="0"/>
                  </a:cubicBezTo>
                  <a:cubicBezTo>
                    <a:pt x="190135" y="0"/>
                    <a:pt x="168058" y="17364"/>
                    <a:pt x="160989" y="41239"/>
                  </a:cubicBezTo>
                  <a:cubicBezTo>
                    <a:pt x="84215" y="61022"/>
                    <a:pt x="22821" y="121238"/>
                    <a:pt x="2295" y="198631"/>
                  </a:cubicBezTo>
                  <a:lnTo>
                    <a:pt x="0" y="207251"/>
                  </a:lnTo>
                  <a:lnTo>
                    <a:pt x="47193" y="207251"/>
                  </a:lnTo>
                  <a:lnTo>
                    <a:pt x="48743" y="202476"/>
                  </a:lnTo>
                  <a:cubicBezTo>
                    <a:pt x="66541" y="146292"/>
                    <a:pt x="110943" y="103254"/>
                    <a:pt x="166632" y="86882"/>
                  </a:cubicBezTo>
                  <a:cubicBezTo>
                    <a:pt x="176678" y="103874"/>
                    <a:pt x="195097" y="115346"/>
                    <a:pt x="216305" y="115346"/>
                  </a:cubicBezTo>
                  <a:cubicBezTo>
                    <a:pt x="237514" y="115346"/>
                    <a:pt x="255932" y="103874"/>
                    <a:pt x="265979" y="86882"/>
                  </a:cubicBezTo>
                  <a:cubicBezTo>
                    <a:pt x="321667" y="103192"/>
                    <a:pt x="366008" y="146292"/>
                    <a:pt x="383868" y="202476"/>
                  </a:cubicBezTo>
                  <a:lnTo>
                    <a:pt x="385356" y="207251"/>
                  </a:lnTo>
                  <a:lnTo>
                    <a:pt x="432549" y="207251"/>
                  </a:lnTo>
                  <a:lnTo>
                    <a:pt x="430192" y="198631"/>
                  </a:lnTo>
                  <a:close/>
                </a:path>
              </a:pathLst>
            </a:custGeom>
            <a:solidFill>
              <a:schemeClr val="bg1"/>
            </a:solidFill>
            <a:ln w="6166"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26DB9D85-072D-4E30-BBF9-EEA51B46E22E}"/>
                </a:ext>
              </a:extLst>
            </p:cNvPr>
            <p:cNvGrpSpPr/>
            <p:nvPr userDrawn="1"/>
          </p:nvGrpSpPr>
          <p:grpSpPr>
            <a:xfrm>
              <a:off x="1536421" y="6355776"/>
              <a:ext cx="1195908" cy="64074"/>
              <a:chOff x="725672" y="6595588"/>
              <a:chExt cx="1038241" cy="55626"/>
            </a:xfrm>
            <a:solidFill>
              <a:schemeClr val="bg1"/>
            </a:solidFill>
          </p:grpSpPr>
          <p:sp>
            <p:nvSpPr>
              <p:cNvPr id="31" name="Freeform: Shape 30">
                <a:extLst>
                  <a:ext uri="{FF2B5EF4-FFF2-40B4-BE49-F238E27FC236}">
                    <a16:creationId xmlns:a16="http://schemas.microsoft.com/office/drawing/2014/main" id="{B87E3D4D-7F75-4788-8112-6117074191D3}"/>
                  </a:ext>
                </a:extLst>
              </p:cNvPr>
              <p:cNvSpPr/>
              <p:nvPr/>
            </p:nvSpPr>
            <p:spPr>
              <a:xfrm>
                <a:off x="725672" y="6595588"/>
                <a:ext cx="31007" cy="43410"/>
              </a:xfrm>
              <a:custGeom>
                <a:avLst/>
                <a:gdLst>
                  <a:gd name="connsiteX0" fmla="*/ 0 w 31007"/>
                  <a:gd name="connsiteY0" fmla="*/ 0 h 43409"/>
                  <a:gd name="connsiteX1" fmla="*/ 19534 w 31007"/>
                  <a:gd name="connsiteY1" fmla="*/ 0 h 43409"/>
                  <a:gd name="connsiteX2" fmla="*/ 34604 w 31007"/>
                  <a:gd name="connsiteY2" fmla="*/ 13705 h 43409"/>
                  <a:gd name="connsiteX3" fmla="*/ 19534 w 31007"/>
                  <a:gd name="connsiteY3" fmla="*/ 27286 h 43409"/>
                  <a:gd name="connsiteX4" fmla="*/ 7752 w 31007"/>
                  <a:gd name="connsiteY4" fmla="*/ 27286 h 43409"/>
                  <a:gd name="connsiteX5" fmla="*/ 7752 w 31007"/>
                  <a:gd name="connsiteY5" fmla="*/ 44278 h 43409"/>
                  <a:gd name="connsiteX6" fmla="*/ 0 w 31007"/>
                  <a:gd name="connsiteY6" fmla="*/ 44278 h 43409"/>
                  <a:gd name="connsiteX7" fmla="*/ 0 w 31007"/>
                  <a:gd name="connsiteY7" fmla="*/ 0 h 43409"/>
                  <a:gd name="connsiteX8" fmla="*/ 7752 w 31007"/>
                  <a:gd name="connsiteY8" fmla="*/ 20961 h 43409"/>
                  <a:gd name="connsiteX9" fmla="*/ 19100 w 31007"/>
                  <a:gd name="connsiteY9" fmla="*/ 20961 h 43409"/>
                  <a:gd name="connsiteX10" fmla="*/ 26852 w 31007"/>
                  <a:gd name="connsiteY10" fmla="*/ 13643 h 43409"/>
                  <a:gd name="connsiteX11" fmla="*/ 19224 w 31007"/>
                  <a:gd name="connsiteY11" fmla="*/ 6325 h 43409"/>
                  <a:gd name="connsiteX12" fmla="*/ 7752 w 31007"/>
                  <a:gd name="connsiteY12" fmla="*/ 6325 h 43409"/>
                  <a:gd name="connsiteX13" fmla="*/ 7752 w 31007"/>
                  <a:gd name="connsiteY13" fmla="*/ 20961 h 4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07" h="43409">
                    <a:moveTo>
                      <a:pt x="0" y="0"/>
                    </a:moveTo>
                    <a:lnTo>
                      <a:pt x="19534" y="0"/>
                    </a:lnTo>
                    <a:cubicBezTo>
                      <a:pt x="32185" y="0"/>
                      <a:pt x="34604" y="8186"/>
                      <a:pt x="34604" y="13705"/>
                    </a:cubicBezTo>
                    <a:cubicBezTo>
                      <a:pt x="34604" y="19162"/>
                      <a:pt x="32185" y="27348"/>
                      <a:pt x="19534" y="27286"/>
                    </a:cubicBezTo>
                    <a:lnTo>
                      <a:pt x="7752" y="27286"/>
                    </a:lnTo>
                    <a:lnTo>
                      <a:pt x="7752" y="44278"/>
                    </a:lnTo>
                    <a:lnTo>
                      <a:pt x="0" y="44278"/>
                    </a:lnTo>
                    <a:lnTo>
                      <a:pt x="0" y="0"/>
                    </a:lnTo>
                    <a:close/>
                    <a:moveTo>
                      <a:pt x="7752" y="20961"/>
                    </a:moveTo>
                    <a:lnTo>
                      <a:pt x="19100" y="20961"/>
                    </a:lnTo>
                    <a:cubicBezTo>
                      <a:pt x="22573" y="20961"/>
                      <a:pt x="26852" y="19224"/>
                      <a:pt x="26852" y="13643"/>
                    </a:cubicBezTo>
                    <a:cubicBezTo>
                      <a:pt x="26852" y="7814"/>
                      <a:pt x="23317" y="6325"/>
                      <a:pt x="19224" y="6325"/>
                    </a:cubicBezTo>
                    <a:lnTo>
                      <a:pt x="7752" y="6325"/>
                    </a:lnTo>
                    <a:lnTo>
                      <a:pt x="7752" y="20961"/>
                    </a:lnTo>
                    <a:close/>
                  </a:path>
                </a:pathLst>
              </a:custGeom>
              <a:grpFill/>
              <a:ln w="616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179515B-8062-4913-9E3C-9976A3D11208}"/>
                  </a:ext>
                </a:extLst>
              </p:cNvPr>
              <p:cNvSpPr/>
              <p:nvPr/>
            </p:nvSpPr>
            <p:spPr>
              <a:xfrm>
                <a:off x="766044" y="6606936"/>
                <a:ext cx="18604" cy="31007"/>
              </a:xfrm>
              <a:custGeom>
                <a:avLst/>
                <a:gdLst>
                  <a:gd name="connsiteX0" fmla="*/ 0 w 18604"/>
                  <a:gd name="connsiteY0" fmla="*/ 868 h 31007"/>
                  <a:gd name="connsiteX1" fmla="*/ 6636 w 18604"/>
                  <a:gd name="connsiteY1" fmla="*/ 868 h 31007"/>
                  <a:gd name="connsiteX2" fmla="*/ 6636 w 18604"/>
                  <a:gd name="connsiteY2" fmla="*/ 7070 h 31007"/>
                  <a:gd name="connsiteX3" fmla="*/ 6760 w 18604"/>
                  <a:gd name="connsiteY3" fmla="*/ 7070 h 31007"/>
                  <a:gd name="connsiteX4" fmla="*/ 16124 w 18604"/>
                  <a:gd name="connsiteY4" fmla="*/ 0 h 31007"/>
                  <a:gd name="connsiteX5" fmla="*/ 18790 w 18604"/>
                  <a:gd name="connsiteY5" fmla="*/ 186 h 31007"/>
                  <a:gd name="connsiteX6" fmla="*/ 18790 w 18604"/>
                  <a:gd name="connsiteY6" fmla="*/ 7008 h 31007"/>
                  <a:gd name="connsiteX7" fmla="*/ 15752 w 18604"/>
                  <a:gd name="connsiteY7" fmla="*/ 6698 h 31007"/>
                  <a:gd name="connsiteX8" fmla="*/ 7070 w 18604"/>
                  <a:gd name="connsiteY8" fmla="*/ 17674 h 31007"/>
                  <a:gd name="connsiteX9" fmla="*/ 7070 w 18604"/>
                  <a:gd name="connsiteY9" fmla="*/ 32930 h 31007"/>
                  <a:gd name="connsiteX10" fmla="*/ 0 w 18604"/>
                  <a:gd name="connsiteY10" fmla="*/ 32930 h 31007"/>
                  <a:gd name="connsiteX11" fmla="*/ 0 w 18604"/>
                  <a:gd name="connsiteY11" fmla="*/ 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04" h="31007">
                    <a:moveTo>
                      <a:pt x="0" y="868"/>
                    </a:moveTo>
                    <a:lnTo>
                      <a:pt x="6636" y="868"/>
                    </a:lnTo>
                    <a:lnTo>
                      <a:pt x="6636" y="7070"/>
                    </a:lnTo>
                    <a:lnTo>
                      <a:pt x="6760" y="7070"/>
                    </a:lnTo>
                    <a:cubicBezTo>
                      <a:pt x="7566" y="3659"/>
                      <a:pt x="11783" y="0"/>
                      <a:pt x="16124" y="0"/>
                    </a:cubicBezTo>
                    <a:cubicBezTo>
                      <a:pt x="17736" y="0"/>
                      <a:pt x="18170" y="124"/>
                      <a:pt x="18790" y="186"/>
                    </a:cubicBezTo>
                    <a:lnTo>
                      <a:pt x="18790" y="7008"/>
                    </a:lnTo>
                    <a:cubicBezTo>
                      <a:pt x="17798" y="6884"/>
                      <a:pt x="16744" y="6698"/>
                      <a:pt x="15752" y="6698"/>
                    </a:cubicBezTo>
                    <a:cubicBezTo>
                      <a:pt x="10914" y="6698"/>
                      <a:pt x="7070" y="10604"/>
                      <a:pt x="7070" y="17674"/>
                    </a:cubicBezTo>
                    <a:lnTo>
                      <a:pt x="7070" y="32930"/>
                    </a:lnTo>
                    <a:lnTo>
                      <a:pt x="0" y="32930"/>
                    </a:lnTo>
                    <a:lnTo>
                      <a:pt x="0" y="868"/>
                    </a:lnTo>
                    <a:close/>
                  </a:path>
                </a:pathLst>
              </a:custGeom>
              <a:grpFill/>
              <a:ln w="616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16DF1B1-0F22-44AD-820A-F25B35674031}"/>
                  </a:ext>
                </a:extLst>
              </p:cNvPr>
              <p:cNvSpPr/>
              <p:nvPr/>
            </p:nvSpPr>
            <p:spPr>
              <a:xfrm>
                <a:off x="785268" y="6606936"/>
                <a:ext cx="31007" cy="31007"/>
              </a:xfrm>
              <a:custGeom>
                <a:avLst/>
                <a:gdLst>
                  <a:gd name="connsiteX0" fmla="*/ 0 w 31007"/>
                  <a:gd name="connsiteY0" fmla="*/ 16868 h 31007"/>
                  <a:gd name="connsiteX1" fmla="*/ 16186 w 31007"/>
                  <a:gd name="connsiteY1" fmla="*/ 0 h 31007"/>
                  <a:gd name="connsiteX2" fmla="*/ 32371 w 31007"/>
                  <a:gd name="connsiteY2" fmla="*/ 16868 h 31007"/>
                  <a:gd name="connsiteX3" fmla="*/ 16186 w 31007"/>
                  <a:gd name="connsiteY3" fmla="*/ 33798 h 31007"/>
                  <a:gd name="connsiteX4" fmla="*/ 0 w 31007"/>
                  <a:gd name="connsiteY4" fmla="*/ 16868 h 31007"/>
                  <a:gd name="connsiteX5" fmla="*/ 25240 w 31007"/>
                  <a:gd name="connsiteY5" fmla="*/ 16868 h 31007"/>
                  <a:gd name="connsiteX6" fmla="*/ 16124 w 31007"/>
                  <a:gd name="connsiteY6" fmla="*/ 5581 h 31007"/>
                  <a:gd name="connsiteX7" fmla="*/ 7008 w 31007"/>
                  <a:gd name="connsiteY7" fmla="*/ 16868 h 31007"/>
                  <a:gd name="connsiteX8" fmla="*/ 16124 w 31007"/>
                  <a:gd name="connsiteY8" fmla="*/ 28216 h 31007"/>
                  <a:gd name="connsiteX9" fmla="*/ 25240 w 31007"/>
                  <a:gd name="connsiteY9" fmla="*/ 16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7" h="31007">
                    <a:moveTo>
                      <a:pt x="0" y="16868"/>
                    </a:moveTo>
                    <a:cubicBezTo>
                      <a:pt x="0" y="7070"/>
                      <a:pt x="5891" y="0"/>
                      <a:pt x="16186" y="0"/>
                    </a:cubicBezTo>
                    <a:cubicBezTo>
                      <a:pt x="26480" y="0"/>
                      <a:pt x="32371" y="7070"/>
                      <a:pt x="32371" y="16868"/>
                    </a:cubicBezTo>
                    <a:cubicBezTo>
                      <a:pt x="32371" y="26728"/>
                      <a:pt x="26480" y="33798"/>
                      <a:pt x="16186" y="33798"/>
                    </a:cubicBezTo>
                    <a:cubicBezTo>
                      <a:pt x="5891" y="33798"/>
                      <a:pt x="0" y="26728"/>
                      <a:pt x="0" y="16868"/>
                    </a:cubicBezTo>
                    <a:close/>
                    <a:moveTo>
                      <a:pt x="25240" y="16868"/>
                    </a:moveTo>
                    <a:cubicBezTo>
                      <a:pt x="25240" y="11349"/>
                      <a:pt x="22449" y="5581"/>
                      <a:pt x="16124" y="5581"/>
                    </a:cubicBezTo>
                    <a:cubicBezTo>
                      <a:pt x="9798" y="5581"/>
                      <a:pt x="7008" y="11349"/>
                      <a:pt x="7008" y="16868"/>
                    </a:cubicBezTo>
                    <a:cubicBezTo>
                      <a:pt x="7008" y="22449"/>
                      <a:pt x="9798" y="28216"/>
                      <a:pt x="16124" y="28216"/>
                    </a:cubicBezTo>
                    <a:cubicBezTo>
                      <a:pt x="22449" y="28216"/>
                      <a:pt x="25240" y="22449"/>
                      <a:pt x="25240" y="16868"/>
                    </a:cubicBezTo>
                    <a:close/>
                  </a:path>
                </a:pathLst>
              </a:custGeom>
              <a:grpFill/>
              <a:ln w="616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DF468AF-B391-449C-990B-E4F4C7F8984C}"/>
                  </a:ext>
                </a:extLst>
              </p:cNvPr>
              <p:cNvSpPr/>
              <p:nvPr/>
            </p:nvSpPr>
            <p:spPr>
              <a:xfrm>
                <a:off x="820306" y="6598192"/>
                <a:ext cx="18604" cy="37209"/>
              </a:xfrm>
              <a:custGeom>
                <a:avLst/>
                <a:gdLst>
                  <a:gd name="connsiteX0" fmla="*/ 0 w 18604"/>
                  <a:gd name="connsiteY0" fmla="*/ 9612 h 37208"/>
                  <a:gd name="connsiteX1" fmla="*/ 5333 w 18604"/>
                  <a:gd name="connsiteY1" fmla="*/ 9612 h 37208"/>
                  <a:gd name="connsiteX2" fmla="*/ 5333 w 18604"/>
                  <a:gd name="connsiteY2" fmla="*/ 0 h 37208"/>
                  <a:gd name="connsiteX3" fmla="*/ 12403 w 18604"/>
                  <a:gd name="connsiteY3" fmla="*/ 0 h 37208"/>
                  <a:gd name="connsiteX4" fmla="*/ 12403 w 18604"/>
                  <a:gd name="connsiteY4" fmla="*/ 9612 h 37208"/>
                  <a:gd name="connsiteX5" fmla="*/ 18790 w 18604"/>
                  <a:gd name="connsiteY5" fmla="*/ 9612 h 37208"/>
                  <a:gd name="connsiteX6" fmla="*/ 18790 w 18604"/>
                  <a:gd name="connsiteY6" fmla="*/ 14883 h 37208"/>
                  <a:gd name="connsiteX7" fmla="*/ 12403 w 18604"/>
                  <a:gd name="connsiteY7" fmla="*/ 14883 h 37208"/>
                  <a:gd name="connsiteX8" fmla="*/ 12403 w 18604"/>
                  <a:gd name="connsiteY8" fmla="*/ 31999 h 37208"/>
                  <a:gd name="connsiteX9" fmla="*/ 15814 w 18604"/>
                  <a:gd name="connsiteY9" fmla="*/ 36402 h 37208"/>
                  <a:gd name="connsiteX10" fmla="*/ 18790 w 18604"/>
                  <a:gd name="connsiteY10" fmla="*/ 36154 h 37208"/>
                  <a:gd name="connsiteX11" fmla="*/ 18790 w 18604"/>
                  <a:gd name="connsiteY11" fmla="*/ 41612 h 37208"/>
                  <a:gd name="connsiteX12" fmla="*/ 14201 w 18604"/>
                  <a:gd name="connsiteY12" fmla="*/ 41984 h 37208"/>
                  <a:gd name="connsiteX13" fmla="*/ 5333 w 18604"/>
                  <a:gd name="connsiteY13" fmla="*/ 33798 h 37208"/>
                  <a:gd name="connsiteX14" fmla="*/ 5333 w 18604"/>
                  <a:gd name="connsiteY14" fmla="*/ 14883 h 37208"/>
                  <a:gd name="connsiteX15" fmla="*/ 0 w 18604"/>
                  <a:gd name="connsiteY15" fmla="*/ 14883 h 37208"/>
                  <a:gd name="connsiteX16" fmla="*/ 0 w 18604"/>
                  <a:gd name="connsiteY16" fmla="*/ 9612 h 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04" h="37208">
                    <a:moveTo>
                      <a:pt x="0" y="9612"/>
                    </a:moveTo>
                    <a:lnTo>
                      <a:pt x="5333" y="9612"/>
                    </a:lnTo>
                    <a:lnTo>
                      <a:pt x="5333" y="0"/>
                    </a:lnTo>
                    <a:lnTo>
                      <a:pt x="12403" y="0"/>
                    </a:lnTo>
                    <a:lnTo>
                      <a:pt x="12403" y="9612"/>
                    </a:lnTo>
                    <a:lnTo>
                      <a:pt x="18790" y="9612"/>
                    </a:lnTo>
                    <a:lnTo>
                      <a:pt x="18790" y="14883"/>
                    </a:lnTo>
                    <a:lnTo>
                      <a:pt x="12403" y="14883"/>
                    </a:lnTo>
                    <a:lnTo>
                      <a:pt x="12403" y="31999"/>
                    </a:lnTo>
                    <a:cubicBezTo>
                      <a:pt x="12403" y="34914"/>
                      <a:pt x="12651" y="36402"/>
                      <a:pt x="15814" y="36402"/>
                    </a:cubicBezTo>
                    <a:cubicBezTo>
                      <a:pt x="16806" y="36402"/>
                      <a:pt x="17798" y="36402"/>
                      <a:pt x="18790" y="36154"/>
                    </a:cubicBezTo>
                    <a:lnTo>
                      <a:pt x="18790" y="41612"/>
                    </a:lnTo>
                    <a:cubicBezTo>
                      <a:pt x="17240" y="41736"/>
                      <a:pt x="15752" y="41984"/>
                      <a:pt x="14201" y="41984"/>
                    </a:cubicBezTo>
                    <a:cubicBezTo>
                      <a:pt x="6822" y="41984"/>
                      <a:pt x="5457" y="39131"/>
                      <a:pt x="5333" y="33798"/>
                    </a:cubicBezTo>
                    <a:lnTo>
                      <a:pt x="5333" y="14883"/>
                    </a:lnTo>
                    <a:lnTo>
                      <a:pt x="0" y="14883"/>
                    </a:lnTo>
                    <a:lnTo>
                      <a:pt x="0" y="9612"/>
                    </a:lnTo>
                    <a:close/>
                  </a:path>
                </a:pathLst>
              </a:custGeom>
              <a:grpFill/>
              <a:ln w="616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2A04671-721D-4718-AA1C-551CC0C7AD0F}"/>
                  </a:ext>
                </a:extLst>
              </p:cNvPr>
              <p:cNvSpPr/>
              <p:nvPr/>
            </p:nvSpPr>
            <p:spPr>
              <a:xfrm>
                <a:off x="842631" y="6606936"/>
                <a:ext cx="24806" cy="31007"/>
              </a:xfrm>
              <a:custGeom>
                <a:avLst/>
                <a:gdLst>
                  <a:gd name="connsiteX0" fmla="*/ 7070 w 24805"/>
                  <a:gd name="connsiteY0" fmla="*/ 18728 h 31007"/>
                  <a:gd name="connsiteX1" fmla="*/ 15690 w 24805"/>
                  <a:gd name="connsiteY1" fmla="*/ 28216 h 31007"/>
                  <a:gd name="connsiteX2" fmla="*/ 23503 w 24805"/>
                  <a:gd name="connsiteY2" fmla="*/ 22883 h 31007"/>
                  <a:gd name="connsiteX3" fmla="*/ 30201 w 24805"/>
                  <a:gd name="connsiteY3" fmla="*/ 22883 h 31007"/>
                  <a:gd name="connsiteX4" fmla="*/ 15690 w 24805"/>
                  <a:gd name="connsiteY4" fmla="*/ 33798 h 31007"/>
                  <a:gd name="connsiteX5" fmla="*/ 0 w 24805"/>
                  <a:gd name="connsiteY5" fmla="*/ 16930 h 31007"/>
                  <a:gd name="connsiteX6" fmla="*/ 15504 w 24805"/>
                  <a:gd name="connsiteY6" fmla="*/ 0 h 31007"/>
                  <a:gd name="connsiteX7" fmla="*/ 30635 w 24805"/>
                  <a:gd name="connsiteY7" fmla="*/ 18728 h 31007"/>
                  <a:gd name="connsiteX8" fmla="*/ 7070 w 24805"/>
                  <a:gd name="connsiteY8" fmla="*/ 18728 h 31007"/>
                  <a:gd name="connsiteX9" fmla="*/ 23503 w 24805"/>
                  <a:gd name="connsiteY9" fmla="*/ 14077 h 31007"/>
                  <a:gd name="connsiteX10" fmla="*/ 15442 w 24805"/>
                  <a:gd name="connsiteY10" fmla="*/ 5581 h 31007"/>
                  <a:gd name="connsiteX11" fmla="*/ 7008 w 24805"/>
                  <a:gd name="connsiteY11" fmla="*/ 14077 h 31007"/>
                  <a:gd name="connsiteX12" fmla="*/ 23503 w 24805"/>
                  <a:gd name="connsiteY12" fmla="*/ 14077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05" h="31007">
                    <a:moveTo>
                      <a:pt x="7070" y="18728"/>
                    </a:moveTo>
                    <a:cubicBezTo>
                      <a:pt x="7070" y="23751"/>
                      <a:pt x="9798" y="28216"/>
                      <a:pt x="15690" y="28216"/>
                    </a:cubicBezTo>
                    <a:cubicBezTo>
                      <a:pt x="19783" y="28216"/>
                      <a:pt x="22263" y="26418"/>
                      <a:pt x="23503" y="22883"/>
                    </a:cubicBezTo>
                    <a:lnTo>
                      <a:pt x="30201" y="22883"/>
                    </a:lnTo>
                    <a:cubicBezTo>
                      <a:pt x="28651" y="29891"/>
                      <a:pt x="22697" y="33798"/>
                      <a:pt x="15690" y="33798"/>
                    </a:cubicBezTo>
                    <a:cubicBezTo>
                      <a:pt x="5643" y="33798"/>
                      <a:pt x="0" y="26790"/>
                      <a:pt x="0" y="16930"/>
                    </a:cubicBezTo>
                    <a:cubicBezTo>
                      <a:pt x="0" y="7814"/>
                      <a:pt x="5953" y="0"/>
                      <a:pt x="15504" y="0"/>
                    </a:cubicBezTo>
                    <a:cubicBezTo>
                      <a:pt x="25612" y="0"/>
                      <a:pt x="31813" y="9116"/>
                      <a:pt x="30635" y="18728"/>
                    </a:cubicBezTo>
                    <a:lnTo>
                      <a:pt x="7070" y="18728"/>
                    </a:lnTo>
                    <a:close/>
                    <a:moveTo>
                      <a:pt x="23503" y="14077"/>
                    </a:moveTo>
                    <a:cubicBezTo>
                      <a:pt x="23255" y="9612"/>
                      <a:pt x="20217" y="5581"/>
                      <a:pt x="15442" y="5581"/>
                    </a:cubicBezTo>
                    <a:cubicBezTo>
                      <a:pt x="10542" y="5581"/>
                      <a:pt x="7194" y="9302"/>
                      <a:pt x="7008" y="14077"/>
                    </a:cubicBezTo>
                    <a:lnTo>
                      <a:pt x="23503" y="14077"/>
                    </a:lnTo>
                    <a:close/>
                  </a:path>
                </a:pathLst>
              </a:custGeom>
              <a:grpFill/>
              <a:ln w="616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8FE19D9-53A5-4272-B71A-947E67BC5E80}"/>
                  </a:ext>
                </a:extLst>
              </p:cNvPr>
              <p:cNvSpPr/>
              <p:nvPr/>
            </p:nvSpPr>
            <p:spPr>
              <a:xfrm>
                <a:off x="877049" y="6606936"/>
                <a:ext cx="24806" cy="31007"/>
              </a:xfrm>
              <a:custGeom>
                <a:avLst/>
                <a:gdLst>
                  <a:gd name="connsiteX0" fmla="*/ 23193 w 24805"/>
                  <a:gd name="connsiteY0" fmla="*/ 11597 h 31007"/>
                  <a:gd name="connsiteX1" fmla="*/ 15876 w 24805"/>
                  <a:gd name="connsiteY1" fmla="*/ 5581 h 31007"/>
                  <a:gd name="connsiteX2" fmla="*/ 7070 w 24805"/>
                  <a:gd name="connsiteY2" fmla="*/ 17240 h 31007"/>
                  <a:gd name="connsiteX3" fmla="*/ 15566 w 24805"/>
                  <a:gd name="connsiteY3" fmla="*/ 28216 h 31007"/>
                  <a:gd name="connsiteX4" fmla="*/ 23193 w 24805"/>
                  <a:gd name="connsiteY4" fmla="*/ 20899 h 31007"/>
                  <a:gd name="connsiteX5" fmla="*/ 30263 w 24805"/>
                  <a:gd name="connsiteY5" fmla="*/ 20899 h 31007"/>
                  <a:gd name="connsiteX6" fmla="*/ 15566 w 24805"/>
                  <a:gd name="connsiteY6" fmla="*/ 33798 h 31007"/>
                  <a:gd name="connsiteX7" fmla="*/ 0 w 24805"/>
                  <a:gd name="connsiteY7" fmla="*/ 17240 h 31007"/>
                  <a:gd name="connsiteX8" fmla="*/ 15814 w 24805"/>
                  <a:gd name="connsiteY8" fmla="*/ 0 h 31007"/>
                  <a:gd name="connsiteX9" fmla="*/ 30263 w 24805"/>
                  <a:gd name="connsiteY9" fmla="*/ 11597 h 31007"/>
                  <a:gd name="connsiteX10" fmla="*/ 23193 w 24805"/>
                  <a:gd name="connsiteY10" fmla="*/ 11597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5" h="31007">
                    <a:moveTo>
                      <a:pt x="23193" y="11597"/>
                    </a:moveTo>
                    <a:cubicBezTo>
                      <a:pt x="22635" y="7690"/>
                      <a:pt x="19783" y="5581"/>
                      <a:pt x="15876" y="5581"/>
                    </a:cubicBezTo>
                    <a:cubicBezTo>
                      <a:pt x="12217" y="5581"/>
                      <a:pt x="7070" y="7504"/>
                      <a:pt x="7070" y="17240"/>
                    </a:cubicBezTo>
                    <a:cubicBezTo>
                      <a:pt x="7070" y="22573"/>
                      <a:pt x="9426" y="28216"/>
                      <a:pt x="15566" y="28216"/>
                    </a:cubicBezTo>
                    <a:cubicBezTo>
                      <a:pt x="19658" y="28216"/>
                      <a:pt x="22511" y="25488"/>
                      <a:pt x="23193" y="20899"/>
                    </a:cubicBezTo>
                    <a:lnTo>
                      <a:pt x="30263" y="20899"/>
                    </a:lnTo>
                    <a:cubicBezTo>
                      <a:pt x="28961" y="29209"/>
                      <a:pt x="23813" y="33798"/>
                      <a:pt x="15566" y="33798"/>
                    </a:cubicBezTo>
                    <a:cubicBezTo>
                      <a:pt x="5519" y="33798"/>
                      <a:pt x="0" y="26666"/>
                      <a:pt x="0" y="17240"/>
                    </a:cubicBezTo>
                    <a:cubicBezTo>
                      <a:pt x="0" y="7566"/>
                      <a:pt x="5271" y="0"/>
                      <a:pt x="15814" y="0"/>
                    </a:cubicBezTo>
                    <a:cubicBezTo>
                      <a:pt x="23255" y="0"/>
                      <a:pt x="29581" y="3721"/>
                      <a:pt x="30263" y="11597"/>
                    </a:cubicBezTo>
                    <a:lnTo>
                      <a:pt x="23193" y="11597"/>
                    </a:lnTo>
                    <a:close/>
                  </a:path>
                </a:pathLst>
              </a:custGeom>
              <a:grpFill/>
              <a:ln w="616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DF42BC5-F606-433B-BF78-319D3EB1B4A2}"/>
                  </a:ext>
                </a:extLst>
              </p:cNvPr>
              <p:cNvSpPr/>
              <p:nvPr/>
            </p:nvSpPr>
            <p:spPr>
              <a:xfrm>
                <a:off x="909916" y="6598192"/>
                <a:ext cx="18604" cy="37209"/>
              </a:xfrm>
              <a:custGeom>
                <a:avLst/>
                <a:gdLst>
                  <a:gd name="connsiteX0" fmla="*/ 0 w 18604"/>
                  <a:gd name="connsiteY0" fmla="*/ 9612 h 37208"/>
                  <a:gd name="connsiteX1" fmla="*/ 5333 w 18604"/>
                  <a:gd name="connsiteY1" fmla="*/ 9612 h 37208"/>
                  <a:gd name="connsiteX2" fmla="*/ 5333 w 18604"/>
                  <a:gd name="connsiteY2" fmla="*/ 0 h 37208"/>
                  <a:gd name="connsiteX3" fmla="*/ 12403 w 18604"/>
                  <a:gd name="connsiteY3" fmla="*/ 0 h 37208"/>
                  <a:gd name="connsiteX4" fmla="*/ 12403 w 18604"/>
                  <a:gd name="connsiteY4" fmla="*/ 9612 h 37208"/>
                  <a:gd name="connsiteX5" fmla="*/ 18790 w 18604"/>
                  <a:gd name="connsiteY5" fmla="*/ 9612 h 37208"/>
                  <a:gd name="connsiteX6" fmla="*/ 18790 w 18604"/>
                  <a:gd name="connsiteY6" fmla="*/ 14883 h 37208"/>
                  <a:gd name="connsiteX7" fmla="*/ 12403 w 18604"/>
                  <a:gd name="connsiteY7" fmla="*/ 14883 h 37208"/>
                  <a:gd name="connsiteX8" fmla="*/ 12403 w 18604"/>
                  <a:gd name="connsiteY8" fmla="*/ 31999 h 37208"/>
                  <a:gd name="connsiteX9" fmla="*/ 15814 w 18604"/>
                  <a:gd name="connsiteY9" fmla="*/ 36402 h 37208"/>
                  <a:gd name="connsiteX10" fmla="*/ 18790 w 18604"/>
                  <a:gd name="connsiteY10" fmla="*/ 36154 h 37208"/>
                  <a:gd name="connsiteX11" fmla="*/ 18790 w 18604"/>
                  <a:gd name="connsiteY11" fmla="*/ 41612 h 37208"/>
                  <a:gd name="connsiteX12" fmla="*/ 14201 w 18604"/>
                  <a:gd name="connsiteY12" fmla="*/ 41984 h 37208"/>
                  <a:gd name="connsiteX13" fmla="*/ 5333 w 18604"/>
                  <a:gd name="connsiteY13" fmla="*/ 33798 h 37208"/>
                  <a:gd name="connsiteX14" fmla="*/ 5333 w 18604"/>
                  <a:gd name="connsiteY14" fmla="*/ 14883 h 37208"/>
                  <a:gd name="connsiteX15" fmla="*/ 0 w 18604"/>
                  <a:gd name="connsiteY15" fmla="*/ 14883 h 37208"/>
                  <a:gd name="connsiteX16" fmla="*/ 0 w 18604"/>
                  <a:gd name="connsiteY16" fmla="*/ 9612 h 3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04" h="37208">
                    <a:moveTo>
                      <a:pt x="0" y="9612"/>
                    </a:moveTo>
                    <a:lnTo>
                      <a:pt x="5333" y="9612"/>
                    </a:lnTo>
                    <a:lnTo>
                      <a:pt x="5333" y="0"/>
                    </a:lnTo>
                    <a:lnTo>
                      <a:pt x="12403" y="0"/>
                    </a:lnTo>
                    <a:lnTo>
                      <a:pt x="12403" y="9612"/>
                    </a:lnTo>
                    <a:lnTo>
                      <a:pt x="18790" y="9612"/>
                    </a:lnTo>
                    <a:lnTo>
                      <a:pt x="18790" y="14883"/>
                    </a:lnTo>
                    <a:lnTo>
                      <a:pt x="12403" y="14883"/>
                    </a:lnTo>
                    <a:lnTo>
                      <a:pt x="12403" y="31999"/>
                    </a:lnTo>
                    <a:cubicBezTo>
                      <a:pt x="12403" y="34914"/>
                      <a:pt x="12651" y="36402"/>
                      <a:pt x="15814" y="36402"/>
                    </a:cubicBezTo>
                    <a:cubicBezTo>
                      <a:pt x="16806" y="36402"/>
                      <a:pt x="17798" y="36402"/>
                      <a:pt x="18790" y="36154"/>
                    </a:cubicBezTo>
                    <a:lnTo>
                      <a:pt x="18790" y="41612"/>
                    </a:lnTo>
                    <a:cubicBezTo>
                      <a:pt x="17240" y="41736"/>
                      <a:pt x="15752" y="41984"/>
                      <a:pt x="14201" y="41984"/>
                    </a:cubicBezTo>
                    <a:cubicBezTo>
                      <a:pt x="6822" y="41984"/>
                      <a:pt x="5457" y="39131"/>
                      <a:pt x="5333" y="33798"/>
                    </a:cubicBezTo>
                    <a:lnTo>
                      <a:pt x="5333" y="14883"/>
                    </a:lnTo>
                    <a:lnTo>
                      <a:pt x="0" y="14883"/>
                    </a:lnTo>
                    <a:lnTo>
                      <a:pt x="0" y="9612"/>
                    </a:lnTo>
                    <a:close/>
                  </a:path>
                </a:pathLst>
              </a:custGeom>
              <a:grpFill/>
              <a:ln w="616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F655EE-42CF-40FC-AD08-2911AB2613B0}"/>
                  </a:ext>
                </a:extLst>
              </p:cNvPr>
              <p:cNvSpPr/>
              <p:nvPr/>
            </p:nvSpPr>
            <p:spPr>
              <a:xfrm>
                <a:off x="947807" y="6595588"/>
                <a:ext cx="31007" cy="43410"/>
              </a:xfrm>
              <a:custGeom>
                <a:avLst/>
                <a:gdLst>
                  <a:gd name="connsiteX0" fmla="*/ 0 w 31007"/>
                  <a:gd name="connsiteY0" fmla="*/ 0 h 43409"/>
                  <a:gd name="connsiteX1" fmla="*/ 35844 w 31007"/>
                  <a:gd name="connsiteY1" fmla="*/ 0 h 43409"/>
                  <a:gd name="connsiteX2" fmla="*/ 35844 w 31007"/>
                  <a:gd name="connsiteY2" fmla="*/ 6698 h 43409"/>
                  <a:gd name="connsiteX3" fmla="*/ 21767 w 31007"/>
                  <a:gd name="connsiteY3" fmla="*/ 6698 h 43409"/>
                  <a:gd name="connsiteX4" fmla="*/ 21767 w 31007"/>
                  <a:gd name="connsiteY4" fmla="*/ 44278 h 43409"/>
                  <a:gd name="connsiteX5" fmla="*/ 14015 w 31007"/>
                  <a:gd name="connsiteY5" fmla="*/ 44278 h 43409"/>
                  <a:gd name="connsiteX6" fmla="*/ 14015 w 31007"/>
                  <a:gd name="connsiteY6" fmla="*/ 6698 h 43409"/>
                  <a:gd name="connsiteX7" fmla="*/ 0 w 31007"/>
                  <a:gd name="connsiteY7" fmla="*/ 6698 h 43409"/>
                  <a:gd name="connsiteX8" fmla="*/ 0 w 31007"/>
                  <a:gd name="connsiteY8" fmla="*/ 0 h 4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7" h="43409">
                    <a:moveTo>
                      <a:pt x="0" y="0"/>
                    </a:moveTo>
                    <a:lnTo>
                      <a:pt x="35844" y="0"/>
                    </a:lnTo>
                    <a:lnTo>
                      <a:pt x="35844" y="6698"/>
                    </a:lnTo>
                    <a:lnTo>
                      <a:pt x="21767" y="6698"/>
                    </a:lnTo>
                    <a:lnTo>
                      <a:pt x="21767" y="44278"/>
                    </a:lnTo>
                    <a:lnTo>
                      <a:pt x="14015" y="44278"/>
                    </a:lnTo>
                    <a:lnTo>
                      <a:pt x="14015" y="6698"/>
                    </a:lnTo>
                    <a:lnTo>
                      <a:pt x="0" y="6698"/>
                    </a:lnTo>
                    <a:lnTo>
                      <a:pt x="0" y="0"/>
                    </a:lnTo>
                    <a:close/>
                  </a:path>
                </a:pathLst>
              </a:custGeom>
              <a:grpFill/>
              <a:ln w="616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EF1CBC4-3BB7-4808-B7A0-65003EF94117}"/>
                  </a:ext>
                </a:extLst>
              </p:cNvPr>
              <p:cNvSpPr/>
              <p:nvPr/>
            </p:nvSpPr>
            <p:spPr>
              <a:xfrm>
                <a:off x="979434" y="6606936"/>
                <a:ext cx="31007" cy="31007"/>
              </a:xfrm>
              <a:custGeom>
                <a:avLst/>
                <a:gdLst>
                  <a:gd name="connsiteX0" fmla="*/ 0 w 31007"/>
                  <a:gd name="connsiteY0" fmla="*/ 16868 h 31007"/>
                  <a:gd name="connsiteX1" fmla="*/ 16186 w 31007"/>
                  <a:gd name="connsiteY1" fmla="*/ 0 h 31007"/>
                  <a:gd name="connsiteX2" fmla="*/ 32371 w 31007"/>
                  <a:gd name="connsiteY2" fmla="*/ 16868 h 31007"/>
                  <a:gd name="connsiteX3" fmla="*/ 16186 w 31007"/>
                  <a:gd name="connsiteY3" fmla="*/ 33798 h 31007"/>
                  <a:gd name="connsiteX4" fmla="*/ 0 w 31007"/>
                  <a:gd name="connsiteY4" fmla="*/ 16868 h 31007"/>
                  <a:gd name="connsiteX5" fmla="*/ 25240 w 31007"/>
                  <a:gd name="connsiteY5" fmla="*/ 16868 h 31007"/>
                  <a:gd name="connsiteX6" fmla="*/ 16124 w 31007"/>
                  <a:gd name="connsiteY6" fmla="*/ 5581 h 31007"/>
                  <a:gd name="connsiteX7" fmla="*/ 7008 w 31007"/>
                  <a:gd name="connsiteY7" fmla="*/ 16868 h 31007"/>
                  <a:gd name="connsiteX8" fmla="*/ 16124 w 31007"/>
                  <a:gd name="connsiteY8" fmla="*/ 28216 h 31007"/>
                  <a:gd name="connsiteX9" fmla="*/ 25240 w 31007"/>
                  <a:gd name="connsiteY9" fmla="*/ 16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7" h="31007">
                    <a:moveTo>
                      <a:pt x="0" y="16868"/>
                    </a:moveTo>
                    <a:cubicBezTo>
                      <a:pt x="0" y="7070"/>
                      <a:pt x="5891" y="0"/>
                      <a:pt x="16186" y="0"/>
                    </a:cubicBezTo>
                    <a:cubicBezTo>
                      <a:pt x="26480" y="0"/>
                      <a:pt x="32371" y="7070"/>
                      <a:pt x="32371" y="16868"/>
                    </a:cubicBezTo>
                    <a:cubicBezTo>
                      <a:pt x="32371" y="26728"/>
                      <a:pt x="26480" y="33798"/>
                      <a:pt x="16186" y="33798"/>
                    </a:cubicBezTo>
                    <a:cubicBezTo>
                      <a:pt x="5891" y="33798"/>
                      <a:pt x="0" y="26728"/>
                      <a:pt x="0" y="16868"/>
                    </a:cubicBezTo>
                    <a:close/>
                    <a:moveTo>
                      <a:pt x="25240" y="16868"/>
                    </a:moveTo>
                    <a:cubicBezTo>
                      <a:pt x="25240" y="11349"/>
                      <a:pt x="22449" y="5581"/>
                      <a:pt x="16124" y="5581"/>
                    </a:cubicBezTo>
                    <a:cubicBezTo>
                      <a:pt x="9798" y="5581"/>
                      <a:pt x="7008" y="11349"/>
                      <a:pt x="7008" y="16868"/>
                    </a:cubicBezTo>
                    <a:cubicBezTo>
                      <a:pt x="7008" y="22449"/>
                      <a:pt x="9798" y="28216"/>
                      <a:pt x="16124" y="28216"/>
                    </a:cubicBezTo>
                    <a:cubicBezTo>
                      <a:pt x="22449" y="28216"/>
                      <a:pt x="25240" y="22449"/>
                      <a:pt x="25240" y="16868"/>
                    </a:cubicBezTo>
                    <a:close/>
                  </a:path>
                </a:pathLst>
              </a:custGeom>
              <a:grpFill/>
              <a:ln w="616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5DE5294-8853-40DD-8607-7D56EA0FB15E}"/>
                  </a:ext>
                </a:extLst>
              </p:cNvPr>
              <p:cNvSpPr/>
              <p:nvPr/>
            </p:nvSpPr>
            <p:spPr>
              <a:xfrm>
                <a:off x="1017697" y="6606936"/>
                <a:ext cx="43410" cy="31007"/>
              </a:xfrm>
              <a:custGeom>
                <a:avLst/>
                <a:gdLst>
                  <a:gd name="connsiteX0" fmla="*/ 0 w 43409"/>
                  <a:gd name="connsiteY0" fmla="*/ 868 h 31007"/>
                  <a:gd name="connsiteX1" fmla="*/ 6698 w 43409"/>
                  <a:gd name="connsiteY1" fmla="*/ 868 h 31007"/>
                  <a:gd name="connsiteX2" fmla="*/ 6698 w 43409"/>
                  <a:gd name="connsiteY2" fmla="*/ 5333 h 31007"/>
                  <a:gd name="connsiteX3" fmla="*/ 6884 w 43409"/>
                  <a:gd name="connsiteY3" fmla="*/ 5333 h 31007"/>
                  <a:gd name="connsiteX4" fmla="*/ 16744 w 43409"/>
                  <a:gd name="connsiteY4" fmla="*/ 0 h 31007"/>
                  <a:gd name="connsiteX5" fmla="*/ 25736 w 43409"/>
                  <a:gd name="connsiteY5" fmla="*/ 5333 h 31007"/>
                  <a:gd name="connsiteX6" fmla="*/ 35782 w 43409"/>
                  <a:gd name="connsiteY6" fmla="*/ 0 h 31007"/>
                  <a:gd name="connsiteX7" fmla="*/ 46511 w 43409"/>
                  <a:gd name="connsiteY7" fmla="*/ 10790 h 31007"/>
                  <a:gd name="connsiteX8" fmla="*/ 46511 w 43409"/>
                  <a:gd name="connsiteY8" fmla="*/ 32930 h 31007"/>
                  <a:gd name="connsiteX9" fmla="*/ 39441 w 43409"/>
                  <a:gd name="connsiteY9" fmla="*/ 32930 h 31007"/>
                  <a:gd name="connsiteX10" fmla="*/ 39441 w 43409"/>
                  <a:gd name="connsiteY10" fmla="*/ 14201 h 31007"/>
                  <a:gd name="connsiteX11" fmla="*/ 33612 w 43409"/>
                  <a:gd name="connsiteY11" fmla="*/ 5581 h 31007"/>
                  <a:gd name="connsiteX12" fmla="*/ 26790 w 43409"/>
                  <a:gd name="connsiteY12" fmla="*/ 14139 h 31007"/>
                  <a:gd name="connsiteX13" fmla="*/ 26790 w 43409"/>
                  <a:gd name="connsiteY13" fmla="*/ 32930 h 31007"/>
                  <a:gd name="connsiteX14" fmla="*/ 19721 w 43409"/>
                  <a:gd name="connsiteY14" fmla="*/ 32930 h 31007"/>
                  <a:gd name="connsiteX15" fmla="*/ 19721 w 43409"/>
                  <a:gd name="connsiteY15" fmla="*/ 12341 h 31007"/>
                  <a:gd name="connsiteX16" fmla="*/ 14077 w 43409"/>
                  <a:gd name="connsiteY16" fmla="*/ 5581 h 31007"/>
                  <a:gd name="connsiteX17" fmla="*/ 7070 w 43409"/>
                  <a:gd name="connsiteY17" fmla="*/ 13891 h 31007"/>
                  <a:gd name="connsiteX18" fmla="*/ 7070 w 43409"/>
                  <a:gd name="connsiteY18" fmla="*/ 32930 h 31007"/>
                  <a:gd name="connsiteX19" fmla="*/ 0 w 43409"/>
                  <a:gd name="connsiteY19" fmla="*/ 32930 h 31007"/>
                  <a:gd name="connsiteX20" fmla="*/ 0 w 43409"/>
                  <a:gd name="connsiteY20" fmla="*/ 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31007">
                    <a:moveTo>
                      <a:pt x="0" y="868"/>
                    </a:moveTo>
                    <a:lnTo>
                      <a:pt x="6698" y="868"/>
                    </a:lnTo>
                    <a:lnTo>
                      <a:pt x="6698" y="5333"/>
                    </a:lnTo>
                    <a:lnTo>
                      <a:pt x="6884" y="5333"/>
                    </a:lnTo>
                    <a:cubicBezTo>
                      <a:pt x="8992" y="2170"/>
                      <a:pt x="11659" y="0"/>
                      <a:pt x="16744" y="0"/>
                    </a:cubicBezTo>
                    <a:cubicBezTo>
                      <a:pt x="20651" y="0"/>
                      <a:pt x="24310" y="1674"/>
                      <a:pt x="25736" y="5333"/>
                    </a:cubicBezTo>
                    <a:cubicBezTo>
                      <a:pt x="28092" y="2046"/>
                      <a:pt x="31131" y="0"/>
                      <a:pt x="35782" y="0"/>
                    </a:cubicBezTo>
                    <a:cubicBezTo>
                      <a:pt x="42542" y="0"/>
                      <a:pt x="46511" y="2977"/>
                      <a:pt x="46511" y="10790"/>
                    </a:cubicBezTo>
                    <a:lnTo>
                      <a:pt x="46511" y="32930"/>
                    </a:lnTo>
                    <a:lnTo>
                      <a:pt x="39441" y="32930"/>
                    </a:lnTo>
                    <a:lnTo>
                      <a:pt x="39441" y="14201"/>
                    </a:lnTo>
                    <a:cubicBezTo>
                      <a:pt x="39441" y="9116"/>
                      <a:pt x="39131" y="5581"/>
                      <a:pt x="33612" y="5581"/>
                    </a:cubicBezTo>
                    <a:cubicBezTo>
                      <a:pt x="28837" y="5581"/>
                      <a:pt x="26790" y="8744"/>
                      <a:pt x="26790" y="14139"/>
                    </a:cubicBezTo>
                    <a:lnTo>
                      <a:pt x="26790" y="32930"/>
                    </a:lnTo>
                    <a:lnTo>
                      <a:pt x="19721" y="32930"/>
                    </a:lnTo>
                    <a:lnTo>
                      <a:pt x="19721" y="12341"/>
                    </a:lnTo>
                    <a:cubicBezTo>
                      <a:pt x="19721" y="7938"/>
                      <a:pt x="18356" y="5581"/>
                      <a:pt x="14077" y="5581"/>
                    </a:cubicBezTo>
                    <a:cubicBezTo>
                      <a:pt x="10418" y="5581"/>
                      <a:pt x="7070" y="8558"/>
                      <a:pt x="7070" y="13891"/>
                    </a:cubicBezTo>
                    <a:lnTo>
                      <a:pt x="7070" y="32930"/>
                    </a:lnTo>
                    <a:lnTo>
                      <a:pt x="0" y="32930"/>
                    </a:lnTo>
                    <a:lnTo>
                      <a:pt x="0" y="868"/>
                    </a:lnTo>
                    <a:close/>
                  </a:path>
                </a:pathLst>
              </a:custGeom>
              <a:grpFill/>
              <a:ln w="616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417404D-2BB3-4EE4-89C0-12D8B0FC4259}"/>
                  </a:ext>
                </a:extLst>
              </p:cNvPr>
              <p:cNvSpPr/>
              <p:nvPr/>
            </p:nvSpPr>
            <p:spPr>
              <a:xfrm>
                <a:off x="1070161" y="6606936"/>
                <a:ext cx="31007" cy="31007"/>
              </a:xfrm>
              <a:custGeom>
                <a:avLst/>
                <a:gdLst>
                  <a:gd name="connsiteX0" fmla="*/ 0 w 31007"/>
                  <a:gd name="connsiteY0" fmla="*/ 16868 h 31007"/>
                  <a:gd name="connsiteX1" fmla="*/ 16186 w 31007"/>
                  <a:gd name="connsiteY1" fmla="*/ 0 h 31007"/>
                  <a:gd name="connsiteX2" fmla="*/ 32371 w 31007"/>
                  <a:gd name="connsiteY2" fmla="*/ 16868 h 31007"/>
                  <a:gd name="connsiteX3" fmla="*/ 16186 w 31007"/>
                  <a:gd name="connsiteY3" fmla="*/ 33798 h 31007"/>
                  <a:gd name="connsiteX4" fmla="*/ 0 w 31007"/>
                  <a:gd name="connsiteY4" fmla="*/ 16868 h 31007"/>
                  <a:gd name="connsiteX5" fmla="*/ 25240 w 31007"/>
                  <a:gd name="connsiteY5" fmla="*/ 16868 h 31007"/>
                  <a:gd name="connsiteX6" fmla="*/ 16124 w 31007"/>
                  <a:gd name="connsiteY6" fmla="*/ 5581 h 31007"/>
                  <a:gd name="connsiteX7" fmla="*/ 7008 w 31007"/>
                  <a:gd name="connsiteY7" fmla="*/ 16868 h 31007"/>
                  <a:gd name="connsiteX8" fmla="*/ 16124 w 31007"/>
                  <a:gd name="connsiteY8" fmla="*/ 28216 h 31007"/>
                  <a:gd name="connsiteX9" fmla="*/ 25240 w 31007"/>
                  <a:gd name="connsiteY9" fmla="*/ 16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7" h="31007">
                    <a:moveTo>
                      <a:pt x="0" y="16868"/>
                    </a:moveTo>
                    <a:cubicBezTo>
                      <a:pt x="0" y="7070"/>
                      <a:pt x="5891" y="0"/>
                      <a:pt x="16186" y="0"/>
                    </a:cubicBezTo>
                    <a:cubicBezTo>
                      <a:pt x="26480" y="0"/>
                      <a:pt x="32371" y="7070"/>
                      <a:pt x="32371" y="16868"/>
                    </a:cubicBezTo>
                    <a:cubicBezTo>
                      <a:pt x="32371" y="26728"/>
                      <a:pt x="26480" y="33798"/>
                      <a:pt x="16186" y="33798"/>
                    </a:cubicBezTo>
                    <a:cubicBezTo>
                      <a:pt x="5891" y="33798"/>
                      <a:pt x="0" y="26728"/>
                      <a:pt x="0" y="16868"/>
                    </a:cubicBezTo>
                    <a:close/>
                    <a:moveTo>
                      <a:pt x="25240" y="16868"/>
                    </a:moveTo>
                    <a:cubicBezTo>
                      <a:pt x="25240" y="11349"/>
                      <a:pt x="22449" y="5581"/>
                      <a:pt x="16124" y="5581"/>
                    </a:cubicBezTo>
                    <a:cubicBezTo>
                      <a:pt x="9798" y="5581"/>
                      <a:pt x="7008" y="11349"/>
                      <a:pt x="7008" y="16868"/>
                    </a:cubicBezTo>
                    <a:cubicBezTo>
                      <a:pt x="7008" y="22449"/>
                      <a:pt x="9798" y="28216"/>
                      <a:pt x="16124" y="28216"/>
                    </a:cubicBezTo>
                    <a:cubicBezTo>
                      <a:pt x="22449" y="28216"/>
                      <a:pt x="25240" y="22449"/>
                      <a:pt x="25240" y="16868"/>
                    </a:cubicBezTo>
                    <a:close/>
                  </a:path>
                </a:pathLst>
              </a:custGeom>
              <a:grpFill/>
              <a:ln w="6166"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5D01DA-1129-484A-B257-979AC22BB348}"/>
                  </a:ext>
                </a:extLst>
              </p:cNvPr>
              <p:cNvSpPr/>
              <p:nvPr/>
            </p:nvSpPr>
            <p:spPr>
              <a:xfrm>
                <a:off x="1108424" y="6606936"/>
                <a:ext cx="18604" cy="31007"/>
              </a:xfrm>
              <a:custGeom>
                <a:avLst/>
                <a:gdLst>
                  <a:gd name="connsiteX0" fmla="*/ 0 w 18604"/>
                  <a:gd name="connsiteY0" fmla="*/ 868 h 31007"/>
                  <a:gd name="connsiteX1" fmla="*/ 6636 w 18604"/>
                  <a:gd name="connsiteY1" fmla="*/ 868 h 31007"/>
                  <a:gd name="connsiteX2" fmla="*/ 6636 w 18604"/>
                  <a:gd name="connsiteY2" fmla="*/ 7070 h 31007"/>
                  <a:gd name="connsiteX3" fmla="*/ 6760 w 18604"/>
                  <a:gd name="connsiteY3" fmla="*/ 7070 h 31007"/>
                  <a:gd name="connsiteX4" fmla="*/ 16124 w 18604"/>
                  <a:gd name="connsiteY4" fmla="*/ 0 h 31007"/>
                  <a:gd name="connsiteX5" fmla="*/ 18790 w 18604"/>
                  <a:gd name="connsiteY5" fmla="*/ 186 h 31007"/>
                  <a:gd name="connsiteX6" fmla="*/ 18790 w 18604"/>
                  <a:gd name="connsiteY6" fmla="*/ 7008 h 31007"/>
                  <a:gd name="connsiteX7" fmla="*/ 15752 w 18604"/>
                  <a:gd name="connsiteY7" fmla="*/ 6698 h 31007"/>
                  <a:gd name="connsiteX8" fmla="*/ 7070 w 18604"/>
                  <a:gd name="connsiteY8" fmla="*/ 17674 h 31007"/>
                  <a:gd name="connsiteX9" fmla="*/ 7070 w 18604"/>
                  <a:gd name="connsiteY9" fmla="*/ 32930 h 31007"/>
                  <a:gd name="connsiteX10" fmla="*/ 0 w 18604"/>
                  <a:gd name="connsiteY10" fmla="*/ 32930 h 31007"/>
                  <a:gd name="connsiteX11" fmla="*/ 0 w 18604"/>
                  <a:gd name="connsiteY11" fmla="*/ 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04" h="31007">
                    <a:moveTo>
                      <a:pt x="0" y="868"/>
                    </a:moveTo>
                    <a:lnTo>
                      <a:pt x="6636" y="868"/>
                    </a:lnTo>
                    <a:lnTo>
                      <a:pt x="6636" y="7070"/>
                    </a:lnTo>
                    <a:lnTo>
                      <a:pt x="6760" y="7070"/>
                    </a:lnTo>
                    <a:cubicBezTo>
                      <a:pt x="7566" y="3659"/>
                      <a:pt x="11783" y="0"/>
                      <a:pt x="16124" y="0"/>
                    </a:cubicBezTo>
                    <a:cubicBezTo>
                      <a:pt x="17736" y="0"/>
                      <a:pt x="18170" y="124"/>
                      <a:pt x="18790" y="186"/>
                    </a:cubicBezTo>
                    <a:lnTo>
                      <a:pt x="18790" y="7008"/>
                    </a:lnTo>
                    <a:cubicBezTo>
                      <a:pt x="17798" y="6884"/>
                      <a:pt x="16744" y="6698"/>
                      <a:pt x="15752" y="6698"/>
                    </a:cubicBezTo>
                    <a:cubicBezTo>
                      <a:pt x="10915" y="6698"/>
                      <a:pt x="7070" y="10604"/>
                      <a:pt x="7070" y="17674"/>
                    </a:cubicBezTo>
                    <a:lnTo>
                      <a:pt x="7070" y="32930"/>
                    </a:lnTo>
                    <a:lnTo>
                      <a:pt x="0" y="32930"/>
                    </a:lnTo>
                    <a:lnTo>
                      <a:pt x="0" y="868"/>
                    </a:lnTo>
                    <a:close/>
                  </a:path>
                </a:pathLst>
              </a:custGeom>
              <a:grpFill/>
              <a:ln w="616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2F922C3-C433-4DF3-92F9-EAF41D79C2C7}"/>
                  </a:ext>
                </a:extLst>
              </p:cNvPr>
              <p:cNvSpPr/>
              <p:nvPr/>
            </p:nvSpPr>
            <p:spPr>
              <a:xfrm>
                <a:off x="1130253" y="6606936"/>
                <a:ext cx="18604" cy="31007"/>
              </a:xfrm>
              <a:custGeom>
                <a:avLst/>
                <a:gdLst>
                  <a:gd name="connsiteX0" fmla="*/ 0 w 18604"/>
                  <a:gd name="connsiteY0" fmla="*/ 868 h 31007"/>
                  <a:gd name="connsiteX1" fmla="*/ 6636 w 18604"/>
                  <a:gd name="connsiteY1" fmla="*/ 868 h 31007"/>
                  <a:gd name="connsiteX2" fmla="*/ 6636 w 18604"/>
                  <a:gd name="connsiteY2" fmla="*/ 7070 h 31007"/>
                  <a:gd name="connsiteX3" fmla="*/ 6760 w 18604"/>
                  <a:gd name="connsiteY3" fmla="*/ 7070 h 31007"/>
                  <a:gd name="connsiteX4" fmla="*/ 16124 w 18604"/>
                  <a:gd name="connsiteY4" fmla="*/ 0 h 31007"/>
                  <a:gd name="connsiteX5" fmla="*/ 18790 w 18604"/>
                  <a:gd name="connsiteY5" fmla="*/ 186 h 31007"/>
                  <a:gd name="connsiteX6" fmla="*/ 18790 w 18604"/>
                  <a:gd name="connsiteY6" fmla="*/ 7008 h 31007"/>
                  <a:gd name="connsiteX7" fmla="*/ 15752 w 18604"/>
                  <a:gd name="connsiteY7" fmla="*/ 6698 h 31007"/>
                  <a:gd name="connsiteX8" fmla="*/ 7070 w 18604"/>
                  <a:gd name="connsiteY8" fmla="*/ 17674 h 31007"/>
                  <a:gd name="connsiteX9" fmla="*/ 7070 w 18604"/>
                  <a:gd name="connsiteY9" fmla="*/ 32930 h 31007"/>
                  <a:gd name="connsiteX10" fmla="*/ 0 w 18604"/>
                  <a:gd name="connsiteY10" fmla="*/ 32930 h 31007"/>
                  <a:gd name="connsiteX11" fmla="*/ 0 w 18604"/>
                  <a:gd name="connsiteY11" fmla="*/ 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04" h="31007">
                    <a:moveTo>
                      <a:pt x="0" y="868"/>
                    </a:moveTo>
                    <a:lnTo>
                      <a:pt x="6636" y="868"/>
                    </a:lnTo>
                    <a:lnTo>
                      <a:pt x="6636" y="7070"/>
                    </a:lnTo>
                    <a:lnTo>
                      <a:pt x="6760" y="7070"/>
                    </a:lnTo>
                    <a:cubicBezTo>
                      <a:pt x="7566" y="3659"/>
                      <a:pt x="11783" y="0"/>
                      <a:pt x="16124" y="0"/>
                    </a:cubicBezTo>
                    <a:cubicBezTo>
                      <a:pt x="17736" y="0"/>
                      <a:pt x="18170" y="124"/>
                      <a:pt x="18790" y="186"/>
                    </a:cubicBezTo>
                    <a:lnTo>
                      <a:pt x="18790" y="7008"/>
                    </a:lnTo>
                    <a:cubicBezTo>
                      <a:pt x="17798" y="6884"/>
                      <a:pt x="16744" y="6698"/>
                      <a:pt x="15752" y="6698"/>
                    </a:cubicBezTo>
                    <a:cubicBezTo>
                      <a:pt x="10914" y="6698"/>
                      <a:pt x="7070" y="10604"/>
                      <a:pt x="7070" y="17674"/>
                    </a:cubicBezTo>
                    <a:lnTo>
                      <a:pt x="7070" y="32930"/>
                    </a:lnTo>
                    <a:lnTo>
                      <a:pt x="0" y="32930"/>
                    </a:lnTo>
                    <a:lnTo>
                      <a:pt x="0" y="868"/>
                    </a:lnTo>
                    <a:close/>
                  </a:path>
                </a:pathLst>
              </a:custGeom>
              <a:grpFill/>
              <a:ln w="616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A8F497A-3853-4E94-804D-B9CDD5A56B88}"/>
                  </a:ext>
                </a:extLst>
              </p:cNvPr>
              <p:cNvSpPr/>
              <p:nvPr/>
            </p:nvSpPr>
            <p:spPr>
              <a:xfrm>
                <a:off x="1149477" y="6606936"/>
                <a:ext cx="31007" cy="31007"/>
              </a:xfrm>
              <a:custGeom>
                <a:avLst/>
                <a:gdLst>
                  <a:gd name="connsiteX0" fmla="*/ 0 w 31007"/>
                  <a:gd name="connsiteY0" fmla="*/ 16868 h 31007"/>
                  <a:gd name="connsiteX1" fmla="*/ 16186 w 31007"/>
                  <a:gd name="connsiteY1" fmla="*/ 0 h 31007"/>
                  <a:gd name="connsiteX2" fmla="*/ 32371 w 31007"/>
                  <a:gd name="connsiteY2" fmla="*/ 16868 h 31007"/>
                  <a:gd name="connsiteX3" fmla="*/ 16186 w 31007"/>
                  <a:gd name="connsiteY3" fmla="*/ 33798 h 31007"/>
                  <a:gd name="connsiteX4" fmla="*/ 0 w 31007"/>
                  <a:gd name="connsiteY4" fmla="*/ 16868 h 31007"/>
                  <a:gd name="connsiteX5" fmla="*/ 25240 w 31007"/>
                  <a:gd name="connsiteY5" fmla="*/ 16868 h 31007"/>
                  <a:gd name="connsiteX6" fmla="*/ 16124 w 31007"/>
                  <a:gd name="connsiteY6" fmla="*/ 5581 h 31007"/>
                  <a:gd name="connsiteX7" fmla="*/ 7008 w 31007"/>
                  <a:gd name="connsiteY7" fmla="*/ 16868 h 31007"/>
                  <a:gd name="connsiteX8" fmla="*/ 16124 w 31007"/>
                  <a:gd name="connsiteY8" fmla="*/ 28216 h 31007"/>
                  <a:gd name="connsiteX9" fmla="*/ 25240 w 31007"/>
                  <a:gd name="connsiteY9" fmla="*/ 16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7" h="31007">
                    <a:moveTo>
                      <a:pt x="0" y="16868"/>
                    </a:moveTo>
                    <a:cubicBezTo>
                      <a:pt x="0" y="7070"/>
                      <a:pt x="5891" y="0"/>
                      <a:pt x="16186" y="0"/>
                    </a:cubicBezTo>
                    <a:cubicBezTo>
                      <a:pt x="26480" y="0"/>
                      <a:pt x="32371" y="7070"/>
                      <a:pt x="32371" y="16868"/>
                    </a:cubicBezTo>
                    <a:cubicBezTo>
                      <a:pt x="32371" y="26728"/>
                      <a:pt x="26480" y="33798"/>
                      <a:pt x="16186" y="33798"/>
                    </a:cubicBezTo>
                    <a:cubicBezTo>
                      <a:pt x="5829" y="33798"/>
                      <a:pt x="0" y="26728"/>
                      <a:pt x="0" y="16868"/>
                    </a:cubicBezTo>
                    <a:close/>
                    <a:moveTo>
                      <a:pt x="25240" y="16868"/>
                    </a:moveTo>
                    <a:cubicBezTo>
                      <a:pt x="25240" y="11349"/>
                      <a:pt x="22449" y="5581"/>
                      <a:pt x="16124" y="5581"/>
                    </a:cubicBezTo>
                    <a:cubicBezTo>
                      <a:pt x="9798" y="5581"/>
                      <a:pt x="7008" y="11349"/>
                      <a:pt x="7008" y="16868"/>
                    </a:cubicBezTo>
                    <a:cubicBezTo>
                      <a:pt x="7008" y="22449"/>
                      <a:pt x="9798" y="28216"/>
                      <a:pt x="16124" y="28216"/>
                    </a:cubicBezTo>
                    <a:cubicBezTo>
                      <a:pt x="22449" y="28216"/>
                      <a:pt x="25240" y="22449"/>
                      <a:pt x="25240" y="16868"/>
                    </a:cubicBezTo>
                    <a:close/>
                  </a:path>
                </a:pathLst>
              </a:custGeom>
              <a:grpFill/>
              <a:ln w="6166"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F9B0A40-FA77-4953-9F6B-184D4894D1E9}"/>
                  </a:ext>
                </a:extLst>
              </p:cNvPr>
              <p:cNvSpPr/>
              <p:nvPr/>
            </p:nvSpPr>
            <p:spPr>
              <a:xfrm>
                <a:off x="1184825" y="6607804"/>
                <a:ext cx="43410" cy="31007"/>
              </a:xfrm>
              <a:custGeom>
                <a:avLst/>
                <a:gdLst>
                  <a:gd name="connsiteX0" fmla="*/ 0 w 43409"/>
                  <a:gd name="connsiteY0" fmla="*/ 0 h 31007"/>
                  <a:gd name="connsiteX1" fmla="*/ 7504 w 43409"/>
                  <a:gd name="connsiteY1" fmla="*/ 0 h 31007"/>
                  <a:gd name="connsiteX2" fmla="*/ 13767 w 43409"/>
                  <a:gd name="connsiteY2" fmla="*/ 23937 h 31007"/>
                  <a:gd name="connsiteX3" fmla="*/ 13891 w 43409"/>
                  <a:gd name="connsiteY3" fmla="*/ 23937 h 31007"/>
                  <a:gd name="connsiteX4" fmla="*/ 19907 w 43409"/>
                  <a:gd name="connsiteY4" fmla="*/ 0 h 31007"/>
                  <a:gd name="connsiteX5" fmla="*/ 27038 w 43409"/>
                  <a:gd name="connsiteY5" fmla="*/ 0 h 31007"/>
                  <a:gd name="connsiteX6" fmla="*/ 32805 w 43409"/>
                  <a:gd name="connsiteY6" fmla="*/ 23937 h 31007"/>
                  <a:gd name="connsiteX7" fmla="*/ 32930 w 43409"/>
                  <a:gd name="connsiteY7" fmla="*/ 23937 h 31007"/>
                  <a:gd name="connsiteX8" fmla="*/ 39441 w 43409"/>
                  <a:gd name="connsiteY8" fmla="*/ 0 h 31007"/>
                  <a:gd name="connsiteX9" fmla="*/ 46635 w 43409"/>
                  <a:gd name="connsiteY9" fmla="*/ 0 h 31007"/>
                  <a:gd name="connsiteX10" fmla="*/ 36588 w 43409"/>
                  <a:gd name="connsiteY10" fmla="*/ 32061 h 31007"/>
                  <a:gd name="connsiteX11" fmla="*/ 29333 w 43409"/>
                  <a:gd name="connsiteY11" fmla="*/ 32061 h 31007"/>
                  <a:gd name="connsiteX12" fmla="*/ 23379 w 43409"/>
                  <a:gd name="connsiteY12" fmla="*/ 8248 h 31007"/>
                  <a:gd name="connsiteX13" fmla="*/ 23255 w 43409"/>
                  <a:gd name="connsiteY13" fmla="*/ 8248 h 31007"/>
                  <a:gd name="connsiteX14" fmla="*/ 17364 w 43409"/>
                  <a:gd name="connsiteY14" fmla="*/ 32061 h 31007"/>
                  <a:gd name="connsiteX15" fmla="*/ 9922 w 43409"/>
                  <a:gd name="connsiteY15" fmla="*/ 32061 h 31007"/>
                  <a:gd name="connsiteX16" fmla="*/ 0 w 43409"/>
                  <a:gd name="connsiteY16" fmla="*/ 0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09" h="31007">
                    <a:moveTo>
                      <a:pt x="0" y="0"/>
                    </a:moveTo>
                    <a:lnTo>
                      <a:pt x="7504" y="0"/>
                    </a:lnTo>
                    <a:lnTo>
                      <a:pt x="13767" y="23937"/>
                    </a:lnTo>
                    <a:lnTo>
                      <a:pt x="13891" y="23937"/>
                    </a:lnTo>
                    <a:lnTo>
                      <a:pt x="19907" y="0"/>
                    </a:lnTo>
                    <a:lnTo>
                      <a:pt x="27038" y="0"/>
                    </a:lnTo>
                    <a:lnTo>
                      <a:pt x="32805" y="23937"/>
                    </a:lnTo>
                    <a:lnTo>
                      <a:pt x="32930" y="23937"/>
                    </a:lnTo>
                    <a:lnTo>
                      <a:pt x="39441" y="0"/>
                    </a:lnTo>
                    <a:lnTo>
                      <a:pt x="46635" y="0"/>
                    </a:lnTo>
                    <a:lnTo>
                      <a:pt x="36588" y="32061"/>
                    </a:lnTo>
                    <a:lnTo>
                      <a:pt x="29333" y="32061"/>
                    </a:lnTo>
                    <a:lnTo>
                      <a:pt x="23379" y="8248"/>
                    </a:lnTo>
                    <a:lnTo>
                      <a:pt x="23255" y="8248"/>
                    </a:lnTo>
                    <a:lnTo>
                      <a:pt x="17364" y="32061"/>
                    </a:lnTo>
                    <a:lnTo>
                      <a:pt x="9922" y="32061"/>
                    </a:lnTo>
                    <a:lnTo>
                      <a:pt x="0" y="0"/>
                    </a:lnTo>
                    <a:close/>
                  </a:path>
                </a:pathLst>
              </a:custGeom>
              <a:grpFill/>
              <a:ln w="616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0CC6254-F3DD-4DCB-95B2-B7978DFB4B62}"/>
                  </a:ext>
                </a:extLst>
              </p:cNvPr>
              <p:cNvSpPr/>
              <p:nvPr/>
            </p:nvSpPr>
            <p:spPr>
              <a:xfrm>
                <a:off x="1233134" y="6631494"/>
                <a:ext cx="6201" cy="6201"/>
              </a:xfrm>
              <a:custGeom>
                <a:avLst/>
                <a:gdLst>
                  <a:gd name="connsiteX0" fmla="*/ 0 w 6201"/>
                  <a:gd name="connsiteY0" fmla="*/ 0 h 6201"/>
                  <a:gd name="connsiteX1" fmla="*/ 8620 w 6201"/>
                  <a:gd name="connsiteY1" fmla="*/ 0 h 6201"/>
                  <a:gd name="connsiteX2" fmla="*/ 8620 w 6201"/>
                  <a:gd name="connsiteY2" fmla="*/ 8372 h 6201"/>
                  <a:gd name="connsiteX3" fmla="*/ 0 w 6201"/>
                  <a:gd name="connsiteY3" fmla="*/ 8372 h 6201"/>
                  <a:gd name="connsiteX4" fmla="*/ 0 w 6201"/>
                  <a:gd name="connsiteY4" fmla="*/ 0 h 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 h="6201">
                    <a:moveTo>
                      <a:pt x="0" y="0"/>
                    </a:moveTo>
                    <a:lnTo>
                      <a:pt x="8620" y="0"/>
                    </a:lnTo>
                    <a:lnTo>
                      <a:pt x="8620" y="8372"/>
                    </a:lnTo>
                    <a:lnTo>
                      <a:pt x="0" y="8372"/>
                    </a:lnTo>
                    <a:lnTo>
                      <a:pt x="0" y="0"/>
                    </a:lnTo>
                    <a:close/>
                  </a:path>
                </a:pathLst>
              </a:custGeom>
              <a:grpFill/>
              <a:ln w="616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22411D2-3308-4C16-B316-60F50EE65157}"/>
                  </a:ext>
                </a:extLst>
              </p:cNvPr>
              <p:cNvSpPr/>
              <p:nvPr/>
            </p:nvSpPr>
            <p:spPr>
              <a:xfrm>
                <a:off x="1268048" y="6595588"/>
                <a:ext cx="31007" cy="43410"/>
              </a:xfrm>
              <a:custGeom>
                <a:avLst/>
                <a:gdLst>
                  <a:gd name="connsiteX0" fmla="*/ 0 w 31007"/>
                  <a:gd name="connsiteY0" fmla="*/ 0 h 43409"/>
                  <a:gd name="connsiteX1" fmla="*/ 31875 w 31007"/>
                  <a:gd name="connsiteY1" fmla="*/ 0 h 43409"/>
                  <a:gd name="connsiteX2" fmla="*/ 31875 w 31007"/>
                  <a:gd name="connsiteY2" fmla="*/ 6698 h 43409"/>
                  <a:gd name="connsiteX3" fmla="*/ 7752 w 31007"/>
                  <a:gd name="connsiteY3" fmla="*/ 6698 h 43409"/>
                  <a:gd name="connsiteX4" fmla="*/ 7752 w 31007"/>
                  <a:gd name="connsiteY4" fmla="*/ 18294 h 43409"/>
                  <a:gd name="connsiteX5" fmla="*/ 30077 w 31007"/>
                  <a:gd name="connsiteY5" fmla="*/ 18294 h 43409"/>
                  <a:gd name="connsiteX6" fmla="*/ 30077 w 31007"/>
                  <a:gd name="connsiteY6" fmla="*/ 24620 h 43409"/>
                  <a:gd name="connsiteX7" fmla="*/ 7752 w 31007"/>
                  <a:gd name="connsiteY7" fmla="*/ 24620 h 43409"/>
                  <a:gd name="connsiteX8" fmla="*/ 7752 w 31007"/>
                  <a:gd name="connsiteY8" fmla="*/ 37581 h 43409"/>
                  <a:gd name="connsiteX9" fmla="*/ 32309 w 31007"/>
                  <a:gd name="connsiteY9" fmla="*/ 37581 h 43409"/>
                  <a:gd name="connsiteX10" fmla="*/ 32309 w 31007"/>
                  <a:gd name="connsiteY10" fmla="*/ 44278 h 43409"/>
                  <a:gd name="connsiteX11" fmla="*/ 0 w 31007"/>
                  <a:gd name="connsiteY11" fmla="*/ 44278 h 43409"/>
                  <a:gd name="connsiteX12" fmla="*/ 0 w 31007"/>
                  <a:gd name="connsiteY12" fmla="*/ 0 h 4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07" h="43409">
                    <a:moveTo>
                      <a:pt x="0" y="0"/>
                    </a:moveTo>
                    <a:lnTo>
                      <a:pt x="31875" y="0"/>
                    </a:lnTo>
                    <a:lnTo>
                      <a:pt x="31875" y="6698"/>
                    </a:lnTo>
                    <a:lnTo>
                      <a:pt x="7752" y="6698"/>
                    </a:lnTo>
                    <a:lnTo>
                      <a:pt x="7752" y="18294"/>
                    </a:lnTo>
                    <a:lnTo>
                      <a:pt x="30077" y="18294"/>
                    </a:lnTo>
                    <a:lnTo>
                      <a:pt x="30077" y="24620"/>
                    </a:lnTo>
                    <a:lnTo>
                      <a:pt x="7752" y="24620"/>
                    </a:lnTo>
                    <a:lnTo>
                      <a:pt x="7752" y="37581"/>
                    </a:lnTo>
                    <a:lnTo>
                      <a:pt x="32309" y="37581"/>
                    </a:lnTo>
                    <a:lnTo>
                      <a:pt x="32309" y="44278"/>
                    </a:lnTo>
                    <a:lnTo>
                      <a:pt x="0" y="44278"/>
                    </a:lnTo>
                    <a:lnTo>
                      <a:pt x="0" y="0"/>
                    </a:lnTo>
                    <a:close/>
                  </a:path>
                </a:pathLst>
              </a:custGeom>
              <a:grpFill/>
              <a:ln w="616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A94ABDA-8EAA-4950-9B3C-80C102E7E0A6}"/>
                  </a:ext>
                </a:extLst>
              </p:cNvPr>
              <p:cNvSpPr/>
              <p:nvPr/>
            </p:nvSpPr>
            <p:spPr>
              <a:xfrm>
                <a:off x="1306125" y="6606936"/>
                <a:ext cx="43410" cy="31007"/>
              </a:xfrm>
              <a:custGeom>
                <a:avLst/>
                <a:gdLst>
                  <a:gd name="connsiteX0" fmla="*/ 0 w 43409"/>
                  <a:gd name="connsiteY0" fmla="*/ 868 h 31007"/>
                  <a:gd name="connsiteX1" fmla="*/ 6697 w 43409"/>
                  <a:gd name="connsiteY1" fmla="*/ 868 h 31007"/>
                  <a:gd name="connsiteX2" fmla="*/ 6697 w 43409"/>
                  <a:gd name="connsiteY2" fmla="*/ 5333 h 31007"/>
                  <a:gd name="connsiteX3" fmla="*/ 6884 w 43409"/>
                  <a:gd name="connsiteY3" fmla="*/ 5333 h 31007"/>
                  <a:gd name="connsiteX4" fmla="*/ 16744 w 43409"/>
                  <a:gd name="connsiteY4" fmla="*/ 0 h 31007"/>
                  <a:gd name="connsiteX5" fmla="*/ 25736 w 43409"/>
                  <a:gd name="connsiteY5" fmla="*/ 5333 h 31007"/>
                  <a:gd name="connsiteX6" fmla="*/ 35782 w 43409"/>
                  <a:gd name="connsiteY6" fmla="*/ 0 h 31007"/>
                  <a:gd name="connsiteX7" fmla="*/ 46511 w 43409"/>
                  <a:gd name="connsiteY7" fmla="*/ 10790 h 31007"/>
                  <a:gd name="connsiteX8" fmla="*/ 46511 w 43409"/>
                  <a:gd name="connsiteY8" fmla="*/ 32930 h 31007"/>
                  <a:gd name="connsiteX9" fmla="*/ 39441 w 43409"/>
                  <a:gd name="connsiteY9" fmla="*/ 32930 h 31007"/>
                  <a:gd name="connsiteX10" fmla="*/ 39441 w 43409"/>
                  <a:gd name="connsiteY10" fmla="*/ 14201 h 31007"/>
                  <a:gd name="connsiteX11" fmla="*/ 33612 w 43409"/>
                  <a:gd name="connsiteY11" fmla="*/ 5581 h 31007"/>
                  <a:gd name="connsiteX12" fmla="*/ 26790 w 43409"/>
                  <a:gd name="connsiteY12" fmla="*/ 14139 h 31007"/>
                  <a:gd name="connsiteX13" fmla="*/ 26790 w 43409"/>
                  <a:gd name="connsiteY13" fmla="*/ 32930 h 31007"/>
                  <a:gd name="connsiteX14" fmla="*/ 19721 w 43409"/>
                  <a:gd name="connsiteY14" fmla="*/ 32930 h 31007"/>
                  <a:gd name="connsiteX15" fmla="*/ 19721 w 43409"/>
                  <a:gd name="connsiteY15" fmla="*/ 12341 h 31007"/>
                  <a:gd name="connsiteX16" fmla="*/ 14077 w 43409"/>
                  <a:gd name="connsiteY16" fmla="*/ 5581 h 31007"/>
                  <a:gd name="connsiteX17" fmla="*/ 7070 w 43409"/>
                  <a:gd name="connsiteY17" fmla="*/ 13891 h 31007"/>
                  <a:gd name="connsiteX18" fmla="*/ 7070 w 43409"/>
                  <a:gd name="connsiteY18" fmla="*/ 32930 h 31007"/>
                  <a:gd name="connsiteX19" fmla="*/ 0 w 43409"/>
                  <a:gd name="connsiteY19" fmla="*/ 32930 h 31007"/>
                  <a:gd name="connsiteX20" fmla="*/ 0 w 43409"/>
                  <a:gd name="connsiteY20" fmla="*/ 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31007">
                    <a:moveTo>
                      <a:pt x="0" y="868"/>
                    </a:moveTo>
                    <a:lnTo>
                      <a:pt x="6697" y="868"/>
                    </a:lnTo>
                    <a:lnTo>
                      <a:pt x="6697" y="5333"/>
                    </a:lnTo>
                    <a:lnTo>
                      <a:pt x="6884" y="5333"/>
                    </a:lnTo>
                    <a:cubicBezTo>
                      <a:pt x="8992" y="2170"/>
                      <a:pt x="11659" y="0"/>
                      <a:pt x="16744" y="0"/>
                    </a:cubicBezTo>
                    <a:cubicBezTo>
                      <a:pt x="20651" y="0"/>
                      <a:pt x="24310" y="1674"/>
                      <a:pt x="25736" y="5333"/>
                    </a:cubicBezTo>
                    <a:cubicBezTo>
                      <a:pt x="28092" y="2046"/>
                      <a:pt x="31131" y="0"/>
                      <a:pt x="35782" y="0"/>
                    </a:cubicBezTo>
                    <a:cubicBezTo>
                      <a:pt x="42542" y="0"/>
                      <a:pt x="46511" y="2977"/>
                      <a:pt x="46511" y="10790"/>
                    </a:cubicBezTo>
                    <a:lnTo>
                      <a:pt x="46511" y="32930"/>
                    </a:lnTo>
                    <a:lnTo>
                      <a:pt x="39441" y="32930"/>
                    </a:lnTo>
                    <a:lnTo>
                      <a:pt x="39441" y="14201"/>
                    </a:lnTo>
                    <a:cubicBezTo>
                      <a:pt x="39441" y="9116"/>
                      <a:pt x="39131" y="5581"/>
                      <a:pt x="33612" y="5581"/>
                    </a:cubicBezTo>
                    <a:cubicBezTo>
                      <a:pt x="28837" y="5581"/>
                      <a:pt x="26790" y="8744"/>
                      <a:pt x="26790" y="14139"/>
                    </a:cubicBezTo>
                    <a:lnTo>
                      <a:pt x="26790" y="32930"/>
                    </a:lnTo>
                    <a:lnTo>
                      <a:pt x="19721" y="32930"/>
                    </a:lnTo>
                    <a:lnTo>
                      <a:pt x="19721" y="12341"/>
                    </a:lnTo>
                    <a:cubicBezTo>
                      <a:pt x="19721" y="7938"/>
                      <a:pt x="18356" y="5581"/>
                      <a:pt x="14077" y="5581"/>
                    </a:cubicBezTo>
                    <a:cubicBezTo>
                      <a:pt x="10418" y="5581"/>
                      <a:pt x="7070" y="8558"/>
                      <a:pt x="7070" y="13891"/>
                    </a:cubicBezTo>
                    <a:lnTo>
                      <a:pt x="7070" y="32930"/>
                    </a:lnTo>
                    <a:lnTo>
                      <a:pt x="0" y="32930"/>
                    </a:lnTo>
                    <a:lnTo>
                      <a:pt x="0" y="868"/>
                    </a:lnTo>
                    <a:close/>
                  </a:path>
                </a:pathLst>
              </a:custGeom>
              <a:grpFill/>
              <a:ln w="616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63FEED8-3FD4-46B4-8373-7769691BB354}"/>
                  </a:ext>
                </a:extLst>
              </p:cNvPr>
              <p:cNvSpPr/>
              <p:nvPr/>
            </p:nvSpPr>
            <p:spPr>
              <a:xfrm>
                <a:off x="1360263" y="6595588"/>
                <a:ext cx="31007" cy="43410"/>
              </a:xfrm>
              <a:custGeom>
                <a:avLst/>
                <a:gdLst>
                  <a:gd name="connsiteX0" fmla="*/ 0 w 31007"/>
                  <a:gd name="connsiteY0" fmla="*/ 0 h 43409"/>
                  <a:gd name="connsiteX1" fmla="*/ 7070 w 31007"/>
                  <a:gd name="connsiteY1" fmla="*/ 0 h 43409"/>
                  <a:gd name="connsiteX2" fmla="*/ 7070 w 31007"/>
                  <a:gd name="connsiteY2" fmla="*/ 16372 h 43409"/>
                  <a:gd name="connsiteX3" fmla="*/ 7194 w 31007"/>
                  <a:gd name="connsiteY3" fmla="*/ 16372 h 43409"/>
                  <a:gd name="connsiteX4" fmla="*/ 16744 w 31007"/>
                  <a:gd name="connsiteY4" fmla="*/ 11349 h 43409"/>
                  <a:gd name="connsiteX5" fmla="*/ 31751 w 31007"/>
                  <a:gd name="connsiteY5" fmla="*/ 28403 h 43409"/>
                  <a:gd name="connsiteX6" fmla="*/ 17922 w 31007"/>
                  <a:gd name="connsiteY6" fmla="*/ 45146 h 43409"/>
                  <a:gd name="connsiteX7" fmla="*/ 6822 w 31007"/>
                  <a:gd name="connsiteY7" fmla="*/ 39875 h 43409"/>
                  <a:gd name="connsiteX8" fmla="*/ 6698 w 31007"/>
                  <a:gd name="connsiteY8" fmla="*/ 39875 h 43409"/>
                  <a:gd name="connsiteX9" fmla="*/ 6698 w 31007"/>
                  <a:gd name="connsiteY9" fmla="*/ 44278 h 43409"/>
                  <a:gd name="connsiteX10" fmla="*/ 0 w 31007"/>
                  <a:gd name="connsiteY10" fmla="*/ 44278 h 43409"/>
                  <a:gd name="connsiteX11" fmla="*/ 0 w 31007"/>
                  <a:gd name="connsiteY11" fmla="*/ 0 h 43409"/>
                  <a:gd name="connsiteX12" fmla="*/ 15752 w 31007"/>
                  <a:gd name="connsiteY12" fmla="*/ 16930 h 43409"/>
                  <a:gd name="connsiteX13" fmla="*/ 6760 w 31007"/>
                  <a:gd name="connsiteY13" fmla="*/ 28279 h 43409"/>
                  <a:gd name="connsiteX14" fmla="*/ 15752 w 31007"/>
                  <a:gd name="connsiteY14" fmla="*/ 39565 h 43409"/>
                  <a:gd name="connsiteX15" fmla="*/ 24620 w 31007"/>
                  <a:gd name="connsiteY15" fmla="*/ 28279 h 43409"/>
                  <a:gd name="connsiteX16" fmla="*/ 15752 w 31007"/>
                  <a:gd name="connsiteY16" fmla="*/ 16930 h 4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007" h="43409">
                    <a:moveTo>
                      <a:pt x="0" y="0"/>
                    </a:moveTo>
                    <a:lnTo>
                      <a:pt x="7070" y="0"/>
                    </a:lnTo>
                    <a:lnTo>
                      <a:pt x="7070" y="16372"/>
                    </a:lnTo>
                    <a:lnTo>
                      <a:pt x="7194" y="16372"/>
                    </a:lnTo>
                    <a:cubicBezTo>
                      <a:pt x="9116" y="13271"/>
                      <a:pt x="13147" y="11349"/>
                      <a:pt x="16744" y="11349"/>
                    </a:cubicBezTo>
                    <a:cubicBezTo>
                      <a:pt x="26852" y="11349"/>
                      <a:pt x="31751" y="19038"/>
                      <a:pt x="31751" y="28403"/>
                    </a:cubicBezTo>
                    <a:cubicBezTo>
                      <a:pt x="31751" y="37022"/>
                      <a:pt x="27410" y="45146"/>
                      <a:pt x="17922" y="45146"/>
                    </a:cubicBezTo>
                    <a:cubicBezTo>
                      <a:pt x="13581" y="45146"/>
                      <a:pt x="8930" y="44092"/>
                      <a:pt x="6822" y="39875"/>
                    </a:cubicBezTo>
                    <a:lnTo>
                      <a:pt x="6698" y="39875"/>
                    </a:lnTo>
                    <a:lnTo>
                      <a:pt x="6698" y="44278"/>
                    </a:lnTo>
                    <a:lnTo>
                      <a:pt x="0" y="44278"/>
                    </a:lnTo>
                    <a:lnTo>
                      <a:pt x="0" y="0"/>
                    </a:lnTo>
                    <a:close/>
                    <a:moveTo>
                      <a:pt x="15752" y="16930"/>
                    </a:moveTo>
                    <a:cubicBezTo>
                      <a:pt x="9798" y="16930"/>
                      <a:pt x="6760" y="21457"/>
                      <a:pt x="6760" y="28279"/>
                    </a:cubicBezTo>
                    <a:cubicBezTo>
                      <a:pt x="6760" y="34728"/>
                      <a:pt x="10046" y="39565"/>
                      <a:pt x="15752" y="39565"/>
                    </a:cubicBezTo>
                    <a:cubicBezTo>
                      <a:pt x="22201" y="39565"/>
                      <a:pt x="24620" y="33860"/>
                      <a:pt x="24620" y="28279"/>
                    </a:cubicBezTo>
                    <a:cubicBezTo>
                      <a:pt x="24620" y="22449"/>
                      <a:pt x="21581" y="16930"/>
                      <a:pt x="15752" y="16930"/>
                    </a:cubicBezTo>
                    <a:close/>
                  </a:path>
                </a:pathLst>
              </a:custGeom>
              <a:grpFill/>
              <a:ln w="616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BCFF916-D011-4149-8CF6-0B1EBCCF6DC3}"/>
                  </a:ext>
                </a:extLst>
              </p:cNvPr>
              <p:cNvSpPr/>
              <p:nvPr/>
            </p:nvSpPr>
            <p:spPr>
              <a:xfrm>
                <a:off x="1397968" y="6606936"/>
                <a:ext cx="18604" cy="31007"/>
              </a:xfrm>
              <a:custGeom>
                <a:avLst/>
                <a:gdLst>
                  <a:gd name="connsiteX0" fmla="*/ 0 w 18604"/>
                  <a:gd name="connsiteY0" fmla="*/ 868 h 31007"/>
                  <a:gd name="connsiteX1" fmla="*/ 6636 w 18604"/>
                  <a:gd name="connsiteY1" fmla="*/ 868 h 31007"/>
                  <a:gd name="connsiteX2" fmla="*/ 6636 w 18604"/>
                  <a:gd name="connsiteY2" fmla="*/ 7070 h 31007"/>
                  <a:gd name="connsiteX3" fmla="*/ 6760 w 18604"/>
                  <a:gd name="connsiteY3" fmla="*/ 7070 h 31007"/>
                  <a:gd name="connsiteX4" fmla="*/ 16124 w 18604"/>
                  <a:gd name="connsiteY4" fmla="*/ 0 h 31007"/>
                  <a:gd name="connsiteX5" fmla="*/ 18790 w 18604"/>
                  <a:gd name="connsiteY5" fmla="*/ 186 h 31007"/>
                  <a:gd name="connsiteX6" fmla="*/ 18790 w 18604"/>
                  <a:gd name="connsiteY6" fmla="*/ 7008 h 31007"/>
                  <a:gd name="connsiteX7" fmla="*/ 15752 w 18604"/>
                  <a:gd name="connsiteY7" fmla="*/ 6698 h 31007"/>
                  <a:gd name="connsiteX8" fmla="*/ 7070 w 18604"/>
                  <a:gd name="connsiteY8" fmla="*/ 17674 h 31007"/>
                  <a:gd name="connsiteX9" fmla="*/ 7070 w 18604"/>
                  <a:gd name="connsiteY9" fmla="*/ 32930 h 31007"/>
                  <a:gd name="connsiteX10" fmla="*/ 0 w 18604"/>
                  <a:gd name="connsiteY10" fmla="*/ 32930 h 31007"/>
                  <a:gd name="connsiteX11" fmla="*/ 0 w 18604"/>
                  <a:gd name="connsiteY11" fmla="*/ 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04" h="31007">
                    <a:moveTo>
                      <a:pt x="0" y="868"/>
                    </a:moveTo>
                    <a:lnTo>
                      <a:pt x="6636" y="868"/>
                    </a:lnTo>
                    <a:lnTo>
                      <a:pt x="6636" y="7070"/>
                    </a:lnTo>
                    <a:lnTo>
                      <a:pt x="6760" y="7070"/>
                    </a:lnTo>
                    <a:cubicBezTo>
                      <a:pt x="7566" y="3659"/>
                      <a:pt x="11783" y="0"/>
                      <a:pt x="16124" y="0"/>
                    </a:cubicBezTo>
                    <a:cubicBezTo>
                      <a:pt x="17736" y="0"/>
                      <a:pt x="18170" y="124"/>
                      <a:pt x="18790" y="186"/>
                    </a:cubicBezTo>
                    <a:lnTo>
                      <a:pt x="18790" y="7008"/>
                    </a:lnTo>
                    <a:cubicBezTo>
                      <a:pt x="17798" y="6884"/>
                      <a:pt x="16744" y="6698"/>
                      <a:pt x="15752" y="6698"/>
                    </a:cubicBezTo>
                    <a:cubicBezTo>
                      <a:pt x="10915" y="6698"/>
                      <a:pt x="7070" y="10604"/>
                      <a:pt x="7070" y="17674"/>
                    </a:cubicBezTo>
                    <a:lnTo>
                      <a:pt x="7070" y="32930"/>
                    </a:lnTo>
                    <a:lnTo>
                      <a:pt x="0" y="32930"/>
                    </a:lnTo>
                    <a:lnTo>
                      <a:pt x="0" y="868"/>
                    </a:lnTo>
                    <a:close/>
                  </a:path>
                </a:pathLst>
              </a:custGeom>
              <a:grpFill/>
              <a:ln w="616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61C89F4-B876-480B-B60D-DC7B828CDE00}"/>
                  </a:ext>
                </a:extLst>
              </p:cNvPr>
              <p:cNvSpPr/>
              <p:nvPr/>
            </p:nvSpPr>
            <p:spPr>
              <a:xfrm>
                <a:off x="1417998" y="6606936"/>
                <a:ext cx="31007" cy="31007"/>
              </a:xfrm>
              <a:custGeom>
                <a:avLst/>
                <a:gdLst>
                  <a:gd name="connsiteX0" fmla="*/ 28589 w 31007"/>
                  <a:gd name="connsiteY0" fmla="*/ 25798 h 31007"/>
                  <a:gd name="connsiteX1" fmla="*/ 30263 w 31007"/>
                  <a:gd name="connsiteY1" fmla="*/ 28216 h 31007"/>
                  <a:gd name="connsiteX2" fmla="*/ 31999 w 31007"/>
                  <a:gd name="connsiteY2" fmla="*/ 28092 h 31007"/>
                  <a:gd name="connsiteX3" fmla="*/ 31999 w 31007"/>
                  <a:gd name="connsiteY3" fmla="*/ 32992 h 31007"/>
                  <a:gd name="connsiteX4" fmla="*/ 27534 w 31007"/>
                  <a:gd name="connsiteY4" fmla="*/ 33798 h 31007"/>
                  <a:gd name="connsiteX5" fmla="*/ 22077 w 31007"/>
                  <a:gd name="connsiteY5" fmla="*/ 29891 h 31007"/>
                  <a:gd name="connsiteX6" fmla="*/ 10976 w 31007"/>
                  <a:gd name="connsiteY6" fmla="*/ 33798 h 31007"/>
                  <a:gd name="connsiteX7" fmla="*/ 0 w 31007"/>
                  <a:gd name="connsiteY7" fmla="*/ 24434 h 31007"/>
                  <a:gd name="connsiteX8" fmla="*/ 12341 w 31007"/>
                  <a:gd name="connsiteY8" fmla="*/ 14449 h 31007"/>
                  <a:gd name="connsiteX9" fmla="*/ 21953 w 31007"/>
                  <a:gd name="connsiteY9" fmla="*/ 9922 h 31007"/>
                  <a:gd name="connsiteX10" fmla="*/ 15318 w 31007"/>
                  <a:gd name="connsiteY10" fmla="*/ 5581 h 31007"/>
                  <a:gd name="connsiteX11" fmla="*/ 8248 w 31007"/>
                  <a:gd name="connsiteY11" fmla="*/ 10666 h 31007"/>
                  <a:gd name="connsiteX12" fmla="*/ 1178 w 31007"/>
                  <a:gd name="connsiteY12" fmla="*/ 10666 h 31007"/>
                  <a:gd name="connsiteX13" fmla="*/ 15752 w 31007"/>
                  <a:gd name="connsiteY13" fmla="*/ 0 h 31007"/>
                  <a:gd name="connsiteX14" fmla="*/ 28589 w 31007"/>
                  <a:gd name="connsiteY14" fmla="*/ 9302 h 31007"/>
                  <a:gd name="connsiteX15" fmla="*/ 28589 w 31007"/>
                  <a:gd name="connsiteY15" fmla="*/ 25798 h 31007"/>
                  <a:gd name="connsiteX16" fmla="*/ 21519 w 31007"/>
                  <a:gd name="connsiteY16" fmla="*/ 16868 h 31007"/>
                  <a:gd name="connsiteX17" fmla="*/ 12837 w 31007"/>
                  <a:gd name="connsiteY17" fmla="*/ 18790 h 31007"/>
                  <a:gd name="connsiteX18" fmla="*/ 7070 w 31007"/>
                  <a:gd name="connsiteY18" fmla="*/ 24124 h 31007"/>
                  <a:gd name="connsiteX19" fmla="*/ 13581 w 31007"/>
                  <a:gd name="connsiteY19" fmla="*/ 28216 h 31007"/>
                  <a:gd name="connsiteX20" fmla="*/ 21519 w 31007"/>
                  <a:gd name="connsiteY20" fmla="*/ 22139 h 31007"/>
                  <a:gd name="connsiteX21" fmla="*/ 21519 w 31007"/>
                  <a:gd name="connsiteY21" fmla="*/ 16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 h="31007">
                    <a:moveTo>
                      <a:pt x="28589" y="25798"/>
                    </a:moveTo>
                    <a:cubicBezTo>
                      <a:pt x="28589" y="27534"/>
                      <a:pt x="28961" y="28216"/>
                      <a:pt x="30263" y="28216"/>
                    </a:cubicBezTo>
                    <a:cubicBezTo>
                      <a:pt x="30697" y="28216"/>
                      <a:pt x="31255" y="28216"/>
                      <a:pt x="31999" y="28092"/>
                    </a:cubicBezTo>
                    <a:lnTo>
                      <a:pt x="31999" y="32992"/>
                    </a:lnTo>
                    <a:cubicBezTo>
                      <a:pt x="30945" y="33364"/>
                      <a:pt x="28712" y="33798"/>
                      <a:pt x="27534" y="33798"/>
                    </a:cubicBezTo>
                    <a:cubicBezTo>
                      <a:pt x="24682" y="33798"/>
                      <a:pt x="22635" y="32806"/>
                      <a:pt x="22077" y="29891"/>
                    </a:cubicBezTo>
                    <a:cubicBezTo>
                      <a:pt x="19286" y="32619"/>
                      <a:pt x="14759" y="33798"/>
                      <a:pt x="10976" y="33798"/>
                    </a:cubicBezTo>
                    <a:cubicBezTo>
                      <a:pt x="5209" y="33798"/>
                      <a:pt x="0" y="30697"/>
                      <a:pt x="0" y="24434"/>
                    </a:cubicBezTo>
                    <a:cubicBezTo>
                      <a:pt x="0" y="16434"/>
                      <a:pt x="6387" y="15131"/>
                      <a:pt x="12341" y="14449"/>
                    </a:cubicBezTo>
                    <a:cubicBezTo>
                      <a:pt x="17426" y="13519"/>
                      <a:pt x="21953" y="14077"/>
                      <a:pt x="21953" y="9922"/>
                    </a:cubicBezTo>
                    <a:cubicBezTo>
                      <a:pt x="21953" y="6263"/>
                      <a:pt x="18170" y="5581"/>
                      <a:pt x="15318" y="5581"/>
                    </a:cubicBezTo>
                    <a:cubicBezTo>
                      <a:pt x="11349" y="5581"/>
                      <a:pt x="8558" y="7194"/>
                      <a:pt x="8248" y="10666"/>
                    </a:cubicBezTo>
                    <a:lnTo>
                      <a:pt x="1178" y="10666"/>
                    </a:lnTo>
                    <a:cubicBezTo>
                      <a:pt x="1674" y="2419"/>
                      <a:pt x="8682" y="0"/>
                      <a:pt x="15752" y="0"/>
                    </a:cubicBezTo>
                    <a:cubicBezTo>
                      <a:pt x="22015" y="0"/>
                      <a:pt x="28589" y="2543"/>
                      <a:pt x="28589" y="9302"/>
                    </a:cubicBezTo>
                    <a:lnTo>
                      <a:pt x="28589" y="25798"/>
                    </a:lnTo>
                    <a:close/>
                    <a:moveTo>
                      <a:pt x="21519" y="16868"/>
                    </a:moveTo>
                    <a:cubicBezTo>
                      <a:pt x="19348" y="18294"/>
                      <a:pt x="15938" y="18232"/>
                      <a:pt x="12837" y="18790"/>
                    </a:cubicBezTo>
                    <a:cubicBezTo>
                      <a:pt x="9798" y="19286"/>
                      <a:pt x="7070" y="20403"/>
                      <a:pt x="7070" y="24124"/>
                    </a:cubicBezTo>
                    <a:cubicBezTo>
                      <a:pt x="7070" y="27286"/>
                      <a:pt x="11100" y="28216"/>
                      <a:pt x="13581" y="28216"/>
                    </a:cubicBezTo>
                    <a:cubicBezTo>
                      <a:pt x="16682" y="28216"/>
                      <a:pt x="21519" y="26604"/>
                      <a:pt x="21519" y="22139"/>
                    </a:cubicBezTo>
                    <a:lnTo>
                      <a:pt x="21519" y="16868"/>
                    </a:lnTo>
                    <a:close/>
                  </a:path>
                </a:pathLst>
              </a:custGeom>
              <a:grpFill/>
              <a:ln w="616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F62DFE1-95FE-47E8-BA84-D3482B36D424}"/>
                  </a:ext>
                </a:extLst>
              </p:cNvPr>
              <p:cNvSpPr/>
              <p:nvPr/>
            </p:nvSpPr>
            <p:spPr>
              <a:xfrm>
                <a:off x="1452664" y="6606936"/>
                <a:ext cx="24806" cy="31007"/>
              </a:xfrm>
              <a:custGeom>
                <a:avLst/>
                <a:gdLst>
                  <a:gd name="connsiteX0" fmla="*/ 23193 w 24805"/>
                  <a:gd name="connsiteY0" fmla="*/ 11597 h 31007"/>
                  <a:gd name="connsiteX1" fmla="*/ 15876 w 24805"/>
                  <a:gd name="connsiteY1" fmla="*/ 5581 h 31007"/>
                  <a:gd name="connsiteX2" fmla="*/ 7070 w 24805"/>
                  <a:gd name="connsiteY2" fmla="*/ 17240 h 31007"/>
                  <a:gd name="connsiteX3" fmla="*/ 15566 w 24805"/>
                  <a:gd name="connsiteY3" fmla="*/ 28216 h 31007"/>
                  <a:gd name="connsiteX4" fmla="*/ 23193 w 24805"/>
                  <a:gd name="connsiteY4" fmla="*/ 20899 h 31007"/>
                  <a:gd name="connsiteX5" fmla="*/ 30263 w 24805"/>
                  <a:gd name="connsiteY5" fmla="*/ 20899 h 31007"/>
                  <a:gd name="connsiteX6" fmla="*/ 15566 w 24805"/>
                  <a:gd name="connsiteY6" fmla="*/ 33798 h 31007"/>
                  <a:gd name="connsiteX7" fmla="*/ 0 w 24805"/>
                  <a:gd name="connsiteY7" fmla="*/ 17240 h 31007"/>
                  <a:gd name="connsiteX8" fmla="*/ 15814 w 24805"/>
                  <a:gd name="connsiteY8" fmla="*/ 0 h 31007"/>
                  <a:gd name="connsiteX9" fmla="*/ 30263 w 24805"/>
                  <a:gd name="connsiteY9" fmla="*/ 11597 h 31007"/>
                  <a:gd name="connsiteX10" fmla="*/ 23193 w 24805"/>
                  <a:gd name="connsiteY10" fmla="*/ 11597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5" h="31007">
                    <a:moveTo>
                      <a:pt x="23193" y="11597"/>
                    </a:moveTo>
                    <a:cubicBezTo>
                      <a:pt x="22635" y="7690"/>
                      <a:pt x="19783" y="5581"/>
                      <a:pt x="15876" y="5581"/>
                    </a:cubicBezTo>
                    <a:cubicBezTo>
                      <a:pt x="12217" y="5581"/>
                      <a:pt x="7070" y="7504"/>
                      <a:pt x="7070" y="17240"/>
                    </a:cubicBezTo>
                    <a:cubicBezTo>
                      <a:pt x="7070" y="22573"/>
                      <a:pt x="9426" y="28216"/>
                      <a:pt x="15566" y="28216"/>
                    </a:cubicBezTo>
                    <a:cubicBezTo>
                      <a:pt x="19658" y="28216"/>
                      <a:pt x="22511" y="25488"/>
                      <a:pt x="23193" y="20899"/>
                    </a:cubicBezTo>
                    <a:lnTo>
                      <a:pt x="30263" y="20899"/>
                    </a:lnTo>
                    <a:cubicBezTo>
                      <a:pt x="28961" y="29209"/>
                      <a:pt x="23813" y="33798"/>
                      <a:pt x="15566" y="33798"/>
                    </a:cubicBezTo>
                    <a:cubicBezTo>
                      <a:pt x="5519" y="33798"/>
                      <a:pt x="0" y="26666"/>
                      <a:pt x="0" y="17240"/>
                    </a:cubicBezTo>
                    <a:cubicBezTo>
                      <a:pt x="0" y="7566"/>
                      <a:pt x="5271" y="0"/>
                      <a:pt x="15814" y="0"/>
                    </a:cubicBezTo>
                    <a:cubicBezTo>
                      <a:pt x="23255" y="0"/>
                      <a:pt x="29581" y="3721"/>
                      <a:pt x="30263" y="11597"/>
                    </a:cubicBezTo>
                    <a:lnTo>
                      <a:pt x="23193" y="11597"/>
                    </a:lnTo>
                    <a:close/>
                  </a:path>
                </a:pathLst>
              </a:custGeom>
              <a:grpFill/>
              <a:ln w="616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1B7EB17-4B5E-4618-9734-321E49BD49AF}"/>
                  </a:ext>
                </a:extLst>
              </p:cNvPr>
              <p:cNvSpPr/>
              <p:nvPr/>
            </p:nvSpPr>
            <p:spPr>
              <a:xfrm>
                <a:off x="1487206" y="6606936"/>
                <a:ext cx="24806" cy="31007"/>
              </a:xfrm>
              <a:custGeom>
                <a:avLst/>
                <a:gdLst>
                  <a:gd name="connsiteX0" fmla="*/ 7070 w 24805"/>
                  <a:gd name="connsiteY0" fmla="*/ 18728 h 31007"/>
                  <a:gd name="connsiteX1" fmla="*/ 15690 w 24805"/>
                  <a:gd name="connsiteY1" fmla="*/ 28216 h 31007"/>
                  <a:gd name="connsiteX2" fmla="*/ 23503 w 24805"/>
                  <a:gd name="connsiteY2" fmla="*/ 22883 h 31007"/>
                  <a:gd name="connsiteX3" fmla="*/ 30201 w 24805"/>
                  <a:gd name="connsiteY3" fmla="*/ 22883 h 31007"/>
                  <a:gd name="connsiteX4" fmla="*/ 15690 w 24805"/>
                  <a:gd name="connsiteY4" fmla="*/ 33798 h 31007"/>
                  <a:gd name="connsiteX5" fmla="*/ 0 w 24805"/>
                  <a:gd name="connsiteY5" fmla="*/ 16930 h 31007"/>
                  <a:gd name="connsiteX6" fmla="*/ 15504 w 24805"/>
                  <a:gd name="connsiteY6" fmla="*/ 0 h 31007"/>
                  <a:gd name="connsiteX7" fmla="*/ 30635 w 24805"/>
                  <a:gd name="connsiteY7" fmla="*/ 18728 h 31007"/>
                  <a:gd name="connsiteX8" fmla="*/ 7070 w 24805"/>
                  <a:gd name="connsiteY8" fmla="*/ 18728 h 31007"/>
                  <a:gd name="connsiteX9" fmla="*/ 23503 w 24805"/>
                  <a:gd name="connsiteY9" fmla="*/ 14077 h 31007"/>
                  <a:gd name="connsiteX10" fmla="*/ 15442 w 24805"/>
                  <a:gd name="connsiteY10" fmla="*/ 5581 h 31007"/>
                  <a:gd name="connsiteX11" fmla="*/ 7008 w 24805"/>
                  <a:gd name="connsiteY11" fmla="*/ 14077 h 31007"/>
                  <a:gd name="connsiteX12" fmla="*/ 23503 w 24805"/>
                  <a:gd name="connsiteY12" fmla="*/ 14077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05" h="31007">
                    <a:moveTo>
                      <a:pt x="7070" y="18728"/>
                    </a:moveTo>
                    <a:cubicBezTo>
                      <a:pt x="7070" y="23751"/>
                      <a:pt x="9798" y="28216"/>
                      <a:pt x="15690" y="28216"/>
                    </a:cubicBezTo>
                    <a:cubicBezTo>
                      <a:pt x="19783" y="28216"/>
                      <a:pt x="22263" y="26418"/>
                      <a:pt x="23503" y="22883"/>
                    </a:cubicBezTo>
                    <a:lnTo>
                      <a:pt x="30201" y="22883"/>
                    </a:lnTo>
                    <a:cubicBezTo>
                      <a:pt x="28651" y="29891"/>
                      <a:pt x="22697" y="33798"/>
                      <a:pt x="15690" y="33798"/>
                    </a:cubicBezTo>
                    <a:cubicBezTo>
                      <a:pt x="5643" y="33798"/>
                      <a:pt x="0" y="26790"/>
                      <a:pt x="0" y="16930"/>
                    </a:cubicBezTo>
                    <a:cubicBezTo>
                      <a:pt x="0" y="7814"/>
                      <a:pt x="5953" y="0"/>
                      <a:pt x="15504" y="0"/>
                    </a:cubicBezTo>
                    <a:cubicBezTo>
                      <a:pt x="25612" y="0"/>
                      <a:pt x="31813" y="9116"/>
                      <a:pt x="30635" y="18728"/>
                    </a:cubicBezTo>
                    <a:lnTo>
                      <a:pt x="7070" y="18728"/>
                    </a:lnTo>
                    <a:close/>
                    <a:moveTo>
                      <a:pt x="23503" y="14077"/>
                    </a:moveTo>
                    <a:cubicBezTo>
                      <a:pt x="23255" y="9612"/>
                      <a:pt x="20217" y="5581"/>
                      <a:pt x="15442" y="5581"/>
                    </a:cubicBezTo>
                    <a:cubicBezTo>
                      <a:pt x="10542" y="5581"/>
                      <a:pt x="7194" y="9302"/>
                      <a:pt x="7008" y="14077"/>
                    </a:cubicBezTo>
                    <a:lnTo>
                      <a:pt x="23503" y="14077"/>
                    </a:lnTo>
                    <a:close/>
                  </a:path>
                </a:pathLst>
              </a:custGeom>
              <a:grpFill/>
              <a:ln w="6166"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BFE2F84-33CA-445A-96C4-DBACBD5341F2}"/>
                  </a:ext>
                </a:extLst>
              </p:cNvPr>
              <p:cNvSpPr/>
              <p:nvPr/>
            </p:nvSpPr>
            <p:spPr>
              <a:xfrm>
                <a:off x="1537190" y="6595588"/>
                <a:ext cx="31007" cy="43410"/>
              </a:xfrm>
              <a:custGeom>
                <a:avLst/>
                <a:gdLst>
                  <a:gd name="connsiteX0" fmla="*/ 62 w 31007"/>
                  <a:gd name="connsiteY0" fmla="*/ 0 h 43409"/>
                  <a:gd name="connsiteX1" fmla="*/ 35906 w 31007"/>
                  <a:gd name="connsiteY1" fmla="*/ 0 h 43409"/>
                  <a:gd name="connsiteX2" fmla="*/ 35906 w 31007"/>
                  <a:gd name="connsiteY2" fmla="*/ 6698 h 43409"/>
                  <a:gd name="connsiteX3" fmla="*/ 21767 w 31007"/>
                  <a:gd name="connsiteY3" fmla="*/ 6698 h 43409"/>
                  <a:gd name="connsiteX4" fmla="*/ 21767 w 31007"/>
                  <a:gd name="connsiteY4" fmla="*/ 44278 h 43409"/>
                  <a:gd name="connsiteX5" fmla="*/ 14015 w 31007"/>
                  <a:gd name="connsiteY5" fmla="*/ 44278 h 43409"/>
                  <a:gd name="connsiteX6" fmla="*/ 14015 w 31007"/>
                  <a:gd name="connsiteY6" fmla="*/ 6698 h 43409"/>
                  <a:gd name="connsiteX7" fmla="*/ 0 w 31007"/>
                  <a:gd name="connsiteY7" fmla="*/ 6698 h 43409"/>
                  <a:gd name="connsiteX8" fmla="*/ 0 w 31007"/>
                  <a:gd name="connsiteY8" fmla="*/ 0 h 4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7" h="43409">
                    <a:moveTo>
                      <a:pt x="62" y="0"/>
                    </a:moveTo>
                    <a:lnTo>
                      <a:pt x="35906" y="0"/>
                    </a:lnTo>
                    <a:lnTo>
                      <a:pt x="35906" y="6698"/>
                    </a:lnTo>
                    <a:lnTo>
                      <a:pt x="21767" y="6698"/>
                    </a:lnTo>
                    <a:lnTo>
                      <a:pt x="21767" y="44278"/>
                    </a:lnTo>
                    <a:lnTo>
                      <a:pt x="14015" y="44278"/>
                    </a:lnTo>
                    <a:lnTo>
                      <a:pt x="14015" y="6698"/>
                    </a:lnTo>
                    <a:lnTo>
                      <a:pt x="0" y="6698"/>
                    </a:lnTo>
                    <a:lnTo>
                      <a:pt x="0" y="0"/>
                    </a:lnTo>
                    <a:close/>
                  </a:path>
                </a:pathLst>
              </a:custGeom>
              <a:grpFill/>
              <a:ln w="6166"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ED9AD78-EA1B-4A04-8438-9100B86DA8CB}"/>
                  </a:ext>
                </a:extLst>
              </p:cNvPr>
              <p:cNvSpPr/>
              <p:nvPr/>
            </p:nvSpPr>
            <p:spPr>
              <a:xfrm>
                <a:off x="1568879" y="6606936"/>
                <a:ext cx="31007" cy="31007"/>
              </a:xfrm>
              <a:custGeom>
                <a:avLst/>
                <a:gdLst>
                  <a:gd name="connsiteX0" fmla="*/ 0 w 31007"/>
                  <a:gd name="connsiteY0" fmla="*/ 16868 h 31007"/>
                  <a:gd name="connsiteX1" fmla="*/ 16186 w 31007"/>
                  <a:gd name="connsiteY1" fmla="*/ 0 h 31007"/>
                  <a:gd name="connsiteX2" fmla="*/ 32371 w 31007"/>
                  <a:gd name="connsiteY2" fmla="*/ 16868 h 31007"/>
                  <a:gd name="connsiteX3" fmla="*/ 16186 w 31007"/>
                  <a:gd name="connsiteY3" fmla="*/ 33798 h 31007"/>
                  <a:gd name="connsiteX4" fmla="*/ 0 w 31007"/>
                  <a:gd name="connsiteY4" fmla="*/ 16868 h 31007"/>
                  <a:gd name="connsiteX5" fmla="*/ 25240 w 31007"/>
                  <a:gd name="connsiteY5" fmla="*/ 16868 h 31007"/>
                  <a:gd name="connsiteX6" fmla="*/ 16124 w 31007"/>
                  <a:gd name="connsiteY6" fmla="*/ 5581 h 31007"/>
                  <a:gd name="connsiteX7" fmla="*/ 7008 w 31007"/>
                  <a:gd name="connsiteY7" fmla="*/ 16868 h 31007"/>
                  <a:gd name="connsiteX8" fmla="*/ 16124 w 31007"/>
                  <a:gd name="connsiteY8" fmla="*/ 28216 h 31007"/>
                  <a:gd name="connsiteX9" fmla="*/ 25240 w 31007"/>
                  <a:gd name="connsiteY9" fmla="*/ 16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7" h="31007">
                    <a:moveTo>
                      <a:pt x="0" y="16868"/>
                    </a:moveTo>
                    <a:cubicBezTo>
                      <a:pt x="0" y="7070"/>
                      <a:pt x="5891" y="0"/>
                      <a:pt x="16186" y="0"/>
                    </a:cubicBezTo>
                    <a:cubicBezTo>
                      <a:pt x="26480" y="0"/>
                      <a:pt x="32371" y="7070"/>
                      <a:pt x="32371" y="16868"/>
                    </a:cubicBezTo>
                    <a:cubicBezTo>
                      <a:pt x="32371" y="26728"/>
                      <a:pt x="26480" y="33798"/>
                      <a:pt x="16186" y="33798"/>
                    </a:cubicBezTo>
                    <a:cubicBezTo>
                      <a:pt x="5829" y="33798"/>
                      <a:pt x="0" y="26728"/>
                      <a:pt x="0" y="16868"/>
                    </a:cubicBezTo>
                    <a:close/>
                    <a:moveTo>
                      <a:pt x="25240" y="16868"/>
                    </a:moveTo>
                    <a:cubicBezTo>
                      <a:pt x="25240" y="11349"/>
                      <a:pt x="22449" y="5581"/>
                      <a:pt x="16124" y="5581"/>
                    </a:cubicBezTo>
                    <a:cubicBezTo>
                      <a:pt x="9798" y="5581"/>
                      <a:pt x="7008" y="11349"/>
                      <a:pt x="7008" y="16868"/>
                    </a:cubicBezTo>
                    <a:cubicBezTo>
                      <a:pt x="7008" y="22449"/>
                      <a:pt x="9798" y="28216"/>
                      <a:pt x="16124" y="28216"/>
                    </a:cubicBezTo>
                    <a:cubicBezTo>
                      <a:pt x="22449" y="28216"/>
                      <a:pt x="25240" y="22449"/>
                      <a:pt x="25240" y="16868"/>
                    </a:cubicBezTo>
                    <a:close/>
                  </a:path>
                </a:pathLst>
              </a:custGeom>
              <a:grpFill/>
              <a:ln w="6166"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3D83B8F-8BE9-4C2B-9D33-DC70C170F15E}"/>
                  </a:ext>
                </a:extLst>
              </p:cNvPr>
              <p:cNvSpPr/>
              <p:nvPr/>
            </p:nvSpPr>
            <p:spPr>
              <a:xfrm>
                <a:off x="1605529" y="6595588"/>
                <a:ext cx="31007" cy="43410"/>
              </a:xfrm>
              <a:custGeom>
                <a:avLst/>
                <a:gdLst>
                  <a:gd name="connsiteX0" fmla="*/ 31751 w 31007"/>
                  <a:gd name="connsiteY0" fmla="*/ 44278 h 43409"/>
                  <a:gd name="connsiteX1" fmla="*/ 25054 w 31007"/>
                  <a:gd name="connsiteY1" fmla="*/ 44278 h 43409"/>
                  <a:gd name="connsiteX2" fmla="*/ 25054 w 31007"/>
                  <a:gd name="connsiteY2" fmla="*/ 39937 h 43409"/>
                  <a:gd name="connsiteX3" fmla="*/ 24930 w 31007"/>
                  <a:gd name="connsiteY3" fmla="*/ 39937 h 43409"/>
                  <a:gd name="connsiteX4" fmla="*/ 15007 w 31007"/>
                  <a:gd name="connsiteY4" fmla="*/ 45146 h 43409"/>
                  <a:gd name="connsiteX5" fmla="*/ 0 w 31007"/>
                  <a:gd name="connsiteY5" fmla="*/ 28030 h 43409"/>
                  <a:gd name="connsiteX6" fmla="*/ 13891 w 31007"/>
                  <a:gd name="connsiteY6" fmla="*/ 11349 h 43409"/>
                  <a:gd name="connsiteX7" fmla="*/ 24558 w 31007"/>
                  <a:gd name="connsiteY7" fmla="*/ 16372 h 43409"/>
                  <a:gd name="connsiteX8" fmla="*/ 24682 w 31007"/>
                  <a:gd name="connsiteY8" fmla="*/ 16372 h 43409"/>
                  <a:gd name="connsiteX9" fmla="*/ 24682 w 31007"/>
                  <a:gd name="connsiteY9" fmla="*/ 0 h 43409"/>
                  <a:gd name="connsiteX10" fmla="*/ 31751 w 31007"/>
                  <a:gd name="connsiteY10" fmla="*/ 0 h 43409"/>
                  <a:gd name="connsiteX11" fmla="*/ 31751 w 31007"/>
                  <a:gd name="connsiteY11" fmla="*/ 44278 h 43409"/>
                  <a:gd name="connsiteX12" fmla="*/ 15938 w 31007"/>
                  <a:gd name="connsiteY12" fmla="*/ 39565 h 43409"/>
                  <a:gd name="connsiteX13" fmla="*/ 24930 w 31007"/>
                  <a:gd name="connsiteY13" fmla="*/ 28216 h 43409"/>
                  <a:gd name="connsiteX14" fmla="*/ 16062 w 31007"/>
                  <a:gd name="connsiteY14" fmla="*/ 16930 h 43409"/>
                  <a:gd name="connsiteX15" fmla="*/ 7070 w 31007"/>
                  <a:gd name="connsiteY15" fmla="*/ 28589 h 43409"/>
                  <a:gd name="connsiteX16" fmla="*/ 15938 w 31007"/>
                  <a:gd name="connsiteY16" fmla="*/ 39565 h 4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007" h="43409">
                    <a:moveTo>
                      <a:pt x="31751" y="44278"/>
                    </a:moveTo>
                    <a:lnTo>
                      <a:pt x="25054" y="44278"/>
                    </a:lnTo>
                    <a:lnTo>
                      <a:pt x="25054" y="39937"/>
                    </a:lnTo>
                    <a:lnTo>
                      <a:pt x="24930" y="39937"/>
                    </a:lnTo>
                    <a:cubicBezTo>
                      <a:pt x="23069" y="43596"/>
                      <a:pt x="19038" y="45146"/>
                      <a:pt x="15007" y="45146"/>
                    </a:cubicBezTo>
                    <a:cubicBezTo>
                      <a:pt x="4899" y="45146"/>
                      <a:pt x="0" y="37643"/>
                      <a:pt x="0" y="28030"/>
                    </a:cubicBezTo>
                    <a:cubicBezTo>
                      <a:pt x="0" y="16434"/>
                      <a:pt x="6884" y="11349"/>
                      <a:pt x="13891" y="11349"/>
                    </a:cubicBezTo>
                    <a:cubicBezTo>
                      <a:pt x="17922" y="11349"/>
                      <a:pt x="22387" y="12837"/>
                      <a:pt x="24558" y="16372"/>
                    </a:cubicBezTo>
                    <a:lnTo>
                      <a:pt x="24682" y="16372"/>
                    </a:lnTo>
                    <a:lnTo>
                      <a:pt x="24682" y="0"/>
                    </a:lnTo>
                    <a:lnTo>
                      <a:pt x="31751" y="0"/>
                    </a:lnTo>
                    <a:lnTo>
                      <a:pt x="31751" y="44278"/>
                    </a:lnTo>
                    <a:close/>
                    <a:moveTo>
                      <a:pt x="15938" y="39565"/>
                    </a:moveTo>
                    <a:cubicBezTo>
                      <a:pt x="22263" y="39565"/>
                      <a:pt x="24930" y="33798"/>
                      <a:pt x="24930" y="28216"/>
                    </a:cubicBezTo>
                    <a:cubicBezTo>
                      <a:pt x="24930" y="21147"/>
                      <a:pt x="21519" y="16930"/>
                      <a:pt x="16062" y="16930"/>
                    </a:cubicBezTo>
                    <a:cubicBezTo>
                      <a:pt x="9426" y="16930"/>
                      <a:pt x="7070" y="22821"/>
                      <a:pt x="7070" y="28589"/>
                    </a:cubicBezTo>
                    <a:cubicBezTo>
                      <a:pt x="7132" y="34108"/>
                      <a:pt x="9798" y="39565"/>
                      <a:pt x="15938" y="39565"/>
                    </a:cubicBezTo>
                    <a:close/>
                  </a:path>
                </a:pathLst>
              </a:custGeom>
              <a:grpFill/>
              <a:ln w="6166"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395A509-C3F2-4DC7-95E0-C460C6D0714D}"/>
                  </a:ext>
                </a:extLst>
              </p:cNvPr>
              <p:cNvSpPr/>
              <p:nvPr/>
            </p:nvSpPr>
            <p:spPr>
              <a:xfrm>
                <a:off x="1643234" y="6606936"/>
                <a:ext cx="31007" cy="31007"/>
              </a:xfrm>
              <a:custGeom>
                <a:avLst/>
                <a:gdLst>
                  <a:gd name="connsiteX0" fmla="*/ 28589 w 31007"/>
                  <a:gd name="connsiteY0" fmla="*/ 25798 h 31007"/>
                  <a:gd name="connsiteX1" fmla="*/ 30263 w 31007"/>
                  <a:gd name="connsiteY1" fmla="*/ 28216 h 31007"/>
                  <a:gd name="connsiteX2" fmla="*/ 31999 w 31007"/>
                  <a:gd name="connsiteY2" fmla="*/ 28092 h 31007"/>
                  <a:gd name="connsiteX3" fmla="*/ 31999 w 31007"/>
                  <a:gd name="connsiteY3" fmla="*/ 32992 h 31007"/>
                  <a:gd name="connsiteX4" fmla="*/ 27534 w 31007"/>
                  <a:gd name="connsiteY4" fmla="*/ 33798 h 31007"/>
                  <a:gd name="connsiteX5" fmla="*/ 22077 w 31007"/>
                  <a:gd name="connsiteY5" fmla="*/ 29891 h 31007"/>
                  <a:gd name="connsiteX6" fmla="*/ 10977 w 31007"/>
                  <a:gd name="connsiteY6" fmla="*/ 33798 h 31007"/>
                  <a:gd name="connsiteX7" fmla="*/ 0 w 31007"/>
                  <a:gd name="connsiteY7" fmla="*/ 24434 h 31007"/>
                  <a:gd name="connsiteX8" fmla="*/ 12341 w 31007"/>
                  <a:gd name="connsiteY8" fmla="*/ 14449 h 31007"/>
                  <a:gd name="connsiteX9" fmla="*/ 21953 w 31007"/>
                  <a:gd name="connsiteY9" fmla="*/ 9922 h 31007"/>
                  <a:gd name="connsiteX10" fmla="*/ 15318 w 31007"/>
                  <a:gd name="connsiteY10" fmla="*/ 5581 h 31007"/>
                  <a:gd name="connsiteX11" fmla="*/ 8248 w 31007"/>
                  <a:gd name="connsiteY11" fmla="*/ 10666 h 31007"/>
                  <a:gd name="connsiteX12" fmla="*/ 1178 w 31007"/>
                  <a:gd name="connsiteY12" fmla="*/ 10666 h 31007"/>
                  <a:gd name="connsiteX13" fmla="*/ 15752 w 31007"/>
                  <a:gd name="connsiteY13" fmla="*/ 0 h 31007"/>
                  <a:gd name="connsiteX14" fmla="*/ 28589 w 31007"/>
                  <a:gd name="connsiteY14" fmla="*/ 9302 h 31007"/>
                  <a:gd name="connsiteX15" fmla="*/ 28589 w 31007"/>
                  <a:gd name="connsiteY15" fmla="*/ 25798 h 31007"/>
                  <a:gd name="connsiteX16" fmla="*/ 21519 w 31007"/>
                  <a:gd name="connsiteY16" fmla="*/ 16868 h 31007"/>
                  <a:gd name="connsiteX17" fmla="*/ 12837 w 31007"/>
                  <a:gd name="connsiteY17" fmla="*/ 18790 h 31007"/>
                  <a:gd name="connsiteX18" fmla="*/ 7070 w 31007"/>
                  <a:gd name="connsiteY18" fmla="*/ 24124 h 31007"/>
                  <a:gd name="connsiteX19" fmla="*/ 13581 w 31007"/>
                  <a:gd name="connsiteY19" fmla="*/ 28216 h 31007"/>
                  <a:gd name="connsiteX20" fmla="*/ 21519 w 31007"/>
                  <a:gd name="connsiteY20" fmla="*/ 22139 h 31007"/>
                  <a:gd name="connsiteX21" fmla="*/ 21519 w 31007"/>
                  <a:gd name="connsiteY21" fmla="*/ 16868 h 3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007" h="31007">
                    <a:moveTo>
                      <a:pt x="28589" y="25798"/>
                    </a:moveTo>
                    <a:cubicBezTo>
                      <a:pt x="28589" y="27534"/>
                      <a:pt x="28961" y="28216"/>
                      <a:pt x="30263" y="28216"/>
                    </a:cubicBezTo>
                    <a:cubicBezTo>
                      <a:pt x="30697" y="28216"/>
                      <a:pt x="31255" y="28216"/>
                      <a:pt x="31999" y="28092"/>
                    </a:cubicBezTo>
                    <a:lnTo>
                      <a:pt x="31999" y="32992"/>
                    </a:lnTo>
                    <a:cubicBezTo>
                      <a:pt x="30945" y="33364"/>
                      <a:pt x="28713" y="33798"/>
                      <a:pt x="27534" y="33798"/>
                    </a:cubicBezTo>
                    <a:cubicBezTo>
                      <a:pt x="24682" y="33798"/>
                      <a:pt x="22635" y="32806"/>
                      <a:pt x="22077" y="29891"/>
                    </a:cubicBezTo>
                    <a:cubicBezTo>
                      <a:pt x="19286" y="32619"/>
                      <a:pt x="14759" y="33798"/>
                      <a:pt x="10977" y="33798"/>
                    </a:cubicBezTo>
                    <a:cubicBezTo>
                      <a:pt x="5209" y="33798"/>
                      <a:pt x="0" y="30697"/>
                      <a:pt x="0" y="24434"/>
                    </a:cubicBezTo>
                    <a:cubicBezTo>
                      <a:pt x="0" y="16434"/>
                      <a:pt x="6387" y="15131"/>
                      <a:pt x="12341" y="14449"/>
                    </a:cubicBezTo>
                    <a:cubicBezTo>
                      <a:pt x="17426" y="13519"/>
                      <a:pt x="21953" y="14077"/>
                      <a:pt x="21953" y="9922"/>
                    </a:cubicBezTo>
                    <a:cubicBezTo>
                      <a:pt x="21953" y="6263"/>
                      <a:pt x="18170" y="5581"/>
                      <a:pt x="15318" y="5581"/>
                    </a:cubicBezTo>
                    <a:cubicBezTo>
                      <a:pt x="11349" y="5581"/>
                      <a:pt x="8558" y="7194"/>
                      <a:pt x="8248" y="10666"/>
                    </a:cubicBezTo>
                    <a:lnTo>
                      <a:pt x="1178" y="10666"/>
                    </a:lnTo>
                    <a:cubicBezTo>
                      <a:pt x="1674" y="2419"/>
                      <a:pt x="8682" y="0"/>
                      <a:pt x="15752" y="0"/>
                    </a:cubicBezTo>
                    <a:cubicBezTo>
                      <a:pt x="22015" y="0"/>
                      <a:pt x="28589" y="2543"/>
                      <a:pt x="28589" y="9302"/>
                    </a:cubicBezTo>
                    <a:lnTo>
                      <a:pt x="28589" y="25798"/>
                    </a:lnTo>
                    <a:close/>
                    <a:moveTo>
                      <a:pt x="21519" y="16868"/>
                    </a:moveTo>
                    <a:cubicBezTo>
                      <a:pt x="19348" y="18294"/>
                      <a:pt x="15938" y="18232"/>
                      <a:pt x="12837" y="18790"/>
                    </a:cubicBezTo>
                    <a:cubicBezTo>
                      <a:pt x="9798" y="19286"/>
                      <a:pt x="7070" y="20403"/>
                      <a:pt x="7070" y="24124"/>
                    </a:cubicBezTo>
                    <a:cubicBezTo>
                      <a:pt x="7070" y="27286"/>
                      <a:pt x="11101" y="28216"/>
                      <a:pt x="13581" y="28216"/>
                    </a:cubicBezTo>
                    <a:cubicBezTo>
                      <a:pt x="16682" y="28216"/>
                      <a:pt x="21519" y="26604"/>
                      <a:pt x="21519" y="22139"/>
                    </a:cubicBezTo>
                    <a:lnTo>
                      <a:pt x="21519" y="16868"/>
                    </a:lnTo>
                    <a:close/>
                  </a:path>
                </a:pathLst>
              </a:custGeom>
              <a:grpFill/>
              <a:ln w="6166"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FA4FAA0-2215-4F95-A735-B9AA53857D45}"/>
                  </a:ext>
                </a:extLst>
              </p:cNvPr>
              <p:cNvSpPr/>
              <p:nvPr/>
            </p:nvSpPr>
            <p:spPr>
              <a:xfrm>
                <a:off x="1675977" y="6607804"/>
                <a:ext cx="31007" cy="43410"/>
              </a:xfrm>
              <a:custGeom>
                <a:avLst/>
                <a:gdLst>
                  <a:gd name="connsiteX0" fmla="*/ 0 w 31007"/>
                  <a:gd name="connsiteY0" fmla="*/ 0 h 43409"/>
                  <a:gd name="connsiteX1" fmla="*/ 7752 w 31007"/>
                  <a:gd name="connsiteY1" fmla="*/ 0 h 43409"/>
                  <a:gd name="connsiteX2" fmla="*/ 16124 w 31007"/>
                  <a:gd name="connsiteY2" fmla="*/ 23937 h 43409"/>
                  <a:gd name="connsiteX3" fmla="*/ 16248 w 31007"/>
                  <a:gd name="connsiteY3" fmla="*/ 23937 h 43409"/>
                  <a:gd name="connsiteX4" fmla="*/ 24372 w 31007"/>
                  <a:gd name="connsiteY4" fmla="*/ 0 h 43409"/>
                  <a:gd name="connsiteX5" fmla="*/ 31751 w 31007"/>
                  <a:gd name="connsiteY5" fmla="*/ 0 h 43409"/>
                  <a:gd name="connsiteX6" fmla="*/ 19286 w 31007"/>
                  <a:gd name="connsiteY6" fmla="*/ 33798 h 43409"/>
                  <a:gd name="connsiteX7" fmla="*/ 7938 w 31007"/>
                  <a:gd name="connsiteY7" fmla="*/ 44774 h 43409"/>
                  <a:gd name="connsiteX8" fmla="*/ 3039 w 31007"/>
                  <a:gd name="connsiteY8" fmla="*/ 44402 h 43409"/>
                  <a:gd name="connsiteX9" fmla="*/ 3039 w 31007"/>
                  <a:gd name="connsiteY9" fmla="*/ 38449 h 43409"/>
                  <a:gd name="connsiteX10" fmla="*/ 6387 w 31007"/>
                  <a:gd name="connsiteY10" fmla="*/ 38883 h 43409"/>
                  <a:gd name="connsiteX11" fmla="*/ 11349 w 31007"/>
                  <a:gd name="connsiteY11" fmla="*/ 34418 h 43409"/>
                  <a:gd name="connsiteX12" fmla="*/ 12155 w 31007"/>
                  <a:gd name="connsiteY12" fmla="*/ 31937 h 43409"/>
                  <a:gd name="connsiteX13" fmla="*/ 0 w 31007"/>
                  <a:gd name="connsiteY13" fmla="*/ 0 h 4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07" h="43409">
                    <a:moveTo>
                      <a:pt x="0" y="0"/>
                    </a:moveTo>
                    <a:lnTo>
                      <a:pt x="7752" y="0"/>
                    </a:lnTo>
                    <a:lnTo>
                      <a:pt x="16124" y="23937"/>
                    </a:lnTo>
                    <a:lnTo>
                      <a:pt x="16248" y="23937"/>
                    </a:lnTo>
                    <a:lnTo>
                      <a:pt x="24372" y="0"/>
                    </a:lnTo>
                    <a:lnTo>
                      <a:pt x="31751" y="0"/>
                    </a:lnTo>
                    <a:lnTo>
                      <a:pt x="19286" y="33798"/>
                    </a:lnTo>
                    <a:cubicBezTo>
                      <a:pt x="16992" y="39565"/>
                      <a:pt x="15318" y="44774"/>
                      <a:pt x="7938" y="44774"/>
                    </a:cubicBezTo>
                    <a:cubicBezTo>
                      <a:pt x="6263" y="44774"/>
                      <a:pt x="4651" y="44650"/>
                      <a:pt x="3039" y="44402"/>
                    </a:cubicBezTo>
                    <a:lnTo>
                      <a:pt x="3039" y="38449"/>
                    </a:lnTo>
                    <a:cubicBezTo>
                      <a:pt x="4155" y="38635"/>
                      <a:pt x="5271" y="38883"/>
                      <a:pt x="6387" y="38883"/>
                    </a:cubicBezTo>
                    <a:cubicBezTo>
                      <a:pt x="9674" y="38883"/>
                      <a:pt x="10480" y="37146"/>
                      <a:pt x="11349" y="34418"/>
                    </a:cubicBezTo>
                    <a:lnTo>
                      <a:pt x="12155" y="31937"/>
                    </a:lnTo>
                    <a:lnTo>
                      <a:pt x="0" y="0"/>
                    </a:lnTo>
                    <a:close/>
                  </a:path>
                </a:pathLst>
              </a:custGeom>
              <a:grpFill/>
              <a:ln w="6166"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4BA3FCF-5AA9-4998-9D48-3F931A9A7451}"/>
                  </a:ext>
                </a:extLst>
              </p:cNvPr>
              <p:cNvSpPr/>
              <p:nvPr/>
            </p:nvSpPr>
            <p:spPr>
              <a:xfrm>
                <a:off x="1706488" y="6631494"/>
                <a:ext cx="6201" cy="6201"/>
              </a:xfrm>
              <a:custGeom>
                <a:avLst/>
                <a:gdLst>
                  <a:gd name="connsiteX0" fmla="*/ 0 w 6201"/>
                  <a:gd name="connsiteY0" fmla="*/ 0 h 6201"/>
                  <a:gd name="connsiteX1" fmla="*/ 8620 w 6201"/>
                  <a:gd name="connsiteY1" fmla="*/ 0 h 6201"/>
                  <a:gd name="connsiteX2" fmla="*/ 8620 w 6201"/>
                  <a:gd name="connsiteY2" fmla="*/ 8372 h 6201"/>
                  <a:gd name="connsiteX3" fmla="*/ 0 w 6201"/>
                  <a:gd name="connsiteY3" fmla="*/ 8372 h 6201"/>
                  <a:gd name="connsiteX4" fmla="*/ 0 w 6201"/>
                  <a:gd name="connsiteY4" fmla="*/ 0 h 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 h="6201">
                    <a:moveTo>
                      <a:pt x="0" y="0"/>
                    </a:moveTo>
                    <a:lnTo>
                      <a:pt x="8620" y="0"/>
                    </a:lnTo>
                    <a:lnTo>
                      <a:pt x="8620" y="8372"/>
                    </a:lnTo>
                    <a:lnTo>
                      <a:pt x="0" y="8372"/>
                    </a:lnTo>
                    <a:lnTo>
                      <a:pt x="0" y="0"/>
                    </a:lnTo>
                    <a:close/>
                  </a:path>
                </a:pathLst>
              </a:custGeom>
              <a:grpFill/>
              <a:ln w="6166"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B86EB15-9E3F-4501-AE60-4C77605B5765}"/>
                  </a:ext>
                </a:extLst>
              </p:cNvPr>
              <p:cNvSpPr/>
              <p:nvPr/>
            </p:nvSpPr>
            <p:spPr>
              <a:xfrm>
                <a:off x="1726705" y="6596456"/>
                <a:ext cx="37208" cy="12403"/>
              </a:xfrm>
              <a:custGeom>
                <a:avLst/>
                <a:gdLst>
                  <a:gd name="connsiteX0" fmla="*/ 5767 w 37208"/>
                  <a:gd name="connsiteY0" fmla="*/ 2605 h 12402"/>
                  <a:gd name="connsiteX1" fmla="*/ 0 w 37208"/>
                  <a:gd name="connsiteY1" fmla="*/ 2605 h 12402"/>
                  <a:gd name="connsiteX2" fmla="*/ 0 w 37208"/>
                  <a:gd name="connsiteY2" fmla="*/ 0 h 12402"/>
                  <a:gd name="connsiteX3" fmla="*/ 14263 w 37208"/>
                  <a:gd name="connsiteY3" fmla="*/ 0 h 12402"/>
                  <a:gd name="connsiteX4" fmla="*/ 14263 w 37208"/>
                  <a:gd name="connsiteY4" fmla="*/ 2605 h 12402"/>
                  <a:gd name="connsiteX5" fmla="*/ 8620 w 37208"/>
                  <a:gd name="connsiteY5" fmla="*/ 2605 h 12402"/>
                  <a:gd name="connsiteX6" fmla="*/ 8620 w 37208"/>
                  <a:gd name="connsiteY6" fmla="*/ 17860 h 12402"/>
                  <a:gd name="connsiteX7" fmla="*/ 5767 w 37208"/>
                  <a:gd name="connsiteY7" fmla="*/ 17860 h 12402"/>
                  <a:gd name="connsiteX8" fmla="*/ 5767 w 37208"/>
                  <a:gd name="connsiteY8" fmla="*/ 2605 h 12402"/>
                  <a:gd name="connsiteX9" fmla="*/ 34604 w 37208"/>
                  <a:gd name="connsiteY9" fmla="*/ 3101 h 12402"/>
                  <a:gd name="connsiteX10" fmla="*/ 34542 w 37208"/>
                  <a:gd name="connsiteY10" fmla="*/ 3101 h 12402"/>
                  <a:gd name="connsiteX11" fmla="*/ 28526 w 37208"/>
                  <a:gd name="connsiteY11" fmla="*/ 17860 h 12402"/>
                  <a:gd name="connsiteX12" fmla="*/ 26852 w 37208"/>
                  <a:gd name="connsiteY12" fmla="*/ 17860 h 12402"/>
                  <a:gd name="connsiteX13" fmla="*/ 20837 w 37208"/>
                  <a:gd name="connsiteY13" fmla="*/ 3101 h 12402"/>
                  <a:gd name="connsiteX14" fmla="*/ 20775 w 37208"/>
                  <a:gd name="connsiteY14" fmla="*/ 3101 h 12402"/>
                  <a:gd name="connsiteX15" fmla="*/ 20775 w 37208"/>
                  <a:gd name="connsiteY15" fmla="*/ 17860 h 12402"/>
                  <a:gd name="connsiteX16" fmla="*/ 17922 w 37208"/>
                  <a:gd name="connsiteY16" fmla="*/ 17860 h 12402"/>
                  <a:gd name="connsiteX17" fmla="*/ 17922 w 37208"/>
                  <a:gd name="connsiteY17" fmla="*/ 0 h 12402"/>
                  <a:gd name="connsiteX18" fmla="*/ 22201 w 37208"/>
                  <a:gd name="connsiteY18" fmla="*/ 0 h 12402"/>
                  <a:gd name="connsiteX19" fmla="*/ 27844 w 37208"/>
                  <a:gd name="connsiteY19" fmla="*/ 13705 h 12402"/>
                  <a:gd name="connsiteX20" fmla="*/ 33364 w 37208"/>
                  <a:gd name="connsiteY20" fmla="*/ 0 h 12402"/>
                  <a:gd name="connsiteX21" fmla="*/ 37643 w 37208"/>
                  <a:gd name="connsiteY21" fmla="*/ 0 h 12402"/>
                  <a:gd name="connsiteX22" fmla="*/ 37643 w 37208"/>
                  <a:gd name="connsiteY22" fmla="*/ 17860 h 12402"/>
                  <a:gd name="connsiteX23" fmla="*/ 34790 w 37208"/>
                  <a:gd name="connsiteY23" fmla="*/ 17860 h 12402"/>
                  <a:gd name="connsiteX24" fmla="*/ 34790 w 37208"/>
                  <a:gd name="connsiteY24" fmla="*/ 3101 h 1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208" h="12402">
                    <a:moveTo>
                      <a:pt x="5767" y="2605"/>
                    </a:moveTo>
                    <a:lnTo>
                      <a:pt x="0" y="2605"/>
                    </a:lnTo>
                    <a:lnTo>
                      <a:pt x="0" y="0"/>
                    </a:lnTo>
                    <a:lnTo>
                      <a:pt x="14263" y="0"/>
                    </a:lnTo>
                    <a:lnTo>
                      <a:pt x="14263" y="2605"/>
                    </a:lnTo>
                    <a:lnTo>
                      <a:pt x="8620" y="2605"/>
                    </a:lnTo>
                    <a:lnTo>
                      <a:pt x="8620" y="17860"/>
                    </a:lnTo>
                    <a:lnTo>
                      <a:pt x="5767" y="17860"/>
                    </a:lnTo>
                    <a:lnTo>
                      <a:pt x="5767" y="2605"/>
                    </a:lnTo>
                    <a:close/>
                    <a:moveTo>
                      <a:pt x="34604" y="3101"/>
                    </a:moveTo>
                    <a:lnTo>
                      <a:pt x="34542" y="3101"/>
                    </a:lnTo>
                    <a:lnTo>
                      <a:pt x="28526" y="17860"/>
                    </a:lnTo>
                    <a:lnTo>
                      <a:pt x="26852" y="17860"/>
                    </a:lnTo>
                    <a:lnTo>
                      <a:pt x="20837" y="3101"/>
                    </a:lnTo>
                    <a:lnTo>
                      <a:pt x="20775" y="3101"/>
                    </a:lnTo>
                    <a:lnTo>
                      <a:pt x="20775" y="17860"/>
                    </a:lnTo>
                    <a:lnTo>
                      <a:pt x="17922" y="17860"/>
                    </a:lnTo>
                    <a:lnTo>
                      <a:pt x="17922" y="0"/>
                    </a:lnTo>
                    <a:lnTo>
                      <a:pt x="22201" y="0"/>
                    </a:lnTo>
                    <a:lnTo>
                      <a:pt x="27844" y="13705"/>
                    </a:lnTo>
                    <a:lnTo>
                      <a:pt x="33364" y="0"/>
                    </a:lnTo>
                    <a:lnTo>
                      <a:pt x="37643" y="0"/>
                    </a:lnTo>
                    <a:lnTo>
                      <a:pt x="37643" y="17860"/>
                    </a:lnTo>
                    <a:lnTo>
                      <a:pt x="34790" y="17860"/>
                    </a:lnTo>
                    <a:lnTo>
                      <a:pt x="34790" y="3101"/>
                    </a:lnTo>
                    <a:close/>
                  </a:path>
                </a:pathLst>
              </a:custGeom>
              <a:grpFill/>
              <a:ln w="616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6459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TITLE Slide - better for multiple cop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1983" y="294883"/>
            <a:ext cx="8221664" cy="679885"/>
          </a:xfrm>
          <a:prstGeom prst="rect">
            <a:avLst/>
          </a:prstGeom>
        </p:spPr>
        <p:txBody>
          <a:bodyPr/>
          <a:lstStyle>
            <a:lvl1pPr>
              <a:defRPr sz="2800" baseline="0">
                <a:solidFill>
                  <a:schemeClr val="bg1"/>
                </a:solidFill>
              </a:defRPr>
            </a:lvl1pPr>
          </a:lstStyle>
          <a:p>
            <a:r>
              <a:rPr lang="en-US" dirty="0"/>
              <a:t>Blank Slide (Customize)</a:t>
            </a:r>
          </a:p>
        </p:txBody>
      </p:sp>
    </p:spTree>
    <p:extLst>
      <p:ext uri="{BB962C8B-B14F-4D97-AF65-F5344CB8AC3E}">
        <p14:creationId xmlns:p14="http://schemas.microsoft.com/office/powerpoint/2010/main" val="329232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1983" y="294883"/>
            <a:ext cx="8221664" cy="679885"/>
          </a:xfrm>
          <a:prstGeom prst="rect">
            <a:avLst/>
          </a:prstGeom>
        </p:spPr>
        <p:txBody>
          <a:bodyPr/>
          <a:lstStyle>
            <a:lvl1pPr>
              <a:defRPr sz="2800" baseline="0">
                <a:solidFill>
                  <a:schemeClr val="bg1"/>
                </a:solidFill>
              </a:defRPr>
            </a:lvl1pPr>
          </a:lstStyle>
          <a:p>
            <a:r>
              <a:rPr lang="en-US" dirty="0"/>
              <a:t>Blank Slide (Customize)</a:t>
            </a:r>
          </a:p>
        </p:txBody>
      </p:sp>
    </p:spTree>
    <p:extLst>
      <p:ext uri="{BB962C8B-B14F-4D97-AF65-F5344CB8AC3E}">
        <p14:creationId xmlns:p14="http://schemas.microsoft.com/office/powerpoint/2010/main" val="424798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9178" y="350839"/>
            <a:ext cx="7878762" cy="1143000"/>
          </a:xfrm>
          <a:prstGeom prst="rect">
            <a:avLst/>
          </a:prstGeom>
        </p:spPr>
        <p:txBody>
          <a:bodyPr/>
          <a:lstStyle>
            <a:lvl1pPr>
              <a:defRPr sz="2400">
                <a:solidFill>
                  <a:schemeClr val="bg1"/>
                </a:solidFill>
              </a:defRPr>
            </a:lvl1pPr>
          </a:lstStyle>
          <a:p>
            <a:r>
              <a:rPr lang="en-US" dirty="0"/>
              <a:t>Click to edit Master title style</a:t>
            </a:r>
          </a:p>
        </p:txBody>
      </p:sp>
      <p:sp>
        <p:nvSpPr>
          <p:cNvPr id="7" name="Rectangle 6"/>
          <p:cNvSpPr/>
          <p:nvPr userDrawn="1"/>
        </p:nvSpPr>
        <p:spPr>
          <a:xfrm>
            <a:off x="808038" y="1601625"/>
            <a:ext cx="8335962" cy="4147821"/>
          </a:xfrm>
          <a:prstGeom prst="rect">
            <a:avLst/>
          </a:prstGeom>
          <a:solidFill>
            <a:schemeClr val="accent6"/>
          </a:solidFill>
        </p:spPr>
        <p:txBody>
          <a:bodyPr wrap="square" tIns="274320" rIns="1188720">
            <a:noAutofit/>
          </a:bodyPr>
          <a:lstStyle/>
          <a:p>
            <a:pPr marL="0" lvl="2" algn="r"/>
            <a:r>
              <a:rPr lang="en-US" sz="2000" b="0" dirty="0">
                <a:solidFill>
                  <a:schemeClr val="bg1"/>
                </a:solidFill>
              </a:rPr>
              <a:t>Give me a call!</a:t>
            </a:r>
          </a:p>
        </p:txBody>
      </p:sp>
      <p:sp>
        <p:nvSpPr>
          <p:cNvPr id="11" name="Text Placeholder 10"/>
          <p:cNvSpPr>
            <a:spLocks noGrp="1"/>
          </p:cNvSpPr>
          <p:nvPr>
            <p:ph type="body" sz="quarter" idx="11" hasCustomPrompt="1"/>
          </p:nvPr>
        </p:nvSpPr>
        <p:spPr>
          <a:xfrm>
            <a:off x="6352377" y="4455395"/>
            <a:ext cx="2372051" cy="1061574"/>
          </a:xfrm>
          <a:prstGeom prst="rect">
            <a:avLst/>
          </a:prstGeom>
        </p:spPr>
        <p:txBody>
          <a:bodyPr>
            <a:normAutofit/>
          </a:bodyPr>
          <a:lstStyle>
            <a:lvl1pPr marL="0" indent="0">
              <a:spcBef>
                <a:spcPts val="600"/>
              </a:spcBef>
              <a:buNone/>
              <a:defRPr sz="1800" baseline="0">
                <a:solidFill>
                  <a:schemeClr val="bg1"/>
                </a:solidFill>
                <a:latin typeface="Arial Narrow" panose="020B0606020202030204" pitchFamily="34" charset="0"/>
              </a:defRPr>
            </a:lvl1pPr>
          </a:lstStyle>
          <a:p>
            <a:pPr lvl="0"/>
            <a:r>
              <a:rPr lang="en-US" dirty="0"/>
              <a:t>Wholesaler phone</a:t>
            </a:r>
          </a:p>
          <a:p>
            <a:pPr lvl="0"/>
            <a:r>
              <a:rPr lang="en-US" dirty="0"/>
              <a:t>Email</a:t>
            </a:r>
          </a:p>
          <a:p>
            <a:pPr lvl="0"/>
            <a:r>
              <a:rPr lang="en-US" dirty="0"/>
              <a:t>Internal Partner</a:t>
            </a:r>
          </a:p>
        </p:txBody>
      </p:sp>
      <p:grpSp>
        <p:nvGrpSpPr>
          <p:cNvPr id="10" name="Group 9"/>
          <p:cNvGrpSpPr/>
          <p:nvPr userDrawn="1"/>
        </p:nvGrpSpPr>
        <p:grpSpPr>
          <a:xfrm>
            <a:off x="6472561" y="2389537"/>
            <a:ext cx="1332459" cy="1874398"/>
            <a:chOff x="6417578" y="2102595"/>
            <a:chExt cx="1451295" cy="2041567"/>
          </a:xfrm>
        </p:grpSpPr>
        <p:sp>
          <p:nvSpPr>
            <p:cNvPr id="8" name="Rectangle 7"/>
            <p:cNvSpPr/>
            <p:nvPr userDrawn="1"/>
          </p:nvSpPr>
          <p:spPr>
            <a:xfrm>
              <a:off x="6417578" y="2102595"/>
              <a:ext cx="1451295" cy="2041567"/>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6"/>
            <p:cNvSpPr>
              <a:spLocks noEditPoints="1"/>
            </p:cNvSpPr>
            <p:nvPr userDrawn="1"/>
          </p:nvSpPr>
          <p:spPr bwMode="auto">
            <a:xfrm>
              <a:off x="6417578" y="2392866"/>
              <a:ext cx="1451295" cy="1751295"/>
            </a:xfrm>
            <a:custGeom>
              <a:avLst/>
              <a:gdLst>
                <a:gd name="T0" fmla="*/ 299 w 457"/>
                <a:gd name="T1" fmla="*/ 273 h 515"/>
                <a:gd name="T2" fmla="*/ 289 w 457"/>
                <a:gd name="T3" fmla="*/ 295 h 515"/>
                <a:gd name="T4" fmla="*/ 317 w 457"/>
                <a:gd name="T5" fmla="*/ 305 h 515"/>
                <a:gd name="T6" fmla="*/ 262 w 457"/>
                <a:gd name="T7" fmla="*/ 491 h 515"/>
                <a:gd name="T8" fmla="*/ 262 w 457"/>
                <a:gd name="T9" fmla="*/ 491 h 515"/>
                <a:gd name="T10" fmla="*/ 241 w 457"/>
                <a:gd name="T11" fmla="*/ 345 h 515"/>
                <a:gd name="T12" fmla="*/ 216 w 457"/>
                <a:gd name="T13" fmla="*/ 345 h 515"/>
                <a:gd name="T14" fmla="*/ 195 w 457"/>
                <a:gd name="T15" fmla="*/ 491 h 515"/>
                <a:gd name="T16" fmla="*/ 195 w 457"/>
                <a:gd name="T17" fmla="*/ 491 h 515"/>
                <a:gd name="T18" fmla="*/ 140 w 457"/>
                <a:gd name="T19" fmla="*/ 305 h 515"/>
                <a:gd name="T20" fmla="*/ 168 w 457"/>
                <a:gd name="T21" fmla="*/ 295 h 515"/>
                <a:gd name="T22" fmla="*/ 158 w 457"/>
                <a:gd name="T23" fmla="*/ 273 h 515"/>
                <a:gd name="T24" fmla="*/ 0 w 457"/>
                <a:gd name="T25" fmla="*/ 459 h 515"/>
                <a:gd name="T26" fmla="*/ 0 w 457"/>
                <a:gd name="T27" fmla="*/ 515 h 515"/>
                <a:gd name="T28" fmla="*/ 457 w 457"/>
                <a:gd name="T29" fmla="*/ 515 h 515"/>
                <a:gd name="T30" fmla="*/ 457 w 457"/>
                <a:gd name="T31" fmla="*/ 459 h 515"/>
                <a:gd name="T32" fmla="*/ 299 w 457"/>
                <a:gd name="T33" fmla="*/ 273 h 515"/>
                <a:gd name="T34" fmla="*/ 396 w 457"/>
                <a:gd name="T35" fmla="*/ 459 h 515"/>
                <a:gd name="T36" fmla="*/ 319 w 457"/>
                <a:gd name="T37" fmla="*/ 459 h 515"/>
                <a:gd name="T38" fmla="*/ 319 w 457"/>
                <a:gd name="T39" fmla="*/ 444 h 515"/>
                <a:gd name="T40" fmla="*/ 396 w 457"/>
                <a:gd name="T41" fmla="*/ 444 h 515"/>
                <a:gd name="T42" fmla="*/ 396 w 457"/>
                <a:gd name="T43" fmla="*/ 459 h 515"/>
                <a:gd name="T44" fmla="*/ 228 w 457"/>
                <a:gd name="T45" fmla="*/ 274 h 515"/>
                <a:gd name="T46" fmla="*/ 331 w 457"/>
                <a:gd name="T47" fmla="*/ 125 h 515"/>
                <a:gd name="T48" fmla="*/ 228 w 457"/>
                <a:gd name="T49" fmla="*/ 0 h 515"/>
                <a:gd name="T50" fmla="*/ 126 w 457"/>
                <a:gd name="T51" fmla="*/ 125 h 515"/>
                <a:gd name="T52" fmla="*/ 228 w 457"/>
                <a:gd name="T53" fmla="*/ 274 h 515"/>
                <a:gd name="T54" fmla="*/ 261 w 457"/>
                <a:gd name="T55" fmla="*/ 85 h 515"/>
                <a:gd name="T56" fmla="*/ 307 w 457"/>
                <a:gd name="T57" fmla="*/ 121 h 515"/>
                <a:gd name="T58" fmla="*/ 307 w 457"/>
                <a:gd name="T59" fmla="*/ 125 h 515"/>
                <a:gd name="T60" fmla="*/ 228 w 457"/>
                <a:gd name="T61" fmla="*/ 250 h 515"/>
                <a:gd name="T62" fmla="*/ 150 w 457"/>
                <a:gd name="T63" fmla="*/ 134 h 515"/>
                <a:gd name="T64" fmla="*/ 261 w 457"/>
                <a:gd name="T65" fmla="*/ 85 h 515"/>
                <a:gd name="T66" fmla="*/ 201 w 457"/>
                <a:gd name="T67" fmla="*/ 310 h 515"/>
                <a:gd name="T68" fmla="*/ 216 w 457"/>
                <a:gd name="T69" fmla="*/ 336 h 515"/>
                <a:gd name="T70" fmla="*/ 241 w 457"/>
                <a:gd name="T71" fmla="*/ 336 h 515"/>
                <a:gd name="T72" fmla="*/ 256 w 457"/>
                <a:gd name="T73" fmla="*/ 310 h 515"/>
                <a:gd name="T74" fmla="*/ 242 w 457"/>
                <a:gd name="T75" fmla="*/ 296 h 515"/>
                <a:gd name="T76" fmla="*/ 215 w 457"/>
                <a:gd name="T77" fmla="*/ 296 h 515"/>
                <a:gd name="T78" fmla="*/ 201 w 457"/>
                <a:gd name="T79" fmla="*/ 31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7" h="515">
                  <a:moveTo>
                    <a:pt x="299" y="273"/>
                  </a:moveTo>
                  <a:cubicBezTo>
                    <a:pt x="289" y="295"/>
                    <a:pt x="289" y="295"/>
                    <a:pt x="289" y="295"/>
                  </a:cubicBezTo>
                  <a:cubicBezTo>
                    <a:pt x="299" y="298"/>
                    <a:pt x="308" y="301"/>
                    <a:pt x="317" y="305"/>
                  </a:cubicBezTo>
                  <a:cubicBezTo>
                    <a:pt x="262" y="491"/>
                    <a:pt x="262" y="491"/>
                    <a:pt x="262" y="491"/>
                  </a:cubicBezTo>
                  <a:cubicBezTo>
                    <a:pt x="262" y="491"/>
                    <a:pt x="262" y="491"/>
                    <a:pt x="262" y="491"/>
                  </a:cubicBezTo>
                  <a:cubicBezTo>
                    <a:pt x="241" y="345"/>
                    <a:pt x="241" y="345"/>
                    <a:pt x="241" y="345"/>
                  </a:cubicBezTo>
                  <a:cubicBezTo>
                    <a:pt x="216" y="345"/>
                    <a:pt x="216" y="345"/>
                    <a:pt x="216" y="345"/>
                  </a:cubicBezTo>
                  <a:cubicBezTo>
                    <a:pt x="195" y="491"/>
                    <a:pt x="195" y="491"/>
                    <a:pt x="195" y="491"/>
                  </a:cubicBezTo>
                  <a:cubicBezTo>
                    <a:pt x="195" y="491"/>
                    <a:pt x="195" y="491"/>
                    <a:pt x="195" y="491"/>
                  </a:cubicBezTo>
                  <a:cubicBezTo>
                    <a:pt x="140" y="305"/>
                    <a:pt x="140" y="305"/>
                    <a:pt x="140" y="305"/>
                  </a:cubicBezTo>
                  <a:cubicBezTo>
                    <a:pt x="149" y="301"/>
                    <a:pt x="158" y="298"/>
                    <a:pt x="168" y="295"/>
                  </a:cubicBezTo>
                  <a:cubicBezTo>
                    <a:pt x="158" y="273"/>
                    <a:pt x="158" y="273"/>
                    <a:pt x="158" y="273"/>
                  </a:cubicBezTo>
                  <a:cubicBezTo>
                    <a:pt x="66" y="300"/>
                    <a:pt x="0" y="383"/>
                    <a:pt x="0" y="459"/>
                  </a:cubicBezTo>
                  <a:cubicBezTo>
                    <a:pt x="0" y="461"/>
                    <a:pt x="0" y="514"/>
                    <a:pt x="0" y="515"/>
                  </a:cubicBezTo>
                  <a:cubicBezTo>
                    <a:pt x="457" y="515"/>
                    <a:pt x="457" y="515"/>
                    <a:pt x="457" y="515"/>
                  </a:cubicBezTo>
                  <a:cubicBezTo>
                    <a:pt x="457" y="514"/>
                    <a:pt x="457" y="461"/>
                    <a:pt x="457" y="459"/>
                  </a:cubicBezTo>
                  <a:cubicBezTo>
                    <a:pt x="457" y="383"/>
                    <a:pt x="391" y="300"/>
                    <a:pt x="299" y="273"/>
                  </a:cubicBezTo>
                  <a:close/>
                  <a:moveTo>
                    <a:pt x="396" y="459"/>
                  </a:moveTo>
                  <a:cubicBezTo>
                    <a:pt x="319" y="459"/>
                    <a:pt x="319" y="459"/>
                    <a:pt x="319" y="459"/>
                  </a:cubicBezTo>
                  <a:cubicBezTo>
                    <a:pt x="319" y="444"/>
                    <a:pt x="319" y="444"/>
                    <a:pt x="319" y="444"/>
                  </a:cubicBezTo>
                  <a:cubicBezTo>
                    <a:pt x="396" y="444"/>
                    <a:pt x="396" y="444"/>
                    <a:pt x="396" y="444"/>
                  </a:cubicBezTo>
                  <a:lnTo>
                    <a:pt x="396" y="459"/>
                  </a:lnTo>
                  <a:close/>
                  <a:moveTo>
                    <a:pt x="228" y="274"/>
                  </a:moveTo>
                  <a:cubicBezTo>
                    <a:pt x="285" y="274"/>
                    <a:pt x="331" y="200"/>
                    <a:pt x="331" y="125"/>
                  </a:cubicBezTo>
                  <a:cubicBezTo>
                    <a:pt x="331" y="49"/>
                    <a:pt x="285" y="0"/>
                    <a:pt x="228" y="0"/>
                  </a:cubicBezTo>
                  <a:cubicBezTo>
                    <a:pt x="172" y="0"/>
                    <a:pt x="126" y="49"/>
                    <a:pt x="126" y="125"/>
                  </a:cubicBezTo>
                  <a:cubicBezTo>
                    <a:pt x="126" y="200"/>
                    <a:pt x="172" y="274"/>
                    <a:pt x="228" y="274"/>
                  </a:cubicBezTo>
                  <a:close/>
                  <a:moveTo>
                    <a:pt x="261" y="85"/>
                  </a:moveTo>
                  <a:cubicBezTo>
                    <a:pt x="265" y="95"/>
                    <a:pt x="276" y="112"/>
                    <a:pt x="307" y="121"/>
                  </a:cubicBezTo>
                  <a:cubicBezTo>
                    <a:pt x="307" y="122"/>
                    <a:pt x="307" y="124"/>
                    <a:pt x="307" y="125"/>
                  </a:cubicBezTo>
                  <a:cubicBezTo>
                    <a:pt x="307" y="189"/>
                    <a:pt x="269" y="250"/>
                    <a:pt x="228" y="250"/>
                  </a:cubicBezTo>
                  <a:cubicBezTo>
                    <a:pt x="190" y="250"/>
                    <a:pt x="153" y="195"/>
                    <a:pt x="150" y="134"/>
                  </a:cubicBezTo>
                  <a:cubicBezTo>
                    <a:pt x="203" y="134"/>
                    <a:pt x="239" y="108"/>
                    <a:pt x="261" y="85"/>
                  </a:cubicBezTo>
                  <a:close/>
                  <a:moveTo>
                    <a:pt x="201" y="310"/>
                  </a:moveTo>
                  <a:cubicBezTo>
                    <a:pt x="216" y="336"/>
                    <a:pt x="216" y="336"/>
                    <a:pt x="216" y="336"/>
                  </a:cubicBezTo>
                  <a:cubicBezTo>
                    <a:pt x="241" y="336"/>
                    <a:pt x="241" y="336"/>
                    <a:pt x="241" y="336"/>
                  </a:cubicBezTo>
                  <a:cubicBezTo>
                    <a:pt x="256" y="310"/>
                    <a:pt x="256" y="310"/>
                    <a:pt x="256" y="310"/>
                  </a:cubicBezTo>
                  <a:cubicBezTo>
                    <a:pt x="242" y="296"/>
                    <a:pt x="242" y="296"/>
                    <a:pt x="242" y="296"/>
                  </a:cubicBezTo>
                  <a:cubicBezTo>
                    <a:pt x="215" y="296"/>
                    <a:pt x="215" y="296"/>
                    <a:pt x="215" y="296"/>
                  </a:cubicBezTo>
                  <a:lnTo>
                    <a:pt x="201" y="31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 name="Picture Placeholder 8"/>
          <p:cNvSpPr>
            <a:spLocks noGrp="1"/>
          </p:cNvSpPr>
          <p:nvPr>
            <p:ph type="pic" sz="quarter" idx="10" hasCustomPrompt="1"/>
          </p:nvPr>
        </p:nvSpPr>
        <p:spPr>
          <a:xfrm>
            <a:off x="6425154" y="2339793"/>
            <a:ext cx="1423126" cy="1963420"/>
          </a:xfrm>
          <a:prstGeom prst="rect">
            <a:avLst/>
          </a:prstGeom>
        </p:spPr>
        <p:txBody>
          <a:bodyPr tIns="182880">
            <a:normAutofit/>
          </a:bodyPr>
          <a:lstStyle>
            <a:lvl1pPr marL="0" indent="0" algn="ctr">
              <a:spcBef>
                <a:spcPts val="0"/>
              </a:spcBef>
              <a:buNone/>
              <a:defRPr sz="1400" baseline="0"/>
            </a:lvl1pPr>
          </a:lstStyle>
          <a:p>
            <a:r>
              <a:rPr lang="en-US" dirty="0"/>
              <a:t>Click on icon to add headshot</a:t>
            </a:r>
          </a:p>
          <a:p>
            <a:r>
              <a:rPr lang="en-US" dirty="0"/>
              <a:t>▼</a:t>
            </a:r>
          </a:p>
          <a:p>
            <a:endParaRPr lang="en-US" dirty="0"/>
          </a:p>
          <a:p>
            <a:r>
              <a:rPr lang="en-US" dirty="0"/>
              <a:t> </a:t>
            </a:r>
          </a:p>
          <a:p>
            <a:endParaRPr lang="en-US" dirty="0"/>
          </a:p>
          <a:p>
            <a:r>
              <a:rPr lang="en-US" dirty="0"/>
              <a:t>Enter contact information below</a:t>
            </a:r>
          </a:p>
        </p:txBody>
      </p:sp>
    </p:spTree>
    <p:extLst>
      <p:ext uri="{BB962C8B-B14F-4D97-AF65-F5344CB8AC3E}">
        <p14:creationId xmlns:p14="http://schemas.microsoft.com/office/powerpoint/2010/main" val="39935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32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30170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50">
                <a:effectLst>
                  <a:outerShdw blurRad="101600" dist="76200" dir="2700000" algn="tl" rotWithShape="0">
                    <a:prstClr val="black">
                      <a:alpha val="35000"/>
                    </a:prstClr>
                  </a:outerShdw>
                </a:effectLst>
              </a:defRPr>
            </a:lvl1pPr>
          </a:lstStyle>
          <a:p>
            <a:r>
              <a:rPr lang="en-US" dirty="0"/>
              <a:t>Click to edit Master title style</a:t>
            </a:r>
          </a:p>
        </p:txBody>
      </p:sp>
      <p:sp>
        <p:nvSpPr>
          <p:cNvPr id="4" name="Text Placeholder 3"/>
          <p:cNvSpPr>
            <a:spLocks noGrp="1"/>
          </p:cNvSpPr>
          <p:nvPr>
            <p:ph type="body" sz="quarter" idx="10"/>
          </p:nvPr>
        </p:nvSpPr>
        <p:spPr>
          <a:xfrm>
            <a:off x="628168" y="1521353"/>
            <a:ext cx="8114109" cy="4516125"/>
          </a:xfrm>
        </p:spPr>
        <p:txBody>
          <a:bodyPr/>
          <a:lstStyle>
            <a:lvl1pPr marL="169065" indent="-169065">
              <a:spcBef>
                <a:spcPts val="600"/>
              </a:spcBef>
              <a:buClr>
                <a:schemeClr val="accent1"/>
              </a:buClr>
              <a:buFont typeface="Arial" pitchFamily="34" charset="0"/>
              <a:buChar char="•"/>
              <a:defRPr sz="1800"/>
            </a:lvl1pPr>
            <a:lvl2pPr marL="465524" indent="-164302">
              <a:spcBef>
                <a:spcPts val="300"/>
              </a:spcBef>
              <a:buClr>
                <a:schemeClr val="accent1"/>
              </a:buClr>
              <a:buFont typeface="Arial"/>
              <a:buChar char="•"/>
              <a:defRPr/>
            </a:lvl2pPr>
            <a:lvl3pPr marL="727454" indent="-170256">
              <a:spcBef>
                <a:spcPts val="300"/>
              </a:spcBef>
              <a:buClr>
                <a:schemeClr val="accent1"/>
              </a:buClr>
              <a:buFont typeface="Arial"/>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183589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1" y="270388"/>
            <a:ext cx="9144001" cy="639250"/>
            <a:chOff x="-1" y="467032"/>
            <a:chExt cx="9144001" cy="589936"/>
          </a:xfrm>
        </p:grpSpPr>
        <p:sp>
          <p:nvSpPr>
            <p:cNvPr id="20" name="Rectangle 19"/>
            <p:cNvSpPr/>
            <p:nvPr userDrawn="1"/>
          </p:nvSpPr>
          <p:spPr>
            <a:xfrm>
              <a:off x="658758" y="467032"/>
              <a:ext cx="8485242" cy="5899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 y="467032"/>
              <a:ext cx="658759" cy="589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2" name="Straight Connector 21"/>
          <p:cNvCxnSpPr/>
          <p:nvPr userDrawn="1"/>
        </p:nvCxnSpPr>
        <p:spPr>
          <a:xfrm flipV="1">
            <a:off x="648926" y="1"/>
            <a:ext cx="0" cy="135685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4A1241FD-1E16-448B-B003-10E73CB5DAAB}"/>
              </a:ext>
            </a:extLst>
          </p:cNvPr>
          <p:cNvSpPr/>
          <p:nvPr/>
        </p:nvSpPr>
        <p:spPr>
          <a:xfrm>
            <a:off x="2143829" y="6511826"/>
            <a:ext cx="24082" cy="24082"/>
          </a:xfrm>
          <a:custGeom>
            <a:avLst/>
            <a:gdLst>
              <a:gd name="connsiteX0" fmla="*/ 13366 w 24082"/>
              <a:gd name="connsiteY0" fmla="*/ 0 h 24082"/>
              <a:gd name="connsiteX1" fmla="*/ 26732 w 24082"/>
              <a:gd name="connsiteY1" fmla="*/ 13366 h 24082"/>
              <a:gd name="connsiteX2" fmla="*/ 13366 w 24082"/>
              <a:gd name="connsiteY2" fmla="*/ 26732 h 24082"/>
              <a:gd name="connsiteX3" fmla="*/ 0 w 24082"/>
              <a:gd name="connsiteY3" fmla="*/ 13366 h 24082"/>
              <a:gd name="connsiteX4" fmla="*/ 13366 w 24082"/>
              <a:gd name="connsiteY4" fmla="*/ 0 h 24082"/>
              <a:gd name="connsiteX5" fmla="*/ 24384 w 24082"/>
              <a:gd name="connsiteY5" fmla="*/ 13366 h 24082"/>
              <a:gd name="connsiteX6" fmla="*/ 13366 w 24082"/>
              <a:gd name="connsiteY6" fmla="*/ 2107 h 24082"/>
              <a:gd name="connsiteX7" fmla="*/ 2348 w 24082"/>
              <a:gd name="connsiteY7" fmla="*/ 13366 h 24082"/>
              <a:gd name="connsiteX8" fmla="*/ 13366 w 24082"/>
              <a:gd name="connsiteY8" fmla="*/ 24624 h 24082"/>
              <a:gd name="connsiteX9" fmla="*/ 24384 w 24082"/>
              <a:gd name="connsiteY9" fmla="*/ 13366 h 24082"/>
              <a:gd name="connsiteX10" fmla="*/ 8008 w 24082"/>
              <a:gd name="connsiteY10" fmla="*/ 5599 h 24082"/>
              <a:gd name="connsiteX11" fmla="*/ 14089 w 24082"/>
              <a:gd name="connsiteY11" fmla="*/ 5599 h 24082"/>
              <a:gd name="connsiteX12" fmla="*/ 19447 w 24082"/>
              <a:gd name="connsiteY12" fmla="*/ 10175 h 24082"/>
              <a:gd name="connsiteX13" fmla="*/ 15233 w 24082"/>
              <a:gd name="connsiteY13" fmla="*/ 14510 h 24082"/>
              <a:gd name="connsiteX14" fmla="*/ 19688 w 24082"/>
              <a:gd name="connsiteY14" fmla="*/ 21253 h 24082"/>
              <a:gd name="connsiteX15" fmla="*/ 17280 w 24082"/>
              <a:gd name="connsiteY15" fmla="*/ 21253 h 24082"/>
              <a:gd name="connsiteX16" fmla="*/ 12945 w 24082"/>
              <a:gd name="connsiteY16" fmla="*/ 14690 h 24082"/>
              <a:gd name="connsiteX17" fmla="*/ 10356 w 24082"/>
              <a:gd name="connsiteY17" fmla="*/ 14690 h 24082"/>
              <a:gd name="connsiteX18" fmla="*/ 10356 w 24082"/>
              <a:gd name="connsiteY18" fmla="*/ 21253 h 24082"/>
              <a:gd name="connsiteX19" fmla="*/ 7948 w 24082"/>
              <a:gd name="connsiteY19" fmla="*/ 21253 h 24082"/>
              <a:gd name="connsiteX20" fmla="*/ 7948 w 24082"/>
              <a:gd name="connsiteY20" fmla="*/ 5599 h 24082"/>
              <a:gd name="connsiteX21" fmla="*/ 12945 w 24082"/>
              <a:gd name="connsiteY21" fmla="*/ 12523 h 24082"/>
              <a:gd name="connsiteX22" fmla="*/ 17039 w 24082"/>
              <a:gd name="connsiteY22" fmla="*/ 10054 h 24082"/>
              <a:gd name="connsiteX23" fmla="*/ 13667 w 24082"/>
              <a:gd name="connsiteY23" fmla="*/ 7767 h 24082"/>
              <a:gd name="connsiteX24" fmla="*/ 10416 w 24082"/>
              <a:gd name="connsiteY24" fmla="*/ 7767 h 24082"/>
              <a:gd name="connsiteX25" fmla="*/ 10416 w 24082"/>
              <a:gd name="connsiteY25" fmla="*/ 12523 h 24082"/>
              <a:gd name="connsiteX26" fmla="*/ 12945 w 24082"/>
              <a:gd name="connsiteY26" fmla="*/ 12523 h 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082" h="24082">
                <a:moveTo>
                  <a:pt x="13366" y="0"/>
                </a:moveTo>
                <a:cubicBezTo>
                  <a:pt x="20772" y="0"/>
                  <a:pt x="26732" y="6021"/>
                  <a:pt x="26732" y="13366"/>
                </a:cubicBezTo>
                <a:cubicBezTo>
                  <a:pt x="26732" y="20771"/>
                  <a:pt x="20711" y="26732"/>
                  <a:pt x="13366" y="26732"/>
                </a:cubicBezTo>
                <a:cubicBezTo>
                  <a:pt x="5961" y="26732"/>
                  <a:pt x="0" y="20711"/>
                  <a:pt x="0" y="13366"/>
                </a:cubicBezTo>
                <a:cubicBezTo>
                  <a:pt x="-60" y="5960"/>
                  <a:pt x="5961" y="0"/>
                  <a:pt x="13366" y="0"/>
                </a:cubicBezTo>
                <a:close/>
                <a:moveTo>
                  <a:pt x="24384" y="13366"/>
                </a:moveTo>
                <a:cubicBezTo>
                  <a:pt x="24384" y="7165"/>
                  <a:pt x="19447" y="2107"/>
                  <a:pt x="13366" y="2107"/>
                </a:cubicBezTo>
                <a:cubicBezTo>
                  <a:pt x="7285" y="2107"/>
                  <a:pt x="2348" y="7104"/>
                  <a:pt x="2348" y="13366"/>
                </a:cubicBezTo>
                <a:cubicBezTo>
                  <a:pt x="2348" y="19567"/>
                  <a:pt x="7285" y="24624"/>
                  <a:pt x="13366" y="24624"/>
                </a:cubicBezTo>
                <a:cubicBezTo>
                  <a:pt x="19447" y="24624"/>
                  <a:pt x="24384" y="19567"/>
                  <a:pt x="24384" y="13366"/>
                </a:cubicBezTo>
                <a:close/>
                <a:moveTo>
                  <a:pt x="8008" y="5599"/>
                </a:moveTo>
                <a:lnTo>
                  <a:pt x="14089" y="5599"/>
                </a:lnTo>
                <a:cubicBezTo>
                  <a:pt x="17581" y="5599"/>
                  <a:pt x="19447" y="7104"/>
                  <a:pt x="19447" y="10175"/>
                </a:cubicBezTo>
                <a:cubicBezTo>
                  <a:pt x="19447" y="12944"/>
                  <a:pt x="17581" y="14269"/>
                  <a:pt x="15233" y="14510"/>
                </a:cubicBezTo>
                <a:lnTo>
                  <a:pt x="19688" y="21253"/>
                </a:lnTo>
                <a:lnTo>
                  <a:pt x="17280" y="21253"/>
                </a:lnTo>
                <a:lnTo>
                  <a:pt x="12945" y="14690"/>
                </a:lnTo>
                <a:lnTo>
                  <a:pt x="10356" y="14690"/>
                </a:lnTo>
                <a:lnTo>
                  <a:pt x="10356" y="21253"/>
                </a:lnTo>
                <a:lnTo>
                  <a:pt x="7948" y="21253"/>
                </a:lnTo>
                <a:lnTo>
                  <a:pt x="7948" y="5599"/>
                </a:lnTo>
                <a:close/>
                <a:moveTo>
                  <a:pt x="12945" y="12523"/>
                </a:moveTo>
                <a:cubicBezTo>
                  <a:pt x="15112" y="12523"/>
                  <a:pt x="17039" y="12402"/>
                  <a:pt x="17039" y="10054"/>
                </a:cubicBezTo>
                <a:cubicBezTo>
                  <a:pt x="17039" y="8007"/>
                  <a:pt x="15293" y="7767"/>
                  <a:pt x="13667" y="7767"/>
                </a:cubicBezTo>
                <a:lnTo>
                  <a:pt x="10416" y="7767"/>
                </a:lnTo>
                <a:lnTo>
                  <a:pt x="10416" y="12523"/>
                </a:lnTo>
                <a:lnTo>
                  <a:pt x="12945" y="12523"/>
                </a:lnTo>
                <a:close/>
              </a:path>
            </a:pathLst>
          </a:custGeom>
          <a:solidFill>
            <a:srgbClr val="000000"/>
          </a:solidFill>
          <a:ln w="599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4CF7644-F5BC-44F5-86EC-4BDB6887198E}"/>
              </a:ext>
            </a:extLst>
          </p:cNvPr>
          <p:cNvSpPr/>
          <p:nvPr/>
        </p:nvSpPr>
        <p:spPr>
          <a:xfrm>
            <a:off x="911222" y="6339097"/>
            <a:ext cx="130230" cy="192244"/>
          </a:xfrm>
          <a:custGeom>
            <a:avLst/>
            <a:gdLst>
              <a:gd name="connsiteX0" fmla="*/ 0 w 130229"/>
              <a:gd name="connsiteY0" fmla="*/ 0 h 192244"/>
              <a:gd name="connsiteX1" fmla="*/ 69766 w 130229"/>
              <a:gd name="connsiteY1" fmla="*/ 0 h 192244"/>
              <a:gd name="connsiteX2" fmla="*/ 135811 w 130229"/>
              <a:gd name="connsiteY2" fmla="*/ 60030 h 192244"/>
              <a:gd name="connsiteX3" fmla="*/ 69766 w 130229"/>
              <a:gd name="connsiteY3" fmla="*/ 119501 h 192244"/>
              <a:gd name="connsiteX4" fmla="*/ 33984 w 130229"/>
              <a:gd name="connsiteY4" fmla="*/ 119501 h 192244"/>
              <a:gd name="connsiteX5" fmla="*/ 33984 w 130229"/>
              <a:gd name="connsiteY5" fmla="*/ 193980 h 192244"/>
              <a:gd name="connsiteX6" fmla="*/ 0 w 130229"/>
              <a:gd name="connsiteY6" fmla="*/ 193980 h 192244"/>
              <a:gd name="connsiteX7" fmla="*/ 0 w 130229"/>
              <a:gd name="connsiteY7" fmla="*/ 0 h 192244"/>
              <a:gd name="connsiteX8" fmla="*/ 33984 w 130229"/>
              <a:gd name="connsiteY8" fmla="*/ 91843 h 192244"/>
              <a:gd name="connsiteX9" fmla="*/ 67906 w 130229"/>
              <a:gd name="connsiteY9" fmla="*/ 91843 h 192244"/>
              <a:gd name="connsiteX10" fmla="*/ 101889 w 130229"/>
              <a:gd name="connsiteY10" fmla="*/ 59782 h 192244"/>
              <a:gd name="connsiteX11" fmla="*/ 68464 w 130229"/>
              <a:gd name="connsiteY11" fmla="*/ 27720 h 192244"/>
              <a:gd name="connsiteX12" fmla="*/ 33984 w 130229"/>
              <a:gd name="connsiteY12" fmla="*/ 27720 h 192244"/>
              <a:gd name="connsiteX13" fmla="*/ 33984 w 130229"/>
              <a:gd name="connsiteY13" fmla="*/ 91843 h 19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229" h="192244">
                <a:moveTo>
                  <a:pt x="0" y="0"/>
                </a:moveTo>
                <a:lnTo>
                  <a:pt x="69766" y="0"/>
                </a:lnTo>
                <a:cubicBezTo>
                  <a:pt x="125207" y="0"/>
                  <a:pt x="135811" y="35844"/>
                  <a:pt x="135811" y="60030"/>
                </a:cubicBezTo>
                <a:cubicBezTo>
                  <a:pt x="135811" y="83967"/>
                  <a:pt x="125207" y="119811"/>
                  <a:pt x="69766" y="119501"/>
                </a:cubicBezTo>
                <a:lnTo>
                  <a:pt x="33984" y="119501"/>
                </a:lnTo>
                <a:lnTo>
                  <a:pt x="33984" y="193980"/>
                </a:lnTo>
                <a:lnTo>
                  <a:pt x="0" y="193980"/>
                </a:lnTo>
                <a:lnTo>
                  <a:pt x="0" y="0"/>
                </a:lnTo>
                <a:close/>
                <a:moveTo>
                  <a:pt x="33984" y="91843"/>
                </a:moveTo>
                <a:lnTo>
                  <a:pt x="67906" y="91843"/>
                </a:lnTo>
                <a:cubicBezTo>
                  <a:pt x="83099" y="91843"/>
                  <a:pt x="101889" y="84215"/>
                  <a:pt x="101889" y="59782"/>
                </a:cubicBezTo>
                <a:cubicBezTo>
                  <a:pt x="101889" y="34232"/>
                  <a:pt x="86386" y="27720"/>
                  <a:pt x="68464" y="27720"/>
                </a:cubicBezTo>
                <a:lnTo>
                  <a:pt x="33984" y="27720"/>
                </a:lnTo>
                <a:lnTo>
                  <a:pt x="33984" y="91843"/>
                </a:lnTo>
                <a:close/>
              </a:path>
            </a:pathLst>
          </a:custGeom>
          <a:solidFill>
            <a:srgbClr val="000000"/>
          </a:solidFill>
          <a:ln w="616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54AC8F5-7237-4E91-8FC7-9A90C68AF6AB}"/>
              </a:ext>
            </a:extLst>
          </p:cNvPr>
          <p:cNvSpPr/>
          <p:nvPr/>
        </p:nvSpPr>
        <p:spPr>
          <a:xfrm>
            <a:off x="1067312" y="6388832"/>
            <a:ext cx="80618" cy="142633"/>
          </a:xfrm>
          <a:custGeom>
            <a:avLst/>
            <a:gdLst>
              <a:gd name="connsiteX0" fmla="*/ 0 w 80618"/>
              <a:gd name="connsiteY0" fmla="*/ 3783 h 142632"/>
              <a:gd name="connsiteX1" fmla="*/ 29085 w 80618"/>
              <a:gd name="connsiteY1" fmla="*/ 3783 h 142632"/>
              <a:gd name="connsiteX2" fmla="*/ 29085 w 80618"/>
              <a:gd name="connsiteY2" fmla="*/ 30945 h 142632"/>
              <a:gd name="connsiteX3" fmla="*/ 29643 w 80618"/>
              <a:gd name="connsiteY3" fmla="*/ 30945 h 142632"/>
              <a:gd name="connsiteX4" fmla="*/ 70696 w 80618"/>
              <a:gd name="connsiteY4" fmla="*/ 0 h 142632"/>
              <a:gd name="connsiteX5" fmla="*/ 82355 w 80618"/>
              <a:gd name="connsiteY5" fmla="*/ 806 h 142632"/>
              <a:gd name="connsiteX6" fmla="*/ 82355 w 80618"/>
              <a:gd name="connsiteY6" fmla="*/ 30697 h 142632"/>
              <a:gd name="connsiteX7" fmla="*/ 69022 w 80618"/>
              <a:gd name="connsiteY7" fmla="*/ 29333 h 142632"/>
              <a:gd name="connsiteX8" fmla="*/ 31007 w 80618"/>
              <a:gd name="connsiteY8" fmla="*/ 77456 h 142632"/>
              <a:gd name="connsiteX9" fmla="*/ 31007 w 80618"/>
              <a:gd name="connsiteY9" fmla="*/ 144307 h 142632"/>
              <a:gd name="connsiteX10" fmla="*/ 0 w 80618"/>
              <a:gd name="connsiteY10" fmla="*/ 144307 h 142632"/>
              <a:gd name="connsiteX11" fmla="*/ 0 w 80618"/>
              <a:gd name="connsiteY11" fmla="*/ 3783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18" h="142632">
                <a:moveTo>
                  <a:pt x="0" y="3783"/>
                </a:moveTo>
                <a:lnTo>
                  <a:pt x="29085" y="3783"/>
                </a:lnTo>
                <a:lnTo>
                  <a:pt x="29085" y="30945"/>
                </a:lnTo>
                <a:lnTo>
                  <a:pt x="29643" y="30945"/>
                </a:lnTo>
                <a:cubicBezTo>
                  <a:pt x="33178" y="16000"/>
                  <a:pt x="51658" y="0"/>
                  <a:pt x="70696" y="0"/>
                </a:cubicBezTo>
                <a:cubicBezTo>
                  <a:pt x="77766" y="0"/>
                  <a:pt x="79688" y="558"/>
                  <a:pt x="82355" y="806"/>
                </a:cubicBezTo>
                <a:lnTo>
                  <a:pt x="82355" y="30697"/>
                </a:lnTo>
                <a:cubicBezTo>
                  <a:pt x="78014" y="30139"/>
                  <a:pt x="73363" y="29333"/>
                  <a:pt x="69022" y="29333"/>
                </a:cubicBezTo>
                <a:cubicBezTo>
                  <a:pt x="47813" y="29333"/>
                  <a:pt x="31007" y="46449"/>
                  <a:pt x="31007" y="77456"/>
                </a:cubicBezTo>
                <a:lnTo>
                  <a:pt x="31007" y="144307"/>
                </a:lnTo>
                <a:lnTo>
                  <a:pt x="0" y="144307"/>
                </a:lnTo>
                <a:lnTo>
                  <a:pt x="0" y="3783"/>
                </a:lnTo>
                <a:close/>
              </a:path>
            </a:pathLst>
          </a:custGeom>
          <a:solidFill>
            <a:srgbClr val="000000"/>
          </a:solidFill>
          <a:ln w="616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640DE75-18D7-4B00-A848-602E10EAC62B}"/>
              </a:ext>
            </a:extLst>
          </p:cNvPr>
          <p:cNvSpPr/>
          <p:nvPr/>
        </p:nvSpPr>
        <p:spPr>
          <a:xfrm>
            <a:off x="1153759" y="6388832"/>
            <a:ext cx="136431" cy="142633"/>
          </a:xfrm>
          <a:custGeom>
            <a:avLst/>
            <a:gdLst>
              <a:gd name="connsiteX0" fmla="*/ 0 w 136431"/>
              <a:gd name="connsiteY0" fmla="*/ 73921 h 142632"/>
              <a:gd name="connsiteX1" fmla="*/ 70944 w 136431"/>
              <a:gd name="connsiteY1" fmla="*/ 0 h 142632"/>
              <a:gd name="connsiteX2" fmla="*/ 141888 w 136431"/>
              <a:gd name="connsiteY2" fmla="*/ 73921 h 142632"/>
              <a:gd name="connsiteX3" fmla="*/ 70944 w 136431"/>
              <a:gd name="connsiteY3" fmla="*/ 148090 h 142632"/>
              <a:gd name="connsiteX4" fmla="*/ 0 w 136431"/>
              <a:gd name="connsiteY4" fmla="*/ 73921 h 142632"/>
              <a:gd name="connsiteX5" fmla="*/ 110881 w 136431"/>
              <a:gd name="connsiteY5" fmla="*/ 73921 h 142632"/>
              <a:gd name="connsiteX6" fmla="*/ 70944 w 136431"/>
              <a:gd name="connsiteY6" fmla="*/ 24496 h 142632"/>
              <a:gd name="connsiteX7" fmla="*/ 31007 w 136431"/>
              <a:gd name="connsiteY7" fmla="*/ 73921 h 142632"/>
              <a:gd name="connsiteX8" fmla="*/ 70944 w 136431"/>
              <a:gd name="connsiteY8" fmla="*/ 123656 h 142632"/>
              <a:gd name="connsiteX9" fmla="*/ 110881 w 136431"/>
              <a:gd name="connsiteY9" fmla="*/ 73921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431" h="142632">
                <a:moveTo>
                  <a:pt x="0" y="73921"/>
                </a:moveTo>
                <a:cubicBezTo>
                  <a:pt x="0" y="31007"/>
                  <a:pt x="25798" y="0"/>
                  <a:pt x="70944" y="0"/>
                </a:cubicBezTo>
                <a:cubicBezTo>
                  <a:pt x="116091" y="0"/>
                  <a:pt x="141888" y="30945"/>
                  <a:pt x="141888" y="73921"/>
                </a:cubicBezTo>
                <a:cubicBezTo>
                  <a:pt x="141888" y="117145"/>
                  <a:pt x="116091" y="148090"/>
                  <a:pt x="70944" y="148090"/>
                </a:cubicBezTo>
                <a:cubicBezTo>
                  <a:pt x="25860" y="148090"/>
                  <a:pt x="0" y="117083"/>
                  <a:pt x="0" y="73921"/>
                </a:cubicBezTo>
                <a:close/>
                <a:moveTo>
                  <a:pt x="110881" y="73921"/>
                </a:moveTo>
                <a:cubicBezTo>
                  <a:pt x="110881" y="49735"/>
                  <a:pt x="98665" y="24496"/>
                  <a:pt x="70944" y="24496"/>
                </a:cubicBezTo>
                <a:cubicBezTo>
                  <a:pt x="43224" y="24496"/>
                  <a:pt x="31007" y="49797"/>
                  <a:pt x="31007" y="73921"/>
                </a:cubicBezTo>
                <a:cubicBezTo>
                  <a:pt x="31007" y="98417"/>
                  <a:pt x="43224" y="123656"/>
                  <a:pt x="70944" y="123656"/>
                </a:cubicBezTo>
                <a:cubicBezTo>
                  <a:pt x="98665" y="123594"/>
                  <a:pt x="110881" y="98355"/>
                  <a:pt x="110881" y="73921"/>
                </a:cubicBezTo>
                <a:close/>
              </a:path>
            </a:pathLst>
          </a:custGeom>
          <a:solidFill>
            <a:srgbClr val="000000"/>
          </a:solidFill>
          <a:ln w="6166"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B4F4B0E-0D16-4674-A78A-9F60E691AB3D}"/>
              </a:ext>
            </a:extLst>
          </p:cNvPr>
          <p:cNvSpPr/>
          <p:nvPr/>
        </p:nvSpPr>
        <p:spPr>
          <a:xfrm>
            <a:off x="1299741" y="6350507"/>
            <a:ext cx="80618" cy="179841"/>
          </a:xfrm>
          <a:custGeom>
            <a:avLst/>
            <a:gdLst>
              <a:gd name="connsiteX0" fmla="*/ 0 w 80618"/>
              <a:gd name="connsiteY0" fmla="*/ 42108 h 179841"/>
              <a:gd name="connsiteX1" fmla="*/ 24806 w 80618"/>
              <a:gd name="connsiteY1" fmla="*/ 42108 h 179841"/>
              <a:gd name="connsiteX2" fmla="*/ 24806 w 80618"/>
              <a:gd name="connsiteY2" fmla="*/ 0 h 179841"/>
              <a:gd name="connsiteX3" fmla="*/ 54386 w 80618"/>
              <a:gd name="connsiteY3" fmla="*/ 0 h 179841"/>
              <a:gd name="connsiteX4" fmla="*/ 54386 w 80618"/>
              <a:gd name="connsiteY4" fmla="*/ 42108 h 179841"/>
              <a:gd name="connsiteX5" fmla="*/ 82355 w 80618"/>
              <a:gd name="connsiteY5" fmla="*/ 42108 h 179841"/>
              <a:gd name="connsiteX6" fmla="*/ 82355 w 80618"/>
              <a:gd name="connsiteY6" fmla="*/ 65177 h 179841"/>
              <a:gd name="connsiteX7" fmla="*/ 54386 w 80618"/>
              <a:gd name="connsiteY7" fmla="*/ 65177 h 179841"/>
              <a:gd name="connsiteX8" fmla="*/ 54386 w 80618"/>
              <a:gd name="connsiteY8" fmla="*/ 140152 h 179841"/>
              <a:gd name="connsiteX9" fmla="*/ 69332 w 80618"/>
              <a:gd name="connsiteY9" fmla="*/ 159439 h 179841"/>
              <a:gd name="connsiteX10" fmla="*/ 82355 w 80618"/>
              <a:gd name="connsiteY10" fmla="*/ 158322 h 179841"/>
              <a:gd name="connsiteX11" fmla="*/ 82355 w 80618"/>
              <a:gd name="connsiteY11" fmla="*/ 182260 h 179841"/>
              <a:gd name="connsiteX12" fmla="*/ 62262 w 80618"/>
              <a:gd name="connsiteY12" fmla="*/ 183872 h 179841"/>
              <a:gd name="connsiteX13" fmla="*/ 23379 w 80618"/>
              <a:gd name="connsiteY13" fmla="*/ 147966 h 179841"/>
              <a:gd name="connsiteX14" fmla="*/ 23379 w 80618"/>
              <a:gd name="connsiteY14" fmla="*/ 65239 h 179841"/>
              <a:gd name="connsiteX15" fmla="*/ 0 w 80618"/>
              <a:gd name="connsiteY15" fmla="*/ 65239 h 179841"/>
              <a:gd name="connsiteX16" fmla="*/ 0 w 80618"/>
              <a:gd name="connsiteY16" fmla="*/ 42108 h 1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18" h="179841">
                <a:moveTo>
                  <a:pt x="0" y="42108"/>
                </a:moveTo>
                <a:lnTo>
                  <a:pt x="24806" y="42108"/>
                </a:lnTo>
                <a:lnTo>
                  <a:pt x="24806" y="0"/>
                </a:lnTo>
                <a:lnTo>
                  <a:pt x="54386" y="0"/>
                </a:lnTo>
                <a:lnTo>
                  <a:pt x="54386" y="42108"/>
                </a:lnTo>
                <a:lnTo>
                  <a:pt x="82355" y="42108"/>
                </a:lnTo>
                <a:lnTo>
                  <a:pt x="82355" y="65177"/>
                </a:lnTo>
                <a:lnTo>
                  <a:pt x="54386" y="65177"/>
                </a:lnTo>
                <a:lnTo>
                  <a:pt x="54386" y="140152"/>
                </a:lnTo>
                <a:cubicBezTo>
                  <a:pt x="54386" y="152927"/>
                  <a:pt x="55441" y="159439"/>
                  <a:pt x="69332" y="159439"/>
                </a:cubicBezTo>
                <a:cubicBezTo>
                  <a:pt x="73673" y="159439"/>
                  <a:pt x="78014" y="159439"/>
                  <a:pt x="82355" y="158322"/>
                </a:cubicBezTo>
                <a:lnTo>
                  <a:pt x="82355" y="182260"/>
                </a:lnTo>
                <a:cubicBezTo>
                  <a:pt x="75533" y="182818"/>
                  <a:pt x="69022" y="183872"/>
                  <a:pt x="62262" y="183872"/>
                </a:cubicBezTo>
                <a:cubicBezTo>
                  <a:pt x="29953" y="183872"/>
                  <a:pt x="23937" y="171345"/>
                  <a:pt x="23379" y="147966"/>
                </a:cubicBezTo>
                <a:lnTo>
                  <a:pt x="23379" y="65239"/>
                </a:lnTo>
                <a:lnTo>
                  <a:pt x="0" y="65239"/>
                </a:lnTo>
                <a:lnTo>
                  <a:pt x="0" y="42108"/>
                </a:lnTo>
                <a:close/>
              </a:path>
            </a:pathLst>
          </a:custGeom>
          <a:solidFill>
            <a:srgbClr val="000000"/>
          </a:solidFill>
          <a:ln w="6166"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F5056E2-1317-46BD-9110-0A154B385955}"/>
              </a:ext>
            </a:extLst>
          </p:cNvPr>
          <p:cNvSpPr/>
          <p:nvPr/>
        </p:nvSpPr>
        <p:spPr>
          <a:xfrm>
            <a:off x="1395801" y="6388770"/>
            <a:ext cx="130230" cy="142633"/>
          </a:xfrm>
          <a:custGeom>
            <a:avLst/>
            <a:gdLst>
              <a:gd name="connsiteX0" fmla="*/ 31007 w 130229"/>
              <a:gd name="connsiteY0" fmla="*/ 82107 h 142632"/>
              <a:gd name="connsiteX1" fmla="*/ 68774 w 130229"/>
              <a:gd name="connsiteY1" fmla="*/ 123656 h 142632"/>
              <a:gd name="connsiteX2" fmla="*/ 103006 w 130229"/>
              <a:gd name="connsiteY2" fmla="*/ 100277 h 142632"/>
              <a:gd name="connsiteX3" fmla="*/ 132338 w 130229"/>
              <a:gd name="connsiteY3" fmla="*/ 100277 h 142632"/>
              <a:gd name="connsiteX4" fmla="*/ 68774 w 130229"/>
              <a:gd name="connsiteY4" fmla="*/ 148090 h 142632"/>
              <a:gd name="connsiteX5" fmla="*/ 0 w 130229"/>
              <a:gd name="connsiteY5" fmla="*/ 74169 h 142632"/>
              <a:gd name="connsiteX6" fmla="*/ 67968 w 130229"/>
              <a:gd name="connsiteY6" fmla="*/ 0 h 142632"/>
              <a:gd name="connsiteX7" fmla="*/ 134261 w 130229"/>
              <a:gd name="connsiteY7" fmla="*/ 82045 h 142632"/>
              <a:gd name="connsiteX8" fmla="*/ 31007 w 130229"/>
              <a:gd name="connsiteY8" fmla="*/ 82045 h 142632"/>
              <a:gd name="connsiteX9" fmla="*/ 103254 w 130229"/>
              <a:gd name="connsiteY9" fmla="*/ 61766 h 142632"/>
              <a:gd name="connsiteX10" fmla="*/ 67905 w 130229"/>
              <a:gd name="connsiteY10" fmla="*/ 24558 h 142632"/>
              <a:gd name="connsiteX11" fmla="*/ 30945 w 130229"/>
              <a:gd name="connsiteY11" fmla="*/ 61766 h 142632"/>
              <a:gd name="connsiteX12" fmla="*/ 103254 w 130229"/>
              <a:gd name="connsiteY12" fmla="*/ 61766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229" h="142632">
                <a:moveTo>
                  <a:pt x="31007" y="82107"/>
                </a:moveTo>
                <a:cubicBezTo>
                  <a:pt x="31007" y="104122"/>
                  <a:pt x="42976" y="123656"/>
                  <a:pt x="68774" y="123656"/>
                </a:cubicBezTo>
                <a:cubicBezTo>
                  <a:pt x="86696" y="123656"/>
                  <a:pt x="97610" y="115781"/>
                  <a:pt x="103006" y="100277"/>
                </a:cubicBezTo>
                <a:lnTo>
                  <a:pt x="132338" y="100277"/>
                </a:lnTo>
                <a:cubicBezTo>
                  <a:pt x="125517" y="130974"/>
                  <a:pt x="99471" y="148090"/>
                  <a:pt x="68774" y="148090"/>
                </a:cubicBezTo>
                <a:cubicBezTo>
                  <a:pt x="24744" y="148090"/>
                  <a:pt x="0" y="117393"/>
                  <a:pt x="0" y="74169"/>
                </a:cubicBezTo>
                <a:cubicBezTo>
                  <a:pt x="0" y="34232"/>
                  <a:pt x="26108" y="0"/>
                  <a:pt x="67968" y="0"/>
                </a:cubicBezTo>
                <a:cubicBezTo>
                  <a:pt x="112246" y="0"/>
                  <a:pt x="139408" y="39937"/>
                  <a:pt x="134261" y="82045"/>
                </a:cubicBezTo>
                <a:lnTo>
                  <a:pt x="31007" y="82045"/>
                </a:lnTo>
                <a:close/>
                <a:moveTo>
                  <a:pt x="103254" y="61766"/>
                </a:moveTo>
                <a:cubicBezTo>
                  <a:pt x="102199" y="42232"/>
                  <a:pt x="88866" y="24558"/>
                  <a:pt x="67905" y="24558"/>
                </a:cubicBezTo>
                <a:cubicBezTo>
                  <a:pt x="46449" y="24558"/>
                  <a:pt x="31751" y="40867"/>
                  <a:pt x="30945" y="61766"/>
                </a:cubicBezTo>
                <a:lnTo>
                  <a:pt x="103254" y="61766"/>
                </a:lnTo>
                <a:close/>
              </a:path>
            </a:pathLst>
          </a:custGeom>
          <a:solidFill>
            <a:srgbClr val="000000"/>
          </a:solidFill>
          <a:ln w="6166"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90F37E7-D1D4-43F7-B42E-05DD73A88FCD}"/>
              </a:ext>
            </a:extLst>
          </p:cNvPr>
          <p:cNvSpPr/>
          <p:nvPr/>
        </p:nvSpPr>
        <p:spPr>
          <a:xfrm>
            <a:off x="1545255" y="6388770"/>
            <a:ext cx="130230" cy="142633"/>
          </a:xfrm>
          <a:custGeom>
            <a:avLst/>
            <a:gdLst>
              <a:gd name="connsiteX0" fmla="*/ 101641 w 130229"/>
              <a:gd name="connsiteY0" fmla="*/ 50852 h 142632"/>
              <a:gd name="connsiteX1" fmla="*/ 69580 w 130229"/>
              <a:gd name="connsiteY1" fmla="*/ 24496 h 142632"/>
              <a:gd name="connsiteX2" fmla="*/ 31007 w 130229"/>
              <a:gd name="connsiteY2" fmla="*/ 75595 h 142632"/>
              <a:gd name="connsiteX3" fmla="*/ 68216 w 130229"/>
              <a:gd name="connsiteY3" fmla="*/ 123656 h 142632"/>
              <a:gd name="connsiteX4" fmla="*/ 101641 w 130229"/>
              <a:gd name="connsiteY4" fmla="*/ 91595 h 142632"/>
              <a:gd name="connsiteX5" fmla="*/ 132648 w 130229"/>
              <a:gd name="connsiteY5" fmla="*/ 91595 h 142632"/>
              <a:gd name="connsiteX6" fmla="*/ 68216 w 130229"/>
              <a:gd name="connsiteY6" fmla="*/ 148090 h 142632"/>
              <a:gd name="connsiteX7" fmla="*/ 0 w 130229"/>
              <a:gd name="connsiteY7" fmla="*/ 75533 h 142632"/>
              <a:gd name="connsiteX8" fmla="*/ 69270 w 130229"/>
              <a:gd name="connsiteY8" fmla="*/ 0 h 142632"/>
              <a:gd name="connsiteX9" fmla="*/ 132586 w 130229"/>
              <a:gd name="connsiteY9" fmla="*/ 50790 h 142632"/>
              <a:gd name="connsiteX10" fmla="*/ 101641 w 130229"/>
              <a:gd name="connsiteY10" fmla="*/ 50790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229" h="142632">
                <a:moveTo>
                  <a:pt x="101641" y="50852"/>
                </a:moveTo>
                <a:cubicBezTo>
                  <a:pt x="99223" y="33736"/>
                  <a:pt x="86696" y="24496"/>
                  <a:pt x="69580" y="24496"/>
                </a:cubicBezTo>
                <a:cubicBezTo>
                  <a:pt x="53580" y="24496"/>
                  <a:pt x="31007" y="32930"/>
                  <a:pt x="31007" y="75595"/>
                </a:cubicBezTo>
                <a:cubicBezTo>
                  <a:pt x="31007" y="98975"/>
                  <a:pt x="41363" y="123656"/>
                  <a:pt x="68216" y="123656"/>
                </a:cubicBezTo>
                <a:cubicBezTo>
                  <a:pt x="86138" y="123656"/>
                  <a:pt x="98665" y="111688"/>
                  <a:pt x="101641" y="91595"/>
                </a:cubicBezTo>
                <a:lnTo>
                  <a:pt x="132648" y="91595"/>
                </a:lnTo>
                <a:cubicBezTo>
                  <a:pt x="126943" y="127997"/>
                  <a:pt x="104370" y="148090"/>
                  <a:pt x="68216" y="148090"/>
                </a:cubicBezTo>
                <a:cubicBezTo>
                  <a:pt x="24186" y="148090"/>
                  <a:pt x="0" y="116835"/>
                  <a:pt x="0" y="75533"/>
                </a:cubicBezTo>
                <a:cubicBezTo>
                  <a:pt x="0" y="33116"/>
                  <a:pt x="23069" y="0"/>
                  <a:pt x="69270" y="0"/>
                </a:cubicBezTo>
                <a:cubicBezTo>
                  <a:pt x="101889" y="0"/>
                  <a:pt x="129610" y="16310"/>
                  <a:pt x="132586" y="50790"/>
                </a:cubicBezTo>
                <a:lnTo>
                  <a:pt x="101641" y="50790"/>
                </a:lnTo>
                <a:close/>
              </a:path>
            </a:pathLst>
          </a:custGeom>
          <a:solidFill>
            <a:srgbClr val="000000"/>
          </a:solidFill>
          <a:ln w="616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A9271F-6F9A-442E-AA19-7E0938CB13FA}"/>
              </a:ext>
            </a:extLst>
          </p:cNvPr>
          <p:cNvSpPr/>
          <p:nvPr/>
        </p:nvSpPr>
        <p:spPr>
          <a:xfrm>
            <a:off x="1686275" y="6350507"/>
            <a:ext cx="80618" cy="179841"/>
          </a:xfrm>
          <a:custGeom>
            <a:avLst/>
            <a:gdLst>
              <a:gd name="connsiteX0" fmla="*/ 0 w 80618"/>
              <a:gd name="connsiteY0" fmla="*/ 42108 h 179841"/>
              <a:gd name="connsiteX1" fmla="*/ 23379 w 80618"/>
              <a:gd name="connsiteY1" fmla="*/ 42108 h 179841"/>
              <a:gd name="connsiteX2" fmla="*/ 23379 w 80618"/>
              <a:gd name="connsiteY2" fmla="*/ 0 h 179841"/>
              <a:gd name="connsiteX3" fmla="*/ 54386 w 80618"/>
              <a:gd name="connsiteY3" fmla="*/ 0 h 179841"/>
              <a:gd name="connsiteX4" fmla="*/ 54386 w 80618"/>
              <a:gd name="connsiteY4" fmla="*/ 42108 h 179841"/>
              <a:gd name="connsiteX5" fmla="*/ 82355 w 80618"/>
              <a:gd name="connsiteY5" fmla="*/ 42108 h 179841"/>
              <a:gd name="connsiteX6" fmla="*/ 82355 w 80618"/>
              <a:gd name="connsiteY6" fmla="*/ 65177 h 179841"/>
              <a:gd name="connsiteX7" fmla="*/ 54386 w 80618"/>
              <a:gd name="connsiteY7" fmla="*/ 65177 h 179841"/>
              <a:gd name="connsiteX8" fmla="*/ 54386 w 80618"/>
              <a:gd name="connsiteY8" fmla="*/ 140152 h 179841"/>
              <a:gd name="connsiteX9" fmla="*/ 69332 w 80618"/>
              <a:gd name="connsiteY9" fmla="*/ 159439 h 179841"/>
              <a:gd name="connsiteX10" fmla="*/ 82355 w 80618"/>
              <a:gd name="connsiteY10" fmla="*/ 158322 h 179841"/>
              <a:gd name="connsiteX11" fmla="*/ 82355 w 80618"/>
              <a:gd name="connsiteY11" fmla="*/ 182260 h 179841"/>
              <a:gd name="connsiteX12" fmla="*/ 62262 w 80618"/>
              <a:gd name="connsiteY12" fmla="*/ 183872 h 179841"/>
              <a:gd name="connsiteX13" fmla="*/ 23379 w 80618"/>
              <a:gd name="connsiteY13" fmla="*/ 147966 h 179841"/>
              <a:gd name="connsiteX14" fmla="*/ 23379 w 80618"/>
              <a:gd name="connsiteY14" fmla="*/ 65239 h 179841"/>
              <a:gd name="connsiteX15" fmla="*/ 0 w 80618"/>
              <a:gd name="connsiteY15" fmla="*/ 65239 h 179841"/>
              <a:gd name="connsiteX16" fmla="*/ 0 w 80618"/>
              <a:gd name="connsiteY16" fmla="*/ 42108 h 1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18" h="179841">
                <a:moveTo>
                  <a:pt x="0" y="42108"/>
                </a:moveTo>
                <a:lnTo>
                  <a:pt x="23379" y="42108"/>
                </a:lnTo>
                <a:lnTo>
                  <a:pt x="23379" y="0"/>
                </a:lnTo>
                <a:lnTo>
                  <a:pt x="54386" y="0"/>
                </a:lnTo>
                <a:lnTo>
                  <a:pt x="54386" y="42108"/>
                </a:lnTo>
                <a:lnTo>
                  <a:pt x="82355" y="42108"/>
                </a:lnTo>
                <a:lnTo>
                  <a:pt x="82355" y="65177"/>
                </a:lnTo>
                <a:lnTo>
                  <a:pt x="54386" y="65177"/>
                </a:lnTo>
                <a:lnTo>
                  <a:pt x="54386" y="140152"/>
                </a:lnTo>
                <a:cubicBezTo>
                  <a:pt x="54386" y="152927"/>
                  <a:pt x="55503" y="159439"/>
                  <a:pt x="69332" y="159439"/>
                </a:cubicBezTo>
                <a:cubicBezTo>
                  <a:pt x="73673" y="159439"/>
                  <a:pt x="78014" y="159439"/>
                  <a:pt x="82355" y="158322"/>
                </a:cubicBezTo>
                <a:lnTo>
                  <a:pt x="82355" y="182260"/>
                </a:lnTo>
                <a:cubicBezTo>
                  <a:pt x="75595" y="182818"/>
                  <a:pt x="69022" y="183872"/>
                  <a:pt x="62262" y="183872"/>
                </a:cubicBezTo>
                <a:cubicBezTo>
                  <a:pt x="29953" y="183872"/>
                  <a:pt x="23937" y="171345"/>
                  <a:pt x="23379" y="147966"/>
                </a:cubicBezTo>
                <a:lnTo>
                  <a:pt x="23379" y="65239"/>
                </a:lnTo>
                <a:lnTo>
                  <a:pt x="0" y="65239"/>
                </a:lnTo>
                <a:lnTo>
                  <a:pt x="0" y="42108"/>
                </a:lnTo>
                <a:close/>
              </a:path>
            </a:pathLst>
          </a:custGeom>
          <a:solidFill>
            <a:srgbClr val="000000"/>
          </a:solidFill>
          <a:ln w="616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3257C5F-AD41-45ED-ABDA-E671455A412E}"/>
              </a:ext>
            </a:extLst>
          </p:cNvPr>
          <p:cNvSpPr/>
          <p:nvPr/>
        </p:nvSpPr>
        <p:spPr>
          <a:xfrm>
            <a:off x="1804474" y="6339097"/>
            <a:ext cx="24806" cy="192244"/>
          </a:xfrm>
          <a:custGeom>
            <a:avLst/>
            <a:gdLst>
              <a:gd name="connsiteX0" fmla="*/ 0 w 24805"/>
              <a:gd name="connsiteY0" fmla="*/ 0 h 192244"/>
              <a:gd name="connsiteX1" fmla="*/ 30945 w 24805"/>
              <a:gd name="connsiteY1" fmla="*/ 0 h 192244"/>
              <a:gd name="connsiteX2" fmla="*/ 30945 w 24805"/>
              <a:gd name="connsiteY2" fmla="*/ 29333 h 192244"/>
              <a:gd name="connsiteX3" fmla="*/ 0 w 24805"/>
              <a:gd name="connsiteY3" fmla="*/ 29333 h 192244"/>
              <a:gd name="connsiteX4" fmla="*/ 0 w 24805"/>
              <a:gd name="connsiteY4" fmla="*/ 0 h 192244"/>
              <a:gd name="connsiteX5" fmla="*/ 0 w 24805"/>
              <a:gd name="connsiteY5" fmla="*/ 53518 h 192244"/>
              <a:gd name="connsiteX6" fmla="*/ 30945 w 24805"/>
              <a:gd name="connsiteY6" fmla="*/ 53518 h 192244"/>
              <a:gd name="connsiteX7" fmla="*/ 30945 w 24805"/>
              <a:gd name="connsiteY7" fmla="*/ 193980 h 192244"/>
              <a:gd name="connsiteX8" fmla="*/ 0 w 24805"/>
              <a:gd name="connsiteY8" fmla="*/ 193980 h 192244"/>
              <a:gd name="connsiteX9" fmla="*/ 0 w 24805"/>
              <a:gd name="connsiteY9" fmla="*/ 53518 h 19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05" h="192244">
                <a:moveTo>
                  <a:pt x="0" y="0"/>
                </a:moveTo>
                <a:lnTo>
                  <a:pt x="30945" y="0"/>
                </a:lnTo>
                <a:lnTo>
                  <a:pt x="30945" y="29333"/>
                </a:lnTo>
                <a:lnTo>
                  <a:pt x="0" y="29333"/>
                </a:lnTo>
                <a:lnTo>
                  <a:pt x="0" y="0"/>
                </a:lnTo>
                <a:close/>
                <a:moveTo>
                  <a:pt x="0" y="53518"/>
                </a:moveTo>
                <a:lnTo>
                  <a:pt x="30945" y="53518"/>
                </a:lnTo>
                <a:lnTo>
                  <a:pt x="30945" y="193980"/>
                </a:lnTo>
                <a:lnTo>
                  <a:pt x="0" y="193980"/>
                </a:lnTo>
                <a:lnTo>
                  <a:pt x="0" y="53518"/>
                </a:lnTo>
                <a:close/>
              </a:path>
            </a:pathLst>
          </a:custGeom>
          <a:solidFill>
            <a:srgbClr val="000000"/>
          </a:solidFill>
          <a:ln w="6166"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F8E130B-D258-498C-8D8F-296BBEFFD39E}"/>
              </a:ext>
            </a:extLst>
          </p:cNvPr>
          <p:cNvSpPr/>
          <p:nvPr/>
        </p:nvSpPr>
        <p:spPr>
          <a:xfrm>
            <a:off x="1857620" y="6392615"/>
            <a:ext cx="148834" cy="136431"/>
          </a:xfrm>
          <a:custGeom>
            <a:avLst/>
            <a:gdLst>
              <a:gd name="connsiteX0" fmla="*/ 0 w 148833"/>
              <a:gd name="connsiteY0" fmla="*/ 0 h 136431"/>
              <a:gd name="connsiteX1" fmla="*/ 33674 w 148833"/>
              <a:gd name="connsiteY1" fmla="*/ 0 h 136431"/>
              <a:gd name="connsiteX2" fmla="*/ 77146 w 148833"/>
              <a:gd name="connsiteY2" fmla="*/ 107905 h 136431"/>
              <a:gd name="connsiteX3" fmla="*/ 77704 w 148833"/>
              <a:gd name="connsiteY3" fmla="*/ 107905 h 136431"/>
              <a:gd name="connsiteX4" fmla="*/ 119873 w 148833"/>
              <a:gd name="connsiteY4" fmla="*/ 0 h 136431"/>
              <a:gd name="connsiteX5" fmla="*/ 151935 w 148833"/>
              <a:gd name="connsiteY5" fmla="*/ 0 h 136431"/>
              <a:gd name="connsiteX6" fmla="*/ 93765 w 148833"/>
              <a:gd name="connsiteY6" fmla="*/ 140462 h 136431"/>
              <a:gd name="connsiteX7" fmla="*/ 58975 w 148833"/>
              <a:gd name="connsiteY7" fmla="*/ 140462 h 136431"/>
              <a:gd name="connsiteX8" fmla="*/ 0 w 148833"/>
              <a:gd name="connsiteY8" fmla="*/ 0 h 1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33" h="136431">
                <a:moveTo>
                  <a:pt x="0" y="0"/>
                </a:moveTo>
                <a:lnTo>
                  <a:pt x="33674" y="0"/>
                </a:lnTo>
                <a:lnTo>
                  <a:pt x="77146" y="107905"/>
                </a:lnTo>
                <a:lnTo>
                  <a:pt x="77704" y="107905"/>
                </a:lnTo>
                <a:lnTo>
                  <a:pt x="119873" y="0"/>
                </a:lnTo>
                <a:lnTo>
                  <a:pt x="151935" y="0"/>
                </a:lnTo>
                <a:lnTo>
                  <a:pt x="93765" y="140462"/>
                </a:lnTo>
                <a:lnTo>
                  <a:pt x="58975" y="140462"/>
                </a:lnTo>
                <a:lnTo>
                  <a:pt x="0" y="0"/>
                </a:lnTo>
                <a:close/>
              </a:path>
            </a:pathLst>
          </a:custGeom>
          <a:solidFill>
            <a:srgbClr val="000000"/>
          </a:solidFill>
          <a:ln w="6166"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1428A8C-B13B-4111-9D94-2C11DAE52CE6}"/>
              </a:ext>
            </a:extLst>
          </p:cNvPr>
          <p:cNvSpPr/>
          <p:nvPr/>
        </p:nvSpPr>
        <p:spPr>
          <a:xfrm>
            <a:off x="2017492" y="6388770"/>
            <a:ext cx="130230" cy="142633"/>
          </a:xfrm>
          <a:custGeom>
            <a:avLst/>
            <a:gdLst>
              <a:gd name="connsiteX0" fmla="*/ 30945 w 130229"/>
              <a:gd name="connsiteY0" fmla="*/ 82107 h 142632"/>
              <a:gd name="connsiteX1" fmla="*/ 68712 w 130229"/>
              <a:gd name="connsiteY1" fmla="*/ 123656 h 142632"/>
              <a:gd name="connsiteX2" fmla="*/ 102944 w 130229"/>
              <a:gd name="connsiteY2" fmla="*/ 100277 h 142632"/>
              <a:gd name="connsiteX3" fmla="*/ 132276 w 130229"/>
              <a:gd name="connsiteY3" fmla="*/ 100277 h 142632"/>
              <a:gd name="connsiteX4" fmla="*/ 68712 w 130229"/>
              <a:gd name="connsiteY4" fmla="*/ 148090 h 142632"/>
              <a:gd name="connsiteX5" fmla="*/ 0 w 130229"/>
              <a:gd name="connsiteY5" fmla="*/ 74169 h 142632"/>
              <a:gd name="connsiteX6" fmla="*/ 67905 w 130229"/>
              <a:gd name="connsiteY6" fmla="*/ 0 h 142632"/>
              <a:gd name="connsiteX7" fmla="*/ 134199 w 130229"/>
              <a:gd name="connsiteY7" fmla="*/ 82045 h 142632"/>
              <a:gd name="connsiteX8" fmla="*/ 30945 w 130229"/>
              <a:gd name="connsiteY8" fmla="*/ 82045 h 142632"/>
              <a:gd name="connsiteX9" fmla="*/ 103254 w 130229"/>
              <a:gd name="connsiteY9" fmla="*/ 61766 h 142632"/>
              <a:gd name="connsiteX10" fmla="*/ 67968 w 130229"/>
              <a:gd name="connsiteY10" fmla="*/ 24558 h 142632"/>
              <a:gd name="connsiteX11" fmla="*/ 31007 w 130229"/>
              <a:gd name="connsiteY11" fmla="*/ 61766 h 142632"/>
              <a:gd name="connsiteX12" fmla="*/ 103254 w 130229"/>
              <a:gd name="connsiteY12" fmla="*/ 61766 h 14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229" h="142632">
                <a:moveTo>
                  <a:pt x="30945" y="82107"/>
                </a:moveTo>
                <a:cubicBezTo>
                  <a:pt x="30945" y="104122"/>
                  <a:pt x="42914" y="123656"/>
                  <a:pt x="68712" y="123656"/>
                </a:cubicBezTo>
                <a:cubicBezTo>
                  <a:pt x="86634" y="123656"/>
                  <a:pt x="97548" y="115781"/>
                  <a:pt x="102944" y="100277"/>
                </a:cubicBezTo>
                <a:lnTo>
                  <a:pt x="132276" y="100277"/>
                </a:lnTo>
                <a:cubicBezTo>
                  <a:pt x="125517" y="130974"/>
                  <a:pt x="99409" y="148090"/>
                  <a:pt x="68712" y="148090"/>
                </a:cubicBezTo>
                <a:cubicBezTo>
                  <a:pt x="24682" y="148090"/>
                  <a:pt x="0" y="117393"/>
                  <a:pt x="0" y="74169"/>
                </a:cubicBezTo>
                <a:cubicBezTo>
                  <a:pt x="0" y="34232"/>
                  <a:pt x="26046" y="0"/>
                  <a:pt x="67905" y="0"/>
                </a:cubicBezTo>
                <a:cubicBezTo>
                  <a:pt x="112184" y="0"/>
                  <a:pt x="139346" y="39937"/>
                  <a:pt x="134199" y="82045"/>
                </a:cubicBezTo>
                <a:lnTo>
                  <a:pt x="30945" y="82045"/>
                </a:lnTo>
                <a:close/>
                <a:moveTo>
                  <a:pt x="103254" y="61766"/>
                </a:moveTo>
                <a:cubicBezTo>
                  <a:pt x="102137" y="42232"/>
                  <a:pt x="88866" y="24558"/>
                  <a:pt x="67968" y="24558"/>
                </a:cubicBezTo>
                <a:cubicBezTo>
                  <a:pt x="46511" y="24558"/>
                  <a:pt x="31813" y="40867"/>
                  <a:pt x="31007" y="61766"/>
                </a:cubicBezTo>
                <a:lnTo>
                  <a:pt x="103254" y="61766"/>
                </a:lnTo>
                <a:close/>
              </a:path>
            </a:pathLst>
          </a:custGeom>
          <a:solidFill>
            <a:srgbClr val="000000"/>
          </a:solidFill>
          <a:ln w="6166"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FF64D2A-3A0F-4899-A7E9-9C43A07D4A47}"/>
              </a:ext>
            </a:extLst>
          </p:cNvPr>
          <p:cNvSpPr/>
          <p:nvPr/>
        </p:nvSpPr>
        <p:spPr>
          <a:xfrm>
            <a:off x="1315554" y="6108404"/>
            <a:ext cx="427898" cy="204647"/>
          </a:xfrm>
          <a:custGeom>
            <a:avLst/>
            <a:gdLst>
              <a:gd name="connsiteX0" fmla="*/ 430192 w 427897"/>
              <a:gd name="connsiteY0" fmla="*/ 198631 h 204646"/>
              <a:gd name="connsiteX1" fmla="*/ 271498 w 427897"/>
              <a:gd name="connsiteY1" fmla="*/ 41239 h 204646"/>
              <a:gd name="connsiteX2" fmla="*/ 216243 w 427897"/>
              <a:gd name="connsiteY2" fmla="*/ 0 h 204646"/>
              <a:gd name="connsiteX3" fmla="*/ 160989 w 427897"/>
              <a:gd name="connsiteY3" fmla="*/ 41239 h 204646"/>
              <a:gd name="connsiteX4" fmla="*/ 2295 w 427897"/>
              <a:gd name="connsiteY4" fmla="*/ 198631 h 204646"/>
              <a:gd name="connsiteX5" fmla="*/ 0 w 427897"/>
              <a:gd name="connsiteY5" fmla="*/ 207251 h 204646"/>
              <a:gd name="connsiteX6" fmla="*/ 47193 w 427897"/>
              <a:gd name="connsiteY6" fmla="*/ 207251 h 204646"/>
              <a:gd name="connsiteX7" fmla="*/ 48743 w 427897"/>
              <a:gd name="connsiteY7" fmla="*/ 202476 h 204646"/>
              <a:gd name="connsiteX8" fmla="*/ 166632 w 427897"/>
              <a:gd name="connsiteY8" fmla="*/ 86882 h 204646"/>
              <a:gd name="connsiteX9" fmla="*/ 216305 w 427897"/>
              <a:gd name="connsiteY9" fmla="*/ 115346 h 204646"/>
              <a:gd name="connsiteX10" fmla="*/ 265979 w 427897"/>
              <a:gd name="connsiteY10" fmla="*/ 86882 h 204646"/>
              <a:gd name="connsiteX11" fmla="*/ 383868 w 427897"/>
              <a:gd name="connsiteY11" fmla="*/ 202476 h 204646"/>
              <a:gd name="connsiteX12" fmla="*/ 385356 w 427897"/>
              <a:gd name="connsiteY12" fmla="*/ 207251 h 204646"/>
              <a:gd name="connsiteX13" fmla="*/ 432549 w 427897"/>
              <a:gd name="connsiteY13" fmla="*/ 207251 h 204646"/>
              <a:gd name="connsiteX14" fmla="*/ 430192 w 427897"/>
              <a:gd name="connsiteY14" fmla="*/ 198631 h 20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897" h="204646">
                <a:moveTo>
                  <a:pt x="430192" y="198631"/>
                </a:moveTo>
                <a:cubicBezTo>
                  <a:pt x="409666" y="121300"/>
                  <a:pt x="348210" y="61022"/>
                  <a:pt x="271498" y="41239"/>
                </a:cubicBezTo>
                <a:cubicBezTo>
                  <a:pt x="264428" y="17364"/>
                  <a:pt x="242351" y="0"/>
                  <a:pt x="216243" y="0"/>
                </a:cubicBezTo>
                <a:cubicBezTo>
                  <a:pt x="190135" y="0"/>
                  <a:pt x="168058" y="17364"/>
                  <a:pt x="160989" y="41239"/>
                </a:cubicBezTo>
                <a:cubicBezTo>
                  <a:pt x="84215" y="61022"/>
                  <a:pt x="22821" y="121238"/>
                  <a:pt x="2295" y="198631"/>
                </a:cubicBezTo>
                <a:lnTo>
                  <a:pt x="0" y="207251"/>
                </a:lnTo>
                <a:lnTo>
                  <a:pt x="47193" y="207251"/>
                </a:lnTo>
                <a:lnTo>
                  <a:pt x="48743" y="202476"/>
                </a:lnTo>
                <a:cubicBezTo>
                  <a:pt x="66541" y="146292"/>
                  <a:pt x="110943" y="103254"/>
                  <a:pt x="166632" y="86882"/>
                </a:cubicBezTo>
                <a:cubicBezTo>
                  <a:pt x="176678" y="103874"/>
                  <a:pt x="195097" y="115346"/>
                  <a:pt x="216305" y="115346"/>
                </a:cubicBezTo>
                <a:cubicBezTo>
                  <a:pt x="237514" y="115346"/>
                  <a:pt x="255932" y="103874"/>
                  <a:pt x="265979" y="86882"/>
                </a:cubicBezTo>
                <a:cubicBezTo>
                  <a:pt x="321667" y="103192"/>
                  <a:pt x="366008" y="146292"/>
                  <a:pt x="383868" y="202476"/>
                </a:cubicBezTo>
                <a:lnTo>
                  <a:pt x="385356" y="207251"/>
                </a:lnTo>
                <a:lnTo>
                  <a:pt x="432549" y="207251"/>
                </a:lnTo>
                <a:lnTo>
                  <a:pt x="430192" y="198631"/>
                </a:lnTo>
                <a:close/>
              </a:path>
            </a:pathLst>
          </a:custGeom>
          <a:solidFill>
            <a:srgbClr val="00B3EF"/>
          </a:solidFill>
          <a:ln w="6166" cap="flat">
            <a:noFill/>
            <a:prstDash val="solid"/>
            <a:miter/>
          </a:ln>
        </p:spPr>
        <p:txBody>
          <a:bodyPr rtlCol="0" anchor="ctr"/>
          <a:lstStyle/>
          <a:p>
            <a:endParaRPr lang="en-US"/>
          </a:p>
        </p:txBody>
      </p:sp>
    </p:spTree>
    <p:extLst>
      <p:ext uri="{BB962C8B-B14F-4D97-AF65-F5344CB8AC3E}">
        <p14:creationId xmlns:p14="http://schemas.microsoft.com/office/powerpoint/2010/main" val="1875304027"/>
      </p:ext>
    </p:extLst>
  </p:cSld>
  <p:clrMap bg1="lt1" tx1="dk1" bg2="lt2" tx2="dk2" accent1="accent1" accent2="accent2" accent3="accent3" accent4="accent4" accent5="accent5" accent6="accent6" hlink="hlink" folHlink="folHlink"/>
  <p:sldLayoutIdLst>
    <p:sldLayoutId id="2147483656" r:id="rId1"/>
    <p:sldLayoutId id="2147483665" r:id="rId2"/>
    <p:sldLayoutId id="2147483666" r:id="rId3"/>
    <p:sldLayoutId id="2147483667" r:id="rId4"/>
    <p:sldLayoutId id="2147483668" r:id="rId5"/>
    <p:sldLayoutId id="2147483669" r:id="rId6"/>
    <p:sldLayoutId id="2147483670" r:id="rId7"/>
  </p:sldLayoutIdLst>
  <p:hf hdr="0" ftr="0" dt="0"/>
  <p:txStyles>
    <p:title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p:titleStyle>
    <p:bodyStyle>
      <a:lvl1pPr marL="227013" indent="-227013" algn="l" defTabSz="914400" rtl="0" eaLnBrk="1" latinLnBrk="0" hangingPunct="1">
        <a:lnSpc>
          <a:spcPct val="90000"/>
        </a:lnSpc>
        <a:spcBef>
          <a:spcPts val="1800"/>
        </a:spcBef>
        <a:buClr>
          <a:srgbClr val="00A9E0"/>
        </a:buClr>
        <a:buSzPct val="80000"/>
        <a:buFont typeface="Wingdings" panose="05000000000000000000" pitchFamily="2" charset="2"/>
        <a:buChar char="§"/>
        <a:defRPr sz="2400" b="0" kern="1200">
          <a:solidFill>
            <a:srgbClr val="000000"/>
          </a:solidFill>
          <a:latin typeface="Arial" panose="020B0604020202020204" pitchFamily="34" charset="0"/>
          <a:ea typeface="+mn-ea"/>
          <a:cs typeface="Arial" panose="020B0604020202020204" pitchFamily="34" charset="0"/>
        </a:defRPr>
      </a:lvl1pPr>
      <a:lvl2pPr marL="687388" indent="-230188" algn="l" defTabSz="914400" rtl="0" eaLnBrk="1" latinLnBrk="0" hangingPunct="1">
        <a:lnSpc>
          <a:spcPct val="90000"/>
        </a:lnSpc>
        <a:spcBef>
          <a:spcPts val="0"/>
        </a:spcBef>
        <a:buClr>
          <a:srgbClr val="00A9E0"/>
        </a:buClr>
        <a:buSzPct val="80000"/>
        <a:buFont typeface="Arial" panose="020B0604020202020204" pitchFamily="34" charset="0"/>
        <a:buChar char="–"/>
        <a:defRPr sz="2000" b="0" kern="1200">
          <a:solidFill>
            <a:srgbClr val="000000"/>
          </a:solidFill>
          <a:latin typeface="Arial" panose="020B0604020202020204" pitchFamily="34" charset="0"/>
          <a:ea typeface="+mn-ea"/>
          <a:cs typeface="Arial" panose="020B0604020202020204" pitchFamily="34" charset="0"/>
        </a:defRPr>
      </a:lvl2pPr>
      <a:lvl3pPr marL="1082675" indent="-168275" algn="l" defTabSz="914400" rtl="0" eaLnBrk="1" latinLnBrk="0" hangingPunct="1">
        <a:lnSpc>
          <a:spcPct val="90000"/>
        </a:lnSpc>
        <a:spcBef>
          <a:spcPts val="0"/>
        </a:spcBef>
        <a:buClr>
          <a:srgbClr val="00A9E0"/>
        </a:buClr>
        <a:buSzPct val="80000"/>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484313" indent="-166688" algn="l" defTabSz="914400" rtl="0" eaLnBrk="1" latinLnBrk="0" hangingPunct="1">
        <a:lnSpc>
          <a:spcPct val="90000"/>
        </a:lnSpc>
        <a:spcBef>
          <a:spcPts val="0"/>
        </a:spcBef>
        <a:buClr>
          <a:srgbClr val="00A9E0"/>
        </a:buClr>
        <a:buSzPct val="80000"/>
        <a:buFont typeface="Arial" panose="020B0604020202020204" pitchFamily="34" charset="0"/>
        <a:buChar char="»"/>
        <a:tabLst>
          <a:tab pos="1484313" algn="l"/>
        </a:tabLst>
        <a:defRPr sz="1600" kern="1200">
          <a:solidFill>
            <a:srgbClr val="000000"/>
          </a:solidFill>
          <a:latin typeface="Arial" panose="020B0604020202020204" pitchFamily="34" charset="0"/>
          <a:ea typeface="+mn-ea"/>
          <a:cs typeface="Arial" panose="020B0604020202020204" pitchFamily="34" charset="0"/>
        </a:defRPr>
      </a:lvl4pPr>
      <a:lvl5pPr marL="1770063" indent="-168275" algn="l" defTabSz="914400" rtl="0" eaLnBrk="1" latinLnBrk="0" hangingPunct="1">
        <a:lnSpc>
          <a:spcPct val="90000"/>
        </a:lnSpc>
        <a:spcBef>
          <a:spcPts val="0"/>
        </a:spcBef>
        <a:buClr>
          <a:srgbClr val="00A9E0"/>
        </a:buClr>
        <a:buSzPct val="80000"/>
        <a:buFont typeface="Courier New" panose="02070309020205020404" pitchFamily="49" charset="0"/>
        <a:buChar char="o"/>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idwifethinking.com/2015/05/13/shoulder-dystocia-the-real-story/#comment-164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376" y="6229171"/>
            <a:ext cx="2972063" cy="30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66902" y="5958617"/>
            <a:ext cx="1165704" cy="230832"/>
          </a:xfrm>
          <a:prstGeom prst="rect">
            <a:avLst/>
          </a:prstGeom>
          <a:noFill/>
        </p:spPr>
        <p:txBody>
          <a:bodyPr wrap="none" rtlCol="0">
            <a:spAutoFit/>
          </a:bodyPr>
          <a:lstStyle/>
          <a:p>
            <a:pPr algn="r"/>
            <a:r>
              <a:rPr lang="en-US" sz="900" dirty="0">
                <a:solidFill>
                  <a:schemeClr val="bg1"/>
                </a:solidFill>
              </a:rPr>
              <a:t>CAC.699606.01.22</a:t>
            </a:r>
          </a:p>
        </p:txBody>
      </p:sp>
      <p:sp>
        <p:nvSpPr>
          <p:cNvPr id="3" name="TextBox 2"/>
          <p:cNvSpPr txBox="1"/>
          <p:nvPr/>
        </p:nvSpPr>
        <p:spPr>
          <a:xfrm>
            <a:off x="1396045" y="3867970"/>
            <a:ext cx="6434153" cy="369332"/>
          </a:xfrm>
          <a:prstGeom prst="rect">
            <a:avLst/>
          </a:prstGeom>
          <a:noFill/>
        </p:spPr>
        <p:txBody>
          <a:bodyPr wrap="square" rtlCol="0">
            <a:spAutoFit/>
          </a:bodyPr>
          <a:lstStyle/>
          <a:p>
            <a:r>
              <a:rPr lang="en-US" dirty="0">
                <a:solidFill>
                  <a:schemeClr val="bg1"/>
                </a:solidFill>
              </a:rPr>
              <a:t>Speaker Name</a:t>
            </a:r>
          </a:p>
        </p:txBody>
      </p:sp>
      <p:sp>
        <p:nvSpPr>
          <p:cNvPr id="12" name="TextBox 11"/>
          <p:cNvSpPr txBox="1"/>
          <p:nvPr/>
        </p:nvSpPr>
        <p:spPr>
          <a:xfrm>
            <a:off x="1396045" y="4164533"/>
            <a:ext cx="6434153" cy="307777"/>
          </a:xfrm>
          <a:prstGeom prst="rect">
            <a:avLst/>
          </a:prstGeom>
          <a:noFill/>
        </p:spPr>
        <p:txBody>
          <a:bodyPr wrap="square" rtlCol="0">
            <a:spAutoFit/>
          </a:bodyPr>
          <a:lstStyle/>
          <a:p>
            <a:r>
              <a:rPr lang="en-US" sz="1400" dirty="0">
                <a:solidFill>
                  <a:schemeClr val="bg1"/>
                </a:solidFill>
              </a:rPr>
              <a:t>Designations</a:t>
            </a:r>
          </a:p>
        </p:txBody>
      </p:sp>
      <p:sp>
        <p:nvSpPr>
          <p:cNvPr id="13" name="TextBox 12"/>
          <p:cNvSpPr txBox="1"/>
          <p:nvPr/>
        </p:nvSpPr>
        <p:spPr>
          <a:xfrm>
            <a:off x="1396045" y="4695874"/>
            <a:ext cx="6434153" cy="338554"/>
          </a:xfrm>
          <a:prstGeom prst="rect">
            <a:avLst/>
          </a:prstGeom>
          <a:noFill/>
        </p:spPr>
        <p:txBody>
          <a:bodyPr wrap="square" rtlCol="0">
            <a:spAutoFit/>
          </a:bodyPr>
          <a:lstStyle/>
          <a:p>
            <a:r>
              <a:rPr lang="en-US" sz="1600" dirty="0">
                <a:solidFill>
                  <a:schemeClr val="bg1"/>
                </a:solidFill>
              </a:rPr>
              <a:t>Company Title</a:t>
            </a:r>
          </a:p>
        </p:txBody>
      </p:sp>
    </p:spTree>
    <p:extLst>
      <p:ext uri="{BB962C8B-B14F-4D97-AF65-F5344CB8AC3E}">
        <p14:creationId xmlns:p14="http://schemas.microsoft.com/office/powerpoint/2010/main" val="332986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83" y="410923"/>
            <a:ext cx="8221664" cy="679885"/>
          </a:xfrm>
        </p:spPr>
        <p:txBody>
          <a:bodyPr/>
          <a:lstStyle/>
          <a:p>
            <a:pPr>
              <a:lnSpc>
                <a:spcPct val="85000"/>
              </a:lnSpc>
            </a:pPr>
            <a:r>
              <a:rPr lang="en-US" sz="2400" dirty="0"/>
              <a:t>Misconception:</a:t>
            </a:r>
          </a:p>
        </p:txBody>
      </p:sp>
      <p:sp>
        <p:nvSpPr>
          <p:cNvPr id="3" name="Rectangle 2"/>
          <p:cNvSpPr/>
          <p:nvPr/>
        </p:nvSpPr>
        <p:spPr>
          <a:xfrm>
            <a:off x="3235881" y="2294467"/>
            <a:ext cx="5908119" cy="22156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63282" y="2716075"/>
            <a:ext cx="3680718" cy="1345512"/>
            <a:chOff x="1198727" y="2716075"/>
            <a:chExt cx="7945273" cy="1345512"/>
          </a:xfrm>
        </p:grpSpPr>
        <p:cxnSp>
          <p:nvCxnSpPr>
            <p:cNvPr id="5" name="Straight Connector 4"/>
            <p:cNvCxnSpPr/>
            <p:nvPr/>
          </p:nvCxnSpPr>
          <p:spPr>
            <a:xfrm>
              <a:off x="1198727" y="2716075"/>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98727" y="3164579"/>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98727" y="3613083"/>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98727" y="4061587"/>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9" name="Freeform 128"/>
          <p:cNvSpPr>
            <a:spLocks/>
          </p:cNvSpPr>
          <p:nvPr/>
        </p:nvSpPr>
        <p:spPr bwMode="auto">
          <a:xfrm>
            <a:off x="1317674" y="2476627"/>
            <a:ext cx="1258158" cy="1732120"/>
          </a:xfrm>
          <a:custGeom>
            <a:avLst/>
            <a:gdLst>
              <a:gd name="T0" fmla="*/ 973 w 1020"/>
              <a:gd name="T1" fmla="*/ 447 h 1403"/>
              <a:gd name="T2" fmla="*/ 565 w 1020"/>
              <a:gd name="T3" fmla="*/ 447 h 1403"/>
              <a:gd name="T4" fmla="*/ 565 w 1020"/>
              <a:gd name="T5" fmla="*/ 398 h 1403"/>
              <a:gd name="T6" fmla="*/ 551 w 1020"/>
              <a:gd name="T7" fmla="*/ 296 h 1403"/>
              <a:gd name="T8" fmla="*/ 491 w 1020"/>
              <a:gd name="T9" fmla="*/ 272 h 1403"/>
              <a:gd name="T10" fmla="*/ 435 w 1020"/>
              <a:gd name="T11" fmla="*/ 293 h 1403"/>
              <a:gd name="T12" fmla="*/ 416 w 1020"/>
              <a:gd name="T13" fmla="*/ 355 h 1403"/>
              <a:gd name="T14" fmla="*/ 455 w 1020"/>
              <a:gd name="T15" fmla="*/ 453 h 1403"/>
              <a:gd name="T16" fmla="*/ 674 w 1020"/>
              <a:gd name="T17" fmla="*/ 561 h 1403"/>
              <a:gd name="T18" fmla="*/ 886 w 1020"/>
              <a:gd name="T19" fmla="*/ 665 h 1403"/>
              <a:gd name="T20" fmla="*/ 981 w 1020"/>
              <a:gd name="T21" fmla="*/ 767 h 1403"/>
              <a:gd name="T22" fmla="*/ 1020 w 1020"/>
              <a:gd name="T23" fmla="*/ 932 h 1403"/>
              <a:gd name="T24" fmla="*/ 915 w 1020"/>
              <a:gd name="T25" fmla="*/ 1180 h 1403"/>
              <a:gd name="T26" fmla="*/ 601 w 1020"/>
              <a:gd name="T27" fmla="*/ 1291 h 1403"/>
              <a:gd name="T28" fmla="*/ 601 w 1020"/>
              <a:gd name="T29" fmla="*/ 1403 h 1403"/>
              <a:gd name="T30" fmla="*/ 413 w 1020"/>
              <a:gd name="T31" fmla="*/ 1403 h 1403"/>
              <a:gd name="T32" fmla="*/ 413 w 1020"/>
              <a:gd name="T33" fmla="*/ 1288 h 1403"/>
              <a:gd name="T34" fmla="*/ 128 w 1020"/>
              <a:gd name="T35" fmla="*/ 1197 h 1403"/>
              <a:gd name="T36" fmla="*/ 6 w 1020"/>
              <a:gd name="T37" fmla="*/ 920 h 1403"/>
              <a:gd name="T38" fmla="*/ 6 w 1020"/>
              <a:gd name="T39" fmla="*/ 862 h 1403"/>
              <a:gd name="T40" fmla="*/ 413 w 1020"/>
              <a:gd name="T41" fmla="*/ 862 h 1403"/>
              <a:gd name="T42" fmla="*/ 413 w 1020"/>
              <a:gd name="T43" fmla="*/ 935 h 1403"/>
              <a:gd name="T44" fmla="*/ 426 w 1020"/>
              <a:gd name="T45" fmla="*/ 1083 h 1403"/>
              <a:gd name="T46" fmla="*/ 487 w 1020"/>
              <a:gd name="T47" fmla="*/ 1112 h 1403"/>
              <a:gd name="T48" fmla="*/ 548 w 1020"/>
              <a:gd name="T49" fmla="*/ 1091 h 1403"/>
              <a:gd name="T50" fmla="*/ 568 w 1020"/>
              <a:gd name="T51" fmla="*/ 1032 h 1403"/>
              <a:gd name="T52" fmla="*/ 549 w 1020"/>
              <a:gd name="T53" fmla="*/ 890 h 1403"/>
              <a:gd name="T54" fmla="*/ 418 w 1020"/>
              <a:gd name="T55" fmla="*/ 796 h 1403"/>
              <a:gd name="T56" fmla="*/ 165 w 1020"/>
              <a:gd name="T57" fmla="*/ 672 h 1403"/>
              <a:gd name="T58" fmla="*/ 49 w 1020"/>
              <a:gd name="T59" fmla="*/ 559 h 1403"/>
              <a:gd name="T60" fmla="*/ 0 w 1020"/>
              <a:gd name="T61" fmla="*/ 395 h 1403"/>
              <a:gd name="T62" fmla="*/ 103 w 1020"/>
              <a:gd name="T63" fmla="*/ 188 h 1403"/>
              <a:gd name="T64" fmla="*/ 413 w 1020"/>
              <a:gd name="T65" fmla="*/ 95 h 1403"/>
              <a:gd name="T66" fmla="*/ 413 w 1020"/>
              <a:gd name="T67" fmla="*/ 0 h 1403"/>
              <a:gd name="T68" fmla="*/ 601 w 1020"/>
              <a:gd name="T69" fmla="*/ 0 h 1403"/>
              <a:gd name="T70" fmla="*/ 601 w 1020"/>
              <a:gd name="T71" fmla="*/ 95 h 1403"/>
              <a:gd name="T72" fmla="*/ 883 w 1020"/>
              <a:gd name="T73" fmla="*/ 187 h 1403"/>
              <a:gd name="T74" fmla="*/ 977 w 1020"/>
              <a:gd name="T75" fmla="*/ 392 h 1403"/>
              <a:gd name="T76" fmla="*/ 973 w 1020"/>
              <a:gd name="T77" fmla="*/ 447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0" h="1403">
                <a:moveTo>
                  <a:pt x="973" y="447"/>
                </a:moveTo>
                <a:cubicBezTo>
                  <a:pt x="565" y="447"/>
                  <a:pt x="565" y="447"/>
                  <a:pt x="565" y="447"/>
                </a:cubicBezTo>
                <a:cubicBezTo>
                  <a:pt x="565" y="398"/>
                  <a:pt x="565" y="398"/>
                  <a:pt x="565" y="398"/>
                </a:cubicBezTo>
                <a:cubicBezTo>
                  <a:pt x="565" y="346"/>
                  <a:pt x="561" y="312"/>
                  <a:pt x="551" y="296"/>
                </a:cubicBezTo>
                <a:cubicBezTo>
                  <a:pt x="542" y="280"/>
                  <a:pt x="522" y="272"/>
                  <a:pt x="491" y="272"/>
                </a:cubicBezTo>
                <a:cubicBezTo>
                  <a:pt x="466" y="272"/>
                  <a:pt x="447" y="279"/>
                  <a:pt x="435" y="293"/>
                </a:cubicBezTo>
                <a:cubicBezTo>
                  <a:pt x="422" y="307"/>
                  <a:pt x="416" y="327"/>
                  <a:pt x="416" y="355"/>
                </a:cubicBezTo>
                <a:cubicBezTo>
                  <a:pt x="416" y="402"/>
                  <a:pt x="429" y="434"/>
                  <a:pt x="455" y="453"/>
                </a:cubicBezTo>
                <a:cubicBezTo>
                  <a:pt x="479" y="471"/>
                  <a:pt x="553" y="507"/>
                  <a:pt x="674" y="561"/>
                </a:cubicBezTo>
                <a:cubicBezTo>
                  <a:pt x="778" y="606"/>
                  <a:pt x="848" y="641"/>
                  <a:pt x="886" y="665"/>
                </a:cubicBezTo>
                <a:cubicBezTo>
                  <a:pt x="924" y="689"/>
                  <a:pt x="955" y="723"/>
                  <a:pt x="981" y="767"/>
                </a:cubicBezTo>
                <a:cubicBezTo>
                  <a:pt x="1007" y="812"/>
                  <a:pt x="1020" y="867"/>
                  <a:pt x="1020" y="932"/>
                </a:cubicBezTo>
                <a:cubicBezTo>
                  <a:pt x="1020" y="1038"/>
                  <a:pt x="985" y="1120"/>
                  <a:pt x="915" y="1180"/>
                </a:cubicBezTo>
                <a:cubicBezTo>
                  <a:pt x="845" y="1240"/>
                  <a:pt x="741" y="1277"/>
                  <a:pt x="601" y="1291"/>
                </a:cubicBezTo>
                <a:cubicBezTo>
                  <a:pt x="601" y="1403"/>
                  <a:pt x="601" y="1403"/>
                  <a:pt x="601" y="1403"/>
                </a:cubicBezTo>
                <a:cubicBezTo>
                  <a:pt x="413" y="1403"/>
                  <a:pt x="413" y="1403"/>
                  <a:pt x="413" y="1403"/>
                </a:cubicBezTo>
                <a:cubicBezTo>
                  <a:pt x="413" y="1288"/>
                  <a:pt x="413" y="1288"/>
                  <a:pt x="413" y="1288"/>
                </a:cubicBezTo>
                <a:cubicBezTo>
                  <a:pt x="304" y="1280"/>
                  <a:pt x="209" y="1250"/>
                  <a:pt x="128" y="1197"/>
                </a:cubicBezTo>
                <a:cubicBezTo>
                  <a:pt x="47" y="1144"/>
                  <a:pt x="6" y="1052"/>
                  <a:pt x="6" y="920"/>
                </a:cubicBezTo>
                <a:cubicBezTo>
                  <a:pt x="6" y="862"/>
                  <a:pt x="6" y="862"/>
                  <a:pt x="6" y="862"/>
                </a:cubicBezTo>
                <a:cubicBezTo>
                  <a:pt x="413" y="862"/>
                  <a:pt x="413" y="862"/>
                  <a:pt x="413" y="862"/>
                </a:cubicBezTo>
                <a:cubicBezTo>
                  <a:pt x="413" y="935"/>
                  <a:pt x="413" y="935"/>
                  <a:pt x="413" y="935"/>
                </a:cubicBezTo>
                <a:cubicBezTo>
                  <a:pt x="413" y="1014"/>
                  <a:pt x="417" y="1063"/>
                  <a:pt x="426" y="1083"/>
                </a:cubicBezTo>
                <a:cubicBezTo>
                  <a:pt x="434" y="1102"/>
                  <a:pt x="455" y="1112"/>
                  <a:pt x="487" y="1112"/>
                </a:cubicBezTo>
                <a:cubicBezTo>
                  <a:pt x="514" y="1112"/>
                  <a:pt x="535" y="1105"/>
                  <a:pt x="548" y="1091"/>
                </a:cubicBezTo>
                <a:cubicBezTo>
                  <a:pt x="562" y="1078"/>
                  <a:pt x="568" y="1058"/>
                  <a:pt x="568" y="1032"/>
                </a:cubicBezTo>
                <a:cubicBezTo>
                  <a:pt x="568" y="966"/>
                  <a:pt x="562" y="918"/>
                  <a:pt x="549" y="890"/>
                </a:cubicBezTo>
                <a:cubicBezTo>
                  <a:pt x="537" y="861"/>
                  <a:pt x="493" y="830"/>
                  <a:pt x="418" y="796"/>
                </a:cubicBezTo>
                <a:cubicBezTo>
                  <a:pt x="294" y="740"/>
                  <a:pt x="209" y="698"/>
                  <a:pt x="165" y="672"/>
                </a:cubicBezTo>
                <a:cubicBezTo>
                  <a:pt x="120" y="645"/>
                  <a:pt x="81" y="608"/>
                  <a:pt x="49" y="559"/>
                </a:cubicBezTo>
                <a:cubicBezTo>
                  <a:pt x="16" y="511"/>
                  <a:pt x="0" y="456"/>
                  <a:pt x="0" y="395"/>
                </a:cubicBezTo>
                <a:cubicBezTo>
                  <a:pt x="0" y="307"/>
                  <a:pt x="34" y="238"/>
                  <a:pt x="103" y="188"/>
                </a:cubicBezTo>
                <a:cubicBezTo>
                  <a:pt x="172" y="138"/>
                  <a:pt x="275" y="107"/>
                  <a:pt x="413" y="95"/>
                </a:cubicBezTo>
                <a:cubicBezTo>
                  <a:pt x="413" y="0"/>
                  <a:pt x="413" y="0"/>
                  <a:pt x="413" y="0"/>
                </a:cubicBezTo>
                <a:cubicBezTo>
                  <a:pt x="601" y="0"/>
                  <a:pt x="601" y="0"/>
                  <a:pt x="601" y="0"/>
                </a:cubicBezTo>
                <a:cubicBezTo>
                  <a:pt x="601" y="95"/>
                  <a:pt x="601" y="95"/>
                  <a:pt x="601" y="95"/>
                </a:cubicBezTo>
                <a:cubicBezTo>
                  <a:pt x="726" y="107"/>
                  <a:pt x="820" y="137"/>
                  <a:pt x="883" y="187"/>
                </a:cubicBezTo>
                <a:cubicBezTo>
                  <a:pt x="945" y="236"/>
                  <a:pt x="977" y="305"/>
                  <a:pt x="977" y="392"/>
                </a:cubicBezTo>
                <a:cubicBezTo>
                  <a:pt x="977" y="404"/>
                  <a:pt x="975" y="423"/>
                  <a:pt x="973" y="4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2367967" y="2072338"/>
            <a:ext cx="4911550" cy="2396346"/>
            <a:chOff x="2367967" y="1919933"/>
            <a:chExt cx="4911550" cy="2396346"/>
          </a:xfrm>
        </p:grpSpPr>
        <p:sp>
          <p:nvSpPr>
            <p:cNvPr id="11" name="Rectangle 10"/>
            <p:cNvSpPr/>
            <p:nvPr/>
          </p:nvSpPr>
          <p:spPr>
            <a:xfrm rot="2493531">
              <a:off x="2367967" y="1919933"/>
              <a:ext cx="2621480" cy="1210573"/>
            </a:xfrm>
            <a:prstGeom prst="rect">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2" name="Right Arrow 11"/>
            <p:cNvSpPr/>
            <p:nvPr/>
          </p:nvSpPr>
          <p:spPr>
            <a:xfrm rot="2647124">
              <a:off x="4289210" y="2283309"/>
              <a:ext cx="2990307" cy="2032970"/>
            </a:xfrm>
            <a:prstGeom prst="rightArrow">
              <a:avLst>
                <a:gd name="adj1" fmla="val 61493"/>
                <a:gd name="adj2" fmla="val 50000"/>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grpSp>
      <p:sp>
        <p:nvSpPr>
          <p:cNvPr id="13" name="Rectangle 12"/>
          <p:cNvSpPr/>
          <p:nvPr/>
        </p:nvSpPr>
        <p:spPr>
          <a:xfrm rot="2493531">
            <a:off x="2374006" y="2092558"/>
            <a:ext cx="2614573" cy="12105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669804">
            <a:off x="4289210" y="2450167"/>
            <a:ext cx="2990307" cy="2032970"/>
          </a:xfrm>
          <a:prstGeom prst="rightArrow">
            <a:avLst>
              <a:gd name="adj1" fmla="val 61493"/>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rot="16200000">
            <a:off x="7096059" y="2716075"/>
            <a:ext cx="2242520" cy="1345512"/>
            <a:chOff x="1198727" y="2716075"/>
            <a:chExt cx="7945273" cy="1345512"/>
          </a:xfrm>
        </p:grpSpPr>
        <p:cxnSp>
          <p:nvCxnSpPr>
            <p:cNvPr id="16" name="Straight Connector 15"/>
            <p:cNvCxnSpPr/>
            <p:nvPr/>
          </p:nvCxnSpPr>
          <p:spPr>
            <a:xfrm>
              <a:off x="1198727" y="2716075"/>
              <a:ext cx="7945273" cy="0"/>
            </a:xfrm>
            <a:prstGeom prst="line">
              <a:avLst/>
            </a:prstGeom>
            <a:ln>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8727" y="3164579"/>
              <a:ext cx="7945273" cy="0"/>
            </a:xfrm>
            <a:prstGeom prst="line">
              <a:avLst/>
            </a:prstGeom>
            <a:ln>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98727" y="3613083"/>
              <a:ext cx="79452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8727" y="4061587"/>
              <a:ext cx="79452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198727" y="1332207"/>
            <a:ext cx="3579461" cy="962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024"/>
          <p:cNvSpPr/>
          <p:nvPr/>
        </p:nvSpPr>
        <p:spPr>
          <a:xfrm rot="1711995">
            <a:off x="6385462" y="4445103"/>
            <a:ext cx="47735" cy="47734"/>
          </a:xfrm>
          <a:custGeom>
            <a:avLst/>
            <a:gdLst>
              <a:gd name="connsiteX0" fmla="*/ 0 w 101696"/>
              <a:gd name="connsiteY0" fmla="*/ 22860 h 45719"/>
              <a:gd name="connsiteX1" fmla="*/ 50848 w 101696"/>
              <a:gd name="connsiteY1" fmla="*/ 0 h 45719"/>
              <a:gd name="connsiteX2" fmla="*/ 101696 w 101696"/>
              <a:gd name="connsiteY2" fmla="*/ 22860 h 45719"/>
              <a:gd name="connsiteX3" fmla="*/ 50848 w 101696"/>
              <a:gd name="connsiteY3" fmla="*/ 45720 h 45719"/>
              <a:gd name="connsiteX4" fmla="*/ 0 w 101696"/>
              <a:gd name="connsiteY4" fmla="*/ 22860 h 45719"/>
              <a:gd name="connsiteX0" fmla="*/ 0 w 101696"/>
              <a:gd name="connsiteY0" fmla="*/ 29834 h 52694"/>
              <a:gd name="connsiteX1" fmla="*/ 50848 w 101696"/>
              <a:gd name="connsiteY1" fmla="*/ 6974 h 52694"/>
              <a:gd name="connsiteX2" fmla="*/ 101696 w 101696"/>
              <a:gd name="connsiteY2" fmla="*/ 29834 h 52694"/>
              <a:gd name="connsiteX3" fmla="*/ 50848 w 101696"/>
              <a:gd name="connsiteY3" fmla="*/ 52694 h 52694"/>
              <a:gd name="connsiteX4" fmla="*/ 0 w 101696"/>
              <a:gd name="connsiteY4" fmla="*/ 29834 h 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96" h="52694">
                <a:moveTo>
                  <a:pt x="0" y="29834"/>
                </a:moveTo>
                <a:cubicBezTo>
                  <a:pt x="0" y="17209"/>
                  <a:pt x="-198" y="-13789"/>
                  <a:pt x="50848" y="6974"/>
                </a:cubicBezTo>
                <a:cubicBezTo>
                  <a:pt x="101894" y="27737"/>
                  <a:pt x="101696" y="17209"/>
                  <a:pt x="101696" y="29834"/>
                </a:cubicBezTo>
                <a:cubicBezTo>
                  <a:pt x="101696" y="42459"/>
                  <a:pt x="78931" y="52694"/>
                  <a:pt x="50848" y="52694"/>
                </a:cubicBezTo>
                <a:cubicBezTo>
                  <a:pt x="22765" y="52694"/>
                  <a:pt x="0" y="42459"/>
                  <a:pt x="0" y="298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p:cNvSpPr>
          <p:nvPr/>
        </p:nvSpPr>
        <p:spPr bwMode="auto">
          <a:xfrm flipH="1">
            <a:off x="1946753" y="4015607"/>
            <a:ext cx="4995705" cy="1565560"/>
          </a:xfrm>
          <a:custGeom>
            <a:avLst/>
            <a:gdLst>
              <a:gd name="T0" fmla="*/ 158 w 2922"/>
              <a:gd name="T1" fmla="*/ 540 h 916"/>
              <a:gd name="T2" fmla="*/ 129 w 2922"/>
              <a:gd name="T3" fmla="*/ 726 h 916"/>
              <a:gd name="T4" fmla="*/ 160 w 2922"/>
              <a:gd name="T5" fmla="*/ 813 h 916"/>
              <a:gd name="T6" fmla="*/ 697 w 2922"/>
              <a:gd name="T7" fmla="*/ 894 h 916"/>
              <a:gd name="T8" fmla="*/ 1101 w 2922"/>
              <a:gd name="T9" fmla="*/ 845 h 916"/>
              <a:gd name="T10" fmla="*/ 1056 w 2922"/>
              <a:gd name="T11" fmla="*/ 764 h 916"/>
              <a:gd name="T12" fmla="*/ 1099 w 2922"/>
              <a:gd name="T13" fmla="*/ 684 h 916"/>
              <a:gd name="T14" fmla="*/ 964 w 2922"/>
              <a:gd name="T15" fmla="*/ 640 h 916"/>
              <a:gd name="T16" fmla="*/ 991 w 2922"/>
              <a:gd name="T17" fmla="*/ 602 h 916"/>
              <a:gd name="T18" fmla="*/ 1002 w 2922"/>
              <a:gd name="T19" fmla="*/ 570 h 916"/>
              <a:gd name="T20" fmla="*/ 1103 w 2922"/>
              <a:gd name="T21" fmla="*/ 554 h 916"/>
              <a:gd name="T22" fmla="*/ 958 w 2922"/>
              <a:gd name="T23" fmla="*/ 520 h 916"/>
              <a:gd name="T24" fmla="*/ 998 w 2922"/>
              <a:gd name="T25" fmla="*/ 480 h 916"/>
              <a:gd name="T26" fmla="*/ 1321 w 2922"/>
              <a:gd name="T27" fmla="*/ 486 h 916"/>
              <a:gd name="T28" fmla="*/ 1134 w 2922"/>
              <a:gd name="T29" fmla="*/ 510 h 916"/>
              <a:gd name="T30" fmla="*/ 1314 w 2922"/>
              <a:gd name="T31" fmla="*/ 542 h 916"/>
              <a:gd name="T32" fmla="*/ 1400 w 2922"/>
              <a:gd name="T33" fmla="*/ 587 h 916"/>
              <a:gd name="T34" fmla="*/ 1135 w 2922"/>
              <a:gd name="T35" fmla="*/ 600 h 916"/>
              <a:gd name="T36" fmla="*/ 1266 w 2922"/>
              <a:gd name="T37" fmla="*/ 628 h 916"/>
              <a:gd name="T38" fmla="*/ 1221 w 2922"/>
              <a:gd name="T39" fmla="*/ 665 h 916"/>
              <a:gd name="T40" fmla="*/ 1145 w 2922"/>
              <a:gd name="T41" fmla="*/ 700 h 916"/>
              <a:gd name="T42" fmla="*/ 1266 w 2922"/>
              <a:gd name="T43" fmla="*/ 745 h 916"/>
              <a:gd name="T44" fmla="*/ 1427 w 2922"/>
              <a:gd name="T45" fmla="*/ 783 h 916"/>
              <a:gd name="T46" fmla="*/ 1489 w 2922"/>
              <a:gd name="T47" fmla="*/ 813 h 916"/>
              <a:gd name="T48" fmla="*/ 2190 w 2922"/>
              <a:gd name="T49" fmla="*/ 804 h 916"/>
              <a:gd name="T50" fmla="*/ 1664 w 2922"/>
              <a:gd name="T51" fmla="*/ 867 h 916"/>
              <a:gd name="T52" fmla="*/ 2076 w 2922"/>
              <a:gd name="T53" fmla="*/ 862 h 916"/>
              <a:gd name="T54" fmla="*/ 2204 w 2922"/>
              <a:gd name="T55" fmla="*/ 832 h 916"/>
              <a:gd name="T56" fmla="*/ 2324 w 2922"/>
              <a:gd name="T57" fmla="*/ 770 h 916"/>
              <a:gd name="T58" fmla="*/ 2164 w 2922"/>
              <a:gd name="T59" fmla="*/ 719 h 916"/>
              <a:gd name="T60" fmla="*/ 2329 w 2922"/>
              <a:gd name="T61" fmla="*/ 683 h 916"/>
              <a:gd name="T62" fmla="*/ 2264 w 2922"/>
              <a:gd name="T63" fmla="*/ 642 h 916"/>
              <a:gd name="T64" fmla="*/ 2163 w 2922"/>
              <a:gd name="T65" fmla="*/ 617 h 916"/>
              <a:gd name="T66" fmla="*/ 2418 w 2922"/>
              <a:gd name="T67" fmla="*/ 563 h 916"/>
              <a:gd name="T68" fmla="*/ 2443 w 2922"/>
              <a:gd name="T69" fmla="*/ 546 h 916"/>
              <a:gd name="T70" fmla="*/ 2255 w 2922"/>
              <a:gd name="T71" fmla="*/ 536 h 916"/>
              <a:gd name="T72" fmla="*/ 2572 w 2922"/>
              <a:gd name="T73" fmla="*/ 491 h 916"/>
              <a:gd name="T74" fmla="*/ 2725 w 2922"/>
              <a:gd name="T75" fmla="*/ 448 h 916"/>
              <a:gd name="T76" fmla="*/ 2732 w 2922"/>
              <a:gd name="T77" fmla="*/ 402 h 916"/>
              <a:gd name="T78" fmla="*/ 2772 w 2922"/>
              <a:gd name="T79" fmla="*/ 351 h 916"/>
              <a:gd name="T80" fmla="*/ 2655 w 2922"/>
              <a:gd name="T81" fmla="*/ 292 h 916"/>
              <a:gd name="T82" fmla="*/ 2677 w 2922"/>
              <a:gd name="T83" fmla="*/ 250 h 916"/>
              <a:gd name="T84" fmla="*/ 2605 w 2922"/>
              <a:gd name="T85" fmla="*/ 206 h 916"/>
              <a:gd name="T86" fmla="*/ 2543 w 2922"/>
              <a:gd name="T87" fmla="*/ 162 h 916"/>
              <a:gd name="T88" fmla="*/ 2527 w 2922"/>
              <a:gd name="T89" fmla="*/ 126 h 916"/>
              <a:gd name="T90" fmla="*/ 2578 w 2922"/>
              <a:gd name="T91" fmla="*/ 99 h 916"/>
              <a:gd name="T92" fmla="*/ 2555 w 2922"/>
              <a:gd name="T93" fmla="*/ 85 h 916"/>
              <a:gd name="T94" fmla="*/ 560 w 2922"/>
              <a:gd name="T95" fmla="*/ 339 h 916"/>
              <a:gd name="T96" fmla="*/ 579 w 2922"/>
              <a:gd name="T97" fmla="*/ 401 h 916"/>
              <a:gd name="T98" fmla="*/ 574 w 2922"/>
              <a:gd name="T99" fmla="*/ 442 h 916"/>
              <a:gd name="T100" fmla="*/ 672 w 2922"/>
              <a:gd name="T101" fmla="*/ 483 h 916"/>
              <a:gd name="T102" fmla="*/ 680 w 2922"/>
              <a:gd name="T103" fmla="*/ 511 h 916"/>
              <a:gd name="T104" fmla="*/ 617 w 2922"/>
              <a:gd name="T105" fmla="*/ 526 h 916"/>
              <a:gd name="T106" fmla="*/ 506 w 2922"/>
              <a:gd name="T107" fmla="*/ 535 h 916"/>
              <a:gd name="T108" fmla="*/ 761 w 2922"/>
              <a:gd name="T109" fmla="*/ 602 h 916"/>
              <a:gd name="T110" fmla="*/ 582 w 2922"/>
              <a:gd name="T111" fmla="*/ 615 h 916"/>
              <a:gd name="T112" fmla="*/ 796 w 2922"/>
              <a:gd name="T113" fmla="*/ 666 h 916"/>
              <a:gd name="T114" fmla="*/ 616 w 2922"/>
              <a:gd name="T115" fmla="*/ 697 h 916"/>
              <a:gd name="T116" fmla="*/ 463 w 2922"/>
              <a:gd name="T117" fmla="*/ 674 h 916"/>
              <a:gd name="T118" fmla="*/ 408 w 2922"/>
              <a:gd name="T119" fmla="*/ 603 h 916"/>
              <a:gd name="T120" fmla="*/ 474 w 2922"/>
              <a:gd name="T121" fmla="*/ 581 h 916"/>
              <a:gd name="T122" fmla="*/ 330 w 2922"/>
              <a:gd name="T123" fmla="*/ 505 h 916"/>
              <a:gd name="T124" fmla="*/ 305 w 2922"/>
              <a:gd name="T125" fmla="*/ 44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22" h="916">
                <a:moveTo>
                  <a:pt x="186" y="407"/>
                </a:moveTo>
                <a:cubicBezTo>
                  <a:pt x="180" y="415"/>
                  <a:pt x="150" y="430"/>
                  <a:pt x="160" y="435"/>
                </a:cubicBezTo>
                <a:cubicBezTo>
                  <a:pt x="170" y="440"/>
                  <a:pt x="180" y="443"/>
                  <a:pt x="175" y="449"/>
                </a:cubicBezTo>
                <a:cubicBezTo>
                  <a:pt x="170" y="456"/>
                  <a:pt x="181" y="463"/>
                  <a:pt x="181" y="468"/>
                </a:cubicBezTo>
                <a:cubicBezTo>
                  <a:pt x="181" y="473"/>
                  <a:pt x="175" y="479"/>
                  <a:pt x="180" y="481"/>
                </a:cubicBezTo>
                <a:cubicBezTo>
                  <a:pt x="185" y="483"/>
                  <a:pt x="173" y="488"/>
                  <a:pt x="181" y="491"/>
                </a:cubicBezTo>
                <a:cubicBezTo>
                  <a:pt x="190" y="494"/>
                  <a:pt x="180" y="499"/>
                  <a:pt x="183" y="504"/>
                </a:cubicBezTo>
                <a:cubicBezTo>
                  <a:pt x="186" y="509"/>
                  <a:pt x="186" y="517"/>
                  <a:pt x="178" y="521"/>
                </a:cubicBezTo>
                <a:cubicBezTo>
                  <a:pt x="170" y="524"/>
                  <a:pt x="158" y="529"/>
                  <a:pt x="158" y="540"/>
                </a:cubicBezTo>
                <a:cubicBezTo>
                  <a:pt x="158" y="552"/>
                  <a:pt x="173" y="592"/>
                  <a:pt x="165" y="605"/>
                </a:cubicBezTo>
                <a:cubicBezTo>
                  <a:pt x="157" y="618"/>
                  <a:pt x="153" y="641"/>
                  <a:pt x="167" y="643"/>
                </a:cubicBezTo>
                <a:cubicBezTo>
                  <a:pt x="180" y="645"/>
                  <a:pt x="205" y="655"/>
                  <a:pt x="191" y="664"/>
                </a:cubicBezTo>
                <a:cubicBezTo>
                  <a:pt x="178" y="674"/>
                  <a:pt x="170" y="683"/>
                  <a:pt x="158" y="683"/>
                </a:cubicBezTo>
                <a:cubicBezTo>
                  <a:pt x="147" y="683"/>
                  <a:pt x="102" y="684"/>
                  <a:pt x="95" y="683"/>
                </a:cubicBezTo>
                <a:cubicBezTo>
                  <a:pt x="89" y="681"/>
                  <a:pt x="95" y="691"/>
                  <a:pt x="112" y="691"/>
                </a:cubicBezTo>
                <a:cubicBezTo>
                  <a:pt x="129" y="691"/>
                  <a:pt x="157" y="691"/>
                  <a:pt x="157" y="696"/>
                </a:cubicBezTo>
                <a:cubicBezTo>
                  <a:pt x="157" y="701"/>
                  <a:pt x="163" y="717"/>
                  <a:pt x="155" y="719"/>
                </a:cubicBezTo>
                <a:cubicBezTo>
                  <a:pt x="147" y="721"/>
                  <a:pt x="117" y="724"/>
                  <a:pt x="129" y="726"/>
                </a:cubicBezTo>
                <a:cubicBezTo>
                  <a:pt x="140" y="727"/>
                  <a:pt x="157" y="724"/>
                  <a:pt x="165" y="731"/>
                </a:cubicBezTo>
                <a:cubicBezTo>
                  <a:pt x="173" y="737"/>
                  <a:pt x="229" y="762"/>
                  <a:pt x="253" y="769"/>
                </a:cubicBezTo>
                <a:cubicBezTo>
                  <a:pt x="276" y="775"/>
                  <a:pt x="269" y="785"/>
                  <a:pt x="256" y="785"/>
                </a:cubicBezTo>
                <a:cubicBezTo>
                  <a:pt x="243" y="785"/>
                  <a:pt x="195" y="783"/>
                  <a:pt x="181" y="788"/>
                </a:cubicBezTo>
                <a:cubicBezTo>
                  <a:pt x="168" y="793"/>
                  <a:pt x="163" y="798"/>
                  <a:pt x="150" y="798"/>
                </a:cubicBezTo>
                <a:cubicBezTo>
                  <a:pt x="137" y="798"/>
                  <a:pt x="119" y="803"/>
                  <a:pt x="110" y="803"/>
                </a:cubicBezTo>
                <a:cubicBezTo>
                  <a:pt x="102" y="803"/>
                  <a:pt x="13" y="805"/>
                  <a:pt x="6" y="805"/>
                </a:cubicBezTo>
                <a:cubicBezTo>
                  <a:pt x="0" y="805"/>
                  <a:pt x="3" y="813"/>
                  <a:pt x="26" y="813"/>
                </a:cubicBezTo>
                <a:cubicBezTo>
                  <a:pt x="49" y="813"/>
                  <a:pt x="140" y="812"/>
                  <a:pt x="160" y="813"/>
                </a:cubicBezTo>
                <a:cubicBezTo>
                  <a:pt x="180" y="815"/>
                  <a:pt x="234" y="826"/>
                  <a:pt x="284" y="831"/>
                </a:cubicBezTo>
                <a:cubicBezTo>
                  <a:pt x="334" y="836"/>
                  <a:pt x="443" y="846"/>
                  <a:pt x="448" y="851"/>
                </a:cubicBezTo>
                <a:cubicBezTo>
                  <a:pt x="453" y="856"/>
                  <a:pt x="388" y="858"/>
                  <a:pt x="357" y="856"/>
                </a:cubicBezTo>
                <a:cubicBezTo>
                  <a:pt x="325" y="855"/>
                  <a:pt x="233" y="856"/>
                  <a:pt x="210" y="863"/>
                </a:cubicBezTo>
                <a:cubicBezTo>
                  <a:pt x="186" y="869"/>
                  <a:pt x="150" y="873"/>
                  <a:pt x="140" y="873"/>
                </a:cubicBezTo>
                <a:cubicBezTo>
                  <a:pt x="130" y="873"/>
                  <a:pt x="138" y="881"/>
                  <a:pt x="157" y="881"/>
                </a:cubicBezTo>
                <a:cubicBezTo>
                  <a:pt x="175" y="881"/>
                  <a:pt x="281" y="888"/>
                  <a:pt x="319" y="888"/>
                </a:cubicBezTo>
                <a:cubicBezTo>
                  <a:pt x="357" y="888"/>
                  <a:pt x="433" y="901"/>
                  <a:pt x="464" y="903"/>
                </a:cubicBezTo>
                <a:cubicBezTo>
                  <a:pt x="496" y="904"/>
                  <a:pt x="668" y="898"/>
                  <a:pt x="697" y="894"/>
                </a:cubicBezTo>
                <a:cubicBezTo>
                  <a:pt x="727" y="891"/>
                  <a:pt x="815" y="893"/>
                  <a:pt x="864" y="898"/>
                </a:cubicBezTo>
                <a:cubicBezTo>
                  <a:pt x="914" y="903"/>
                  <a:pt x="1000" y="899"/>
                  <a:pt x="1023" y="908"/>
                </a:cubicBezTo>
                <a:cubicBezTo>
                  <a:pt x="1046" y="916"/>
                  <a:pt x="1054" y="912"/>
                  <a:pt x="1066" y="906"/>
                </a:cubicBezTo>
                <a:cubicBezTo>
                  <a:pt x="1078" y="899"/>
                  <a:pt x="1106" y="901"/>
                  <a:pt x="1106" y="893"/>
                </a:cubicBezTo>
                <a:cubicBezTo>
                  <a:pt x="1106" y="884"/>
                  <a:pt x="1109" y="878"/>
                  <a:pt x="1086" y="878"/>
                </a:cubicBezTo>
                <a:cubicBezTo>
                  <a:pt x="1063" y="878"/>
                  <a:pt x="1069" y="871"/>
                  <a:pt x="1046" y="871"/>
                </a:cubicBezTo>
                <a:cubicBezTo>
                  <a:pt x="1023" y="871"/>
                  <a:pt x="988" y="874"/>
                  <a:pt x="990" y="869"/>
                </a:cubicBezTo>
                <a:cubicBezTo>
                  <a:pt x="992" y="865"/>
                  <a:pt x="1068" y="855"/>
                  <a:pt x="1091" y="855"/>
                </a:cubicBezTo>
                <a:cubicBezTo>
                  <a:pt x="1114" y="855"/>
                  <a:pt x="1112" y="845"/>
                  <a:pt x="1101" y="845"/>
                </a:cubicBezTo>
                <a:cubicBezTo>
                  <a:pt x="1089" y="845"/>
                  <a:pt x="1079" y="845"/>
                  <a:pt x="1079" y="840"/>
                </a:cubicBezTo>
                <a:cubicBezTo>
                  <a:pt x="1079" y="835"/>
                  <a:pt x="1111" y="822"/>
                  <a:pt x="1104" y="820"/>
                </a:cubicBezTo>
                <a:cubicBezTo>
                  <a:pt x="1097" y="818"/>
                  <a:pt x="1063" y="823"/>
                  <a:pt x="1050" y="818"/>
                </a:cubicBezTo>
                <a:cubicBezTo>
                  <a:pt x="1036" y="813"/>
                  <a:pt x="1005" y="818"/>
                  <a:pt x="1002" y="813"/>
                </a:cubicBezTo>
                <a:cubicBezTo>
                  <a:pt x="998" y="808"/>
                  <a:pt x="1074" y="798"/>
                  <a:pt x="1086" y="798"/>
                </a:cubicBezTo>
                <a:cubicBezTo>
                  <a:pt x="1097" y="798"/>
                  <a:pt x="1094" y="790"/>
                  <a:pt x="1074" y="790"/>
                </a:cubicBezTo>
                <a:cubicBezTo>
                  <a:pt x="1054" y="790"/>
                  <a:pt x="1020" y="795"/>
                  <a:pt x="1008" y="790"/>
                </a:cubicBezTo>
                <a:cubicBezTo>
                  <a:pt x="997" y="785"/>
                  <a:pt x="977" y="783"/>
                  <a:pt x="980" y="775"/>
                </a:cubicBezTo>
                <a:cubicBezTo>
                  <a:pt x="983" y="767"/>
                  <a:pt x="1051" y="769"/>
                  <a:pt x="1056" y="764"/>
                </a:cubicBezTo>
                <a:cubicBezTo>
                  <a:pt x="1061" y="759"/>
                  <a:pt x="1107" y="752"/>
                  <a:pt x="1099" y="750"/>
                </a:cubicBezTo>
                <a:cubicBezTo>
                  <a:pt x="1091" y="749"/>
                  <a:pt x="1079" y="742"/>
                  <a:pt x="1091" y="734"/>
                </a:cubicBezTo>
                <a:cubicBezTo>
                  <a:pt x="1102" y="726"/>
                  <a:pt x="1069" y="722"/>
                  <a:pt x="1059" y="722"/>
                </a:cubicBezTo>
                <a:cubicBezTo>
                  <a:pt x="1050" y="722"/>
                  <a:pt x="995" y="724"/>
                  <a:pt x="987" y="722"/>
                </a:cubicBezTo>
                <a:cubicBezTo>
                  <a:pt x="978" y="721"/>
                  <a:pt x="977" y="712"/>
                  <a:pt x="983" y="709"/>
                </a:cubicBezTo>
                <a:cubicBezTo>
                  <a:pt x="990" y="706"/>
                  <a:pt x="1023" y="706"/>
                  <a:pt x="1028" y="702"/>
                </a:cubicBezTo>
                <a:cubicBezTo>
                  <a:pt x="1033" y="699"/>
                  <a:pt x="1069" y="698"/>
                  <a:pt x="1069" y="698"/>
                </a:cubicBezTo>
                <a:cubicBezTo>
                  <a:pt x="1069" y="698"/>
                  <a:pt x="1106" y="696"/>
                  <a:pt x="1097" y="693"/>
                </a:cubicBezTo>
                <a:cubicBezTo>
                  <a:pt x="1089" y="689"/>
                  <a:pt x="1114" y="686"/>
                  <a:pt x="1099" y="684"/>
                </a:cubicBezTo>
                <a:cubicBezTo>
                  <a:pt x="1084" y="683"/>
                  <a:pt x="997" y="676"/>
                  <a:pt x="1002" y="673"/>
                </a:cubicBezTo>
                <a:cubicBezTo>
                  <a:pt x="1007" y="669"/>
                  <a:pt x="1116" y="679"/>
                  <a:pt x="1104" y="674"/>
                </a:cubicBezTo>
                <a:cubicBezTo>
                  <a:pt x="1093" y="669"/>
                  <a:pt x="983" y="668"/>
                  <a:pt x="978" y="663"/>
                </a:cubicBezTo>
                <a:cubicBezTo>
                  <a:pt x="973" y="658"/>
                  <a:pt x="1009" y="663"/>
                  <a:pt x="1006" y="660"/>
                </a:cubicBezTo>
                <a:cubicBezTo>
                  <a:pt x="1002" y="658"/>
                  <a:pt x="973" y="658"/>
                  <a:pt x="969" y="655"/>
                </a:cubicBezTo>
                <a:cubicBezTo>
                  <a:pt x="966" y="653"/>
                  <a:pt x="1002" y="655"/>
                  <a:pt x="997" y="653"/>
                </a:cubicBezTo>
                <a:cubicBezTo>
                  <a:pt x="992" y="650"/>
                  <a:pt x="972" y="650"/>
                  <a:pt x="968" y="648"/>
                </a:cubicBezTo>
                <a:cubicBezTo>
                  <a:pt x="964" y="645"/>
                  <a:pt x="1001" y="649"/>
                  <a:pt x="997" y="646"/>
                </a:cubicBezTo>
                <a:cubicBezTo>
                  <a:pt x="992" y="644"/>
                  <a:pt x="967" y="642"/>
                  <a:pt x="964" y="640"/>
                </a:cubicBezTo>
                <a:cubicBezTo>
                  <a:pt x="960" y="637"/>
                  <a:pt x="1036" y="642"/>
                  <a:pt x="1034" y="640"/>
                </a:cubicBezTo>
                <a:cubicBezTo>
                  <a:pt x="1031" y="639"/>
                  <a:pt x="963" y="636"/>
                  <a:pt x="963" y="633"/>
                </a:cubicBezTo>
                <a:cubicBezTo>
                  <a:pt x="963" y="630"/>
                  <a:pt x="1101" y="636"/>
                  <a:pt x="1101" y="634"/>
                </a:cubicBezTo>
                <a:cubicBezTo>
                  <a:pt x="1101" y="631"/>
                  <a:pt x="993" y="627"/>
                  <a:pt x="992" y="625"/>
                </a:cubicBezTo>
                <a:cubicBezTo>
                  <a:pt x="992" y="622"/>
                  <a:pt x="1060" y="623"/>
                  <a:pt x="1059" y="621"/>
                </a:cubicBezTo>
                <a:cubicBezTo>
                  <a:pt x="1057" y="618"/>
                  <a:pt x="990" y="617"/>
                  <a:pt x="990" y="614"/>
                </a:cubicBezTo>
                <a:cubicBezTo>
                  <a:pt x="990" y="611"/>
                  <a:pt x="1054" y="614"/>
                  <a:pt x="1051" y="612"/>
                </a:cubicBezTo>
                <a:cubicBezTo>
                  <a:pt x="1048" y="609"/>
                  <a:pt x="1039" y="610"/>
                  <a:pt x="1035" y="607"/>
                </a:cubicBezTo>
                <a:cubicBezTo>
                  <a:pt x="1031" y="605"/>
                  <a:pt x="992" y="604"/>
                  <a:pt x="991" y="602"/>
                </a:cubicBezTo>
                <a:cubicBezTo>
                  <a:pt x="990" y="599"/>
                  <a:pt x="1113" y="599"/>
                  <a:pt x="1113" y="599"/>
                </a:cubicBezTo>
                <a:cubicBezTo>
                  <a:pt x="1113" y="599"/>
                  <a:pt x="1038" y="597"/>
                  <a:pt x="1035" y="594"/>
                </a:cubicBezTo>
                <a:cubicBezTo>
                  <a:pt x="1033" y="591"/>
                  <a:pt x="1083" y="596"/>
                  <a:pt x="1079" y="593"/>
                </a:cubicBezTo>
                <a:cubicBezTo>
                  <a:pt x="1075" y="589"/>
                  <a:pt x="978" y="592"/>
                  <a:pt x="974" y="588"/>
                </a:cubicBezTo>
                <a:cubicBezTo>
                  <a:pt x="971" y="583"/>
                  <a:pt x="1064" y="587"/>
                  <a:pt x="1062" y="585"/>
                </a:cubicBezTo>
                <a:cubicBezTo>
                  <a:pt x="1059" y="583"/>
                  <a:pt x="972" y="582"/>
                  <a:pt x="968" y="579"/>
                </a:cubicBezTo>
                <a:cubicBezTo>
                  <a:pt x="964" y="577"/>
                  <a:pt x="1059" y="580"/>
                  <a:pt x="1056" y="578"/>
                </a:cubicBezTo>
                <a:cubicBezTo>
                  <a:pt x="1053" y="577"/>
                  <a:pt x="972" y="574"/>
                  <a:pt x="972" y="574"/>
                </a:cubicBezTo>
                <a:cubicBezTo>
                  <a:pt x="972" y="574"/>
                  <a:pt x="1005" y="571"/>
                  <a:pt x="1002" y="570"/>
                </a:cubicBezTo>
                <a:cubicBezTo>
                  <a:pt x="1000" y="569"/>
                  <a:pt x="1105" y="575"/>
                  <a:pt x="1103" y="572"/>
                </a:cubicBezTo>
                <a:cubicBezTo>
                  <a:pt x="1102" y="569"/>
                  <a:pt x="983" y="566"/>
                  <a:pt x="981" y="564"/>
                </a:cubicBezTo>
                <a:cubicBezTo>
                  <a:pt x="978" y="561"/>
                  <a:pt x="1124" y="568"/>
                  <a:pt x="1151" y="568"/>
                </a:cubicBezTo>
                <a:cubicBezTo>
                  <a:pt x="1179" y="568"/>
                  <a:pt x="1388" y="575"/>
                  <a:pt x="1388" y="573"/>
                </a:cubicBezTo>
                <a:cubicBezTo>
                  <a:pt x="1389" y="570"/>
                  <a:pt x="1141" y="563"/>
                  <a:pt x="1123" y="563"/>
                </a:cubicBezTo>
                <a:cubicBezTo>
                  <a:pt x="1105" y="563"/>
                  <a:pt x="990" y="559"/>
                  <a:pt x="989" y="557"/>
                </a:cubicBezTo>
                <a:cubicBezTo>
                  <a:pt x="988" y="554"/>
                  <a:pt x="1271" y="564"/>
                  <a:pt x="1303" y="564"/>
                </a:cubicBezTo>
                <a:cubicBezTo>
                  <a:pt x="1334" y="564"/>
                  <a:pt x="1401" y="565"/>
                  <a:pt x="1399" y="562"/>
                </a:cubicBezTo>
                <a:cubicBezTo>
                  <a:pt x="1398" y="559"/>
                  <a:pt x="1127" y="554"/>
                  <a:pt x="1103" y="554"/>
                </a:cubicBezTo>
                <a:cubicBezTo>
                  <a:pt x="1079" y="554"/>
                  <a:pt x="969" y="548"/>
                  <a:pt x="966" y="545"/>
                </a:cubicBezTo>
                <a:cubicBezTo>
                  <a:pt x="964" y="543"/>
                  <a:pt x="1150" y="550"/>
                  <a:pt x="1165" y="550"/>
                </a:cubicBezTo>
                <a:cubicBezTo>
                  <a:pt x="1181" y="550"/>
                  <a:pt x="1234" y="552"/>
                  <a:pt x="1231" y="550"/>
                </a:cubicBezTo>
                <a:cubicBezTo>
                  <a:pt x="1227" y="549"/>
                  <a:pt x="1035" y="542"/>
                  <a:pt x="1023" y="542"/>
                </a:cubicBezTo>
                <a:cubicBezTo>
                  <a:pt x="1011" y="542"/>
                  <a:pt x="964" y="538"/>
                  <a:pt x="962" y="535"/>
                </a:cubicBezTo>
                <a:cubicBezTo>
                  <a:pt x="960" y="533"/>
                  <a:pt x="1141" y="540"/>
                  <a:pt x="1145" y="538"/>
                </a:cubicBezTo>
                <a:cubicBezTo>
                  <a:pt x="1150" y="535"/>
                  <a:pt x="1128" y="535"/>
                  <a:pt x="1120" y="534"/>
                </a:cubicBezTo>
                <a:cubicBezTo>
                  <a:pt x="1112" y="532"/>
                  <a:pt x="1034" y="528"/>
                  <a:pt x="1013" y="526"/>
                </a:cubicBezTo>
                <a:cubicBezTo>
                  <a:pt x="992" y="525"/>
                  <a:pt x="958" y="520"/>
                  <a:pt x="958" y="520"/>
                </a:cubicBezTo>
                <a:cubicBezTo>
                  <a:pt x="958" y="520"/>
                  <a:pt x="1086" y="526"/>
                  <a:pt x="1084" y="523"/>
                </a:cubicBezTo>
                <a:cubicBezTo>
                  <a:pt x="1083" y="520"/>
                  <a:pt x="1012" y="519"/>
                  <a:pt x="1008" y="513"/>
                </a:cubicBezTo>
                <a:cubicBezTo>
                  <a:pt x="1004" y="507"/>
                  <a:pt x="959" y="508"/>
                  <a:pt x="954" y="506"/>
                </a:cubicBezTo>
                <a:cubicBezTo>
                  <a:pt x="950" y="503"/>
                  <a:pt x="1040" y="506"/>
                  <a:pt x="1037" y="502"/>
                </a:cubicBezTo>
                <a:cubicBezTo>
                  <a:pt x="1035" y="497"/>
                  <a:pt x="978" y="497"/>
                  <a:pt x="975" y="494"/>
                </a:cubicBezTo>
                <a:cubicBezTo>
                  <a:pt x="972" y="491"/>
                  <a:pt x="1026" y="488"/>
                  <a:pt x="1036" y="490"/>
                </a:cubicBezTo>
                <a:cubicBezTo>
                  <a:pt x="1047" y="492"/>
                  <a:pt x="1050" y="486"/>
                  <a:pt x="1043" y="486"/>
                </a:cubicBezTo>
                <a:cubicBezTo>
                  <a:pt x="1035" y="486"/>
                  <a:pt x="964" y="488"/>
                  <a:pt x="961" y="484"/>
                </a:cubicBezTo>
                <a:cubicBezTo>
                  <a:pt x="958" y="481"/>
                  <a:pt x="980" y="480"/>
                  <a:pt x="998" y="480"/>
                </a:cubicBezTo>
                <a:cubicBezTo>
                  <a:pt x="1016" y="480"/>
                  <a:pt x="1074" y="482"/>
                  <a:pt x="1082" y="479"/>
                </a:cubicBezTo>
                <a:cubicBezTo>
                  <a:pt x="1090" y="477"/>
                  <a:pt x="1065" y="478"/>
                  <a:pt x="1062" y="475"/>
                </a:cubicBezTo>
                <a:cubicBezTo>
                  <a:pt x="1059" y="473"/>
                  <a:pt x="969" y="475"/>
                  <a:pt x="969" y="471"/>
                </a:cubicBezTo>
                <a:cubicBezTo>
                  <a:pt x="969" y="467"/>
                  <a:pt x="1056" y="468"/>
                  <a:pt x="1068" y="469"/>
                </a:cubicBezTo>
                <a:cubicBezTo>
                  <a:pt x="1079" y="471"/>
                  <a:pt x="1126" y="471"/>
                  <a:pt x="1138" y="472"/>
                </a:cubicBezTo>
                <a:cubicBezTo>
                  <a:pt x="1150" y="473"/>
                  <a:pt x="1158" y="466"/>
                  <a:pt x="1168" y="466"/>
                </a:cubicBezTo>
                <a:cubicBezTo>
                  <a:pt x="1178" y="466"/>
                  <a:pt x="1245" y="465"/>
                  <a:pt x="1254" y="469"/>
                </a:cubicBezTo>
                <a:cubicBezTo>
                  <a:pt x="1263" y="472"/>
                  <a:pt x="1270" y="470"/>
                  <a:pt x="1279" y="470"/>
                </a:cubicBezTo>
                <a:cubicBezTo>
                  <a:pt x="1288" y="470"/>
                  <a:pt x="1309" y="480"/>
                  <a:pt x="1321" y="486"/>
                </a:cubicBezTo>
                <a:cubicBezTo>
                  <a:pt x="1332" y="492"/>
                  <a:pt x="1326" y="494"/>
                  <a:pt x="1319" y="494"/>
                </a:cubicBezTo>
                <a:cubicBezTo>
                  <a:pt x="1312" y="494"/>
                  <a:pt x="1241" y="493"/>
                  <a:pt x="1236" y="494"/>
                </a:cubicBezTo>
                <a:cubicBezTo>
                  <a:pt x="1231" y="495"/>
                  <a:pt x="1327" y="496"/>
                  <a:pt x="1330" y="499"/>
                </a:cubicBezTo>
                <a:cubicBezTo>
                  <a:pt x="1332" y="502"/>
                  <a:pt x="1241" y="499"/>
                  <a:pt x="1233" y="501"/>
                </a:cubicBezTo>
                <a:cubicBezTo>
                  <a:pt x="1226" y="502"/>
                  <a:pt x="1175" y="500"/>
                  <a:pt x="1166" y="497"/>
                </a:cubicBezTo>
                <a:cubicBezTo>
                  <a:pt x="1157" y="495"/>
                  <a:pt x="1148" y="499"/>
                  <a:pt x="1151" y="500"/>
                </a:cubicBezTo>
                <a:cubicBezTo>
                  <a:pt x="1155" y="501"/>
                  <a:pt x="1136" y="502"/>
                  <a:pt x="1140" y="503"/>
                </a:cubicBezTo>
                <a:cubicBezTo>
                  <a:pt x="1145" y="505"/>
                  <a:pt x="1169" y="503"/>
                  <a:pt x="1174" y="505"/>
                </a:cubicBezTo>
                <a:cubicBezTo>
                  <a:pt x="1179" y="507"/>
                  <a:pt x="1131" y="507"/>
                  <a:pt x="1134" y="510"/>
                </a:cubicBezTo>
                <a:cubicBezTo>
                  <a:pt x="1136" y="512"/>
                  <a:pt x="1205" y="513"/>
                  <a:pt x="1212" y="513"/>
                </a:cubicBezTo>
                <a:cubicBezTo>
                  <a:pt x="1220" y="513"/>
                  <a:pt x="1374" y="518"/>
                  <a:pt x="1378" y="520"/>
                </a:cubicBezTo>
                <a:cubicBezTo>
                  <a:pt x="1381" y="521"/>
                  <a:pt x="1130" y="512"/>
                  <a:pt x="1129" y="516"/>
                </a:cubicBezTo>
                <a:cubicBezTo>
                  <a:pt x="1128" y="519"/>
                  <a:pt x="1369" y="521"/>
                  <a:pt x="1369" y="526"/>
                </a:cubicBezTo>
                <a:cubicBezTo>
                  <a:pt x="1369" y="530"/>
                  <a:pt x="1141" y="520"/>
                  <a:pt x="1141" y="522"/>
                </a:cubicBezTo>
                <a:cubicBezTo>
                  <a:pt x="1141" y="525"/>
                  <a:pt x="1346" y="526"/>
                  <a:pt x="1345" y="531"/>
                </a:cubicBezTo>
                <a:cubicBezTo>
                  <a:pt x="1344" y="536"/>
                  <a:pt x="1122" y="524"/>
                  <a:pt x="1121" y="527"/>
                </a:cubicBezTo>
                <a:cubicBezTo>
                  <a:pt x="1119" y="531"/>
                  <a:pt x="1331" y="534"/>
                  <a:pt x="1331" y="539"/>
                </a:cubicBezTo>
                <a:cubicBezTo>
                  <a:pt x="1331" y="544"/>
                  <a:pt x="1309" y="540"/>
                  <a:pt x="1314" y="542"/>
                </a:cubicBezTo>
                <a:cubicBezTo>
                  <a:pt x="1319" y="545"/>
                  <a:pt x="1352" y="545"/>
                  <a:pt x="1357" y="548"/>
                </a:cubicBezTo>
                <a:cubicBezTo>
                  <a:pt x="1362" y="551"/>
                  <a:pt x="1313" y="545"/>
                  <a:pt x="1314" y="549"/>
                </a:cubicBezTo>
                <a:cubicBezTo>
                  <a:pt x="1315" y="552"/>
                  <a:pt x="1398" y="550"/>
                  <a:pt x="1407" y="552"/>
                </a:cubicBezTo>
                <a:cubicBezTo>
                  <a:pt x="1416" y="554"/>
                  <a:pt x="1412" y="560"/>
                  <a:pt x="1422" y="562"/>
                </a:cubicBezTo>
                <a:cubicBezTo>
                  <a:pt x="1432" y="564"/>
                  <a:pt x="1453" y="567"/>
                  <a:pt x="1459" y="570"/>
                </a:cubicBezTo>
                <a:cubicBezTo>
                  <a:pt x="1465" y="574"/>
                  <a:pt x="1326" y="574"/>
                  <a:pt x="1327" y="576"/>
                </a:cubicBezTo>
                <a:cubicBezTo>
                  <a:pt x="1329" y="578"/>
                  <a:pt x="1414" y="577"/>
                  <a:pt x="1416" y="580"/>
                </a:cubicBezTo>
                <a:cubicBezTo>
                  <a:pt x="1417" y="583"/>
                  <a:pt x="1336" y="578"/>
                  <a:pt x="1338" y="581"/>
                </a:cubicBezTo>
                <a:cubicBezTo>
                  <a:pt x="1340" y="584"/>
                  <a:pt x="1398" y="584"/>
                  <a:pt x="1400" y="587"/>
                </a:cubicBezTo>
                <a:cubicBezTo>
                  <a:pt x="1403" y="589"/>
                  <a:pt x="1284" y="580"/>
                  <a:pt x="1284" y="583"/>
                </a:cubicBezTo>
                <a:cubicBezTo>
                  <a:pt x="1284" y="587"/>
                  <a:pt x="1412" y="593"/>
                  <a:pt x="1431" y="593"/>
                </a:cubicBezTo>
                <a:cubicBezTo>
                  <a:pt x="1449" y="593"/>
                  <a:pt x="1537" y="590"/>
                  <a:pt x="1539" y="593"/>
                </a:cubicBezTo>
                <a:cubicBezTo>
                  <a:pt x="1541" y="595"/>
                  <a:pt x="1342" y="595"/>
                  <a:pt x="1326" y="593"/>
                </a:cubicBezTo>
                <a:cubicBezTo>
                  <a:pt x="1311" y="592"/>
                  <a:pt x="1181" y="587"/>
                  <a:pt x="1181" y="590"/>
                </a:cubicBezTo>
                <a:cubicBezTo>
                  <a:pt x="1181" y="593"/>
                  <a:pt x="1203" y="595"/>
                  <a:pt x="1202" y="597"/>
                </a:cubicBezTo>
                <a:cubicBezTo>
                  <a:pt x="1200" y="598"/>
                  <a:pt x="1173" y="594"/>
                  <a:pt x="1173" y="597"/>
                </a:cubicBezTo>
                <a:cubicBezTo>
                  <a:pt x="1173" y="601"/>
                  <a:pt x="1185" y="599"/>
                  <a:pt x="1183" y="602"/>
                </a:cubicBezTo>
                <a:cubicBezTo>
                  <a:pt x="1180" y="606"/>
                  <a:pt x="1135" y="597"/>
                  <a:pt x="1135" y="600"/>
                </a:cubicBezTo>
                <a:cubicBezTo>
                  <a:pt x="1135" y="603"/>
                  <a:pt x="1166" y="604"/>
                  <a:pt x="1171" y="607"/>
                </a:cubicBezTo>
                <a:cubicBezTo>
                  <a:pt x="1176" y="609"/>
                  <a:pt x="1131" y="604"/>
                  <a:pt x="1132" y="607"/>
                </a:cubicBezTo>
                <a:cubicBezTo>
                  <a:pt x="1133" y="609"/>
                  <a:pt x="1162" y="611"/>
                  <a:pt x="1165" y="612"/>
                </a:cubicBezTo>
                <a:cubicBezTo>
                  <a:pt x="1169" y="612"/>
                  <a:pt x="1084" y="607"/>
                  <a:pt x="1086" y="611"/>
                </a:cubicBezTo>
                <a:cubicBezTo>
                  <a:pt x="1088" y="614"/>
                  <a:pt x="1127" y="612"/>
                  <a:pt x="1127" y="614"/>
                </a:cubicBezTo>
                <a:cubicBezTo>
                  <a:pt x="1127" y="616"/>
                  <a:pt x="1075" y="616"/>
                  <a:pt x="1078" y="617"/>
                </a:cubicBezTo>
                <a:cubicBezTo>
                  <a:pt x="1080" y="619"/>
                  <a:pt x="1169" y="617"/>
                  <a:pt x="1174" y="618"/>
                </a:cubicBezTo>
                <a:cubicBezTo>
                  <a:pt x="1180" y="619"/>
                  <a:pt x="1256" y="617"/>
                  <a:pt x="1260" y="621"/>
                </a:cubicBezTo>
                <a:cubicBezTo>
                  <a:pt x="1263" y="624"/>
                  <a:pt x="1259" y="628"/>
                  <a:pt x="1266" y="628"/>
                </a:cubicBezTo>
                <a:cubicBezTo>
                  <a:pt x="1274" y="628"/>
                  <a:pt x="1298" y="628"/>
                  <a:pt x="1303" y="630"/>
                </a:cubicBezTo>
                <a:cubicBezTo>
                  <a:pt x="1307" y="631"/>
                  <a:pt x="1250" y="636"/>
                  <a:pt x="1254" y="637"/>
                </a:cubicBezTo>
                <a:cubicBezTo>
                  <a:pt x="1258" y="639"/>
                  <a:pt x="1163" y="635"/>
                  <a:pt x="1169" y="637"/>
                </a:cubicBezTo>
                <a:cubicBezTo>
                  <a:pt x="1174" y="640"/>
                  <a:pt x="1114" y="640"/>
                  <a:pt x="1123" y="642"/>
                </a:cubicBezTo>
                <a:cubicBezTo>
                  <a:pt x="1132" y="644"/>
                  <a:pt x="1090" y="642"/>
                  <a:pt x="1094" y="645"/>
                </a:cubicBezTo>
                <a:cubicBezTo>
                  <a:pt x="1098" y="647"/>
                  <a:pt x="1121" y="647"/>
                  <a:pt x="1124" y="649"/>
                </a:cubicBezTo>
                <a:cubicBezTo>
                  <a:pt x="1126" y="650"/>
                  <a:pt x="1021" y="647"/>
                  <a:pt x="1024" y="649"/>
                </a:cubicBezTo>
                <a:cubicBezTo>
                  <a:pt x="1027" y="650"/>
                  <a:pt x="1125" y="659"/>
                  <a:pt x="1131" y="659"/>
                </a:cubicBezTo>
                <a:cubicBezTo>
                  <a:pt x="1138" y="659"/>
                  <a:pt x="1217" y="664"/>
                  <a:pt x="1221" y="665"/>
                </a:cubicBezTo>
                <a:cubicBezTo>
                  <a:pt x="1226" y="667"/>
                  <a:pt x="1021" y="654"/>
                  <a:pt x="1022" y="656"/>
                </a:cubicBezTo>
                <a:cubicBezTo>
                  <a:pt x="1024" y="659"/>
                  <a:pt x="1206" y="671"/>
                  <a:pt x="1213" y="671"/>
                </a:cubicBezTo>
                <a:cubicBezTo>
                  <a:pt x="1221" y="671"/>
                  <a:pt x="1296" y="671"/>
                  <a:pt x="1300" y="674"/>
                </a:cubicBezTo>
                <a:cubicBezTo>
                  <a:pt x="1304" y="676"/>
                  <a:pt x="1259" y="674"/>
                  <a:pt x="1260" y="677"/>
                </a:cubicBezTo>
                <a:cubicBezTo>
                  <a:pt x="1260" y="680"/>
                  <a:pt x="1303" y="681"/>
                  <a:pt x="1303" y="683"/>
                </a:cubicBezTo>
                <a:cubicBezTo>
                  <a:pt x="1303" y="686"/>
                  <a:pt x="1250" y="682"/>
                  <a:pt x="1252" y="684"/>
                </a:cubicBezTo>
                <a:cubicBezTo>
                  <a:pt x="1255" y="687"/>
                  <a:pt x="1288" y="687"/>
                  <a:pt x="1290" y="689"/>
                </a:cubicBezTo>
                <a:cubicBezTo>
                  <a:pt x="1292" y="692"/>
                  <a:pt x="1202" y="690"/>
                  <a:pt x="1207" y="693"/>
                </a:cubicBezTo>
                <a:cubicBezTo>
                  <a:pt x="1213" y="695"/>
                  <a:pt x="1143" y="696"/>
                  <a:pt x="1145" y="700"/>
                </a:cubicBezTo>
                <a:cubicBezTo>
                  <a:pt x="1146" y="704"/>
                  <a:pt x="1067" y="704"/>
                  <a:pt x="1067" y="707"/>
                </a:cubicBezTo>
                <a:cubicBezTo>
                  <a:pt x="1067" y="711"/>
                  <a:pt x="1022" y="708"/>
                  <a:pt x="1019" y="712"/>
                </a:cubicBezTo>
                <a:cubicBezTo>
                  <a:pt x="1016" y="715"/>
                  <a:pt x="988" y="715"/>
                  <a:pt x="991" y="717"/>
                </a:cubicBezTo>
                <a:cubicBezTo>
                  <a:pt x="993" y="720"/>
                  <a:pt x="1090" y="720"/>
                  <a:pt x="1115" y="719"/>
                </a:cubicBezTo>
                <a:cubicBezTo>
                  <a:pt x="1140" y="718"/>
                  <a:pt x="1405" y="715"/>
                  <a:pt x="1408" y="717"/>
                </a:cubicBezTo>
                <a:cubicBezTo>
                  <a:pt x="1412" y="720"/>
                  <a:pt x="1317" y="719"/>
                  <a:pt x="1321" y="721"/>
                </a:cubicBezTo>
                <a:cubicBezTo>
                  <a:pt x="1324" y="724"/>
                  <a:pt x="1389" y="726"/>
                  <a:pt x="1390" y="729"/>
                </a:cubicBezTo>
                <a:cubicBezTo>
                  <a:pt x="1391" y="732"/>
                  <a:pt x="1345" y="736"/>
                  <a:pt x="1346" y="739"/>
                </a:cubicBezTo>
                <a:cubicBezTo>
                  <a:pt x="1346" y="742"/>
                  <a:pt x="1269" y="741"/>
                  <a:pt x="1266" y="745"/>
                </a:cubicBezTo>
                <a:cubicBezTo>
                  <a:pt x="1264" y="750"/>
                  <a:pt x="1180" y="751"/>
                  <a:pt x="1176" y="755"/>
                </a:cubicBezTo>
                <a:cubicBezTo>
                  <a:pt x="1172" y="758"/>
                  <a:pt x="1076" y="760"/>
                  <a:pt x="1068" y="768"/>
                </a:cubicBezTo>
                <a:cubicBezTo>
                  <a:pt x="1059" y="775"/>
                  <a:pt x="1040" y="775"/>
                  <a:pt x="1069" y="774"/>
                </a:cubicBezTo>
                <a:cubicBezTo>
                  <a:pt x="1099" y="772"/>
                  <a:pt x="1409" y="761"/>
                  <a:pt x="1424" y="760"/>
                </a:cubicBezTo>
                <a:cubicBezTo>
                  <a:pt x="1439" y="760"/>
                  <a:pt x="1540" y="756"/>
                  <a:pt x="1543" y="759"/>
                </a:cubicBezTo>
                <a:cubicBezTo>
                  <a:pt x="1546" y="761"/>
                  <a:pt x="1401" y="762"/>
                  <a:pt x="1401" y="767"/>
                </a:cubicBezTo>
                <a:cubicBezTo>
                  <a:pt x="1401" y="772"/>
                  <a:pt x="1472" y="767"/>
                  <a:pt x="1478" y="770"/>
                </a:cubicBezTo>
                <a:cubicBezTo>
                  <a:pt x="1484" y="774"/>
                  <a:pt x="1452" y="772"/>
                  <a:pt x="1460" y="776"/>
                </a:cubicBezTo>
                <a:cubicBezTo>
                  <a:pt x="1469" y="780"/>
                  <a:pt x="1424" y="780"/>
                  <a:pt x="1427" y="783"/>
                </a:cubicBezTo>
                <a:cubicBezTo>
                  <a:pt x="1429" y="785"/>
                  <a:pt x="1364" y="786"/>
                  <a:pt x="1364" y="789"/>
                </a:cubicBezTo>
                <a:cubicBezTo>
                  <a:pt x="1364" y="793"/>
                  <a:pt x="1375" y="794"/>
                  <a:pt x="1380" y="796"/>
                </a:cubicBezTo>
                <a:cubicBezTo>
                  <a:pt x="1385" y="798"/>
                  <a:pt x="1333" y="800"/>
                  <a:pt x="1333" y="804"/>
                </a:cubicBezTo>
                <a:cubicBezTo>
                  <a:pt x="1333" y="808"/>
                  <a:pt x="1212" y="813"/>
                  <a:pt x="1214" y="817"/>
                </a:cubicBezTo>
                <a:cubicBezTo>
                  <a:pt x="1216" y="820"/>
                  <a:pt x="1120" y="828"/>
                  <a:pt x="1117" y="833"/>
                </a:cubicBezTo>
                <a:cubicBezTo>
                  <a:pt x="1115" y="838"/>
                  <a:pt x="1186" y="839"/>
                  <a:pt x="1199" y="835"/>
                </a:cubicBezTo>
                <a:cubicBezTo>
                  <a:pt x="1212" y="831"/>
                  <a:pt x="1348" y="832"/>
                  <a:pt x="1384" y="832"/>
                </a:cubicBezTo>
                <a:cubicBezTo>
                  <a:pt x="1421" y="832"/>
                  <a:pt x="1586" y="823"/>
                  <a:pt x="1588" y="819"/>
                </a:cubicBezTo>
                <a:cubicBezTo>
                  <a:pt x="1589" y="815"/>
                  <a:pt x="1484" y="818"/>
                  <a:pt x="1489" y="813"/>
                </a:cubicBezTo>
                <a:cubicBezTo>
                  <a:pt x="1493" y="808"/>
                  <a:pt x="1538" y="808"/>
                  <a:pt x="1551" y="810"/>
                </a:cubicBezTo>
                <a:cubicBezTo>
                  <a:pt x="1563" y="812"/>
                  <a:pt x="1616" y="813"/>
                  <a:pt x="1618" y="810"/>
                </a:cubicBezTo>
                <a:cubicBezTo>
                  <a:pt x="1619" y="807"/>
                  <a:pt x="1645" y="806"/>
                  <a:pt x="1670" y="808"/>
                </a:cubicBezTo>
                <a:cubicBezTo>
                  <a:pt x="1694" y="811"/>
                  <a:pt x="1818" y="810"/>
                  <a:pt x="1839" y="809"/>
                </a:cubicBezTo>
                <a:cubicBezTo>
                  <a:pt x="1860" y="808"/>
                  <a:pt x="1904" y="813"/>
                  <a:pt x="1914" y="810"/>
                </a:cubicBezTo>
                <a:cubicBezTo>
                  <a:pt x="1924" y="807"/>
                  <a:pt x="2023" y="804"/>
                  <a:pt x="2032" y="804"/>
                </a:cubicBezTo>
                <a:cubicBezTo>
                  <a:pt x="2040" y="804"/>
                  <a:pt x="2037" y="812"/>
                  <a:pt x="2056" y="810"/>
                </a:cubicBezTo>
                <a:cubicBezTo>
                  <a:pt x="2074" y="808"/>
                  <a:pt x="2114" y="798"/>
                  <a:pt x="2143" y="798"/>
                </a:cubicBezTo>
                <a:cubicBezTo>
                  <a:pt x="2173" y="798"/>
                  <a:pt x="2182" y="804"/>
                  <a:pt x="2190" y="804"/>
                </a:cubicBezTo>
                <a:cubicBezTo>
                  <a:pt x="2199" y="804"/>
                  <a:pt x="2216" y="807"/>
                  <a:pt x="2176" y="809"/>
                </a:cubicBezTo>
                <a:cubicBezTo>
                  <a:pt x="2137" y="812"/>
                  <a:pt x="2118" y="808"/>
                  <a:pt x="2109" y="817"/>
                </a:cubicBezTo>
                <a:cubicBezTo>
                  <a:pt x="2099" y="825"/>
                  <a:pt x="1963" y="831"/>
                  <a:pt x="1950" y="826"/>
                </a:cubicBezTo>
                <a:cubicBezTo>
                  <a:pt x="1937" y="821"/>
                  <a:pt x="1886" y="825"/>
                  <a:pt x="1898" y="825"/>
                </a:cubicBezTo>
                <a:cubicBezTo>
                  <a:pt x="1909" y="825"/>
                  <a:pt x="1885" y="831"/>
                  <a:pt x="1894" y="831"/>
                </a:cubicBezTo>
                <a:cubicBezTo>
                  <a:pt x="1904" y="831"/>
                  <a:pt x="1922" y="831"/>
                  <a:pt x="1929" y="833"/>
                </a:cubicBezTo>
                <a:cubicBezTo>
                  <a:pt x="1937" y="835"/>
                  <a:pt x="1877" y="835"/>
                  <a:pt x="1861" y="839"/>
                </a:cubicBezTo>
                <a:cubicBezTo>
                  <a:pt x="1846" y="843"/>
                  <a:pt x="1808" y="855"/>
                  <a:pt x="1785" y="855"/>
                </a:cubicBezTo>
                <a:cubicBezTo>
                  <a:pt x="1763" y="855"/>
                  <a:pt x="1689" y="864"/>
                  <a:pt x="1664" y="867"/>
                </a:cubicBezTo>
                <a:cubicBezTo>
                  <a:pt x="1638" y="870"/>
                  <a:pt x="1452" y="879"/>
                  <a:pt x="1395" y="877"/>
                </a:cubicBezTo>
                <a:cubicBezTo>
                  <a:pt x="1338" y="874"/>
                  <a:pt x="1275" y="880"/>
                  <a:pt x="1236" y="880"/>
                </a:cubicBezTo>
                <a:cubicBezTo>
                  <a:pt x="1198" y="880"/>
                  <a:pt x="1155" y="880"/>
                  <a:pt x="1169" y="884"/>
                </a:cubicBezTo>
                <a:cubicBezTo>
                  <a:pt x="1184" y="887"/>
                  <a:pt x="1193" y="887"/>
                  <a:pt x="1193" y="890"/>
                </a:cubicBezTo>
                <a:cubicBezTo>
                  <a:pt x="1193" y="893"/>
                  <a:pt x="1226" y="895"/>
                  <a:pt x="1248" y="894"/>
                </a:cubicBezTo>
                <a:cubicBezTo>
                  <a:pt x="1270" y="893"/>
                  <a:pt x="1316" y="898"/>
                  <a:pt x="1340" y="900"/>
                </a:cubicBezTo>
                <a:cubicBezTo>
                  <a:pt x="1364" y="902"/>
                  <a:pt x="1536" y="900"/>
                  <a:pt x="1600" y="898"/>
                </a:cubicBezTo>
                <a:cubicBezTo>
                  <a:pt x="1665" y="895"/>
                  <a:pt x="1832" y="885"/>
                  <a:pt x="1885" y="881"/>
                </a:cubicBezTo>
                <a:cubicBezTo>
                  <a:pt x="1937" y="877"/>
                  <a:pt x="2047" y="866"/>
                  <a:pt x="2076" y="862"/>
                </a:cubicBezTo>
                <a:cubicBezTo>
                  <a:pt x="2104" y="858"/>
                  <a:pt x="2190" y="850"/>
                  <a:pt x="2211" y="850"/>
                </a:cubicBezTo>
                <a:cubicBezTo>
                  <a:pt x="2232" y="850"/>
                  <a:pt x="2336" y="841"/>
                  <a:pt x="2338" y="838"/>
                </a:cubicBezTo>
                <a:cubicBezTo>
                  <a:pt x="2339" y="836"/>
                  <a:pt x="2224" y="844"/>
                  <a:pt x="2224" y="840"/>
                </a:cubicBezTo>
                <a:cubicBezTo>
                  <a:pt x="2225" y="836"/>
                  <a:pt x="2331" y="829"/>
                  <a:pt x="2342" y="826"/>
                </a:cubicBezTo>
                <a:cubicBezTo>
                  <a:pt x="2352" y="824"/>
                  <a:pt x="2414" y="821"/>
                  <a:pt x="2420" y="818"/>
                </a:cubicBezTo>
                <a:cubicBezTo>
                  <a:pt x="2426" y="816"/>
                  <a:pt x="2412" y="815"/>
                  <a:pt x="2403" y="815"/>
                </a:cubicBezTo>
                <a:cubicBezTo>
                  <a:pt x="2394" y="815"/>
                  <a:pt x="2342" y="819"/>
                  <a:pt x="2332" y="822"/>
                </a:cubicBezTo>
                <a:cubicBezTo>
                  <a:pt x="2322" y="824"/>
                  <a:pt x="2221" y="832"/>
                  <a:pt x="2217" y="832"/>
                </a:cubicBezTo>
                <a:cubicBezTo>
                  <a:pt x="2213" y="832"/>
                  <a:pt x="2201" y="838"/>
                  <a:pt x="2204" y="832"/>
                </a:cubicBezTo>
                <a:cubicBezTo>
                  <a:pt x="2208" y="826"/>
                  <a:pt x="2251" y="826"/>
                  <a:pt x="2253" y="824"/>
                </a:cubicBezTo>
                <a:cubicBezTo>
                  <a:pt x="2256" y="822"/>
                  <a:pt x="2264" y="821"/>
                  <a:pt x="2271" y="816"/>
                </a:cubicBezTo>
                <a:cubicBezTo>
                  <a:pt x="2279" y="811"/>
                  <a:pt x="2299" y="805"/>
                  <a:pt x="2308" y="805"/>
                </a:cubicBezTo>
                <a:cubicBezTo>
                  <a:pt x="2317" y="805"/>
                  <a:pt x="2329" y="796"/>
                  <a:pt x="2316" y="794"/>
                </a:cubicBezTo>
                <a:cubicBezTo>
                  <a:pt x="2304" y="793"/>
                  <a:pt x="2286" y="790"/>
                  <a:pt x="2286" y="787"/>
                </a:cubicBezTo>
                <a:cubicBezTo>
                  <a:pt x="2286" y="783"/>
                  <a:pt x="2308" y="783"/>
                  <a:pt x="2302" y="782"/>
                </a:cubicBezTo>
                <a:cubicBezTo>
                  <a:pt x="2296" y="780"/>
                  <a:pt x="2280" y="781"/>
                  <a:pt x="2280" y="779"/>
                </a:cubicBezTo>
                <a:cubicBezTo>
                  <a:pt x="2280" y="776"/>
                  <a:pt x="2311" y="779"/>
                  <a:pt x="2311" y="775"/>
                </a:cubicBezTo>
                <a:cubicBezTo>
                  <a:pt x="2311" y="771"/>
                  <a:pt x="2324" y="773"/>
                  <a:pt x="2324" y="770"/>
                </a:cubicBezTo>
                <a:cubicBezTo>
                  <a:pt x="2324" y="768"/>
                  <a:pt x="2306" y="768"/>
                  <a:pt x="2309" y="765"/>
                </a:cubicBezTo>
                <a:cubicBezTo>
                  <a:pt x="2313" y="763"/>
                  <a:pt x="2329" y="760"/>
                  <a:pt x="2329" y="760"/>
                </a:cubicBezTo>
                <a:cubicBezTo>
                  <a:pt x="2329" y="760"/>
                  <a:pt x="2345" y="754"/>
                  <a:pt x="2341" y="751"/>
                </a:cubicBezTo>
                <a:cubicBezTo>
                  <a:pt x="2337" y="749"/>
                  <a:pt x="2319" y="750"/>
                  <a:pt x="2319" y="745"/>
                </a:cubicBezTo>
                <a:cubicBezTo>
                  <a:pt x="2319" y="741"/>
                  <a:pt x="2353" y="741"/>
                  <a:pt x="2349" y="739"/>
                </a:cubicBezTo>
                <a:cubicBezTo>
                  <a:pt x="2345" y="736"/>
                  <a:pt x="2336" y="736"/>
                  <a:pt x="2333" y="733"/>
                </a:cubicBezTo>
                <a:cubicBezTo>
                  <a:pt x="2329" y="731"/>
                  <a:pt x="2276" y="731"/>
                  <a:pt x="2276" y="728"/>
                </a:cubicBezTo>
                <a:cubicBezTo>
                  <a:pt x="2276" y="726"/>
                  <a:pt x="2338" y="726"/>
                  <a:pt x="2338" y="721"/>
                </a:cubicBezTo>
                <a:cubicBezTo>
                  <a:pt x="2338" y="717"/>
                  <a:pt x="2166" y="722"/>
                  <a:pt x="2164" y="719"/>
                </a:cubicBezTo>
                <a:cubicBezTo>
                  <a:pt x="2161" y="716"/>
                  <a:pt x="2237" y="716"/>
                  <a:pt x="2237" y="713"/>
                </a:cubicBezTo>
                <a:cubicBezTo>
                  <a:pt x="2237" y="711"/>
                  <a:pt x="2195" y="712"/>
                  <a:pt x="2195" y="710"/>
                </a:cubicBezTo>
                <a:cubicBezTo>
                  <a:pt x="2195" y="707"/>
                  <a:pt x="2252" y="708"/>
                  <a:pt x="2251" y="706"/>
                </a:cubicBezTo>
                <a:cubicBezTo>
                  <a:pt x="2250" y="703"/>
                  <a:pt x="2198" y="707"/>
                  <a:pt x="2198" y="704"/>
                </a:cubicBezTo>
                <a:cubicBezTo>
                  <a:pt x="2198" y="702"/>
                  <a:pt x="2304" y="703"/>
                  <a:pt x="2303" y="700"/>
                </a:cubicBezTo>
                <a:cubicBezTo>
                  <a:pt x="2302" y="697"/>
                  <a:pt x="2230" y="698"/>
                  <a:pt x="2236" y="697"/>
                </a:cubicBezTo>
                <a:cubicBezTo>
                  <a:pt x="2242" y="695"/>
                  <a:pt x="2390" y="695"/>
                  <a:pt x="2391" y="692"/>
                </a:cubicBezTo>
                <a:cubicBezTo>
                  <a:pt x="2393" y="688"/>
                  <a:pt x="2319" y="693"/>
                  <a:pt x="2318" y="689"/>
                </a:cubicBezTo>
                <a:cubicBezTo>
                  <a:pt x="2317" y="685"/>
                  <a:pt x="2328" y="686"/>
                  <a:pt x="2329" y="683"/>
                </a:cubicBezTo>
                <a:cubicBezTo>
                  <a:pt x="2331" y="681"/>
                  <a:pt x="2347" y="681"/>
                  <a:pt x="2343" y="679"/>
                </a:cubicBezTo>
                <a:cubicBezTo>
                  <a:pt x="2340" y="678"/>
                  <a:pt x="2268" y="682"/>
                  <a:pt x="2266" y="679"/>
                </a:cubicBezTo>
                <a:cubicBezTo>
                  <a:pt x="2265" y="675"/>
                  <a:pt x="2294" y="677"/>
                  <a:pt x="2291" y="673"/>
                </a:cubicBezTo>
                <a:cubicBezTo>
                  <a:pt x="2289" y="669"/>
                  <a:pt x="2262" y="671"/>
                  <a:pt x="2260" y="669"/>
                </a:cubicBezTo>
                <a:cubicBezTo>
                  <a:pt x="2258" y="666"/>
                  <a:pt x="2287" y="663"/>
                  <a:pt x="2283" y="661"/>
                </a:cubicBezTo>
                <a:cubicBezTo>
                  <a:pt x="2279" y="659"/>
                  <a:pt x="2204" y="659"/>
                  <a:pt x="2200" y="655"/>
                </a:cubicBezTo>
                <a:cubicBezTo>
                  <a:pt x="2195" y="652"/>
                  <a:pt x="2248" y="646"/>
                  <a:pt x="2257" y="646"/>
                </a:cubicBezTo>
                <a:cubicBezTo>
                  <a:pt x="2266" y="646"/>
                  <a:pt x="2325" y="648"/>
                  <a:pt x="2324" y="645"/>
                </a:cubicBezTo>
                <a:cubicBezTo>
                  <a:pt x="2324" y="643"/>
                  <a:pt x="2276" y="642"/>
                  <a:pt x="2264" y="642"/>
                </a:cubicBezTo>
                <a:cubicBezTo>
                  <a:pt x="2252" y="642"/>
                  <a:pt x="2232" y="646"/>
                  <a:pt x="2228" y="644"/>
                </a:cubicBezTo>
                <a:cubicBezTo>
                  <a:pt x="2225" y="641"/>
                  <a:pt x="2253" y="637"/>
                  <a:pt x="2250" y="636"/>
                </a:cubicBezTo>
                <a:cubicBezTo>
                  <a:pt x="2247" y="634"/>
                  <a:pt x="2175" y="641"/>
                  <a:pt x="2175" y="639"/>
                </a:cubicBezTo>
                <a:cubicBezTo>
                  <a:pt x="2175" y="636"/>
                  <a:pt x="2260" y="630"/>
                  <a:pt x="2269" y="630"/>
                </a:cubicBezTo>
                <a:cubicBezTo>
                  <a:pt x="2278" y="630"/>
                  <a:pt x="2329" y="628"/>
                  <a:pt x="2330" y="626"/>
                </a:cubicBezTo>
                <a:cubicBezTo>
                  <a:pt x="2331" y="623"/>
                  <a:pt x="2236" y="626"/>
                  <a:pt x="2228" y="626"/>
                </a:cubicBezTo>
                <a:cubicBezTo>
                  <a:pt x="2221" y="626"/>
                  <a:pt x="2179" y="631"/>
                  <a:pt x="2179" y="629"/>
                </a:cubicBezTo>
                <a:cubicBezTo>
                  <a:pt x="2179" y="626"/>
                  <a:pt x="2217" y="624"/>
                  <a:pt x="2213" y="620"/>
                </a:cubicBezTo>
                <a:cubicBezTo>
                  <a:pt x="2209" y="616"/>
                  <a:pt x="2163" y="621"/>
                  <a:pt x="2163" y="617"/>
                </a:cubicBezTo>
                <a:cubicBezTo>
                  <a:pt x="2163" y="613"/>
                  <a:pt x="2253" y="609"/>
                  <a:pt x="2250" y="608"/>
                </a:cubicBezTo>
                <a:cubicBezTo>
                  <a:pt x="2247" y="607"/>
                  <a:pt x="2219" y="608"/>
                  <a:pt x="2216" y="607"/>
                </a:cubicBezTo>
                <a:cubicBezTo>
                  <a:pt x="2213" y="605"/>
                  <a:pt x="2228" y="602"/>
                  <a:pt x="2225" y="601"/>
                </a:cubicBezTo>
                <a:cubicBezTo>
                  <a:pt x="2222" y="600"/>
                  <a:pt x="2214" y="601"/>
                  <a:pt x="2214" y="597"/>
                </a:cubicBezTo>
                <a:cubicBezTo>
                  <a:pt x="2214" y="594"/>
                  <a:pt x="2280" y="593"/>
                  <a:pt x="2276" y="591"/>
                </a:cubicBezTo>
                <a:cubicBezTo>
                  <a:pt x="2271" y="588"/>
                  <a:pt x="2214" y="588"/>
                  <a:pt x="2213" y="585"/>
                </a:cubicBezTo>
                <a:cubicBezTo>
                  <a:pt x="2212" y="583"/>
                  <a:pt x="2271" y="579"/>
                  <a:pt x="2292" y="578"/>
                </a:cubicBezTo>
                <a:cubicBezTo>
                  <a:pt x="2314" y="578"/>
                  <a:pt x="2356" y="577"/>
                  <a:pt x="2358" y="573"/>
                </a:cubicBezTo>
                <a:cubicBezTo>
                  <a:pt x="2361" y="569"/>
                  <a:pt x="2402" y="563"/>
                  <a:pt x="2418" y="563"/>
                </a:cubicBezTo>
                <a:cubicBezTo>
                  <a:pt x="2433" y="563"/>
                  <a:pt x="2481" y="559"/>
                  <a:pt x="2491" y="559"/>
                </a:cubicBezTo>
                <a:cubicBezTo>
                  <a:pt x="2501" y="558"/>
                  <a:pt x="2580" y="553"/>
                  <a:pt x="2591" y="550"/>
                </a:cubicBezTo>
                <a:cubicBezTo>
                  <a:pt x="2603" y="548"/>
                  <a:pt x="2742" y="542"/>
                  <a:pt x="2744" y="540"/>
                </a:cubicBezTo>
                <a:cubicBezTo>
                  <a:pt x="2747" y="537"/>
                  <a:pt x="2603" y="542"/>
                  <a:pt x="2591" y="545"/>
                </a:cubicBezTo>
                <a:cubicBezTo>
                  <a:pt x="2580" y="549"/>
                  <a:pt x="2455" y="554"/>
                  <a:pt x="2450" y="557"/>
                </a:cubicBezTo>
                <a:cubicBezTo>
                  <a:pt x="2445" y="560"/>
                  <a:pt x="2334" y="565"/>
                  <a:pt x="2330" y="563"/>
                </a:cubicBezTo>
                <a:cubicBezTo>
                  <a:pt x="2326" y="560"/>
                  <a:pt x="2453" y="551"/>
                  <a:pt x="2458" y="550"/>
                </a:cubicBezTo>
                <a:cubicBezTo>
                  <a:pt x="2464" y="548"/>
                  <a:pt x="2625" y="538"/>
                  <a:pt x="2625" y="535"/>
                </a:cubicBezTo>
                <a:cubicBezTo>
                  <a:pt x="2625" y="533"/>
                  <a:pt x="2455" y="544"/>
                  <a:pt x="2443" y="546"/>
                </a:cubicBezTo>
                <a:cubicBezTo>
                  <a:pt x="2430" y="549"/>
                  <a:pt x="2316" y="557"/>
                  <a:pt x="2312" y="555"/>
                </a:cubicBezTo>
                <a:cubicBezTo>
                  <a:pt x="2308" y="554"/>
                  <a:pt x="2239" y="559"/>
                  <a:pt x="2235" y="557"/>
                </a:cubicBezTo>
                <a:cubicBezTo>
                  <a:pt x="2231" y="555"/>
                  <a:pt x="2172" y="559"/>
                  <a:pt x="2169" y="556"/>
                </a:cubicBezTo>
                <a:cubicBezTo>
                  <a:pt x="2166" y="554"/>
                  <a:pt x="2240" y="550"/>
                  <a:pt x="2248" y="550"/>
                </a:cubicBezTo>
                <a:cubicBezTo>
                  <a:pt x="2257" y="550"/>
                  <a:pt x="2377" y="545"/>
                  <a:pt x="2382" y="543"/>
                </a:cubicBezTo>
                <a:cubicBezTo>
                  <a:pt x="2387" y="541"/>
                  <a:pt x="2645" y="524"/>
                  <a:pt x="2645" y="521"/>
                </a:cubicBezTo>
                <a:cubicBezTo>
                  <a:pt x="2645" y="519"/>
                  <a:pt x="2386" y="531"/>
                  <a:pt x="2383" y="535"/>
                </a:cubicBezTo>
                <a:cubicBezTo>
                  <a:pt x="2380" y="538"/>
                  <a:pt x="2181" y="546"/>
                  <a:pt x="2178" y="545"/>
                </a:cubicBezTo>
                <a:cubicBezTo>
                  <a:pt x="2175" y="543"/>
                  <a:pt x="2258" y="540"/>
                  <a:pt x="2255" y="536"/>
                </a:cubicBezTo>
                <a:cubicBezTo>
                  <a:pt x="2252" y="533"/>
                  <a:pt x="2431" y="530"/>
                  <a:pt x="2430" y="527"/>
                </a:cubicBezTo>
                <a:cubicBezTo>
                  <a:pt x="2429" y="525"/>
                  <a:pt x="2716" y="508"/>
                  <a:pt x="2716" y="504"/>
                </a:cubicBezTo>
                <a:cubicBezTo>
                  <a:pt x="2716" y="500"/>
                  <a:pt x="2570" y="516"/>
                  <a:pt x="2570" y="513"/>
                </a:cubicBezTo>
                <a:cubicBezTo>
                  <a:pt x="2570" y="511"/>
                  <a:pt x="2731" y="500"/>
                  <a:pt x="2731" y="497"/>
                </a:cubicBezTo>
                <a:cubicBezTo>
                  <a:pt x="2731" y="495"/>
                  <a:pt x="2443" y="521"/>
                  <a:pt x="2441" y="519"/>
                </a:cubicBezTo>
                <a:cubicBezTo>
                  <a:pt x="2438" y="517"/>
                  <a:pt x="2629" y="501"/>
                  <a:pt x="2626" y="497"/>
                </a:cubicBezTo>
                <a:cubicBezTo>
                  <a:pt x="2623" y="494"/>
                  <a:pt x="2433" y="514"/>
                  <a:pt x="2431" y="511"/>
                </a:cubicBezTo>
                <a:cubicBezTo>
                  <a:pt x="2429" y="507"/>
                  <a:pt x="2668" y="489"/>
                  <a:pt x="2667" y="487"/>
                </a:cubicBezTo>
                <a:cubicBezTo>
                  <a:pt x="2665" y="484"/>
                  <a:pt x="2572" y="494"/>
                  <a:pt x="2572" y="491"/>
                </a:cubicBezTo>
                <a:cubicBezTo>
                  <a:pt x="2571" y="488"/>
                  <a:pt x="2755" y="475"/>
                  <a:pt x="2766" y="472"/>
                </a:cubicBezTo>
                <a:cubicBezTo>
                  <a:pt x="2777" y="469"/>
                  <a:pt x="2602" y="485"/>
                  <a:pt x="2602" y="482"/>
                </a:cubicBezTo>
                <a:cubicBezTo>
                  <a:pt x="2602" y="478"/>
                  <a:pt x="2722" y="472"/>
                  <a:pt x="2720" y="469"/>
                </a:cubicBezTo>
                <a:cubicBezTo>
                  <a:pt x="2717" y="467"/>
                  <a:pt x="2682" y="469"/>
                  <a:pt x="2681" y="466"/>
                </a:cubicBezTo>
                <a:cubicBezTo>
                  <a:pt x="2679" y="464"/>
                  <a:pt x="2793" y="460"/>
                  <a:pt x="2791" y="458"/>
                </a:cubicBezTo>
                <a:cubicBezTo>
                  <a:pt x="2790" y="455"/>
                  <a:pt x="2725" y="461"/>
                  <a:pt x="2722" y="458"/>
                </a:cubicBezTo>
                <a:cubicBezTo>
                  <a:pt x="2720" y="454"/>
                  <a:pt x="2793" y="452"/>
                  <a:pt x="2787" y="449"/>
                </a:cubicBezTo>
                <a:cubicBezTo>
                  <a:pt x="2782" y="447"/>
                  <a:pt x="2710" y="458"/>
                  <a:pt x="2705" y="453"/>
                </a:cubicBezTo>
                <a:cubicBezTo>
                  <a:pt x="2701" y="448"/>
                  <a:pt x="2729" y="451"/>
                  <a:pt x="2725" y="448"/>
                </a:cubicBezTo>
                <a:cubicBezTo>
                  <a:pt x="2720" y="445"/>
                  <a:pt x="2686" y="451"/>
                  <a:pt x="2682" y="447"/>
                </a:cubicBezTo>
                <a:cubicBezTo>
                  <a:pt x="2679" y="443"/>
                  <a:pt x="2784" y="441"/>
                  <a:pt x="2783" y="439"/>
                </a:cubicBezTo>
                <a:cubicBezTo>
                  <a:pt x="2782" y="436"/>
                  <a:pt x="2701" y="441"/>
                  <a:pt x="2701" y="439"/>
                </a:cubicBezTo>
                <a:cubicBezTo>
                  <a:pt x="2701" y="436"/>
                  <a:pt x="2795" y="425"/>
                  <a:pt x="2801" y="422"/>
                </a:cubicBezTo>
                <a:cubicBezTo>
                  <a:pt x="2806" y="420"/>
                  <a:pt x="2888" y="408"/>
                  <a:pt x="2885" y="406"/>
                </a:cubicBezTo>
                <a:cubicBezTo>
                  <a:pt x="2882" y="403"/>
                  <a:pt x="2743" y="426"/>
                  <a:pt x="2738" y="422"/>
                </a:cubicBezTo>
                <a:cubicBezTo>
                  <a:pt x="2733" y="418"/>
                  <a:pt x="2825" y="407"/>
                  <a:pt x="2825" y="407"/>
                </a:cubicBezTo>
                <a:cubicBezTo>
                  <a:pt x="2825" y="407"/>
                  <a:pt x="2579" y="423"/>
                  <a:pt x="2578" y="420"/>
                </a:cubicBezTo>
                <a:cubicBezTo>
                  <a:pt x="2577" y="416"/>
                  <a:pt x="2734" y="405"/>
                  <a:pt x="2732" y="402"/>
                </a:cubicBezTo>
                <a:cubicBezTo>
                  <a:pt x="2730" y="398"/>
                  <a:pt x="2643" y="406"/>
                  <a:pt x="2643" y="402"/>
                </a:cubicBezTo>
                <a:cubicBezTo>
                  <a:pt x="2643" y="399"/>
                  <a:pt x="2731" y="392"/>
                  <a:pt x="2730" y="389"/>
                </a:cubicBezTo>
                <a:cubicBezTo>
                  <a:pt x="2729" y="387"/>
                  <a:pt x="2658" y="394"/>
                  <a:pt x="2656" y="392"/>
                </a:cubicBezTo>
                <a:cubicBezTo>
                  <a:pt x="2654" y="389"/>
                  <a:pt x="2717" y="385"/>
                  <a:pt x="2715" y="382"/>
                </a:cubicBezTo>
                <a:cubicBezTo>
                  <a:pt x="2714" y="378"/>
                  <a:pt x="2663" y="381"/>
                  <a:pt x="2663" y="381"/>
                </a:cubicBezTo>
                <a:cubicBezTo>
                  <a:pt x="2663" y="381"/>
                  <a:pt x="2782" y="372"/>
                  <a:pt x="2782" y="368"/>
                </a:cubicBezTo>
                <a:cubicBezTo>
                  <a:pt x="2782" y="364"/>
                  <a:pt x="2749" y="366"/>
                  <a:pt x="2749" y="364"/>
                </a:cubicBezTo>
                <a:cubicBezTo>
                  <a:pt x="2749" y="361"/>
                  <a:pt x="2795" y="359"/>
                  <a:pt x="2795" y="356"/>
                </a:cubicBezTo>
                <a:cubicBezTo>
                  <a:pt x="2795" y="354"/>
                  <a:pt x="2772" y="355"/>
                  <a:pt x="2772" y="351"/>
                </a:cubicBezTo>
                <a:cubicBezTo>
                  <a:pt x="2771" y="347"/>
                  <a:pt x="2724" y="351"/>
                  <a:pt x="2722" y="348"/>
                </a:cubicBezTo>
                <a:cubicBezTo>
                  <a:pt x="2720" y="344"/>
                  <a:pt x="2705" y="347"/>
                  <a:pt x="2701" y="344"/>
                </a:cubicBezTo>
                <a:cubicBezTo>
                  <a:pt x="2696" y="342"/>
                  <a:pt x="2779" y="341"/>
                  <a:pt x="2777" y="340"/>
                </a:cubicBezTo>
                <a:cubicBezTo>
                  <a:pt x="2774" y="338"/>
                  <a:pt x="2715" y="339"/>
                  <a:pt x="2713" y="335"/>
                </a:cubicBezTo>
                <a:cubicBezTo>
                  <a:pt x="2710" y="332"/>
                  <a:pt x="2765" y="330"/>
                  <a:pt x="2762" y="329"/>
                </a:cubicBezTo>
                <a:cubicBezTo>
                  <a:pt x="2758" y="327"/>
                  <a:pt x="2772" y="319"/>
                  <a:pt x="2771" y="316"/>
                </a:cubicBezTo>
                <a:cubicBezTo>
                  <a:pt x="2770" y="314"/>
                  <a:pt x="2798" y="306"/>
                  <a:pt x="2794" y="304"/>
                </a:cubicBezTo>
                <a:cubicBezTo>
                  <a:pt x="2790" y="302"/>
                  <a:pt x="2783" y="289"/>
                  <a:pt x="2771" y="290"/>
                </a:cubicBezTo>
                <a:cubicBezTo>
                  <a:pt x="2758" y="291"/>
                  <a:pt x="2659" y="294"/>
                  <a:pt x="2655" y="292"/>
                </a:cubicBezTo>
                <a:cubicBezTo>
                  <a:pt x="2651" y="289"/>
                  <a:pt x="2670" y="286"/>
                  <a:pt x="2664" y="286"/>
                </a:cubicBezTo>
                <a:cubicBezTo>
                  <a:pt x="2658" y="286"/>
                  <a:pt x="2551" y="287"/>
                  <a:pt x="2550" y="284"/>
                </a:cubicBezTo>
                <a:cubicBezTo>
                  <a:pt x="2549" y="281"/>
                  <a:pt x="2626" y="283"/>
                  <a:pt x="2620" y="280"/>
                </a:cubicBezTo>
                <a:cubicBezTo>
                  <a:pt x="2615" y="277"/>
                  <a:pt x="2600" y="278"/>
                  <a:pt x="2600" y="275"/>
                </a:cubicBezTo>
                <a:cubicBezTo>
                  <a:pt x="2600" y="273"/>
                  <a:pt x="2644" y="272"/>
                  <a:pt x="2643" y="269"/>
                </a:cubicBezTo>
                <a:cubicBezTo>
                  <a:pt x="2643" y="267"/>
                  <a:pt x="2751" y="261"/>
                  <a:pt x="2750" y="258"/>
                </a:cubicBezTo>
                <a:cubicBezTo>
                  <a:pt x="2749" y="254"/>
                  <a:pt x="2672" y="263"/>
                  <a:pt x="2668" y="259"/>
                </a:cubicBezTo>
                <a:cubicBezTo>
                  <a:pt x="2665" y="256"/>
                  <a:pt x="2718" y="254"/>
                  <a:pt x="2714" y="253"/>
                </a:cubicBezTo>
                <a:cubicBezTo>
                  <a:pt x="2710" y="251"/>
                  <a:pt x="2680" y="252"/>
                  <a:pt x="2677" y="250"/>
                </a:cubicBezTo>
                <a:cubicBezTo>
                  <a:pt x="2673" y="249"/>
                  <a:pt x="2806" y="246"/>
                  <a:pt x="2803" y="242"/>
                </a:cubicBezTo>
                <a:cubicBezTo>
                  <a:pt x="2800" y="238"/>
                  <a:pt x="2786" y="239"/>
                  <a:pt x="2787" y="236"/>
                </a:cubicBezTo>
                <a:cubicBezTo>
                  <a:pt x="2787" y="234"/>
                  <a:pt x="2860" y="233"/>
                  <a:pt x="2858" y="230"/>
                </a:cubicBezTo>
                <a:cubicBezTo>
                  <a:pt x="2855" y="228"/>
                  <a:pt x="2922" y="212"/>
                  <a:pt x="2919" y="211"/>
                </a:cubicBezTo>
                <a:cubicBezTo>
                  <a:pt x="2915" y="211"/>
                  <a:pt x="2911" y="201"/>
                  <a:pt x="2905" y="201"/>
                </a:cubicBezTo>
                <a:cubicBezTo>
                  <a:pt x="2898" y="201"/>
                  <a:pt x="2811" y="203"/>
                  <a:pt x="2806" y="206"/>
                </a:cubicBezTo>
                <a:cubicBezTo>
                  <a:pt x="2800" y="210"/>
                  <a:pt x="2669" y="219"/>
                  <a:pt x="2665" y="216"/>
                </a:cubicBezTo>
                <a:cubicBezTo>
                  <a:pt x="2661" y="214"/>
                  <a:pt x="2627" y="214"/>
                  <a:pt x="2624" y="211"/>
                </a:cubicBezTo>
                <a:cubicBezTo>
                  <a:pt x="2622" y="209"/>
                  <a:pt x="2606" y="209"/>
                  <a:pt x="2605" y="206"/>
                </a:cubicBezTo>
                <a:cubicBezTo>
                  <a:pt x="2605" y="204"/>
                  <a:pt x="2549" y="203"/>
                  <a:pt x="2546" y="201"/>
                </a:cubicBezTo>
                <a:cubicBezTo>
                  <a:pt x="2543" y="198"/>
                  <a:pt x="2602" y="192"/>
                  <a:pt x="2608" y="194"/>
                </a:cubicBezTo>
                <a:cubicBezTo>
                  <a:pt x="2614" y="196"/>
                  <a:pt x="2639" y="198"/>
                  <a:pt x="2642" y="196"/>
                </a:cubicBezTo>
                <a:cubicBezTo>
                  <a:pt x="2645" y="193"/>
                  <a:pt x="2642" y="189"/>
                  <a:pt x="2635" y="187"/>
                </a:cubicBezTo>
                <a:cubicBezTo>
                  <a:pt x="2629" y="186"/>
                  <a:pt x="2528" y="185"/>
                  <a:pt x="2523" y="182"/>
                </a:cubicBezTo>
                <a:cubicBezTo>
                  <a:pt x="2518" y="180"/>
                  <a:pt x="2585" y="177"/>
                  <a:pt x="2591" y="174"/>
                </a:cubicBezTo>
                <a:cubicBezTo>
                  <a:pt x="2596" y="171"/>
                  <a:pt x="2567" y="166"/>
                  <a:pt x="2562" y="166"/>
                </a:cubicBezTo>
                <a:cubicBezTo>
                  <a:pt x="2557" y="166"/>
                  <a:pt x="2508" y="162"/>
                  <a:pt x="2503" y="158"/>
                </a:cubicBezTo>
                <a:cubicBezTo>
                  <a:pt x="2498" y="154"/>
                  <a:pt x="2533" y="162"/>
                  <a:pt x="2543" y="162"/>
                </a:cubicBezTo>
                <a:cubicBezTo>
                  <a:pt x="2554" y="162"/>
                  <a:pt x="2592" y="171"/>
                  <a:pt x="2598" y="171"/>
                </a:cubicBezTo>
                <a:cubicBezTo>
                  <a:pt x="2604" y="171"/>
                  <a:pt x="2639" y="173"/>
                  <a:pt x="2648" y="168"/>
                </a:cubicBezTo>
                <a:cubicBezTo>
                  <a:pt x="2658" y="163"/>
                  <a:pt x="2682" y="159"/>
                  <a:pt x="2689" y="157"/>
                </a:cubicBezTo>
                <a:cubicBezTo>
                  <a:pt x="2696" y="154"/>
                  <a:pt x="2723" y="151"/>
                  <a:pt x="2725" y="149"/>
                </a:cubicBezTo>
                <a:cubicBezTo>
                  <a:pt x="2726" y="146"/>
                  <a:pt x="2711" y="144"/>
                  <a:pt x="2704" y="138"/>
                </a:cubicBezTo>
                <a:cubicBezTo>
                  <a:pt x="2696" y="132"/>
                  <a:pt x="2660" y="131"/>
                  <a:pt x="2649" y="131"/>
                </a:cubicBezTo>
                <a:cubicBezTo>
                  <a:pt x="2639" y="131"/>
                  <a:pt x="2619" y="135"/>
                  <a:pt x="2612" y="133"/>
                </a:cubicBezTo>
                <a:cubicBezTo>
                  <a:pt x="2605" y="130"/>
                  <a:pt x="2556" y="122"/>
                  <a:pt x="2548" y="124"/>
                </a:cubicBezTo>
                <a:cubicBezTo>
                  <a:pt x="2539" y="125"/>
                  <a:pt x="2529" y="129"/>
                  <a:pt x="2527" y="126"/>
                </a:cubicBezTo>
                <a:cubicBezTo>
                  <a:pt x="2524" y="124"/>
                  <a:pt x="2545" y="120"/>
                  <a:pt x="2539" y="120"/>
                </a:cubicBezTo>
                <a:cubicBezTo>
                  <a:pt x="2534" y="120"/>
                  <a:pt x="2515" y="120"/>
                  <a:pt x="2515" y="117"/>
                </a:cubicBezTo>
                <a:cubicBezTo>
                  <a:pt x="2515" y="114"/>
                  <a:pt x="2582" y="117"/>
                  <a:pt x="2577" y="115"/>
                </a:cubicBezTo>
                <a:cubicBezTo>
                  <a:pt x="2571" y="112"/>
                  <a:pt x="2524" y="111"/>
                  <a:pt x="2516" y="107"/>
                </a:cubicBezTo>
                <a:cubicBezTo>
                  <a:pt x="2508" y="103"/>
                  <a:pt x="2498" y="101"/>
                  <a:pt x="2498" y="97"/>
                </a:cubicBezTo>
                <a:cubicBezTo>
                  <a:pt x="2498" y="94"/>
                  <a:pt x="2552" y="111"/>
                  <a:pt x="2558" y="109"/>
                </a:cubicBezTo>
                <a:cubicBezTo>
                  <a:pt x="2563" y="106"/>
                  <a:pt x="2597" y="106"/>
                  <a:pt x="2605" y="106"/>
                </a:cubicBezTo>
                <a:cubicBezTo>
                  <a:pt x="2614" y="106"/>
                  <a:pt x="2639" y="105"/>
                  <a:pt x="2634" y="101"/>
                </a:cubicBezTo>
                <a:cubicBezTo>
                  <a:pt x="2629" y="98"/>
                  <a:pt x="2586" y="96"/>
                  <a:pt x="2578" y="99"/>
                </a:cubicBezTo>
                <a:cubicBezTo>
                  <a:pt x="2571" y="102"/>
                  <a:pt x="2553" y="98"/>
                  <a:pt x="2545" y="98"/>
                </a:cubicBezTo>
                <a:cubicBezTo>
                  <a:pt x="2538" y="98"/>
                  <a:pt x="2526" y="89"/>
                  <a:pt x="2520" y="85"/>
                </a:cubicBezTo>
                <a:cubicBezTo>
                  <a:pt x="2515" y="81"/>
                  <a:pt x="2505" y="77"/>
                  <a:pt x="2507" y="73"/>
                </a:cubicBezTo>
                <a:cubicBezTo>
                  <a:pt x="2509" y="70"/>
                  <a:pt x="2527" y="82"/>
                  <a:pt x="2536" y="85"/>
                </a:cubicBezTo>
                <a:cubicBezTo>
                  <a:pt x="2545" y="88"/>
                  <a:pt x="2555" y="95"/>
                  <a:pt x="2562" y="94"/>
                </a:cubicBezTo>
                <a:cubicBezTo>
                  <a:pt x="2568" y="93"/>
                  <a:pt x="2581" y="91"/>
                  <a:pt x="2590" y="92"/>
                </a:cubicBezTo>
                <a:cubicBezTo>
                  <a:pt x="2599" y="94"/>
                  <a:pt x="2623" y="98"/>
                  <a:pt x="2623" y="94"/>
                </a:cubicBezTo>
                <a:cubicBezTo>
                  <a:pt x="2623" y="90"/>
                  <a:pt x="2624" y="82"/>
                  <a:pt x="2614" y="82"/>
                </a:cubicBezTo>
                <a:cubicBezTo>
                  <a:pt x="2603" y="81"/>
                  <a:pt x="2560" y="87"/>
                  <a:pt x="2555" y="85"/>
                </a:cubicBezTo>
                <a:cubicBezTo>
                  <a:pt x="2550" y="82"/>
                  <a:pt x="2596" y="79"/>
                  <a:pt x="2594" y="77"/>
                </a:cubicBezTo>
                <a:cubicBezTo>
                  <a:pt x="2591" y="74"/>
                  <a:pt x="2550" y="77"/>
                  <a:pt x="2543" y="75"/>
                </a:cubicBezTo>
                <a:cubicBezTo>
                  <a:pt x="2537" y="73"/>
                  <a:pt x="2505" y="68"/>
                  <a:pt x="2505" y="61"/>
                </a:cubicBezTo>
                <a:cubicBezTo>
                  <a:pt x="2505" y="54"/>
                  <a:pt x="2438" y="0"/>
                  <a:pt x="2394" y="2"/>
                </a:cubicBezTo>
                <a:cubicBezTo>
                  <a:pt x="2349" y="5"/>
                  <a:pt x="1928" y="47"/>
                  <a:pt x="1820" y="66"/>
                </a:cubicBezTo>
                <a:cubicBezTo>
                  <a:pt x="1713" y="85"/>
                  <a:pt x="934" y="218"/>
                  <a:pt x="849" y="205"/>
                </a:cubicBezTo>
                <a:cubicBezTo>
                  <a:pt x="765" y="192"/>
                  <a:pt x="592" y="198"/>
                  <a:pt x="587" y="227"/>
                </a:cubicBezTo>
                <a:cubicBezTo>
                  <a:pt x="582" y="256"/>
                  <a:pt x="573" y="303"/>
                  <a:pt x="573" y="312"/>
                </a:cubicBezTo>
                <a:cubicBezTo>
                  <a:pt x="573" y="321"/>
                  <a:pt x="560" y="329"/>
                  <a:pt x="560" y="339"/>
                </a:cubicBezTo>
                <a:cubicBezTo>
                  <a:pt x="560" y="349"/>
                  <a:pt x="556" y="357"/>
                  <a:pt x="569" y="364"/>
                </a:cubicBezTo>
                <a:cubicBezTo>
                  <a:pt x="582" y="370"/>
                  <a:pt x="558" y="372"/>
                  <a:pt x="571" y="376"/>
                </a:cubicBezTo>
                <a:cubicBezTo>
                  <a:pt x="584" y="380"/>
                  <a:pt x="610" y="390"/>
                  <a:pt x="622" y="388"/>
                </a:cubicBezTo>
                <a:cubicBezTo>
                  <a:pt x="635" y="387"/>
                  <a:pt x="654" y="396"/>
                  <a:pt x="664" y="397"/>
                </a:cubicBezTo>
                <a:cubicBezTo>
                  <a:pt x="674" y="397"/>
                  <a:pt x="699" y="406"/>
                  <a:pt x="706" y="406"/>
                </a:cubicBezTo>
                <a:cubicBezTo>
                  <a:pt x="714" y="406"/>
                  <a:pt x="732" y="407"/>
                  <a:pt x="730" y="410"/>
                </a:cubicBezTo>
                <a:cubicBezTo>
                  <a:pt x="729" y="412"/>
                  <a:pt x="709" y="413"/>
                  <a:pt x="703" y="416"/>
                </a:cubicBezTo>
                <a:cubicBezTo>
                  <a:pt x="697" y="420"/>
                  <a:pt x="668" y="415"/>
                  <a:pt x="658" y="414"/>
                </a:cubicBezTo>
                <a:cubicBezTo>
                  <a:pt x="649" y="413"/>
                  <a:pt x="592" y="403"/>
                  <a:pt x="579" y="401"/>
                </a:cubicBezTo>
                <a:cubicBezTo>
                  <a:pt x="566" y="398"/>
                  <a:pt x="570" y="403"/>
                  <a:pt x="577" y="404"/>
                </a:cubicBezTo>
                <a:cubicBezTo>
                  <a:pt x="585" y="405"/>
                  <a:pt x="623" y="416"/>
                  <a:pt x="633" y="417"/>
                </a:cubicBezTo>
                <a:cubicBezTo>
                  <a:pt x="643" y="418"/>
                  <a:pt x="659" y="416"/>
                  <a:pt x="661" y="421"/>
                </a:cubicBezTo>
                <a:cubicBezTo>
                  <a:pt x="663" y="425"/>
                  <a:pt x="569" y="403"/>
                  <a:pt x="569" y="407"/>
                </a:cubicBezTo>
                <a:cubicBezTo>
                  <a:pt x="569" y="410"/>
                  <a:pt x="615" y="416"/>
                  <a:pt x="614" y="418"/>
                </a:cubicBezTo>
                <a:cubicBezTo>
                  <a:pt x="613" y="421"/>
                  <a:pt x="566" y="411"/>
                  <a:pt x="563" y="411"/>
                </a:cubicBezTo>
                <a:cubicBezTo>
                  <a:pt x="559" y="411"/>
                  <a:pt x="550" y="421"/>
                  <a:pt x="559" y="425"/>
                </a:cubicBezTo>
                <a:cubicBezTo>
                  <a:pt x="568" y="429"/>
                  <a:pt x="545" y="428"/>
                  <a:pt x="541" y="430"/>
                </a:cubicBezTo>
                <a:cubicBezTo>
                  <a:pt x="537" y="433"/>
                  <a:pt x="564" y="440"/>
                  <a:pt x="574" y="442"/>
                </a:cubicBezTo>
                <a:cubicBezTo>
                  <a:pt x="584" y="445"/>
                  <a:pt x="649" y="461"/>
                  <a:pt x="664" y="463"/>
                </a:cubicBezTo>
                <a:cubicBezTo>
                  <a:pt x="680" y="464"/>
                  <a:pt x="764" y="481"/>
                  <a:pt x="777" y="481"/>
                </a:cubicBezTo>
                <a:cubicBezTo>
                  <a:pt x="789" y="481"/>
                  <a:pt x="810" y="483"/>
                  <a:pt x="810" y="486"/>
                </a:cubicBezTo>
                <a:cubicBezTo>
                  <a:pt x="810" y="489"/>
                  <a:pt x="744" y="480"/>
                  <a:pt x="728" y="478"/>
                </a:cubicBezTo>
                <a:cubicBezTo>
                  <a:pt x="712" y="477"/>
                  <a:pt x="601" y="461"/>
                  <a:pt x="592" y="459"/>
                </a:cubicBezTo>
                <a:cubicBezTo>
                  <a:pt x="583" y="456"/>
                  <a:pt x="583" y="463"/>
                  <a:pt x="599" y="466"/>
                </a:cubicBezTo>
                <a:cubicBezTo>
                  <a:pt x="615" y="469"/>
                  <a:pt x="689" y="483"/>
                  <a:pt x="701" y="484"/>
                </a:cubicBezTo>
                <a:cubicBezTo>
                  <a:pt x="712" y="486"/>
                  <a:pt x="794" y="494"/>
                  <a:pt x="797" y="496"/>
                </a:cubicBezTo>
                <a:cubicBezTo>
                  <a:pt x="801" y="497"/>
                  <a:pt x="699" y="488"/>
                  <a:pt x="672" y="483"/>
                </a:cubicBezTo>
                <a:cubicBezTo>
                  <a:pt x="644" y="479"/>
                  <a:pt x="577" y="469"/>
                  <a:pt x="570" y="466"/>
                </a:cubicBezTo>
                <a:cubicBezTo>
                  <a:pt x="563" y="464"/>
                  <a:pt x="574" y="472"/>
                  <a:pt x="591" y="474"/>
                </a:cubicBezTo>
                <a:cubicBezTo>
                  <a:pt x="607" y="477"/>
                  <a:pt x="684" y="491"/>
                  <a:pt x="691" y="492"/>
                </a:cubicBezTo>
                <a:cubicBezTo>
                  <a:pt x="697" y="492"/>
                  <a:pt x="601" y="480"/>
                  <a:pt x="592" y="479"/>
                </a:cubicBezTo>
                <a:cubicBezTo>
                  <a:pt x="584" y="478"/>
                  <a:pt x="568" y="473"/>
                  <a:pt x="568" y="478"/>
                </a:cubicBezTo>
                <a:cubicBezTo>
                  <a:pt x="568" y="483"/>
                  <a:pt x="592" y="489"/>
                  <a:pt x="601" y="490"/>
                </a:cubicBezTo>
                <a:cubicBezTo>
                  <a:pt x="609" y="491"/>
                  <a:pt x="683" y="502"/>
                  <a:pt x="686" y="502"/>
                </a:cubicBezTo>
                <a:cubicBezTo>
                  <a:pt x="688" y="503"/>
                  <a:pt x="590" y="491"/>
                  <a:pt x="587" y="492"/>
                </a:cubicBezTo>
                <a:cubicBezTo>
                  <a:pt x="583" y="492"/>
                  <a:pt x="679" y="507"/>
                  <a:pt x="680" y="511"/>
                </a:cubicBezTo>
                <a:cubicBezTo>
                  <a:pt x="681" y="514"/>
                  <a:pt x="568" y="490"/>
                  <a:pt x="566" y="492"/>
                </a:cubicBezTo>
                <a:cubicBezTo>
                  <a:pt x="564" y="495"/>
                  <a:pt x="691" y="518"/>
                  <a:pt x="694" y="519"/>
                </a:cubicBezTo>
                <a:cubicBezTo>
                  <a:pt x="697" y="520"/>
                  <a:pt x="563" y="500"/>
                  <a:pt x="560" y="501"/>
                </a:cubicBezTo>
                <a:cubicBezTo>
                  <a:pt x="557" y="502"/>
                  <a:pt x="579" y="509"/>
                  <a:pt x="586" y="509"/>
                </a:cubicBezTo>
                <a:cubicBezTo>
                  <a:pt x="592" y="509"/>
                  <a:pt x="671" y="521"/>
                  <a:pt x="674" y="522"/>
                </a:cubicBezTo>
                <a:cubicBezTo>
                  <a:pt x="677" y="524"/>
                  <a:pt x="629" y="517"/>
                  <a:pt x="630" y="521"/>
                </a:cubicBezTo>
                <a:cubicBezTo>
                  <a:pt x="632" y="524"/>
                  <a:pt x="687" y="531"/>
                  <a:pt x="687" y="531"/>
                </a:cubicBezTo>
                <a:cubicBezTo>
                  <a:pt x="687" y="531"/>
                  <a:pt x="606" y="517"/>
                  <a:pt x="606" y="521"/>
                </a:cubicBezTo>
                <a:cubicBezTo>
                  <a:pt x="605" y="524"/>
                  <a:pt x="616" y="522"/>
                  <a:pt x="617" y="526"/>
                </a:cubicBezTo>
                <a:cubicBezTo>
                  <a:pt x="618" y="529"/>
                  <a:pt x="652" y="538"/>
                  <a:pt x="656" y="541"/>
                </a:cubicBezTo>
                <a:cubicBezTo>
                  <a:pt x="660" y="545"/>
                  <a:pt x="615" y="541"/>
                  <a:pt x="606" y="539"/>
                </a:cubicBezTo>
                <a:cubicBezTo>
                  <a:pt x="597" y="536"/>
                  <a:pt x="563" y="527"/>
                  <a:pt x="558" y="529"/>
                </a:cubicBezTo>
                <a:cubicBezTo>
                  <a:pt x="554" y="531"/>
                  <a:pt x="573" y="534"/>
                  <a:pt x="580" y="537"/>
                </a:cubicBezTo>
                <a:cubicBezTo>
                  <a:pt x="587" y="540"/>
                  <a:pt x="654" y="559"/>
                  <a:pt x="663" y="559"/>
                </a:cubicBezTo>
                <a:cubicBezTo>
                  <a:pt x="673" y="559"/>
                  <a:pt x="796" y="580"/>
                  <a:pt x="800" y="583"/>
                </a:cubicBezTo>
                <a:cubicBezTo>
                  <a:pt x="804" y="587"/>
                  <a:pt x="713" y="572"/>
                  <a:pt x="705" y="571"/>
                </a:cubicBezTo>
                <a:cubicBezTo>
                  <a:pt x="697" y="570"/>
                  <a:pt x="596" y="554"/>
                  <a:pt x="587" y="552"/>
                </a:cubicBezTo>
                <a:cubicBezTo>
                  <a:pt x="577" y="550"/>
                  <a:pt x="518" y="538"/>
                  <a:pt x="506" y="535"/>
                </a:cubicBezTo>
                <a:cubicBezTo>
                  <a:pt x="493" y="531"/>
                  <a:pt x="513" y="541"/>
                  <a:pt x="530" y="544"/>
                </a:cubicBezTo>
                <a:cubicBezTo>
                  <a:pt x="546" y="546"/>
                  <a:pt x="667" y="574"/>
                  <a:pt x="685" y="574"/>
                </a:cubicBezTo>
                <a:cubicBezTo>
                  <a:pt x="703" y="575"/>
                  <a:pt x="782" y="593"/>
                  <a:pt x="791" y="594"/>
                </a:cubicBezTo>
                <a:cubicBezTo>
                  <a:pt x="799" y="595"/>
                  <a:pt x="794" y="600"/>
                  <a:pt x="785" y="600"/>
                </a:cubicBezTo>
                <a:cubicBezTo>
                  <a:pt x="776" y="600"/>
                  <a:pt x="732" y="587"/>
                  <a:pt x="723" y="587"/>
                </a:cubicBezTo>
                <a:cubicBezTo>
                  <a:pt x="714" y="587"/>
                  <a:pt x="569" y="562"/>
                  <a:pt x="561" y="559"/>
                </a:cubicBezTo>
                <a:cubicBezTo>
                  <a:pt x="553" y="557"/>
                  <a:pt x="392" y="526"/>
                  <a:pt x="388" y="524"/>
                </a:cubicBezTo>
                <a:cubicBezTo>
                  <a:pt x="384" y="522"/>
                  <a:pt x="394" y="530"/>
                  <a:pt x="415" y="534"/>
                </a:cubicBezTo>
                <a:cubicBezTo>
                  <a:pt x="435" y="538"/>
                  <a:pt x="757" y="601"/>
                  <a:pt x="761" y="602"/>
                </a:cubicBezTo>
                <a:cubicBezTo>
                  <a:pt x="765" y="604"/>
                  <a:pt x="715" y="597"/>
                  <a:pt x="720" y="601"/>
                </a:cubicBezTo>
                <a:cubicBezTo>
                  <a:pt x="725" y="604"/>
                  <a:pt x="738" y="605"/>
                  <a:pt x="738" y="609"/>
                </a:cubicBezTo>
                <a:cubicBezTo>
                  <a:pt x="738" y="613"/>
                  <a:pt x="666" y="597"/>
                  <a:pt x="673" y="601"/>
                </a:cubicBezTo>
                <a:cubicBezTo>
                  <a:pt x="681" y="605"/>
                  <a:pt x="633" y="596"/>
                  <a:pt x="642" y="598"/>
                </a:cubicBezTo>
                <a:cubicBezTo>
                  <a:pt x="651" y="601"/>
                  <a:pt x="611" y="597"/>
                  <a:pt x="617" y="602"/>
                </a:cubicBezTo>
                <a:cubicBezTo>
                  <a:pt x="624" y="606"/>
                  <a:pt x="536" y="593"/>
                  <a:pt x="546" y="596"/>
                </a:cubicBezTo>
                <a:cubicBezTo>
                  <a:pt x="556" y="599"/>
                  <a:pt x="601" y="606"/>
                  <a:pt x="605" y="609"/>
                </a:cubicBezTo>
                <a:cubicBezTo>
                  <a:pt x="608" y="612"/>
                  <a:pt x="511" y="596"/>
                  <a:pt x="513" y="598"/>
                </a:cubicBezTo>
                <a:cubicBezTo>
                  <a:pt x="515" y="601"/>
                  <a:pt x="582" y="611"/>
                  <a:pt x="582" y="615"/>
                </a:cubicBezTo>
                <a:cubicBezTo>
                  <a:pt x="582" y="619"/>
                  <a:pt x="476" y="594"/>
                  <a:pt x="475" y="597"/>
                </a:cubicBezTo>
                <a:cubicBezTo>
                  <a:pt x="474" y="601"/>
                  <a:pt x="571" y="619"/>
                  <a:pt x="572" y="622"/>
                </a:cubicBezTo>
                <a:cubicBezTo>
                  <a:pt x="573" y="626"/>
                  <a:pt x="444" y="598"/>
                  <a:pt x="447" y="601"/>
                </a:cubicBezTo>
                <a:cubicBezTo>
                  <a:pt x="450" y="603"/>
                  <a:pt x="572" y="629"/>
                  <a:pt x="606" y="628"/>
                </a:cubicBezTo>
                <a:cubicBezTo>
                  <a:pt x="639" y="627"/>
                  <a:pt x="791" y="648"/>
                  <a:pt x="796" y="650"/>
                </a:cubicBezTo>
                <a:cubicBezTo>
                  <a:pt x="801" y="651"/>
                  <a:pt x="763" y="647"/>
                  <a:pt x="765" y="651"/>
                </a:cubicBezTo>
                <a:cubicBezTo>
                  <a:pt x="768" y="655"/>
                  <a:pt x="813" y="656"/>
                  <a:pt x="815" y="659"/>
                </a:cubicBezTo>
                <a:cubicBezTo>
                  <a:pt x="816" y="663"/>
                  <a:pt x="763" y="656"/>
                  <a:pt x="764" y="659"/>
                </a:cubicBezTo>
                <a:cubicBezTo>
                  <a:pt x="765" y="661"/>
                  <a:pt x="796" y="663"/>
                  <a:pt x="796" y="666"/>
                </a:cubicBezTo>
                <a:cubicBezTo>
                  <a:pt x="796" y="669"/>
                  <a:pt x="758" y="662"/>
                  <a:pt x="758" y="666"/>
                </a:cubicBezTo>
                <a:cubicBezTo>
                  <a:pt x="758" y="670"/>
                  <a:pt x="788" y="668"/>
                  <a:pt x="790" y="672"/>
                </a:cubicBezTo>
                <a:cubicBezTo>
                  <a:pt x="792" y="676"/>
                  <a:pt x="736" y="671"/>
                  <a:pt x="735" y="674"/>
                </a:cubicBezTo>
                <a:cubicBezTo>
                  <a:pt x="735" y="678"/>
                  <a:pt x="701" y="676"/>
                  <a:pt x="694" y="679"/>
                </a:cubicBezTo>
                <a:cubicBezTo>
                  <a:pt x="687" y="681"/>
                  <a:pt x="651" y="677"/>
                  <a:pt x="647" y="679"/>
                </a:cubicBezTo>
                <a:cubicBezTo>
                  <a:pt x="643" y="680"/>
                  <a:pt x="565" y="674"/>
                  <a:pt x="562" y="676"/>
                </a:cubicBezTo>
                <a:cubicBezTo>
                  <a:pt x="558" y="679"/>
                  <a:pt x="526" y="674"/>
                  <a:pt x="524" y="675"/>
                </a:cubicBezTo>
                <a:cubicBezTo>
                  <a:pt x="521" y="676"/>
                  <a:pt x="506" y="674"/>
                  <a:pt x="506" y="678"/>
                </a:cubicBezTo>
                <a:cubicBezTo>
                  <a:pt x="507" y="681"/>
                  <a:pt x="593" y="697"/>
                  <a:pt x="616" y="697"/>
                </a:cubicBezTo>
                <a:cubicBezTo>
                  <a:pt x="639" y="697"/>
                  <a:pt x="726" y="702"/>
                  <a:pt x="750" y="706"/>
                </a:cubicBezTo>
                <a:cubicBezTo>
                  <a:pt x="774" y="710"/>
                  <a:pt x="795" y="711"/>
                  <a:pt x="799" y="715"/>
                </a:cubicBezTo>
                <a:cubicBezTo>
                  <a:pt x="803" y="719"/>
                  <a:pt x="784" y="715"/>
                  <a:pt x="784" y="719"/>
                </a:cubicBezTo>
                <a:cubicBezTo>
                  <a:pt x="784" y="723"/>
                  <a:pt x="768" y="721"/>
                  <a:pt x="764" y="726"/>
                </a:cubicBezTo>
                <a:cubicBezTo>
                  <a:pt x="761" y="730"/>
                  <a:pt x="609" y="729"/>
                  <a:pt x="562" y="727"/>
                </a:cubicBezTo>
                <a:cubicBezTo>
                  <a:pt x="515" y="726"/>
                  <a:pt x="477" y="722"/>
                  <a:pt x="477" y="720"/>
                </a:cubicBezTo>
                <a:cubicBezTo>
                  <a:pt x="477" y="717"/>
                  <a:pt x="564" y="712"/>
                  <a:pt x="559" y="709"/>
                </a:cubicBezTo>
                <a:cubicBezTo>
                  <a:pt x="554" y="706"/>
                  <a:pt x="514" y="699"/>
                  <a:pt x="514" y="696"/>
                </a:cubicBezTo>
                <a:cubicBezTo>
                  <a:pt x="514" y="693"/>
                  <a:pt x="460" y="682"/>
                  <a:pt x="463" y="674"/>
                </a:cubicBezTo>
                <a:cubicBezTo>
                  <a:pt x="465" y="667"/>
                  <a:pt x="495" y="668"/>
                  <a:pt x="500" y="664"/>
                </a:cubicBezTo>
                <a:cubicBezTo>
                  <a:pt x="505" y="661"/>
                  <a:pt x="518" y="663"/>
                  <a:pt x="513" y="659"/>
                </a:cubicBezTo>
                <a:cubicBezTo>
                  <a:pt x="508" y="655"/>
                  <a:pt x="536" y="657"/>
                  <a:pt x="528" y="655"/>
                </a:cubicBezTo>
                <a:cubicBezTo>
                  <a:pt x="520" y="652"/>
                  <a:pt x="538" y="652"/>
                  <a:pt x="533" y="648"/>
                </a:cubicBezTo>
                <a:cubicBezTo>
                  <a:pt x="528" y="644"/>
                  <a:pt x="542" y="639"/>
                  <a:pt x="529" y="639"/>
                </a:cubicBezTo>
                <a:cubicBezTo>
                  <a:pt x="515" y="639"/>
                  <a:pt x="508" y="636"/>
                  <a:pt x="503" y="633"/>
                </a:cubicBezTo>
                <a:cubicBezTo>
                  <a:pt x="498" y="630"/>
                  <a:pt x="429" y="617"/>
                  <a:pt x="425" y="614"/>
                </a:cubicBezTo>
                <a:cubicBezTo>
                  <a:pt x="421" y="611"/>
                  <a:pt x="504" y="630"/>
                  <a:pt x="500" y="626"/>
                </a:cubicBezTo>
                <a:cubicBezTo>
                  <a:pt x="496" y="621"/>
                  <a:pt x="411" y="606"/>
                  <a:pt x="408" y="603"/>
                </a:cubicBezTo>
                <a:cubicBezTo>
                  <a:pt x="405" y="601"/>
                  <a:pt x="447" y="607"/>
                  <a:pt x="442" y="604"/>
                </a:cubicBezTo>
                <a:cubicBezTo>
                  <a:pt x="437" y="601"/>
                  <a:pt x="405" y="596"/>
                  <a:pt x="401" y="593"/>
                </a:cubicBezTo>
                <a:cubicBezTo>
                  <a:pt x="398" y="591"/>
                  <a:pt x="439" y="599"/>
                  <a:pt x="434" y="596"/>
                </a:cubicBezTo>
                <a:cubicBezTo>
                  <a:pt x="430" y="593"/>
                  <a:pt x="410" y="591"/>
                  <a:pt x="408" y="588"/>
                </a:cubicBezTo>
                <a:cubicBezTo>
                  <a:pt x="406" y="586"/>
                  <a:pt x="448" y="597"/>
                  <a:pt x="446" y="593"/>
                </a:cubicBezTo>
                <a:cubicBezTo>
                  <a:pt x="444" y="588"/>
                  <a:pt x="391" y="578"/>
                  <a:pt x="391" y="575"/>
                </a:cubicBezTo>
                <a:cubicBezTo>
                  <a:pt x="390" y="573"/>
                  <a:pt x="472" y="594"/>
                  <a:pt x="472" y="590"/>
                </a:cubicBezTo>
                <a:cubicBezTo>
                  <a:pt x="471" y="586"/>
                  <a:pt x="398" y="572"/>
                  <a:pt x="394" y="569"/>
                </a:cubicBezTo>
                <a:cubicBezTo>
                  <a:pt x="390" y="567"/>
                  <a:pt x="481" y="584"/>
                  <a:pt x="474" y="581"/>
                </a:cubicBezTo>
                <a:cubicBezTo>
                  <a:pt x="468" y="578"/>
                  <a:pt x="377" y="560"/>
                  <a:pt x="373" y="559"/>
                </a:cubicBezTo>
                <a:cubicBezTo>
                  <a:pt x="370" y="557"/>
                  <a:pt x="425" y="564"/>
                  <a:pt x="420" y="561"/>
                </a:cubicBezTo>
                <a:cubicBezTo>
                  <a:pt x="416" y="559"/>
                  <a:pt x="374" y="552"/>
                  <a:pt x="370" y="547"/>
                </a:cubicBezTo>
                <a:cubicBezTo>
                  <a:pt x="366" y="542"/>
                  <a:pt x="390" y="545"/>
                  <a:pt x="386" y="543"/>
                </a:cubicBezTo>
                <a:cubicBezTo>
                  <a:pt x="382" y="540"/>
                  <a:pt x="340" y="533"/>
                  <a:pt x="334" y="526"/>
                </a:cubicBezTo>
                <a:cubicBezTo>
                  <a:pt x="329" y="520"/>
                  <a:pt x="364" y="526"/>
                  <a:pt x="359" y="524"/>
                </a:cubicBezTo>
                <a:cubicBezTo>
                  <a:pt x="354" y="521"/>
                  <a:pt x="338" y="520"/>
                  <a:pt x="336" y="516"/>
                </a:cubicBezTo>
                <a:cubicBezTo>
                  <a:pt x="334" y="513"/>
                  <a:pt x="384" y="522"/>
                  <a:pt x="380" y="519"/>
                </a:cubicBezTo>
                <a:cubicBezTo>
                  <a:pt x="376" y="516"/>
                  <a:pt x="332" y="508"/>
                  <a:pt x="330" y="505"/>
                </a:cubicBezTo>
                <a:cubicBezTo>
                  <a:pt x="329" y="502"/>
                  <a:pt x="354" y="504"/>
                  <a:pt x="348" y="501"/>
                </a:cubicBezTo>
                <a:cubicBezTo>
                  <a:pt x="341" y="497"/>
                  <a:pt x="315" y="492"/>
                  <a:pt x="309" y="487"/>
                </a:cubicBezTo>
                <a:cubicBezTo>
                  <a:pt x="302" y="481"/>
                  <a:pt x="320" y="480"/>
                  <a:pt x="315" y="478"/>
                </a:cubicBezTo>
                <a:cubicBezTo>
                  <a:pt x="311" y="475"/>
                  <a:pt x="309" y="477"/>
                  <a:pt x="307" y="473"/>
                </a:cubicBezTo>
                <a:cubicBezTo>
                  <a:pt x="305" y="470"/>
                  <a:pt x="335" y="472"/>
                  <a:pt x="334" y="468"/>
                </a:cubicBezTo>
                <a:cubicBezTo>
                  <a:pt x="334" y="464"/>
                  <a:pt x="319" y="465"/>
                  <a:pt x="319" y="460"/>
                </a:cubicBezTo>
                <a:cubicBezTo>
                  <a:pt x="319" y="455"/>
                  <a:pt x="329" y="459"/>
                  <a:pt x="323" y="454"/>
                </a:cubicBezTo>
                <a:cubicBezTo>
                  <a:pt x="317" y="449"/>
                  <a:pt x="301" y="454"/>
                  <a:pt x="296" y="451"/>
                </a:cubicBezTo>
                <a:cubicBezTo>
                  <a:pt x="292" y="448"/>
                  <a:pt x="310" y="447"/>
                  <a:pt x="305" y="445"/>
                </a:cubicBezTo>
                <a:cubicBezTo>
                  <a:pt x="299" y="442"/>
                  <a:pt x="292" y="441"/>
                  <a:pt x="292" y="436"/>
                </a:cubicBezTo>
                <a:cubicBezTo>
                  <a:pt x="292" y="431"/>
                  <a:pt x="319" y="435"/>
                  <a:pt x="312" y="430"/>
                </a:cubicBezTo>
                <a:cubicBezTo>
                  <a:pt x="305" y="426"/>
                  <a:pt x="300" y="421"/>
                  <a:pt x="300" y="415"/>
                </a:cubicBezTo>
                <a:cubicBezTo>
                  <a:pt x="300" y="408"/>
                  <a:pt x="295" y="403"/>
                  <a:pt x="277" y="395"/>
                </a:cubicBezTo>
                <a:cubicBezTo>
                  <a:pt x="260" y="387"/>
                  <a:pt x="194" y="397"/>
                  <a:pt x="186" y="407"/>
                </a:cubicBezTo>
                <a:close/>
              </a:path>
            </a:pathLst>
          </a:custGeom>
          <a:gradFill flip="none" rotWithShape="1">
            <a:gsLst>
              <a:gs pos="7000">
                <a:srgbClr val="00434C"/>
              </a:gs>
              <a:gs pos="45000">
                <a:schemeClr val="accent6"/>
              </a:gs>
              <a:gs pos="100000">
                <a:schemeClr val="accent6">
                  <a:lumMod val="25000"/>
                  <a:lumOff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flipH="1">
            <a:off x="2041112" y="2476627"/>
            <a:ext cx="4636876" cy="2296508"/>
          </a:xfrm>
          <a:custGeom>
            <a:avLst/>
            <a:gdLst>
              <a:gd name="T0" fmla="*/ 15 w 2712"/>
              <a:gd name="T1" fmla="*/ 1321 h 1343"/>
              <a:gd name="T2" fmla="*/ 3 w 2712"/>
              <a:gd name="T3" fmla="*/ 1123 h 1343"/>
              <a:gd name="T4" fmla="*/ 132 w 2712"/>
              <a:gd name="T5" fmla="*/ 786 h 1343"/>
              <a:gd name="T6" fmla="*/ 524 w 2712"/>
              <a:gd name="T7" fmla="*/ 392 h 1343"/>
              <a:gd name="T8" fmla="*/ 934 w 2712"/>
              <a:gd name="T9" fmla="*/ 553 h 1343"/>
              <a:gd name="T10" fmla="*/ 1458 w 2712"/>
              <a:gd name="T11" fmla="*/ 111 h 1343"/>
              <a:gd name="T12" fmla="*/ 1703 w 2712"/>
              <a:gd name="T13" fmla="*/ 63 h 1343"/>
              <a:gd name="T14" fmla="*/ 1814 w 2712"/>
              <a:gd name="T15" fmla="*/ 43 h 1343"/>
              <a:gd name="T16" fmla="*/ 2011 w 2712"/>
              <a:gd name="T17" fmla="*/ 2 h 1343"/>
              <a:gd name="T18" fmla="*/ 1925 w 2712"/>
              <a:gd name="T19" fmla="*/ 28 h 1343"/>
              <a:gd name="T20" fmla="*/ 1954 w 2712"/>
              <a:gd name="T21" fmla="*/ 35 h 1343"/>
              <a:gd name="T22" fmla="*/ 2006 w 2712"/>
              <a:gd name="T23" fmla="*/ 40 h 1343"/>
              <a:gd name="T24" fmla="*/ 2057 w 2712"/>
              <a:gd name="T25" fmla="*/ 65 h 1343"/>
              <a:gd name="T26" fmla="*/ 2097 w 2712"/>
              <a:gd name="T27" fmla="*/ 50 h 1343"/>
              <a:gd name="T28" fmla="*/ 2098 w 2712"/>
              <a:gd name="T29" fmla="*/ 91 h 1343"/>
              <a:gd name="T30" fmla="*/ 2163 w 2712"/>
              <a:gd name="T31" fmla="*/ 91 h 1343"/>
              <a:gd name="T32" fmla="*/ 2211 w 2712"/>
              <a:gd name="T33" fmla="*/ 71 h 1343"/>
              <a:gd name="T34" fmla="*/ 2222 w 2712"/>
              <a:gd name="T35" fmla="*/ 96 h 1343"/>
              <a:gd name="T36" fmla="*/ 2264 w 2712"/>
              <a:gd name="T37" fmla="*/ 98 h 1343"/>
              <a:gd name="T38" fmla="*/ 2267 w 2712"/>
              <a:gd name="T39" fmla="*/ 146 h 1343"/>
              <a:gd name="T40" fmla="*/ 2363 w 2712"/>
              <a:gd name="T41" fmla="*/ 166 h 1343"/>
              <a:gd name="T42" fmla="*/ 2275 w 2712"/>
              <a:gd name="T43" fmla="*/ 190 h 1343"/>
              <a:gd name="T44" fmla="*/ 2242 w 2712"/>
              <a:gd name="T45" fmla="*/ 217 h 1343"/>
              <a:gd name="T46" fmla="*/ 2166 w 2712"/>
              <a:gd name="T47" fmla="*/ 476 h 1343"/>
              <a:gd name="T48" fmla="*/ 2326 w 2712"/>
              <a:gd name="T49" fmla="*/ 369 h 1343"/>
              <a:gd name="T50" fmla="*/ 2472 w 2712"/>
              <a:gd name="T51" fmla="*/ 311 h 1343"/>
              <a:gd name="T52" fmla="*/ 2535 w 2712"/>
              <a:gd name="T53" fmla="*/ 313 h 1343"/>
              <a:gd name="T54" fmla="*/ 2570 w 2712"/>
              <a:gd name="T55" fmla="*/ 313 h 1343"/>
              <a:gd name="T56" fmla="*/ 2599 w 2712"/>
              <a:gd name="T57" fmla="*/ 324 h 1343"/>
              <a:gd name="T58" fmla="*/ 2599 w 2712"/>
              <a:gd name="T59" fmla="*/ 354 h 1343"/>
              <a:gd name="T60" fmla="*/ 2662 w 2712"/>
              <a:gd name="T61" fmla="*/ 356 h 1343"/>
              <a:gd name="T62" fmla="*/ 2687 w 2712"/>
              <a:gd name="T63" fmla="*/ 354 h 1343"/>
              <a:gd name="T64" fmla="*/ 2702 w 2712"/>
              <a:gd name="T65" fmla="*/ 387 h 1343"/>
              <a:gd name="T66" fmla="*/ 2535 w 2712"/>
              <a:gd name="T67" fmla="*/ 657 h 1343"/>
              <a:gd name="T68" fmla="*/ 2391 w 2712"/>
              <a:gd name="T69" fmla="*/ 896 h 1343"/>
              <a:gd name="T70" fmla="*/ 2305 w 2712"/>
              <a:gd name="T71" fmla="*/ 994 h 1343"/>
              <a:gd name="T72" fmla="*/ 2259 w 2712"/>
              <a:gd name="T73" fmla="*/ 1067 h 1343"/>
              <a:gd name="T74" fmla="*/ 1971 w 2712"/>
              <a:gd name="T75" fmla="*/ 1131 h 1343"/>
              <a:gd name="T76" fmla="*/ 1599 w 2712"/>
              <a:gd name="T77" fmla="*/ 1204 h 1343"/>
              <a:gd name="T78" fmla="*/ 1134 w 2712"/>
              <a:gd name="T79" fmla="*/ 1259 h 1343"/>
              <a:gd name="T80" fmla="*/ 518 w 2712"/>
              <a:gd name="T81" fmla="*/ 1252 h 1343"/>
              <a:gd name="T82" fmla="*/ 438 w 2712"/>
              <a:gd name="T83" fmla="*/ 1060 h 1343"/>
              <a:gd name="T84" fmla="*/ 739 w 2712"/>
              <a:gd name="T85" fmla="*/ 609 h 1343"/>
              <a:gd name="T86" fmla="*/ 488 w 2712"/>
              <a:gd name="T87" fmla="*/ 748 h 1343"/>
              <a:gd name="T88" fmla="*/ 279 w 2712"/>
              <a:gd name="T89" fmla="*/ 1090 h 1343"/>
              <a:gd name="T90" fmla="*/ 129 w 2712"/>
              <a:gd name="T91" fmla="*/ 1315 h 1343"/>
              <a:gd name="T92" fmla="*/ 30 w 2712"/>
              <a:gd name="T93" fmla="*/ 133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12" h="1343">
                <a:moveTo>
                  <a:pt x="30" y="1333"/>
                </a:moveTo>
                <a:cubicBezTo>
                  <a:pt x="19" y="1338"/>
                  <a:pt x="13" y="1335"/>
                  <a:pt x="15" y="1321"/>
                </a:cubicBezTo>
                <a:cubicBezTo>
                  <a:pt x="17" y="1308"/>
                  <a:pt x="36" y="1197"/>
                  <a:pt x="33" y="1186"/>
                </a:cubicBezTo>
                <a:cubicBezTo>
                  <a:pt x="30" y="1174"/>
                  <a:pt x="7" y="1154"/>
                  <a:pt x="3" y="1123"/>
                </a:cubicBezTo>
                <a:cubicBezTo>
                  <a:pt x="0" y="1092"/>
                  <a:pt x="3" y="1011"/>
                  <a:pt x="23" y="958"/>
                </a:cubicBezTo>
                <a:cubicBezTo>
                  <a:pt x="43" y="905"/>
                  <a:pt x="84" y="829"/>
                  <a:pt x="132" y="786"/>
                </a:cubicBezTo>
                <a:cubicBezTo>
                  <a:pt x="180" y="743"/>
                  <a:pt x="256" y="695"/>
                  <a:pt x="313" y="612"/>
                </a:cubicBezTo>
                <a:cubicBezTo>
                  <a:pt x="369" y="529"/>
                  <a:pt x="430" y="435"/>
                  <a:pt x="524" y="392"/>
                </a:cubicBezTo>
                <a:cubicBezTo>
                  <a:pt x="618" y="349"/>
                  <a:pt x="704" y="338"/>
                  <a:pt x="800" y="386"/>
                </a:cubicBezTo>
                <a:cubicBezTo>
                  <a:pt x="896" y="433"/>
                  <a:pt x="934" y="553"/>
                  <a:pt x="934" y="553"/>
                </a:cubicBezTo>
                <a:cubicBezTo>
                  <a:pt x="934" y="553"/>
                  <a:pt x="1012" y="433"/>
                  <a:pt x="1103" y="341"/>
                </a:cubicBezTo>
                <a:cubicBezTo>
                  <a:pt x="1194" y="248"/>
                  <a:pt x="1382" y="142"/>
                  <a:pt x="1458" y="111"/>
                </a:cubicBezTo>
                <a:cubicBezTo>
                  <a:pt x="1534" y="80"/>
                  <a:pt x="1582" y="95"/>
                  <a:pt x="1582" y="95"/>
                </a:cubicBezTo>
                <a:cubicBezTo>
                  <a:pt x="1582" y="95"/>
                  <a:pt x="1682" y="66"/>
                  <a:pt x="1703" y="63"/>
                </a:cubicBezTo>
                <a:cubicBezTo>
                  <a:pt x="1725" y="60"/>
                  <a:pt x="1619" y="95"/>
                  <a:pt x="1637" y="91"/>
                </a:cubicBezTo>
                <a:cubicBezTo>
                  <a:pt x="1655" y="88"/>
                  <a:pt x="1796" y="50"/>
                  <a:pt x="1814" y="43"/>
                </a:cubicBezTo>
                <a:cubicBezTo>
                  <a:pt x="1832" y="37"/>
                  <a:pt x="1925" y="7"/>
                  <a:pt x="1933" y="10"/>
                </a:cubicBezTo>
                <a:cubicBezTo>
                  <a:pt x="1941" y="13"/>
                  <a:pt x="1992" y="0"/>
                  <a:pt x="2011" y="2"/>
                </a:cubicBezTo>
                <a:cubicBezTo>
                  <a:pt x="2029" y="4"/>
                  <a:pt x="2016" y="10"/>
                  <a:pt x="2007" y="10"/>
                </a:cubicBezTo>
                <a:cubicBezTo>
                  <a:pt x="1999" y="10"/>
                  <a:pt x="1951" y="18"/>
                  <a:pt x="1925" y="28"/>
                </a:cubicBezTo>
                <a:cubicBezTo>
                  <a:pt x="1898" y="38"/>
                  <a:pt x="1845" y="47"/>
                  <a:pt x="1857" y="47"/>
                </a:cubicBezTo>
                <a:cubicBezTo>
                  <a:pt x="1868" y="47"/>
                  <a:pt x="1944" y="35"/>
                  <a:pt x="1954" y="35"/>
                </a:cubicBezTo>
                <a:cubicBezTo>
                  <a:pt x="1964" y="35"/>
                  <a:pt x="2022" y="32"/>
                  <a:pt x="2030" y="32"/>
                </a:cubicBezTo>
                <a:cubicBezTo>
                  <a:pt x="2039" y="32"/>
                  <a:pt x="2017" y="38"/>
                  <a:pt x="2006" y="40"/>
                </a:cubicBezTo>
                <a:cubicBezTo>
                  <a:pt x="1994" y="42"/>
                  <a:pt x="2009" y="52"/>
                  <a:pt x="2022" y="52"/>
                </a:cubicBezTo>
                <a:cubicBezTo>
                  <a:pt x="2035" y="52"/>
                  <a:pt x="2045" y="70"/>
                  <a:pt x="2057" y="65"/>
                </a:cubicBezTo>
                <a:cubicBezTo>
                  <a:pt x="2069" y="60"/>
                  <a:pt x="2097" y="42"/>
                  <a:pt x="2105" y="35"/>
                </a:cubicBezTo>
                <a:cubicBezTo>
                  <a:pt x="2113" y="28"/>
                  <a:pt x="2111" y="38"/>
                  <a:pt x="2097" y="50"/>
                </a:cubicBezTo>
                <a:cubicBezTo>
                  <a:pt x="2082" y="61"/>
                  <a:pt x="2080" y="80"/>
                  <a:pt x="2080" y="86"/>
                </a:cubicBezTo>
                <a:cubicBezTo>
                  <a:pt x="2080" y="93"/>
                  <a:pt x="2093" y="98"/>
                  <a:pt x="2098" y="91"/>
                </a:cubicBezTo>
                <a:cubicBezTo>
                  <a:pt x="2103" y="85"/>
                  <a:pt x="2118" y="106"/>
                  <a:pt x="2126" y="93"/>
                </a:cubicBezTo>
                <a:cubicBezTo>
                  <a:pt x="2135" y="80"/>
                  <a:pt x="2145" y="104"/>
                  <a:pt x="2163" y="91"/>
                </a:cubicBezTo>
                <a:cubicBezTo>
                  <a:pt x="2181" y="78"/>
                  <a:pt x="2226" y="53"/>
                  <a:pt x="2231" y="48"/>
                </a:cubicBezTo>
                <a:cubicBezTo>
                  <a:pt x="2236" y="43"/>
                  <a:pt x="2224" y="60"/>
                  <a:pt x="2211" y="71"/>
                </a:cubicBezTo>
                <a:cubicBezTo>
                  <a:pt x="2197" y="83"/>
                  <a:pt x="2201" y="91"/>
                  <a:pt x="2206" y="90"/>
                </a:cubicBezTo>
                <a:cubicBezTo>
                  <a:pt x="2211" y="88"/>
                  <a:pt x="2211" y="98"/>
                  <a:pt x="2222" y="96"/>
                </a:cubicBezTo>
                <a:cubicBezTo>
                  <a:pt x="2234" y="95"/>
                  <a:pt x="2236" y="106"/>
                  <a:pt x="2244" y="101"/>
                </a:cubicBezTo>
                <a:cubicBezTo>
                  <a:pt x="2252" y="96"/>
                  <a:pt x="2269" y="90"/>
                  <a:pt x="2264" y="98"/>
                </a:cubicBezTo>
                <a:cubicBezTo>
                  <a:pt x="2259" y="106"/>
                  <a:pt x="2252" y="123"/>
                  <a:pt x="2257" y="124"/>
                </a:cubicBezTo>
                <a:cubicBezTo>
                  <a:pt x="2262" y="126"/>
                  <a:pt x="2272" y="141"/>
                  <a:pt x="2267" y="146"/>
                </a:cubicBezTo>
                <a:cubicBezTo>
                  <a:pt x="2262" y="151"/>
                  <a:pt x="2255" y="169"/>
                  <a:pt x="2264" y="169"/>
                </a:cubicBezTo>
                <a:cubicBezTo>
                  <a:pt x="2272" y="169"/>
                  <a:pt x="2358" y="164"/>
                  <a:pt x="2363" y="166"/>
                </a:cubicBezTo>
                <a:cubicBezTo>
                  <a:pt x="2368" y="167"/>
                  <a:pt x="2325" y="171"/>
                  <a:pt x="2325" y="179"/>
                </a:cubicBezTo>
                <a:cubicBezTo>
                  <a:pt x="2325" y="187"/>
                  <a:pt x="2275" y="184"/>
                  <a:pt x="2275" y="190"/>
                </a:cubicBezTo>
                <a:cubicBezTo>
                  <a:pt x="2275" y="197"/>
                  <a:pt x="2336" y="189"/>
                  <a:pt x="2341" y="194"/>
                </a:cubicBezTo>
                <a:cubicBezTo>
                  <a:pt x="2346" y="199"/>
                  <a:pt x="2242" y="217"/>
                  <a:pt x="2242" y="217"/>
                </a:cubicBezTo>
                <a:cubicBezTo>
                  <a:pt x="2242" y="217"/>
                  <a:pt x="2229" y="301"/>
                  <a:pt x="2211" y="357"/>
                </a:cubicBezTo>
                <a:cubicBezTo>
                  <a:pt x="2193" y="414"/>
                  <a:pt x="2166" y="476"/>
                  <a:pt x="2166" y="476"/>
                </a:cubicBezTo>
                <a:cubicBezTo>
                  <a:pt x="2166" y="476"/>
                  <a:pt x="2298" y="372"/>
                  <a:pt x="2310" y="366"/>
                </a:cubicBezTo>
                <a:cubicBezTo>
                  <a:pt x="2321" y="359"/>
                  <a:pt x="2312" y="371"/>
                  <a:pt x="2326" y="369"/>
                </a:cubicBezTo>
                <a:cubicBezTo>
                  <a:pt x="2341" y="367"/>
                  <a:pt x="2374" y="361"/>
                  <a:pt x="2386" y="356"/>
                </a:cubicBezTo>
                <a:cubicBezTo>
                  <a:pt x="2398" y="351"/>
                  <a:pt x="2460" y="311"/>
                  <a:pt x="2472" y="311"/>
                </a:cubicBezTo>
                <a:cubicBezTo>
                  <a:pt x="2484" y="311"/>
                  <a:pt x="2498" y="321"/>
                  <a:pt x="2508" y="314"/>
                </a:cubicBezTo>
                <a:cubicBezTo>
                  <a:pt x="2518" y="308"/>
                  <a:pt x="2527" y="319"/>
                  <a:pt x="2535" y="313"/>
                </a:cubicBezTo>
                <a:cubicBezTo>
                  <a:pt x="2543" y="306"/>
                  <a:pt x="2546" y="316"/>
                  <a:pt x="2560" y="311"/>
                </a:cubicBezTo>
                <a:cubicBezTo>
                  <a:pt x="2573" y="306"/>
                  <a:pt x="2586" y="301"/>
                  <a:pt x="2570" y="313"/>
                </a:cubicBezTo>
                <a:cubicBezTo>
                  <a:pt x="2553" y="324"/>
                  <a:pt x="2545" y="334"/>
                  <a:pt x="2560" y="333"/>
                </a:cubicBezTo>
                <a:cubicBezTo>
                  <a:pt x="2574" y="331"/>
                  <a:pt x="2586" y="331"/>
                  <a:pt x="2599" y="324"/>
                </a:cubicBezTo>
                <a:cubicBezTo>
                  <a:pt x="2612" y="318"/>
                  <a:pt x="2627" y="316"/>
                  <a:pt x="2614" y="326"/>
                </a:cubicBezTo>
                <a:cubicBezTo>
                  <a:pt x="2601" y="336"/>
                  <a:pt x="2586" y="359"/>
                  <a:pt x="2599" y="354"/>
                </a:cubicBezTo>
                <a:cubicBezTo>
                  <a:pt x="2612" y="349"/>
                  <a:pt x="2631" y="351"/>
                  <a:pt x="2632" y="357"/>
                </a:cubicBezTo>
                <a:cubicBezTo>
                  <a:pt x="2634" y="364"/>
                  <a:pt x="2654" y="366"/>
                  <a:pt x="2662" y="356"/>
                </a:cubicBezTo>
                <a:cubicBezTo>
                  <a:pt x="2670" y="346"/>
                  <a:pt x="2669" y="357"/>
                  <a:pt x="2670" y="359"/>
                </a:cubicBezTo>
                <a:cubicBezTo>
                  <a:pt x="2672" y="361"/>
                  <a:pt x="2690" y="349"/>
                  <a:pt x="2687" y="354"/>
                </a:cubicBezTo>
                <a:cubicBezTo>
                  <a:pt x="2684" y="359"/>
                  <a:pt x="2687" y="374"/>
                  <a:pt x="2697" y="369"/>
                </a:cubicBezTo>
                <a:cubicBezTo>
                  <a:pt x="2707" y="364"/>
                  <a:pt x="2712" y="369"/>
                  <a:pt x="2702" y="387"/>
                </a:cubicBezTo>
                <a:cubicBezTo>
                  <a:pt x="2692" y="405"/>
                  <a:pt x="2617" y="519"/>
                  <a:pt x="2599" y="536"/>
                </a:cubicBezTo>
                <a:cubicBezTo>
                  <a:pt x="2581" y="553"/>
                  <a:pt x="2558" y="620"/>
                  <a:pt x="2535" y="657"/>
                </a:cubicBezTo>
                <a:cubicBezTo>
                  <a:pt x="2512" y="693"/>
                  <a:pt x="2497" y="721"/>
                  <a:pt x="2479" y="764"/>
                </a:cubicBezTo>
                <a:cubicBezTo>
                  <a:pt x="2460" y="807"/>
                  <a:pt x="2412" y="865"/>
                  <a:pt x="2391" y="896"/>
                </a:cubicBezTo>
                <a:cubicBezTo>
                  <a:pt x="2369" y="928"/>
                  <a:pt x="2348" y="969"/>
                  <a:pt x="2333" y="973"/>
                </a:cubicBezTo>
                <a:cubicBezTo>
                  <a:pt x="2318" y="976"/>
                  <a:pt x="2331" y="994"/>
                  <a:pt x="2305" y="994"/>
                </a:cubicBezTo>
                <a:cubicBezTo>
                  <a:pt x="2278" y="994"/>
                  <a:pt x="2247" y="997"/>
                  <a:pt x="2254" y="1011"/>
                </a:cubicBezTo>
                <a:cubicBezTo>
                  <a:pt x="2260" y="1024"/>
                  <a:pt x="2280" y="1067"/>
                  <a:pt x="2259" y="1067"/>
                </a:cubicBezTo>
                <a:cubicBezTo>
                  <a:pt x="2237" y="1067"/>
                  <a:pt x="2186" y="1088"/>
                  <a:pt x="2151" y="1095"/>
                </a:cubicBezTo>
                <a:cubicBezTo>
                  <a:pt x="2116" y="1101"/>
                  <a:pt x="2021" y="1113"/>
                  <a:pt x="1971" y="1131"/>
                </a:cubicBezTo>
                <a:cubicBezTo>
                  <a:pt x="1921" y="1149"/>
                  <a:pt x="1840" y="1164"/>
                  <a:pt x="1824" y="1161"/>
                </a:cubicBezTo>
                <a:cubicBezTo>
                  <a:pt x="1807" y="1158"/>
                  <a:pt x="1731" y="1187"/>
                  <a:pt x="1599" y="1204"/>
                </a:cubicBezTo>
                <a:cubicBezTo>
                  <a:pt x="1467" y="1221"/>
                  <a:pt x="1278" y="1247"/>
                  <a:pt x="1253" y="1262"/>
                </a:cubicBezTo>
                <a:cubicBezTo>
                  <a:pt x="1229" y="1277"/>
                  <a:pt x="1181" y="1262"/>
                  <a:pt x="1134" y="1259"/>
                </a:cubicBezTo>
                <a:cubicBezTo>
                  <a:pt x="1088" y="1255"/>
                  <a:pt x="898" y="1260"/>
                  <a:pt x="797" y="1264"/>
                </a:cubicBezTo>
                <a:cubicBezTo>
                  <a:pt x="696" y="1267"/>
                  <a:pt x="561" y="1270"/>
                  <a:pt x="518" y="1252"/>
                </a:cubicBezTo>
                <a:cubicBezTo>
                  <a:pt x="475" y="1234"/>
                  <a:pt x="427" y="1214"/>
                  <a:pt x="420" y="1199"/>
                </a:cubicBezTo>
                <a:cubicBezTo>
                  <a:pt x="413" y="1184"/>
                  <a:pt x="400" y="1138"/>
                  <a:pt x="438" y="1060"/>
                </a:cubicBezTo>
                <a:cubicBezTo>
                  <a:pt x="476" y="982"/>
                  <a:pt x="584" y="860"/>
                  <a:pt x="645" y="799"/>
                </a:cubicBezTo>
                <a:cubicBezTo>
                  <a:pt x="706" y="738"/>
                  <a:pt x="754" y="680"/>
                  <a:pt x="739" y="609"/>
                </a:cubicBezTo>
                <a:cubicBezTo>
                  <a:pt x="724" y="538"/>
                  <a:pt x="627" y="562"/>
                  <a:pt x="597" y="592"/>
                </a:cubicBezTo>
                <a:cubicBezTo>
                  <a:pt x="567" y="622"/>
                  <a:pt x="508" y="690"/>
                  <a:pt x="488" y="748"/>
                </a:cubicBezTo>
                <a:cubicBezTo>
                  <a:pt x="468" y="806"/>
                  <a:pt x="417" y="916"/>
                  <a:pt x="382" y="958"/>
                </a:cubicBezTo>
                <a:cubicBezTo>
                  <a:pt x="347" y="999"/>
                  <a:pt x="322" y="1058"/>
                  <a:pt x="279" y="1090"/>
                </a:cubicBezTo>
                <a:cubicBezTo>
                  <a:pt x="236" y="1121"/>
                  <a:pt x="187" y="1204"/>
                  <a:pt x="170" y="1235"/>
                </a:cubicBezTo>
                <a:cubicBezTo>
                  <a:pt x="154" y="1267"/>
                  <a:pt x="137" y="1307"/>
                  <a:pt x="129" y="1315"/>
                </a:cubicBezTo>
                <a:cubicBezTo>
                  <a:pt x="121" y="1323"/>
                  <a:pt x="99" y="1343"/>
                  <a:pt x="76" y="1343"/>
                </a:cubicBezTo>
                <a:cubicBezTo>
                  <a:pt x="53" y="1343"/>
                  <a:pt x="33" y="1331"/>
                  <a:pt x="30" y="13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flipH="1">
            <a:off x="5108440" y="5997141"/>
            <a:ext cx="1020671" cy="174099"/>
          </a:xfrm>
          <a:custGeom>
            <a:avLst/>
            <a:gdLst>
              <a:gd name="T0" fmla="*/ 582 w 597"/>
              <a:gd name="T1" fmla="*/ 46 h 102"/>
              <a:gd name="T2" fmla="*/ 514 w 597"/>
              <a:gd name="T3" fmla="*/ 36 h 102"/>
              <a:gd name="T4" fmla="*/ 279 w 597"/>
              <a:gd name="T5" fmla="*/ 23 h 102"/>
              <a:gd name="T6" fmla="*/ 162 w 597"/>
              <a:gd name="T7" fmla="*/ 5 h 102"/>
              <a:gd name="T8" fmla="*/ 13 w 597"/>
              <a:gd name="T9" fmla="*/ 10 h 102"/>
              <a:gd name="T10" fmla="*/ 48 w 597"/>
              <a:gd name="T11" fmla="*/ 38 h 102"/>
              <a:gd name="T12" fmla="*/ 173 w 597"/>
              <a:gd name="T13" fmla="*/ 58 h 102"/>
              <a:gd name="T14" fmla="*/ 309 w 597"/>
              <a:gd name="T15" fmla="*/ 84 h 102"/>
              <a:gd name="T16" fmla="*/ 499 w 597"/>
              <a:gd name="T17" fmla="*/ 91 h 102"/>
              <a:gd name="T18" fmla="*/ 588 w 597"/>
              <a:gd name="T19" fmla="*/ 68 h 102"/>
              <a:gd name="T20" fmla="*/ 582 w 597"/>
              <a:gd name="T2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02">
                <a:moveTo>
                  <a:pt x="582" y="46"/>
                </a:moveTo>
                <a:cubicBezTo>
                  <a:pt x="564" y="46"/>
                  <a:pt x="550" y="36"/>
                  <a:pt x="514" y="36"/>
                </a:cubicBezTo>
                <a:cubicBezTo>
                  <a:pt x="478" y="36"/>
                  <a:pt x="329" y="33"/>
                  <a:pt x="279" y="23"/>
                </a:cubicBezTo>
                <a:cubicBezTo>
                  <a:pt x="230" y="13"/>
                  <a:pt x="198" y="5"/>
                  <a:pt x="162" y="5"/>
                </a:cubicBezTo>
                <a:cubicBezTo>
                  <a:pt x="125" y="5"/>
                  <a:pt x="26" y="0"/>
                  <a:pt x="13" y="10"/>
                </a:cubicBezTo>
                <a:cubicBezTo>
                  <a:pt x="0" y="20"/>
                  <a:pt x="10" y="33"/>
                  <a:pt x="48" y="38"/>
                </a:cubicBezTo>
                <a:cubicBezTo>
                  <a:pt x="86" y="43"/>
                  <a:pt x="150" y="58"/>
                  <a:pt x="173" y="58"/>
                </a:cubicBezTo>
                <a:cubicBezTo>
                  <a:pt x="197" y="58"/>
                  <a:pt x="258" y="83"/>
                  <a:pt x="309" y="84"/>
                </a:cubicBezTo>
                <a:cubicBezTo>
                  <a:pt x="360" y="86"/>
                  <a:pt x="459" y="102"/>
                  <a:pt x="499" y="91"/>
                </a:cubicBezTo>
                <a:cubicBezTo>
                  <a:pt x="539" y="79"/>
                  <a:pt x="580" y="73"/>
                  <a:pt x="588" y="68"/>
                </a:cubicBezTo>
                <a:cubicBezTo>
                  <a:pt x="597" y="63"/>
                  <a:pt x="597" y="46"/>
                  <a:pt x="582" y="46"/>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flipH="1">
            <a:off x="5120401" y="5764567"/>
            <a:ext cx="489072" cy="81069"/>
          </a:xfrm>
          <a:custGeom>
            <a:avLst/>
            <a:gdLst>
              <a:gd name="T0" fmla="*/ 286 w 286"/>
              <a:gd name="T1" fmla="*/ 27 h 47"/>
              <a:gd name="T2" fmla="*/ 235 w 286"/>
              <a:gd name="T3" fmla="*/ 17 h 47"/>
              <a:gd name="T4" fmla="*/ 184 w 286"/>
              <a:gd name="T5" fmla="*/ 9 h 47"/>
              <a:gd name="T6" fmla="*/ 73 w 286"/>
              <a:gd name="T7" fmla="*/ 4 h 47"/>
              <a:gd name="T8" fmla="*/ 182 w 286"/>
              <a:gd name="T9" fmla="*/ 18 h 47"/>
              <a:gd name="T10" fmla="*/ 12 w 286"/>
              <a:gd name="T11" fmla="*/ 25 h 47"/>
              <a:gd name="T12" fmla="*/ 76 w 286"/>
              <a:gd name="T13" fmla="*/ 45 h 47"/>
              <a:gd name="T14" fmla="*/ 250 w 286"/>
              <a:gd name="T15" fmla="*/ 40 h 47"/>
              <a:gd name="T16" fmla="*/ 286 w 286"/>
              <a:gd name="T17"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47">
                <a:moveTo>
                  <a:pt x="286" y="27"/>
                </a:moveTo>
                <a:cubicBezTo>
                  <a:pt x="286" y="20"/>
                  <a:pt x="248" y="15"/>
                  <a:pt x="235" y="17"/>
                </a:cubicBezTo>
                <a:cubicBezTo>
                  <a:pt x="222" y="18"/>
                  <a:pt x="205" y="10"/>
                  <a:pt x="184" y="9"/>
                </a:cubicBezTo>
                <a:cubicBezTo>
                  <a:pt x="162" y="7"/>
                  <a:pt x="78" y="0"/>
                  <a:pt x="73" y="4"/>
                </a:cubicBezTo>
                <a:cubicBezTo>
                  <a:pt x="68" y="7"/>
                  <a:pt x="174" y="10"/>
                  <a:pt x="182" y="18"/>
                </a:cubicBezTo>
                <a:cubicBezTo>
                  <a:pt x="190" y="27"/>
                  <a:pt x="23" y="12"/>
                  <a:pt x="12" y="25"/>
                </a:cubicBezTo>
                <a:cubicBezTo>
                  <a:pt x="0" y="38"/>
                  <a:pt x="43" y="43"/>
                  <a:pt x="76" y="45"/>
                </a:cubicBezTo>
                <a:cubicBezTo>
                  <a:pt x="109" y="47"/>
                  <a:pt x="235" y="43"/>
                  <a:pt x="250" y="40"/>
                </a:cubicBezTo>
                <a:cubicBezTo>
                  <a:pt x="265" y="37"/>
                  <a:pt x="286" y="33"/>
                  <a:pt x="286" y="2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flipH="1">
            <a:off x="5376898" y="5744632"/>
            <a:ext cx="172770" cy="26580"/>
          </a:xfrm>
          <a:custGeom>
            <a:avLst/>
            <a:gdLst>
              <a:gd name="T0" fmla="*/ 96 w 101"/>
              <a:gd name="T1" fmla="*/ 7 h 16"/>
              <a:gd name="T2" fmla="*/ 10 w 101"/>
              <a:gd name="T3" fmla="*/ 4 h 16"/>
              <a:gd name="T4" fmla="*/ 96 w 101"/>
              <a:gd name="T5" fmla="*/ 7 h 16"/>
            </a:gdLst>
            <a:ahLst/>
            <a:cxnLst>
              <a:cxn ang="0">
                <a:pos x="T0" y="T1"/>
              </a:cxn>
              <a:cxn ang="0">
                <a:pos x="T2" y="T3"/>
              </a:cxn>
              <a:cxn ang="0">
                <a:pos x="T4" y="T5"/>
              </a:cxn>
            </a:cxnLst>
            <a:rect l="0" t="0" r="r" b="b"/>
            <a:pathLst>
              <a:path w="101" h="16">
                <a:moveTo>
                  <a:pt x="96" y="7"/>
                </a:moveTo>
                <a:cubicBezTo>
                  <a:pt x="101" y="0"/>
                  <a:pt x="20" y="2"/>
                  <a:pt x="10" y="4"/>
                </a:cubicBezTo>
                <a:cubicBezTo>
                  <a:pt x="0" y="6"/>
                  <a:pt x="89" y="16"/>
                  <a:pt x="96" y="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flipH="1">
            <a:off x="5057938" y="5567876"/>
            <a:ext cx="1246601" cy="178085"/>
          </a:xfrm>
          <a:custGeom>
            <a:avLst/>
            <a:gdLst>
              <a:gd name="T0" fmla="*/ 728 w 729"/>
              <a:gd name="T1" fmla="*/ 38 h 104"/>
              <a:gd name="T2" fmla="*/ 696 w 729"/>
              <a:gd name="T3" fmla="*/ 23 h 104"/>
              <a:gd name="T4" fmla="*/ 624 w 729"/>
              <a:gd name="T5" fmla="*/ 14 h 104"/>
              <a:gd name="T6" fmla="*/ 458 w 729"/>
              <a:gd name="T7" fmla="*/ 0 h 104"/>
              <a:gd name="T8" fmla="*/ 584 w 729"/>
              <a:gd name="T9" fmla="*/ 16 h 104"/>
              <a:gd name="T10" fmla="*/ 415 w 729"/>
              <a:gd name="T11" fmla="*/ 8 h 104"/>
              <a:gd name="T12" fmla="*/ 442 w 729"/>
              <a:gd name="T13" fmla="*/ 19 h 104"/>
              <a:gd name="T14" fmla="*/ 379 w 729"/>
              <a:gd name="T15" fmla="*/ 14 h 104"/>
              <a:gd name="T16" fmla="*/ 395 w 729"/>
              <a:gd name="T17" fmla="*/ 26 h 104"/>
              <a:gd name="T18" fmla="*/ 223 w 729"/>
              <a:gd name="T19" fmla="*/ 36 h 104"/>
              <a:gd name="T20" fmla="*/ 45 w 729"/>
              <a:gd name="T21" fmla="*/ 57 h 104"/>
              <a:gd name="T22" fmla="*/ 18 w 729"/>
              <a:gd name="T23" fmla="*/ 85 h 104"/>
              <a:gd name="T24" fmla="*/ 141 w 729"/>
              <a:gd name="T25" fmla="*/ 100 h 104"/>
              <a:gd name="T26" fmla="*/ 323 w 729"/>
              <a:gd name="T27" fmla="*/ 95 h 104"/>
              <a:gd name="T28" fmla="*/ 435 w 729"/>
              <a:gd name="T29" fmla="*/ 71 h 104"/>
              <a:gd name="T30" fmla="*/ 728 w 729"/>
              <a:gd name="T31"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9" h="104">
                <a:moveTo>
                  <a:pt x="728" y="38"/>
                </a:moveTo>
                <a:cubicBezTo>
                  <a:pt x="727" y="28"/>
                  <a:pt x="701" y="26"/>
                  <a:pt x="696" y="23"/>
                </a:cubicBezTo>
                <a:cubicBezTo>
                  <a:pt x="691" y="19"/>
                  <a:pt x="634" y="19"/>
                  <a:pt x="624" y="14"/>
                </a:cubicBezTo>
                <a:cubicBezTo>
                  <a:pt x="614" y="9"/>
                  <a:pt x="468" y="0"/>
                  <a:pt x="458" y="0"/>
                </a:cubicBezTo>
                <a:cubicBezTo>
                  <a:pt x="448" y="0"/>
                  <a:pt x="599" y="14"/>
                  <a:pt x="584" y="16"/>
                </a:cubicBezTo>
                <a:cubicBezTo>
                  <a:pt x="569" y="18"/>
                  <a:pt x="424" y="4"/>
                  <a:pt x="415" y="8"/>
                </a:cubicBezTo>
                <a:cubicBezTo>
                  <a:pt x="407" y="11"/>
                  <a:pt x="450" y="16"/>
                  <a:pt x="442" y="19"/>
                </a:cubicBezTo>
                <a:cubicBezTo>
                  <a:pt x="433" y="23"/>
                  <a:pt x="384" y="13"/>
                  <a:pt x="379" y="14"/>
                </a:cubicBezTo>
                <a:cubicBezTo>
                  <a:pt x="374" y="16"/>
                  <a:pt x="414" y="28"/>
                  <a:pt x="395" y="26"/>
                </a:cubicBezTo>
                <a:cubicBezTo>
                  <a:pt x="377" y="24"/>
                  <a:pt x="276" y="26"/>
                  <a:pt x="223" y="36"/>
                </a:cubicBezTo>
                <a:cubicBezTo>
                  <a:pt x="171" y="46"/>
                  <a:pt x="65" y="57"/>
                  <a:pt x="45" y="57"/>
                </a:cubicBezTo>
                <a:cubicBezTo>
                  <a:pt x="25" y="57"/>
                  <a:pt x="0" y="84"/>
                  <a:pt x="18" y="85"/>
                </a:cubicBezTo>
                <a:cubicBezTo>
                  <a:pt x="37" y="87"/>
                  <a:pt x="113" y="104"/>
                  <a:pt x="141" y="100"/>
                </a:cubicBezTo>
                <a:cubicBezTo>
                  <a:pt x="169" y="97"/>
                  <a:pt x="281" y="100"/>
                  <a:pt x="323" y="95"/>
                </a:cubicBezTo>
                <a:cubicBezTo>
                  <a:pt x="364" y="90"/>
                  <a:pt x="399" y="72"/>
                  <a:pt x="435" y="71"/>
                </a:cubicBezTo>
                <a:cubicBezTo>
                  <a:pt x="472" y="69"/>
                  <a:pt x="729" y="57"/>
                  <a:pt x="728" y="38"/>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flipH="1">
            <a:off x="3437890" y="6163267"/>
            <a:ext cx="303011" cy="59804"/>
          </a:xfrm>
          <a:custGeom>
            <a:avLst/>
            <a:gdLst>
              <a:gd name="T0" fmla="*/ 152 w 177"/>
              <a:gd name="T1" fmla="*/ 14 h 35"/>
              <a:gd name="T2" fmla="*/ 41 w 177"/>
              <a:gd name="T3" fmla="*/ 5 h 35"/>
              <a:gd name="T4" fmla="*/ 17 w 177"/>
              <a:gd name="T5" fmla="*/ 17 h 35"/>
              <a:gd name="T6" fmla="*/ 30 w 177"/>
              <a:gd name="T7" fmla="*/ 29 h 35"/>
              <a:gd name="T8" fmla="*/ 114 w 177"/>
              <a:gd name="T9" fmla="*/ 30 h 35"/>
              <a:gd name="T10" fmla="*/ 152 w 177"/>
              <a:gd name="T11" fmla="*/ 14 h 35"/>
            </a:gdLst>
            <a:ahLst/>
            <a:cxnLst>
              <a:cxn ang="0">
                <a:pos x="T0" y="T1"/>
              </a:cxn>
              <a:cxn ang="0">
                <a:pos x="T2" y="T3"/>
              </a:cxn>
              <a:cxn ang="0">
                <a:pos x="T4" y="T5"/>
              </a:cxn>
              <a:cxn ang="0">
                <a:pos x="T6" y="T7"/>
              </a:cxn>
              <a:cxn ang="0">
                <a:pos x="T8" y="T9"/>
              </a:cxn>
              <a:cxn ang="0">
                <a:pos x="T10" y="T11"/>
              </a:cxn>
            </a:cxnLst>
            <a:rect l="0" t="0" r="r" b="b"/>
            <a:pathLst>
              <a:path w="177" h="35">
                <a:moveTo>
                  <a:pt x="152" y="14"/>
                </a:moveTo>
                <a:cubicBezTo>
                  <a:pt x="141" y="9"/>
                  <a:pt x="83" y="0"/>
                  <a:pt x="41" y="5"/>
                </a:cubicBezTo>
                <a:cubicBezTo>
                  <a:pt x="0" y="10"/>
                  <a:pt x="28" y="14"/>
                  <a:pt x="17" y="17"/>
                </a:cubicBezTo>
                <a:cubicBezTo>
                  <a:pt x="5" y="20"/>
                  <a:pt x="2" y="29"/>
                  <a:pt x="30" y="29"/>
                </a:cubicBezTo>
                <a:cubicBezTo>
                  <a:pt x="58" y="29"/>
                  <a:pt x="106" y="35"/>
                  <a:pt x="114" y="30"/>
                </a:cubicBezTo>
                <a:cubicBezTo>
                  <a:pt x="122" y="25"/>
                  <a:pt x="177" y="24"/>
                  <a:pt x="152" y="14"/>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flipH="1">
            <a:off x="2841169" y="6056946"/>
            <a:ext cx="789425" cy="73095"/>
          </a:xfrm>
          <a:custGeom>
            <a:avLst/>
            <a:gdLst>
              <a:gd name="T0" fmla="*/ 452 w 462"/>
              <a:gd name="T1" fmla="*/ 39 h 43"/>
              <a:gd name="T2" fmla="*/ 450 w 462"/>
              <a:gd name="T3" fmla="*/ 29 h 43"/>
              <a:gd name="T4" fmla="*/ 439 w 462"/>
              <a:gd name="T5" fmla="*/ 18 h 43"/>
              <a:gd name="T6" fmla="*/ 273 w 462"/>
              <a:gd name="T7" fmla="*/ 14 h 43"/>
              <a:gd name="T8" fmla="*/ 260 w 462"/>
              <a:gd name="T9" fmla="*/ 5 h 43"/>
              <a:gd name="T10" fmla="*/ 162 w 462"/>
              <a:gd name="T11" fmla="*/ 6 h 43"/>
              <a:gd name="T12" fmla="*/ 20 w 462"/>
              <a:gd name="T13" fmla="*/ 0 h 43"/>
              <a:gd name="T14" fmla="*/ 37 w 462"/>
              <a:gd name="T15" fmla="*/ 11 h 43"/>
              <a:gd name="T16" fmla="*/ 2 w 462"/>
              <a:gd name="T17" fmla="*/ 18 h 43"/>
              <a:gd name="T18" fmla="*/ 106 w 462"/>
              <a:gd name="T19" fmla="*/ 21 h 43"/>
              <a:gd name="T20" fmla="*/ 209 w 462"/>
              <a:gd name="T21" fmla="*/ 24 h 43"/>
              <a:gd name="T22" fmla="*/ 305 w 462"/>
              <a:gd name="T23" fmla="*/ 23 h 43"/>
              <a:gd name="T24" fmla="*/ 300 w 462"/>
              <a:gd name="T25" fmla="*/ 34 h 43"/>
              <a:gd name="T26" fmla="*/ 404 w 462"/>
              <a:gd name="T27" fmla="*/ 29 h 43"/>
              <a:gd name="T28" fmla="*/ 377 w 462"/>
              <a:gd name="T29" fmla="*/ 38 h 43"/>
              <a:gd name="T30" fmla="*/ 452 w 462"/>
              <a:gd name="T3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2" h="43">
                <a:moveTo>
                  <a:pt x="452" y="39"/>
                </a:moveTo>
                <a:cubicBezTo>
                  <a:pt x="462" y="37"/>
                  <a:pt x="454" y="36"/>
                  <a:pt x="450" y="29"/>
                </a:cubicBezTo>
                <a:cubicBezTo>
                  <a:pt x="447" y="23"/>
                  <a:pt x="458" y="18"/>
                  <a:pt x="439" y="18"/>
                </a:cubicBezTo>
                <a:cubicBezTo>
                  <a:pt x="419" y="18"/>
                  <a:pt x="293" y="14"/>
                  <a:pt x="273" y="14"/>
                </a:cubicBezTo>
                <a:cubicBezTo>
                  <a:pt x="253" y="14"/>
                  <a:pt x="283" y="5"/>
                  <a:pt x="260" y="5"/>
                </a:cubicBezTo>
                <a:cubicBezTo>
                  <a:pt x="237" y="5"/>
                  <a:pt x="172" y="11"/>
                  <a:pt x="162" y="6"/>
                </a:cubicBezTo>
                <a:cubicBezTo>
                  <a:pt x="153" y="1"/>
                  <a:pt x="38" y="0"/>
                  <a:pt x="20" y="0"/>
                </a:cubicBezTo>
                <a:cubicBezTo>
                  <a:pt x="2" y="0"/>
                  <a:pt x="24" y="8"/>
                  <a:pt x="37" y="11"/>
                </a:cubicBezTo>
                <a:cubicBezTo>
                  <a:pt x="50" y="14"/>
                  <a:pt x="0" y="9"/>
                  <a:pt x="2" y="18"/>
                </a:cubicBezTo>
                <a:cubicBezTo>
                  <a:pt x="4" y="26"/>
                  <a:pt x="88" y="24"/>
                  <a:pt x="106" y="21"/>
                </a:cubicBezTo>
                <a:cubicBezTo>
                  <a:pt x="124" y="18"/>
                  <a:pt x="167" y="26"/>
                  <a:pt x="209" y="24"/>
                </a:cubicBezTo>
                <a:cubicBezTo>
                  <a:pt x="250" y="23"/>
                  <a:pt x="298" y="21"/>
                  <a:pt x="305" y="23"/>
                </a:cubicBezTo>
                <a:cubicBezTo>
                  <a:pt x="311" y="24"/>
                  <a:pt x="273" y="36"/>
                  <a:pt x="300" y="34"/>
                </a:cubicBezTo>
                <a:cubicBezTo>
                  <a:pt x="326" y="33"/>
                  <a:pt x="404" y="23"/>
                  <a:pt x="404" y="29"/>
                </a:cubicBezTo>
                <a:cubicBezTo>
                  <a:pt x="404" y="36"/>
                  <a:pt x="369" y="33"/>
                  <a:pt x="377" y="38"/>
                </a:cubicBezTo>
                <a:cubicBezTo>
                  <a:pt x="386" y="43"/>
                  <a:pt x="439" y="43"/>
                  <a:pt x="452" y="39"/>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flipH="1">
            <a:off x="3597369" y="5769883"/>
            <a:ext cx="284405" cy="31895"/>
          </a:xfrm>
          <a:custGeom>
            <a:avLst/>
            <a:gdLst>
              <a:gd name="T0" fmla="*/ 161 w 167"/>
              <a:gd name="T1" fmla="*/ 7 h 19"/>
              <a:gd name="T2" fmla="*/ 10 w 167"/>
              <a:gd name="T3" fmla="*/ 12 h 19"/>
              <a:gd name="T4" fmla="*/ 161 w 167"/>
              <a:gd name="T5" fmla="*/ 7 h 19"/>
            </a:gdLst>
            <a:ahLst/>
            <a:cxnLst>
              <a:cxn ang="0">
                <a:pos x="T0" y="T1"/>
              </a:cxn>
              <a:cxn ang="0">
                <a:pos x="T2" y="T3"/>
              </a:cxn>
              <a:cxn ang="0">
                <a:pos x="T4" y="T5"/>
              </a:cxn>
            </a:cxnLst>
            <a:rect l="0" t="0" r="r" b="b"/>
            <a:pathLst>
              <a:path w="167" h="19">
                <a:moveTo>
                  <a:pt x="161" y="7"/>
                </a:moveTo>
                <a:cubicBezTo>
                  <a:pt x="167" y="0"/>
                  <a:pt x="20" y="6"/>
                  <a:pt x="10" y="12"/>
                </a:cubicBezTo>
                <a:cubicBezTo>
                  <a:pt x="0" y="19"/>
                  <a:pt x="154" y="15"/>
                  <a:pt x="161" y="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flipH="1">
            <a:off x="2750797" y="5646286"/>
            <a:ext cx="1386145" cy="148848"/>
          </a:xfrm>
          <a:custGeom>
            <a:avLst/>
            <a:gdLst>
              <a:gd name="T0" fmla="*/ 5 w 811"/>
              <a:gd name="T1" fmla="*/ 76 h 87"/>
              <a:gd name="T2" fmla="*/ 282 w 811"/>
              <a:gd name="T3" fmla="*/ 69 h 87"/>
              <a:gd name="T4" fmla="*/ 493 w 811"/>
              <a:gd name="T5" fmla="*/ 69 h 87"/>
              <a:gd name="T6" fmla="*/ 707 w 811"/>
              <a:gd name="T7" fmla="*/ 63 h 87"/>
              <a:gd name="T8" fmla="*/ 768 w 811"/>
              <a:gd name="T9" fmla="*/ 51 h 87"/>
              <a:gd name="T10" fmla="*/ 733 w 811"/>
              <a:gd name="T11" fmla="*/ 44 h 87"/>
              <a:gd name="T12" fmla="*/ 779 w 811"/>
              <a:gd name="T13" fmla="*/ 30 h 87"/>
              <a:gd name="T14" fmla="*/ 609 w 811"/>
              <a:gd name="T15" fmla="*/ 36 h 87"/>
              <a:gd name="T16" fmla="*/ 750 w 811"/>
              <a:gd name="T17" fmla="*/ 18 h 87"/>
              <a:gd name="T18" fmla="*/ 794 w 811"/>
              <a:gd name="T19" fmla="*/ 1 h 87"/>
              <a:gd name="T20" fmla="*/ 513 w 811"/>
              <a:gd name="T21" fmla="*/ 21 h 87"/>
              <a:gd name="T22" fmla="*/ 278 w 811"/>
              <a:gd name="T23" fmla="*/ 28 h 87"/>
              <a:gd name="T24" fmla="*/ 181 w 811"/>
              <a:gd name="T25" fmla="*/ 33 h 87"/>
              <a:gd name="T26" fmla="*/ 105 w 811"/>
              <a:gd name="T27" fmla="*/ 46 h 87"/>
              <a:gd name="T28" fmla="*/ 273 w 811"/>
              <a:gd name="T29" fmla="*/ 54 h 87"/>
              <a:gd name="T30" fmla="*/ 5 w 811"/>
              <a:gd name="T31"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1" h="87">
                <a:moveTo>
                  <a:pt x="5" y="76"/>
                </a:moveTo>
                <a:cubicBezTo>
                  <a:pt x="0" y="87"/>
                  <a:pt x="249" y="74"/>
                  <a:pt x="282" y="69"/>
                </a:cubicBezTo>
                <a:cubicBezTo>
                  <a:pt x="315" y="64"/>
                  <a:pt x="482" y="63"/>
                  <a:pt x="493" y="69"/>
                </a:cubicBezTo>
                <a:cubicBezTo>
                  <a:pt x="505" y="76"/>
                  <a:pt x="688" y="68"/>
                  <a:pt x="707" y="63"/>
                </a:cubicBezTo>
                <a:cubicBezTo>
                  <a:pt x="725" y="58"/>
                  <a:pt x="768" y="56"/>
                  <a:pt x="768" y="51"/>
                </a:cubicBezTo>
                <a:cubicBezTo>
                  <a:pt x="768" y="46"/>
                  <a:pt x="723" y="51"/>
                  <a:pt x="733" y="44"/>
                </a:cubicBezTo>
                <a:cubicBezTo>
                  <a:pt x="743" y="38"/>
                  <a:pt x="789" y="35"/>
                  <a:pt x="779" y="30"/>
                </a:cubicBezTo>
                <a:cubicBezTo>
                  <a:pt x="769" y="25"/>
                  <a:pt x="609" y="44"/>
                  <a:pt x="609" y="36"/>
                </a:cubicBezTo>
                <a:cubicBezTo>
                  <a:pt x="609" y="28"/>
                  <a:pt x="750" y="23"/>
                  <a:pt x="750" y="18"/>
                </a:cubicBezTo>
                <a:cubicBezTo>
                  <a:pt x="750" y="13"/>
                  <a:pt x="811" y="3"/>
                  <a:pt x="794" y="1"/>
                </a:cubicBezTo>
                <a:cubicBezTo>
                  <a:pt x="778" y="0"/>
                  <a:pt x="549" y="15"/>
                  <a:pt x="513" y="21"/>
                </a:cubicBezTo>
                <a:cubicBezTo>
                  <a:pt x="477" y="28"/>
                  <a:pt x="303" y="31"/>
                  <a:pt x="278" y="28"/>
                </a:cubicBezTo>
                <a:cubicBezTo>
                  <a:pt x="253" y="25"/>
                  <a:pt x="199" y="35"/>
                  <a:pt x="181" y="33"/>
                </a:cubicBezTo>
                <a:cubicBezTo>
                  <a:pt x="163" y="31"/>
                  <a:pt x="113" y="39"/>
                  <a:pt x="105" y="46"/>
                </a:cubicBezTo>
                <a:cubicBezTo>
                  <a:pt x="96" y="53"/>
                  <a:pt x="257" y="49"/>
                  <a:pt x="273" y="54"/>
                </a:cubicBezTo>
                <a:cubicBezTo>
                  <a:pt x="290" y="59"/>
                  <a:pt x="7" y="73"/>
                  <a:pt x="5" y="76"/>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flipH="1">
            <a:off x="2936857" y="5542624"/>
            <a:ext cx="1040606" cy="82398"/>
          </a:xfrm>
          <a:custGeom>
            <a:avLst/>
            <a:gdLst>
              <a:gd name="T0" fmla="*/ 602 w 609"/>
              <a:gd name="T1" fmla="*/ 11 h 48"/>
              <a:gd name="T2" fmla="*/ 592 w 609"/>
              <a:gd name="T3" fmla="*/ 0 h 48"/>
              <a:gd name="T4" fmla="*/ 347 w 609"/>
              <a:gd name="T5" fmla="*/ 18 h 48"/>
              <a:gd name="T6" fmla="*/ 208 w 609"/>
              <a:gd name="T7" fmla="*/ 24 h 48"/>
              <a:gd name="T8" fmla="*/ 8 w 609"/>
              <a:gd name="T9" fmla="*/ 41 h 48"/>
              <a:gd name="T10" fmla="*/ 240 w 609"/>
              <a:gd name="T11" fmla="*/ 46 h 48"/>
              <a:gd name="T12" fmla="*/ 352 w 609"/>
              <a:gd name="T13" fmla="*/ 39 h 48"/>
              <a:gd name="T14" fmla="*/ 602 w 609"/>
              <a:gd name="T15" fmla="*/ 11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48">
                <a:moveTo>
                  <a:pt x="602" y="11"/>
                </a:moveTo>
                <a:cubicBezTo>
                  <a:pt x="608" y="4"/>
                  <a:pt x="609" y="0"/>
                  <a:pt x="592" y="0"/>
                </a:cubicBezTo>
                <a:cubicBezTo>
                  <a:pt x="575" y="0"/>
                  <a:pt x="382" y="11"/>
                  <a:pt x="347" y="18"/>
                </a:cubicBezTo>
                <a:cubicBezTo>
                  <a:pt x="313" y="24"/>
                  <a:pt x="228" y="26"/>
                  <a:pt x="208" y="24"/>
                </a:cubicBezTo>
                <a:cubicBezTo>
                  <a:pt x="189" y="23"/>
                  <a:pt x="17" y="38"/>
                  <a:pt x="8" y="41"/>
                </a:cubicBezTo>
                <a:cubicBezTo>
                  <a:pt x="0" y="44"/>
                  <a:pt x="215" y="44"/>
                  <a:pt x="240" y="46"/>
                </a:cubicBezTo>
                <a:cubicBezTo>
                  <a:pt x="265" y="48"/>
                  <a:pt x="324" y="46"/>
                  <a:pt x="352" y="39"/>
                </a:cubicBezTo>
                <a:cubicBezTo>
                  <a:pt x="380" y="33"/>
                  <a:pt x="590" y="24"/>
                  <a:pt x="602" y="11"/>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p:cNvSpPr>
          <p:nvPr/>
        </p:nvSpPr>
        <p:spPr bwMode="auto">
          <a:xfrm flipH="1">
            <a:off x="4251236" y="5597113"/>
            <a:ext cx="406674" cy="54489"/>
          </a:xfrm>
          <a:custGeom>
            <a:avLst/>
            <a:gdLst>
              <a:gd name="T0" fmla="*/ 224 w 238"/>
              <a:gd name="T1" fmla="*/ 17 h 32"/>
              <a:gd name="T2" fmla="*/ 157 w 238"/>
              <a:gd name="T3" fmla="*/ 12 h 32"/>
              <a:gd name="T4" fmla="*/ 13 w 238"/>
              <a:gd name="T5" fmla="*/ 14 h 32"/>
              <a:gd name="T6" fmla="*/ 224 w 238"/>
              <a:gd name="T7" fmla="*/ 17 h 32"/>
            </a:gdLst>
            <a:ahLst/>
            <a:cxnLst>
              <a:cxn ang="0">
                <a:pos x="T0" y="T1"/>
              </a:cxn>
              <a:cxn ang="0">
                <a:pos x="T2" y="T3"/>
              </a:cxn>
              <a:cxn ang="0">
                <a:pos x="T4" y="T5"/>
              </a:cxn>
              <a:cxn ang="0">
                <a:pos x="T6" y="T7"/>
              </a:cxn>
            </a:cxnLst>
            <a:rect l="0" t="0" r="r" b="b"/>
            <a:pathLst>
              <a:path w="238" h="32">
                <a:moveTo>
                  <a:pt x="224" y="17"/>
                </a:moveTo>
                <a:cubicBezTo>
                  <a:pt x="238" y="0"/>
                  <a:pt x="167" y="16"/>
                  <a:pt x="157" y="12"/>
                </a:cubicBezTo>
                <a:cubicBezTo>
                  <a:pt x="147" y="9"/>
                  <a:pt x="26" y="11"/>
                  <a:pt x="13" y="14"/>
                </a:cubicBezTo>
                <a:cubicBezTo>
                  <a:pt x="0" y="17"/>
                  <a:pt x="213" y="32"/>
                  <a:pt x="224" y="1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p:nvSpPr>
        <p:spPr bwMode="auto">
          <a:xfrm flipH="1">
            <a:off x="3613317" y="5518702"/>
            <a:ext cx="384080" cy="46515"/>
          </a:xfrm>
          <a:custGeom>
            <a:avLst/>
            <a:gdLst>
              <a:gd name="T0" fmla="*/ 221 w 224"/>
              <a:gd name="T1" fmla="*/ 9 h 27"/>
              <a:gd name="T2" fmla="*/ 9 w 224"/>
              <a:gd name="T3" fmla="*/ 24 h 27"/>
              <a:gd name="T4" fmla="*/ 221 w 224"/>
              <a:gd name="T5" fmla="*/ 9 h 27"/>
            </a:gdLst>
            <a:ahLst/>
            <a:cxnLst>
              <a:cxn ang="0">
                <a:pos x="T0" y="T1"/>
              </a:cxn>
              <a:cxn ang="0">
                <a:pos x="T2" y="T3"/>
              </a:cxn>
              <a:cxn ang="0">
                <a:pos x="T4" y="T5"/>
              </a:cxn>
            </a:cxnLst>
            <a:rect l="0" t="0" r="r" b="b"/>
            <a:pathLst>
              <a:path w="224" h="27">
                <a:moveTo>
                  <a:pt x="221" y="9"/>
                </a:moveTo>
                <a:cubicBezTo>
                  <a:pt x="224" y="0"/>
                  <a:pt x="19" y="20"/>
                  <a:pt x="9" y="24"/>
                </a:cubicBezTo>
                <a:cubicBezTo>
                  <a:pt x="0" y="27"/>
                  <a:pt x="218" y="17"/>
                  <a:pt x="221" y="9"/>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9"/>
          <p:cNvSpPr>
            <a:spLocks/>
          </p:cNvSpPr>
          <p:nvPr/>
        </p:nvSpPr>
        <p:spPr bwMode="auto">
          <a:xfrm flipH="1">
            <a:off x="2399942" y="5348591"/>
            <a:ext cx="263142" cy="34554"/>
          </a:xfrm>
          <a:custGeom>
            <a:avLst/>
            <a:gdLst>
              <a:gd name="T0" fmla="*/ 15 w 154"/>
              <a:gd name="T1" fmla="*/ 15 h 20"/>
              <a:gd name="T2" fmla="*/ 84 w 154"/>
              <a:gd name="T3" fmla="*/ 17 h 20"/>
              <a:gd name="T4" fmla="*/ 144 w 154"/>
              <a:gd name="T5" fmla="*/ 3 h 20"/>
              <a:gd name="T6" fmla="*/ 15 w 154"/>
              <a:gd name="T7" fmla="*/ 15 h 20"/>
            </a:gdLst>
            <a:ahLst/>
            <a:cxnLst>
              <a:cxn ang="0">
                <a:pos x="T0" y="T1"/>
              </a:cxn>
              <a:cxn ang="0">
                <a:pos x="T2" y="T3"/>
              </a:cxn>
              <a:cxn ang="0">
                <a:pos x="T4" y="T5"/>
              </a:cxn>
              <a:cxn ang="0">
                <a:pos x="T6" y="T7"/>
              </a:cxn>
            </a:cxnLst>
            <a:rect l="0" t="0" r="r" b="b"/>
            <a:pathLst>
              <a:path w="154" h="20">
                <a:moveTo>
                  <a:pt x="15" y="15"/>
                </a:moveTo>
                <a:cubicBezTo>
                  <a:pt x="0" y="15"/>
                  <a:pt x="61" y="20"/>
                  <a:pt x="84" y="17"/>
                </a:cubicBezTo>
                <a:cubicBezTo>
                  <a:pt x="107" y="13"/>
                  <a:pt x="154" y="7"/>
                  <a:pt x="144" y="3"/>
                </a:cubicBezTo>
                <a:cubicBezTo>
                  <a:pt x="134" y="0"/>
                  <a:pt x="23" y="15"/>
                  <a:pt x="15" y="15"/>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0"/>
          <p:cNvSpPr>
            <a:spLocks/>
          </p:cNvSpPr>
          <p:nvPr/>
        </p:nvSpPr>
        <p:spPr bwMode="auto">
          <a:xfrm flipH="1">
            <a:off x="2118194" y="5311379"/>
            <a:ext cx="178086" cy="33225"/>
          </a:xfrm>
          <a:custGeom>
            <a:avLst/>
            <a:gdLst>
              <a:gd name="T0" fmla="*/ 99 w 104"/>
              <a:gd name="T1" fmla="*/ 7 h 19"/>
              <a:gd name="T2" fmla="*/ 38 w 104"/>
              <a:gd name="T3" fmla="*/ 7 h 19"/>
              <a:gd name="T4" fmla="*/ 7 w 104"/>
              <a:gd name="T5" fmla="*/ 12 h 19"/>
              <a:gd name="T6" fmla="*/ 99 w 104"/>
              <a:gd name="T7" fmla="*/ 7 h 19"/>
            </a:gdLst>
            <a:ahLst/>
            <a:cxnLst>
              <a:cxn ang="0">
                <a:pos x="T0" y="T1"/>
              </a:cxn>
              <a:cxn ang="0">
                <a:pos x="T2" y="T3"/>
              </a:cxn>
              <a:cxn ang="0">
                <a:pos x="T4" y="T5"/>
              </a:cxn>
              <a:cxn ang="0">
                <a:pos x="T6" y="T7"/>
              </a:cxn>
            </a:cxnLst>
            <a:rect l="0" t="0" r="r" b="b"/>
            <a:pathLst>
              <a:path w="104" h="19">
                <a:moveTo>
                  <a:pt x="99" y="7"/>
                </a:moveTo>
                <a:cubicBezTo>
                  <a:pt x="104" y="0"/>
                  <a:pt x="51" y="6"/>
                  <a:pt x="38" y="7"/>
                </a:cubicBezTo>
                <a:cubicBezTo>
                  <a:pt x="25" y="9"/>
                  <a:pt x="0" y="6"/>
                  <a:pt x="7" y="12"/>
                </a:cubicBezTo>
                <a:cubicBezTo>
                  <a:pt x="13" y="19"/>
                  <a:pt x="96" y="12"/>
                  <a:pt x="99" y="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1"/>
          <p:cNvSpPr>
            <a:spLocks/>
          </p:cNvSpPr>
          <p:nvPr/>
        </p:nvSpPr>
        <p:spPr bwMode="auto">
          <a:xfrm flipH="1">
            <a:off x="2221855" y="5118674"/>
            <a:ext cx="494387" cy="43857"/>
          </a:xfrm>
          <a:custGeom>
            <a:avLst/>
            <a:gdLst>
              <a:gd name="T0" fmla="*/ 287 w 289"/>
              <a:gd name="T1" fmla="*/ 6 h 26"/>
              <a:gd name="T2" fmla="*/ 142 w 289"/>
              <a:gd name="T3" fmla="*/ 10 h 26"/>
              <a:gd name="T4" fmla="*/ 6 w 289"/>
              <a:gd name="T5" fmla="*/ 19 h 26"/>
              <a:gd name="T6" fmla="*/ 142 w 289"/>
              <a:gd name="T7" fmla="*/ 19 h 26"/>
              <a:gd name="T8" fmla="*/ 287 w 289"/>
              <a:gd name="T9" fmla="*/ 6 h 26"/>
            </a:gdLst>
            <a:ahLst/>
            <a:cxnLst>
              <a:cxn ang="0">
                <a:pos x="T0" y="T1"/>
              </a:cxn>
              <a:cxn ang="0">
                <a:pos x="T2" y="T3"/>
              </a:cxn>
              <a:cxn ang="0">
                <a:pos x="T4" y="T5"/>
              </a:cxn>
              <a:cxn ang="0">
                <a:pos x="T6" y="T7"/>
              </a:cxn>
              <a:cxn ang="0">
                <a:pos x="T8" y="T9"/>
              </a:cxn>
            </a:cxnLst>
            <a:rect l="0" t="0" r="r" b="b"/>
            <a:pathLst>
              <a:path w="289" h="26">
                <a:moveTo>
                  <a:pt x="287" y="6"/>
                </a:moveTo>
                <a:cubicBezTo>
                  <a:pt x="286" y="0"/>
                  <a:pt x="162" y="3"/>
                  <a:pt x="142" y="10"/>
                </a:cubicBezTo>
                <a:cubicBezTo>
                  <a:pt x="122" y="16"/>
                  <a:pt x="13" y="13"/>
                  <a:pt x="6" y="19"/>
                </a:cubicBezTo>
                <a:cubicBezTo>
                  <a:pt x="0" y="26"/>
                  <a:pt x="122" y="24"/>
                  <a:pt x="142" y="19"/>
                </a:cubicBezTo>
                <a:cubicBezTo>
                  <a:pt x="162" y="14"/>
                  <a:pt x="289" y="13"/>
                  <a:pt x="287" y="6"/>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p:cNvSpPr>
          <p:nvPr/>
        </p:nvSpPr>
        <p:spPr bwMode="auto">
          <a:xfrm flipH="1">
            <a:off x="2200592" y="5082791"/>
            <a:ext cx="208653" cy="23922"/>
          </a:xfrm>
          <a:custGeom>
            <a:avLst/>
            <a:gdLst>
              <a:gd name="T0" fmla="*/ 115 w 122"/>
              <a:gd name="T1" fmla="*/ 4 h 14"/>
              <a:gd name="T2" fmla="*/ 5 w 122"/>
              <a:gd name="T3" fmla="*/ 11 h 14"/>
              <a:gd name="T4" fmla="*/ 115 w 122"/>
              <a:gd name="T5" fmla="*/ 4 h 14"/>
            </a:gdLst>
            <a:ahLst/>
            <a:cxnLst>
              <a:cxn ang="0">
                <a:pos x="T0" y="T1"/>
              </a:cxn>
              <a:cxn ang="0">
                <a:pos x="T2" y="T3"/>
              </a:cxn>
              <a:cxn ang="0">
                <a:pos x="T4" y="T5"/>
              </a:cxn>
            </a:cxnLst>
            <a:rect l="0" t="0" r="r" b="b"/>
            <a:pathLst>
              <a:path w="122" h="14">
                <a:moveTo>
                  <a:pt x="115" y="4"/>
                </a:moveTo>
                <a:cubicBezTo>
                  <a:pt x="122" y="0"/>
                  <a:pt x="10" y="7"/>
                  <a:pt x="5" y="11"/>
                </a:cubicBezTo>
                <a:cubicBezTo>
                  <a:pt x="0" y="14"/>
                  <a:pt x="111" y="7"/>
                  <a:pt x="115" y="4"/>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3"/>
          <p:cNvSpPr>
            <a:spLocks/>
          </p:cNvSpPr>
          <p:nvPr/>
        </p:nvSpPr>
        <p:spPr bwMode="auto">
          <a:xfrm flipH="1">
            <a:off x="2289635" y="5061528"/>
            <a:ext cx="628616" cy="66450"/>
          </a:xfrm>
          <a:custGeom>
            <a:avLst/>
            <a:gdLst>
              <a:gd name="T0" fmla="*/ 366 w 368"/>
              <a:gd name="T1" fmla="*/ 8 h 39"/>
              <a:gd name="T2" fmla="*/ 299 w 368"/>
              <a:gd name="T3" fmla="*/ 11 h 39"/>
              <a:gd name="T4" fmla="*/ 347 w 368"/>
              <a:gd name="T5" fmla="*/ 4 h 39"/>
              <a:gd name="T6" fmla="*/ 197 w 368"/>
              <a:gd name="T7" fmla="*/ 14 h 39"/>
              <a:gd name="T8" fmla="*/ 114 w 368"/>
              <a:gd name="T9" fmla="*/ 16 h 39"/>
              <a:gd name="T10" fmla="*/ 25 w 368"/>
              <a:gd name="T11" fmla="*/ 23 h 39"/>
              <a:gd name="T12" fmla="*/ 132 w 368"/>
              <a:gd name="T13" fmla="*/ 21 h 39"/>
              <a:gd name="T14" fmla="*/ 8 w 368"/>
              <a:gd name="T15" fmla="*/ 36 h 39"/>
              <a:gd name="T16" fmla="*/ 174 w 368"/>
              <a:gd name="T17" fmla="*/ 29 h 39"/>
              <a:gd name="T18" fmla="*/ 275 w 368"/>
              <a:gd name="T19" fmla="*/ 23 h 39"/>
              <a:gd name="T20" fmla="*/ 366 w 368"/>
              <a:gd name="T21"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39">
                <a:moveTo>
                  <a:pt x="366" y="8"/>
                </a:moveTo>
                <a:cubicBezTo>
                  <a:pt x="368" y="2"/>
                  <a:pt x="301" y="19"/>
                  <a:pt x="299" y="11"/>
                </a:cubicBezTo>
                <a:cubicBezTo>
                  <a:pt x="298" y="3"/>
                  <a:pt x="354" y="9"/>
                  <a:pt x="347" y="4"/>
                </a:cubicBezTo>
                <a:cubicBezTo>
                  <a:pt x="341" y="0"/>
                  <a:pt x="213" y="11"/>
                  <a:pt x="197" y="14"/>
                </a:cubicBezTo>
                <a:cubicBezTo>
                  <a:pt x="180" y="18"/>
                  <a:pt x="132" y="14"/>
                  <a:pt x="114" y="16"/>
                </a:cubicBezTo>
                <a:cubicBezTo>
                  <a:pt x="96" y="18"/>
                  <a:pt x="27" y="14"/>
                  <a:pt x="25" y="23"/>
                </a:cubicBezTo>
                <a:cubicBezTo>
                  <a:pt x="23" y="31"/>
                  <a:pt x="124" y="19"/>
                  <a:pt x="132" y="21"/>
                </a:cubicBezTo>
                <a:cubicBezTo>
                  <a:pt x="141" y="23"/>
                  <a:pt x="17" y="33"/>
                  <a:pt x="8" y="36"/>
                </a:cubicBezTo>
                <a:cubicBezTo>
                  <a:pt x="0" y="39"/>
                  <a:pt x="151" y="23"/>
                  <a:pt x="174" y="29"/>
                </a:cubicBezTo>
                <a:cubicBezTo>
                  <a:pt x="197" y="36"/>
                  <a:pt x="263" y="28"/>
                  <a:pt x="275" y="23"/>
                </a:cubicBezTo>
                <a:cubicBezTo>
                  <a:pt x="286" y="18"/>
                  <a:pt x="362" y="16"/>
                  <a:pt x="366" y="8"/>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4"/>
          <p:cNvSpPr>
            <a:spLocks/>
          </p:cNvSpPr>
          <p:nvPr/>
        </p:nvSpPr>
        <p:spPr bwMode="auto">
          <a:xfrm flipH="1">
            <a:off x="5382214" y="5280811"/>
            <a:ext cx="708356" cy="135558"/>
          </a:xfrm>
          <a:custGeom>
            <a:avLst/>
            <a:gdLst>
              <a:gd name="T0" fmla="*/ 408 w 415"/>
              <a:gd name="T1" fmla="*/ 1 h 79"/>
              <a:gd name="T2" fmla="*/ 329 w 415"/>
              <a:gd name="T3" fmla="*/ 5 h 79"/>
              <a:gd name="T4" fmla="*/ 131 w 415"/>
              <a:gd name="T5" fmla="*/ 10 h 79"/>
              <a:gd name="T6" fmla="*/ 6 w 415"/>
              <a:gd name="T7" fmla="*/ 6 h 79"/>
              <a:gd name="T8" fmla="*/ 12 w 415"/>
              <a:gd name="T9" fmla="*/ 20 h 79"/>
              <a:gd name="T10" fmla="*/ 32 w 415"/>
              <a:gd name="T11" fmla="*/ 34 h 79"/>
              <a:gd name="T12" fmla="*/ 49 w 415"/>
              <a:gd name="T13" fmla="*/ 57 h 79"/>
              <a:gd name="T14" fmla="*/ 218 w 415"/>
              <a:gd name="T15" fmla="*/ 78 h 79"/>
              <a:gd name="T16" fmla="*/ 399 w 415"/>
              <a:gd name="T17" fmla="*/ 69 h 79"/>
              <a:gd name="T18" fmla="*/ 380 w 415"/>
              <a:gd name="T19" fmla="*/ 63 h 79"/>
              <a:gd name="T20" fmla="*/ 294 w 415"/>
              <a:gd name="T21" fmla="*/ 53 h 79"/>
              <a:gd name="T22" fmla="*/ 230 w 415"/>
              <a:gd name="T23" fmla="*/ 43 h 79"/>
              <a:gd name="T24" fmla="*/ 77 w 415"/>
              <a:gd name="T25" fmla="*/ 39 h 79"/>
              <a:gd name="T26" fmla="*/ 39 w 415"/>
              <a:gd name="T27" fmla="*/ 31 h 79"/>
              <a:gd name="T28" fmla="*/ 48 w 415"/>
              <a:gd name="T29" fmla="*/ 24 h 79"/>
              <a:gd name="T30" fmla="*/ 110 w 415"/>
              <a:gd name="T31" fmla="*/ 22 h 79"/>
              <a:gd name="T32" fmla="*/ 256 w 415"/>
              <a:gd name="T33" fmla="*/ 27 h 79"/>
              <a:gd name="T34" fmla="*/ 324 w 415"/>
              <a:gd name="T35" fmla="*/ 18 h 79"/>
              <a:gd name="T36" fmla="*/ 400 w 415"/>
              <a:gd name="T37" fmla="*/ 11 h 79"/>
              <a:gd name="T38" fmla="*/ 408 w 415"/>
              <a:gd name="T39"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5" h="79">
                <a:moveTo>
                  <a:pt x="408" y="1"/>
                </a:moveTo>
                <a:cubicBezTo>
                  <a:pt x="401" y="0"/>
                  <a:pt x="342" y="1"/>
                  <a:pt x="329" y="5"/>
                </a:cubicBezTo>
                <a:cubicBezTo>
                  <a:pt x="317" y="8"/>
                  <a:pt x="160" y="10"/>
                  <a:pt x="131" y="10"/>
                </a:cubicBezTo>
                <a:cubicBezTo>
                  <a:pt x="102" y="10"/>
                  <a:pt x="12" y="6"/>
                  <a:pt x="6" y="6"/>
                </a:cubicBezTo>
                <a:cubicBezTo>
                  <a:pt x="0" y="6"/>
                  <a:pt x="4" y="17"/>
                  <a:pt x="12" y="20"/>
                </a:cubicBezTo>
                <a:cubicBezTo>
                  <a:pt x="19" y="22"/>
                  <a:pt x="20" y="28"/>
                  <a:pt x="32" y="34"/>
                </a:cubicBezTo>
                <a:cubicBezTo>
                  <a:pt x="45" y="41"/>
                  <a:pt x="40" y="56"/>
                  <a:pt x="49" y="57"/>
                </a:cubicBezTo>
                <a:cubicBezTo>
                  <a:pt x="58" y="58"/>
                  <a:pt x="137" y="79"/>
                  <a:pt x="218" y="78"/>
                </a:cubicBezTo>
                <a:cubicBezTo>
                  <a:pt x="298" y="77"/>
                  <a:pt x="394" y="74"/>
                  <a:pt x="399" y="69"/>
                </a:cubicBezTo>
                <a:cubicBezTo>
                  <a:pt x="404" y="64"/>
                  <a:pt x="404" y="63"/>
                  <a:pt x="380" y="63"/>
                </a:cubicBezTo>
                <a:cubicBezTo>
                  <a:pt x="356" y="63"/>
                  <a:pt x="310" y="59"/>
                  <a:pt x="294" y="53"/>
                </a:cubicBezTo>
                <a:cubicBezTo>
                  <a:pt x="277" y="48"/>
                  <a:pt x="246" y="43"/>
                  <a:pt x="230" y="43"/>
                </a:cubicBezTo>
                <a:cubicBezTo>
                  <a:pt x="214" y="43"/>
                  <a:pt x="100" y="39"/>
                  <a:pt x="77" y="39"/>
                </a:cubicBezTo>
                <a:cubicBezTo>
                  <a:pt x="54" y="38"/>
                  <a:pt x="49" y="34"/>
                  <a:pt x="39" y="31"/>
                </a:cubicBezTo>
                <a:cubicBezTo>
                  <a:pt x="29" y="28"/>
                  <a:pt x="39" y="26"/>
                  <a:pt x="48" y="24"/>
                </a:cubicBezTo>
                <a:cubicBezTo>
                  <a:pt x="57" y="23"/>
                  <a:pt x="91" y="20"/>
                  <a:pt x="110" y="22"/>
                </a:cubicBezTo>
                <a:cubicBezTo>
                  <a:pt x="129" y="24"/>
                  <a:pt x="241" y="31"/>
                  <a:pt x="256" y="27"/>
                </a:cubicBezTo>
                <a:cubicBezTo>
                  <a:pt x="272" y="23"/>
                  <a:pt x="296" y="18"/>
                  <a:pt x="324" y="18"/>
                </a:cubicBezTo>
                <a:cubicBezTo>
                  <a:pt x="352" y="18"/>
                  <a:pt x="395" y="16"/>
                  <a:pt x="400" y="11"/>
                </a:cubicBezTo>
                <a:cubicBezTo>
                  <a:pt x="405" y="6"/>
                  <a:pt x="415" y="1"/>
                  <a:pt x="408" y="1"/>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5"/>
          <p:cNvSpPr>
            <a:spLocks/>
          </p:cNvSpPr>
          <p:nvPr/>
        </p:nvSpPr>
        <p:spPr bwMode="auto">
          <a:xfrm flipH="1">
            <a:off x="5634724" y="5372512"/>
            <a:ext cx="180744" cy="19935"/>
          </a:xfrm>
          <a:custGeom>
            <a:avLst/>
            <a:gdLst>
              <a:gd name="T0" fmla="*/ 102 w 106"/>
              <a:gd name="T1" fmla="*/ 5 h 11"/>
              <a:gd name="T2" fmla="*/ 8 w 106"/>
              <a:gd name="T3" fmla="*/ 2 h 11"/>
              <a:gd name="T4" fmla="*/ 102 w 106"/>
              <a:gd name="T5" fmla="*/ 5 h 11"/>
            </a:gdLst>
            <a:ahLst/>
            <a:cxnLst>
              <a:cxn ang="0">
                <a:pos x="T0" y="T1"/>
              </a:cxn>
              <a:cxn ang="0">
                <a:pos x="T2" y="T3"/>
              </a:cxn>
              <a:cxn ang="0">
                <a:pos x="T4" y="T5"/>
              </a:cxn>
            </a:cxnLst>
            <a:rect l="0" t="0" r="r" b="b"/>
            <a:pathLst>
              <a:path w="106" h="11">
                <a:moveTo>
                  <a:pt x="102" y="5"/>
                </a:moveTo>
                <a:cubicBezTo>
                  <a:pt x="106" y="1"/>
                  <a:pt x="15" y="0"/>
                  <a:pt x="8" y="2"/>
                </a:cubicBezTo>
                <a:cubicBezTo>
                  <a:pt x="0" y="4"/>
                  <a:pt x="96" y="11"/>
                  <a:pt x="102" y="5"/>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6"/>
          <p:cNvSpPr>
            <a:spLocks/>
          </p:cNvSpPr>
          <p:nvPr/>
        </p:nvSpPr>
        <p:spPr bwMode="auto">
          <a:xfrm flipH="1">
            <a:off x="5374240" y="5420357"/>
            <a:ext cx="606023" cy="124926"/>
          </a:xfrm>
          <a:custGeom>
            <a:avLst/>
            <a:gdLst>
              <a:gd name="T0" fmla="*/ 354 w 354"/>
              <a:gd name="T1" fmla="*/ 38 h 73"/>
              <a:gd name="T2" fmla="*/ 339 w 354"/>
              <a:gd name="T3" fmla="*/ 22 h 73"/>
              <a:gd name="T4" fmla="*/ 272 w 354"/>
              <a:gd name="T5" fmla="*/ 3 h 73"/>
              <a:gd name="T6" fmla="*/ 187 w 354"/>
              <a:gd name="T7" fmla="*/ 3 h 73"/>
              <a:gd name="T8" fmla="*/ 206 w 354"/>
              <a:gd name="T9" fmla="*/ 16 h 73"/>
              <a:gd name="T10" fmla="*/ 158 w 354"/>
              <a:gd name="T11" fmla="*/ 27 h 73"/>
              <a:gd name="T12" fmla="*/ 21 w 354"/>
              <a:gd name="T13" fmla="*/ 38 h 73"/>
              <a:gd name="T14" fmla="*/ 15 w 354"/>
              <a:gd name="T15" fmla="*/ 58 h 73"/>
              <a:gd name="T16" fmla="*/ 172 w 354"/>
              <a:gd name="T17" fmla="*/ 64 h 73"/>
              <a:gd name="T18" fmla="*/ 302 w 354"/>
              <a:gd name="T19" fmla="*/ 69 h 73"/>
              <a:gd name="T20" fmla="*/ 333 w 354"/>
              <a:gd name="T21" fmla="*/ 70 h 73"/>
              <a:gd name="T22" fmla="*/ 219 w 354"/>
              <a:gd name="T23" fmla="*/ 55 h 73"/>
              <a:gd name="T24" fmla="*/ 27 w 354"/>
              <a:gd name="T25" fmla="*/ 55 h 73"/>
              <a:gd name="T26" fmla="*/ 46 w 354"/>
              <a:gd name="T27" fmla="*/ 43 h 73"/>
              <a:gd name="T28" fmla="*/ 234 w 354"/>
              <a:gd name="T29" fmla="*/ 40 h 73"/>
              <a:gd name="T30" fmla="*/ 319 w 354"/>
              <a:gd name="T31" fmla="*/ 54 h 73"/>
              <a:gd name="T32" fmla="*/ 337 w 354"/>
              <a:gd name="T33" fmla="*/ 40 h 73"/>
              <a:gd name="T34" fmla="*/ 354 w 354"/>
              <a:gd name="T35"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73">
                <a:moveTo>
                  <a:pt x="354" y="38"/>
                </a:moveTo>
                <a:cubicBezTo>
                  <a:pt x="354" y="38"/>
                  <a:pt x="344" y="30"/>
                  <a:pt x="339" y="22"/>
                </a:cubicBezTo>
                <a:cubicBezTo>
                  <a:pt x="334" y="14"/>
                  <a:pt x="297" y="4"/>
                  <a:pt x="272" y="3"/>
                </a:cubicBezTo>
                <a:cubicBezTo>
                  <a:pt x="246" y="1"/>
                  <a:pt x="186" y="0"/>
                  <a:pt x="187" y="3"/>
                </a:cubicBezTo>
                <a:cubicBezTo>
                  <a:pt x="188" y="6"/>
                  <a:pt x="208" y="9"/>
                  <a:pt x="206" y="16"/>
                </a:cubicBezTo>
                <a:cubicBezTo>
                  <a:pt x="205" y="23"/>
                  <a:pt x="184" y="27"/>
                  <a:pt x="158" y="27"/>
                </a:cubicBezTo>
                <a:cubicBezTo>
                  <a:pt x="133" y="27"/>
                  <a:pt x="40" y="27"/>
                  <a:pt x="21" y="38"/>
                </a:cubicBezTo>
                <a:cubicBezTo>
                  <a:pt x="2" y="48"/>
                  <a:pt x="0" y="52"/>
                  <a:pt x="15" y="58"/>
                </a:cubicBezTo>
                <a:cubicBezTo>
                  <a:pt x="31" y="64"/>
                  <a:pt x="140" y="65"/>
                  <a:pt x="172" y="64"/>
                </a:cubicBezTo>
                <a:cubicBezTo>
                  <a:pt x="203" y="63"/>
                  <a:pt x="294" y="68"/>
                  <a:pt x="302" y="69"/>
                </a:cubicBezTo>
                <a:cubicBezTo>
                  <a:pt x="310" y="70"/>
                  <a:pt x="337" y="73"/>
                  <a:pt x="333" y="70"/>
                </a:cubicBezTo>
                <a:cubicBezTo>
                  <a:pt x="329" y="66"/>
                  <a:pt x="257" y="54"/>
                  <a:pt x="219" y="55"/>
                </a:cubicBezTo>
                <a:cubicBezTo>
                  <a:pt x="182" y="56"/>
                  <a:pt x="35" y="57"/>
                  <a:pt x="27" y="55"/>
                </a:cubicBezTo>
                <a:cubicBezTo>
                  <a:pt x="19" y="53"/>
                  <a:pt x="16" y="45"/>
                  <a:pt x="46" y="43"/>
                </a:cubicBezTo>
                <a:cubicBezTo>
                  <a:pt x="76" y="42"/>
                  <a:pt x="192" y="37"/>
                  <a:pt x="234" y="40"/>
                </a:cubicBezTo>
                <a:cubicBezTo>
                  <a:pt x="275" y="43"/>
                  <a:pt x="310" y="56"/>
                  <a:pt x="319" y="54"/>
                </a:cubicBezTo>
                <a:cubicBezTo>
                  <a:pt x="328" y="52"/>
                  <a:pt x="329" y="41"/>
                  <a:pt x="337" y="40"/>
                </a:cubicBezTo>
                <a:cubicBezTo>
                  <a:pt x="345" y="39"/>
                  <a:pt x="354" y="38"/>
                  <a:pt x="354" y="38"/>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7"/>
          <p:cNvSpPr>
            <a:spLocks/>
          </p:cNvSpPr>
          <p:nvPr/>
        </p:nvSpPr>
        <p:spPr bwMode="auto">
          <a:xfrm flipH="1">
            <a:off x="5323738" y="5619706"/>
            <a:ext cx="599379" cy="90372"/>
          </a:xfrm>
          <a:custGeom>
            <a:avLst/>
            <a:gdLst>
              <a:gd name="T0" fmla="*/ 347 w 351"/>
              <a:gd name="T1" fmla="*/ 5 h 53"/>
              <a:gd name="T2" fmla="*/ 112 w 351"/>
              <a:gd name="T3" fmla="*/ 8 h 53"/>
              <a:gd name="T4" fmla="*/ 45 w 351"/>
              <a:gd name="T5" fmla="*/ 23 h 53"/>
              <a:gd name="T6" fmla="*/ 16 w 351"/>
              <a:gd name="T7" fmla="*/ 36 h 53"/>
              <a:gd name="T8" fmla="*/ 10 w 351"/>
              <a:gd name="T9" fmla="*/ 45 h 53"/>
              <a:gd name="T10" fmla="*/ 99 w 351"/>
              <a:gd name="T11" fmla="*/ 47 h 53"/>
              <a:gd name="T12" fmla="*/ 153 w 351"/>
              <a:gd name="T13" fmla="*/ 36 h 53"/>
              <a:gd name="T14" fmla="*/ 327 w 351"/>
              <a:gd name="T15" fmla="*/ 24 h 53"/>
              <a:gd name="T16" fmla="*/ 213 w 351"/>
              <a:gd name="T17" fmla="*/ 23 h 53"/>
              <a:gd name="T18" fmla="*/ 111 w 351"/>
              <a:gd name="T19" fmla="*/ 28 h 53"/>
              <a:gd name="T20" fmla="*/ 126 w 351"/>
              <a:gd name="T21" fmla="*/ 17 h 53"/>
              <a:gd name="T22" fmla="*/ 294 w 351"/>
              <a:gd name="T23" fmla="*/ 9 h 53"/>
              <a:gd name="T24" fmla="*/ 347 w 351"/>
              <a:gd name="T2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53">
                <a:moveTo>
                  <a:pt x="347" y="5"/>
                </a:moveTo>
                <a:cubicBezTo>
                  <a:pt x="343" y="0"/>
                  <a:pt x="150" y="3"/>
                  <a:pt x="112" y="8"/>
                </a:cubicBezTo>
                <a:cubicBezTo>
                  <a:pt x="74" y="14"/>
                  <a:pt x="48" y="17"/>
                  <a:pt x="45" y="23"/>
                </a:cubicBezTo>
                <a:cubicBezTo>
                  <a:pt x="42" y="30"/>
                  <a:pt x="24" y="36"/>
                  <a:pt x="16" y="36"/>
                </a:cubicBezTo>
                <a:cubicBezTo>
                  <a:pt x="8" y="36"/>
                  <a:pt x="0" y="44"/>
                  <a:pt x="10" y="45"/>
                </a:cubicBezTo>
                <a:cubicBezTo>
                  <a:pt x="21" y="46"/>
                  <a:pt x="83" y="53"/>
                  <a:pt x="99" y="47"/>
                </a:cubicBezTo>
                <a:cubicBezTo>
                  <a:pt x="115" y="41"/>
                  <a:pt x="133" y="36"/>
                  <a:pt x="153" y="36"/>
                </a:cubicBezTo>
                <a:cubicBezTo>
                  <a:pt x="172" y="35"/>
                  <a:pt x="327" y="28"/>
                  <a:pt x="327" y="24"/>
                </a:cubicBezTo>
                <a:cubicBezTo>
                  <a:pt x="327" y="20"/>
                  <a:pt x="234" y="19"/>
                  <a:pt x="213" y="23"/>
                </a:cubicBezTo>
                <a:cubicBezTo>
                  <a:pt x="192" y="27"/>
                  <a:pt x="123" y="29"/>
                  <a:pt x="111" y="28"/>
                </a:cubicBezTo>
                <a:cubicBezTo>
                  <a:pt x="100" y="27"/>
                  <a:pt x="101" y="17"/>
                  <a:pt x="126" y="17"/>
                </a:cubicBezTo>
                <a:cubicBezTo>
                  <a:pt x="152" y="17"/>
                  <a:pt x="281" y="11"/>
                  <a:pt x="294" y="9"/>
                </a:cubicBezTo>
                <a:cubicBezTo>
                  <a:pt x="307" y="8"/>
                  <a:pt x="351" y="11"/>
                  <a:pt x="347" y="5"/>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8"/>
          <p:cNvSpPr>
            <a:spLocks/>
          </p:cNvSpPr>
          <p:nvPr/>
        </p:nvSpPr>
        <p:spPr bwMode="auto">
          <a:xfrm flipH="1">
            <a:off x="3922974" y="5256890"/>
            <a:ext cx="397371" cy="65121"/>
          </a:xfrm>
          <a:custGeom>
            <a:avLst/>
            <a:gdLst>
              <a:gd name="T0" fmla="*/ 227 w 232"/>
              <a:gd name="T1" fmla="*/ 16 h 38"/>
              <a:gd name="T2" fmla="*/ 179 w 232"/>
              <a:gd name="T3" fmla="*/ 13 h 38"/>
              <a:gd name="T4" fmla="*/ 197 w 232"/>
              <a:gd name="T5" fmla="*/ 10 h 38"/>
              <a:gd name="T6" fmla="*/ 156 w 232"/>
              <a:gd name="T7" fmla="*/ 8 h 38"/>
              <a:gd name="T8" fmla="*/ 189 w 232"/>
              <a:gd name="T9" fmla="*/ 3 h 38"/>
              <a:gd name="T10" fmla="*/ 133 w 232"/>
              <a:gd name="T11" fmla="*/ 5 h 38"/>
              <a:gd name="T12" fmla="*/ 20 w 232"/>
              <a:gd name="T13" fmla="*/ 11 h 38"/>
              <a:gd name="T14" fmla="*/ 55 w 232"/>
              <a:gd name="T15" fmla="*/ 16 h 38"/>
              <a:gd name="T16" fmla="*/ 7 w 232"/>
              <a:gd name="T17" fmla="*/ 18 h 38"/>
              <a:gd name="T18" fmla="*/ 57 w 232"/>
              <a:gd name="T19" fmla="*/ 22 h 38"/>
              <a:gd name="T20" fmla="*/ 1 w 232"/>
              <a:gd name="T21" fmla="*/ 28 h 38"/>
              <a:gd name="T22" fmla="*/ 63 w 232"/>
              <a:gd name="T23" fmla="*/ 34 h 38"/>
              <a:gd name="T24" fmla="*/ 78 w 232"/>
              <a:gd name="T25" fmla="*/ 29 h 38"/>
              <a:gd name="T26" fmla="*/ 78 w 232"/>
              <a:gd name="T27" fmla="*/ 24 h 38"/>
              <a:gd name="T28" fmla="*/ 85 w 232"/>
              <a:gd name="T29" fmla="*/ 19 h 38"/>
              <a:gd name="T30" fmla="*/ 227 w 232"/>
              <a:gd name="T31"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38">
                <a:moveTo>
                  <a:pt x="227" y="16"/>
                </a:moveTo>
                <a:cubicBezTo>
                  <a:pt x="232" y="13"/>
                  <a:pt x="179" y="16"/>
                  <a:pt x="179" y="13"/>
                </a:cubicBezTo>
                <a:cubicBezTo>
                  <a:pt x="179" y="10"/>
                  <a:pt x="202" y="12"/>
                  <a:pt x="197" y="10"/>
                </a:cubicBezTo>
                <a:cubicBezTo>
                  <a:pt x="192" y="7"/>
                  <a:pt x="156" y="13"/>
                  <a:pt x="156" y="8"/>
                </a:cubicBezTo>
                <a:cubicBezTo>
                  <a:pt x="156" y="3"/>
                  <a:pt x="194" y="5"/>
                  <a:pt x="189" y="3"/>
                </a:cubicBezTo>
                <a:cubicBezTo>
                  <a:pt x="183" y="0"/>
                  <a:pt x="141" y="2"/>
                  <a:pt x="133" y="5"/>
                </a:cubicBezTo>
                <a:cubicBezTo>
                  <a:pt x="125" y="9"/>
                  <a:pt x="27" y="11"/>
                  <a:pt x="20" y="11"/>
                </a:cubicBezTo>
                <a:cubicBezTo>
                  <a:pt x="12" y="11"/>
                  <a:pt x="50" y="15"/>
                  <a:pt x="55" y="16"/>
                </a:cubicBezTo>
                <a:cubicBezTo>
                  <a:pt x="60" y="17"/>
                  <a:pt x="5" y="12"/>
                  <a:pt x="7" y="18"/>
                </a:cubicBezTo>
                <a:cubicBezTo>
                  <a:pt x="10" y="24"/>
                  <a:pt x="56" y="19"/>
                  <a:pt x="57" y="22"/>
                </a:cubicBezTo>
                <a:cubicBezTo>
                  <a:pt x="58" y="24"/>
                  <a:pt x="0" y="24"/>
                  <a:pt x="1" y="28"/>
                </a:cubicBezTo>
                <a:cubicBezTo>
                  <a:pt x="2" y="31"/>
                  <a:pt x="65" y="38"/>
                  <a:pt x="63" y="34"/>
                </a:cubicBezTo>
                <a:cubicBezTo>
                  <a:pt x="60" y="31"/>
                  <a:pt x="84" y="30"/>
                  <a:pt x="78" y="29"/>
                </a:cubicBezTo>
                <a:cubicBezTo>
                  <a:pt x="72" y="29"/>
                  <a:pt x="85" y="25"/>
                  <a:pt x="78" y="24"/>
                </a:cubicBezTo>
                <a:cubicBezTo>
                  <a:pt x="70" y="22"/>
                  <a:pt x="69" y="18"/>
                  <a:pt x="85" y="19"/>
                </a:cubicBezTo>
                <a:cubicBezTo>
                  <a:pt x="102" y="19"/>
                  <a:pt x="221" y="21"/>
                  <a:pt x="227" y="16"/>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9"/>
          <p:cNvSpPr>
            <a:spLocks/>
          </p:cNvSpPr>
          <p:nvPr/>
        </p:nvSpPr>
        <p:spPr bwMode="auto">
          <a:xfrm flipH="1">
            <a:off x="3873800" y="5169176"/>
            <a:ext cx="423951" cy="47844"/>
          </a:xfrm>
          <a:custGeom>
            <a:avLst/>
            <a:gdLst>
              <a:gd name="T0" fmla="*/ 247 w 248"/>
              <a:gd name="T1" fmla="*/ 7 h 28"/>
              <a:gd name="T2" fmla="*/ 124 w 248"/>
              <a:gd name="T3" fmla="*/ 3 h 28"/>
              <a:gd name="T4" fmla="*/ 2 w 248"/>
              <a:gd name="T5" fmla="*/ 11 h 28"/>
              <a:gd name="T6" fmla="*/ 57 w 248"/>
              <a:gd name="T7" fmla="*/ 12 h 28"/>
              <a:gd name="T8" fmla="*/ 26 w 248"/>
              <a:gd name="T9" fmla="*/ 18 h 28"/>
              <a:gd name="T10" fmla="*/ 64 w 248"/>
              <a:gd name="T11" fmla="*/ 22 h 28"/>
              <a:gd name="T12" fmla="*/ 43 w 248"/>
              <a:gd name="T13" fmla="*/ 26 h 28"/>
              <a:gd name="T14" fmla="*/ 162 w 248"/>
              <a:gd name="T15" fmla="*/ 26 h 28"/>
              <a:gd name="T16" fmla="*/ 90 w 248"/>
              <a:gd name="T17" fmla="*/ 22 h 28"/>
              <a:gd name="T18" fmla="*/ 228 w 248"/>
              <a:gd name="T19" fmla="*/ 14 h 28"/>
              <a:gd name="T20" fmla="*/ 128 w 248"/>
              <a:gd name="T21" fmla="*/ 11 h 28"/>
              <a:gd name="T22" fmla="*/ 247 w 248"/>
              <a:gd name="T2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8">
                <a:moveTo>
                  <a:pt x="247" y="7"/>
                </a:moveTo>
                <a:cubicBezTo>
                  <a:pt x="246" y="0"/>
                  <a:pt x="146" y="2"/>
                  <a:pt x="124" y="3"/>
                </a:cubicBezTo>
                <a:cubicBezTo>
                  <a:pt x="103" y="4"/>
                  <a:pt x="4" y="6"/>
                  <a:pt x="2" y="11"/>
                </a:cubicBezTo>
                <a:cubicBezTo>
                  <a:pt x="0" y="16"/>
                  <a:pt x="56" y="7"/>
                  <a:pt x="57" y="12"/>
                </a:cubicBezTo>
                <a:cubicBezTo>
                  <a:pt x="59" y="17"/>
                  <a:pt x="22" y="14"/>
                  <a:pt x="26" y="18"/>
                </a:cubicBezTo>
                <a:cubicBezTo>
                  <a:pt x="30" y="23"/>
                  <a:pt x="62" y="18"/>
                  <a:pt x="64" y="22"/>
                </a:cubicBezTo>
                <a:cubicBezTo>
                  <a:pt x="66" y="25"/>
                  <a:pt x="40" y="23"/>
                  <a:pt x="43" y="26"/>
                </a:cubicBezTo>
                <a:cubicBezTo>
                  <a:pt x="47" y="28"/>
                  <a:pt x="161" y="28"/>
                  <a:pt x="162" y="26"/>
                </a:cubicBezTo>
                <a:cubicBezTo>
                  <a:pt x="163" y="23"/>
                  <a:pt x="90" y="25"/>
                  <a:pt x="90" y="22"/>
                </a:cubicBezTo>
                <a:cubicBezTo>
                  <a:pt x="90" y="18"/>
                  <a:pt x="228" y="19"/>
                  <a:pt x="228" y="14"/>
                </a:cubicBezTo>
                <a:cubicBezTo>
                  <a:pt x="228" y="9"/>
                  <a:pt x="128" y="16"/>
                  <a:pt x="128" y="11"/>
                </a:cubicBezTo>
                <a:cubicBezTo>
                  <a:pt x="128" y="6"/>
                  <a:pt x="248" y="12"/>
                  <a:pt x="247" y="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Oval 1024"/>
          <p:cNvSpPr/>
          <p:nvPr/>
        </p:nvSpPr>
        <p:spPr>
          <a:xfrm rot="1711995">
            <a:off x="6495627" y="4411311"/>
            <a:ext cx="55776" cy="55775"/>
          </a:xfrm>
          <a:custGeom>
            <a:avLst/>
            <a:gdLst>
              <a:gd name="connsiteX0" fmla="*/ 0 w 101696"/>
              <a:gd name="connsiteY0" fmla="*/ 22860 h 45719"/>
              <a:gd name="connsiteX1" fmla="*/ 50848 w 101696"/>
              <a:gd name="connsiteY1" fmla="*/ 0 h 45719"/>
              <a:gd name="connsiteX2" fmla="*/ 101696 w 101696"/>
              <a:gd name="connsiteY2" fmla="*/ 22860 h 45719"/>
              <a:gd name="connsiteX3" fmla="*/ 50848 w 101696"/>
              <a:gd name="connsiteY3" fmla="*/ 45720 h 45719"/>
              <a:gd name="connsiteX4" fmla="*/ 0 w 101696"/>
              <a:gd name="connsiteY4" fmla="*/ 22860 h 45719"/>
              <a:gd name="connsiteX0" fmla="*/ 0 w 101696"/>
              <a:gd name="connsiteY0" fmla="*/ 29834 h 52694"/>
              <a:gd name="connsiteX1" fmla="*/ 50848 w 101696"/>
              <a:gd name="connsiteY1" fmla="*/ 6974 h 52694"/>
              <a:gd name="connsiteX2" fmla="*/ 101696 w 101696"/>
              <a:gd name="connsiteY2" fmla="*/ 29834 h 52694"/>
              <a:gd name="connsiteX3" fmla="*/ 50848 w 101696"/>
              <a:gd name="connsiteY3" fmla="*/ 52694 h 52694"/>
              <a:gd name="connsiteX4" fmla="*/ 0 w 101696"/>
              <a:gd name="connsiteY4" fmla="*/ 29834 h 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96" h="52694">
                <a:moveTo>
                  <a:pt x="0" y="29834"/>
                </a:moveTo>
                <a:cubicBezTo>
                  <a:pt x="0" y="17209"/>
                  <a:pt x="-198" y="-13789"/>
                  <a:pt x="50848" y="6974"/>
                </a:cubicBezTo>
                <a:cubicBezTo>
                  <a:pt x="101894" y="27737"/>
                  <a:pt x="101696" y="17209"/>
                  <a:pt x="101696" y="29834"/>
                </a:cubicBezTo>
                <a:cubicBezTo>
                  <a:pt x="101696" y="42459"/>
                  <a:pt x="78931" y="52694"/>
                  <a:pt x="50848" y="52694"/>
                </a:cubicBezTo>
                <a:cubicBezTo>
                  <a:pt x="22765" y="52694"/>
                  <a:pt x="0" y="42459"/>
                  <a:pt x="0" y="298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91793" y="1059912"/>
            <a:ext cx="8255432" cy="400110"/>
          </a:xfrm>
          <a:prstGeom prst="rect">
            <a:avLst/>
          </a:prstGeom>
        </p:spPr>
        <p:txBody>
          <a:bodyPr wrap="square">
            <a:spAutoFit/>
          </a:bodyPr>
          <a:lstStyle/>
          <a:p>
            <a:r>
              <a:rPr lang="en-US" sz="2000" dirty="0"/>
              <a:t>“Market downturns might happen, but they won’t happen to me”</a:t>
            </a:r>
          </a:p>
        </p:txBody>
      </p:sp>
    </p:spTree>
    <p:extLst>
      <p:ext uri="{BB962C8B-B14F-4D97-AF65-F5344CB8AC3E}">
        <p14:creationId xmlns:p14="http://schemas.microsoft.com/office/powerpoint/2010/main" val="207715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1C97617-9FFC-4786-9911-C556FBF0F34A}"/>
              </a:ext>
            </a:extLst>
          </p:cNvPr>
          <p:cNvGrpSpPr/>
          <p:nvPr/>
        </p:nvGrpSpPr>
        <p:grpSpPr>
          <a:xfrm>
            <a:off x="701688" y="4356860"/>
            <a:ext cx="8029868" cy="1391205"/>
            <a:chOff x="701688" y="4356860"/>
            <a:chExt cx="8029868" cy="1391205"/>
          </a:xfrm>
        </p:grpSpPr>
        <p:sp>
          <p:nvSpPr>
            <p:cNvPr id="4" name="Rectangle 3">
              <a:extLst>
                <a:ext uri="{FF2B5EF4-FFF2-40B4-BE49-F238E27FC236}">
                  <a16:creationId xmlns:a16="http://schemas.microsoft.com/office/drawing/2014/main" id="{CF2F6C8E-024E-4F10-B5C5-29B0EA79153C}"/>
                </a:ext>
              </a:extLst>
            </p:cNvPr>
            <p:cNvSpPr/>
            <p:nvPr/>
          </p:nvSpPr>
          <p:spPr>
            <a:xfrm>
              <a:off x="701688" y="4356860"/>
              <a:ext cx="8029868" cy="13912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53789" y="4452466"/>
              <a:ext cx="5093072" cy="1215717"/>
            </a:xfrm>
            <a:prstGeom prst="rect">
              <a:avLst/>
            </a:prstGeom>
            <a:noFill/>
          </p:spPr>
          <p:txBody>
            <a:bodyPr wrap="square" rtlCol="0">
              <a:spAutoFit/>
            </a:bodyPr>
            <a:lstStyle/>
            <a:p>
              <a:r>
                <a:rPr lang="en-US" dirty="0">
                  <a:solidFill>
                    <a:schemeClr val="accent4">
                      <a:lumMod val="60000"/>
                      <a:lumOff val="40000"/>
                    </a:schemeClr>
                  </a:solidFill>
                </a:rPr>
                <a:t>2020 - Present</a:t>
              </a:r>
            </a:p>
            <a:p>
              <a:pPr>
                <a:spcBef>
                  <a:spcPts val="300"/>
                </a:spcBef>
              </a:pPr>
              <a:r>
                <a:rPr lang="en-US" i="1" dirty="0">
                  <a:solidFill>
                    <a:schemeClr val="bg1"/>
                  </a:solidFill>
                </a:rPr>
                <a:t>COVID-19 Global Pandemic</a:t>
              </a:r>
            </a:p>
            <a:p>
              <a:pPr>
                <a:spcBef>
                  <a:spcPts val="300"/>
                </a:spcBef>
              </a:pPr>
              <a:r>
                <a:rPr lang="en-US" sz="1600" dirty="0">
                  <a:solidFill>
                    <a:schemeClr val="bg1"/>
                  </a:solidFill>
                </a:rPr>
                <a:t>S&amp;P lost 19.60% in Q1</a:t>
              </a:r>
              <a:r>
                <a:rPr lang="en-US" sz="1600" baseline="30000" dirty="0">
                  <a:solidFill>
                    <a:schemeClr val="bg1"/>
                  </a:solidFill>
                </a:rPr>
                <a:t>3</a:t>
              </a:r>
              <a:r>
                <a:rPr lang="en-US" sz="1600" dirty="0">
                  <a:solidFill>
                    <a:schemeClr val="bg1"/>
                  </a:solidFill>
                </a:rPr>
                <a:t>, VIX increased over 288%</a:t>
              </a:r>
              <a:r>
                <a:rPr lang="en-US" sz="1600" baseline="30000" dirty="0">
                  <a:solidFill>
                    <a:schemeClr val="bg1"/>
                  </a:solidFill>
                </a:rPr>
                <a:t>4</a:t>
              </a:r>
              <a:r>
                <a:rPr lang="en-US" sz="1600" dirty="0">
                  <a:solidFill>
                    <a:schemeClr val="bg1"/>
                  </a:solidFill>
                </a:rPr>
                <a:t>, Unemployment topped 14% in April</a:t>
              </a:r>
              <a:r>
                <a:rPr lang="en-US" sz="1600" baseline="30000" dirty="0">
                  <a:solidFill>
                    <a:schemeClr val="bg1"/>
                  </a:solidFill>
                </a:rPr>
                <a:t>5</a:t>
              </a:r>
            </a:p>
          </p:txBody>
        </p:sp>
        <p:grpSp>
          <p:nvGrpSpPr>
            <p:cNvPr id="117" name="Group 116">
              <a:extLst>
                <a:ext uri="{FF2B5EF4-FFF2-40B4-BE49-F238E27FC236}">
                  <a16:creationId xmlns:a16="http://schemas.microsoft.com/office/drawing/2014/main" id="{CA01C3AD-EDD7-4CF5-9141-018E28CE5486}"/>
                </a:ext>
              </a:extLst>
            </p:cNvPr>
            <p:cNvGrpSpPr/>
            <p:nvPr/>
          </p:nvGrpSpPr>
          <p:grpSpPr>
            <a:xfrm>
              <a:off x="1014302" y="4702980"/>
              <a:ext cx="917221" cy="637785"/>
              <a:chOff x="1451146" y="1570583"/>
              <a:chExt cx="372520" cy="259030"/>
            </a:xfrm>
            <a:solidFill>
              <a:schemeClr val="bg1"/>
            </a:solidFill>
          </p:grpSpPr>
          <p:sp>
            <p:nvSpPr>
              <p:cNvPr id="118" name="Freeform: Shape 117">
                <a:extLst>
                  <a:ext uri="{FF2B5EF4-FFF2-40B4-BE49-F238E27FC236}">
                    <a16:creationId xmlns:a16="http://schemas.microsoft.com/office/drawing/2014/main" id="{C94D117B-6E79-46E2-9293-64FAB6E42630}"/>
                  </a:ext>
                </a:extLst>
              </p:cNvPr>
              <p:cNvSpPr/>
              <p:nvPr/>
            </p:nvSpPr>
            <p:spPr>
              <a:xfrm>
                <a:off x="1524113" y="1570583"/>
                <a:ext cx="44105" cy="39205"/>
              </a:xfrm>
              <a:custGeom>
                <a:avLst/>
                <a:gdLst>
                  <a:gd name="connsiteX0" fmla="*/ 48254 w 44105"/>
                  <a:gd name="connsiteY0" fmla="*/ 21891 h 39204"/>
                  <a:gd name="connsiteX1" fmla="*/ 4933 w 44105"/>
                  <a:gd name="connsiteY1" fmla="*/ 1259 h 39204"/>
                  <a:gd name="connsiteX2" fmla="*/ 3022 w 44105"/>
                  <a:gd name="connsiteY2" fmla="*/ 42571 h 39204"/>
                  <a:gd name="connsiteX3" fmla="*/ 48254 w 44105"/>
                  <a:gd name="connsiteY3" fmla="*/ 21891 h 39204"/>
                </a:gdLst>
                <a:ahLst/>
                <a:cxnLst>
                  <a:cxn ang="0">
                    <a:pos x="connsiteX0" y="connsiteY0"/>
                  </a:cxn>
                  <a:cxn ang="0">
                    <a:pos x="connsiteX1" y="connsiteY1"/>
                  </a:cxn>
                  <a:cxn ang="0">
                    <a:pos x="connsiteX2" y="connsiteY2"/>
                  </a:cxn>
                  <a:cxn ang="0">
                    <a:pos x="connsiteX3" y="connsiteY3"/>
                  </a:cxn>
                </a:cxnLst>
                <a:rect l="l" t="t" r="r" b="b"/>
                <a:pathLst>
                  <a:path w="44105" h="39204">
                    <a:moveTo>
                      <a:pt x="48254" y="21891"/>
                    </a:moveTo>
                    <a:cubicBezTo>
                      <a:pt x="32572" y="10864"/>
                      <a:pt x="16106" y="-4523"/>
                      <a:pt x="4933" y="1259"/>
                    </a:cubicBezTo>
                    <a:cubicBezTo>
                      <a:pt x="-6730" y="7287"/>
                      <a:pt x="6403" y="19784"/>
                      <a:pt x="3022" y="42571"/>
                    </a:cubicBezTo>
                    <a:cubicBezTo>
                      <a:pt x="16008" y="32329"/>
                      <a:pt x="31494" y="25125"/>
                      <a:pt x="48254" y="21891"/>
                    </a:cubicBezTo>
                    <a:close/>
                  </a:path>
                </a:pathLst>
              </a:custGeom>
              <a:grpFill/>
              <a:ln w="489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83DC0AB-8F5C-41D4-8C44-F7E177C13C6D}"/>
                  </a:ext>
                </a:extLst>
              </p:cNvPr>
              <p:cNvSpPr/>
              <p:nvPr/>
            </p:nvSpPr>
            <p:spPr>
              <a:xfrm>
                <a:off x="1451146" y="1689897"/>
                <a:ext cx="39205" cy="53906"/>
              </a:xfrm>
              <a:custGeom>
                <a:avLst/>
                <a:gdLst>
                  <a:gd name="connsiteX0" fmla="*/ 42321 w 39204"/>
                  <a:gd name="connsiteY0" fmla="*/ 54985 h 53906"/>
                  <a:gd name="connsiteX1" fmla="*/ 34334 w 39204"/>
                  <a:gd name="connsiteY1" fmla="*/ 14751 h 53906"/>
                  <a:gd name="connsiteX2" fmla="*/ 35412 w 39204"/>
                  <a:gd name="connsiteY2" fmla="*/ 0 h 53906"/>
                  <a:gd name="connsiteX3" fmla="*/ 226 w 39204"/>
                  <a:gd name="connsiteY3" fmla="*/ 29992 h 53906"/>
                  <a:gd name="connsiteX4" fmla="*/ 42321 w 39204"/>
                  <a:gd name="connsiteY4" fmla="*/ 54985 h 53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04" h="53906">
                    <a:moveTo>
                      <a:pt x="42321" y="54985"/>
                    </a:moveTo>
                    <a:cubicBezTo>
                      <a:pt x="37176" y="42586"/>
                      <a:pt x="34334" y="29011"/>
                      <a:pt x="34334" y="14751"/>
                    </a:cubicBezTo>
                    <a:cubicBezTo>
                      <a:pt x="34334" y="9752"/>
                      <a:pt x="34726" y="4803"/>
                      <a:pt x="35412" y="0"/>
                    </a:cubicBezTo>
                    <a:cubicBezTo>
                      <a:pt x="17966" y="12448"/>
                      <a:pt x="-2372" y="15486"/>
                      <a:pt x="226" y="29992"/>
                    </a:cubicBezTo>
                    <a:cubicBezTo>
                      <a:pt x="2725" y="43811"/>
                      <a:pt x="22474" y="49594"/>
                      <a:pt x="42321" y="54985"/>
                    </a:cubicBezTo>
                    <a:close/>
                  </a:path>
                </a:pathLst>
              </a:custGeom>
              <a:grpFill/>
              <a:ln w="489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61E57F88-95AB-4348-A802-D4DA39044C67}"/>
                  </a:ext>
                </a:extLst>
              </p:cNvPr>
              <p:cNvSpPr/>
              <p:nvPr/>
            </p:nvSpPr>
            <p:spPr>
              <a:xfrm>
                <a:off x="1576778" y="1802817"/>
                <a:ext cx="34304" cy="24503"/>
              </a:xfrm>
              <a:custGeom>
                <a:avLst/>
                <a:gdLst>
                  <a:gd name="connsiteX0" fmla="*/ 0 w 34304"/>
                  <a:gd name="connsiteY0" fmla="*/ 1999 h 24502"/>
                  <a:gd name="connsiteX1" fmla="*/ 23719 w 34304"/>
                  <a:gd name="connsiteY1" fmla="*/ 27482 h 24502"/>
                  <a:gd name="connsiteX2" fmla="*/ 35284 w 34304"/>
                  <a:gd name="connsiteY2" fmla="*/ 4253 h 24502"/>
                  <a:gd name="connsiteX3" fmla="*/ 0 w 34304"/>
                  <a:gd name="connsiteY3" fmla="*/ 1999 h 24502"/>
                </a:gdLst>
                <a:ahLst/>
                <a:cxnLst>
                  <a:cxn ang="0">
                    <a:pos x="connsiteX0" y="connsiteY0"/>
                  </a:cxn>
                  <a:cxn ang="0">
                    <a:pos x="connsiteX1" y="connsiteY1"/>
                  </a:cxn>
                  <a:cxn ang="0">
                    <a:pos x="connsiteX2" y="connsiteY2"/>
                  </a:cxn>
                  <a:cxn ang="0">
                    <a:pos x="connsiteX3" y="connsiteY3"/>
                  </a:cxn>
                </a:cxnLst>
                <a:rect l="l" t="t" r="r" b="b"/>
                <a:pathLst>
                  <a:path w="34304" h="24502">
                    <a:moveTo>
                      <a:pt x="0" y="1999"/>
                    </a:moveTo>
                    <a:cubicBezTo>
                      <a:pt x="8576" y="14495"/>
                      <a:pt x="13281" y="29834"/>
                      <a:pt x="23719" y="27482"/>
                    </a:cubicBezTo>
                    <a:cubicBezTo>
                      <a:pt x="33765" y="25228"/>
                      <a:pt x="34549" y="17044"/>
                      <a:pt x="35284" y="4253"/>
                    </a:cubicBezTo>
                    <a:cubicBezTo>
                      <a:pt x="23180" y="-1481"/>
                      <a:pt x="3136" y="-550"/>
                      <a:pt x="0" y="1999"/>
                    </a:cubicBezTo>
                    <a:close/>
                  </a:path>
                </a:pathLst>
              </a:custGeom>
              <a:grpFill/>
              <a:ln w="489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C295331-E58D-4CFE-A97A-4E723F4A05DE}"/>
                  </a:ext>
                </a:extLst>
              </p:cNvPr>
              <p:cNvSpPr/>
              <p:nvPr/>
            </p:nvSpPr>
            <p:spPr>
              <a:xfrm>
                <a:off x="1474744" y="1580129"/>
                <a:ext cx="196023" cy="240128"/>
              </a:xfrm>
              <a:custGeom>
                <a:avLst/>
                <a:gdLst>
                  <a:gd name="connsiteX0" fmla="*/ 127761 w 196023"/>
                  <a:gd name="connsiteY0" fmla="*/ 159755 h 240128"/>
                  <a:gd name="connsiteX1" fmla="*/ 133005 w 196023"/>
                  <a:gd name="connsiteY1" fmla="*/ 80610 h 240128"/>
                  <a:gd name="connsiteX2" fmla="*/ 189459 w 196023"/>
                  <a:gd name="connsiteY2" fmla="*/ 29595 h 240128"/>
                  <a:gd name="connsiteX3" fmla="*/ 181864 w 196023"/>
                  <a:gd name="connsiteY3" fmla="*/ 1368 h 240128"/>
                  <a:gd name="connsiteX4" fmla="*/ 151333 w 196023"/>
                  <a:gd name="connsiteY4" fmla="*/ 17589 h 240128"/>
                  <a:gd name="connsiteX5" fmla="*/ 115265 w 196023"/>
                  <a:gd name="connsiteY5" fmla="*/ 26998 h 240128"/>
                  <a:gd name="connsiteX6" fmla="*/ 48715 w 196023"/>
                  <a:gd name="connsiteY6" fmla="*/ 56646 h 240128"/>
                  <a:gd name="connsiteX7" fmla="*/ 640 w 196023"/>
                  <a:gd name="connsiteY7" fmla="*/ 69241 h 240128"/>
                  <a:gd name="connsiteX8" fmla="*/ 26270 w 196023"/>
                  <a:gd name="connsiteY8" fmla="*/ 106191 h 240128"/>
                  <a:gd name="connsiteX9" fmla="*/ 41854 w 196023"/>
                  <a:gd name="connsiteY9" fmla="*/ 168037 h 240128"/>
                  <a:gd name="connsiteX10" fmla="*/ 40139 w 196023"/>
                  <a:gd name="connsiteY10" fmla="*/ 190481 h 240128"/>
                  <a:gd name="connsiteX11" fmla="*/ 41854 w 196023"/>
                  <a:gd name="connsiteY11" fmla="*/ 228314 h 240128"/>
                  <a:gd name="connsiteX12" fmla="*/ 80716 w 196023"/>
                  <a:gd name="connsiteY12" fmla="*/ 213661 h 240128"/>
                  <a:gd name="connsiteX13" fmla="*/ 153048 w 196023"/>
                  <a:gd name="connsiteY13" fmla="*/ 214984 h 240128"/>
                  <a:gd name="connsiteX14" fmla="*/ 189558 w 196023"/>
                  <a:gd name="connsiteY14" fmla="*/ 239781 h 240128"/>
                  <a:gd name="connsiteX15" fmla="*/ 196565 w 196023"/>
                  <a:gd name="connsiteY15" fmla="*/ 225864 h 240128"/>
                  <a:gd name="connsiteX16" fmla="*/ 127761 w 196023"/>
                  <a:gd name="connsiteY16" fmla="*/ 159755 h 240128"/>
                  <a:gd name="connsiteX17" fmla="*/ 97035 w 196023"/>
                  <a:gd name="connsiteY17" fmla="*/ 56990 h 240128"/>
                  <a:gd name="connsiteX18" fmla="*/ 112569 w 196023"/>
                  <a:gd name="connsiteY18" fmla="*/ 72524 h 240128"/>
                  <a:gd name="connsiteX19" fmla="*/ 97035 w 196023"/>
                  <a:gd name="connsiteY19" fmla="*/ 88059 h 240128"/>
                  <a:gd name="connsiteX20" fmla="*/ 81500 w 196023"/>
                  <a:gd name="connsiteY20" fmla="*/ 72524 h 240128"/>
                  <a:gd name="connsiteX21" fmla="*/ 97035 w 196023"/>
                  <a:gd name="connsiteY21" fmla="*/ 56990 h 240128"/>
                  <a:gd name="connsiteX22" fmla="*/ 91987 w 196023"/>
                  <a:gd name="connsiteY22" fmla="*/ 165145 h 240128"/>
                  <a:gd name="connsiteX23" fmla="*/ 68268 w 196023"/>
                  <a:gd name="connsiteY23" fmla="*/ 141426 h 240128"/>
                  <a:gd name="connsiteX24" fmla="*/ 91987 w 196023"/>
                  <a:gd name="connsiteY24" fmla="*/ 117708 h 240128"/>
                  <a:gd name="connsiteX25" fmla="*/ 115706 w 196023"/>
                  <a:gd name="connsiteY25" fmla="*/ 141426 h 240128"/>
                  <a:gd name="connsiteX26" fmla="*/ 91987 w 196023"/>
                  <a:gd name="connsiteY26" fmla="*/ 165145 h 24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6023" h="240128">
                    <a:moveTo>
                      <a:pt x="127761" y="159755"/>
                    </a:moveTo>
                    <a:cubicBezTo>
                      <a:pt x="118891" y="133537"/>
                      <a:pt x="120753" y="105456"/>
                      <a:pt x="133005" y="80610"/>
                    </a:cubicBezTo>
                    <a:cubicBezTo>
                      <a:pt x="144766" y="56843"/>
                      <a:pt x="164761" y="38906"/>
                      <a:pt x="189459" y="29595"/>
                    </a:cubicBezTo>
                    <a:cubicBezTo>
                      <a:pt x="190048" y="16952"/>
                      <a:pt x="189264" y="5680"/>
                      <a:pt x="181864" y="1368"/>
                    </a:cubicBezTo>
                    <a:cubicBezTo>
                      <a:pt x="172112" y="-4268"/>
                      <a:pt x="167211" y="8768"/>
                      <a:pt x="151333" y="17589"/>
                    </a:cubicBezTo>
                    <a:cubicBezTo>
                      <a:pt x="138690" y="24597"/>
                      <a:pt x="127467" y="26998"/>
                      <a:pt x="115265" y="26998"/>
                    </a:cubicBezTo>
                    <a:cubicBezTo>
                      <a:pt x="88851" y="26998"/>
                      <a:pt x="65083" y="38465"/>
                      <a:pt x="48715" y="56646"/>
                    </a:cubicBezTo>
                    <a:cubicBezTo>
                      <a:pt x="32543" y="60616"/>
                      <a:pt x="5443" y="57088"/>
                      <a:pt x="640" y="69241"/>
                    </a:cubicBezTo>
                    <a:cubicBezTo>
                      <a:pt x="-3819" y="80659"/>
                      <a:pt x="16126" y="82081"/>
                      <a:pt x="26270" y="106191"/>
                    </a:cubicBezTo>
                    <a:cubicBezTo>
                      <a:pt x="25780" y="120305"/>
                      <a:pt x="24408" y="147209"/>
                      <a:pt x="41854" y="168037"/>
                    </a:cubicBezTo>
                    <a:cubicBezTo>
                      <a:pt x="45529" y="176025"/>
                      <a:pt x="41756" y="182542"/>
                      <a:pt x="40139" y="190481"/>
                    </a:cubicBezTo>
                    <a:cubicBezTo>
                      <a:pt x="36904" y="206506"/>
                      <a:pt x="32053" y="222629"/>
                      <a:pt x="41854" y="228314"/>
                    </a:cubicBezTo>
                    <a:cubicBezTo>
                      <a:pt x="52096" y="234243"/>
                      <a:pt x="60427" y="222286"/>
                      <a:pt x="80716" y="213661"/>
                    </a:cubicBezTo>
                    <a:cubicBezTo>
                      <a:pt x="97378" y="206604"/>
                      <a:pt x="135994" y="203811"/>
                      <a:pt x="153048" y="214984"/>
                    </a:cubicBezTo>
                    <a:cubicBezTo>
                      <a:pt x="172945" y="228020"/>
                      <a:pt x="179217" y="245760"/>
                      <a:pt x="189558" y="239781"/>
                    </a:cubicBezTo>
                    <a:cubicBezTo>
                      <a:pt x="193282" y="237625"/>
                      <a:pt x="195438" y="232479"/>
                      <a:pt x="196565" y="225864"/>
                    </a:cubicBezTo>
                    <a:cubicBezTo>
                      <a:pt x="164810" y="216503"/>
                      <a:pt x="138787" y="192295"/>
                      <a:pt x="127761" y="159755"/>
                    </a:cubicBezTo>
                    <a:close/>
                    <a:moveTo>
                      <a:pt x="97035" y="56990"/>
                    </a:moveTo>
                    <a:cubicBezTo>
                      <a:pt x="105611" y="56990"/>
                      <a:pt x="112569" y="63948"/>
                      <a:pt x="112569" y="72524"/>
                    </a:cubicBezTo>
                    <a:cubicBezTo>
                      <a:pt x="112569" y="81100"/>
                      <a:pt x="105611" y="88059"/>
                      <a:pt x="97035" y="88059"/>
                    </a:cubicBezTo>
                    <a:cubicBezTo>
                      <a:pt x="88459" y="88059"/>
                      <a:pt x="81500" y="81100"/>
                      <a:pt x="81500" y="72524"/>
                    </a:cubicBezTo>
                    <a:cubicBezTo>
                      <a:pt x="81500" y="63948"/>
                      <a:pt x="88459" y="56990"/>
                      <a:pt x="97035" y="56990"/>
                    </a:cubicBezTo>
                    <a:close/>
                    <a:moveTo>
                      <a:pt x="91987" y="165145"/>
                    </a:moveTo>
                    <a:cubicBezTo>
                      <a:pt x="78902" y="165145"/>
                      <a:pt x="68268" y="154511"/>
                      <a:pt x="68268" y="141426"/>
                    </a:cubicBezTo>
                    <a:cubicBezTo>
                      <a:pt x="68268" y="128342"/>
                      <a:pt x="78902" y="117708"/>
                      <a:pt x="91987" y="117708"/>
                    </a:cubicBezTo>
                    <a:cubicBezTo>
                      <a:pt x="105071" y="117708"/>
                      <a:pt x="115706" y="128342"/>
                      <a:pt x="115706" y="141426"/>
                    </a:cubicBezTo>
                    <a:cubicBezTo>
                      <a:pt x="115657" y="154511"/>
                      <a:pt x="105071" y="165145"/>
                      <a:pt x="91987" y="165145"/>
                    </a:cubicBezTo>
                    <a:close/>
                  </a:path>
                </a:pathLst>
              </a:custGeom>
              <a:grpFill/>
              <a:ln w="489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4FE5BAF-FF46-408A-9B06-3F15830FC14F}"/>
                  </a:ext>
                </a:extLst>
              </p:cNvPr>
              <p:cNvSpPr/>
              <p:nvPr/>
            </p:nvSpPr>
            <p:spPr>
              <a:xfrm>
                <a:off x="1682042" y="1727534"/>
                <a:ext cx="34304" cy="34304"/>
              </a:xfrm>
              <a:custGeom>
                <a:avLst/>
                <a:gdLst>
                  <a:gd name="connsiteX0" fmla="*/ 0 w 34304"/>
                  <a:gd name="connsiteY0" fmla="*/ 34941 h 34304"/>
                  <a:gd name="connsiteX1" fmla="*/ 32932 w 34304"/>
                  <a:gd name="connsiteY1" fmla="*/ 36558 h 34304"/>
                  <a:gd name="connsiteX2" fmla="*/ 19455 w 34304"/>
                  <a:gd name="connsiteY2" fmla="*/ 0 h 34304"/>
                  <a:gd name="connsiteX3" fmla="*/ 0 w 34304"/>
                  <a:gd name="connsiteY3" fmla="*/ 34941 h 34304"/>
                </a:gdLst>
                <a:ahLst/>
                <a:cxnLst>
                  <a:cxn ang="0">
                    <a:pos x="connsiteX0" y="connsiteY0"/>
                  </a:cxn>
                  <a:cxn ang="0">
                    <a:pos x="connsiteX1" y="connsiteY1"/>
                  </a:cxn>
                  <a:cxn ang="0">
                    <a:pos x="connsiteX2" y="connsiteY2"/>
                  </a:cxn>
                  <a:cxn ang="0">
                    <a:pos x="connsiteX3" y="connsiteY3"/>
                  </a:cxn>
                </a:cxnLst>
                <a:rect l="l" t="t" r="r" b="b"/>
                <a:pathLst>
                  <a:path w="34304" h="34304">
                    <a:moveTo>
                      <a:pt x="0" y="34941"/>
                    </a:moveTo>
                    <a:cubicBezTo>
                      <a:pt x="16466" y="30384"/>
                      <a:pt x="25679" y="44791"/>
                      <a:pt x="32932" y="36558"/>
                    </a:cubicBezTo>
                    <a:cubicBezTo>
                      <a:pt x="41214" y="27198"/>
                      <a:pt x="27492" y="13477"/>
                      <a:pt x="19455" y="0"/>
                    </a:cubicBezTo>
                    <a:cubicBezTo>
                      <a:pt x="8184" y="6224"/>
                      <a:pt x="0" y="17495"/>
                      <a:pt x="0" y="34941"/>
                    </a:cubicBezTo>
                    <a:close/>
                  </a:path>
                </a:pathLst>
              </a:custGeom>
              <a:grpFill/>
              <a:ln w="489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97E325DA-43AC-4850-8409-FA5FA543DA77}"/>
                  </a:ext>
                </a:extLst>
              </p:cNvPr>
              <p:cNvSpPr/>
              <p:nvPr/>
            </p:nvSpPr>
            <p:spPr>
              <a:xfrm>
                <a:off x="1612941" y="1618888"/>
                <a:ext cx="210725" cy="210725"/>
              </a:xfrm>
              <a:custGeom>
                <a:avLst/>
                <a:gdLst>
                  <a:gd name="connsiteX0" fmla="*/ 203034 w 210724"/>
                  <a:gd name="connsiteY0" fmla="*/ 169070 h 210724"/>
                  <a:gd name="connsiteX1" fmla="*/ 162555 w 210724"/>
                  <a:gd name="connsiteY1" fmla="*/ 133345 h 210724"/>
                  <a:gd name="connsiteX2" fmla="*/ 170788 w 210724"/>
                  <a:gd name="connsiteY2" fmla="*/ 59591 h 210724"/>
                  <a:gd name="connsiteX3" fmla="*/ 87723 w 210724"/>
                  <a:gd name="connsiteY3" fmla="*/ 0 h 210724"/>
                  <a:gd name="connsiteX4" fmla="*/ 59594 w 210724"/>
                  <a:gd name="connsiteY4" fmla="*/ 4655 h 210724"/>
                  <a:gd name="connsiteX5" fmla="*/ 9118 w 210724"/>
                  <a:gd name="connsiteY5" fmla="*/ 48859 h 210724"/>
                  <a:gd name="connsiteX6" fmla="*/ 4707 w 210724"/>
                  <a:gd name="connsiteY6" fmla="*/ 115850 h 210724"/>
                  <a:gd name="connsiteX7" fmla="*/ 87772 w 210724"/>
                  <a:gd name="connsiteY7" fmla="*/ 175441 h 210724"/>
                  <a:gd name="connsiteX8" fmla="*/ 115902 w 210724"/>
                  <a:gd name="connsiteY8" fmla="*/ 170785 h 210724"/>
                  <a:gd name="connsiteX9" fmla="*/ 130603 w 210724"/>
                  <a:gd name="connsiteY9" fmla="*/ 164169 h 210724"/>
                  <a:gd name="connsiteX10" fmla="*/ 165495 w 210724"/>
                  <a:gd name="connsiteY10" fmla="*/ 205677 h 210724"/>
                  <a:gd name="connsiteX11" fmla="*/ 185196 w 210724"/>
                  <a:gd name="connsiteY11" fmla="*/ 215282 h 210724"/>
                  <a:gd name="connsiteX12" fmla="*/ 203916 w 210724"/>
                  <a:gd name="connsiteY12" fmla="*/ 207540 h 210724"/>
                  <a:gd name="connsiteX13" fmla="*/ 203034 w 210724"/>
                  <a:gd name="connsiteY13" fmla="*/ 169070 h 210724"/>
                  <a:gd name="connsiteX14" fmla="*/ 110315 w 210724"/>
                  <a:gd name="connsiteY14" fmla="*/ 154564 h 210724"/>
                  <a:gd name="connsiteX15" fmla="*/ 87674 w 210724"/>
                  <a:gd name="connsiteY15" fmla="*/ 158338 h 210724"/>
                  <a:gd name="connsiteX16" fmla="*/ 57977 w 210724"/>
                  <a:gd name="connsiteY16" fmla="*/ 151722 h 210724"/>
                  <a:gd name="connsiteX17" fmla="*/ 57144 w 210724"/>
                  <a:gd name="connsiteY17" fmla="*/ 145253 h 210724"/>
                  <a:gd name="connsiteX18" fmla="*/ 80862 w 210724"/>
                  <a:gd name="connsiteY18" fmla="*/ 96296 h 210724"/>
                  <a:gd name="connsiteX19" fmla="*/ 110168 w 210724"/>
                  <a:gd name="connsiteY19" fmla="*/ 77968 h 210724"/>
                  <a:gd name="connsiteX20" fmla="*/ 79196 w 210724"/>
                  <a:gd name="connsiteY20" fmla="*/ 51799 h 210724"/>
                  <a:gd name="connsiteX21" fmla="*/ 53713 w 210724"/>
                  <a:gd name="connsiteY21" fmla="*/ 26071 h 210724"/>
                  <a:gd name="connsiteX22" fmla="*/ 65083 w 210724"/>
                  <a:gd name="connsiteY22" fmla="*/ 21024 h 210724"/>
                  <a:gd name="connsiteX23" fmla="*/ 87723 w 210724"/>
                  <a:gd name="connsiteY23" fmla="*/ 17250 h 210724"/>
                  <a:gd name="connsiteX24" fmla="*/ 154518 w 210724"/>
                  <a:gd name="connsiteY24" fmla="*/ 65178 h 210724"/>
                  <a:gd name="connsiteX25" fmla="*/ 110315 w 210724"/>
                  <a:gd name="connsiteY25" fmla="*/ 154564 h 21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0724" h="210724">
                    <a:moveTo>
                      <a:pt x="203034" y="169070"/>
                    </a:moveTo>
                    <a:lnTo>
                      <a:pt x="162555" y="133345"/>
                    </a:lnTo>
                    <a:cubicBezTo>
                      <a:pt x="175591" y="111929"/>
                      <a:pt x="179462" y="85123"/>
                      <a:pt x="170788" y="59591"/>
                    </a:cubicBezTo>
                    <a:cubicBezTo>
                      <a:pt x="158733" y="23964"/>
                      <a:pt x="125360" y="0"/>
                      <a:pt x="87723" y="0"/>
                    </a:cubicBezTo>
                    <a:cubicBezTo>
                      <a:pt x="78167" y="0"/>
                      <a:pt x="68709" y="1568"/>
                      <a:pt x="59594" y="4655"/>
                    </a:cubicBezTo>
                    <a:cubicBezTo>
                      <a:pt x="37394" y="12153"/>
                      <a:pt x="19458" y="27884"/>
                      <a:pt x="9118" y="48859"/>
                    </a:cubicBezTo>
                    <a:cubicBezTo>
                      <a:pt x="-1271" y="69882"/>
                      <a:pt x="-2839" y="93650"/>
                      <a:pt x="4707" y="115850"/>
                    </a:cubicBezTo>
                    <a:cubicBezTo>
                      <a:pt x="16763" y="151477"/>
                      <a:pt x="50136" y="175441"/>
                      <a:pt x="87772" y="175441"/>
                    </a:cubicBezTo>
                    <a:cubicBezTo>
                      <a:pt x="97328" y="175441"/>
                      <a:pt x="106787" y="173872"/>
                      <a:pt x="115902" y="170785"/>
                    </a:cubicBezTo>
                    <a:cubicBezTo>
                      <a:pt x="121096" y="169021"/>
                      <a:pt x="125997" y="166767"/>
                      <a:pt x="130603" y="164169"/>
                    </a:cubicBezTo>
                    <a:lnTo>
                      <a:pt x="165495" y="205677"/>
                    </a:lnTo>
                    <a:cubicBezTo>
                      <a:pt x="170886" y="211852"/>
                      <a:pt x="177992" y="215135"/>
                      <a:pt x="185196" y="215282"/>
                    </a:cubicBezTo>
                    <a:cubicBezTo>
                      <a:pt x="191763" y="215380"/>
                      <a:pt x="198427" y="212832"/>
                      <a:pt x="203916" y="207540"/>
                    </a:cubicBezTo>
                    <a:cubicBezTo>
                      <a:pt x="214354" y="197297"/>
                      <a:pt x="215285" y="179900"/>
                      <a:pt x="203034" y="169070"/>
                    </a:cubicBezTo>
                    <a:close/>
                    <a:moveTo>
                      <a:pt x="110315" y="154564"/>
                    </a:moveTo>
                    <a:cubicBezTo>
                      <a:pt x="102964" y="157064"/>
                      <a:pt x="95368" y="158338"/>
                      <a:pt x="87674" y="158338"/>
                    </a:cubicBezTo>
                    <a:cubicBezTo>
                      <a:pt x="77138" y="158338"/>
                      <a:pt x="67092" y="155985"/>
                      <a:pt x="57977" y="151722"/>
                    </a:cubicBezTo>
                    <a:cubicBezTo>
                      <a:pt x="57732" y="149517"/>
                      <a:pt x="57438" y="147311"/>
                      <a:pt x="57144" y="145253"/>
                    </a:cubicBezTo>
                    <a:cubicBezTo>
                      <a:pt x="53958" y="123250"/>
                      <a:pt x="67190" y="103451"/>
                      <a:pt x="80862" y="96296"/>
                    </a:cubicBezTo>
                    <a:cubicBezTo>
                      <a:pt x="97475" y="87573"/>
                      <a:pt x="110168" y="90220"/>
                      <a:pt x="110168" y="77968"/>
                    </a:cubicBezTo>
                    <a:cubicBezTo>
                      <a:pt x="110168" y="66403"/>
                      <a:pt x="94045" y="59787"/>
                      <a:pt x="79196" y="51799"/>
                    </a:cubicBezTo>
                    <a:cubicBezTo>
                      <a:pt x="66504" y="44938"/>
                      <a:pt x="58075" y="36656"/>
                      <a:pt x="53713" y="26071"/>
                    </a:cubicBezTo>
                    <a:cubicBezTo>
                      <a:pt x="57340" y="24111"/>
                      <a:pt x="61064" y="22396"/>
                      <a:pt x="65083" y="21024"/>
                    </a:cubicBezTo>
                    <a:cubicBezTo>
                      <a:pt x="72433" y="18524"/>
                      <a:pt x="80029" y="17250"/>
                      <a:pt x="87723" y="17250"/>
                    </a:cubicBezTo>
                    <a:cubicBezTo>
                      <a:pt x="117960" y="17250"/>
                      <a:pt x="144815" y="36509"/>
                      <a:pt x="154518" y="65178"/>
                    </a:cubicBezTo>
                    <a:cubicBezTo>
                      <a:pt x="167015" y="101932"/>
                      <a:pt x="147167" y="142068"/>
                      <a:pt x="110315" y="154564"/>
                    </a:cubicBezTo>
                    <a:close/>
                  </a:path>
                </a:pathLst>
              </a:custGeom>
              <a:grpFill/>
              <a:ln w="4895" cap="flat">
                <a:noFill/>
                <a:prstDash val="solid"/>
                <a:miter/>
              </a:ln>
            </p:spPr>
            <p:txBody>
              <a:bodyPr rtlCol="0" anchor="ctr"/>
              <a:lstStyle/>
              <a:p>
                <a:endParaRPr lang="en-US"/>
              </a:p>
            </p:txBody>
          </p:sp>
        </p:grpSp>
      </p:grpSp>
      <p:sp>
        <p:nvSpPr>
          <p:cNvPr id="11" name="Rectangle 10">
            <a:extLst>
              <a:ext uri="{FF2B5EF4-FFF2-40B4-BE49-F238E27FC236}">
                <a16:creationId xmlns:a16="http://schemas.microsoft.com/office/drawing/2014/main" id="{FA0EE9AA-A63D-4783-979A-0A78E3C6539A}"/>
              </a:ext>
            </a:extLst>
          </p:cNvPr>
          <p:cNvSpPr/>
          <p:nvPr/>
        </p:nvSpPr>
        <p:spPr>
          <a:xfrm>
            <a:off x="0" y="1"/>
            <a:ext cx="9144000" cy="4356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04720DF4-9D16-4E8A-B38C-19FC3BEDEC1B}"/>
              </a:ext>
            </a:extLst>
          </p:cNvPr>
          <p:cNvGrpSpPr/>
          <p:nvPr/>
        </p:nvGrpSpPr>
        <p:grpSpPr>
          <a:xfrm>
            <a:off x="-1" y="270388"/>
            <a:ext cx="9144001" cy="639250"/>
            <a:chOff x="-1" y="467032"/>
            <a:chExt cx="9144001" cy="589936"/>
          </a:xfrm>
        </p:grpSpPr>
        <p:sp>
          <p:nvSpPr>
            <p:cNvPr id="125" name="Rectangle 124">
              <a:extLst>
                <a:ext uri="{FF2B5EF4-FFF2-40B4-BE49-F238E27FC236}">
                  <a16:creationId xmlns:a16="http://schemas.microsoft.com/office/drawing/2014/main" id="{3C6687EC-E0C5-49F8-AFFC-2C779FF5DF7B}"/>
                </a:ext>
              </a:extLst>
            </p:cNvPr>
            <p:cNvSpPr/>
            <p:nvPr userDrawn="1"/>
          </p:nvSpPr>
          <p:spPr>
            <a:xfrm>
              <a:off x="658758" y="467032"/>
              <a:ext cx="8485242" cy="5899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D2B44115-9295-464F-A549-C68401B9706B}"/>
                </a:ext>
              </a:extLst>
            </p:cNvPr>
            <p:cNvSpPr/>
            <p:nvPr userDrawn="1"/>
          </p:nvSpPr>
          <p:spPr>
            <a:xfrm>
              <a:off x="-1" y="467032"/>
              <a:ext cx="658759" cy="589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7" name="Straight Connector 126">
            <a:extLst>
              <a:ext uri="{FF2B5EF4-FFF2-40B4-BE49-F238E27FC236}">
                <a16:creationId xmlns:a16="http://schemas.microsoft.com/office/drawing/2014/main" id="{FAAB5C11-6B8B-4601-9B9C-A485BB44F483}"/>
              </a:ext>
            </a:extLst>
          </p:cNvPr>
          <p:cNvCxnSpPr/>
          <p:nvPr/>
        </p:nvCxnSpPr>
        <p:spPr>
          <a:xfrm flipV="1">
            <a:off x="648926" y="1"/>
            <a:ext cx="0" cy="1356851"/>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711606" y="283639"/>
            <a:ext cx="8221664" cy="641023"/>
          </a:xfrm>
        </p:spPr>
        <p:txBody>
          <a:bodyPr anchor="ctr" anchorCtr="0"/>
          <a:lstStyle/>
          <a:p>
            <a:pPr>
              <a:lnSpc>
                <a:spcPct val="85000"/>
              </a:lnSpc>
            </a:pPr>
            <a:r>
              <a:rPr lang="en-US" sz="2400" dirty="0"/>
              <a:t>Reality: </a:t>
            </a:r>
          </a:p>
        </p:txBody>
      </p:sp>
      <p:sp>
        <p:nvSpPr>
          <p:cNvPr id="6" name="Rectangle 5"/>
          <p:cNvSpPr/>
          <p:nvPr/>
        </p:nvSpPr>
        <p:spPr>
          <a:xfrm>
            <a:off x="3165429" y="5790392"/>
            <a:ext cx="5762496" cy="830997"/>
          </a:xfrm>
          <a:prstGeom prst="rect">
            <a:avLst/>
          </a:prstGeom>
        </p:spPr>
        <p:txBody>
          <a:bodyPr wrap="square">
            <a:spAutoFit/>
          </a:bodyPr>
          <a:lstStyle/>
          <a:p>
            <a:r>
              <a:rPr lang="en-US" sz="800" b="0" i="0" baseline="30000" dirty="0">
                <a:solidFill>
                  <a:schemeClr val="bg1">
                    <a:lumMod val="65000"/>
                  </a:schemeClr>
                </a:solidFill>
                <a:effectLst/>
                <a:latin typeface="+mj-lt"/>
              </a:rPr>
              <a:t>1  </a:t>
            </a:r>
            <a:r>
              <a:rPr lang="en-US" sz="800" b="0" i="0" dirty="0">
                <a:solidFill>
                  <a:schemeClr val="bg1">
                    <a:lumMod val="65000"/>
                  </a:schemeClr>
                </a:solidFill>
                <a:effectLst/>
                <a:latin typeface="+mj-lt"/>
              </a:rPr>
              <a:t>International Banker. The Dotcom Bubble Burst (2000). September 2021. https://internationalbanker.com/history-of-financial-crises/the-dotcom-bubble-burst-2000.</a:t>
            </a:r>
            <a:endParaRPr lang="en-US" sz="800" b="0" i="0" baseline="30000" dirty="0">
              <a:solidFill>
                <a:schemeClr val="bg1">
                  <a:lumMod val="65000"/>
                </a:schemeClr>
              </a:solidFill>
              <a:effectLst/>
              <a:latin typeface="+mj-lt"/>
            </a:endParaRPr>
          </a:p>
          <a:p>
            <a:r>
              <a:rPr lang="en-US" sz="800" baseline="30000" dirty="0">
                <a:solidFill>
                  <a:schemeClr val="bg1">
                    <a:lumMod val="65000"/>
                  </a:schemeClr>
                </a:solidFill>
                <a:latin typeface="+mj-lt"/>
              </a:rPr>
              <a:t>2</a:t>
            </a:r>
            <a:r>
              <a:rPr lang="en-US" sz="800" b="0" i="0" dirty="0">
                <a:solidFill>
                  <a:schemeClr val="bg1">
                    <a:lumMod val="65000"/>
                  </a:schemeClr>
                </a:solidFill>
                <a:effectLst/>
                <a:latin typeface="+mj-lt"/>
              </a:rPr>
              <a:t> Investopedia</a:t>
            </a:r>
            <a:r>
              <a:rPr lang="en-US" sz="800" dirty="0">
                <a:solidFill>
                  <a:schemeClr val="bg1">
                    <a:lumMod val="65000"/>
                  </a:schemeClr>
                </a:solidFill>
                <a:latin typeface="+mj-lt"/>
              </a:rPr>
              <a:t>. </a:t>
            </a:r>
            <a:r>
              <a:rPr lang="en-US" sz="800" b="0" i="0" dirty="0">
                <a:solidFill>
                  <a:schemeClr val="bg1">
                    <a:lumMod val="65000"/>
                  </a:schemeClr>
                </a:solidFill>
                <a:effectLst/>
                <a:latin typeface="+mj-lt"/>
              </a:rPr>
              <a:t>The Great Recession</a:t>
            </a:r>
            <a:r>
              <a:rPr lang="en-US" sz="800" dirty="0">
                <a:solidFill>
                  <a:schemeClr val="bg1">
                    <a:lumMod val="65000"/>
                  </a:schemeClr>
                </a:solidFill>
                <a:latin typeface="+mj-lt"/>
              </a:rPr>
              <a:t>. October</a:t>
            </a:r>
            <a:r>
              <a:rPr lang="en-US" sz="800" b="0" i="0" dirty="0">
                <a:solidFill>
                  <a:schemeClr val="bg1">
                    <a:lumMod val="65000"/>
                  </a:schemeClr>
                </a:solidFill>
                <a:effectLst/>
                <a:latin typeface="+mj-lt"/>
              </a:rPr>
              <a:t> 2020</a:t>
            </a:r>
            <a:r>
              <a:rPr lang="en-US" sz="800" b="1" dirty="0">
                <a:solidFill>
                  <a:schemeClr val="bg1">
                    <a:lumMod val="65000"/>
                  </a:schemeClr>
                </a:solidFill>
                <a:latin typeface="+mj-lt"/>
              </a:rPr>
              <a:t>. </a:t>
            </a:r>
            <a:r>
              <a:rPr lang="en-US" sz="800" dirty="0">
                <a:solidFill>
                  <a:schemeClr val="bg1">
                    <a:lumMod val="65000"/>
                  </a:schemeClr>
                </a:solidFill>
                <a:latin typeface="+mj-lt"/>
              </a:rPr>
              <a:t>https://www.investopedia.com/terms/g/great-recession.asp </a:t>
            </a:r>
          </a:p>
          <a:p>
            <a:r>
              <a:rPr lang="en-US" sz="800" baseline="30000" dirty="0">
                <a:solidFill>
                  <a:schemeClr val="bg1">
                    <a:lumMod val="65000"/>
                  </a:schemeClr>
                </a:solidFill>
                <a:latin typeface="+mj-lt"/>
              </a:rPr>
              <a:t>3 </a:t>
            </a:r>
            <a:r>
              <a:rPr lang="en-US" sz="800" dirty="0">
                <a:solidFill>
                  <a:schemeClr val="bg1">
                    <a:lumMod val="65000"/>
                  </a:schemeClr>
                </a:solidFill>
                <a:latin typeface="+mj-lt"/>
              </a:rPr>
              <a:t>AFM. Market Update First Quarter 2020. https://www.afmfa.com/market-update-first-quarter-2020. </a:t>
            </a:r>
            <a:endParaRPr lang="en-US" sz="800" i="0" dirty="0">
              <a:solidFill>
                <a:schemeClr val="bg1">
                  <a:lumMod val="65000"/>
                </a:schemeClr>
              </a:solidFill>
              <a:effectLst/>
              <a:latin typeface="+mj-lt"/>
            </a:endParaRPr>
          </a:p>
          <a:p>
            <a:r>
              <a:rPr lang="en-US" sz="800" b="0" i="0" baseline="30000" dirty="0">
                <a:solidFill>
                  <a:schemeClr val="bg1">
                    <a:lumMod val="65000"/>
                  </a:schemeClr>
                </a:solidFill>
                <a:effectLst/>
                <a:latin typeface="+mj-lt"/>
              </a:rPr>
              <a:t>4</a:t>
            </a:r>
            <a:r>
              <a:rPr lang="en-US" sz="800" b="0" i="0" dirty="0">
                <a:solidFill>
                  <a:schemeClr val="bg1">
                    <a:lumMod val="65000"/>
                  </a:schemeClr>
                </a:solidFill>
                <a:effectLst/>
                <a:latin typeface="+mj-lt"/>
              </a:rPr>
              <a:t> </a:t>
            </a:r>
            <a:r>
              <a:rPr lang="en-US" sz="800" dirty="0">
                <a:solidFill>
                  <a:schemeClr val="bg1">
                    <a:lumMod val="65000"/>
                  </a:schemeClr>
                </a:solidFill>
                <a:latin typeface="+mj-lt"/>
              </a:rPr>
              <a:t>Y</a:t>
            </a:r>
            <a:r>
              <a:rPr lang="en-US" sz="800" b="0" i="0" dirty="0">
                <a:solidFill>
                  <a:schemeClr val="bg1">
                    <a:lumMod val="65000"/>
                  </a:schemeClr>
                </a:solidFill>
                <a:effectLst/>
                <a:latin typeface="+mj-lt"/>
              </a:rPr>
              <a:t>ahoo! Finance. CBOE Volatility Index (^VIX). 2022. https://yhoo.it/3JZJE4Q. </a:t>
            </a:r>
          </a:p>
          <a:p>
            <a:r>
              <a:rPr lang="en-US" sz="800" b="0" i="0" baseline="30000" dirty="0">
                <a:solidFill>
                  <a:schemeClr val="bg1">
                    <a:lumMod val="65000"/>
                  </a:schemeClr>
                </a:solidFill>
                <a:effectLst/>
                <a:latin typeface="+mj-lt"/>
              </a:rPr>
              <a:t>5</a:t>
            </a:r>
            <a:r>
              <a:rPr lang="en-US" sz="800" b="0" i="0" dirty="0">
                <a:solidFill>
                  <a:schemeClr val="bg1">
                    <a:lumMod val="65000"/>
                  </a:schemeClr>
                </a:solidFill>
                <a:effectLst/>
                <a:latin typeface="+mj-lt"/>
              </a:rPr>
              <a:t> Trading Economics, United States Unemployment Rate: </a:t>
            </a:r>
            <a:r>
              <a:rPr lang="en-US" sz="800" b="0" i="0" strike="noStrike" dirty="0">
                <a:solidFill>
                  <a:schemeClr val="bg1">
                    <a:lumMod val="65000"/>
                  </a:schemeClr>
                </a:solidFill>
                <a:effectLst/>
                <a:latin typeface="+mj-lt"/>
              </a:rPr>
              <a:t>https://tradingeconomics.com/united-states/unemployment-rate</a:t>
            </a:r>
          </a:p>
        </p:txBody>
      </p:sp>
      <p:sp>
        <p:nvSpPr>
          <p:cNvPr id="7" name="TextBox 6"/>
          <p:cNvSpPr txBox="1"/>
          <p:nvPr/>
        </p:nvSpPr>
        <p:spPr>
          <a:xfrm>
            <a:off x="701688" y="1109933"/>
            <a:ext cx="8226237" cy="353943"/>
          </a:xfrm>
          <a:prstGeom prst="rect">
            <a:avLst/>
          </a:prstGeom>
          <a:noFill/>
        </p:spPr>
        <p:txBody>
          <a:bodyPr wrap="square" rtlCol="0">
            <a:spAutoFit/>
          </a:bodyPr>
          <a:lstStyle/>
          <a:p>
            <a:pPr>
              <a:lnSpc>
                <a:spcPct val="85000"/>
              </a:lnSpc>
            </a:pPr>
            <a:r>
              <a:rPr lang="en-US" sz="2000" dirty="0"/>
              <a:t>Black Swan Events can change the outcome of your retirement</a:t>
            </a:r>
            <a:endParaRPr lang="en-US" sz="2000" dirty="0">
              <a:solidFill>
                <a:srgbClr val="000000"/>
              </a:solidFill>
            </a:endParaRPr>
          </a:p>
        </p:txBody>
      </p:sp>
      <p:grpSp>
        <p:nvGrpSpPr>
          <p:cNvPr id="2" name="Group 1">
            <a:extLst>
              <a:ext uri="{FF2B5EF4-FFF2-40B4-BE49-F238E27FC236}">
                <a16:creationId xmlns:a16="http://schemas.microsoft.com/office/drawing/2014/main" id="{1D87CE89-8B90-4458-A502-29BDB90AF4CE}"/>
              </a:ext>
            </a:extLst>
          </p:cNvPr>
          <p:cNvGrpSpPr/>
          <p:nvPr/>
        </p:nvGrpSpPr>
        <p:grpSpPr>
          <a:xfrm>
            <a:off x="711607" y="3028041"/>
            <a:ext cx="8019949" cy="1328819"/>
            <a:chOff x="831273" y="3028041"/>
            <a:chExt cx="8312727" cy="1328819"/>
          </a:xfrm>
        </p:grpSpPr>
        <p:cxnSp>
          <p:nvCxnSpPr>
            <p:cNvPr id="8" name="Straight Connector 7"/>
            <p:cNvCxnSpPr>
              <a:cxnSpLocks/>
            </p:cNvCxnSpPr>
            <p:nvPr/>
          </p:nvCxnSpPr>
          <p:spPr>
            <a:xfrm>
              <a:off x="831273" y="3028041"/>
              <a:ext cx="8312727"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831273" y="4356860"/>
              <a:ext cx="8312727"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grpSp>
      <p:sp>
        <p:nvSpPr>
          <p:cNvPr id="18" name="TextBox 17"/>
          <p:cNvSpPr txBox="1"/>
          <p:nvPr/>
        </p:nvSpPr>
        <p:spPr>
          <a:xfrm>
            <a:off x="2514600" y="1861169"/>
            <a:ext cx="4114800" cy="954107"/>
          </a:xfrm>
          <a:prstGeom prst="rect">
            <a:avLst/>
          </a:prstGeom>
          <a:noFill/>
        </p:spPr>
        <p:txBody>
          <a:bodyPr wrap="square" rtlCol="0">
            <a:spAutoFit/>
          </a:bodyPr>
          <a:lstStyle/>
          <a:p>
            <a:r>
              <a:rPr lang="en-US" dirty="0">
                <a:solidFill>
                  <a:schemeClr val="tx2"/>
                </a:solidFill>
              </a:rPr>
              <a:t>2000</a:t>
            </a:r>
          </a:p>
          <a:p>
            <a:r>
              <a:rPr lang="en-US" sz="1600" i="1" dirty="0"/>
              <a:t>Dot-Com Crash</a:t>
            </a:r>
          </a:p>
          <a:p>
            <a:r>
              <a:rPr lang="en-US" sz="2000" dirty="0">
                <a:solidFill>
                  <a:schemeClr val="accent6"/>
                </a:solidFill>
              </a:rPr>
              <a:t>-$5 Trillion</a:t>
            </a:r>
            <a:r>
              <a:rPr lang="en-US" sz="1200" baseline="100000" dirty="0">
                <a:solidFill>
                  <a:schemeClr val="accent6"/>
                </a:solidFill>
              </a:rPr>
              <a:t>1</a:t>
            </a:r>
          </a:p>
        </p:txBody>
      </p:sp>
      <p:grpSp>
        <p:nvGrpSpPr>
          <p:cNvPr id="21" name="Group 20"/>
          <p:cNvGrpSpPr/>
          <p:nvPr/>
        </p:nvGrpSpPr>
        <p:grpSpPr>
          <a:xfrm>
            <a:off x="964907" y="2095363"/>
            <a:ext cx="869798" cy="577367"/>
            <a:chOff x="1191206" y="2352481"/>
            <a:chExt cx="689728" cy="457837"/>
          </a:xfrm>
          <a:solidFill>
            <a:schemeClr val="tx2"/>
          </a:solidFill>
        </p:grpSpPr>
        <p:sp>
          <p:nvSpPr>
            <p:cNvPr id="23" name="Freeform 78"/>
            <p:cNvSpPr>
              <a:spLocks noEditPoints="1"/>
            </p:cNvSpPr>
            <p:nvPr/>
          </p:nvSpPr>
          <p:spPr bwMode="auto">
            <a:xfrm flipH="1">
              <a:off x="1191206" y="2352481"/>
              <a:ext cx="689728" cy="457837"/>
            </a:xfrm>
            <a:custGeom>
              <a:avLst/>
              <a:gdLst>
                <a:gd name="T0" fmla="*/ 1588 w 1619"/>
                <a:gd name="T1" fmla="*/ 953 h 1080"/>
                <a:gd name="T2" fmla="*/ 1408 w 1619"/>
                <a:gd name="T3" fmla="*/ 771 h 1080"/>
                <a:gd name="T4" fmla="*/ 1408 w 1619"/>
                <a:gd name="T5" fmla="*/ 31 h 1080"/>
                <a:gd name="T6" fmla="*/ 1374 w 1619"/>
                <a:gd name="T7" fmla="*/ 0 h 1080"/>
                <a:gd name="T8" fmla="*/ 245 w 1619"/>
                <a:gd name="T9" fmla="*/ 0 h 1080"/>
                <a:gd name="T10" fmla="*/ 211 w 1619"/>
                <a:gd name="T11" fmla="*/ 31 h 1080"/>
                <a:gd name="T12" fmla="*/ 211 w 1619"/>
                <a:gd name="T13" fmla="*/ 771 h 1080"/>
                <a:gd name="T14" fmla="*/ 31 w 1619"/>
                <a:gd name="T15" fmla="*/ 953 h 1080"/>
                <a:gd name="T16" fmla="*/ 1 w 1619"/>
                <a:gd name="T17" fmla="*/ 1018 h 1080"/>
                <a:gd name="T18" fmla="*/ 1 w 1619"/>
                <a:gd name="T19" fmla="*/ 1047 h 1080"/>
                <a:gd name="T20" fmla="*/ 48 w 1619"/>
                <a:gd name="T21" fmla="*/ 1076 h 1080"/>
                <a:gd name="T22" fmla="*/ 816 w 1619"/>
                <a:gd name="T23" fmla="*/ 1076 h 1080"/>
                <a:gd name="T24" fmla="*/ 1578 w 1619"/>
                <a:gd name="T25" fmla="*/ 1076 h 1080"/>
                <a:gd name="T26" fmla="*/ 1618 w 1619"/>
                <a:gd name="T27" fmla="*/ 1047 h 1080"/>
                <a:gd name="T28" fmla="*/ 1618 w 1619"/>
                <a:gd name="T29" fmla="*/ 1018 h 1080"/>
                <a:gd name="T30" fmla="*/ 1588 w 1619"/>
                <a:gd name="T31" fmla="*/ 953 h 1080"/>
                <a:gd name="T32" fmla="*/ 839 w 1619"/>
                <a:gd name="T33" fmla="*/ 970 h 1080"/>
                <a:gd name="T34" fmla="*/ 780 w 1619"/>
                <a:gd name="T35" fmla="*/ 970 h 1080"/>
                <a:gd name="T36" fmla="*/ 656 w 1619"/>
                <a:gd name="T37" fmla="*/ 970 h 1080"/>
                <a:gd name="T38" fmla="*/ 699 w 1619"/>
                <a:gd name="T39" fmla="*/ 896 h 1080"/>
                <a:gd name="T40" fmla="*/ 780 w 1619"/>
                <a:gd name="T41" fmla="*/ 896 h 1080"/>
                <a:gd name="T42" fmla="*/ 839 w 1619"/>
                <a:gd name="T43" fmla="*/ 896 h 1080"/>
                <a:gd name="T44" fmla="*/ 920 w 1619"/>
                <a:gd name="T45" fmla="*/ 896 h 1080"/>
                <a:gd name="T46" fmla="*/ 963 w 1619"/>
                <a:gd name="T47" fmla="*/ 970 h 1080"/>
                <a:gd name="T48" fmla="*/ 839 w 1619"/>
                <a:gd name="T49" fmla="*/ 970 h 1080"/>
                <a:gd name="T50" fmla="*/ 1301 w 1619"/>
                <a:gd name="T51" fmla="*/ 713 h 1080"/>
                <a:gd name="T52" fmla="*/ 318 w 1619"/>
                <a:gd name="T53" fmla="*/ 713 h 1080"/>
                <a:gd name="T54" fmla="*/ 318 w 1619"/>
                <a:gd name="T55" fmla="*/ 109 h 1080"/>
                <a:gd name="T56" fmla="*/ 1301 w 1619"/>
                <a:gd name="T57" fmla="*/ 109 h 1080"/>
                <a:gd name="T58" fmla="*/ 1301 w 1619"/>
                <a:gd name="T59" fmla="*/ 71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9" h="1080">
                  <a:moveTo>
                    <a:pt x="1588" y="953"/>
                  </a:moveTo>
                  <a:cubicBezTo>
                    <a:pt x="1559" y="923"/>
                    <a:pt x="1420" y="784"/>
                    <a:pt x="1408" y="771"/>
                  </a:cubicBezTo>
                  <a:cubicBezTo>
                    <a:pt x="1408" y="31"/>
                    <a:pt x="1408" y="31"/>
                    <a:pt x="1408" y="31"/>
                  </a:cubicBezTo>
                  <a:cubicBezTo>
                    <a:pt x="1408" y="14"/>
                    <a:pt x="1393" y="0"/>
                    <a:pt x="1374" y="0"/>
                  </a:cubicBezTo>
                  <a:cubicBezTo>
                    <a:pt x="245" y="0"/>
                    <a:pt x="245" y="0"/>
                    <a:pt x="245" y="0"/>
                  </a:cubicBezTo>
                  <a:cubicBezTo>
                    <a:pt x="226" y="0"/>
                    <a:pt x="211" y="14"/>
                    <a:pt x="211" y="31"/>
                  </a:cubicBezTo>
                  <a:cubicBezTo>
                    <a:pt x="211" y="771"/>
                    <a:pt x="211" y="771"/>
                    <a:pt x="211" y="771"/>
                  </a:cubicBezTo>
                  <a:cubicBezTo>
                    <a:pt x="198" y="784"/>
                    <a:pt x="60" y="923"/>
                    <a:pt x="31" y="953"/>
                  </a:cubicBezTo>
                  <a:cubicBezTo>
                    <a:pt x="0" y="985"/>
                    <a:pt x="1" y="993"/>
                    <a:pt x="1" y="1018"/>
                  </a:cubicBezTo>
                  <a:cubicBezTo>
                    <a:pt x="1" y="1031"/>
                    <a:pt x="1" y="1031"/>
                    <a:pt x="1" y="1047"/>
                  </a:cubicBezTo>
                  <a:cubicBezTo>
                    <a:pt x="1" y="1080"/>
                    <a:pt x="48" y="1076"/>
                    <a:pt x="48" y="1076"/>
                  </a:cubicBezTo>
                  <a:cubicBezTo>
                    <a:pt x="816" y="1076"/>
                    <a:pt x="816" y="1076"/>
                    <a:pt x="816" y="1076"/>
                  </a:cubicBezTo>
                  <a:cubicBezTo>
                    <a:pt x="1578" y="1076"/>
                    <a:pt x="1578" y="1076"/>
                    <a:pt x="1578" y="1076"/>
                  </a:cubicBezTo>
                  <a:cubicBezTo>
                    <a:pt x="1578" y="1076"/>
                    <a:pt x="1618" y="1080"/>
                    <a:pt x="1618" y="1047"/>
                  </a:cubicBezTo>
                  <a:cubicBezTo>
                    <a:pt x="1618" y="1031"/>
                    <a:pt x="1618" y="1031"/>
                    <a:pt x="1618" y="1018"/>
                  </a:cubicBezTo>
                  <a:cubicBezTo>
                    <a:pt x="1618" y="993"/>
                    <a:pt x="1619" y="985"/>
                    <a:pt x="1588" y="953"/>
                  </a:cubicBezTo>
                  <a:close/>
                  <a:moveTo>
                    <a:pt x="839" y="970"/>
                  </a:moveTo>
                  <a:cubicBezTo>
                    <a:pt x="780" y="970"/>
                    <a:pt x="780" y="970"/>
                    <a:pt x="780" y="970"/>
                  </a:cubicBezTo>
                  <a:cubicBezTo>
                    <a:pt x="656" y="970"/>
                    <a:pt x="656" y="970"/>
                    <a:pt x="656" y="970"/>
                  </a:cubicBezTo>
                  <a:cubicBezTo>
                    <a:pt x="699" y="896"/>
                    <a:pt x="699" y="896"/>
                    <a:pt x="699" y="896"/>
                  </a:cubicBezTo>
                  <a:cubicBezTo>
                    <a:pt x="780" y="896"/>
                    <a:pt x="780" y="896"/>
                    <a:pt x="780" y="896"/>
                  </a:cubicBezTo>
                  <a:cubicBezTo>
                    <a:pt x="839" y="896"/>
                    <a:pt x="839" y="896"/>
                    <a:pt x="839" y="896"/>
                  </a:cubicBezTo>
                  <a:cubicBezTo>
                    <a:pt x="920" y="896"/>
                    <a:pt x="920" y="896"/>
                    <a:pt x="920" y="896"/>
                  </a:cubicBezTo>
                  <a:cubicBezTo>
                    <a:pt x="963" y="970"/>
                    <a:pt x="963" y="970"/>
                    <a:pt x="963" y="970"/>
                  </a:cubicBezTo>
                  <a:lnTo>
                    <a:pt x="839" y="970"/>
                  </a:lnTo>
                  <a:close/>
                  <a:moveTo>
                    <a:pt x="1301" y="713"/>
                  </a:moveTo>
                  <a:cubicBezTo>
                    <a:pt x="318" y="713"/>
                    <a:pt x="318" y="713"/>
                    <a:pt x="318" y="713"/>
                  </a:cubicBezTo>
                  <a:cubicBezTo>
                    <a:pt x="318" y="109"/>
                    <a:pt x="318" y="109"/>
                    <a:pt x="318" y="109"/>
                  </a:cubicBezTo>
                  <a:cubicBezTo>
                    <a:pt x="1301" y="109"/>
                    <a:pt x="1301" y="109"/>
                    <a:pt x="1301" y="109"/>
                  </a:cubicBezTo>
                  <a:lnTo>
                    <a:pt x="1301" y="713"/>
                  </a:lnTo>
                  <a:close/>
                </a:path>
              </a:pathLst>
            </a:cu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4" name="Rectangle 79"/>
            <p:cNvSpPr>
              <a:spLocks noChangeArrowheads="1"/>
            </p:cNvSpPr>
            <p:nvPr/>
          </p:nvSpPr>
          <p:spPr bwMode="auto">
            <a:xfrm flipH="1">
              <a:off x="1699584" y="2590318"/>
              <a:ext cx="20810" cy="41622"/>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5" name="Rectangle 81"/>
            <p:cNvSpPr>
              <a:spLocks noChangeArrowheads="1"/>
            </p:cNvSpPr>
            <p:nvPr/>
          </p:nvSpPr>
          <p:spPr bwMode="auto">
            <a:xfrm flipH="1">
              <a:off x="1643097" y="2554643"/>
              <a:ext cx="17838" cy="77297"/>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6" name="Rectangle 82"/>
            <p:cNvSpPr>
              <a:spLocks noChangeArrowheads="1"/>
            </p:cNvSpPr>
            <p:nvPr/>
          </p:nvSpPr>
          <p:spPr bwMode="auto">
            <a:xfrm flipH="1">
              <a:off x="1613367" y="2566535"/>
              <a:ext cx="20810" cy="65405"/>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7" name="Rectangle 83"/>
            <p:cNvSpPr>
              <a:spLocks noChangeArrowheads="1"/>
            </p:cNvSpPr>
            <p:nvPr/>
          </p:nvSpPr>
          <p:spPr bwMode="auto">
            <a:xfrm flipH="1">
              <a:off x="1583637" y="2542751"/>
              <a:ext cx="20810" cy="89189"/>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8" name="Rectangle 84"/>
            <p:cNvSpPr>
              <a:spLocks noChangeArrowheads="1"/>
            </p:cNvSpPr>
            <p:nvPr/>
          </p:nvSpPr>
          <p:spPr bwMode="auto">
            <a:xfrm flipH="1">
              <a:off x="1553908" y="2518967"/>
              <a:ext cx="20810" cy="112973"/>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9" name="Rectangle 85"/>
            <p:cNvSpPr>
              <a:spLocks noChangeArrowheads="1"/>
            </p:cNvSpPr>
            <p:nvPr/>
          </p:nvSpPr>
          <p:spPr bwMode="auto">
            <a:xfrm flipH="1">
              <a:off x="1524178" y="2510049"/>
              <a:ext cx="20810" cy="121891"/>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0" name="Rectangle 86"/>
            <p:cNvSpPr>
              <a:spLocks noChangeArrowheads="1"/>
            </p:cNvSpPr>
            <p:nvPr/>
          </p:nvSpPr>
          <p:spPr bwMode="auto">
            <a:xfrm flipH="1">
              <a:off x="1497421" y="2527887"/>
              <a:ext cx="17838" cy="104053"/>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1" name="Rectangle 87"/>
            <p:cNvSpPr>
              <a:spLocks noChangeArrowheads="1"/>
            </p:cNvSpPr>
            <p:nvPr/>
          </p:nvSpPr>
          <p:spPr bwMode="auto">
            <a:xfrm flipH="1">
              <a:off x="1467691" y="2483292"/>
              <a:ext cx="17838" cy="148648"/>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2" name="Rectangle 88"/>
            <p:cNvSpPr>
              <a:spLocks noChangeArrowheads="1"/>
            </p:cNvSpPr>
            <p:nvPr/>
          </p:nvSpPr>
          <p:spPr bwMode="auto">
            <a:xfrm flipH="1">
              <a:off x="1437961" y="2465454"/>
              <a:ext cx="17838" cy="166486"/>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3" name="Rectangle 89"/>
            <p:cNvSpPr>
              <a:spLocks noChangeArrowheads="1"/>
            </p:cNvSpPr>
            <p:nvPr/>
          </p:nvSpPr>
          <p:spPr bwMode="auto">
            <a:xfrm flipH="1">
              <a:off x="1408232" y="2474374"/>
              <a:ext cx="17838" cy="157566"/>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4" name="Rectangle 90"/>
            <p:cNvSpPr>
              <a:spLocks noChangeArrowheads="1"/>
            </p:cNvSpPr>
            <p:nvPr/>
          </p:nvSpPr>
          <p:spPr bwMode="auto">
            <a:xfrm flipH="1">
              <a:off x="1378504" y="2447616"/>
              <a:ext cx="20810" cy="184324"/>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5" name="Rectangle 91"/>
            <p:cNvSpPr>
              <a:spLocks noChangeArrowheads="1"/>
            </p:cNvSpPr>
            <p:nvPr/>
          </p:nvSpPr>
          <p:spPr bwMode="auto">
            <a:xfrm flipH="1">
              <a:off x="1348774" y="2423832"/>
              <a:ext cx="20810" cy="208108"/>
            </a:xfrm>
            <a:prstGeom prst="rect">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6" name="Freeform 78"/>
            <p:cNvSpPr>
              <a:spLocks noEditPoints="1"/>
            </p:cNvSpPr>
            <p:nvPr/>
          </p:nvSpPr>
          <p:spPr bwMode="auto">
            <a:xfrm flipH="1">
              <a:off x="1191206" y="2352481"/>
              <a:ext cx="689728" cy="457837"/>
            </a:xfrm>
            <a:custGeom>
              <a:avLst/>
              <a:gdLst>
                <a:gd name="T0" fmla="*/ 1588 w 1619"/>
                <a:gd name="T1" fmla="*/ 953 h 1080"/>
                <a:gd name="T2" fmla="*/ 1408 w 1619"/>
                <a:gd name="T3" fmla="*/ 771 h 1080"/>
                <a:gd name="T4" fmla="*/ 1408 w 1619"/>
                <a:gd name="T5" fmla="*/ 31 h 1080"/>
                <a:gd name="T6" fmla="*/ 1374 w 1619"/>
                <a:gd name="T7" fmla="*/ 0 h 1080"/>
                <a:gd name="T8" fmla="*/ 245 w 1619"/>
                <a:gd name="T9" fmla="*/ 0 h 1080"/>
                <a:gd name="T10" fmla="*/ 211 w 1619"/>
                <a:gd name="T11" fmla="*/ 31 h 1080"/>
                <a:gd name="T12" fmla="*/ 211 w 1619"/>
                <a:gd name="T13" fmla="*/ 771 h 1080"/>
                <a:gd name="T14" fmla="*/ 31 w 1619"/>
                <a:gd name="T15" fmla="*/ 953 h 1080"/>
                <a:gd name="T16" fmla="*/ 1 w 1619"/>
                <a:gd name="T17" fmla="*/ 1018 h 1080"/>
                <a:gd name="T18" fmla="*/ 1 w 1619"/>
                <a:gd name="T19" fmla="*/ 1047 h 1080"/>
                <a:gd name="T20" fmla="*/ 48 w 1619"/>
                <a:gd name="T21" fmla="*/ 1076 h 1080"/>
                <a:gd name="T22" fmla="*/ 816 w 1619"/>
                <a:gd name="T23" fmla="*/ 1076 h 1080"/>
                <a:gd name="T24" fmla="*/ 1578 w 1619"/>
                <a:gd name="T25" fmla="*/ 1076 h 1080"/>
                <a:gd name="T26" fmla="*/ 1618 w 1619"/>
                <a:gd name="T27" fmla="*/ 1047 h 1080"/>
                <a:gd name="T28" fmla="*/ 1618 w 1619"/>
                <a:gd name="T29" fmla="*/ 1018 h 1080"/>
                <a:gd name="T30" fmla="*/ 1588 w 1619"/>
                <a:gd name="T31" fmla="*/ 953 h 1080"/>
                <a:gd name="T32" fmla="*/ 839 w 1619"/>
                <a:gd name="T33" fmla="*/ 970 h 1080"/>
                <a:gd name="T34" fmla="*/ 780 w 1619"/>
                <a:gd name="T35" fmla="*/ 970 h 1080"/>
                <a:gd name="T36" fmla="*/ 656 w 1619"/>
                <a:gd name="T37" fmla="*/ 970 h 1080"/>
                <a:gd name="T38" fmla="*/ 699 w 1619"/>
                <a:gd name="T39" fmla="*/ 896 h 1080"/>
                <a:gd name="T40" fmla="*/ 780 w 1619"/>
                <a:gd name="T41" fmla="*/ 896 h 1080"/>
                <a:gd name="T42" fmla="*/ 839 w 1619"/>
                <a:gd name="T43" fmla="*/ 896 h 1080"/>
                <a:gd name="T44" fmla="*/ 920 w 1619"/>
                <a:gd name="T45" fmla="*/ 896 h 1080"/>
                <a:gd name="T46" fmla="*/ 963 w 1619"/>
                <a:gd name="T47" fmla="*/ 970 h 1080"/>
                <a:gd name="T48" fmla="*/ 839 w 1619"/>
                <a:gd name="T49" fmla="*/ 970 h 1080"/>
                <a:gd name="T50" fmla="*/ 1301 w 1619"/>
                <a:gd name="T51" fmla="*/ 713 h 1080"/>
                <a:gd name="T52" fmla="*/ 318 w 1619"/>
                <a:gd name="T53" fmla="*/ 713 h 1080"/>
                <a:gd name="T54" fmla="*/ 318 w 1619"/>
                <a:gd name="T55" fmla="*/ 109 h 1080"/>
                <a:gd name="T56" fmla="*/ 1301 w 1619"/>
                <a:gd name="T57" fmla="*/ 109 h 1080"/>
                <a:gd name="T58" fmla="*/ 1301 w 1619"/>
                <a:gd name="T59" fmla="*/ 71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9" h="1080">
                  <a:moveTo>
                    <a:pt x="1588" y="953"/>
                  </a:moveTo>
                  <a:cubicBezTo>
                    <a:pt x="1559" y="923"/>
                    <a:pt x="1420" y="784"/>
                    <a:pt x="1408" y="771"/>
                  </a:cubicBezTo>
                  <a:cubicBezTo>
                    <a:pt x="1408" y="31"/>
                    <a:pt x="1408" y="31"/>
                    <a:pt x="1408" y="31"/>
                  </a:cubicBezTo>
                  <a:cubicBezTo>
                    <a:pt x="1408" y="14"/>
                    <a:pt x="1393" y="0"/>
                    <a:pt x="1374" y="0"/>
                  </a:cubicBezTo>
                  <a:cubicBezTo>
                    <a:pt x="245" y="0"/>
                    <a:pt x="245" y="0"/>
                    <a:pt x="245" y="0"/>
                  </a:cubicBezTo>
                  <a:cubicBezTo>
                    <a:pt x="226" y="0"/>
                    <a:pt x="211" y="14"/>
                    <a:pt x="211" y="31"/>
                  </a:cubicBezTo>
                  <a:cubicBezTo>
                    <a:pt x="211" y="771"/>
                    <a:pt x="211" y="771"/>
                    <a:pt x="211" y="771"/>
                  </a:cubicBezTo>
                  <a:cubicBezTo>
                    <a:pt x="198" y="784"/>
                    <a:pt x="60" y="923"/>
                    <a:pt x="31" y="953"/>
                  </a:cubicBezTo>
                  <a:cubicBezTo>
                    <a:pt x="0" y="985"/>
                    <a:pt x="1" y="993"/>
                    <a:pt x="1" y="1018"/>
                  </a:cubicBezTo>
                  <a:cubicBezTo>
                    <a:pt x="1" y="1031"/>
                    <a:pt x="1" y="1031"/>
                    <a:pt x="1" y="1047"/>
                  </a:cubicBezTo>
                  <a:cubicBezTo>
                    <a:pt x="1" y="1080"/>
                    <a:pt x="48" y="1076"/>
                    <a:pt x="48" y="1076"/>
                  </a:cubicBezTo>
                  <a:cubicBezTo>
                    <a:pt x="816" y="1076"/>
                    <a:pt x="816" y="1076"/>
                    <a:pt x="816" y="1076"/>
                  </a:cubicBezTo>
                  <a:cubicBezTo>
                    <a:pt x="1578" y="1076"/>
                    <a:pt x="1578" y="1076"/>
                    <a:pt x="1578" y="1076"/>
                  </a:cubicBezTo>
                  <a:cubicBezTo>
                    <a:pt x="1578" y="1076"/>
                    <a:pt x="1618" y="1080"/>
                    <a:pt x="1618" y="1047"/>
                  </a:cubicBezTo>
                  <a:cubicBezTo>
                    <a:pt x="1618" y="1031"/>
                    <a:pt x="1618" y="1031"/>
                    <a:pt x="1618" y="1018"/>
                  </a:cubicBezTo>
                  <a:cubicBezTo>
                    <a:pt x="1618" y="993"/>
                    <a:pt x="1619" y="985"/>
                    <a:pt x="1588" y="953"/>
                  </a:cubicBezTo>
                  <a:close/>
                  <a:moveTo>
                    <a:pt x="839" y="970"/>
                  </a:moveTo>
                  <a:cubicBezTo>
                    <a:pt x="780" y="970"/>
                    <a:pt x="780" y="970"/>
                    <a:pt x="780" y="970"/>
                  </a:cubicBezTo>
                  <a:cubicBezTo>
                    <a:pt x="656" y="970"/>
                    <a:pt x="656" y="970"/>
                    <a:pt x="656" y="970"/>
                  </a:cubicBezTo>
                  <a:cubicBezTo>
                    <a:pt x="699" y="896"/>
                    <a:pt x="699" y="896"/>
                    <a:pt x="699" y="896"/>
                  </a:cubicBezTo>
                  <a:cubicBezTo>
                    <a:pt x="780" y="896"/>
                    <a:pt x="780" y="896"/>
                    <a:pt x="780" y="896"/>
                  </a:cubicBezTo>
                  <a:cubicBezTo>
                    <a:pt x="839" y="896"/>
                    <a:pt x="839" y="896"/>
                    <a:pt x="839" y="896"/>
                  </a:cubicBezTo>
                  <a:cubicBezTo>
                    <a:pt x="920" y="896"/>
                    <a:pt x="920" y="896"/>
                    <a:pt x="920" y="896"/>
                  </a:cubicBezTo>
                  <a:cubicBezTo>
                    <a:pt x="963" y="970"/>
                    <a:pt x="963" y="970"/>
                    <a:pt x="963" y="970"/>
                  </a:cubicBezTo>
                  <a:lnTo>
                    <a:pt x="839" y="970"/>
                  </a:lnTo>
                  <a:close/>
                  <a:moveTo>
                    <a:pt x="1301" y="713"/>
                  </a:moveTo>
                  <a:cubicBezTo>
                    <a:pt x="318" y="713"/>
                    <a:pt x="318" y="713"/>
                    <a:pt x="318" y="713"/>
                  </a:cubicBezTo>
                  <a:cubicBezTo>
                    <a:pt x="318" y="109"/>
                    <a:pt x="318" y="109"/>
                    <a:pt x="318" y="109"/>
                  </a:cubicBezTo>
                  <a:cubicBezTo>
                    <a:pt x="1301" y="109"/>
                    <a:pt x="1301" y="109"/>
                    <a:pt x="1301" y="109"/>
                  </a:cubicBezTo>
                  <a:lnTo>
                    <a:pt x="1301" y="71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81"/>
            <p:cNvSpPr>
              <a:spLocks noChangeArrowheads="1"/>
            </p:cNvSpPr>
            <p:nvPr/>
          </p:nvSpPr>
          <p:spPr bwMode="auto">
            <a:xfrm flipH="1">
              <a:off x="1679774" y="2554643"/>
              <a:ext cx="51429" cy="7729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3"/>
            <p:cNvSpPr>
              <a:spLocks noChangeArrowheads="1"/>
            </p:cNvSpPr>
            <p:nvPr/>
          </p:nvSpPr>
          <p:spPr bwMode="auto">
            <a:xfrm flipH="1">
              <a:off x="1612425" y="2542751"/>
              <a:ext cx="51429" cy="89189"/>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85"/>
            <p:cNvSpPr>
              <a:spLocks noChangeArrowheads="1"/>
            </p:cNvSpPr>
            <p:nvPr/>
          </p:nvSpPr>
          <p:spPr bwMode="auto">
            <a:xfrm flipH="1">
              <a:off x="1545077" y="2510049"/>
              <a:ext cx="51429" cy="12189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87"/>
            <p:cNvSpPr>
              <a:spLocks noChangeArrowheads="1"/>
            </p:cNvSpPr>
            <p:nvPr/>
          </p:nvSpPr>
          <p:spPr bwMode="auto">
            <a:xfrm flipH="1">
              <a:off x="1477729" y="2483292"/>
              <a:ext cx="51429" cy="14864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89"/>
            <p:cNvSpPr>
              <a:spLocks noChangeArrowheads="1"/>
            </p:cNvSpPr>
            <p:nvPr/>
          </p:nvSpPr>
          <p:spPr bwMode="auto">
            <a:xfrm flipH="1">
              <a:off x="1410381" y="2474374"/>
              <a:ext cx="51429" cy="15756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91"/>
            <p:cNvSpPr>
              <a:spLocks noChangeArrowheads="1"/>
            </p:cNvSpPr>
            <p:nvPr/>
          </p:nvSpPr>
          <p:spPr bwMode="auto">
            <a:xfrm flipH="1">
              <a:off x="1343033" y="2423832"/>
              <a:ext cx="51429" cy="20810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2514600" y="3162472"/>
            <a:ext cx="4114800" cy="954107"/>
          </a:xfrm>
          <a:prstGeom prst="rect">
            <a:avLst/>
          </a:prstGeom>
          <a:noFill/>
        </p:spPr>
        <p:txBody>
          <a:bodyPr wrap="square" rtlCol="0">
            <a:spAutoFit/>
          </a:bodyPr>
          <a:lstStyle/>
          <a:p>
            <a:r>
              <a:rPr lang="en-US" dirty="0">
                <a:solidFill>
                  <a:schemeClr val="tx2"/>
                </a:solidFill>
              </a:rPr>
              <a:t>December 2007-June 2009</a:t>
            </a:r>
          </a:p>
          <a:p>
            <a:r>
              <a:rPr lang="en-US" sz="1600" i="1" dirty="0"/>
              <a:t>Global Financial Crisis</a:t>
            </a:r>
          </a:p>
          <a:p>
            <a:r>
              <a:rPr lang="en-US" sz="2000" dirty="0">
                <a:solidFill>
                  <a:schemeClr val="accent6"/>
                </a:solidFill>
              </a:rPr>
              <a:t>-$19 Trillion</a:t>
            </a:r>
            <a:r>
              <a:rPr lang="en-US" sz="1200" baseline="100000" dirty="0">
                <a:solidFill>
                  <a:schemeClr val="accent6"/>
                </a:solidFill>
              </a:rPr>
              <a:t>2</a:t>
            </a:r>
          </a:p>
        </p:txBody>
      </p:sp>
      <p:sp>
        <p:nvSpPr>
          <p:cNvPr id="49" name="Oval 48"/>
          <p:cNvSpPr/>
          <p:nvPr/>
        </p:nvSpPr>
        <p:spPr>
          <a:xfrm>
            <a:off x="1279133" y="3336354"/>
            <a:ext cx="828333" cy="828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3C0B3CAE-3204-4F0F-868C-7C958AE2CFAF}"/>
              </a:ext>
            </a:extLst>
          </p:cNvPr>
          <p:cNvGrpSpPr/>
          <p:nvPr/>
        </p:nvGrpSpPr>
        <p:grpSpPr>
          <a:xfrm>
            <a:off x="992898" y="3304217"/>
            <a:ext cx="1083753" cy="764978"/>
            <a:chOff x="1044541" y="2679874"/>
            <a:chExt cx="391939" cy="276654"/>
          </a:xfrm>
          <a:solidFill>
            <a:schemeClr val="tx2"/>
          </a:solidFill>
        </p:grpSpPr>
        <p:sp>
          <p:nvSpPr>
            <p:cNvPr id="129" name="Freeform: Shape 128">
              <a:extLst>
                <a:ext uri="{FF2B5EF4-FFF2-40B4-BE49-F238E27FC236}">
                  <a16:creationId xmlns:a16="http://schemas.microsoft.com/office/drawing/2014/main" id="{C4DE99A9-762D-4C93-9FC5-B3236E3B72AC}"/>
                </a:ext>
              </a:extLst>
            </p:cNvPr>
            <p:cNvSpPr/>
            <p:nvPr/>
          </p:nvSpPr>
          <p:spPr>
            <a:xfrm>
              <a:off x="1044541" y="2679874"/>
              <a:ext cx="246441" cy="271085"/>
            </a:xfrm>
            <a:custGeom>
              <a:avLst/>
              <a:gdLst>
                <a:gd name="connsiteX0" fmla="*/ 137810 w 246440"/>
                <a:gd name="connsiteY0" fmla="*/ 257974 h 271084"/>
                <a:gd name="connsiteX1" fmla="*/ 17448 w 246440"/>
                <a:gd name="connsiteY1" fmla="*/ 137612 h 271084"/>
                <a:gd name="connsiteX2" fmla="*/ 33861 w 246440"/>
                <a:gd name="connsiteY2" fmla="*/ 76889 h 271084"/>
                <a:gd name="connsiteX3" fmla="*/ 40811 w 246440"/>
                <a:gd name="connsiteY3" fmla="*/ 105230 h 271084"/>
                <a:gd name="connsiteX4" fmla="*/ 56287 w 246440"/>
                <a:gd name="connsiteY4" fmla="*/ 127706 h 271084"/>
                <a:gd name="connsiteX5" fmla="*/ 83248 w 246440"/>
                <a:gd name="connsiteY5" fmla="*/ 141703 h 271084"/>
                <a:gd name="connsiteX6" fmla="*/ 92218 w 246440"/>
                <a:gd name="connsiteY6" fmla="*/ 182169 h 271084"/>
                <a:gd name="connsiteX7" fmla="*/ 129184 w 246440"/>
                <a:gd name="connsiteY7" fmla="*/ 242892 h 271084"/>
                <a:gd name="connsiteX8" fmla="*/ 141654 w 246440"/>
                <a:gd name="connsiteY8" fmla="*/ 242892 h 271084"/>
                <a:gd name="connsiteX9" fmla="*/ 161616 w 246440"/>
                <a:gd name="connsiteY9" fmla="*/ 168516 h 271084"/>
                <a:gd name="connsiteX10" fmla="*/ 154863 w 246440"/>
                <a:gd name="connsiteY10" fmla="*/ 150378 h 271084"/>
                <a:gd name="connsiteX11" fmla="*/ 96112 w 246440"/>
                <a:gd name="connsiteY11" fmla="*/ 131402 h 271084"/>
                <a:gd name="connsiteX12" fmla="*/ 82508 w 246440"/>
                <a:gd name="connsiteY12" fmla="*/ 113511 h 271084"/>
                <a:gd name="connsiteX13" fmla="*/ 118932 w 246440"/>
                <a:gd name="connsiteY13" fmla="*/ 108385 h 271084"/>
                <a:gd name="connsiteX14" fmla="*/ 127015 w 246440"/>
                <a:gd name="connsiteY14" fmla="*/ 89655 h 271084"/>
                <a:gd name="connsiteX15" fmla="*/ 152005 w 246440"/>
                <a:gd name="connsiteY15" fmla="*/ 72158 h 271084"/>
                <a:gd name="connsiteX16" fmla="*/ 146090 w 246440"/>
                <a:gd name="connsiteY16" fmla="*/ 48795 h 271084"/>
                <a:gd name="connsiteX17" fmla="*/ 138352 w 246440"/>
                <a:gd name="connsiteY17" fmla="*/ 41057 h 271084"/>
                <a:gd name="connsiteX18" fmla="*/ 161074 w 246440"/>
                <a:gd name="connsiteY18" fmla="*/ 32826 h 271084"/>
                <a:gd name="connsiteX19" fmla="*/ 165066 w 246440"/>
                <a:gd name="connsiteY19" fmla="*/ 53823 h 271084"/>
                <a:gd name="connsiteX20" fmla="*/ 175564 w 246440"/>
                <a:gd name="connsiteY20" fmla="*/ 53823 h 271084"/>
                <a:gd name="connsiteX21" fmla="*/ 202821 w 246440"/>
                <a:gd name="connsiteY21" fmla="*/ 36473 h 271084"/>
                <a:gd name="connsiteX22" fmla="*/ 224951 w 246440"/>
                <a:gd name="connsiteY22" fmla="*/ 54907 h 271084"/>
                <a:gd name="connsiteX23" fmla="*/ 247574 w 246440"/>
                <a:gd name="connsiteY23" fmla="*/ 54907 h 271084"/>
                <a:gd name="connsiteX24" fmla="*/ 137662 w 246440"/>
                <a:gd name="connsiteY24" fmla="*/ 0 h 271084"/>
                <a:gd name="connsiteX25" fmla="*/ 0 w 246440"/>
                <a:gd name="connsiteY25" fmla="*/ 137662 h 271084"/>
                <a:gd name="connsiteX26" fmla="*/ 137662 w 246440"/>
                <a:gd name="connsiteY26" fmla="*/ 275323 h 271084"/>
                <a:gd name="connsiteX27" fmla="*/ 190942 w 246440"/>
                <a:gd name="connsiteY27" fmla="*/ 264579 h 271084"/>
                <a:gd name="connsiteX28" fmla="*/ 176106 w 246440"/>
                <a:gd name="connsiteY28" fmla="*/ 251616 h 271084"/>
                <a:gd name="connsiteX29" fmla="*/ 137810 w 246440"/>
                <a:gd name="connsiteY29" fmla="*/ 257974 h 27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6440" h="271084">
                  <a:moveTo>
                    <a:pt x="137810" y="257974"/>
                  </a:moveTo>
                  <a:cubicBezTo>
                    <a:pt x="71320" y="257974"/>
                    <a:pt x="17448" y="204053"/>
                    <a:pt x="17448" y="137612"/>
                  </a:cubicBezTo>
                  <a:cubicBezTo>
                    <a:pt x="17448" y="115433"/>
                    <a:pt x="23461" y="94732"/>
                    <a:pt x="33861" y="76889"/>
                  </a:cubicBezTo>
                  <a:lnTo>
                    <a:pt x="40811" y="105230"/>
                  </a:lnTo>
                  <a:lnTo>
                    <a:pt x="56287" y="127706"/>
                  </a:lnTo>
                  <a:lnTo>
                    <a:pt x="83248" y="141703"/>
                  </a:lnTo>
                  <a:lnTo>
                    <a:pt x="92218" y="182169"/>
                  </a:lnTo>
                  <a:lnTo>
                    <a:pt x="129184" y="242892"/>
                  </a:lnTo>
                  <a:lnTo>
                    <a:pt x="141654" y="242892"/>
                  </a:lnTo>
                  <a:lnTo>
                    <a:pt x="161616" y="168516"/>
                  </a:lnTo>
                  <a:lnTo>
                    <a:pt x="154863" y="150378"/>
                  </a:lnTo>
                  <a:lnTo>
                    <a:pt x="96112" y="131402"/>
                  </a:lnTo>
                  <a:lnTo>
                    <a:pt x="82508" y="113511"/>
                  </a:lnTo>
                  <a:lnTo>
                    <a:pt x="118932" y="108385"/>
                  </a:lnTo>
                  <a:lnTo>
                    <a:pt x="127015" y="89655"/>
                  </a:lnTo>
                  <a:lnTo>
                    <a:pt x="152005" y="72158"/>
                  </a:lnTo>
                  <a:lnTo>
                    <a:pt x="146090" y="48795"/>
                  </a:lnTo>
                  <a:lnTo>
                    <a:pt x="138352" y="41057"/>
                  </a:lnTo>
                  <a:lnTo>
                    <a:pt x="161074" y="32826"/>
                  </a:lnTo>
                  <a:lnTo>
                    <a:pt x="165066" y="53823"/>
                  </a:lnTo>
                  <a:lnTo>
                    <a:pt x="175564" y="53823"/>
                  </a:lnTo>
                  <a:lnTo>
                    <a:pt x="202821" y="36473"/>
                  </a:lnTo>
                  <a:cubicBezTo>
                    <a:pt x="210953" y="41698"/>
                    <a:pt x="218346" y="47908"/>
                    <a:pt x="224951" y="54907"/>
                  </a:cubicBezTo>
                  <a:lnTo>
                    <a:pt x="247574" y="54907"/>
                  </a:lnTo>
                  <a:cubicBezTo>
                    <a:pt x="222437" y="21588"/>
                    <a:pt x="182514" y="49"/>
                    <a:pt x="137662" y="0"/>
                  </a:cubicBezTo>
                  <a:cubicBezTo>
                    <a:pt x="61758" y="0"/>
                    <a:pt x="49" y="61758"/>
                    <a:pt x="0" y="137662"/>
                  </a:cubicBezTo>
                  <a:cubicBezTo>
                    <a:pt x="49" y="213565"/>
                    <a:pt x="61758" y="275323"/>
                    <a:pt x="137662" y="275323"/>
                  </a:cubicBezTo>
                  <a:cubicBezTo>
                    <a:pt x="156539" y="275323"/>
                    <a:pt x="174529" y="271479"/>
                    <a:pt x="190942" y="264579"/>
                  </a:cubicBezTo>
                  <a:cubicBezTo>
                    <a:pt x="185373" y="260833"/>
                    <a:pt x="180345" y="256495"/>
                    <a:pt x="176106" y="251616"/>
                  </a:cubicBezTo>
                  <a:cubicBezTo>
                    <a:pt x="164228" y="255707"/>
                    <a:pt x="151314" y="257974"/>
                    <a:pt x="137810" y="257974"/>
                  </a:cubicBezTo>
                  <a:close/>
                </a:path>
              </a:pathLst>
            </a:custGeom>
            <a:grpFill/>
            <a:ln w="4928"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93740A7-6399-4593-A1A9-7315CBEE776E}"/>
                </a:ext>
              </a:extLst>
            </p:cNvPr>
            <p:cNvSpPr/>
            <p:nvPr/>
          </p:nvSpPr>
          <p:spPr>
            <a:xfrm>
              <a:off x="1332975" y="2767409"/>
              <a:ext cx="103505" cy="108434"/>
            </a:xfrm>
            <a:custGeom>
              <a:avLst/>
              <a:gdLst>
                <a:gd name="connsiteX0" fmla="*/ 10400 w 103505"/>
                <a:gd name="connsiteY0" fmla="*/ 0 h 108433"/>
                <a:gd name="connsiteX1" fmla="*/ 0 w 103505"/>
                <a:gd name="connsiteY1" fmla="*/ 887 h 108433"/>
                <a:gd name="connsiteX2" fmla="*/ 37163 w 103505"/>
                <a:gd name="connsiteY2" fmla="*/ 65258 h 108433"/>
                <a:gd name="connsiteX3" fmla="*/ 9020 w 103505"/>
                <a:gd name="connsiteY3" fmla="*/ 65258 h 108433"/>
                <a:gd name="connsiteX4" fmla="*/ 56681 w 103505"/>
                <a:gd name="connsiteY4" fmla="*/ 112919 h 108433"/>
                <a:gd name="connsiteX5" fmla="*/ 104343 w 103505"/>
                <a:gd name="connsiteY5" fmla="*/ 65258 h 108433"/>
                <a:gd name="connsiteX6" fmla="*/ 77284 w 103505"/>
                <a:gd name="connsiteY6" fmla="*/ 65258 h 108433"/>
                <a:gd name="connsiteX7" fmla="*/ 10400 w 103505"/>
                <a:gd name="connsiteY7" fmla="*/ 0 h 10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505" h="108433">
                  <a:moveTo>
                    <a:pt x="10400" y="0"/>
                  </a:moveTo>
                  <a:cubicBezTo>
                    <a:pt x="6999" y="0"/>
                    <a:pt x="3499" y="296"/>
                    <a:pt x="0" y="887"/>
                  </a:cubicBezTo>
                  <a:cubicBezTo>
                    <a:pt x="21440" y="14639"/>
                    <a:pt x="37114" y="37213"/>
                    <a:pt x="37163" y="65258"/>
                  </a:cubicBezTo>
                  <a:lnTo>
                    <a:pt x="9020" y="65258"/>
                  </a:lnTo>
                  <a:lnTo>
                    <a:pt x="56681" y="112919"/>
                  </a:lnTo>
                  <a:lnTo>
                    <a:pt x="104343" y="65258"/>
                  </a:lnTo>
                  <a:lnTo>
                    <a:pt x="77284" y="65258"/>
                  </a:lnTo>
                  <a:cubicBezTo>
                    <a:pt x="77333" y="34058"/>
                    <a:pt x="47809" y="0"/>
                    <a:pt x="10400" y="0"/>
                  </a:cubicBezTo>
                  <a:close/>
                </a:path>
              </a:pathLst>
            </a:custGeom>
            <a:grpFill/>
            <a:ln w="4928"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A4E34F2-080E-4642-8926-7DE2378F04E6}"/>
                </a:ext>
              </a:extLst>
            </p:cNvPr>
            <p:cNvSpPr/>
            <p:nvPr/>
          </p:nvSpPr>
          <p:spPr>
            <a:xfrm>
              <a:off x="1219235" y="2749518"/>
              <a:ext cx="128149" cy="207010"/>
            </a:xfrm>
            <a:custGeom>
              <a:avLst/>
              <a:gdLst>
                <a:gd name="connsiteX0" fmla="*/ 69677 w 128149"/>
                <a:gd name="connsiteY0" fmla="*/ 89458 h 207010"/>
                <a:gd name="connsiteX1" fmla="*/ 42519 w 128149"/>
                <a:gd name="connsiteY1" fmla="*/ 79403 h 207010"/>
                <a:gd name="connsiteX2" fmla="*/ 64156 w 128149"/>
                <a:gd name="connsiteY2" fmla="*/ 49732 h 207010"/>
                <a:gd name="connsiteX3" fmla="*/ 89146 w 128149"/>
                <a:gd name="connsiteY3" fmla="*/ 70827 h 207010"/>
                <a:gd name="connsiteX4" fmla="*/ 128083 w 128149"/>
                <a:gd name="connsiteY4" fmla="*/ 70827 h 207010"/>
                <a:gd name="connsiteX5" fmla="*/ 82837 w 128149"/>
                <a:gd name="connsiteY5" fmla="*/ 19272 h 207010"/>
                <a:gd name="connsiteX6" fmla="*/ 82837 w 128149"/>
                <a:gd name="connsiteY6" fmla="*/ 0 h 207010"/>
                <a:gd name="connsiteX7" fmla="*/ 45378 w 128149"/>
                <a:gd name="connsiteY7" fmla="*/ 0 h 207010"/>
                <a:gd name="connsiteX8" fmla="*/ 45378 w 128149"/>
                <a:gd name="connsiteY8" fmla="*/ 19321 h 207010"/>
                <a:gd name="connsiteX9" fmla="*/ 63516 w 128149"/>
                <a:gd name="connsiteY9" fmla="*/ 124354 h 207010"/>
                <a:gd name="connsiteX10" fmla="*/ 85449 w 128149"/>
                <a:gd name="connsiteY10" fmla="*/ 132191 h 207010"/>
                <a:gd name="connsiteX11" fmla="*/ 64156 w 128149"/>
                <a:gd name="connsiteY11" fmla="*/ 161419 h 207010"/>
                <a:gd name="connsiteX12" fmla="*/ 41237 w 128149"/>
                <a:gd name="connsiteY12" fmla="*/ 148702 h 207010"/>
                <a:gd name="connsiteX13" fmla="*/ 1068 w 128149"/>
                <a:gd name="connsiteY13" fmla="*/ 148702 h 207010"/>
                <a:gd name="connsiteX14" fmla="*/ 45378 w 128149"/>
                <a:gd name="connsiteY14" fmla="*/ 191829 h 207010"/>
                <a:gd name="connsiteX15" fmla="*/ 45427 w 128149"/>
                <a:gd name="connsiteY15" fmla="*/ 209277 h 207010"/>
                <a:gd name="connsiteX16" fmla="*/ 82886 w 128149"/>
                <a:gd name="connsiteY16" fmla="*/ 209277 h 207010"/>
                <a:gd name="connsiteX17" fmla="*/ 82886 w 128149"/>
                <a:gd name="connsiteY17" fmla="*/ 191829 h 207010"/>
                <a:gd name="connsiteX18" fmla="*/ 69677 w 128149"/>
                <a:gd name="connsiteY18" fmla="*/ 89458 h 20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149" h="207010">
                  <a:moveTo>
                    <a:pt x="69677" y="89458"/>
                  </a:moveTo>
                  <a:cubicBezTo>
                    <a:pt x="52081" y="87191"/>
                    <a:pt x="45772" y="82262"/>
                    <a:pt x="42519" y="79403"/>
                  </a:cubicBezTo>
                  <a:cubicBezTo>
                    <a:pt x="35422" y="73094"/>
                    <a:pt x="39118" y="49732"/>
                    <a:pt x="64156" y="49732"/>
                  </a:cubicBezTo>
                  <a:cubicBezTo>
                    <a:pt x="77957" y="49732"/>
                    <a:pt x="89146" y="59195"/>
                    <a:pt x="89146" y="70827"/>
                  </a:cubicBezTo>
                  <a:lnTo>
                    <a:pt x="128083" y="70827"/>
                  </a:lnTo>
                  <a:cubicBezTo>
                    <a:pt x="128034" y="46528"/>
                    <a:pt x="109058" y="26024"/>
                    <a:pt x="82837" y="19272"/>
                  </a:cubicBezTo>
                  <a:lnTo>
                    <a:pt x="82837" y="0"/>
                  </a:lnTo>
                  <a:lnTo>
                    <a:pt x="45378" y="0"/>
                  </a:lnTo>
                  <a:lnTo>
                    <a:pt x="45378" y="19321"/>
                  </a:lnTo>
                  <a:cubicBezTo>
                    <a:pt x="-12585" y="33762"/>
                    <a:pt x="-23626" y="114299"/>
                    <a:pt x="63516" y="124354"/>
                  </a:cubicBezTo>
                  <a:cubicBezTo>
                    <a:pt x="75690" y="125783"/>
                    <a:pt x="82590" y="129578"/>
                    <a:pt x="85449" y="132191"/>
                  </a:cubicBezTo>
                  <a:cubicBezTo>
                    <a:pt x="93581" y="139584"/>
                    <a:pt x="89195" y="161419"/>
                    <a:pt x="64156" y="161419"/>
                  </a:cubicBezTo>
                  <a:cubicBezTo>
                    <a:pt x="53905" y="161419"/>
                    <a:pt x="45131" y="156194"/>
                    <a:pt x="41237" y="148702"/>
                  </a:cubicBezTo>
                  <a:lnTo>
                    <a:pt x="1068" y="148702"/>
                  </a:lnTo>
                  <a:cubicBezTo>
                    <a:pt x="4863" y="169206"/>
                    <a:pt x="22311" y="185915"/>
                    <a:pt x="45378" y="191829"/>
                  </a:cubicBezTo>
                  <a:lnTo>
                    <a:pt x="45427" y="209277"/>
                  </a:lnTo>
                  <a:lnTo>
                    <a:pt x="82886" y="209277"/>
                  </a:lnTo>
                  <a:lnTo>
                    <a:pt x="82886" y="191829"/>
                  </a:lnTo>
                  <a:cubicBezTo>
                    <a:pt x="134885" y="181676"/>
                    <a:pt x="156621" y="100794"/>
                    <a:pt x="69677" y="89458"/>
                  </a:cubicBezTo>
                  <a:close/>
                </a:path>
              </a:pathLst>
            </a:custGeom>
            <a:grpFill/>
            <a:ln w="4928" cap="flat">
              <a:noFill/>
              <a:prstDash val="solid"/>
              <a:miter/>
            </a:ln>
          </p:spPr>
          <p:txBody>
            <a:bodyPr rtlCol="0" anchor="ctr"/>
            <a:lstStyle/>
            <a:p>
              <a:endParaRPr lang="en-US"/>
            </a:p>
          </p:txBody>
        </p:sp>
      </p:grpSp>
    </p:spTree>
    <p:extLst>
      <p:ext uri="{BB962C8B-B14F-4D97-AF65-F5344CB8AC3E}">
        <p14:creationId xmlns:p14="http://schemas.microsoft.com/office/powerpoint/2010/main" val="248568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83" y="344311"/>
            <a:ext cx="8221664" cy="509709"/>
          </a:xfrm>
        </p:spPr>
        <p:txBody>
          <a:bodyPr anchor="ctr"/>
          <a:lstStyle/>
          <a:p>
            <a:r>
              <a:rPr lang="en-US" sz="2400" dirty="0"/>
              <a:t>Losses are larger than you might think</a:t>
            </a:r>
          </a:p>
        </p:txBody>
      </p:sp>
      <p:sp>
        <p:nvSpPr>
          <p:cNvPr id="18" name="Rectangle 17"/>
          <p:cNvSpPr/>
          <p:nvPr/>
        </p:nvSpPr>
        <p:spPr>
          <a:xfrm>
            <a:off x="2901392" y="6137622"/>
            <a:ext cx="5845512" cy="461665"/>
          </a:xfrm>
          <a:prstGeom prst="rect">
            <a:avLst/>
          </a:prstGeom>
        </p:spPr>
        <p:txBody>
          <a:bodyPr wrap="square">
            <a:spAutoFit/>
          </a:bodyPr>
          <a:lstStyle/>
          <a:p>
            <a:pPr marL="58738" indent="-58738"/>
            <a:r>
              <a:rPr lang="en-US" sz="800" baseline="30000" dirty="0">
                <a:solidFill>
                  <a:schemeClr val="bg1">
                    <a:lumMod val="50000"/>
                  </a:schemeClr>
                </a:solidFill>
              </a:rPr>
              <a:t> 1</a:t>
            </a:r>
            <a:r>
              <a:rPr lang="en-US" sz="800" dirty="0">
                <a:solidFill>
                  <a:schemeClr val="bg1">
                    <a:lumMod val="50000"/>
                  </a:schemeClr>
                </a:solidFill>
              </a:rPr>
              <a:t>This information represents losses that the S&amp;P 500 Index (Price Return) experienced from  inception through December 2021. There were a total of 30 negative calendar years returns out of 93 total calendar year returns. The inception date for this index is January 3, 1928. Calculated by Protective Life using S&amp;P 500 data provided </a:t>
            </a:r>
            <a:r>
              <a:rPr lang="en-US" sz="800">
                <a:solidFill>
                  <a:schemeClr val="bg1">
                    <a:lumMod val="50000"/>
                  </a:schemeClr>
                </a:solidFill>
              </a:rPr>
              <a:t>by Morningstar.</a:t>
            </a:r>
            <a:endParaRPr lang="en-US" sz="800" dirty="0">
              <a:solidFill>
                <a:schemeClr val="bg1">
                  <a:lumMod val="50000"/>
                </a:schemeClr>
              </a:solidFill>
            </a:endParaRPr>
          </a:p>
        </p:txBody>
      </p:sp>
      <p:pic>
        <p:nvPicPr>
          <p:cNvPr id="3" name="Picture 2">
            <a:extLst>
              <a:ext uri="{FF2B5EF4-FFF2-40B4-BE49-F238E27FC236}">
                <a16:creationId xmlns:a16="http://schemas.microsoft.com/office/drawing/2014/main" id="{CE0099AB-10CD-4D2D-B9AA-9A9F46CE729D}"/>
              </a:ext>
            </a:extLst>
          </p:cNvPr>
          <p:cNvPicPr>
            <a:picLocks noChangeAspect="1"/>
          </p:cNvPicPr>
          <p:nvPr/>
        </p:nvPicPr>
        <p:blipFill>
          <a:blip r:embed="rId3"/>
          <a:stretch>
            <a:fillRect/>
          </a:stretch>
        </p:blipFill>
        <p:spPr>
          <a:xfrm>
            <a:off x="1450992" y="1707931"/>
            <a:ext cx="5611289" cy="3588306"/>
          </a:xfrm>
          <a:prstGeom prst="rect">
            <a:avLst/>
          </a:prstGeom>
        </p:spPr>
      </p:pic>
      <p:sp>
        <p:nvSpPr>
          <p:cNvPr id="4" name="TextBox 3">
            <a:extLst>
              <a:ext uri="{FF2B5EF4-FFF2-40B4-BE49-F238E27FC236}">
                <a16:creationId xmlns:a16="http://schemas.microsoft.com/office/drawing/2014/main" id="{CCE093BE-06F2-458C-855C-D584916D57E6}"/>
              </a:ext>
            </a:extLst>
          </p:cNvPr>
          <p:cNvSpPr txBox="1"/>
          <p:nvPr/>
        </p:nvSpPr>
        <p:spPr>
          <a:xfrm>
            <a:off x="2763850" y="3802442"/>
            <a:ext cx="312906" cy="200055"/>
          </a:xfrm>
          <a:prstGeom prst="rect">
            <a:avLst/>
          </a:prstGeom>
          <a:noFill/>
        </p:spPr>
        <p:txBody>
          <a:bodyPr wrap="square" rtlCol="0">
            <a:spAutoFit/>
          </a:bodyPr>
          <a:lstStyle/>
          <a:p>
            <a:r>
              <a:rPr lang="en-US" sz="700" dirty="0">
                <a:solidFill>
                  <a:srgbClr val="3F84B1"/>
                </a:solidFill>
              </a:rPr>
              <a:t>1</a:t>
            </a:r>
          </a:p>
        </p:txBody>
      </p:sp>
      <p:sp>
        <p:nvSpPr>
          <p:cNvPr id="7" name="TextBox 6">
            <a:extLst>
              <a:ext uri="{FF2B5EF4-FFF2-40B4-BE49-F238E27FC236}">
                <a16:creationId xmlns:a16="http://schemas.microsoft.com/office/drawing/2014/main" id="{9F9D5988-D2AF-4B5F-A75C-967BE370204C}"/>
              </a:ext>
            </a:extLst>
          </p:cNvPr>
          <p:cNvSpPr txBox="1"/>
          <p:nvPr/>
        </p:nvSpPr>
        <p:spPr>
          <a:xfrm>
            <a:off x="2081720" y="3156155"/>
            <a:ext cx="995036" cy="523220"/>
          </a:xfrm>
          <a:prstGeom prst="rect">
            <a:avLst/>
          </a:prstGeom>
          <a:solidFill>
            <a:schemeClr val="bg1"/>
          </a:solidFill>
        </p:spPr>
        <p:txBody>
          <a:bodyPr wrap="square" rtlCol="0">
            <a:spAutoFit/>
          </a:bodyPr>
          <a:lstStyle/>
          <a:p>
            <a:r>
              <a:rPr lang="en-US" sz="2800" dirty="0">
                <a:solidFill>
                  <a:schemeClr val="accent6"/>
                </a:solidFill>
              </a:rPr>
              <a:t>32%</a:t>
            </a:r>
          </a:p>
        </p:txBody>
      </p:sp>
    </p:spTree>
    <p:extLst>
      <p:ext uri="{BB962C8B-B14F-4D97-AF65-F5344CB8AC3E}">
        <p14:creationId xmlns:p14="http://schemas.microsoft.com/office/powerpoint/2010/main" val="274071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11606" y="283639"/>
            <a:ext cx="8221664" cy="641023"/>
          </a:xfrm>
        </p:spPr>
        <p:txBody>
          <a:bodyPr anchor="ctr" anchorCtr="0"/>
          <a:lstStyle/>
          <a:p>
            <a:pPr>
              <a:lnSpc>
                <a:spcPct val="80000"/>
              </a:lnSpc>
            </a:pPr>
            <a:r>
              <a:rPr lang="en-US" sz="2200" dirty="0"/>
              <a:t>What would happen if your retirement plan                                     experienced a loss of 20% or more?</a:t>
            </a:r>
          </a:p>
        </p:txBody>
      </p:sp>
      <p:sp>
        <p:nvSpPr>
          <p:cNvPr id="9" name="Rectangle 8"/>
          <p:cNvSpPr/>
          <p:nvPr/>
        </p:nvSpPr>
        <p:spPr>
          <a:xfrm>
            <a:off x="3235881" y="2294467"/>
            <a:ext cx="5908119" cy="22156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463282" y="2716075"/>
            <a:ext cx="3680718" cy="1345512"/>
            <a:chOff x="1198727" y="2716075"/>
            <a:chExt cx="7945273" cy="1345512"/>
          </a:xfrm>
        </p:grpSpPr>
        <p:cxnSp>
          <p:nvCxnSpPr>
            <p:cNvPr id="49" name="Straight Connector 48"/>
            <p:cNvCxnSpPr/>
            <p:nvPr/>
          </p:nvCxnSpPr>
          <p:spPr>
            <a:xfrm>
              <a:off x="1198727" y="2716075"/>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98727" y="3164579"/>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98727" y="3613083"/>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198727" y="4061587"/>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1" name="Freeform 128"/>
          <p:cNvSpPr>
            <a:spLocks/>
          </p:cNvSpPr>
          <p:nvPr/>
        </p:nvSpPr>
        <p:spPr bwMode="auto">
          <a:xfrm>
            <a:off x="1317674" y="2476627"/>
            <a:ext cx="1258158" cy="1732120"/>
          </a:xfrm>
          <a:custGeom>
            <a:avLst/>
            <a:gdLst>
              <a:gd name="T0" fmla="*/ 973 w 1020"/>
              <a:gd name="T1" fmla="*/ 447 h 1403"/>
              <a:gd name="T2" fmla="*/ 565 w 1020"/>
              <a:gd name="T3" fmla="*/ 447 h 1403"/>
              <a:gd name="T4" fmla="*/ 565 w 1020"/>
              <a:gd name="T5" fmla="*/ 398 h 1403"/>
              <a:gd name="T6" fmla="*/ 551 w 1020"/>
              <a:gd name="T7" fmla="*/ 296 h 1403"/>
              <a:gd name="T8" fmla="*/ 491 w 1020"/>
              <a:gd name="T9" fmla="*/ 272 h 1403"/>
              <a:gd name="T10" fmla="*/ 435 w 1020"/>
              <a:gd name="T11" fmla="*/ 293 h 1403"/>
              <a:gd name="T12" fmla="*/ 416 w 1020"/>
              <a:gd name="T13" fmla="*/ 355 h 1403"/>
              <a:gd name="T14" fmla="*/ 455 w 1020"/>
              <a:gd name="T15" fmla="*/ 453 h 1403"/>
              <a:gd name="T16" fmla="*/ 674 w 1020"/>
              <a:gd name="T17" fmla="*/ 561 h 1403"/>
              <a:gd name="T18" fmla="*/ 886 w 1020"/>
              <a:gd name="T19" fmla="*/ 665 h 1403"/>
              <a:gd name="T20" fmla="*/ 981 w 1020"/>
              <a:gd name="T21" fmla="*/ 767 h 1403"/>
              <a:gd name="T22" fmla="*/ 1020 w 1020"/>
              <a:gd name="T23" fmla="*/ 932 h 1403"/>
              <a:gd name="T24" fmla="*/ 915 w 1020"/>
              <a:gd name="T25" fmla="*/ 1180 h 1403"/>
              <a:gd name="T26" fmla="*/ 601 w 1020"/>
              <a:gd name="T27" fmla="*/ 1291 h 1403"/>
              <a:gd name="T28" fmla="*/ 601 w 1020"/>
              <a:gd name="T29" fmla="*/ 1403 h 1403"/>
              <a:gd name="T30" fmla="*/ 413 w 1020"/>
              <a:gd name="T31" fmla="*/ 1403 h 1403"/>
              <a:gd name="T32" fmla="*/ 413 w 1020"/>
              <a:gd name="T33" fmla="*/ 1288 h 1403"/>
              <a:gd name="T34" fmla="*/ 128 w 1020"/>
              <a:gd name="T35" fmla="*/ 1197 h 1403"/>
              <a:gd name="T36" fmla="*/ 6 w 1020"/>
              <a:gd name="T37" fmla="*/ 920 h 1403"/>
              <a:gd name="T38" fmla="*/ 6 w 1020"/>
              <a:gd name="T39" fmla="*/ 862 h 1403"/>
              <a:gd name="T40" fmla="*/ 413 w 1020"/>
              <a:gd name="T41" fmla="*/ 862 h 1403"/>
              <a:gd name="T42" fmla="*/ 413 w 1020"/>
              <a:gd name="T43" fmla="*/ 935 h 1403"/>
              <a:gd name="T44" fmla="*/ 426 w 1020"/>
              <a:gd name="T45" fmla="*/ 1083 h 1403"/>
              <a:gd name="T46" fmla="*/ 487 w 1020"/>
              <a:gd name="T47" fmla="*/ 1112 h 1403"/>
              <a:gd name="T48" fmla="*/ 548 w 1020"/>
              <a:gd name="T49" fmla="*/ 1091 h 1403"/>
              <a:gd name="T50" fmla="*/ 568 w 1020"/>
              <a:gd name="T51" fmla="*/ 1032 h 1403"/>
              <a:gd name="T52" fmla="*/ 549 w 1020"/>
              <a:gd name="T53" fmla="*/ 890 h 1403"/>
              <a:gd name="T54" fmla="*/ 418 w 1020"/>
              <a:gd name="T55" fmla="*/ 796 h 1403"/>
              <a:gd name="T56" fmla="*/ 165 w 1020"/>
              <a:gd name="T57" fmla="*/ 672 h 1403"/>
              <a:gd name="T58" fmla="*/ 49 w 1020"/>
              <a:gd name="T59" fmla="*/ 559 h 1403"/>
              <a:gd name="T60" fmla="*/ 0 w 1020"/>
              <a:gd name="T61" fmla="*/ 395 h 1403"/>
              <a:gd name="T62" fmla="*/ 103 w 1020"/>
              <a:gd name="T63" fmla="*/ 188 h 1403"/>
              <a:gd name="T64" fmla="*/ 413 w 1020"/>
              <a:gd name="T65" fmla="*/ 95 h 1403"/>
              <a:gd name="T66" fmla="*/ 413 w 1020"/>
              <a:gd name="T67" fmla="*/ 0 h 1403"/>
              <a:gd name="T68" fmla="*/ 601 w 1020"/>
              <a:gd name="T69" fmla="*/ 0 h 1403"/>
              <a:gd name="T70" fmla="*/ 601 w 1020"/>
              <a:gd name="T71" fmla="*/ 95 h 1403"/>
              <a:gd name="T72" fmla="*/ 883 w 1020"/>
              <a:gd name="T73" fmla="*/ 187 h 1403"/>
              <a:gd name="T74" fmla="*/ 977 w 1020"/>
              <a:gd name="T75" fmla="*/ 392 h 1403"/>
              <a:gd name="T76" fmla="*/ 973 w 1020"/>
              <a:gd name="T77" fmla="*/ 447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0" h="1403">
                <a:moveTo>
                  <a:pt x="973" y="447"/>
                </a:moveTo>
                <a:cubicBezTo>
                  <a:pt x="565" y="447"/>
                  <a:pt x="565" y="447"/>
                  <a:pt x="565" y="447"/>
                </a:cubicBezTo>
                <a:cubicBezTo>
                  <a:pt x="565" y="398"/>
                  <a:pt x="565" y="398"/>
                  <a:pt x="565" y="398"/>
                </a:cubicBezTo>
                <a:cubicBezTo>
                  <a:pt x="565" y="346"/>
                  <a:pt x="561" y="312"/>
                  <a:pt x="551" y="296"/>
                </a:cubicBezTo>
                <a:cubicBezTo>
                  <a:pt x="542" y="280"/>
                  <a:pt x="522" y="272"/>
                  <a:pt x="491" y="272"/>
                </a:cubicBezTo>
                <a:cubicBezTo>
                  <a:pt x="466" y="272"/>
                  <a:pt x="447" y="279"/>
                  <a:pt x="435" y="293"/>
                </a:cubicBezTo>
                <a:cubicBezTo>
                  <a:pt x="422" y="307"/>
                  <a:pt x="416" y="327"/>
                  <a:pt x="416" y="355"/>
                </a:cubicBezTo>
                <a:cubicBezTo>
                  <a:pt x="416" y="402"/>
                  <a:pt x="429" y="434"/>
                  <a:pt x="455" y="453"/>
                </a:cubicBezTo>
                <a:cubicBezTo>
                  <a:pt x="479" y="471"/>
                  <a:pt x="553" y="507"/>
                  <a:pt x="674" y="561"/>
                </a:cubicBezTo>
                <a:cubicBezTo>
                  <a:pt x="778" y="606"/>
                  <a:pt x="848" y="641"/>
                  <a:pt x="886" y="665"/>
                </a:cubicBezTo>
                <a:cubicBezTo>
                  <a:pt x="924" y="689"/>
                  <a:pt x="955" y="723"/>
                  <a:pt x="981" y="767"/>
                </a:cubicBezTo>
                <a:cubicBezTo>
                  <a:pt x="1007" y="812"/>
                  <a:pt x="1020" y="867"/>
                  <a:pt x="1020" y="932"/>
                </a:cubicBezTo>
                <a:cubicBezTo>
                  <a:pt x="1020" y="1038"/>
                  <a:pt x="985" y="1120"/>
                  <a:pt x="915" y="1180"/>
                </a:cubicBezTo>
                <a:cubicBezTo>
                  <a:pt x="845" y="1240"/>
                  <a:pt x="741" y="1277"/>
                  <a:pt x="601" y="1291"/>
                </a:cubicBezTo>
                <a:cubicBezTo>
                  <a:pt x="601" y="1403"/>
                  <a:pt x="601" y="1403"/>
                  <a:pt x="601" y="1403"/>
                </a:cubicBezTo>
                <a:cubicBezTo>
                  <a:pt x="413" y="1403"/>
                  <a:pt x="413" y="1403"/>
                  <a:pt x="413" y="1403"/>
                </a:cubicBezTo>
                <a:cubicBezTo>
                  <a:pt x="413" y="1288"/>
                  <a:pt x="413" y="1288"/>
                  <a:pt x="413" y="1288"/>
                </a:cubicBezTo>
                <a:cubicBezTo>
                  <a:pt x="304" y="1280"/>
                  <a:pt x="209" y="1250"/>
                  <a:pt x="128" y="1197"/>
                </a:cubicBezTo>
                <a:cubicBezTo>
                  <a:pt x="47" y="1144"/>
                  <a:pt x="6" y="1052"/>
                  <a:pt x="6" y="920"/>
                </a:cubicBezTo>
                <a:cubicBezTo>
                  <a:pt x="6" y="862"/>
                  <a:pt x="6" y="862"/>
                  <a:pt x="6" y="862"/>
                </a:cubicBezTo>
                <a:cubicBezTo>
                  <a:pt x="413" y="862"/>
                  <a:pt x="413" y="862"/>
                  <a:pt x="413" y="862"/>
                </a:cubicBezTo>
                <a:cubicBezTo>
                  <a:pt x="413" y="935"/>
                  <a:pt x="413" y="935"/>
                  <a:pt x="413" y="935"/>
                </a:cubicBezTo>
                <a:cubicBezTo>
                  <a:pt x="413" y="1014"/>
                  <a:pt x="417" y="1063"/>
                  <a:pt x="426" y="1083"/>
                </a:cubicBezTo>
                <a:cubicBezTo>
                  <a:pt x="434" y="1102"/>
                  <a:pt x="455" y="1112"/>
                  <a:pt x="487" y="1112"/>
                </a:cubicBezTo>
                <a:cubicBezTo>
                  <a:pt x="514" y="1112"/>
                  <a:pt x="535" y="1105"/>
                  <a:pt x="548" y="1091"/>
                </a:cubicBezTo>
                <a:cubicBezTo>
                  <a:pt x="562" y="1078"/>
                  <a:pt x="568" y="1058"/>
                  <a:pt x="568" y="1032"/>
                </a:cubicBezTo>
                <a:cubicBezTo>
                  <a:pt x="568" y="966"/>
                  <a:pt x="562" y="918"/>
                  <a:pt x="549" y="890"/>
                </a:cubicBezTo>
                <a:cubicBezTo>
                  <a:pt x="537" y="861"/>
                  <a:pt x="493" y="830"/>
                  <a:pt x="418" y="796"/>
                </a:cubicBezTo>
                <a:cubicBezTo>
                  <a:pt x="294" y="740"/>
                  <a:pt x="209" y="698"/>
                  <a:pt x="165" y="672"/>
                </a:cubicBezTo>
                <a:cubicBezTo>
                  <a:pt x="120" y="645"/>
                  <a:pt x="81" y="608"/>
                  <a:pt x="49" y="559"/>
                </a:cubicBezTo>
                <a:cubicBezTo>
                  <a:pt x="16" y="511"/>
                  <a:pt x="0" y="456"/>
                  <a:pt x="0" y="395"/>
                </a:cubicBezTo>
                <a:cubicBezTo>
                  <a:pt x="0" y="307"/>
                  <a:pt x="34" y="238"/>
                  <a:pt x="103" y="188"/>
                </a:cubicBezTo>
                <a:cubicBezTo>
                  <a:pt x="172" y="138"/>
                  <a:pt x="275" y="107"/>
                  <a:pt x="413" y="95"/>
                </a:cubicBezTo>
                <a:cubicBezTo>
                  <a:pt x="413" y="0"/>
                  <a:pt x="413" y="0"/>
                  <a:pt x="413" y="0"/>
                </a:cubicBezTo>
                <a:cubicBezTo>
                  <a:pt x="601" y="0"/>
                  <a:pt x="601" y="0"/>
                  <a:pt x="601" y="0"/>
                </a:cubicBezTo>
                <a:cubicBezTo>
                  <a:pt x="601" y="95"/>
                  <a:pt x="601" y="95"/>
                  <a:pt x="601" y="95"/>
                </a:cubicBezTo>
                <a:cubicBezTo>
                  <a:pt x="726" y="107"/>
                  <a:pt x="820" y="137"/>
                  <a:pt x="883" y="187"/>
                </a:cubicBezTo>
                <a:cubicBezTo>
                  <a:pt x="945" y="236"/>
                  <a:pt x="977" y="305"/>
                  <a:pt x="977" y="392"/>
                </a:cubicBezTo>
                <a:cubicBezTo>
                  <a:pt x="977" y="404"/>
                  <a:pt x="975" y="423"/>
                  <a:pt x="973" y="4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2367967" y="2072338"/>
            <a:ext cx="4911550" cy="2396346"/>
            <a:chOff x="2367967" y="1919933"/>
            <a:chExt cx="4911550" cy="2396346"/>
          </a:xfrm>
        </p:grpSpPr>
        <p:sp>
          <p:nvSpPr>
            <p:cNvPr id="47" name="Rectangle 46"/>
            <p:cNvSpPr/>
            <p:nvPr/>
          </p:nvSpPr>
          <p:spPr>
            <a:xfrm rot="2493531">
              <a:off x="2367967" y="1919933"/>
              <a:ext cx="2621480" cy="1210573"/>
            </a:xfrm>
            <a:prstGeom prst="rect">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48" name="Right Arrow 47"/>
            <p:cNvSpPr/>
            <p:nvPr/>
          </p:nvSpPr>
          <p:spPr>
            <a:xfrm rot="2647124">
              <a:off x="4289210" y="2283309"/>
              <a:ext cx="2990307" cy="2032970"/>
            </a:xfrm>
            <a:prstGeom prst="rightArrow">
              <a:avLst>
                <a:gd name="adj1" fmla="val 61493"/>
                <a:gd name="adj2" fmla="val 50000"/>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grpSp>
      <p:sp>
        <p:nvSpPr>
          <p:cNvPr id="13" name="Rectangle 12"/>
          <p:cNvSpPr/>
          <p:nvPr/>
        </p:nvSpPr>
        <p:spPr>
          <a:xfrm rot="2493531">
            <a:off x="2374006" y="2092558"/>
            <a:ext cx="2614573" cy="12105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669804">
            <a:off x="4289210" y="2450167"/>
            <a:ext cx="2990307" cy="2032970"/>
          </a:xfrm>
          <a:prstGeom prst="rightArrow">
            <a:avLst>
              <a:gd name="adj1" fmla="val 61493"/>
              <a:gd name="adj2" fmla="val 50000"/>
            </a:avLst>
          </a:prstGeom>
          <a:gradFill>
            <a:gsLst>
              <a:gs pos="0">
                <a:schemeClr val="accent4"/>
              </a:gs>
              <a:gs pos="71000">
                <a:schemeClr val="accent4">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rot="16200000">
            <a:off x="7096059" y="2716075"/>
            <a:ext cx="2242520" cy="1345512"/>
            <a:chOff x="1198727" y="2716075"/>
            <a:chExt cx="7945273" cy="1345512"/>
          </a:xfrm>
        </p:grpSpPr>
        <p:cxnSp>
          <p:nvCxnSpPr>
            <p:cNvPr id="43" name="Straight Connector 42"/>
            <p:cNvCxnSpPr/>
            <p:nvPr/>
          </p:nvCxnSpPr>
          <p:spPr>
            <a:xfrm>
              <a:off x="1198727" y="2716075"/>
              <a:ext cx="7945273" cy="0"/>
            </a:xfrm>
            <a:prstGeom prst="line">
              <a:avLst/>
            </a:prstGeom>
            <a:ln>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98727" y="3164579"/>
              <a:ext cx="7945273" cy="0"/>
            </a:xfrm>
            <a:prstGeom prst="line">
              <a:avLst/>
            </a:prstGeom>
            <a:ln>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98727" y="3613083"/>
              <a:ext cx="79452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98727" y="4061587"/>
              <a:ext cx="79452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1198727" y="1391033"/>
            <a:ext cx="3579461" cy="903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024"/>
          <p:cNvSpPr/>
          <p:nvPr/>
        </p:nvSpPr>
        <p:spPr>
          <a:xfrm rot="1711995">
            <a:off x="6385462" y="4445103"/>
            <a:ext cx="47735" cy="47734"/>
          </a:xfrm>
          <a:custGeom>
            <a:avLst/>
            <a:gdLst>
              <a:gd name="connsiteX0" fmla="*/ 0 w 101696"/>
              <a:gd name="connsiteY0" fmla="*/ 22860 h 45719"/>
              <a:gd name="connsiteX1" fmla="*/ 50848 w 101696"/>
              <a:gd name="connsiteY1" fmla="*/ 0 h 45719"/>
              <a:gd name="connsiteX2" fmla="*/ 101696 w 101696"/>
              <a:gd name="connsiteY2" fmla="*/ 22860 h 45719"/>
              <a:gd name="connsiteX3" fmla="*/ 50848 w 101696"/>
              <a:gd name="connsiteY3" fmla="*/ 45720 h 45719"/>
              <a:gd name="connsiteX4" fmla="*/ 0 w 101696"/>
              <a:gd name="connsiteY4" fmla="*/ 22860 h 45719"/>
              <a:gd name="connsiteX0" fmla="*/ 0 w 101696"/>
              <a:gd name="connsiteY0" fmla="*/ 29834 h 52694"/>
              <a:gd name="connsiteX1" fmla="*/ 50848 w 101696"/>
              <a:gd name="connsiteY1" fmla="*/ 6974 h 52694"/>
              <a:gd name="connsiteX2" fmla="*/ 101696 w 101696"/>
              <a:gd name="connsiteY2" fmla="*/ 29834 h 52694"/>
              <a:gd name="connsiteX3" fmla="*/ 50848 w 101696"/>
              <a:gd name="connsiteY3" fmla="*/ 52694 h 52694"/>
              <a:gd name="connsiteX4" fmla="*/ 0 w 101696"/>
              <a:gd name="connsiteY4" fmla="*/ 29834 h 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96" h="52694">
                <a:moveTo>
                  <a:pt x="0" y="29834"/>
                </a:moveTo>
                <a:cubicBezTo>
                  <a:pt x="0" y="17209"/>
                  <a:pt x="-198" y="-13789"/>
                  <a:pt x="50848" y="6974"/>
                </a:cubicBezTo>
                <a:cubicBezTo>
                  <a:pt x="101894" y="27737"/>
                  <a:pt x="101696" y="17209"/>
                  <a:pt x="101696" y="29834"/>
                </a:cubicBezTo>
                <a:cubicBezTo>
                  <a:pt x="101696" y="42459"/>
                  <a:pt x="78931" y="52694"/>
                  <a:pt x="50848" y="52694"/>
                </a:cubicBezTo>
                <a:cubicBezTo>
                  <a:pt x="22765" y="52694"/>
                  <a:pt x="0" y="42459"/>
                  <a:pt x="0" y="298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p:cNvSpPr>
          <p:nvPr/>
        </p:nvSpPr>
        <p:spPr bwMode="auto">
          <a:xfrm flipH="1">
            <a:off x="1946753" y="4015607"/>
            <a:ext cx="4995705" cy="1565560"/>
          </a:xfrm>
          <a:custGeom>
            <a:avLst/>
            <a:gdLst>
              <a:gd name="T0" fmla="*/ 158 w 2922"/>
              <a:gd name="T1" fmla="*/ 540 h 916"/>
              <a:gd name="T2" fmla="*/ 129 w 2922"/>
              <a:gd name="T3" fmla="*/ 726 h 916"/>
              <a:gd name="T4" fmla="*/ 160 w 2922"/>
              <a:gd name="T5" fmla="*/ 813 h 916"/>
              <a:gd name="T6" fmla="*/ 697 w 2922"/>
              <a:gd name="T7" fmla="*/ 894 h 916"/>
              <a:gd name="T8" fmla="*/ 1101 w 2922"/>
              <a:gd name="T9" fmla="*/ 845 h 916"/>
              <a:gd name="T10" fmla="*/ 1056 w 2922"/>
              <a:gd name="T11" fmla="*/ 764 h 916"/>
              <a:gd name="T12" fmla="*/ 1099 w 2922"/>
              <a:gd name="T13" fmla="*/ 684 h 916"/>
              <a:gd name="T14" fmla="*/ 964 w 2922"/>
              <a:gd name="T15" fmla="*/ 640 h 916"/>
              <a:gd name="T16" fmla="*/ 991 w 2922"/>
              <a:gd name="T17" fmla="*/ 602 h 916"/>
              <a:gd name="T18" fmla="*/ 1002 w 2922"/>
              <a:gd name="T19" fmla="*/ 570 h 916"/>
              <a:gd name="T20" fmla="*/ 1103 w 2922"/>
              <a:gd name="T21" fmla="*/ 554 h 916"/>
              <a:gd name="T22" fmla="*/ 958 w 2922"/>
              <a:gd name="T23" fmla="*/ 520 h 916"/>
              <a:gd name="T24" fmla="*/ 998 w 2922"/>
              <a:gd name="T25" fmla="*/ 480 h 916"/>
              <a:gd name="T26" fmla="*/ 1321 w 2922"/>
              <a:gd name="T27" fmla="*/ 486 h 916"/>
              <a:gd name="T28" fmla="*/ 1134 w 2922"/>
              <a:gd name="T29" fmla="*/ 510 h 916"/>
              <a:gd name="T30" fmla="*/ 1314 w 2922"/>
              <a:gd name="T31" fmla="*/ 542 h 916"/>
              <a:gd name="T32" fmla="*/ 1400 w 2922"/>
              <a:gd name="T33" fmla="*/ 587 h 916"/>
              <a:gd name="T34" fmla="*/ 1135 w 2922"/>
              <a:gd name="T35" fmla="*/ 600 h 916"/>
              <a:gd name="T36" fmla="*/ 1266 w 2922"/>
              <a:gd name="T37" fmla="*/ 628 h 916"/>
              <a:gd name="T38" fmla="*/ 1221 w 2922"/>
              <a:gd name="T39" fmla="*/ 665 h 916"/>
              <a:gd name="T40" fmla="*/ 1145 w 2922"/>
              <a:gd name="T41" fmla="*/ 700 h 916"/>
              <a:gd name="T42" fmla="*/ 1266 w 2922"/>
              <a:gd name="T43" fmla="*/ 745 h 916"/>
              <a:gd name="T44" fmla="*/ 1427 w 2922"/>
              <a:gd name="T45" fmla="*/ 783 h 916"/>
              <a:gd name="T46" fmla="*/ 1489 w 2922"/>
              <a:gd name="T47" fmla="*/ 813 h 916"/>
              <a:gd name="T48" fmla="*/ 2190 w 2922"/>
              <a:gd name="T49" fmla="*/ 804 h 916"/>
              <a:gd name="T50" fmla="*/ 1664 w 2922"/>
              <a:gd name="T51" fmla="*/ 867 h 916"/>
              <a:gd name="T52" fmla="*/ 2076 w 2922"/>
              <a:gd name="T53" fmla="*/ 862 h 916"/>
              <a:gd name="T54" fmla="*/ 2204 w 2922"/>
              <a:gd name="T55" fmla="*/ 832 h 916"/>
              <a:gd name="T56" fmla="*/ 2324 w 2922"/>
              <a:gd name="T57" fmla="*/ 770 h 916"/>
              <a:gd name="T58" fmla="*/ 2164 w 2922"/>
              <a:gd name="T59" fmla="*/ 719 h 916"/>
              <a:gd name="T60" fmla="*/ 2329 w 2922"/>
              <a:gd name="T61" fmla="*/ 683 h 916"/>
              <a:gd name="T62" fmla="*/ 2264 w 2922"/>
              <a:gd name="T63" fmla="*/ 642 h 916"/>
              <a:gd name="T64" fmla="*/ 2163 w 2922"/>
              <a:gd name="T65" fmla="*/ 617 h 916"/>
              <a:gd name="T66" fmla="*/ 2418 w 2922"/>
              <a:gd name="T67" fmla="*/ 563 h 916"/>
              <a:gd name="T68" fmla="*/ 2443 w 2922"/>
              <a:gd name="T69" fmla="*/ 546 h 916"/>
              <a:gd name="T70" fmla="*/ 2255 w 2922"/>
              <a:gd name="T71" fmla="*/ 536 h 916"/>
              <a:gd name="T72" fmla="*/ 2572 w 2922"/>
              <a:gd name="T73" fmla="*/ 491 h 916"/>
              <a:gd name="T74" fmla="*/ 2725 w 2922"/>
              <a:gd name="T75" fmla="*/ 448 h 916"/>
              <a:gd name="T76" fmla="*/ 2732 w 2922"/>
              <a:gd name="T77" fmla="*/ 402 h 916"/>
              <a:gd name="T78" fmla="*/ 2772 w 2922"/>
              <a:gd name="T79" fmla="*/ 351 h 916"/>
              <a:gd name="T80" fmla="*/ 2655 w 2922"/>
              <a:gd name="T81" fmla="*/ 292 h 916"/>
              <a:gd name="T82" fmla="*/ 2677 w 2922"/>
              <a:gd name="T83" fmla="*/ 250 h 916"/>
              <a:gd name="T84" fmla="*/ 2605 w 2922"/>
              <a:gd name="T85" fmla="*/ 206 h 916"/>
              <a:gd name="T86" fmla="*/ 2543 w 2922"/>
              <a:gd name="T87" fmla="*/ 162 h 916"/>
              <a:gd name="T88" fmla="*/ 2527 w 2922"/>
              <a:gd name="T89" fmla="*/ 126 h 916"/>
              <a:gd name="T90" fmla="*/ 2578 w 2922"/>
              <a:gd name="T91" fmla="*/ 99 h 916"/>
              <a:gd name="T92" fmla="*/ 2555 w 2922"/>
              <a:gd name="T93" fmla="*/ 85 h 916"/>
              <a:gd name="T94" fmla="*/ 560 w 2922"/>
              <a:gd name="T95" fmla="*/ 339 h 916"/>
              <a:gd name="T96" fmla="*/ 579 w 2922"/>
              <a:gd name="T97" fmla="*/ 401 h 916"/>
              <a:gd name="T98" fmla="*/ 574 w 2922"/>
              <a:gd name="T99" fmla="*/ 442 h 916"/>
              <a:gd name="T100" fmla="*/ 672 w 2922"/>
              <a:gd name="T101" fmla="*/ 483 h 916"/>
              <a:gd name="T102" fmla="*/ 680 w 2922"/>
              <a:gd name="T103" fmla="*/ 511 h 916"/>
              <a:gd name="T104" fmla="*/ 617 w 2922"/>
              <a:gd name="T105" fmla="*/ 526 h 916"/>
              <a:gd name="T106" fmla="*/ 506 w 2922"/>
              <a:gd name="T107" fmla="*/ 535 h 916"/>
              <a:gd name="T108" fmla="*/ 761 w 2922"/>
              <a:gd name="T109" fmla="*/ 602 h 916"/>
              <a:gd name="T110" fmla="*/ 582 w 2922"/>
              <a:gd name="T111" fmla="*/ 615 h 916"/>
              <a:gd name="T112" fmla="*/ 796 w 2922"/>
              <a:gd name="T113" fmla="*/ 666 h 916"/>
              <a:gd name="T114" fmla="*/ 616 w 2922"/>
              <a:gd name="T115" fmla="*/ 697 h 916"/>
              <a:gd name="T116" fmla="*/ 463 w 2922"/>
              <a:gd name="T117" fmla="*/ 674 h 916"/>
              <a:gd name="T118" fmla="*/ 408 w 2922"/>
              <a:gd name="T119" fmla="*/ 603 h 916"/>
              <a:gd name="T120" fmla="*/ 474 w 2922"/>
              <a:gd name="T121" fmla="*/ 581 h 916"/>
              <a:gd name="T122" fmla="*/ 330 w 2922"/>
              <a:gd name="T123" fmla="*/ 505 h 916"/>
              <a:gd name="T124" fmla="*/ 305 w 2922"/>
              <a:gd name="T125" fmla="*/ 44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22" h="916">
                <a:moveTo>
                  <a:pt x="186" y="407"/>
                </a:moveTo>
                <a:cubicBezTo>
                  <a:pt x="180" y="415"/>
                  <a:pt x="150" y="430"/>
                  <a:pt x="160" y="435"/>
                </a:cubicBezTo>
                <a:cubicBezTo>
                  <a:pt x="170" y="440"/>
                  <a:pt x="180" y="443"/>
                  <a:pt x="175" y="449"/>
                </a:cubicBezTo>
                <a:cubicBezTo>
                  <a:pt x="170" y="456"/>
                  <a:pt x="181" y="463"/>
                  <a:pt x="181" y="468"/>
                </a:cubicBezTo>
                <a:cubicBezTo>
                  <a:pt x="181" y="473"/>
                  <a:pt x="175" y="479"/>
                  <a:pt x="180" y="481"/>
                </a:cubicBezTo>
                <a:cubicBezTo>
                  <a:pt x="185" y="483"/>
                  <a:pt x="173" y="488"/>
                  <a:pt x="181" y="491"/>
                </a:cubicBezTo>
                <a:cubicBezTo>
                  <a:pt x="190" y="494"/>
                  <a:pt x="180" y="499"/>
                  <a:pt x="183" y="504"/>
                </a:cubicBezTo>
                <a:cubicBezTo>
                  <a:pt x="186" y="509"/>
                  <a:pt x="186" y="517"/>
                  <a:pt x="178" y="521"/>
                </a:cubicBezTo>
                <a:cubicBezTo>
                  <a:pt x="170" y="524"/>
                  <a:pt x="158" y="529"/>
                  <a:pt x="158" y="540"/>
                </a:cubicBezTo>
                <a:cubicBezTo>
                  <a:pt x="158" y="552"/>
                  <a:pt x="173" y="592"/>
                  <a:pt x="165" y="605"/>
                </a:cubicBezTo>
                <a:cubicBezTo>
                  <a:pt x="157" y="618"/>
                  <a:pt x="153" y="641"/>
                  <a:pt x="167" y="643"/>
                </a:cubicBezTo>
                <a:cubicBezTo>
                  <a:pt x="180" y="645"/>
                  <a:pt x="205" y="655"/>
                  <a:pt x="191" y="664"/>
                </a:cubicBezTo>
                <a:cubicBezTo>
                  <a:pt x="178" y="674"/>
                  <a:pt x="170" y="683"/>
                  <a:pt x="158" y="683"/>
                </a:cubicBezTo>
                <a:cubicBezTo>
                  <a:pt x="147" y="683"/>
                  <a:pt x="102" y="684"/>
                  <a:pt x="95" y="683"/>
                </a:cubicBezTo>
                <a:cubicBezTo>
                  <a:pt x="89" y="681"/>
                  <a:pt x="95" y="691"/>
                  <a:pt x="112" y="691"/>
                </a:cubicBezTo>
                <a:cubicBezTo>
                  <a:pt x="129" y="691"/>
                  <a:pt x="157" y="691"/>
                  <a:pt x="157" y="696"/>
                </a:cubicBezTo>
                <a:cubicBezTo>
                  <a:pt x="157" y="701"/>
                  <a:pt x="163" y="717"/>
                  <a:pt x="155" y="719"/>
                </a:cubicBezTo>
                <a:cubicBezTo>
                  <a:pt x="147" y="721"/>
                  <a:pt x="117" y="724"/>
                  <a:pt x="129" y="726"/>
                </a:cubicBezTo>
                <a:cubicBezTo>
                  <a:pt x="140" y="727"/>
                  <a:pt x="157" y="724"/>
                  <a:pt x="165" y="731"/>
                </a:cubicBezTo>
                <a:cubicBezTo>
                  <a:pt x="173" y="737"/>
                  <a:pt x="229" y="762"/>
                  <a:pt x="253" y="769"/>
                </a:cubicBezTo>
                <a:cubicBezTo>
                  <a:pt x="276" y="775"/>
                  <a:pt x="269" y="785"/>
                  <a:pt x="256" y="785"/>
                </a:cubicBezTo>
                <a:cubicBezTo>
                  <a:pt x="243" y="785"/>
                  <a:pt x="195" y="783"/>
                  <a:pt x="181" y="788"/>
                </a:cubicBezTo>
                <a:cubicBezTo>
                  <a:pt x="168" y="793"/>
                  <a:pt x="163" y="798"/>
                  <a:pt x="150" y="798"/>
                </a:cubicBezTo>
                <a:cubicBezTo>
                  <a:pt x="137" y="798"/>
                  <a:pt x="119" y="803"/>
                  <a:pt x="110" y="803"/>
                </a:cubicBezTo>
                <a:cubicBezTo>
                  <a:pt x="102" y="803"/>
                  <a:pt x="13" y="805"/>
                  <a:pt x="6" y="805"/>
                </a:cubicBezTo>
                <a:cubicBezTo>
                  <a:pt x="0" y="805"/>
                  <a:pt x="3" y="813"/>
                  <a:pt x="26" y="813"/>
                </a:cubicBezTo>
                <a:cubicBezTo>
                  <a:pt x="49" y="813"/>
                  <a:pt x="140" y="812"/>
                  <a:pt x="160" y="813"/>
                </a:cubicBezTo>
                <a:cubicBezTo>
                  <a:pt x="180" y="815"/>
                  <a:pt x="234" y="826"/>
                  <a:pt x="284" y="831"/>
                </a:cubicBezTo>
                <a:cubicBezTo>
                  <a:pt x="334" y="836"/>
                  <a:pt x="443" y="846"/>
                  <a:pt x="448" y="851"/>
                </a:cubicBezTo>
                <a:cubicBezTo>
                  <a:pt x="453" y="856"/>
                  <a:pt x="388" y="858"/>
                  <a:pt x="357" y="856"/>
                </a:cubicBezTo>
                <a:cubicBezTo>
                  <a:pt x="325" y="855"/>
                  <a:pt x="233" y="856"/>
                  <a:pt x="210" y="863"/>
                </a:cubicBezTo>
                <a:cubicBezTo>
                  <a:pt x="186" y="869"/>
                  <a:pt x="150" y="873"/>
                  <a:pt x="140" y="873"/>
                </a:cubicBezTo>
                <a:cubicBezTo>
                  <a:pt x="130" y="873"/>
                  <a:pt x="138" y="881"/>
                  <a:pt x="157" y="881"/>
                </a:cubicBezTo>
                <a:cubicBezTo>
                  <a:pt x="175" y="881"/>
                  <a:pt x="281" y="888"/>
                  <a:pt x="319" y="888"/>
                </a:cubicBezTo>
                <a:cubicBezTo>
                  <a:pt x="357" y="888"/>
                  <a:pt x="433" y="901"/>
                  <a:pt x="464" y="903"/>
                </a:cubicBezTo>
                <a:cubicBezTo>
                  <a:pt x="496" y="904"/>
                  <a:pt x="668" y="898"/>
                  <a:pt x="697" y="894"/>
                </a:cubicBezTo>
                <a:cubicBezTo>
                  <a:pt x="727" y="891"/>
                  <a:pt x="815" y="893"/>
                  <a:pt x="864" y="898"/>
                </a:cubicBezTo>
                <a:cubicBezTo>
                  <a:pt x="914" y="903"/>
                  <a:pt x="1000" y="899"/>
                  <a:pt x="1023" y="908"/>
                </a:cubicBezTo>
                <a:cubicBezTo>
                  <a:pt x="1046" y="916"/>
                  <a:pt x="1054" y="912"/>
                  <a:pt x="1066" y="906"/>
                </a:cubicBezTo>
                <a:cubicBezTo>
                  <a:pt x="1078" y="899"/>
                  <a:pt x="1106" y="901"/>
                  <a:pt x="1106" y="893"/>
                </a:cubicBezTo>
                <a:cubicBezTo>
                  <a:pt x="1106" y="884"/>
                  <a:pt x="1109" y="878"/>
                  <a:pt x="1086" y="878"/>
                </a:cubicBezTo>
                <a:cubicBezTo>
                  <a:pt x="1063" y="878"/>
                  <a:pt x="1069" y="871"/>
                  <a:pt x="1046" y="871"/>
                </a:cubicBezTo>
                <a:cubicBezTo>
                  <a:pt x="1023" y="871"/>
                  <a:pt x="988" y="874"/>
                  <a:pt x="990" y="869"/>
                </a:cubicBezTo>
                <a:cubicBezTo>
                  <a:pt x="992" y="865"/>
                  <a:pt x="1068" y="855"/>
                  <a:pt x="1091" y="855"/>
                </a:cubicBezTo>
                <a:cubicBezTo>
                  <a:pt x="1114" y="855"/>
                  <a:pt x="1112" y="845"/>
                  <a:pt x="1101" y="845"/>
                </a:cubicBezTo>
                <a:cubicBezTo>
                  <a:pt x="1089" y="845"/>
                  <a:pt x="1079" y="845"/>
                  <a:pt x="1079" y="840"/>
                </a:cubicBezTo>
                <a:cubicBezTo>
                  <a:pt x="1079" y="835"/>
                  <a:pt x="1111" y="822"/>
                  <a:pt x="1104" y="820"/>
                </a:cubicBezTo>
                <a:cubicBezTo>
                  <a:pt x="1097" y="818"/>
                  <a:pt x="1063" y="823"/>
                  <a:pt x="1050" y="818"/>
                </a:cubicBezTo>
                <a:cubicBezTo>
                  <a:pt x="1036" y="813"/>
                  <a:pt x="1005" y="818"/>
                  <a:pt x="1002" y="813"/>
                </a:cubicBezTo>
                <a:cubicBezTo>
                  <a:pt x="998" y="808"/>
                  <a:pt x="1074" y="798"/>
                  <a:pt x="1086" y="798"/>
                </a:cubicBezTo>
                <a:cubicBezTo>
                  <a:pt x="1097" y="798"/>
                  <a:pt x="1094" y="790"/>
                  <a:pt x="1074" y="790"/>
                </a:cubicBezTo>
                <a:cubicBezTo>
                  <a:pt x="1054" y="790"/>
                  <a:pt x="1020" y="795"/>
                  <a:pt x="1008" y="790"/>
                </a:cubicBezTo>
                <a:cubicBezTo>
                  <a:pt x="997" y="785"/>
                  <a:pt x="977" y="783"/>
                  <a:pt x="980" y="775"/>
                </a:cubicBezTo>
                <a:cubicBezTo>
                  <a:pt x="983" y="767"/>
                  <a:pt x="1051" y="769"/>
                  <a:pt x="1056" y="764"/>
                </a:cubicBezTo>
                <a:cubicBezTo>
                  <a:pt x="1061" y="759"/>
                  <a:pt x="1107" y="752"/>
                  <a:pt x="1099" y="750"/>
                </a:cubicBezTo>
                <a:cubicBezTo>
                  <a:pt x="1091" y="749"/>
                  <a:pt x="1079" y="742"/>
                  <a:pt x="1091" y="734"/>
                </a:cubicBezTo>
                <a:cubicBezTo>
                  <a:pt x="1102" y="726"/>
                  <a:pt x="1069" y="722"/>
                  <a:pt x="1059" y="722"/>
                </a:cubicBezTo>
                <a:cubicBezTo>
                  <a:pt x="1050" y="722"/>
                  <a:pt x="995" y="724"/>
                  <a:pt x="987" y="722"/>
                </a:cubicBezTo>
                <a:cubicBezTo>
                  <a:pt x="978" y="721"/>
                  <a:pt x="977" y="712"/>
                  <a:pt x="983" y="709"/>
                </a:cubicBezTo>
                <a:cubicBezTo>
                  <a:pt x="990" y="706"/>
                  <a:pt x="1023" y="706"/>
                  <a:pt x="1028" y="702"/>
                </a:cubicBezTo>
                <a:cubicBezTo>
                  <a:pt x="1033" y="699"/>
                  <a:pt x="1069" y="698"/>
                  <a:pt x="1069" y="698"/>
                </a:cubicBezTo>
                <a:cubicBezTo>
                  <a:pt x="1069" y="698"/>
                  <a:pt x="1106" y="696"/>
                  <a:pt x="1097" y="693"/>
                </a:cubicBezTo>
                <a:cubicBezTo>
                  <a:pt x="1089" y="689"/>
                  <a:pt x="1114" y="686"/>
                  <a:pt x="1099" y="684"/>
                </a:cubicBezTo>
                <a:cubicBezTo>
                  <a:pt x="1084" y="683"/>
                  <a:pt x="997" y="676"/>
                  <a:pt x="1002" y="673"/>
                </a:cubicBezTo>
                <a:cubicBezTo>
                  <a:pt x="1007" y="669"/>
                  <a:pt x="1116" y="679"/>
                  <a:pt x="1104" y="674"/>
                </a:cubicBezTo>
                <a:cubicBezTo>
                  <a:pt x="1093" y="669"/>
                  <a:pt x="983" y="668"/>
                  <a:pt x="978" y="663"/>
                </a:cubicBezTo>
                <a:cubicBezTo>
                  <a:pt x="973" y="658"/>
                  <a:pt x="1009" y="663"/>
                  <a:pt x="1006" y="660"/>
                </a:cubicBezTo>
                <a:cubicBezTo>
                  <a:pt x="1002" y="658"/>
                  <a:pt x="973" y="658"/>
                  <a:pt x="969" y="655"/>
                </a:cubicBezTo>
                <a:cubicBezTo>
                  <a:pt x="966" y="653"/>
                  <a:pt x="1002" y="655"/>
                  <a:pt x="997" y="653"/>
                </a:cubicBezTo>
                <a:cubicBezTo>
                  <a:pt x="992" y="650"/>
                  <a:pt x="972" y="650"/>
                  <a:pt x="968" y="648"/>
                </a:cubicBezTo>
                <a:cubicBezTo>
                  <a:pt x="964" y="645"/>
                  <a:pt x="1001" y="649"/>
                  <a:pt x="997" y="646"/>
                </a:cubicBezTo>
                <a:cubicBezTo>
                  <a:pt x="992" y="644"/>
                  <a:pt x="967" y="642"/>
                  <a:pt x="964" y="640"/>
                </a:cubicBezTo>
                <a:cubicBezTo>
                  <a:pt x="960" y="637"/>
                  <a:pt x="1036" y="642"/>
                  <a:pt x="1034" y="640"/>
                </a:cubicBezTo>
                <a:cubicBezTo>
                  <a:pt x="1031" y="639"/>
                  <a:pt x="963" y="636"/>
                  <a:pt x="963" y="633"/>
                </a:cubicBezTo>
                <a:cubicBezTo>
                  <a:pt x="963" y="630"/>
                  <a:pt x="1101" y="636"/>
                  <a:pt x="1101" y="634"/>
                </a:cubicBezTo>
                <a:cubicBezTo>
                  <a:pt x="1101" y="631"/>
                  <a:pt x="993" y="627"/>
                  <a:pt x="992" y="625"/>
                </a:cubicBezTo>
                <a:cubicBezTo>
                  <a:pt x="992" y="622"/>
                  <a:pt x="1060" y="623"/>
                  <a:pt x="1059" y="621"/>
                </a:cubicBezTo>
                <a:cubicBezTo>
                  <a:pt x="1057" y="618"/>
                  <a:pt x="990" y="617"/>
                  <a:pt x="990" y="614"/>
                </a:cubicBezTo>
                <a:cubicBezTo>
                  <a:pt x="990" y="611"/>
                  <a:pt x="1054" y="614"/>
                  <a:pt x="1051" y="612"/>
                </a:cubicBezTo>
                <a:cubicBezTo>
                  <a:pt x="1048" y="609"/>
                  <a:pt x="1039" y="610"/>
                  <a:pt x="1035" y="607"/>
                </a:cubicBezTo>
                <a:cubicBezTo>
                  <a:pt x="1031" y="605"/>
                  <a:pt x="992" y="604"/>
                  <a:pt x="991" y="602"/>
                </a:cubicBezTo>
                <a:cubicBezTo>
                  <a:pt x="990" y="599"/>
                  <a:pt x="1113" y="599"/>
                  <a:pt x="1113" y="599"/>
                </a:cubicBezTo>
                <a:cubicBezTo>
                  <a:pt x="1113" y="599"/>
                  <a:pt x="1038" y="597"/>
                  <a:pt x="1035" y="594"/>
                </a:cubicBezTo>
                <a:cubicBezTo>
                  <a:pt x="1033" y="591"/>
                  <a:pt x="1083" y="596"/>
                  <a:pt x="1079" y="593"/>
                </a:cubicBezTo>
                <a:cubicBezTo>
                  <a:pt x="1075" y="589"/>
                  <a:pt x="978" y="592"/>
                  <a:pt x="974" y="588"/>
                </a:cubicBezTo>
                <a:cubicBezTo>
                  <a:pt x="971" y="583"/>
                  <a:pt x="1064" y="587"/>
                  <a:pt x="1062" y="585"/>
                </a:cubicBezTo>
                <a:cubicBezTo>
                  <a:pt x="1059" y="583"/>
                  <a:pt x="972" y="582"/>
                  <a:pt x="968" y="579"/>
                </a:cubicBezTo>
                <a:cubicBezTo>
                  <a:pt x="964" y="577"/>
                  <a:pt x="1059" y="580"/>
                  <a:pt x="1056" y="578"/>
                </a:cubicBezTo>
                <a:cubicBezTo>
                  <a:pt x="1053" y="577"/>
                  <a:pt x="972" y="574"/>
                  <a:pt x="972" y="574"/>
                </a:cubicBezTo>
                <a:cubicBezTo>
                  <a:pt x="972" y="574"/>
                  <a:pt x="1005" y="571"/>
                  <a:pt x="1002" y="570"/>
                </a:cubicBezTo>
                <a:cubicBezTo>
                  <a:pt x="1000" y="569"/>
                  <a:pt x="1105" y="575"/>
                  <a:pt x="1103" y="572"/>
                </a:cubicBezTo>
                <a:cubicBezTo>
                  <a:pt x="1102" y="569"/>
                  <a:pt x="983" y="566"/>
                  <a:pt x="981" y="564"/>
                </a:cubicBezTo>
                <a:cubicBezTo>
                  <a:pt x="978" y="561"/>
                  <a:pt x="1124" y="568"/>
                  <a:pt x="1151" y="568"/>
                </a:cubicBezTo>
                <a:cubicBezTo>
                  <a:pt x="1179" y="568"/>
                  <a:pt x="1388" y="575"/>
                  <a:pt x="1388" y="573"/>
                </a:cubicBezTo>
                <a:cubicBezTo>
                  <a:pt x="1389" y="570"/>
                  <a:pt x="1141" y="563"/>
                  <a:pt x="1123" y="563"/>
                </a:cubicBezTo>
                <a:cubicBezTo>
                  <a:pt x="1105" y="563"/>
                  <a:pt x="990" y="559"/>
                  <a:pt x="989" y="557"/>
                </a:cubicBezTo>
                <a:cubicBezTo>
                  <a:pt x="988" y="554"/>
                  <a:pt x="1271" y="564"/>
                  <a:pt x="1303" y="564"/>
                </a:cubicBezTo>
                <a:cubicBezTo>
                  <a:pt x="1334" y="564"/>
                  <a:pt x="1401" y="565"/>
                  <a:pt x="1399" y="562"/>
                </a:cubicBezTo>
                <a:cubicBezTo>
                  <a:pt x="1398" y="559"/>
                  <a:pt x="1127" y="554"/>
                  <a:pt x="1103" y="554"/>
                </a:cubicBezTo>
                <a:cubicBezTo>
                  <a:pt x="1079" y="554"/>
                  <a:pt x="969" y="548"/>
                  <a:pt x="966" y="545"/>
                </a:cubicBezTo>
                <a:cubicBezTo>
                  <a:pt x="964" y="543"/>
                  <a:pt x="1150" y="550"/>
                  <a:pt x="1165" y="550"/>
                </a:cubicBezTo>
                <a:cubicBezTo>
                  <a:pt x="1181" y="550"/>
                  <a:pt x="1234" y="552"/>
                  <a:pt x="1231" y="550"/>
                </a:cubicBezTo>
                <a:cubicBezTo>
                  <a:pt x="1227" y="549"/>
                  <a:pt x="1035" y="542"/>
                  <a:pt x="1023" y="542"/>
                </a:cubicBezTo>
                <a:cubicBezTo>
                  <a:pt x="1011" y="542"/>
                  <a:pt x="964" y="538"/>
                  <a:pt x="962" y="535"/>
                </a:cubicBezTo>
                <a:cubicBezTo>
                  <a:pt x="960" y="533"/>
                  <a:pt x="1141" y="540"/>
                  <a:pt x="1145" y="538"/>
                </a:cubicBezTo>
                <a:cubicBezTo>
                  <a:pt x="1150" y="535"/>
                  <a:pt x="1128" y="535"/>
                  <a:pt x="1120" y="534"/>
                </a:cubicBezTo>
                <a:cubicBezTo>
                  <a:pt x="1112" y="532"/>
                  <a:pt x="1034" y="528"/>
                  <a:pt x="1013" y="526"/>
                </a:cubicBezTo>
                <a:cubicBezTo>
                  <a:pt x="992" y="525"/>
                  <a:pt x="958" y="520"/>
                  <a:pt x="958" y="520"/>
                </a:cubicBezTo>
                <a:cubicBezTo>
                  <a:pt x="958" y="520"/>
                  <a:pt x="1086" y="526"/>
                  <a:pt x="1084" y="523"/>
                </a:cubicBezTo>
                <a:cubicBezTo>
                  <a:pt x="1083" y="520"/>
                  <a:pt x="1012" y="519"/>
                  <a:pt x="1008" y="513"/>
                </a:cubicBezTo>
                <a:cubicBezTo>
                  <a:pt x="1004" y="507"/>
                  <a:pt x="959" y="508"/>
                  <a:pt x="954" y="506"/>
                </a:cubicBezTo>
                <a:cubicBezTo>
                  <a:pt x="950" y="503"/>
                  <a:pt x="1040" y="506"/>
                  <a:pt x="1037" y="502"/>
                </a:cubicBezTo>
                <a:cubicBezTo>
                  <a:pt x="1035" y="497"/>
                  <a:pt x="978" y="497"/>
                  <a:pt x="975" y="494"/>
                </a:cubicBezTo>
                <a:cubicBezTo>
                  <a:pt x="972" y="491"/>
                  <a:pt x="1026" y="488"/>
                  <a:pt x="1036" y="490"/>
                </a:cubicBezTo>
                <a:cubicBezTo>
                  <a:pt x="1047" y="492"/>
                  <a:pt x="1050" y="486"/>
                  <a:pt x="1043" y="486"/>
                </a:cubicBezTo>
                <a:cubicBezTo>
                  <a:pt x="1035" y="486"/>
                  <a:pt x="964" y="488"/>
                  <a:pt x="961" y="484"/>
                </a:cubicBezTo>
                <a:cubicBezTo>
                  <a:pt x="958" y="481"/>
                  <a:pt x="980" y="480"/>
                  <a:pt x="998" y="480"/>
                </a:cubicBezTo>
                <a:cubicBezTo>
                  <a:pt x="1016" y="480"/>
                  <a:pt x="1074" y="482"/>
                  <a:pt x="1082" y="479"/>
                </a:cubicBezTo>
                <a:cubicBezTo>
                  <a:pt x="1090" y="477"/>
                  <a:pt x="1065" y="478"/>
                  <a:pt x="1062" y="475"/>
                </a:cubicBezTo>
                <a:cubicBezTo>
                  <a:pt x="1059" y="473"/>
                  <a:pt x="969" y="475"/>
                  <a:pt x="969" y="471"/>
                </a:cubicBezTo>
                <a:cubicBezTo>
                  <a:pt x="969" y="467"/>
                  <a:pt x="1056" y="468"/>
                  <a:pt x="1068" y="469"/>
                </a:cubicBezTo>
                <a:cubicBezTo>
                  <a:pt x="1079" y="471"/>
                  <a:pt x="1126" y="471"/>
                  <a:pt x="1138" y="472"/>
                </a:cubicBezTo>
                <a:cubicBezTo>
                  <a:pt x="1150" y="473"/>
                  <a:pt x="1158" y="466"/>
                  <a:pt x="1168" y="466"/>
                </a:cubicBezTo>
                <a:cubicBezTo>
                  <a:pt x="1178" y="466"/>
                  <a:pt x="1245" y="465"/>
                  <a:pt x="1254" y="469"/>
                </a:cubicBezTo>
                <a:cubicBezTo>
                  <a:pt x="1263" y="472"/>
                  <a:pt x="1270" y="470"/>
                  <a:pt x="1279" y="470"/>
                </a:cubicBezTo>
                <a:cubicBezTo>
                  <a:pt x="1288" y="470"/>
                  <a:pt x="1309" y="480"/>
                  <a:pt x="1321" y="486"/>
                </a:cubicBezTo>
                <a:cubicBezTo>
                  <a:pt x="1332" y="492"/>
                  <a:pt x="1326" y="494"/>
                  <a:pt x="1319" y="494"/>
                </a:cubicBezTo>
                <a:cubicBezTo>
                  <a:pt x="1312" y="494"/>
                  <a:pt x="1241" y="493"/>
                  <a:pt x="1236" y="494"/>
                </a:cubicBezTo>
                <a:cubicBezTo>
                  <a:pt x="1231" y="495"/>
                  <a:pt x="1327" y="496"/>
                  <a:pt x="1330" y="499"/>
                </a:cubicBezTo>
                <a:cubicBezTo>
                  <a:pt x="1332" y="502"/>
                  <a:pt x="1241" y="499"/>
                  <a:pt x="1233" y="501"/>
                </a:cubicBezTo>
                <a:cubicBezTo>
                  <a:pt x="1226" y="502"/>
                  <a:pt x="1175" y="500"/>
                  <a:pt x="1166" y="497"/>
                </a:cubicBezTo>
                <a:cubicBezTo>
                  <a:pt x="1157" y="495"/>
                  <a:pt x="1148" y="499"/>
                  <a:pt x="1151" y="500"/>
                </a:cubicBezTo>
                <a:cubicBezTo>
                  <a:pt x="1155" y="501"/>
                  <a:pt x="1136" y="502"/>
                  <a:pt x="1140" y="503"/>
                </a:cubicBezTo>
                <a:cubicBezTo>
                  <a:pt x="1145" y="505"/>
                  <a:pt x="1169" y="503"/>
                  <a:pt x="1174" y="505"/>
                </a:cubicBezTo>
                <a:cubicBezTo>
                  <a:pt x="1179" y="507"/>
                  <a:pt x="1131" y="507"/>
                  <a:pt x="1134" y="510"/>
                </a:cubicBezTo>
                <a:cubicBezTo>
                  <a:pt x="1136" y="512"/>
                  <a:pt x="1205" y="513"/>
                  <a:pt x="1212" y="513"/>
                </a:cubicBezTo>
                <a:cubicBezTo>
                  <a:pt x="1220" y="513"/>
                  <a:pt x="1374" y="518"/>
                  <a:pt x="1378" y="520"/>
                </a:cubicBezTo>
                <a:cubicBezTo>
                  <a:pt x="1381" y="521"/>
                  <a:pt x="1130" y="512"/>
                  <a:pt x="1129" y="516"/>
                </a:cubicBezTo>
                <a:cubicBezTo>
                  <a:pt x="1128" y="519"/>
                  <a:pt x="1369" y="521"/>
                  <a:pt x="1369" y="526"/>
                </a:cubicBezTo>
                <a:cubicBezTo>
                  <a:pt x="1369" y="530"/>
                  <a:pt x="1141" y="520"/>
                  <a:pt x="1141" y="522"/>
                </a:cubicBezTo>
                <a:cubicBezTo>
                  <a:pt x="1141" y="525"/>
                  <a:pt x="1346" y="526"/>
                  <a:pt x="1345" y="531"/>
                </a:cubicBezTo>
                <a:cubicBezTo>
                  <a:pt x="1344" y="536"/>
                  <a:pt x="1122" y="524"/>
                  <a:pt x="1121" y="527"/>
                </a:cubicBezTo>
                <a:cubicBezTo>
                  <a:pt x="1119" y="531"/>
                  <a:pt x="1331" y="534"/>
                  <a:pt x="1331" y="539"/>
                </a:cubicBezTo>
                <a:cubicBezTo>
                  <a:pt x="1331" y="544"/>
                  <a:pt x="1309" y="540"/>
                  <a:pt x="1314" y="542"/>
                </a:cubicBezTo>
                <a:cubicBezTo>
                  <a:pt x="1319" y="545"/>
                  <a:pt x="1352" y="545"/>
                  <a:pt x="1357" y="548"/>
                </a:cubicBezTo>
                <a:cubicBezTo>
                  <a:pt x="1362" y="551"/>
                  <a:pt x="1313" y="545"/>
                  <a:pt x="1314" y="549"/>
                </a:cubicBezTo>
                <a:cubicBezTo>
                  <a:pt x="1315" y="552"/>
                  <a:pt x="1398" y="550"/>
                  <a:pt x="1407" y="552"/>
                </a:cubicBezTo>
                <a:cubicBezTo>
                  <a:pt x="1416" y="554"/>
                  <a:pt x="1412" y="560"/>
                  <a:pt x="1422" y="562"/>
                </a:cubicBezTo>
                <a:cubicBezTo>
                  <a:pt x="1432" y="564"/>
                  <a:pt x="1453" y="567"/>
                  <a:pt x="1459" y="570"/>
                </a:cubicBezTo>
                <a:cubicBezTo>
                  <a:pt x="1465" y="574"/>
                  <a:pt x="1326" y="574"/>
                  <a:pt x="1327" y="576"/>
                </a:cubicBezTo>
                <a:cubicBezTo>
                  <a:pt x="1329" y="578"/>
                  <a:pt x="1414" y="577"/>
                  <a:pt x="1416" y="580"/>
                </a:cubicBezTo>
                <a:cubicBezTo>
                  <a:pt x="1417" y="583"/>
                  <a:pt x="1336" y="578"/>
                  <a:pt x="1338" y="581"/>
                </a:cubicBezTo>
                <a:cubicBezTo>
                  <a:pt x="1340" y="584"/>
                  <a:pt x="1398" y="584"/>
                  <a:pt x="1400" y="587"/>
                </a:cubicBezTo>
                <a:cubicBezTo>
                  <a:pt x="1403" y="589"/>
                  <a:pt x="1284" y="580"/>
                  <a:pt x="1284" y="583"/>
                </a:cubicBezTo>
                <a:cubicBezTo>
                  <a:pt x="1284" y="587"/>
                  <a:pt x="1412" y="593"/>
                  <a:pt x="1431" y="593"/>
                </a:cubicBezTo>
                <a:cubicBezTo>
                  <a:pt x="1449" y="593"/>
                  <a:pt x="1537" y="590"/>
                  <a:pt x="1539" y="593"/>
                </a:cubicBezTo>
                <a:cubicBezTo>
                  <a:pt x="1541" y="595"/>
                  <a:pt x="1342" y="595"/>
                  <a:pt x="1326" y="593"/>
                </a:cubicBezTo>
                <a:cubicBezTo>
                  <a:pt x="1311" y="592"/>
                  <a:pt x="1181" y="587"/>
                  <a:pt x="1181" y="590"/>
                </a:cubicBezTo>
                <a:cubicBezTo>
                  <a:pt x="1181" y="593"/>
                  <a:pt x="1203" y="595"/>
                  <a:pt x="1202" y="597"/>
                </a:cubicBezTo>
                <a:cubicBezTo>
                  <a:pt x="1200" y="598"/>
                  <a:pt x="1173" y="594"/>
                  <a:pt x="1173" y="597"/>
                </a:cubicBezTo>
                <a:cubicBezTo>
                  <a:pt x="1173" y="601"/>
                  <a:pt x="1185" y="599"/>
                  <a:pt x="1183" y="602"/>
                </a:cubicBezTo>
                <a:cubicBezTo>
                  <a:pt x="1180" y="606"/>
                  <a:pt x="1135" y="597"/>
                  <a:pt x="1135" y="600"/>
                </a:cubicBezTo>
                <a:cubicBezTo>
                  <a:pt x="1135" y="603"/>
                  <a:pt x="1166" y="604"/>
                  <a:pt x="1171" y="607"/>
                </a:cubicBezTo>
                <a:cubicBezTo>
                  <a:pt x="1176" y="609"/>
                  <a:pt x="1131" y="604"/>
                  <a:pt x="1132" y="607"/>
                </a:cubicBezTo>
                <a:cubicBezTo>
                  <a:pt x="1133" y="609"/>
                  <a:pt x="1162" y="611"/>
                  <a:pt x="1165" y="612"/>
                </a:cubicBezTo>
                <a:cubicBezTo>
                  <a:pt x="1169" y="612"/>
                  <a:pt x="1084" y="607"/>
                  <a:pt x="1086" y="611"/>
                </a:cubicBezTo>
                <a:cubicBezTo>
                  <a:pt x="1088" y="614"/>
                  <a:pt x="1127" y="612"/>
                  <a:pt x="1127" y="614"/>
                </a:cubicBezTo>
                <a:cubicBezTo>
                  <a:pt x="1127" y="616"/>
                  <a:pt x="1075" y="616"/>
                  <a:pt x="1078" y="617"/>
                </a:cubicBezTo>
                <a:cubicBezTo>
                  <a:pt x="1080" y="619"/>
                  <a:pt x="1169" y="617"/>
                  <a:pt x="1174" y="618"/>
                </a:cubicBezTo>
                <a:cubicBezTo>
                  <a:pt x="1180" y="619"/>
                  <a:pt x="1256" y="617"/>
                  <a:pt x="1260" y="621"/>
                </a:cubicBezTo>
                <a:cubicBezTo>
                  <a:pt x="1263" y="624"/>
                  <a:pt x="1259" y="628"/>
                  <a:pt x="1266" y="628"/>
                </a:cubicBezTo>
                <a:cubicBezTo>
                  <a:pt x="1274" y="628"/>
                  <a:pt x="1298" y="628"/>
                  <a:pt x="1303" y="630"/>
                </a:cubicBezTo>
                <a:cubicBezTo>
                  <a:pt x="1307" y="631"/>
                  <a:pt x="1250" y="636"/>
                  <a:pt x="1254" y="637"/>
                </a:cubicBezTo>
                <a:cubicBezTo>
                  <a:pt x="1258" y="639"/>
                  <a:pt x="1163" y="635"/>
                  <a:pt x="1169" y="637"/>
                </a:cubicBezTo>
                <a:cubicBezTo>
                  <a:pt x="1174" y="640"/>
                  <a:pt x="1114" y="640"/>
                  <a:pt x="1123" y="642"/>
                </a:cubicBezTo>
                <a:cubicBezTo>
                  <a:pt x="1132" y="644"/>
                  <a:pt x="1090" y="642"/>
                  <a:pt x="1094" y="645"/>
                </a:cubicBezTo>
                <a:cubicBezTo>
                  <a:pt x="1098" y="647"/>
                  <a:pt x="1121" y="647"/>
                  <a:pt x="1124" y="649"/>
                </a:cubicBezTo>
                <a:cubicBezTo>
                  <a:pt x="1126" y="650"/>
                  <a:pt x="1021" y="647"/>
                  <a:pt x="1024" y="649"/>
                </a:cubicBezTo>
                <a:cubicBezTo>
                  <a:pt x="1027" y="650"/>
                  <a:pt x="1125" y="659"/>
                  <a:pt x="1131" y="659"/>
                </a:cubicBezTo>
                <a:cubicBezTo>
                  <a:pt x="1138" y="659"/>
                  <a:pt x="1217" y="664"/>
                  <a:pt x="1221" y="665"/>
                </a:cubicBezTo>
                <a:cubicBezTo>
                  <a:pt x="1226" y="667"/>
                  <a:pt x="1021" y="654"/>
                  <a:pt x="1022" y="656"/>
                </a:cubicBezTo>
                <a:cubicBezTo>
                  <a:pt x="1024" y="659"/>
                  <a:pt x="1206" y="671"/>
                  <a:pt x="1213" y="671"/>
                </a:cubicBezTo>
                <a:cubicBezTo>
                  <a:pt x="1221" y="671"/>
                  <a:pt x="1296" y="671"/>
                  <a:pt x="1300" y="674"/>
                </a:cubicBezTo>
                <a:cubicBezTo>
                  <a:pt x="1304" y="676"/>
                  <a:pt x="1259" y="674"/>
                  <a:pt x="1260" y="677"/>
                </a:cubicBezTo>
                <a:cubicBezTo>
                  <a:pt x="1260" y="680"/>
                  <a:pt x="1303" y="681"/>
                  <a:pt x="1303" y="683"/>
                </a:cubicBezTo>
                <a:cubicBezTo>
                  <a:pt x="1303" y="686"/>
                  <a:pt x="1250" y="682"/>
                  <a:pt x="1252" y="684"/>
                </a:cubicBezTo>
                <a:cubicBezTo>
                  <a:pt x="1255" y="687"/>
                  <a:pt x="1288" y="687"/>
                  <a:pt x="1290" y="689"/>
                </a:cubicBezTo>
                <a:cubicBezTo>
                  <a:pt x="1292" y="692"/>
                  <a:pt x="1202" y="690"/>
                  <a:pt x="1207" y="693"/>
                </a:cubicBezTo>
                <a:cubicBezTo>
                  <a:pt x="1213" y="695"/>
                  <a:pt x="1143" y="696"/>
                  <a:pt x="1145" y="700"/>
                </a:cubicBezTo>
                <a:cubicBezTo>
                  <a:pt x="1146" y="704"/>
                  <a:pt x="1067" y="704"/>
                  <a:pt x="1067" y="707"/>
                </a:cubicBezTo>
                <a:cubicBezTo>
                  <a:pt x="1067" y="711"/>
                  <a:pt x="1022" y="708"/>
                  <a:pt x="1019" y="712"/>
                </a:cubicBezTo>
                <a:cubicBezTo>
                  <a:pt x="1016" y="715"/>
                  <a:pt x="988" y="715"/>
                  <a:pt x="991" y="717"/>
                </a:cubicBezTo>
                <a:cubicBezTo>
                  <a:pt x="993" y="720"/>
                  <a:pt x="1090" y="720"/>
                  <a:pt x="1115" y="719"/>
                </a:cubicBezTo>
                <a:cubicBezTo>
                  <a:pt x="1140" y="718"/>
                  <a:pt x="1405" y="715"/>
                  <a:pt x="1408" y="717"/>
                </a:cubicBezTo>
                <a:cubicBezTo>
                  <a:pt x="1412" y="720"/>
                  <a:pt x="1317" y="719"/>
                  <a:pt x="1321" y="721"/>
                </a:cubicBezTo>
                <a:cubicBezTo>
                  <a:pt x="1324" y="724"/>
                  <a:pt x="1389" y="726"/>
                  <a:pt x="1390" y="729"/>
                </a:cubicBezTo>
                <a:cubicBezTo>
                  <a:pt x="1391" y="732"/>
                  <a:pt x="1345" y="736"/>
                  <a:pt x="1346" y="739"/>
                </a:cubicBezTo>
                <a:cubicBezTo>
                  <a:pt x="1346" y="742"/>
                  <a:pt x="1269" y="741"/>
                  <a:pt x="1266" y="745"/>
                </a:cubicBezTo>
                <a:cubicBezTo>
                  <a:pt x="1264" y="750"/>
                  <a:pt x="1180" y="751"/>
                  <a:pt x="1176" y="755"/>
                </a:cubicBezTo>
                <a:cubicBezTo>
                  <a:pt x="1172" y="758"/>
                  <a:pt x="1076" y="760"/>
                  <a:pt x="1068" y="768"/>
                </a:cubicBezTo>
                <a:cubicBezTo>
                  <a:pt x="1059" y="775"/>
                  <a:pt x="1040" y="775"/>
                  <a:pt x="1069" y="774"/>
                </a:cubicBezTo>
                <a:cubicBezTo>
                  <a:pt x="1099" y="772"/>
                  <a:pt x="1409" y="761"/>
                  <a:pt x="1424" y="760"/>
                </a:cubicBezTo>
                <a:cubicBezTo>
                  <a:pt x="1439" y="760"/>
                  <a:pt x="1540" y="756"/>
                  <a:pt x="1543" y="759"/>
                </a:cubicBezTo>
                <a:cubicBezTo>
                  <a:pt x="1546" y="761"/>
                  <a:pt x="1401" y="762"/>
                  <a:pt x="1401" y="767"/>
                </a:cubicBezTo>
                <a:cubicBezTo>
                  <a:pt x="1401" y="772"/>
                  <a:pt x="1472" y="767"/>
                  <a:pt x="1478" y="770"/>
                </a:cubicBezTo>
                <a:cubicBezTo>
                  <a:pt x="1484" y="774"/>
                  <a:pt x="1452" y="772"/>
                  <a:pt x="1460" y="776"/>
                </a:cubicBezTo>
                <a:cubicBezTo>
                  <a:pt x="1469" y="780"/>
                  <a:pt x="1424" y="780"/>
                  <a:pt x="1427" y="783"/>
                </a:cubicBezTo>
                <a:cubicBezTo>
                  <a:pt x="1429" y="785"/>
                  <a:pt x="1364" y="786"/>
                  <a:pt x="1364" y="789"/>
                </a:cubicBezTo>
                <a:cubicBezTo>
                  <a:pt x="1364" y="793"/>
                  <a:pt x="1375" y="794"/>
                  <a:pt x="1380" y="796"/>
                </a:cubicBezTo>
                <a:cubicBezTo>
                  <a:pt x="1385" y="798"/>
                  <a:pt x="1333" y="800"/>
                  <a:pt x="1333" y="804"/>
                </a:cubicBezTo>
                <a:cubicBezTo>
                  <a:pt x="1333" y="808"/>
                  <a:pt x="1212" y="813"/>
                  <a:pt x="1214" y="817"/>
                </a:cubicBezTo>
                <a:cubicBezTo>
                  <a:pt x="1216" y="820"/>
                  <a:pt x="1120" y="828"/>
                  <a:pt x="1117" y="833"/>
                </a:cubicBezTo>
                <a:cubicBezTo>
                  <a:pt x="1115" y="838"/>
                  <a:pt x="1186" y="839"/>
                  <a:pt x="1199" y="835"/>
                </a:cubicBezTo>
                <a:cubicBezTo>
                  <a:pt x="1212" y="831"/>
                  <a:pt x="1348" y="832"/>
                  <a:pt x="1384" y="832"/>
                </a:cubicBezTo>
                <a:cubicBezTo>
                  <a:pt x="1421" y="832"/>
                  <a:pt x="1586" y="823"/>
                  <a:pt x="1588" y="819"/>
                </a:cubicBezTo>
                <a:cubicBezTo>
                  <a:pt x="1589" y="815"/>
                  <a:pt x="1484" y="818"/>
                  <a:pt x="1489" y="813"/>
                </a:cubicBezTo>
                <a:cubicBezTo>
                  <a:pt x="1493" y="808"/>
                  <a:pt x="1538" y="808"/>
                  <a:pt x="1551" y="810"/>
                </a:cubicBezTo>
                <a:cubicBezTo>
                  <a:pt x="1563" y="812"/>
                  <a:pt x="1616" y="813"/>
                  <a:pt x="1618" y="810"/>
                </a:cubicBezTo>
                <a:cubicBezTo>
                  <a:pt x="1619" y="807"/>
                  <a:pt x="1645" y="806"/>
                  <a:pt x="1670" y="808"/>
                </a:cubicBezTo>
                <a:cubicBezTo>
                  <a:pt x="1694" y="811"/>
                  <a:pt x="1818" y="810"/>
                  <a:pt x="1839" y="809"/>
                </a:cubicBezTo>
                <a:cubicBezTo>
                  <a:pt x="1860" y="808"/>
                  <a:pt x="1904" y="813"/>
                  <a:pt x="1914" y="810"/>
                </a:cubicBezTo>
                <a:cubicBezTo>
                  <a:pt x="1924" y="807"/>
                  <a:pt x="2023" y="804"/>
                  <a:pt x="2032" y="804"/>
                </a:cubicBezTo>
                <a:cubicBezTo>
                  <a:pt x="2040" y="804"/>
                  <a:pt x="2037" y="812"/>
                  <a:pt x="2056" y="810"/>
                </a:cubicBezTo>
                <a:cubicBezTo>
                  <a:pt x="2074" y="808"/>
                  <a:pt x="2114" y="798"/>
                  <a:pt x="2143" y="798"/>
                </a:cubicBezTo>
                <a:cubicBezTo>
                  <a:pt x="2173" y="798"/>
                  <a:pt x="2182" y="804"/>
                  <a:pt x="2190" y="804"/>
                </a:cubicBezTo>
                <a:cubicBezTo>
                  <a:pt x="2199" y="804"/>
                  <a:pt x="2216" y="807"/>
                  <a:pt x="2176" y="809"/>
                </a:cubicBezTo>
                <a:cubicBezTo>
                  <a:pt x="2137" y="812"/>
                  <a:pt x="2118" y="808"/>
                  <a:pt x="2109" y="817"/>
                </a:cubicBezTo>
                <a:cubicBezTo>
                  <a:pt x="2099" y="825"/>
                  <a:pt x="1963" y="831"/>
                  <a:pt x="1950" y="826"/>
                </a:cubicBezTo>
                <a:cubicBezTo>
                  <a:pt x="1937" y="821"/>
                  <a:pt x="1886" y="825"/>
                  <a:pt x="1898" y="825"/>
                </a:cubicBezTo>
                <a:cubicBezTo>
                  <a:pt x="1909" y="825"/>
                  <a:pt x="1885" y="831"/>
                  <a:pt x="1894" y="831"/>
                </a:cubicBezTo>
                <a:cubicBezTo>
                  <a:pt x="1904" y="831"/>
                  <a:pt x="1922" y="831"/>
                  <a:pt x="1929" y="833"/>
                </a:cubicBezTo>
                <a:cubicBezTo>
                  <a:pt x="1937" y="835"/>
                  <a:pt x="1877" y="835"/>
                  <a:pt x="1861" y="839"/>
                </a:cubicBezTo>
                <a:cubicBezTo>
                  <a:pt x="1846" y="843"/>
                  <a:pt x="1808" y="855"/>
                  <a:pt x="1785" y="855"/>
                </a:cubicBezTo>
                <a:cubicBezTo>
                  <a:pt x="1763" y="855"/>
                  <a:pt x="1689" y="864"/>
                  <a:pt x="1664" y="867"/>
                </a:cubicBezTo>
                <a:cubicBezTo>
                  <a:pt x="1638" y="870"/>
                  <a:pt x="1452" y="879"/>
                  <a:pt x="1395" y="877"/>
                </a:cubicBezTo>
                <a:cubicBezTo>
                  <a:pt x="1338" y="874"/>
                  <a:pt x="1275" y="880"/>
                  <a:pt x="1236" y="880"/>
                </a:cubicBezTo>
                <a:cubicBezTo>
                  <a:pt x="1198" y="880"/>
                  <a:pt x="1155" y="880"/>
                  <a:pt x="1169" y="884"/>
                </a:cubicBezTo>
                <a:cubicBezTo>
                  <a:pt x="1184" y="887"/>
                  <a:pt x="1193" y="887"/>
                  <a:pt x="1193" y="890"/>
                </a:cubicBezTo>
                <a:cubicBezTo>
                  <a:pt x="1193" y="893"/>
                  <a:pt x="1226" y="895"/>
                  <a:pt x="1248" y="894"/>
                </a:cubicBezTo>
                <a:cubicBezTo>
                  <a:pt x="1270" y="893"/>
                  <a:pt x="1316" y="898"/>
                  <a:pt x="1340" y="900"/>
                </a:cubicBezTo>
                <a:cubicBezTo>
                  <a:pt x="1364" y="902"/>
                  <a:pt x="1536" y="900"/>
                  <a:pt x="1600" y="898"/>
                </a:cubicBezTo>
                <a:cubicBezTo>
                  <a:pt x="1665" y="895"/>
                  <a:pt x="1832" y="885"/>
                  <a:pt x="1885" y="881"/>
                </a:cubicBezTo>
                <a:cubicBezTo>
                  <a:pt x="1937" y="877"/>
                  <a:pt x="2047" y="866"/>
                  <a:pt x="2076" y="862"/>
                </a:cubicBezTo>
                <a:cubicBezTo>
                  <a:pt x="2104" y="858"/>
                  <a:pt x="2190" y="850"/>
                  <a:pt x="2211" y="850"/>
                </a:cubicBezTo>
                <a:cubicBezTo>
                  <a:pt x="2232" y="850"/>
                  <a:pt x="2336" y="841"/>
                  <a:pt x="2338" y="838"/>
                </a:cubicBezTo>
                <a:cubicBezTo>
                  <a:pt x="2339" y="836"/>
                  <a:pt x="2224" y="844"/>
                  <a:pt x="2224" y="840"/>
                </a:cubicBezTo>
                <a:cubicBezTo>
                  <a:pt x="2225" y="836"/>
                  <a:pt x="2331" y="829"/>
                  <a:pt x="2342" y="826"/>
                </a:cubicBezTo>
                <a:cubicBezTo>
                  <a:pt x="2352" y="824"/>
                  <a:pt x="2414" y="821"/>
                  <a:pt x="2420" y="818"/>
                </a:cubicBezTo>
                <a:cubicBezTo>
                  <a:pt x="2426" y="816"/>
                  <a:pt x="2412" y="815"/>
                  <a:pt x="2403" y="815"/>
                </a:cubicBezTo>
                <a:cubicBezTo>
                  <a:pt x="2394" y="815"/>
                  <a:pt x="2342" y="819"/>
                  <a:pt x="2332" y="822"/>
                </a:cubicBezTo>
                <a:cubicBezTo>
                  <a:pt x="2322" y="824"/>
                  <a:pt x="2221" y="832"/>
                  <a:pt x="2217" y="832"/>
                </a:cubicBezTo>
                <a:cubicBezTo>
                  <a:pt x="2213" y="832"/>
                  <a:pt x="2201" y="838"/>
                  <a:pt x="2204" y="832"/>
                </a:cubicBezTo>
                <a:cubicBezTo>
                  <a:pt x="2208" y="826"/>
                  <a:pt x="2251" y="826"/>
                  <a:pt x="2253" y="824"/>
                </a:cubicBezTo>
                <a:cubicBezTo>
                  <a:pt x="2256" y="822"/>
                  <a:pt x="2264" y="821"/>
                  <a:pt x="2271" y="816"/>
                </a:cubicBezTo>
                <a:cubicBezTo>
                  <a:pt x="2279" y="811"/>
                  <a:pt x="2299" y="805"/>
                  <a:pt x="2308" y="805"/>
                </a:cubicBezTo>
                <a:cubicBezTo>
                  <a:pt x="2317" y="805"/>
                  <a:pt x="2329" y="796"/>
                  <a:pt x="2316" y="794"/>
                </a:cubicBezTo>
                <a:cubicBezTo>
                  <a:pt x="2304" y="793"/>
                  <a:pt x="2286" y="790"/>
                  <a:pt x="2286" y="787"/>
                </a:cubicBezTo>
                <a:cubicBezTo>
                  <a:pt x="2286" y="783"/>
                  <a:pt x="2308" y="783"/>
                  <a:pt x="2302" y="782"/>
                </a:cubicBezTo>
                <a:cubicBezTo>
                  <a:pt x="2296" y="780"/>
                  <a:pt x="2280" y="781"/>
                  <a:pt x="2280" y="779"/>
                </a:cubicBezTo>
                <a:cubicBezTo>
                  <a:pt x="2280" y="776"/>
                  <a:pt x="2311" y="779"/>
                  <a:pt x="2311" y="775"/>
                </a:cubicBezTo>
                <a:cubicBezTo>
                  <a:pt x="2311" y="771"/>
                  <a:pt x="2324" y="773"/>
                  <a:pt x="2324" y="770"/>
                </a:cubicBezTo>
                <a:cubicBezTo>
                  <a:pt x="2324" y="768"/>
                  <a:pt x="2306" y="768"/>
                  <a:pt x="2309" y="765"/>
                </a:cubicBezTo>
                <a:cubicBezTo>
                  <a:pt x="2313" y="763"/>
                  <a:pt x="2329" y="760"/>
                  <a:pt x="2329" y="760"/>
                </a:cubicBezTo>
                <a:cubicBezTo>
                  <a:pt x="2329" y="760"/>
                  <a:pt x="2345" y="754"/>
                  <a:pt x="2341" y="751"/>
                </a:cubicBezTo>
                <a:cubicBezTo>
                  <a:pt x="2337" y="749"/>
                  <a:pt x="2319" y="750"/>
                  <a:pt x="2319" y="745"/>
                </a:cubicBezTo>
                <a:cubicBezTo>
                  <a:pt x="2319" y="741"/>
                  <a:pt x="2353" y="741"/>
                  <a:pt x="2349" y="739"/>
                </a:cubicBezTo>
                <a:cubicBezTo>
                  <a:pt x="2345" y="736"/>
                  <a:pt x="2336" y="736"/>
                  <a:pt x="2333" y="733"/>
                </a:cubicBezTo>
                <a:cubicBezTo>
                  <a:pt x="2329" y="731"/>
                  <a:pt x="2276" y="731"/>
                  <a:pt x="2276" y="728"/>
                </a:cubicBezTo>
                <a:cubicBezTo>
                  <a:pt x="2276" y="726"/>
                  <a:pt x="2338" y="726"/>
                  <a:pt x="2338" y="721"/>
                </a:cubicBezTo>
                <a:cubicBezTo>
                  <a:pt x="2338" y="717"/>
                  <a:pt x="2166" y="722"/>
                  <a:pt x="2164" y="719"/>
                </a:cubicBezTo>
                <a:cubicBezTo>
                  <a:pt x="2161" y="716"/>
                  <a:pt x="2237" y="716"/>
                  <a:pt x="2237" y="713"/>
                </a:cubicBezTo>
                <a:cubicBezTo>
                  <a:pt x="2237" y="711"/>
                  <a:pt x="2195" y="712"/>
                  <a:pt x="2195" y="710"/>
                </a:cubicBezTo>
                <a:cubicBezTo>
                  <a:pt x="2195" y="707"/>
                  <a:pt x="2252" y="708"/>
                  <a:pt x="2251" y="706"/>
                </a:cubicBezTo>
                <a:cubicBezTo>
                  <a:pt x="2250" y="703"/>
                  <a:pt x="2198" y="707"/>
                  <a:pt x="2198" y="704"/>
                </a:cubicBezTo>
                <a:cubicBezTo>
                  <a:pt x="2198" y="702"/>
                  <a:pt x="2304" y="703"/>
                  <a:pt x="2303" y="700"/>
                </a:cubicBezTo>
                <a:cubicBezTo>
                  <a:pt x="2302" y="697"/>
                  <a:pt x="2230" y="698"/>
                  <a:pt x="2236" y="697"/>
                </a:cubicBezTo>
                <a:cubicBezTo>
                  <a:pt x="2242" y="695"/>
                  <a:pt x="2390" y="695"/>
                  <a:pt x="2391" y="692"/>
                </a:cubicBezTo>
                <a:cubicBezTo>
                  <a:pt x="2393" y="688"/>
                  <a:pt x="2319" y="693"/>
                  <a:pt x="2318" y="689"/>
                </a:cubicBezTo>
                <a:cubicBezTo>
                  <a:pt x="2317" y="685"/>
                  <a:pt x="2328" y="686"/>
                  <a:pt x="2329" y="683"/>
                </a:cubicBezTo>
                <a:cubicBezTo>
                  <a:pt x="2331" y="681"/>
                  <a:pt x="2347" y="681"/>
                  <a:pt x="2343" y="679"/>
                </a:cubicBezTo>
                <a:cubicBezTo>
                  <a:pt x="2340" y="678"/>
                  <a:pt x="2268" y="682"/>
                  <a:pt x="2266" y="679"/>
                </a:cubicBezTo>
                <a:cubicBezTo>
                  <a:pt x="2265" y="675"/>
                  <a:pt x="2294" y="677"/>
                  <a:pt x="2291" y="673"/>
                </a:cubicBezTo>
                <a:cubicBezTo>
                  <a:pt x="2289" y="669"/>
                  <a:pt x="2262" y="671"/>
                  <a:pt x="2260" y="669"/>
                </a:cubicBezTo>
                <a:cubicBezTo>
                  <a:pt x="2258" y="666"/>
                  <a:pt x="2287" y="663"/>
                  <a:pt x="2283" y="661"/>
                </a:cubicBezTo>
                <a:cubicBezTo>
                  <a:pt x="2279" y="659"/>
                  <a:pt x="2204" y="659"/>
                  <a:pt x="2200" y="655"/>
                </a:cubicBezTo>
                <a:cubicBezTo>
                  <a:pt x="2195" y="652"/>
                  <a:pt x="2248" y="646"/>
                  <a:pt x="2257" y="646"/>
                </a:cubicBezTo>
                <a:cubicBezTo>
                  <a:pt x="2266" y="646"/>
                  <a:pt x="2325" y="648"/>
                  <a:pt x="2324" y="645"/>
                </a:cubicBezTo>
                <a:cubicBezTo>
                  <a:pt x="2324" y="643"/>
                  <a:pt x="2276" y="642"/>
                  <a:pt x="2264" y="642"/>
                </a:cubicBezTo>
                <a:cubicBezTo>
                  <a:pt x="2252" y="642"/>
                  <a:pt x="2232" y="646"/>
                  <a:pt x="2228" y="644"/>
                </a:cubicBezTo>
                <a:cubicBezTo>
                  <a:pt x="2225" y="641"/>
                  <a:pt x="2253" y="637"/>
                  <a:pt x="2250" y="636"/>
                </a:cubicBezTo>
                <a:cubicBezTo>
                  <a:pt x="2247" y="634"/>
                  <a:pt x="2175" y="641"/>
                  <a:pt x="2175" y="639"/>
                </a:cubicBezTo>
                <a:cubicBezTo>
                  <a:pt x="2175" y="636"/>
                  <a:pt x="2260" y="630"/>
                  <a:pt x="2269" y="630"/>
                </a:cubicBezTo>
                <a:cubicBezTo>
                  <a:pt x="2278" y="630"/>
                  <a:pt x="2329" y="628"/>
                  <a:pt x="2330" y="626"/>
                </a:cubicBezTo>
                <a:cubicBezTo>
                  <a:pt x="2331" y="623"/>
                  <a:pt x="2236" y="626"/>
                  <a:pt x="2228" y="626"/>
                </a:cubicBezTo>
                <a:cubicBezTo>
                  <a:pt x="2221" y="626"/>
                  <a:pt x="2179" y="631"/>
                  <a:pt x="2179" y="629"/>
                </a:cubicBezTo>
                <a:cubicBezTo>
                  <a:pt x="2179" y="626"/>
                  <a:pt x="2217" y="624"/>
                  <a:pt x="2213" y="620"/>
                </a:cubicBezTo>
                <a:cubicBezTo>
                  <a:pt x="2209" y="616"/>
                  <a:pt x="2163" y="621"/>
                  <a:pt x="2163" y="617"/>
                </a:cubicBezTo>
                <a:cubicBezTo>
                  <a:pt x="2163" y="613"/>
                  <a:pt x="2253" y="609"/>
                  <a:pt x="2250" y="608"/>
                </a:cubicBezTo>
                <a:cubicBezTo>
                  <a:pt x="2247" y="607"/>
                  <a:pt x="2219" y="608"/>
                  <a:pt x="2216" y="607"/>
                </a:cubicBezTo>
                <a:cubicBezTo>
                  <a:pt x="2213" y="605"/>
                  <a:pt x="2228" y="602"/>
                  <a:pt x="2225" y="601"/>
                </a:cubicBezTo>
                <a:cubicBezTo>
                  <a:pt x="2222" y="600"/>
                  <a:pt x="2214" y="601"/>
                  <a:pt x="2214" y="597"/>
                </a:cubicBezTo>
                <a:cubicBezTo>
                  <a:pt x="2214" y="594"/>
                  <a:pt x="2280" y="593"/>
                  <a:pt x="2276" y="591"/>
                </a:cubicBezTo>
                <a:cubicBezTo>
                  <a:pt x="2271" y="588"/>
                  <a:pt x="2214" y="588"/>
                  <a:pt x="2213" y="585"/>
                </a:cubicBezTo>
                <a:cubicBezTo>
                  <a:pt x="2212" y="583"/>
                  <a:pt x="2271" y="579"/>
                  <a:pt x="2292" y="578"/>
                </a:cubicBezTo>
                <a:cubicBezTo>
                  <a:pt x="2314" y="578"/>
                  <a:pt x="2356" y="577"/>
                  <a:pt x="2358" y="573"/>
                </a:cubicBezTo>
                <a:cubicBezTo>
                  <a:pt x="2361" y="569"/>
                  <a:pt x="2402" y="563"/>
                  <a:pt x="2418" y="563"/>
                </a:cubicBezTo>
                <a:cubicBezTo>
                  <a:pt x="2433" y="563"/>
                  <a:pt x="2481" y="559"/>
                  <a:pt x="2491" y="559"/>
                </a:cubicBezTo>
                <a:cubicBezTo>
                  <a:pt x="2501" y="558"/>
                  <a:pt x="2580" y="553"/>
                  <a:pt x="2591" y="550"/>
                </a:cubicBezTo>
                <a:cubicBezTo>
                  <a:pt x="2603" y="548"/>
                  <a:pt x="2742" y="542"/>
                  <a:pt x="2744" y="540"/>
                </a:cubicBezTo>
                <a:cubicBezTo>
                  <a:pt x="2747" y="537"/>
                  <a:pt x="2603" y="542"/>
                  <a:pt x="2591" y="545"/>
                </a:cubicBezTo>
                <a:cubicBezTo>
                  <a:pt x="2580" y="549"/>
                  <a:pt x="2455" y="554"/>
                  <a:pt x="2450" y="557"/>
                </a:cubicBezTo>
                <a:cubicBezTo>
                  <a:pt x="2445" y="560"/>
                  <a:pt x="2334" y="565"/>
                  <a:pt x="2330" y="563"/>
                </a:cubicBezTo>
                <a:cubicBezTo>
                  <a:pt x="2326" y="560"/>
                  <a:pt x="2453" y="551"/>
                  <a:pt x="2458" y="550"/>
                </a:cubicBezTo>
                <a:cubicBezTo>
                  <a:pt x="2464" y="548"/>
                  <a:pt x="2625" y="538"/>
                  <a:pt x="2625" y="535"/>
                </a:cubicBezTo>
                <a:cubicBezTo>
                  <a:pt x="2625" y="533"/>
                  <a:pt x="2455" y="544"/>
                  <a:pt x="2443" y="546"/>
                </a:cubicBezTo>
                <a:cubicBezTo>
                  <a:pt x="2430" y="549"/>
                  <a:pt x="2316" y="557"/>
                  <a:pt x="2312" y="555"/>
                </a:cubicBezTo>
                <a:cubicBezTo>
                  <a:pt x="2308" y="554"/>
                  <a:pt x="2239" y="559"/>
                  <a:pt x="2235" y="557"/>
                </a:cubicBezTo>
                <a:cubicBezTo>
                  <a:pt x="2231" y="555"/>
                  <a:pt x="2172" y="559"/>
                  <a:pt x="2169" y="556"/>
                </a:cubicBezTo>
                <a:cubicBezTo>
                  <a:pt x="2166" y="554"/>
                  <a:pt x="2240" y="550"/>
                  <a:pt x="2248" y="550"/>
                </a:cubicBezTo>
                <a:cubicBezTo>
                  <a:pt x="2257" y="550"/>
                  <a:pt x="2377" y="545"/>
                  <a:pt x="2382" y="543"/>
                </a:cubicBezTo>
                <a:cubicBezTo>
                  <a:pt x="2387" y="541"/>
                  <a:pt x="2645" y="524"/>
                  <a:pt x="2645" y="521"/>
                </a:cubicBezTo>
                <a:cubicBezTo>
                  <a:pt x="2645" y="519"/>
                  <a:pt x="2386" y="531"/>
                  <a:pt x="2383" y="535"/>
                </a:cubicBezTo>
                <a:cubicBezTo>
                  <a:pt x="2380" y="538"/>
                  <a:pt x="2181" y="546"/>
                  <a:pt x="2178" y="545"/>
                </a:cubicBezTo>
                <a:cubicBezTo>
                  <a:pt x="2175" y="543"/>
                  <a:pt x="2258" y="540"/>
                  <a:pt x="2255" y="536"/>
                </a:cubicBezTo>
                <a:cubicBezTo>
                  <a:pt x="2252" y="533"/>
                  <a:pt x="2431" y="530"/>
                  <a:pt x="2430" y="527"/>
                </a:cubicBezTo>
                <a:cubicBezTo>
                  <a:pt x="2429" y="525"/>
                  <a:pt x="2716" y="508"/>
                  <a:pt x="2716" y="504"/>
                </a:cubicBezTo>
                <a:cubicBezTo>
                  <a:pt x="2716" y="500"/>
                  <a:pt x="2570" y="516"/>
                  <a:pt x="2570" y="513"/>
                </a:cubicBezTo>
                <a:cubicBezTo>
                  <a:pt x="2570" y="511"/>
                  <a:pt x="2731" y="500"/>
                  <a:pt x="2731" y="497"/>
                </a:cubicBezTo>
                <a:cubicBezTo>
                  <a:pt x="2731" y="495"/>
                  <a:pt x="2443" y="521"/>
                  <a:pt x="2441" y="519"/>
                </a:cubicBezTo>
                <a:cubicBezTo>
                  <a:pt x="2438" y="517"/>
                  <a:pt x="2629" y="501"/>
                  <a:pt x="2626" y="497"/>
                </a:cubicBezTo>
                <a:cubicBezTo>
                  <a:pt x="2623" y="494"/>
                  <a:pt x="2433" y="514"/>
                  <a:pt x="2431" y="511"/>
                </a:cubicBezTo>
                <a:cubicBezTo>
                  <a:pt x="2429" y="507"/>
                  <a:pt x="2668" y="489"/>
                  <a:pt x="2667" y="487"/>
                </a:cubicBezTo>
                <a:cubicBezTo>
                  <a:pt x="2665" y="484"/>
                  <a:pt x="2572" y="494"/>
                  <a:pt x="2572" y="491"/>
                </a:cubicBezTo>
                <a:cubicBezTo>
                  <a:pt x="2571" y="488"/>
                  <a:pt x="2755" y="475"/>
                  <a:pt x="2766" y="472"/>
                </a:cubicBezTo>
                <a:cubicBezTo>
                  <a:pt x="2777" y="469"/>
                  <a:pt x="2602" y="485"/>
                  <a:pt x="2602" y="482"/>
                </a:cubicBezTo>
                <a:cubicBezTo>
                  <a:pt x="2602" y="478"/>
                  <a:pt x="2722" y="472"/>
                  <a:pt x="2720" y="469"/>
                </a:cubicBezTo>
                <a:cubicBezTo>
                  <a:pt x="2717" y="467"/>
                  <a:pt x="2682" y="469"/>
                  <a:pt x="2681" y="466"/>
                </a:cubicBezTo>
                <a:cubicBezTo>
                  <a:pt x="2679" y="464"/>
                  <a:pt x="2793" y="460"/>
                  <a:pt x="2791" y="458"/>
                </a:cubicBezTo>
                <a:cubicBezTo>
                  <a:pt x="2790" y="455"/>
                  <a:pt x="2725" y="461"/>
                  <a:pt x="2722" y="458"/>
                </a:cubicBezTo>
                <a:cubicBezTo>
                  <a:pt x="2720" y="454"/>
                  <a:pt x="2793" y="452"/>
                  <a:pt x="2787" y="449"/>
                </a:cubicBezTo>
                <a:cubicBezTo>
                  <a:pt x="2782" y="447"/>
                  <a:pt x="2710" y="458"/>
                  <a:pt x="2705" y="453"/>
                </a:cubicBezTo>
                <a:cubicBezTo>
                  <a:pt x="2701" y="448"/>
                  <a:pt x="2729" y="451"/>
                  <a:pt x="2725" y="448"/>
                </a:cubicBezTo>
                <a:cubicBezTo>
                  <a:pt x="2720" y="445"/>
                  <a:pt x="2686" y="451"/>
                  <a:pt x="2682" y="447"/>
                </a:cubicBezTo>
                <a:cubicBezTo>
                  <a:pt x="2679" y="443"/>
                  <a:pt x="2784" y="441"/>
                  <a:pt x="2783" y="439"/>
                </a:cubicBezTo>
                <a:cubicBezTo>
                  <a:pt x="2782" y="436"/>
                  <a:pt x="2701" y="441"/>
                  <a:pt x="2701" y="439"/>
                </a:cubicBezTo>
                <a:cubicBezTo>
                  <a:pt x="2701" y="436"/>
                  <a:pt x="2795" y="425"/>
                  <a:pt x="2801" y="422"/>
                </a:cubicBezTo>
                <a:cubicBezTo>
                  <a:pt x="2806" y="420"/>
                  <a:pt x="2888" y="408"/>
                  <a:pt x="2885" y="406"/>
                </a:cubicBezTo>
                <a:cubicBezTo>
                  <a:pt x="2882" y="403"/>
                  <a:pt x="2743" y="426"/>
                  <a:pt x="2738" y="422"/>
                </a:cubicBezTo>
                <a:cubicBezTo>
                  <a:pt x="2733" y="418"/>
                  <a:pt x="2825" y="407"/>
                  <a:pt x="2825" y="407"/>
                </a:cubicBezTo>
                <a:cubicBezTo>
                  <a:pt x="2825" y="407"/>
                  <a:pt x="2579" y="423"/>
                  <a:pt x="2578" y="420"/>
                </a:cubicBezTo>
                <a:cubicBezTo>
                  <a:pt x="2577" y="416"/>
                  <a:pt x="2734" y="405"/>
                  <a:pt x="2732" y="402"/>
                </a:cubicBezTo>
                <a:cubicBezTo>
                  <a:pt x="2730" y="398"/>
                  <a:pt x="2643" y="406"/>
                  <a:pt x="2643" y="402"/>
                </a:cubicBezTo>
                <a:cubicBezTo>
                  <a:pt x="2643" y="399"/>
                  <a:pt x="2731" y="392"/>
                  <a:pt x="2730" y="389"/>
                </a:cubicBezTo>
                <a:cubicBezTo>
                  <a:pt x="2729" y="387"/>
                  <a:pt x="2658" y="394"/>
                  <a:pt x="2656" y="392"/>
                </a:cubicBezTo>
                <a:cubicBezTo>
                  <a:pt x="2654" y="389"/>
                  <a:pt x="2717" y="385"/>
                  <a:pt x="2715" y="382"/>
                </a:cubicBezTo>
                <a:cubicBezTo>
                  <a:pt x="2714" y="378"/>
                  <a:pt x="2663" y="381"/>
                  <a:pt x="2663" y="381"/>
                </a:cubicBezTo>
                <a:cubicBezTo>
                  <a:pt x="2663" y="381"/>
                  <a:pt x="2782" y="372"/>
                  <a:pt x="2782" y="368"/>
                </a:cubicBezTo>
                <a:cubicBezTo>
                  <a:pt x="2782" y="364"/>
                  <a:pt x="2749" y="366"/>
                  <a:pt x="2749" y="364"/>
                </a:cubicBezTo>
                <a:cubicBezTo>
                  <a:pt x="2749" y="361"/>
                  <a:pt x="2795" y="359"/>
                  <a:pt x="2795" y="356"/>
                </a:cubicBezTo>
                <a:cubicBezTo>
                  <a:pt x="2795" y="354"/>
                  <a:pt x="2772" y="355"/>
                  <a:pt x="2772" y="351"/>
                </a:cubicBezTo>
                <a:cubicBezTo>
                  <a:pt x="2771" y="347"/>
                  <a:pt x="2724" y="351"/>
                  <a:pt x="2722" y="348"/>
                </a:cubicBezTo>
                <a:cubicBezTo>
                  <a:pt x="2720" y="344"/>
                  <a:pt x="2705" y="347"/>
                  <a:pt x="2701" y="344"/>
                </a:cubicBezTo>
                <a:cubicBezTo>
                  <a:pt x="2696" y="342"/>
                  <a:pt x="2779" y="341"/>
                  <a:pt x="2777" y="340"/>
                </a:cubicBezTo>
                <a:cubicBezTo>
                  <a:pt x="2774" y="338"/>
                  <a:pt x="2715" y="339"/>
                  <a:pt x="2713" y="335"/>
                </a:cubicBezTo>
                <a:cubicBezTo>
                  <a:pt x="2710" y="332"/>
                  <a:pt x="2765" y="330"/>
                  <a:pt x="2762" y="329"/>
                </a:cubicBezTo>
                <a:cubicBezTo>
                  <a:pt x="2758" y="327"/>
                  <a:pt x="2772" y="319"/>
                  <a:pt x="2771" y="316"/>
                </a:cubicBezTo>
                <a:cubicBezTo>
                  <a:pt x="2770" y="314"/>
                  <a:pt x="2798" y="306"/>
                  <a:pt x="2794" y="304"/>
                </a:cubicBezTo>
                <a:cubicBezTo>
                  <a:pt x="2790" y="302"/>
                  <a:pt x="2783" y="289"/>
                  <a:pt x="2771" y="290"/>
                </a:cubicBezTo>
                <a:cubicBezTo>
                  <a:pt x="2758" y="291"/>
                  <a:pt x="2659" y="294"/>
                  <a:pt x="2655" y="292"/>
                </a:cubicBezTo>
                <a:cubicBezTo>
                  <a:pt x="2651" y="289"/>
                  <a:pt x="2670" y="286"/>
                  <a:pt x="2664" y="286"/>
                </a:cubicBezTo>
                <a:cubicBezTo>
                  <a:pt x="2658" y="286"/>
                  <a:pt x="2551" y="287"/>
                  <a:pt x="2550" y="284"/>
                </a:cubicBezTo>
                <a:cubicBezTo>
                  <a:pt x="2549" y="281"/>
                  <a:pt x="2626" y="283"/>
                  <a:pt x="2620" y="280"/>
                </a:cubicBezTo>
                <a:cubicBezTo>
                  <a:pt x="2615" y="277"/>
                  <a:pt x="2600" y="278"/>
                  <a:pt x="2600" y="275"/>
                </a:cubicBezTo>
                <a:cubicBezTo>
                  <a:pt x="2600" y="273"/>
                  <a:pt x="2644" y="272"/>
                  <a:pt x="2643" y="269"/>
                </a:cubicBezTo>
                <a:cubicBezTo>
                  <a:pt x="2643" y="267"/>
                  <a:pt x="2751" y="261"/>
                  <a:pt x="2750" y="258"/>
                </a:cubicBezTo>
                <a:cubicBezTo>
                  <a:pt x="2749" y="254"/>
                  <a:pt x="2672" y="263"/>
                  <a:pt x="2668" y="259"/>
                </a:cubicBezTo>
                <a:cubicBezTo>
                  <a:pt x="2665" y="256"/>
                  <a:pt x="2718" y="254"/>
                  <a:pt x="2714" y="253"/>
                </a:cubicBezTo>
                <a:cubicBezTo>
                  <a:pt x="2710" y="251"/>
                  <a:pt x="2680" y="252"/>
                  <a:pt x="2677" y="250"/>
                </a:cubicBezTo>
                <a:cubicBezTo>
                  <a:pt x="2673" y="249"/>
                  <a:pt x="2806" y="246"/>
                  <a:pt x="2803" y="242"/>
                </a:cubicBezTo>
                <a:cubicBezTo>
                  <a:pt x="2800" y="238"/>
                  <a:pt x="2786" y="239"/>
                  <a:pt x="2787" y="236"/>
                </a:cubicBezTo>
                <a:cubicBezTo>
                  <a:pt x="2787" y="234"/>
                  <a:pt x="2860" y="233"/>
                  <a:pt x="2858" y="230"/>
                </a:cubicBezTo>
                <a:cubicBezTo>
                  <a:pt x="2855" y="228"/>
                  <a:pt x="2922" y="212"/>
                  <a:pt x="2919" y="211"/>
                </a:cubicBezTo>
                <a:cubicBezTo>
                  <a:pt x="2915" y="211"/>
                  <a:pt x="2911" y="201"/>
                  <a:pt x="2905" y="201"/>
                </a:cubicBezTo>
                <a:cubicBezTo>
                  <a:pt x="2898" y="201"/>
                  <a:pt x="2811" y="203"/>
                  <a:pt x="2806" y="206"/>
                </a:cubicBezTo>
                <a:cubicBezTo>
                  <a:pt x="2800" y="210"/>
                  <a:pt x="2669" y="219"/>
                  <a:pt x="2665" y="216"/>
                </a:cubicBezTo>
                <a:cubicBezTo>
                  <a:pt x="2661" y="214"/>
                  <a:pt x="2627" y="214"/>
                  <a:pt x="2624" y="211"/>
                </a:cubicBezTo>
                <a:cubicBezTo>
                  <a:pt x="2622" y="209"/>
                  <a:pt x="2606" y="209"/>
                  <a:pt x="2605" y="206"/>
                </a:cubicBezTo>
                <a:cubicBezTo>
                  <a:pt x="2605" y="204"/>
                  <a:pt x="2549" y="203"/>
                  <a:pt x="2546" y="201"/>
                </a:cubicBezTo>
                <a:cubicBezTo>
                  <a:pt x="2543" y="198"/>
                  <a:pt x="2602" y="192"/>
                  <a:pt x="2608" y="194"/>
                </a:cubicBezTo>
                <a:cubicBezTo>
                  <a:pt x="2614" y="196"/>
                  <a:pt x="2639" y="198"/>
                  <a:pt x="2642" y="196"/>
                </a:cubicBezTo>
                <a:cubicBezTo>
                  <a:pt x="2645" y="193"/>
                  <a:pt x="2642" y="189"/>
                  <a:pt x="2635" y="187"/>
                </a:cubicBezTo>
                <a:cubicBezTo>
                  <a:pt x="2629" y="186"/>
                  <a:pt x="2528" y="185"/>
                  <a:pt x="2523" y="182"/>
                </a:cubicBezTo>
                <a:cubicBezTo>
                  <a:pt x="2518" y="180"/>
                  <a:pt x="2585" y="177"/>
                  <a:pt x="2591" y="174"/>
                </a:cubicBezTo>
                <a:cubicBezTo>
                  <a:pt x="2596" y="171"/>
                  <a:pt x="2567" y="166"/>
                  <a:pt x="2562" y="166"/>
                </a:cubicBezTo>
                <a:cubicBezTo>
                  <a:pt x="2557" y="166"/>
                  <a:pt x="2508" y="162"/>
                  <a:pt x="2503" y="158"/>
                </a:cubicBezTo>
                <a:cubicBezTo>
                  <a:pt x="2498" y="154"/>
                  <a:pt x="2533" y="162"/>
                  <a:pt x="2543" y="162"/>
                </a:cubicBezTo>
                <a:cubicBezTo>
                  <a:pt x="2554" y="162"/>
                  <a:pt x="2592" y="171"/>
                  <a:pt x="2598" y="171"/>
                </a:cubicBezTo>
                <a:cubicBezTo>
                  <a:pt x="2604" y="171"/>
                  <a:pt x="2639" y="173"/>
                  <a:pt x="2648" y="168"/>
                </a:cubicBezTo>
                <a:cubicBezTo>
                  <a:pt x="2658" y="163"/>
                  <a:pt x="2682" y="159"/>
                  <a:pt x="2689" y="157"/>
                </a:cubicBezTo>
                <a:cubicBezTo>
                  <a:pt x="2696" y="154"/>
                  <a:pt x="2723" y="151"/>
                  <a:pt x="2725" y="149"/>
                </a:cubicBezTo>
                <a:cubicBezTo>
                  <a:pt x="2726" y="146"/>
                  <a:pt x="2711" y="144"/>
                  <a:pt x="2704" y="138"/>
                </a:cubicBezTo>
                <a:cubicBezTo>
                  <a:pt x="2696" y="132"/>
                  <a:pt x="2660" y="131"/>
                  <a:pt x="2649" y="131"/>
                </a:cubicBezTo>
                <a:cubicBezTo>
                  <a:pt x="2639" y="131"/>
                  <a:pt x="2619" y="135"/>
                  <a:pt x="2612" y="133"/>
                </a:cubicBezTo>
                <a:cubicBezTo>
                  <a:pt x="2605" y="130"/>
                  <a:pt x="2556" y="122"/>
                  <a:pt x="2548" y="124"/>
                </a:cubicBezTo>
                <a:cubicBezTo>
                  <a:pt x="2539" y="125"/>
                  <a:pt x="2529" y="129"/>
                  <a:pt x="2527" y="126"/>
                </a:cubicBezTo>
                <a:cubicBezTo>
                  <a:pt x="2524" y="124"/>
                  <a:pt x="2545" y="120"/>
                  <a:pt x="2539" y="120"/>
                </a:cubicBezTo>
                <a:cubicBezTo>
                  <a:pt x="2534" y="120"/>
                  <a:pt x="2515" y="120"/>
                  <a:pt x="2515" y="117"/>
                </a:cubicBezTo>
                <a:cubicBezTo>
                  <a:pt x="2515" y="114"/>
                  <a:pt x="2582" y="117"/>
                  <a:pt x="2577" y="115"/>
                </a:cubicBezTo>
                <a:cubicBezTo>
                  <a:pt x="2571" y="112"/>
                  <a:pt x="2524" y="111"/>
                  <a:pt x="2516" y="107"/>
                </a:cubicBezTo>
                <a:cubicBezTo>
                  <a:pt x="2508" y="103"/>
                  <a:pt x="2498" y="101"/>
                  <a:pt x="2498" y="97"/>
                </a:cubicBezTo>
                <a:cubicBezTo>
                  <a:pt x="2498" y="94"/>
                  <a:pt x="2552" y="111"/>
                  <a:pt x="2558" y="109"/>
                </a:cubicBezTo>
                <a:cubicBezTo>
                  <a:pt x="2563" y="106"/>
                  <a:pt x="2597" y="106"/>
                  <a:pt x="2605" y="106"/>
                </a:cubicBezTo>
                <a:cubicBezTo>
                  <a:pt x="2614" y="106"/>
                  <a:pt x="2639" y="105"/>
                  <a:pt x="2634" y="101"/>
                </a:cubicBezTo>
                <a:cubicBezTo>
                  <a:pt x="2629" y="98"/>
                  <a:pt x="2586" y="96"/>
                  <a:pt x="2578" y="99"/>
                </a:cubicBezTo>
                <a:cubicBezTo>
                  <a:pt x="2571" y="102"/>
                  <a:pt x="2553" y="98"/>
                  <a:pt x="2545" y="98"/>
                </a:cubicBezTo>
                <a:cubicBezTo>
                  <a:pt x="2538" y="98"/>
                  <a:pt x="2526" y="89"/>
                  <a:pt x="2520" y="85"/>
                </a:cubicBezTo>
                <a:cubicBezTo>
                  <a:pt x="2515" y="81"/>
                  <a:pt x="2505" y="77"/>
                  <a:pt x="2507" y="73"/>
                </a:cubicBezTo>
                <a:cubicBezTo>
                  <a:pt x="2509" y="70"/>
                  <a:pt x="2527" y="82"/>
                  <a:pt x="2536" y="85"/>
                </a:cubicBezTo>
                <a:cubicBezTo>
                  <a:pt x="2545" y="88"/>
                  <a:pt x="2555" y="95"/>
                  <a:pt x="2562" y="94"/>
                </a:cubicBezTo>
                <a:cubicBezTo>
                  <a:pt x="2568" y="93"/>
                  <a:pt x="2581" y="91"/>
                  <a:pt x="2590" y="92"/>
                </a:cubicBezTo>
                <a:cubicBezTo>
                  <a:pt x="2599" y="94"/>
                  <a:pt x="2623" y="98"/>
                  <a:pt x="2623" y="94"/>
                </a:cubicBezTo>
                <a:cubicBezTo>
                  <a:pt x="2623" y="90"/>
                  <a:pt x="2624" y="82"/>
                  <a:pt x="2614" y="82"/>
                </a:cubicBezTo>
                <a:cubicBezTo>
                  <a:pt x="2603" y="81"/>
                  <a:pt x="2560" y="87"/>
                  <a:pt x="2555" y="85"/>
                </a:cubicBezTo>
                <a:cubicBezTo>
                  <a:pt x="2550" y="82"/>
                  <a:pt x="2596" y="79"/>
                  <a:pt x="2594" y="77"/>
                </a:cubicBezTo>
                <a:cubicBezTo>
                  <a:pt x="2591" y="74"/>
                  <a:pt x="2550" y="77"/>
                  <a:pt x="2543" y="75"/>
                </a:cubicBezTo>
                <a:cubicBezTo>
                  <a:pt x="2537" y="73"/>
                  <a:pt x="2505" y="68"/>
                  <a:pt x="2505" y="61"/>
                </a:cubicBezTo>
                <a:cubicBezTo>
                  <a:pt x="2505" y="54"/>
                  <a:pt x="2438" y="0"/>
                  <a:pt x="2394" y="2"/>
                </a:cubicBezTo>
                <a:cubicBezTo>
                  <a:pt x="2349" y="5"/>
                  <a:pt x="1928" y="47"/>
                  <a:pt x="1820" y="66"/>
                </a:cubicBezTo>
                <a:cubicBezTo>
                  <a:pt x="1713" y="85"/>
                  <a:pt x="934" y="218"/>
                  <a:pt x="849" y="205"/>
                </a:cubicBezTo>
                <a:cubicBezTo>
                  <a:pt x="765" y="192"/>
                  <a:pt x="592" y="198"/>
                  <a:pt x="587" y="227"/>
                </a:cubicBezTo>
                <a:cubicBezTo>
                  <a:pt x="582" y="256"/>
                  <a:pt x="573" y="303"/>
                  <a:pt x="573" y="312"/>
                </a:cubicBezTo>
                <a:cubicBezTo>
                  <a:pt x="573" y="321"/>
                  <a:pt x="560" y="329"/>
                  <a:pt x="560" y="339"/>
                </a:cubicBezTo>
                <a:cubicBezTo>
                  <a:pt x="560" y="349"/>
                  <a:pt x="556" y="357"/>
                  <a:pt x="569" y="364"/>
                </a:cubicBezTo>
                <a:cubicBezTo>
                  <a:pt x="582" y="370"/>
                  <a:pt x="558" y="372"/>
                  <a:pt x="571" y="376"/>
                </a:cubicBezTo>
                <a:cubicBezTo>
                  <a:pt x="584" y="380"/>
                  <a:pt x="610" y="390"/>
                  <a:pt x="622" y="388"/>
                </a:cubicBezTo>
                <a:cubicBezTo>
                  <a:pt x="635" y="387"/>
                  <a:pt x="654" y="396"/>
                  <a:pt x="664" y="397"/>
                </a:cubicBezTo>
                <a:cubicBezTo>
                  <a:pt x="674" y="397"/>
                  <a:pt x="699" y="406"/>
                  <a:pt x="706" y="406"/>
                </a:cubicBezTo>
                <a:cubicBezTo>
                  <a:pt x="714" y="406"/>
                  <a:pt x="732" y="407"/>
                  <a:pt x="730" y="410"/>
                </a:cubicBezTo>
                <a:cubicBezTo>
                  <a:pt x="729" y="412"/>
                  <a:pt x="709" y="413"/>
                  <a:pt x="703" y="416"/>
                </a:cubicBezTo>
                <a:cubicBezTo>
                  <a:pt x="697" y="420"/>
                  <a:pt x="668" y="415"/>
                  <a:pt x="658" y="414"/>
                </a:cubicBezTo>
                <a:cubicBezTo>
                  <a:pt x="649" y="413"/>
                  <a:pt x="592" y="403"/>
                  <a:pt x="579" y="401"/>
                </a:cubicBezTo>
                <a:cubicBezTo>
                  <a:pt x="566" y="398"/>
                  <a:pt x="570" y="403"/>
                  <a:pt x="577" y="404"/>
                </a:cubicBezTo>
                <a:cubicBezTo>
                  <a:pt x="585" y="405"/>
                  <a:pt x="623" y="416"/>
                  <a:pt x="633" y="417"/>
                </a:cubicBezTo>
                <a:cubicBezTo>
                  <a:pt x="643" y="418"/>
                  <a:pt x="659" y="416"/>
                  <a:pt x="661" y="421"/>
                </a:cubicBezTo>
                <a:cubicBezTo>
                  <a:pt x="663" y="425"/>
                  <a:pt x="569" y="403"/>
                  <a:pt x="569" y="407"/>
                </a:cubicBezTo>
                <a:cubicBezTo>
                  <a:pt x="569" y="410"/>
                  <a:pt x="615" y="416"/>
                  <a:pt x="614" y="418"/>
                </a:cubicBezTo>
                <a:cubicBezTo>
                  <a:pt x="613" y="421"/>
                  <a:pt x="566" y="411"/>
                  <a:pt x="563" y="411"/>
                </a:cubicBezTo>
                <a:cubicBezTo>
                  <a:pt x="559" y="411"/>
                  <a:pt x="550" y="421"/>
                  <a:pt x="559" y="425"/>
                </a:cubicBezTo>
                <a:cubicBezTo>
                  <a:pt x="568" y="429"/>
                  <a:pt x="545" y="428"/>
                  <a:pt x="541" y="430"/>
                </a:cubicBezTo>
                <a:cubicBezTo>
                  <a:pt x="537" y="433"/>
                  <a:pt x="564" y="440"/>
                  <a:pt x="574" y="442"/>
                </a:cubicBezTo>
                <a:cubicBezTo>
                  <a:pt x="584" y="445"/>
                  <a:pt x="649" y="461"/>
                  <a:pt x="664" y="463"/>
                </a:cubicBezTo>
                <a:cubicBezTo>
                  <a:pt x="680" y="464"/>
                  <a:pt x="764" y="481"/>
                  <a:pt x="777" y="481"/>
                </a:cubicBezTo>
                <a:cubicBezTo>
                  <a:pt x="789" y="481"/>
                  <a:pt x="810" y="483"/>
                  <a:pt x="810" y="486"/>
                </a:cubicBezTo>
                <a:cubicBezTo>
                  <a:pt x="810" y="489"/>
                  <a:pt x="744" y="480"/>
                  <a:pt x="728" y="478"/>
                </a:cubicBezTo>
                <a:cubicBezTo>
                  <a:pt x="712" y="477"/>
                  <a:pt x="601" y="461"/>
                  <a:pt x="592" y="459"/>
                </a:cubicBezTo>
                <a:cubicBezTo>
                  <a:pt x="583" y="456"/>
                  <a:pt x="583" y="463"/>
                  <a:pt x="599" y="466"/>
                </a:cubicBezTo>
                <a:cubicBezTo>
                  <a:pt x="615" y="469"/>
                  <a:pt x="689" y="483"/>
                  <a:pt x="701" y="484"/>
                </a:cubicBezTo>
                <a:cubicBezTo>
                  <a:pt x="712" y="486"/>
                  <a:pt x="794" y="494"/>
                  <a:pt x="797" y="496"/>
                </a:cubicBezTo>
                <a:cubicBezTo>
                  <a:pt x="801" y="497"/>
                  <a:pt x="699" y="488"/>
                  <a:pt x="672" y="483"/>
                </a:cubicBezTo>
                <a:cubicBezTo>
                  <a:pt x="644" y="479"/>
                  <a:pt x="577" y="469"/>
                  <a:pt x="570" y="466"/>
                </a:cubicBezTo>
                <a:cubicBezTo>
                  <a:pt x="563" y="464"/>
                  <a:pt x="574" y="472"/>
                  <a:pt x="591" y="474"/>
                </a:cubicBezTo>
                <a:cubicBezTo>
                  <a:pt x="607" y="477"/>
                  <a:pt x="684" y="491"/>
                  <a:pt x="691" y="492"/>
                </a:cubicBezTo>
                <a:cubicBezTo>
                  <a:pt x="697" y="492"/>
                  <a:pt x="601" y="480"/>
                  <a:pt x="592" y="479"/>
                </a:cubicBezTo>
                <a:cubicBezTo>
                  <a:pt x="584" y="478"/>
                  <a:pt x="568" y="473"/>
                  <a:pt x="568" y="478"/>
                </a:cubicBezTo>
                <a:cubicBezTo>
                  <a:pt x="568" y="483"/>
                  <a:pt x="592" y="489"/>
                  <a:pt x="601" y="490"/>
                </a:cubicBezTo>
                <a:cubicBezTo>
                  <a:pt x="609" y="491"/>
                  <a:pt x="683" y="502"/>
                  <a:pt x="686" y="502"/>
                </a:cubicBezTo>
                <a:cubicBezTo>
                  <a:pt x="688" y="503"/>
                  <a:pt x="590" y="491"/>
                  <a:pt x="587" y="492"/>
                </a:cubicBezTo>
                <a:cubicBezTo>
                  <a:pt x="583" y="492"/>
                  <a:pt x="679" y="507"/>
                  <a:pt x="680" y="511"/>
                </a:cubicBezTo>
                <a:cubicBezTo>
                  <a:pt x="681" y="514"/>
                  <a:pt x="568" y="490"/>
                  <a:pt x="566" y="492"/>
                </a:cubicBezTo>
                <a:cubicBezTo>
                  <a:pt x="564" y="495"/>
                  <a:pt x="691" y="518"/>
                  <a:pt x="694" y="519"/>
                </a:cubicBezTo>
                <a:cubicBezTo>
                  <a:pt x="697" y="520"/>
                  <a:pt x="563" y="500"/>
                  <a:pt x="560" y="501"/>
                </a:cubicBezTo>
                <a:cubicBezTo>
                  <a:pt x="557" y="502"/>
                  <a:pt x="579" y="509"/>
                  <a:pt x="586" y="509"/>
                </a:cubicBezTo>
                <a:cubicBezTo>
                  <a:pt x="592" y="509"/>
                  <a:pt x="671" y="521"/>
                  <a:pt x="674" y="522"/>
                </a:cubicBezTo>
                <a:cubicBezTo>
                  <a:pt x="677" y="524"/>
                  <a:pt x="629" y="517"/>
                  <a:pt x="630" y="521"/>
                </a:cubicBezTo>
                <a:cubicBezTo>
                  <a:pt x="632" y="524"/>
                  <a:pt x="687" y="531"/>
                  <a:pt x="687" y="531"/>
                </a:cubicBezTo>
                <a:cubicBezTo>
                  <a:pt x="687" y="531"/>
                  <a:pt x="606" y="517"/>
                  <a:pt x="606" y="521"/>
                </a:cubicBezTo>
                <a:cubicBezTo>
                  <a:pt x="605" y="524"/>
                  <a:pt x="616" y="522"/>
                  <a:pt x="617" y="526"/>
                </a:cubicBezTo>
                <a:cubicBezTo>
                  <a:pt x="618" y="529"/>
                  <a:pt x="652" y="538"/>
                  <a:pt x="656" y="541"/>
                </a:cubicBezTo>
                <a:cubicBezTo>
                  <a:pt x="660" y="545"/>
                  <a:pt x="615" y="541"/>
                  <a:pt x="606" y="539"/>
                </a:cubicBezTo>
                <a:cubicBezTo>
                  <a:pt x="597" y="536"/>
                  <a:pt x="563" y="527"/>
                  <a:pt x="558" y="529"/>
                </a:cubicBezTo>
                <a:cubicBezTo>
                  <a:pt x="554" y="531"/>
                  <a:pt x="573" y="534"/>
                  <a:pt x="580" y="537"/>
                </a:cubicBezTo>
                <a:cubicBezTo>
                  <a:pt x="587" y="540"/>
                  <a:pt x="654" y="559"/>
                  <a:pt x="663" y="559"/>
                </a:cubicBezTo>
                <a:cubicBezTo>
                  <a:pt x="673" y="559"/>
                  <a:pt x="796" y="580"/>
                  <a:pt x="800" y="583"/>
                </a:cubicBezTo>
                <a:cubicBezTo>
                  <a:pt x="804" y="587"/>
                  <a:pt x="713" y="572"/>
                  <a:pt x="705" y="571"/>
                </a:cubicBezTo>
                <a:cubicBezTo>
                  <a:pt x="697" y="570"/>
                  <a:pt x="596" y="554"/>
                  <a:pt x="587" y="552"/>
                </a:cubicBezTo>
                <a:cubicBezTo>
                  <a:pt x="577" y="550"/>
                  <a:pt x="518" y="538"/>
                  <a:pt x="506" y="535"/>
                </a:cubicBezTo>
                <a:cubicBezTo>
                  <a:pt x="493" y="531"/>
                  <a:pt x="513" y="541"/>
                  <a:pt x="530" y="544"/>
                </a:cubicBezTo>
                <a:cubicBezTo>
                  <a:pt x="546" y="546"/>
                  <a:pt x="667" y="574"/>
                  <a:pt x="685" y="574"/>
                </a:cubicBezTo>
                <a:cubicBezTo>
                  <a:pt x="703" y="575"/>
                  <a:pt x="782" y="593"/>
                  <a:pt x="791" y="594"/>
                </a:cubicBezTo>
                <a:cubicBezTo>
                  <a:pt x="799" y="595"/>
                  <a:pt x="794" y="600"/>
                  <a:pt x="785" y="600"/>
                </a:cubicBezTo>
                <a:cubicBezTo>
                  <a:pt x="776" y="600"/>
                  <a:pt x="732" y="587"/>
                  <a:pt x="723" y="587"/>
                </a:cubicBezTo>
                <a:cubicBezTo>
                  <a:pt x="714" y="587"/>
                  <a:pt x="569" y="562"/>
                  <a:pt x="561" y="559"/>
                </a:cubicBezTo>
                <a:cubicBezTo>
                  <a:pt x="553" y="557"/>
                  <a:pt x="392" y="526"/>
                  <a:pt x="388" y="524"/>
                </a:cubicBezTo>
                <a:cubicBezTo>
                  <a:pt x="384" y="522"/>
                  <a:pt x="394" y="530"/>
                  <a:pt x="415" y="534"/>
                </a:cubicBezTo>
                <a:cubicBezTo>
                  <a:pt x="435" y="538"/>
                  <a:pt x="757" y="601"/>
                  <a:pt x="761" y="602"/>
                </a:cubicBezTo>
                <a:cubicBezTo>
                  <a:pt x="765" y="604"/>
                  <a:pt x="715" y="597"/>
                  <a:pt x="720" y="601"/>
                </a:cubicBezTo>
                <a:cubicBezTo>
                  <a:pt x="725" y="604"/>
                  <a:pt x="738" y="605"/>
                  <a:pt x="738" y="609"/>
                </a:cubicBezTo>
                <a:cubicBezTo>
                  <a:pt x="738" y="613"/>
                  <a:pt x="666" y="597"/>
                  <a:pt x="673" y="601"/>
                </a:cubicBezTo>
                <a:cubicBezTo>
                  <a:pt x="681" y="605"/>
                  <a:pt x="633" y="596"/>
                  <a:pt x="642" y="598"/>
                </a:cubicBezTo>
                <a:cubicBezTo>
                  <a:pt x="651" y="601"/>
                  <a:pt x="611" y="597"/>
                  <a:pt x="617" y="602"/>
                </a:cubicBezTo>
                <a:cubicBezTo>
                  <a:pt x="624" y="606"/>
                  <a:pt x="536" y="593"/>
                  <a:pt x="546" y="596"/>
                </a:cubicBezTo>
                <a:cubicBezTo>
                  <a:pt x="556" y="599"/>
                  <a:pt x="601" y="606"/>
                  <a:pt x="605" y="609"/>
                </a:cubicBezTo>
                <a:cubicBezTo>
                  <a:pt x="608" y="612"/>
                  <a:pt x="511" y="596"/>
                  <a:pt x="513" y="598"/>
                </a:cubicBezTo>
                <a:cubicBezTo>
                  <a:pt x="515" y="601"/>
                  <a:pt x="582" y="611"/>
                  <a:pt x="582" y="615"/>
                </a:cubicBezTo>
                <a:cubicBezTo>
                  <a:pt x="582" y="619"/>
                  <a:pt x="476" y="594"/>
                  <a:pt x="475" y="597"/>
                </a:cubicBezTo>
                <a:cubicBezTo>
                  <a:pt x="474" y="601"/>
                  <a:pt x="571" y="619"/>
                  <a:pt x="572" y="622"/>
                </a:cubicBezTo>
                <a:cubicBezTo>
                  <a:pt x="573" y="626"/>
                  <a:pt x="444" y="598"/>
                  <a:pt x="447" y="601"/>
                </a:cubicBezTo>
                <a:cubicBezTo>
                  <a:pt x="450" y="603"/>
                  <a:pt x="572" y="629"/>
                  <a:pt x="606" y="628"/>
                </a:cubicBezTo>
                <a:cubicBezTo>
                  <a:pt x="639" y="627"/>
                  <a:pt x="791" y="648"/>
                  <a:pt x="796" y="650"/>
                </a:cubicBezTo>
                <a:cubicBezTo>
                  <a:pt x="801" y="651"/>
                  <a:pt x="763" y="647"/>
                  <a:pt x="765" y="651"/>
                </a:cubicBezTo>
                <a:cubicBezTo>
                  <a:pt x="768" y="655"/>
                  <a:pt x="813" y="656"/>
                  <a:pt x="815" y="659"/>
                </a:cubicBezTo>
                <a:cubicBezTo>
                  <a:pt x="816" y="663"/>
                  <a:pt x="763" y="656"/>
                  <a:pt x="764" y="659"/>
                </a:cubicBezTo>
                <a:cubicBezTo>
                  <a:pt x="765" y="661"/>
                  <a:pt x="796" y="663"/>
                  <a:pt x="796" y="666"/>
                </a:cubicBezTo>
                <a:cubicBezTo>
                  <a:pt x="796" y="669"/>
                  <a:pt x="758" y="662"/>
                  <a:pt x="758" y="666"/>
                </a:cubicBezTo>
                <a:cubicBezTo>
                  <a:pt x="758" y="670"/>
                  <a:pt x="788" y="668"/>
                  <a:pt x="790" y="672"/>
                </a:cubicBezTo>
                <a:cubicBezTo>
                  <a:pt x="792" y="676"/>
                  <a:pt x="736" y="671"/>
                  <a:pt x="735" y="674"/>
                </a:cubicBezTo>
                <a:cubicBezTo>
                  <a:pt x="735" y="678"/>
                  <a:pt x="701" y="676"/>
                  <a:pt x="694" y="679"/>
                </a:cubicBezTo>
                <a:cubicBezTo>
                  <a:pt x="687" y="681"/>
                  <a:pt x="651" y="677"/>
                  <a:pt x="647" y="679"/>
                </a:cubicBezTo>
                <a:cubicBezTo>
                  <a:pt x="643" y="680"/>
                  <a:pt x="565" y="674"/>
                  <a:pt x="562" y="676"/>
                </a:cubicBezTo>
                <a:cubicBezTo>
                  <a:pt x="558" y="679"/>
                  <a:pt x="526" y="674"/>
                  <a:pt x="524" y="675"/>
                </a:cubicBezTo>
                <a:cubicBezTo>
                  <a:pt x="521" y="676"/>
                  <a:pt x="506" y="674"/>
                  <a:pt x="506" y="678"/>
                </a:cubicBezTo>
                <a:cubicBezTo>
                  <a:pt x="507" y="681"/>
                  <a:pt x="593" y="697"/>
                  <a:pt x="616" y="697"/>
                </a:cubicBezTo>
                <a:cubicBezTo>
                  <a:pt x="639" y="697"/>
                  <a:pt x="726" y="702"/>
                  <a:pt x="750" y="706"/>
                </a:cubicBezTo>
                <a:cubicBezTo>
                  <a:pt x="774" y="710"/>
                  <a:pt x="795" y="711"/>
                  <a:pt x="799" y="715"/>
                </a:cubicBezTo>
                <a:cubicBezTo>
                  <a:pt x="803" y="719"/>
                  <a:pt x="784" y="715"/>
                  <a:pt x="784" y="719"/>
                </a:cubicBezTo>
                <a:cubicBezTo>
                  <a:pt x="784" y="723"/>
                  <a:pt x="768" y="721"/>
                  <a:pt x="764" y="726"/>
                </a:cubicBezTo>
                <a:cubicBezTo>
                  <a:pt x="761" y="730"/>
                  <a:pt x="609" y="729"/>
                  <a:pt x="562" y="727"/>
                </a:cubicBezTo>
                <a:cubicBezTo>
                  <a:pt x="515" y="726"/>
                  <a:pt x="477" y="722"/>
                  <a:pt x="477" y="720"/>
                </a:cubicBezTo>
                <a:cubicBezTo>
                  <a:pt x="477" y="717"/>
                  <a:pt x="564" y="712"/>
                  <a:pt x="559" y="709"/>
                </a:cubicBezTo>
                <a:cubicBezTo>
                  <a:pt x="554" y="706"/>
                  <a:pt x="514" y="699"/>
                  <a:pt x="514" y="696"/>
                </a:cubicBezTo>
                <a:cubicBezTo>
                  <a:pt x="514" y="693"/>
                  <a:pt x="460" y="682"/>
                  <a:pt x="463" y="674"/>
                </a:cubicBezTo>
                <a:cubicBezTo>
                  <a:pt x="465" y="667"/>
                  <a:pt x="495" y="668"/>
                  <a:pt x="500" y="664"/>
                </a:cubicBezTo>
                <a:cubicBezTo>
                  <a:pt x="505" y="661"/>
                  <a:pt x="518" y="663"/>
                  <a:pt x="513" y="659"/>
                </a:cubicBezTo>
                <a:cubicBezTo>
                  <a:pt x="508" y="655"/>
                  <a:pt x="536" y="657"/>
                  <a:pt x="528" y="655"/>
                </a:cubicBezTo>
                <a:cubicBezTo>
                  <a:pt x="520" y="652"/>
                  <a:pt x="538" y="652"/>
                  <a:pt x="533" y="648"/>
                </a:cubicBezTo>
                <a:cubicBezTo>
                  <a:pt x="528" y="644"/>
                  <a:pt x="542" y="639"/>
                  <a:pt x="529" y="639"/>
                </a:cubicBezTo>
                <a:cubicBezTo>
                  <a:pt x="515" y="639"/>
                  <a:pt x="508" y="636"/>
                  <a:pt x="503" y="633"/>
                </a:cubicBezTo>
                <a:cubicBezTo>
                  <a:pt x="498" y="630"/>
                  <a:pt x="429" y="617"/>
                  <a:pt x="425" y="614"/>
                </a:cubicBezTo>
                <a:cubicBezTo>
                  <a:pt x="421" y="611"/>
                  <a:pt x="504" y="630"/>
                  <a:pt x="500" y="626"/>
                </a:cubicBezTo>
                <a:cubicBezTo>
                  <a:pt x="496" y="621"/>
                  <a:pt x="411" y="606"/>
                  <a:pt x="408" y="603"/>
                </a:cubicBezTo>
                <a:cubicBezTo>
                  <a:pt x="405" y="601"/>
                  <a:pt x="447" y="607"/>
                  <a:pt x="442" y="604"/>
                </a:cubicBezTo>
                <a:cubicBezTo>
                  <a:pt x="437" y="601"/>
                  <a:pt x="405" y="596"/>
                  <a:pt x="401" y="593"/>
                </a:cubicBezTo>
                <a:cubicBezTo>
                  <a:pt x="398" y="591"/>
                  <a:pt x="439" y="599"/>
                  <a:pt x="434" y="596"/>
                </a:cubicBezTo>
                <a:cubicBezTo>
                  <a:pt x="430" y="593"/>
                  <a:pt x="410" y="591"/>
                  <a:pt x="408" y="588"/>
                </a:cubicBezTo>
                <a:cubicBezTo>
                  <a:pt x="406" y="586"/>
                  <a:pt x="448" y="597"/>
                  <a:pt x="446" y="593"/>
                </a:cubicBezTo>
                <a:cubicBezTo>
                  <a:pt x="444" y="588"/>
                  <a:pt x="391" y="578"/>
                  <a:pt x="391" y="575"/>
                </a:cubicBezTo>
                <a:cubicBezTo>
                  <a:pt x="390" y="573"/>
                  <a:pt x="472" y="594"/>
                  <a:pt x="472" y="590"/>
                </a:cubicBezTo>
                <a:cubicBezTo>
                  <a:pt x="471" y="586"/>
                  <a:pt x="398" y="572"/>
                  <a:pt x="394" y="569"/>
                </a:cubicBezTo>
                <a:cubicBezTo>
                  <a:pt x="390" y="567"/>
                  <a:pt x="481" y="584"/>
                  <a:pt x="474" y="581"/>
                </a:cubicBezTo>
                <a:cubicBezTo>
                  <a:pt x="468" y="578"/>
                  <a:pt x="377" y="560"/>
                  <a:pt x="373" y="559"/>
                </a:cubicBezTo>
                <a:cubicBezTo>
                  <a:pt x="370" y="557"/>
                  <a:pt x="425" y="564"/>
                  <a:pt x="420" y="561"/>
                </a:cubicBezTo>
                <a:cubicBezTo>
                  <a:pt x="416" y="559"/>
                  <a:pt x="374" y="552"/>
                  <a:pt x="370" y="547"/>
                </a:cubicBezTo>
                <a:cubicBezTo>
                  <a:pt x="366" y="542"/>
                  <a:pt x="390" y="545"/>
                  <a:pt x="386" y="543"/>
                </a:cubicBezTo>
                <a:cubicBezTo>
                  <a:pt x="382" y="540"/>
                  <a:pt x="340" y="533"/>
                  <a:pt x="334" y="526"/>
                </a:cubicBezTo>
                <a:cubicBezTo>
                  <a:pt x="329" y="520"/>
                  <a:pt x="364" y="526"/>
                  <a:pt x="359" y="524"/>
                </a:cubicBezTo>
                <a:cubicBezTo>
                  <a:pt x="354" y="521"/>
                  <a:pt x="338" y="520"/>
                  <a:pt x="336" y="516"/>
                </a:cubicBezTo>
                <a:cubicBezTo>
                  <a:pt x="334" y="513"/>
                  <a:pt x="384" y="522"/>
                  <a:pt x="380" y="519"/>
                </a:cubicBezTo>
                <a:cubicBezTo>
                  <a:pt x="376" y="516"/>
                  <a:pt x="332" y="508"/>
                  <a:pt x="330" y="505"/>
                </a:cubicBezTo>
                <a:cubicBezTo>
                  <a:pt x="329" y="502"/>
                  <a:pt x="354" y="504"/>
                  <a:pt x="348" y="501"/>
                </a:cubicBezTo>
                <a:cubicBezTo>
                  <a:pt x="341" y="497"/>
                  <a:pt x="315" y="492"/>
                  <a:pt x="309" y="487"/>
                </a:cubicBezTo>
                <a:cubicBezTo>
                  <a:pt x="302" y="481"/>
                  <a:pt x="320" y="480"/>
                  <a:pt x="315" y="478"/>
                </a:cubicBezTo>
                <a:cubicBezTo>
                  <a:pt x="311" y="475"/>
                  <a:pt x="309" y="477"/>
                  <a:pt x="307" y="473"/>
                </a:cubicBezTo>
                <a:cubicBezTo>
                  <a:pt x="305" y="470"/>
                  <a:pt x="335" y="472"/>
                  <a:pt x="334" y="468"/>
                </a:cubicBezTo>
                <a:cubicBezTo>
                  <a:pt x="334" y="464"/>
                  <a:pt x="319" y="465"/>
                  <a:pt x="319" y="460"/>
                </a:cubicBezTo>
                <a:cubicBezTo>
                  <a:pt x="319" y="455"/>
                  <a:pt x="329" y="459"/>
                  <a:pt x="323" y="454"/>
                </a:cubicBezTo>
                <a:cubicBezTo>
                  <a:pt x="317" y="449"/>
                  <a:pt x="301" y="454"/>
                  <a:pt x="296" y="451"/>
                </a:cubicBezTo>
                <a:cubicBezTo>
                  <a:pt x="292" y="448"/>
                  <a:pt x="310" y="447"/>
                  <a:pt x="305" y="445"/>
                </a:cubicBezTo>
                <a:cubicBezTo>
                  <a:pt x="299" y="442"/>
                  <a:pt x="292" y="441"/>
                  <a:pt x="292" y="436"/>
                </a:cubicBezTo>
                <a:cubicBezTo>
                  <a:pt x="292" y="431"/>
                  <a:pt x="319" y="435"/>
                  <a:pt x="312" y="430"/>
                </a:cubicBezTo>
                <a:cubicBezTo>
                  <a:pt x="305" y="426"/>
                  <a:pt x="300" y="421"/>
                  <a:pt x="300" y="415"/>
                </a:cubicBezTo>
                <a:cubicBezTo>
                  <a:pt x="300" y="408"/>
                  <a:pt x="295" y="403"/>
                  <a:pt x="277" y="395"/>
                </a:cubicBezTo>
                <a:cubicBezTo>
                  <a:pt x="260" y="387"/>
                  <a:pt x="194" y="397"/>
                  <a:pt x="186" y="407"/>
                </a:cubicBezTo>
                <a:close/>
              </a:path>
            </a:pathLst>
          </a:custGeom>
          <a:gradFill flip="none" rotWithShape="1">
            <a:gsLst>
              <a:gs pos="7000">
                <a:srgbClr val="00434C"/>
              </a:gs>
              <a:gs pos="45000">
                <a:schemeClr val="accent6"/>
              </a:gs>
              <a:gs pos="100000">
                <a:schemeClr val="accent6">
                  <a:lumMod val="25000"/>
                  <a:lumOff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flipH="1">
            <a:off x="2041112" y="2476627"/>
            <a:ext cx="4636876" cy="2296508"/>
          </a:xfrm>
          <a:custGeom>
            <a:avLst/>
            <a:gdLst>
              <a:gd name="T0" fmla="*/ 15 w 2712"/>
              <a:gd name="T1" fmla="*/ 1321 h 1343"/>
              <a:gd name="T2" fmla="*/ 3 w 2712"/>
              <a:gd name="T3" fmla="*/ 1123 h 1343"/>
              <a:gd name="T4" fmla="*/ 132 w 2712"/>
              <a:gd name="T5" fmla="*/ 786 h 1343"/>
              <a:gd name="T6" fmla="*/ 524 w 2712"/>
              <a:gd name="T7" fmla="*/ 392 h 1343"/>
              <a:gd name="T8" fmla="*/ 934 w 2712"/>
              <a:gd name="T9" fmla="*/ 553 h 1343"/>
              <a:gd name="T10" fmla="*/ 1458 w 2712"/>
              <a:gd name="T11" fmla="*/ 111 h 1343"/>
              <a:gd name="T12" fmla="*/ 1703 w 2712"/>
              <a:gd name="T13" fmla="*/ 63 h 1343"/>
              <a:gd name="T14" fmla="*/ 1814 w 2712"/>
              <a:gd name="T15" fmla="*/ 43 h 1343"/>
              <a:gd name="T16" fmla="*/ 2011 w 2712"/>
              <a:gd name="T17" fmla="*/ 2 h 1343"/>
              <a:gd name="T18" fmla="*/ 1925 w 2712"/>
              <a:gd name="T19" fmla="*/ 28 h 1343"/>
              <a:gd name="T20" fmla="*/ 1954 w 2712"/>
              <a:gd name="T21" fmla="*/ 35 h 1343"/>
              <a:gd name="T22" fmla="*/ 2006 w 2712"/>
              <a:gd name="T23" fmla="*/ 40 h 1343"/>
              <a:gd name="T24" fmla="*/ 2057 w 2712"/>
              <a:gd name="T25" fmla="*/ 65 h 1343"/>
              <a:gd name="T26" fmla="*/ 2097 w 2712"/>
              <a:gd name="T27" fmla="*/ 50 h 1343"/>
              <a:gd name="T28" fmla="*/ 2098 w 2712"/>
              <a:gd name="T29" fmla="*/ 91 h 1343"/>
              <a:gd name="T30" fmla="*/ 2163 w 2712"/>
              <a:gd name="T31" fmla="*/ 91 h 1343"/>
              <a:gd name="T32" fmla="*/ 2211 w 2712"/>
              <a:gd name="T33" fmla="*/ 71 h 1343"/>
              <a:gd name="T34" fmla="*/ 2222 w 2712"/>
              <a:gd name="T35" fmla="*/ 96 h 1343"/>
              <a:gd name="T36" fmla="*/ 2264 w 2712"/>
              <a:gd name="T37" fmla="*/ 98 h 1343"/>
              <a:gd name="T38" fmla="*/ 2267 w 2712"/>
              <a:gd name="T39" fmla="*/ 146 h 1343"/>
              <a:gd name="T40" fmla="*/ 2363 w 2712"/>
              <a:gd name="T41" fmla="*/ 166 h 1343"/>
              <a:gd name="T42" fmla="*/ 2275 w 2712"/>
              <a:gd name="T43" fmla="*/ 190 h 1343"/>
              <a:gd name="T44" fmla="*/ 2242 w 2712"/>
              <a:gd name="T45" fmla="*/ 217 h 1343"/>
              <a:gd name="T46" fmla="*/ 2166 w 2712"/>
              <a:gd name="T47" fmla="*/ 476 h 1343"/>
              <a:gd name="T48" fmla="*/ 2326 w 2712"/>
              <a:gd name="T49" fmla="*/ 369 h 1343"/>
              <a:gd name="T50" fmla="*/ 2472 w 2712"/>
              <a:gd name="T51" fmla="*/ 311 h 1343"/>
              <a:gd name="T52" fmla="*/ 2535 w 2712"/>
              <a:gd name="T53" fmla="*/ 313 h 1343"/>
              <a:gd name="T54" fmla="*/ 2570 w 2712"/>
              <a:gd name="T55" fmla="*/ 313 h 1343"/>
              <a:gd name="T56" fmla="*/ 2599 w 2712"/>
              <a:gd name="T57" fmla="*/ 324 h 1343"/>
              <a:gd name="T58" fmla="*/ 2599 w 2712"/>
              <a:gd name="T59" fmla="*/ 354 h 1343"/>
              <a:gd name="T60" fmla="*/ 2662 w 2712"/>
              <a:gd name="T61" fmla="*/ 356 h 1343"/>
              <a:gd name="T62" fmla="*/ 2687 w 2712"/>
              <a:gd name="T63" fmla="*/ 354 h 1343"/>
              <a:gd name="T64" fmla="*/ 2702 w 2712"/>
              <a:gd name="T65" fmla="*/ 387 h 1343"/>
              <a:gd name="T66" fmla="*/ 2535 w 2712"/>
              <a:gd name="T67" fmla="*/ 657 h 1343"/>
              <a:gd name="T68" fmla="*/ 2391 w 2712"/>
              <a:gd name="T69" fmla="*/ 896 h 1343"/>
              <a:gd name="T70" fmla="*/ 2305 w 2712"/>
              <a:gd name="T71" fmla="*/ 994 h 1343"/>
              <a:gd name="T72" fmla="*/ 2259 w 2712"/>
              <a:gd name="T73" fmla="*/ 1067 h 1343"/>
              <a:gd name="T74" fmla="*/ 1971 w 2712"/>
              <a:gd name="T75" fmla="*/ 1131 h 1343"/>
              <a:gd name="T76" fmla="*/ 1599 w 2712"/>
              <a:gd name="T77" fmla="*/ 1204 h 1343"/>
              <a:gd name="T78" fmla="*/ 1134 w 2712"/>
              <a:gd name="T79" fmla="*/ 1259 h 1343"/>
              <a:gd name="T80" fmla="*/ 518 w 2712"/>
              <a:gd name="T81" fmla="*/ 1252 h 1343"/>
              <a:gd name="T82" fmla="*/ 438 w 2712"/>
              <a:gd name="T83" fmla="*/ 1060 h 1343"/>
              <a:gd name="T84" fmla="*/ 739 w 2712"/>
              <a:gd name="T85" fmla="*/ 609 h 1343"/>
              <a:gd name="T86" fmla="*/ 488 w 2712"/>
              <a:gd name="T87" fmla="*/ 748 h 1343"/>
              <a:gd name="T88" fmla="*/ 279 w 2712"/>
              <a:gd name="T89" fmla="*/ 1090 h 1343"/>
              <a:gd name="T90" fmla="*/ 129 w 2712"/>
              <a:gd name="T91" fmla="*/ 1315 h 1343"/>
              <a:gd name="T92" fmla="*/ 30 w 2712"/>
              <a:gd name="T93" fmla="*/ 133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12" h="1343">
                <a:moveTo>
                  <a:pt x="30" y="1333"/>
                </a:moveTo>
                <a:cubicBezTo>
                  <a:pt x="19" y="1338"/>
                  <a:pt x="13" y="1335"/>
                  <a:pt x="15" y="1321"/>
                </a:cubicBezTo>
                <a:cubicBezTo>
                  <a:pt x="17" y="1308"/>
                  <a:pt x="36" y="1197"/>
                  <a:pt x="33" y="1186"/>
                </a:cubicBezTo>
                <a:cubicBezTo>
                  <a:pt x="30" y="1174"/>
                  <a:pt x="7" y="1154"/>
                  <a:pt x="3" y="1123"/>
                </a:cubicBezTo>
                <a:cubicBezTo>
                  <a:pt x="0" y="1092"/>
                  <a:pt x="3" y="1011"/>
                  <a:pt x="23" y="958"/>
                </a:cubicBezTo>
                <a:cubicBezTo>
                  <a:pt x="43" y="905"/>
                  <a:pt x="84" y="829"/>
                  <a:pt x="132" y="786"/>
                </a:cubicBezTo>
                <a:cubicBezTo>
                  <a:pt x="180" y="743"/>
                  <a:pt x="256" y="695"/>
                  <a:pt x="313" y="612"/>
                </a:cubicBezTo>
                <a:cubicBezTo>
                  <a:pt x="369" y="529"/>
                  <a:pt x="430" y="435"/>
                  <a:pt x="524" y="392"/>
                </a:cubicBezTo>
                <a:cubicBezTo>
                  <a:pt x="618" y="349"/>
                  <a:pt x="704" y="338"/>
                  <a:pt x="800" y="386"/>
                </a:cubicBezTo>
                <a:cubicBezTo>
                  <a:pt x="896" y="433"/>
                  <a:pt x="934" y="553"/>
                  <a:pt x="934" y="553"/>
                </a:cubicBezTo>
                <a:cubicBezTo>
                  <a:pt x="934" y="553"/>
                  <a:pt x="1012" y="433"/>
                  <a:pt x="1103" y="341"/>
                </a:cubicBezTo>
                <a:cubicBezTo>
                  <a:pt x="1194" y="248"/>
                  <a:pt x="1382" y="142"/>
                  <a:pt x="1458" y="111"/>
                </a:cubicBezTo>
                <a:cubicBezTo>
                  <a:pt x="1534" y="80"/>
                  <a:pt x="1582" y="95"/>
                  <a:pt x="1582" y="95"/>
                </a:cubicBezTo>
                <a:cubicBezTo>
                  <a:pt x="1582" y="95"/>
                  <a:pt x="1682" y="66"/>
                  <a:pt x="1703" y="63"/>
                </a:cubicBezTo>
                <a:cubicBezTo>
                  <a:pt x="1725" y="60"/>
                  <a:pt x="1619" y="95"/>
                  <a:pt x="1637" y="91"/>
                </a:cubicBezTo>
                <a:cubicBezTo>
                  <a:pt x="1655" y="88"/>
                  <a:pt x="1796" y="50"/>
                  <a:pt x="1814" y="43"/>
                </a:cubicBezTo>
                <a:cubicBezTo>
                  <a:pt x="1832" y="37"/>
                  <a:pt x="1925" y="7"/>
                  <a:pt x="1933" y="10"/>
                </a:cubicBezTo>
                <a:cubicBezTo>
                  <a:pt x="1941" y="13"/>
                  <a:pt x="1992" y="0"/>
                  <a:pt x="2011" y="2"/>
                </a:cubicBezTo>
                <a:cubicBezTo>
                  <a:pt x="2029" y="4"/>
                  <a:pt x="2016" y="10"/>
                  <a:pt x="2007" y="10"/>
                </a:cubicBezTo>
                <a:cubicBezTo>
                  <a:pt x="1999" y="10"/>
                  <a:pt x="1951" y="18"/>
                  <a:pt x="1925" y="28"/>
                </a:cubicBezTo>
                <a:cubicBezTo>
                  <a:pt x="1898" y="38"/>
                  <a:pt x="1845" y="47"/>
                  <a:pt x="1857" y="47"/>
                </a:cubicBezTo>
                <a:cubicBezTo>
                  <a:pt x="1868" y="47"/>
                  <a:pt x="1944" y="35"/>
                  <a:pt x="1954" y="35"/>
                </a:cubicBezTo>
                <a:cubicBezTo>
                  <a:pt x="1964" y="35"/>
                  <a:pt x="2022" y="32"/>
                  <a:pt x="2030" y="32"/>
                </a:cubicBezTo>
                <a:cubicBezTo>
                  <a:pt x="2039" y="32"/>
                  <a:pt x="2017" y="38"/>
                  <a:pt x="2006" y="40"/>
                </a:cubicBezTo>
                <a:cubicBezTo>
                  <a:pt x="1994" y="42"/>
                  <a:pt x="2009" y="52"/>
                  <a:pt x="2022" y="52"/>
                </a:cubicBezTo>
                <a:cubicBezTo>
                  <a:pt x="2035" y="52"/>
                  <a:pt x="2045" y="70"/>
                  <a:pt x="2057" y="65"/>
                </a:cubicBezTo>
                <a:cubicBezTo>
                  <a:pt x="2069" y="60"/>
                  <a:pt x="2097" y="42"/>
                  <a:pt x="2105" y="35"/>
                </a:cubicBezTo>
                <a:cubicBezTo>
                  <a:pt x="2113" y="28"/>
                  <a:pt x="2111" y="38"/>
                  <a:pt x="2097" y="50"/>
                </a:cubicBezTo>
                <a:cubicBezTo>
                  <a:pt x="2082" y="61"/>
                  <a:pt x="2080" y="80"/>
                  <a:pt x="2080" y="86"/>
                </a:cubicBezTo>
                <a:cubicBezTo>
                  <a:pt x="2080" y="93"/>
                  <a:pt x="2093" y="98"/>
                  <a:pt x="2098" y="91"/>
                </a:cubicBezTo>
                <a:cubicBezTo>
                  <a:pt x="2103" y="85"/>
                  <a:pt x="2118" y="106"/>
                  <a:pt x="2126" y="93"/>
                </a:cubicBezTo>
                <a:cubicBezTo>
                  <a:pt x="2135" y="80"/>
                  <a:pt x="2145" y="104"/>
                  <a:pt x="2163" y="91"/>
                </a:cubicBezTo>
                <a:cubicBezTo>
                  <a:pt x="2181" y="78"/>
                  <a:pt x="2226" y="53"/>
                  <a:pt x="2231" y="48"/>
                </a:cubicBezTo>
                <a:cubicBezTo>
                  <a:pt x="2236" y="43"/>
                  <a:pt x="2224" y="60"/>
                  <a:pt x="2211" y="71"/>
                </a:cubicBezTo>
                <a:cubicBezTo>
                  <a:pt x="2197" y="83"/>
                  <a:pt x="2201" y="91"/>
                  <a:pt x="2206" y="90"/>
                </a:cubicBezTo>
                <a:cubicBezTo>
                  <a:pt x="2211" y="88"/>
                  <a:pt x="2211" y="98"/>
                  <a:pt x="2222" y="96"/>
                </a:cubicBezTo>
                <a:cubicBezTo>
                  <a:pt x="2234" y="95"/>
                  <a:pt x="2236" y="106"/>
                  <a:pt x="2244" y="101"/>
                </a:cubicBezTo>
                <a:cubicBezTo>
                  <a:pt x="2252" y="96"/>
                  <a:pt x="2269" y="90"/>
                  <a:pt x="2264" y="98"/>
                </a:cubicBezTo>
                <a:cubicBezTo>
                  <a:pt x="2259" y="106"/>
                  <a:pt x="2252" y="123"/>
                  <a:pt x="2257" y="124"/>
                </a:cubicBezTo>
                <a:cubicBezTo>
                  <a:pt x="2262" y="126"/>
                  <a:pt x="2272" y="141"/>
                  <a:pt x="2267" y="146"/>
                </a:cubicBezTo>
                <a:cubicBezTo>
                  <a:pt x="2262" y="151"/>
                  <a:pt x="2255" y="169"/>
                  <a:pt x="2264" y="169"/>
                </a:cubicBezTo>
                <a:cubicBezTo>
                  <a:pt x="2272" y="169"/>
                  <a:pt x="2358" y="164"/>
                  <a:pt x="2363" y="166"/>
                </a:cubicBezTo>
                <a:cubicBezTo>
                  <a:pt x="2368" y="167"/>
                  <a:pt x="2325" y="171"/>
                  <a:pt x="2325" y="179"/>
                </a:cubicBezTo>
                <a:cubicBezTo>
                  <a:pt x="2325" y="187"/>
                  <a:pt x="2275" y="184"/>
                  <a:pt x="2275" y="190"/>
                </a:cubicBezTo>
                <a:cubicBezTo>
                  <a:pt x="2275" y="197"/>
                  <a:pt x="2336" y="189"/>
                  <a:pt x="2341" y="194"/>
                </a:cubicBezTo>
                <a:cubicBezTo>
                  <a:pt x="2346" y="199"/>
                  <a:pt x="2242" y="217"/>
                  <a:pt x="2242" y="217"/>
                </a:cubicBezTo>
                <a:cubicBezTo>
                  <a:pt x="2242" y="217"/>
                  <a:pt x="2229" y="301"/>
                  <a:pt x="2211" y="357"/>
                </a:cubicBezTo>
                <a:cubicBezTo>
                  <a:pt x="2193" y="414"/>
                  <a:pt x="2166" y="476"/>
                  <a:pt x="2166" y="476"/>
                </a:cubicBezTo>
                <a:cubicBezTo>
                  <a:pt x="2166" y="476"/>
                  <a:pt x="2298" y="372"/>
                  <a:pt x="2310" y="366"/>
                </a:cubicBezTo>
                <a:cubicBezTo>
                  <a:pt x="2321" y="359"/>
                  <a:pt x="2312" y="371"/>
                  <a:pt x="2326" y="369"/>
                </a:cubicBezTo>
                <a:cubicBezTo>
                  <a:pt x="2341" y="367"/>
                  <a:pt x="2374" y="361"/>
                  <a:pt x="2386" y="356"/>
                </a:cubicBezTo>
                <a:cubicBezTo>
                  <a:pt x="2398" y="351"/>
                  <a:pt x="2460" y="311"/>
                  <a:pt x="2472" y="311"/>
                </a:cubicBezTo>
                <a:cubicBezTo>
                  <a:pt x="2484" y="311"/>
                  <a:pt x="2498" y="321"/>
                  <a:pt x="2508" y="314"/>
                </a:cubicBezTo>
                <a:cubicBezTo>
                  <a:pt x="2518" y="308"/>
                  <a:pt x="2527" y="319"/>
                  <a:pt x="2535" y="313"/>
                </a:cubicBezTo>
                <a:cubicBezTo>
                  <a:pt x="2543" y="306"/>
                  <a:pt x="2546" y="316"/>
                  <a:pt x="2560" y="311"/>
                </a:cubicBezTo>
                <a:cubicBezTo>
                  <a:pt x="2573" y="306"/>
                  <a:pt x="2586" y="301"/>
                  <a:pt x="2570" y="313"/>
                </a:cubicBezTo>
                <a:cubicBezTo>
                  <a:pt x="2553" y="324"/>
                  <a:pt x="2545" y="334"/>
                  <a:pt x="2560" y="333"/>
                </a:cubicBezTo>
                <a:cubicBezTo>
                  <a:pt x="2574" y="331"/>
                  <a:pt x="2586" y="331"/>
                  <a:pt x="2599" y="324"/>
                </a:cubicBezTo>
                <a:cubicBezTo>
                  <a:pt x="2612" y="318"/>
                  <a:pt x="2627" y="316"/>
                  <a:pt x="2614" y="326"/>
                </a:cubicBezTo>
                <a:cubicBezTo>
                  <a:pt x="2601" y="336"/>
                  <a:pt x="2586" y="359"/>
                  <a:pt x="2599" y="354"/>
                </a:cubicBezTo>
                <a:cubicBezTo>
                  <a:pt x="2612" y="349"/>
                  <a:pt x="2631" y="351"/>
                  <a:pt x="2632" y="357"/>
                </a:cubicBezTo>
                <a:cubicBezTo>
                  <a:pt x="2634" y="364"/>
                  <a:pt x="2654" y="366"/>
                  <a:pt x="2662" y="356"/>
                </a:cubicBezTo>
                <a:cubicBezTo>
                  <a:pt x="2670" y="346"/>
                  <a:pt x="2669" y="357"/>
                  <a:pt x="2670" y="359"/>
                </a:cubicBezTo>
                <a:cubicBezTo>
                  <a:pt x="2672" y="361"/>
                  <a:pt x="2690" y="349"/>
                  <a:pt x="2687" y="354"/>
                </a:cubicBezTo>
                <a:cubicBezTo>
                  <a:pt x="2684" y="359"/>
                  <a:pt x="2687" y="374"/>
                  <a:pt x="2697" y="369"/>
                </a:cubicBezTo>
                <a:cubicBezTo>
                  <a:pt x="2707" y="364"/>
                  <a:pt x="2712" y="369"/>
                  <a:pt x="2702" y="387"/>
                </a:cubicBezTo>
                <a:cubicBezTo>
                  <a:pt x="2692" y="405"/>
                  <a:pt x="2617" y="519"/>
                  <a:pt x="2599" y="536"/>
                </a:cubicBezTo>
                <a:cubicBezTo>
                  <a:pt x="2581" y="553"/>
                  <a:pt x="2558" y="620"/>
                  <a:pt x="2535" y="657"/>
                </a:cubicBezTo>
                <a:cubicBezTo>
                  <a:pt x="2512" y="693"/>
                  <a:pt x="2497" y="721"/>
                  <a:pt x="2479" y="764"/>
                </a:cubicBezTo>
                <a:cubicBezTo>
                  <a:pt x="2460" y="807"/>
                  <a:pt x="2412" y="865"/>
                  <a:pt x="2391" y="896"/>
                </a:cubicBezTo>
                <a:cubicBezTo>
                  <a:pt x="2369" y="928"/>
                  <a:pt x="2348" y="969"/>
                  <a:pt x="2333" y="973"/>
                </a:cubicBezTo>
                <a:cubicBezTo>
                  <a:pt x="2318" y="976"/>
                  <a:pt x="2331" y="994"/>
                  <a:pt x="2305" y="994"/>
                </a:cubicBezTo>
                <a:cubicBezTo>
                  <a:pt x="2278" y="994"/>
                  <a:pt x="2247" y="997"/>
                  <a:pt x="2254" y="1011"/>
                </a:cubicBezTo>
                <a:cubicBezTo>
                  <a:pt x="2260" y="1024"/>
                  <a:pt x="2280" y="1067"/>
                  <a:pt x="2259" y="1067"/>
                </a:cubicBezTo>
                <a:cubicBezTo>
                  <a:pt x="2237" y="1067"/>
                  <a:pt x="2186" y="1088"/>
                  <a:pt x="2151" y="1095"/>
                </a:cubicBezTo>
                <a:cubicBezTo>
                  <a:pt x="2116" y="1101"/>
                  <a:pt x="2021" y="1113"/>
                  <a:pt x="1971" y="1131"/>
                </a:cubicBezTo>
                <a:cubicBezTo>
                  <a:pt x="1921" y="1149"/>
                  <a:pt x="1840" y="1164"/>
                  <a:pt x="1824" y="1161"/>
                </a:cubicBezTo>
                <a:cubicBezTo>
                  <a:pt x="1807" y="1158"/>
                  <a:pt x="1731" y="1187"/>
                  <a:pt x="1599" y="1204"/>
                </a:cubicBezTo>
                <a:cubicBezTo>
                  <a:pt x="1467" y="1221"/>
                  <a:pt x="1278" y="1247"/>
                  <a:pt x="1253" y="1262"/>
                </a:cubicBezTo>
                <a:cubicBezTo>
                  <a:pt x="1229" y="1277"/>
                  <a:pt x="1181" y="1262"/>
                  <a:pt x="1134" y="1259"/>
                </a:cubicBezTo>
                <a:cubicBezTo>
                  <a:pt x="1088" y="1255"/>
                  <a:pt x="898" y="1260"/>
                  <a:pt x="797" y="1264"/>
                </a:cubicBezTo>
                <a:cubicBezTo>
                  <a:pt x="696" y="1267"/>
                  <a:pt x="561" y="1270"/>
                  <a:pt x="518" y="1252"/>
                </a:cubicBezTo>
                <a:cubicBezTo>
                  <a:pt x="475" y="1234"/>
                  <a:pt x="427" y="1214"/>
                  <a:pt x="420" y="1199"/>
                </a:cubicBezTo>
                <a:cubicBezTo>
                  <a:pt x="413" y="1184"/>
                  <a:pt x="400" y="1138"/>
                  <a:pt x="438" y="1060"/>
                </a:cubicBezTo>
                <a:cubicBezTo>
                  <a:pt x="476" y="982"/>
                  <a:pt x="584" y="860"/>
                  <a:pt x="645" y="799"/>
                </a:cubicBezTo>
                <a:cubicBezTo>
                  <a:pt x="706" y="738"/>
                  <a:pt x="754" y="680"/>
                  <a:pt x="739" y="609"/>
                </a:cubicBezTo>
                <a:cubicBezTo>
                  <a:pt x="724" y="538"/>
                  <a:pt x="627" y="562"/>
                  <a:pt x="597" y="592"/>
                </a:cubicBezTo>
                <a:cubicBezTo>
                  <a:pt x="567" y="622"/>
                  <a:pt x="508" y="690"/>
                  <a:pt x="488" y="748"/>
                </a:cubicBezTo>
                <a:cubicBezTo>
                  <a:pt x="468" y="806"/>
                  <a:pt x="417" y="916"/>
                  <a:pt x="382" y="958"/>
                </a:cubicBezTo>
                <a:cubicBezTo>
                  <a:pt x="347" y="999"/>
                  <a:pt x="322" y="1058"/>
                  <a:pt x="279" y="1090"/>
                </a:cubicBezTo>
                <a:cubicBezTo>
                  <a:pt x="236" y="1121"/>
                  <a:pt x="187" y="1204"/>
                  <a:pt x="170" y="1235"/>
                </a:cubicBezTo>
                <a:cubicBezTo>
                  <a:pt x="154" y="1267"/>
                  <a:pt x="137" y="1307"/>
                  <a:pt x="129" y="1315"/>
                </a:cubicBezTo>
                <a:cubicBezTo>
                  <a:pt x="121" y="1323"/>
                  <a:pt x="99" y="1343"/>
                  <a:pt x="76" y="1343"/>
                </a:cubicBezTo>
                <a:cubicBezTo>
                  <a:pt x="53" y="1343"/>
                  <a:pt x="33" y="1331"/>
                  <a:pt x="30" y="13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flipH="1">
            <a:off x="5108440" y="5997141"/>
            <a:ext cx="1020671" cy="174099"/>
          </a:xfrm>
          <a:custGeom>
            <a:avLst/>
            <a:gdLst>
              <a:gd name="T0" fmla="*/ 582 w 597"/>
              <a:gd name="T1" fmla="*/ 46 h 102"/>
              <a:gd name="T2" fmla="*/ 514 w 597"/>
              <a:gd name="T3" fmla="*/ 36 h 102"/>
              <a:gd name="T4" fmla="*/ 279 w 597"/>
              <a:gd name="T5" fmla="*/ 23 h 102"/>
              <a:gd name="T6" fmla="*/ 162 w 597"/>
              <a:gd name="T7" fmla="*/ 5 h 102"/>
              <a:gd name="T8" fmla="*/ 13 w 597"/>
              <a:gd name="T9" fmla="*/ 10 h 102"/>
              <a:gd name="T10" fmla="*/ 48 w 597"/>
              <a:gd name="T11" fmla="*/ 38 h 102"/>
              <a:gd name="T12" fmla="*/ 173 w 597"/>
              <a:gd name="T13" fmla="*/ 58 h 102"/>
              <a:gd name="T14" fmla="*/ 309 w 597"/>
              <a:gd name="T15" fmla="*/ 84 h 102"/>
              <a:gd name="T16" fmla="*/ 499 w 597"/>
              <a:gd name="T17" fmla="*/ 91 h 102"/>
              <a:gd name="T18" fmla="*/ 588 w 597"/>
              <a:gd name="T19" fmla="*/ 68 h 102"/>
              <a:gd name="T20" fmla="*/ 582 w 597"/>
              <a:gd name="T2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02">
                <a:moveTo>
                  <a:pt x="582" y="46"/>
                </a:moveTo>
                <a:cubicBezTo>
                  <a:pt x="564" y="46"/>
                  <a:pt x="550" y="36"/>
                  <a:pt x="514" y="36"/>
                </a:cubicBezTo>
                <a:cubicBezTo>
                  <a:pt x="478" y="36"/>
                  <a:pt x="329" y="33"/>
                  <a:pt x="279" y="23"/>
                </a:cubicBezTo>
                <a:cubicBezTo>
                  <a:pt x="230" y="13"/>
                  <a:pt x="198" y="5"/>
                  <a:pt x="162" y="5"/>
                </a:cubicBezTo>
                <a:cubicBezTo>
                  <a:pt x="125" y="5"/>
                  <a:pt x="26" y="0"/>
                  <a:pt x="13" y="10"/>
                </a:cubicBezTo>
                <a:cubicBezTo>
                  <a:pt x="0" y="20"/>
                  <a:pt x="10" y="33"/>
                  <a:pt x="48" y="38"/>
                </a:cubicBezTo>
                <a:cubicBezTo>
                  <a:pt x="86" y="43"/>
                  <a:pt x="150" y="58"/>
                  <a:pt x="173" y="58"/>
                </a:cubicBezTo>
                <a:cubicBezTo>
                  <a:pt x="197" y="58"/>
                  <a:pt x="258" y="83"/>
                  <a:pt x="309" y="84"/>
                </a:cubicBezTo>
                <a:cubicBezTo>
                  <a:pt x="360" y="86"/>
                  <a:pt x="459" y="102"/>
                  <a:pt x="499" y="91"/>
                </a:cubicBezTo>
                <a:cubicBezTo>
                  <a:pt x="539" y="79"/>
                  <a:pt x="580" y="73"/>
                  <a:pt x="588" y="68"/>
                </a:cubicBezTo>
                <a:cubicBezTo>
                  <a:pt x="597" y="63"/>
                  <a:pt x="597" y="46"/>
                  <a:pt x="582" y="46"/>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flipH="1">
            <a:off x="5120401" y="5764567"/>
            <a:ext cx="489072" cy="81069"/>
          </a:xfrm>
          <a:custGeom>
            <a:avLst/>
            <a:gdLst>
              <a:gd name="T0" fmla="*/ 286 w 286"/>
              <a:gd name="T1" fmla="*/ 27 h 47"/>
              <a:gd name="T2" fmla="*/ 235 w 286"/>
              <a:gd name="T3" fmla="*/ 17 h 47"/>
              <a:gd name="T4" fmla="*/ 184 w 286"/>
              <a:gd name="T5" fmla="*/ 9 h 47"/>
              <a:gd name="T6" fmla="*/ 73 w 286"/>
              <a:gd name="T7" fmla="*/ 4 h 47"/>
              <a:gd name="T8" fmla="*/ 182 w 286"/>
              <a:gd name="T9" fmla="*/ 18 h 47"/>
              <a:gd name="T10" fmla="*/ 12 w 286"/>
              <a:gd name="T11" fmla="*/ 25 h 47"/>
              <a:gd name="T12" fmla="*/ 76 w 286"/>
              <a:gd name="T13" fmla="*/ 45 h 47"/>
              <a:gd name="T14" fmla="*/ 250 w 286"/>
              <a:gd name="T15" fmla="*/ 40 h 47"/>
              <a:gd name="T16" fmla="*/ 286 w 286"/>
              <a:gd name="T17"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47">
                <a:moveTo>
                  <a:pt x="286" y="27"/>
                </a:moveTo>
                <a:cubicBezTo>
                  <a:pt x="286" y="20"/>
                  <a:pt x="248" y="15"/>
                  <a:pt x="235" y="17"/>
                </a:cubicBezTo>
                <a:cubicBezTo>
                  <a:pt x="222" y="18"/>
                  <a:pt x="205" y="10"/>
                  <a:pt x="184" y="9"/>
                </a:cubicBezTo>
                <a:cubicBezTo>
                  <a:pt x="162" y="7"/>
                  <a:pt x="78" y="0"/>
                  <a:pt x="73" y="4"/>
                </a:cubicBezTo>
                <a:cubicBezTo>
                  <a:pt x="68" y="7"/>
                  <a:pt x="174" y="10"/>
                  <a:pt x="182" y="18"/>
                </a:cubicBezTo>
                <a:cubicBezTo>
                  <a:pt x="190" y="27"/>
                  <a:pt x="23" y="12"/>
                  <a:pt x="12" y="25"/>
                </a:cubicBezTo>
                <a:cubicBezTo>
                  <a:pt x="0" y="38"/>
                  <a:pt x="43" y="43"/>
                  <a:pt x="76" y="45"/>
                </a:cubicBezTo>
                <a:cubicBezTo>
                  <a:pt x="109" y="47"/>
                  <a:pt x="235" y="43"/>
                  <a:pt x="250" y="40"/>
                </a:cubicBezTo>
                <a:cubicBezTo>
                  <a:pt x="265" y="37"/>
                  <a:pt x="286" y="33"/>
                  <a:pt x="286" y="2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flipH="1">
            <a:off x="5376898" y="5744632"/>
            <a:ext cx="172770" cy="26580"/>
          </a:xfrm>
          <a:custGeom>
            <a:avLst/>
            <a:gdLst>
              <a:gd name="T0" fmla="*/ 96 w 101"/>
              <a:gd name="T1" fmla="*/ 7 h 16"/>
              <a:gd name="T2" fmla="*/ 10 w 101"/>
              <a:gd name="T3" fmla="*/ 4 h 16"/>
              <a:gd name="T4" fmla="*/ 96 w 101"/>
              <a:gd name="T5" fmla="*/ 7 h 16"/>
            </a:gdLst>
            <a:ahLst/>
            <a:cxnLst>
              <a:cxn ang="0">
                <a:pos x="T0" y="T1"/>
              </a:cxn>
              <a:cxn ang="0">
                <a:pos x="T2" y="T3"/>
              </a:cxn>
              <a:cxn ang="0">
                <a:pos x="T4" y="T5"/>
              </a:cxn>
            </a:cxnLst>
            <a:rect l="0" t="0" r="r" b="b"/>
            <a:pathLst>
              <a:path w="101" h="16">
                <a:moveTo>
                  <a:pt x="96" y="7"/>
                </a:moveTo>
                <a:cubicBezTo>
                  <a:pt x="101" y="0"/>
                  <a:pt x="20" y="2"/>
                  <a:pt x="10" y="4"/>
                </a:cubicBezTo>
                <a:cubicBezTo>
                  <a:pt x="0" y="6"/>
                  <a:pt x="89" y="16"/>
                  <a:pt x="96" y="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flipH="1">
            <a:off x="5057938" y="5567876"/>
            <a:ext cx="1246601" cy="178085"/>
          </a:xfrm>
          <a:custGeom>
            <a:avLst/>
            <a:gdLst>
              <a:gd name="T0" fmla="*/ 728 w 729"/>
              <a:gd name="T1" fmla="*/ 38 h 104"/>
              <a:gd name="T2" fmla="*/ 696 w 729"/>
              <a:gd name="T3" fmla="*/ 23 h 104"/>
              <a:gd name="T4" fmla="*/ 624 w 729"/>
              <a:gd name="T5" fmla="*/ 14 h 104"/>
              <a:gd name="T6" fmla="*/ 458 w 729"/>
              <a:gd name="T7" fmla="*/ 0 h 104"/>
              <a:gd name="T8" fmla="*/ 584 w 729"/>
              <a:gd name="T9" fmla="*/ 16 h 104"/>
              <a:gd name="T10" fmla="*/ 415 w 729"/>
              <a:gd name="T11" fmla="*/ 8 h 104"/>
              <a:gd name="T12" fmla="*/ 442 w 729"/>
              <a:gd name="T13" fmla="*/ 19 h 104"/>
              <a:gd name="T14" fmla="*/ 379 w 729"/>
              <a:gd name="T15" fmla="*/ 14 h 104"/>
              <a:gd name="T16" fmla="*/ 395 w 729"/>
              <a:gd name="T17" fmla="*/ 26 h 104"/>
              <a:gd name="T18" fmla="*/ 223 w 729"/>
              <a:gd name="T19" fmla="*/ 36 h 104"/>
              <a:gd name="T20" fmla="*/ 45 w 729"/>
              <a:gd name="T21" fmla="*/ 57 h 104"/>
              <a:gd name="T22" fmla="*/ 18 w 729"/>
              <a:gd name="T23" fmla="*/ 85 h 104"/>
              <a:gd name="T24" fmla="*/ 141 w 729"/>
              <a:gd name="T25" fmla="*/ 100 h 104"/>
              <a:gd name="T26" fmla="*/ 323 w 729"/>
              <a:gd name="T27" fmla="*/ 95 h 104"/>
              <a:gd name="T28" fmla="*/ 435 w 729"/>
              <a:gd name="T29" fmla="*/ 71 h 104"/>
              <a:gd name="T30" fmla="*/ 728 w 729"/>
              <a:gd name="T31"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9" h="104">
                <a:moveTo>
                  <a:pt x="728" y="38"/>
                </a:moveTo>
                <a:cubicBezTo>
                  <a:pt x="727" y="28"/>
                  <a:pt x="701" y="26"/>
                  <a:pt x="696" y="23"/>
                </a:cubicBezTo>
                <a:cubicBezTo>
                  <a:pt x="691" y="19"/>
                  <a:pt x="634" y="19"/>
                  <a:pt x="624" y="14"/>
                </a:cubicBezTo>
                <a:cubicBezTo>
                  <a:pt x="614" y="9"/>
                  <a:pt x="468" y="0"/>
                  <a:pt x="458" y="0"/>
                </a:cubicBezTo>
                <a:cubicBezTo>
                  <a:pt x="448" y="0"/>
                  <a:pt x="599" y="14"/>
                  <a:pt x="584" y="16"/>
                </a:cubicBezTo>
                <a:cubicBezTo>
                  <a:pt x="569" y="18"/>
                  <a:pt x="424" y="4"/>
                  <a:pt x="415" y="8"/>
                </a:cubicBezTo>
                <a:cubicBezTo>
                  <a:pt x="407" y="11"/>
                  <a:pt x="450" y="16"/>
                  <a:pt x="442" y="19"/>
                </a:cubicBezTo>
                <a:cubicBezTo>
                  <a:pt x="433" y="23"/>
                  <a:pt x="384" y="13"/>
                  <a:pt x="379" y="14"/>
                </a:cubicBezTo>
                <a:cubicBezTo>
                  <a:pt x="374" y="16"/>
                  <a:pt x="414" y="28"/>
                  <a:pt x="395" y="26"/>
                </a:cubicBezTo>
                <a:cubicBezTo>
                  <a:pt x="377" y="24"/>
                  <a:pt x="276" y="26"/>
                  <a:pt x="223" y="36"/>
                </a:cubicBezTo>
                <a:cubicBezTo>
                  <a:pt x="171" y="46"/>
                  <a:pt x="65" y="57"/>
                  <a:pt x="45" y="57"/>
                </a:cubicBezTo>
                <a:cubicBezTo>
                  <a:pt x="25" y="57"/>
                  <a:pt x="0" y="84"/>
                  <a:pt x="18" y="85"/>
                </a:cubicBezTo>
                <a:cubicBezTo>
                  <a:pt x="37" y="87"/>
                  <a:pt x="113" y="104"/>
                  <a:pt x="141" y="100"/>
                </a:cubicBezTo>
                <a:cubicBezTo>
                  <a:pt x="169" y="97"/>
                  <a:pt x="281" y="100"/>
                  <a:pt x="323" y="95"/>
                </a:cubicBezTo>
                <a:cubicBezTo>
                  <a:pt x="364" y="90"/>
                  <a:pt x="399" y="72"/>
                  <a:pt x="435" y="71"/>
                </a:cubicBezTo>
                <a:cubicBezTo>
                  <a:pt x="472" y="69"/>
                  <a:pt x="729" y="57"/>
                  <a:pt x="728" y="38"/>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flipH="1">
            <a:off x="3437890" y="6163267"/>
            <a:ext cx="303011" cy="59804"/>
          </a:xfrm>
          <a:custGeom>
            <a:avLst/>
            <a:gdLst>
              <a:gd name="T0" fmla="*/ 152 w 177"/>
              <a:gd name="T1" fmla="*/ 14 h 35"/>
              <a:gd name="T2" fmla="*/ 41 w 177"/>
              <a:gd name="T3" fmla="*/ 5 h 35"/>
              <a:gd name="T4" fmla="*/ 17 w 177"/>
              <a:gd name="T5" fmla="*/ 17 h 35"/>
              <a:gd name="T6" fmla="*/ 30 w 177"/>
              <a:gd name="T7" fmla="*/ 29 h 35"/>
              <a:gd name="T8" fmla="*/ 114 w 177"/>
              <a:gd name="T9" fmla="*/ 30 h 35"/>
              <a:gd name="T10" fmla="*/ 152 w 177"/>
              <a:gd name="T11" fmla="*/ 14 h 35"/>
            </a:gdLst>
            <a:ahLst/>
            <a:cxnLst>
              <a:cxn ang="0">
                <a:pos x="T0" y="T1"/>
              </a:cxn>
              <a:cxn ang="0">
                <a:pos x="T2" y="T3"/>
              </a:cxn>
              <a:cxn ang="0">
                <a:pos x="T4" y="T5"/>
              </a:cxn>
              <a:cxn ang="0">
                <a:pos x="T6" y="T7"/>
              </a:cxn>
              <a:cxn ang="0">
                <a:pos x="T8" y="T9"/>
              </a:cxn>
              <a:cxn ang="0">
                <a:pos x="T10" y="T11"/>
              </a:cxn>
            </a:cxnLst>
            <a:rect l="0" t="0" r="r" b="b"/>
            <a:pathLst>
              <a:path w="177" h="35">
                <a:moveTo>
                  <a:pt x="152" y="14"/>
                </a:moveTo>
                <a:cubicBezTo>
                  <a:pt x="141" y="9"/>
                  <a:pt x="83" y="0"/>
                  <a:pt x="41" y="5"/>
                </a:cubicBezTo>
                <a:cubicBezTo>
                  <a:pt x="0" y="10"/>
                  <a:pt x="28" y="14"/>
                  <a:pt x="17" y="17"/>
                </a:cubicBezTo>
                <a:cubicBezTo>
                  <a:pt x="5" y="20"/>
                  <a:pt x="2" y="29"/>
                  <a:pt x="30" y="29"/>
                </a:cubicBezTo>
                <a:cubicBezTo>
                  <a:pt x="58" y="29"/>
                  <a:pt x="106" y="35"/>
                  <a:pt x="114" y="30"/>
                </a:cubicBezTo>
                <a:cubicBezTo>
                  <a:pt x="122" y="25"/>
                  <a:pt x="177" y="24"/>
                  <a:pt x="152" y="14"/>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flipH="1">
            <a:off x="2841169" y="6056946"/>
            <a:ext cx="789425" cy="73095"/>
          </a:xfrm>
          <a:custGeom>
            <a:avLst/>
            <a:gdLst>
              <a:gd name="T0" fmla="*/ 452 w 462"/>
              <a:gd name="T1" fmla="*/ 39 h 43"/>
              <a:gd name="T2" fmla="*/ 450 w 462"/>
              <a:gd name="T3" fmla="*/ 29 h 43"/>
              <a:gd name="T4" fmla="*/ 439 w 462"/>
              <a:gd name="T5" fmla="*/ 18 h 43"/>
              <a:gd name="T6" fmla="*/ 273 w 462"/>
              <a:gd name="T7" fmla="*/ 14 h 43"/>
              <a:gd name="T8" fmla="*/ 260 w 462"/>
              <a:gd name="T9" fmla="*/ 5 h 43"/>
              <a:gd name="T10" fmla="*/ 162 w 462"/>
              <a:gd name="T11" fmla="*/ 6 h 43"/>
              <a:gd name="T12" fmla="*/ 20 w 462"/>
              <a:gd name="T13" fmla="*/ 0 h 43"/>
              <a:gd name="T14" fmla="*/ 37 w 462"/>
              <a:gd name="T15" fmla="*/ 11 h 43"/>
              <a:gd name="T16" fmla="*/ 2 w 462"/>
              <a:gd name="T17" fmla="*/ 18 h 43"/>
              <a:gd name="T18" fmla="*/ 106 w 462"/>
              <a:gd name="T19" fmla="*/ 21 h 43"/>
              <a:gd name="T20" fmla="*/ 209 w 462"/>
              <a:gd name="T21" fmla="*/ 24 h 43"/>
              <a:gd name="T22" fmla="*/ 305 w 462"/>
              <a:gd name="T23" fmla="*/ 23 h 43"/>
              <a:gd name="T24" fmla="*/ 300 w 462"/>
              <a:gd name="T25" fmla="*/ 34 h 43"/>
              <a:gd name="T26" fmla="*/ 404 w 462"/>
              <a:gd name="T27" fmla="*/ 29 h 43"/>
              <a:gd name="T28" fmla="*/ 377 w 462"/>
              <a:gd name="T29" fmla="*/ 38 h 43"/>
              <a:gd name="T30" fmla="*/ 452 w 462"/>
              <a:gd name="T3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2" h="43">
                <a:moveTo>
                  <a:pt x="452" y="39"/>
                </a:moveTo>
                <a:cubicBezTo>
                  <a:pt x="462" y="37"/>
                  <a:pt x="454" y="36"/>
                  <a:pt x="450" y="29"/>
                </a:cubicBezTo>
                <a:cubicBezTo>
                  <a:pt x="447" y="23"/>
                  <a:pt x="458" y="18"/>
                  <a:pt x="439" y="18"/>
                </a:cubicBezTo>
                <a:cubicBezTo>
                  <a:pt x="419" y="18"/>
                  <a:pt x="293" y="14"/>
                  <a:pt x="273" y="14"/>
                </a:cubicBezTo>
                <a:cubicBezTo>
                  <a:pt x="253" y="14"/>
                  <a:pt x="283" y="5"/>
                  <a:pt x="260" y="5"/>
                </a:cubicBezTo>
                <a:cubicBezTo>
                  <a:pt x="237" y="5"/>
                  <a:pt x="172" y="11"/>
                  <a:pt x="162" y="6"/>
                </a:cubicBezTo>
                <a:cubicBezTo>
                  <a:pt x="153" y="1"/>
                  <a:pt x="38" y="0"/>
                  <a:pt x="20" y="0"/>
                </a:cubicBezTo>
                <a:cubicBezTo>
                  <a:pt x="2" y="0"/>
                  <a:pt x="24" y="8"/>
                  <a:pt x="37" y="11"/>
                </a:cubicBezTo>
                <a:cubicBezTo>
                  <a:pt x="50" y="14"/>
                  <a:pt x="0" y="9"/>
                  <a:pt x="2" y="18"/>
                </a:cubicBezTo>
                <a:cubicBezTo>
                  <a:pt x="4" y="26"/>
                  <a:pt x="88" y="24"/>
                  <a:pt x="106" y="21"/>
                </a:cubicBezTo>
                <a:cubicBezTo>
                  <a:pt x="124" y="18"/>
                  <a:pt x="167" y="26"/>
                  <a:pt x="209" y="24"/>
                </a:cubicBezTo>
                <a:cubicBezTo>
                  <a:pt x="250" y="23"/>
                  <a:pt x="298" y="21"/>
                  <a:pt x="305" y="23"/>
                </a:cubicBezTo>
                <a:cubicBezTo>
                  <a:pt x="311" y="24"/>
                  <a:pt x="273" y="36"/>
                  <a:pt x="300" y="34"/>
                </a:cubicBezTo>
                <a:cubicBezTo>
                  <a:pt x="326" y="33"/>
                  <a:pt x="404" y="23"/>
                  <a:pt x="404" y="29"/>
                </a:cubicBezTo>
                <a:cubicBezTo>
                  <a:pt x="404" y="36"/>
                  <a:pt x="369" y="33"/>
                  <a:pt x="377" y="38"/>
                </a:cubicBezTo>
                <a:cubicBezTo>
                  <a:pt x="386" y="43"/>
                  <a:pt x="439" y="43"/>
                  <a:pt x="452" y="39"/>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flipH="1">
            <a:off x="3597369" y="5769883"/>
            <a:ext cx="284405" cy="31895"/>
          </a:xfrm>
          <a:custGeom>
            <a:avLst/>
            <a:gdLst>
              <a:gd name="T0" fmla="*/ 161 w 167"/>
              <a:gd name="T1" fmla="*/ 7 h 19"/>
              <a:gd name="T2" fmla="*/ 10 w 167"/>
              <a:gd name="T3" fmla="*/ 12 h 19"/>
              <a:gd name="T4" fmla="*/ 161 w 167"/>
              <a:gd name="T5" fmla="*/ 7 h 19"/>
            </a:gdLst>
            <a:ahLst/>
            <a:cxnLst>
              <a:cxn ang="0">
                <a:pos x="T0" y="T1"/>
              </a:cxn>
              <a:cxn ang="0">
                <a:pos x="T2" y="T3"/>
              </a:cxn>
              <a:cxn ang="0">
                <a:pos x="T4" y="T5"/>
              </a:cxn>
            </a:cxnLst>
            <a:rect l="0" t="0" r="r" b="b"/>
            <a:pathLst>
              <a:path w="167" h="19">
                <a:moveTo>
                  <a:pt x="161" y="7"/>
                </a:moveTo>
                <a:cubicBezTo>
                  <a:pt x="167" y="0"/>
                  <a:pt x="20" y="6"/>
                  <a:pt x="10" y="12"/>
                </a:cubicBezTo>
                <a:cubicBezTo>
                  <a:pt x="0" y="19"/>
                  <a:pt x="154" y="15"/>
                  <a:pt x="161" y="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flipH="1">
            <a:off x="2750797" y="5646286"/>
            <a:ext cx="1386145" cy="148848"/>
          </a:xfrm>
          <a:custGeom>
            <a:avLst/>
            <a:gdLst>
              <a:gd name="T0" fmla="*/ 5 w 811"/>
              <a:gd name="T1" fmla="*/ 76 h 87"/>
              <a:gd name="T2" fmla="*/ 282 w 811"/>
              <a:gd name="T3" fmla="*/ 69 h 87"/>
              <a:gd name="T4" fmla="*/ 493 w 811"/>
              <a:gd name="T5" fmla="*/ 69 h 87"/>
              <a:gd name="T6" fmla="*/ 707 w 811"/>
              <a:gd name="T7" fmla="*/ 63 h 87"/>
              <a:gd name="T8" fmla="*/ 768 w 811"/>
              <a:gd name="T9" fmla="*/ 51 h 87"/>
              <a:gd name="T10" fmla="*/ 733 w 811"/>
              <a:gd name="T11" fmla="*/ 44 h 87"/>
              <a:gd name="T12" fmla="*/ 779 w 811"/>
              <a:gd name="T13" fmla="*/ 30 h 87"/>
              <a:gd name="T14" fmla="*/ 609 w 811"/>
              <a:gd name="T15" fmla="*/ 36 h 87"/>
              <a:gd name="T16" fmla="*/ 750 w 811"/>
              <a:gd name="T17" fmla="*/ 18 h 87"/>
              <a:gd name="T18" fmla="*/ 794 w 811"/>
              <a:gd name="T19" fmla="*/ 1 h 87"/>
              <a:gd name="T20" fmla="*/ 513 w 811"/>
              <a:gd name="T21" fmla="*/ 21 h 87"/>
              <a:gd name="T22" fmla="*/ 278 w 811"/>
              <a:gd name="T23" fmla="*/ 28 h 87"/>
              <a:gd name="T24" fmla="*/ 181 w 811"/>
              <a:gd name="T25" fmla="*/ 33 h 87"/>
              <a:gd name="T26" fmla="*/ 105 w 811"/>
              <a:gd name="T27" fmla="*/ 46 h 87"/>
              <a:gd name="T28" fmla="*/ 273 w 811"/>
              <a:gd name="T29" fmla="*/ 54 h 87"/>
              <a:gd name="T30" fmla="*/ 5 w 811"/>
              <a:gd name="T31"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1" h="87">
                <a:moveTo>
                  <a:pt x="5" y="76"/>
                </a:moveTo>
                <a:cubicBezTo>
                  <a:pt x="0" y="87"/>
                  <a:pt x="249" y="74"/>
                  <a:pt x="282" y="69"/>
                </a:cubicBezTo>
                <a:cubicBezTo>
                  <a:pt x="315" y="64"/>
                  <a:pt x="482" y="63"/>
                  <a:pt x="493" y="69"/>
                </a:cubicBezTo>
                <a:cubicBezTo>
                  <a:pt x="505" y="76"/>
                  <a:pt x="688" y="68"/>
                  <a:pt x="707" y="63"/>
                </a:cubicBezTo>
                <a:cubicBezTo>
                  <a:pt x="725" y="58"/>
                  <a:pt x="768" y="56"/>
                  <a:pt x="768" y="51"/>
                </a:cubicBezTo>
                <a:cubicBezTo>
                  <a:pt x="768" y="46"/>
                  <a:pt x="723" y="51"/>
                  <a:pt x="733" y="44"/>
                </a:cubicBezTo>
                <a:cubicBezTo>
                  <a:pt x="743" y="38"/>
                  <a:pt x="789" y="35"/>
                  <a:pt x="779" y="30"/>
                </a:cubicBezTo>
                <a:cubicBezTo>
                  <a:pt x="769" y="25"/>
                  <a:pt x="609" y="44"/>
                  <a:pt x="609" y="36"/>
                </a:cubicBezTo>
                <a:cubicBezTo>
                  <a:pt x="609" y="28"/>
                  <a:pt x="750" y="23"/>
                  <a:pt x="750" y="18"/>
                </a:cubicBezTo>
                <a:cubicBezTo>
                  <a:pt x="750" y="13"/>
                  <a:pt x="811" y="3"/>
                  <a:pt x="794" y="1"/>
                </a:cubicBezTo>
                <a:cubicBezTo>
                  <a:pt x="778" y="0"/>
                  <a:pt x="549" y="15"/>
                  <a:pt x="513" y="21"/>
                </a:cubicBezTo>
                <a:cubicBezTo>
                  <a:pt x="477" y="28"/>
                  <a:pt x="303" y="31"/>
                  <a:pt x="278" y="28"/>
                </a:cubicBezTo>
                <a:cubicBezTo>
                  <a:pt x="253" y="25"/>
                  <a:pt x="199" y="35"/>
                  <a:pt x="181" y="33"/>
                </a:cubicBezTo>
                <a:cubicBezTo>
                  <a:pt x="163" y="31"/>
                  <a:pt x="113" y="39"/>
                  <a:pt x="105" y="46"/>
                </a:cubicBezTo>
                <a:cubicBezTo>
                  <a:pt x="96" y="53"/>
                  <a:pt x="257" y="49"/>
                  <a:pt x="273" y="54"/>
                </a:cubicBezTo>
                <a:cubicBezTo>
                  <a:pt x="290" y="59"/>
                  <a:pt x="7" y="73"/>
                  <a:pt x="5" y="76"/>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flipH="1">
            <a:off x="2936857" y="5542624"/>
            <a:ext cx="1040606" cy="82398"/>
          </a:xfrm>
          <a:custGeom>
            <a:avLst/>
            <a:gdLst>
              <a:gd name="T0" fmla="*/ 602 w 609"/>
              <a:gd name="T1" fmla="*/ 11 h 48"/>
              <a:gd name="T2" fmla="*/ 592 w 609"/>
              <a:gd name="T3" fmla="*/ 0 h 48"/>
              <a:gd name="T4" fmla="*/ 347 w 609"/>
              <a:gd name="T5" fmla="*/ 18 h 48"/>
              <a:gd name="T6" fmla="*/ 208 w 609"/>
              <a:gd name="T7" fmla="*/ 24 h 48"/>
              <a:gd name="T8" fmla="*/ 8 w 609"/>
              <a:gd name="T9" fmla="*/ 41 h 48"/>
              <a:gd name="T10" fmla="*/ 240 w 609"/>
              <a:gd name="T11" fmla="*/ 46 h 48"/>
              <a:gd name="T12" fmla="*/ 352 w 609"/>
              <a:gd name="T13" fmla="*/ 39 h 48"/>
              <a:gd name="T14" fmla="*/ 602 w 609"/>
              <a:gd name="T15" fmla="*/ 11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48">
                <a:moveTo>
                  <a:pt x="602" y="11"/>
                </a:moveTo>
                <a:cubicBezTo>
                  <a:pt x="608" y="4"/>
                  <a:pt x="609" y="0"/>
                  <a:pt x="592" y="0"/>
                </a:cubicBezTo>
                <a:cubicBezTo>
                  <a:pt x="575" y="0"/>
                  <a:pt x="382" y="11"/>
                  <a:pt x="347" y="18"/>
                </a:cubicBezTo>
                <a:cubicBezTo>
                  <a:pt x="313" y="24"/>
                  <a:pt x="228" y="26"/>
                  <a:pt x="208" y="24"/>
                </a:cubicBezTo>
                <a:cubicBezTo>
                  <a:pt x="189" y="23"/>
                  <a:pt x="17" y="38"/>
                  <a:pt x="8" y="41"/>
                </a:cubicBezTo>
                <a:cubicBezTo>
                  <a:pt x="0" y="44"/>
                  <a:pt x="215" y="44"/>
                  <a:pt x="240" y="46"/>
                </a:cubicBezTo>
                <a:cubicBezTo>
                  <a:pt x="265" y="48"/>
                  <a:pt x="324" y="46"/>
                  <a:pt x="352" y="39"/>
                </a:cubicBezTo>
                <a:cubicBezTo>
                  <a:pt x="380" y="33"/>
                  <a:pt x="590" y="24"/>
                  <a:pt x="602" y="11"/>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flipH="1">
            <a:off x="4251236" y="5597113"/>
            <a:ext cx="406674" cy="54489"/>
          </a:xfrm>
          <a:custGeom>
            <a:avLst/>
            <a:gdLst>
              <a:gd name="T0" fmla="*/ 224 w 238"/>
              <a:gd name="T1" fmla="*/ 17 h 32"/>
              <a:gd name="T2" fmla="*/ 157 w 238"/>
              <a:gd name="T3" fmla="*/ 12 h 32"/>
              <a:gd name="T4" fmla="*/ 13 w 238"/>
              <a:gd name="T5" fmla="*/ 14 h 32"/>
              <a:gd name="T6" fmla="*/ 224 w 238"/>
              <a:gd name="T7" fmla="*/ 17 h 32"/>
            </a:gdLst>
            <a:ahLst/>
            <a:cxnLst>
              <a:cxn ang="0">
                <a:pos x="T0" y="T1"/>
              </a:cxn>
              <a:cxn ang="0">
                <a:pos x="T2" y="T3"/>
              </a:cxn>
              <a:cxn ang="0">
                <a:pos x="T4" y="T5"/>
              </a:cxn>
              <a:cxn ang="0">
                <a:pos x="T6" y="T7"/>
              </a:cxn>
            </a:cxnLst>
            <a:rect l="0" t="0" r="r" b="b"/>
            <a:pathLst>
              <a:path w="238" h="32">
                <a:moveTo>
                  <a:pt x="224" y="17"/>
                </a:moveTo>
                <a:cubicBezTo>
                  <a:pt x="238" y="0"/>
                  <a:pt x="167" y="16"/>
                  <a:pt x="157" y="12"/>
                </a:cubicBezTo>
                <a:cubicBezTo>
                  <a:pt x="147" y="9"/>
                  <a:pt x="26" y="11"/>
                  <a:pt x="13" y="14"/>
                </a:cubicBezTo>
                <a:cubicBezTo>
                  <a:pt x="0" y="17"/>
                  <a:pt x="213" y="32"/>
                  <a:pt x="224" y="1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flipH="1">
            <a:off x="3613317" y="5518702"/>
            <a:ext cx="384080" cy="46515"/>
          </a:xfrm>
          <a:custGeom>
            <a:avLst/>
            <a:gdLst>
              <a:gd name="T0" fmla="*/ 221 w 224"/>
              <a:gd name="T1" fmla="*/ 9 h 27"/>
              <a:gd name="T2" fmla="*/ 9 w 224"/>
              <a:gd name="T3" fmla="*/ 24 h 27"/>
              <a:gd name="T4" fmla="*/ 221 w 224"/>
              <a:gd name="T5" fmla="*/ 9 h 27"/>
            </a:gdLst>
            <a:ahLst/>
            <a:cxnLst>
              <a:cxn ang="0">
                <a:pos x="T0" y="T1"/>
              </a:cxn>
              <a:cxn ang="0">
                <a:pos x="T2" y="T3"/>
              </a:cxn>
              <a:cxn ang="0">
                <a:pos x="T4" y="T5"/>
              </a:cxn>
            </a:cxnLst>
            <a:rect l="0" t="0" r="r" b="b"/>
            <a:pathLst>
              <a:path w="224" h="27">
                <a:moveTo>
                  <a:pt x="221" y="9"/>
                </a:moveTo>
                <a:cubicBezTo>
                  <a:pt x="224" y="0"/>
                  <a:pt x="19" y="20"/>
                  <a:pt x="9" y="24"/>
                </a:cubicBezTo>
                <a:cubicBezTo>
                  <a:pt x="0" y="27"/>
                  <a:pt x="218" y="17"/>
                  <a:pt x="221" y="9"/>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p:nvSpPr>
        <p:spPr bwMode="auto">
          <a:xfrm flipH="1">
            <a:off x="2399942" y="5348591"/>
            <a:ext cx="263142" cy="34554"/>
          </a:xfrm>
          <a:custGeom>
            <a:avLst/>
            <a:gdLst>
              <a:gd name="T0" fmla="*/ 15 w 154"/>
              <a:gd name="T1" fmla="*/ 15 h 20"/>
              <a:gd name="T2" fmla="*/ 84 w 154"/>
              <a:gd name="T3" fmla="*/ 17 h 20"/>
              <a:gd name="T4" fmla="*/ 144 w 154"/>
              <a:gd name="T5" fmla="*/ 3 h 20"/>
              <a:gd name="T6" fmla="*/ 15 w 154"/>
              <a:gd name="T7" fmla="*/ 15 h 20"/>
            </a:gdLst>
            <a:ahLst/>
            <a:cxnLst>
              <a:cxn ang="0">
                <a:pos x="T0" y="T1"/>
              </a:cxn>
              <a:cxn ang="0">
                <a:pos x="T2" y="T3"/>
              </a:cxn>
              <a:cxn ang="0">
                <a:pos x="T4" y="T5"/>
              </a:cxn>
              <a:cxn ang="0">
                <a:pos x="T6" y="T7"/>
              </a:cxn>
            </a:cxnLst>
            <a:rect l="0" t="0" r="r" b="b"/>
            <a:pathLst>
              <a:path w="154" h="20">
                <a:moveTo>
                  <a:pt x="15" y="15"/>
                </a:moveTo>
                <a:cubicBezTo>
                  <a:pt x="0" y="15"/>
                  <a:pt x="61" y="20"/>
                  <a:pt x="84" y="17"/>
                </a:cubicBezTo>
                <a:cubicBezTo>
                  <a:pt x="107" y="13"/>
                  <a:pt x="154" y="7"/>
                  <a:pt x="144" y="3"/>
                </a:cubicBezTo>
                <a:cubicBezTo>
                  <a:pt x="134" y="0"/>
                  <a:pt x="23" y="15"/>
                  <a:pt x="15" y="15"/>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p:nvSpPr>
        <p:spPr bwMode="auto">
          <a:xfrm flipH="1">
            <a:off x="2118194" y="5311379"/>
            <a:ext cx="178086" cy="33225"/>
          </a:xfrm>
          <a:custGeom>
            <a:avLst/>
            <a:gdLst>
              <a:gd name="T0" fmla="*/ 99 w 104"/>
              <a:gd name="T1" fmla="*/ 7 h 19"/>
              <a:gd name="T2" fmla="*/ 38 w 104"/>
              <a:gd name="T3" fmla="*/ 7 h 19"/>
              <a:gd name="T4" fmla="*/ 7 w 104"/>
              <a:gd name="T5" fmla="*/ 12 h 19"/>
              <a:gd name="T6" fmla="*/ 99 w 104"/>
              <a:gd name="T7" fmla="*/ 7 h 19"/>
            </a:gdLst>
            <a:ahLst/>
            <a:cxnLst>
              <a:cxn ang="0">
                <a:pos x="T0" y="T1"/>
              </a:cxn>
              <a:cxn ang="0">
                <a:pos x="T2" y="T3"/>
              </a:cxn>
              <a:cxn ang="0">
                <a:pos x="T4" y="T5"/>
              </a:cxn>
              <a:cxn ang="0">
                <a:pos x="T6" y="T7"/>
              </a:cxn>
            </a:cxnLst>
            <a:rect l="0" t="0" r="r" b="b"/>
            <a:pathLst>
              <a:path w="104" h="19">
                <a:moveTo>
                  <a:pt x="99" y="7"/>
                </a:moveTo>
                <a:cubicBezTo>
                  <a:pt x="104" y="0"/>
                  <a:pt x="51" y="6"/>
                  <a:pt x="38" y="7"/>
                </a:cubicBezTo>
                <a:cubicBezTo>
                  <a:pt x="25" y="9"/>
                  <a:pt x="0" y="6"/>
                  <a:pt x="7" y="12"/>
                </a:cubicBezTo>
                <a:cubicBezTo>
                  <a:pt x="13" y="19"/>
                  <a:pt x="96" y="12"/>
                  <a:pt x="99" y="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flipH="1">
            <a:off x="2221855" y="5118674"/>
            <a:ext cx="494387" cy="43857"/>
          </a:xfrm>
          <a:custGeom>
            <a:avLst/>
            <a:gdLst>
              <a:gd name="T0" fmla="*/ 287 w 289"/>
              <a:gd name="T1" fmla="*/ 6 h 26"/>
              <a:gd name="T2" fmla="*/ 142 w 289"/>
              <a:gd name="T3" fmla="*/ 10 h 26"/>
              <a:gd name="T4" fmla="*/ 6 w 289"/>
              <a:gd name="T5" fmla="*/ 19 h 26"/>
              <a:gd name="T6" fmla="*/ 142 w 289"/>
              <a:gd name="T7" fmla="*/ 19 h 26"/>
              <a:gd name="T8" fmla="*/ 287 w 289"/>
              <a:gd name="T9" fmla="*/ 6 h 26"/>
            </a:gdLst>
            <a:ahLst/>
            <a:cxnLst>
              <a:cxn ang="0">
                <a:pos x="T0" y="T1"/>
              </a:cxn>
              <a:cxn ang="0">
                <a:pos x="T2" y="T3"/>
              </a:cxn>
              <a:cxn ang="0">
                <a:pos x="T4" y="T5"/>
              </a:cxn>
              <a:cxn ang="0">
                <a:pos x="T6" y="T7"/>
              </a:cxn>
              <a:cxn ang="0">
                <a:pos x="T8" y="T9"/>
              </a:cxn>
            </a:cxnLst>
            <a:rect l="0" t="0" r="r" b="b"/>
            <a:pathLst>
              <a:path w="289" h="26">
                <a:moveTo>
                  <a:pt x="287" y="6"/>
                </a:moveTo>
                <a:cubicBezTo>
                  <a:pt x="286" y="0"/>
                  <a:pt x="162" y="3"/>
                  <a:pt x="142" y="10"/>
                </a:cubicBezTo>
                <a:cubicBezTo>
                  <a:pt x="122" y="16"/>
                  <a:pt x="13" y="13"/>
                  <a:pt x="6" y="19"/>
                </a:cubicBezTo>
                <a:cubicBezTo>
                  <a:pt x="0" y="26"/>
                  <a:pt x="122" y="24"/>
                  <a:pt x="142" y="19"/>
                </a:cubicBezTo>
                <a:cubicBezTo>
                  <a:pt x="162" y="14"/>
                  <a:pt x="289" y="13"/>
                  <a:pt x="287" y="6"/>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p:nvSpPr>
        <p:spPr bwMode="auto">
          <a:xfrm flipH="1">
            <a:off x="2200592" y="5082791"/>
            <a:ext cx="208653" cy="23922"/>
          </a:xfrm>
          <a:custGeom>
            <a:avLst/>
            <a:gdLst>
              <a:gd name="T0" fmla="*/ 115 w 122"/>
              <a:gd name="T1" fmla="*/ 4 h 14"/>
              <a:gd name="T2" fmla="*/ 5 w 122"/>
              <a:gd name="T3" fmla="*/ 11 h 14"/>
              <a:gd name="T4" fmla="*/ 115 w 122"/>
              <a:gd name="T5" fmla="*/ 4 h 14"/>
            </a:gdLst>
            <a:ahLst/>
            <a:cxnLst>
              <a:cxn ang="0">
                <a:pos x="T0" y="T1"/>
              </a:cxn>
              <a:cxn ang="0">
                <a:pos x="T2" y="T3"/>
              </a:cxn>
              <a:cxn ang="0">
                <a:pos x="T4" y="T5"/>
              </a:cxn>
            </a:cxnLst>
            <a:rect l="0" t="0" r="r" b="b"/>
            <a:pathLst>
              <a:path w="122" h="14">
                <a:moveTo>
                  <a:pt x="115" y="4"/>
                </a:moveTo>
                <a:cubicBezTo>
                  <a:pt x="122" y="0"/>
                  <a:pt x="10" y="7"/>
                  <a:pt x="5" y="11"/>
                </a:cubicBezTo>
                <a:cubicBezTo>
                  <a:pt x="0" y="14"/>
                  <a:pt x="111" y="7"/>
                  <a:pt x="115" y="4"/>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p:nvSpPr>
        <p:spPr bwMode="auto">
          <a:xfrm flipH="1">
            <a:off x="2289635" y="5061528"/>
            <a:ext cx="628616" cy="66450"/>
          </a:xfrm>
          <a:custGeom>
            <a:avLst/>
            <a:gdLst>
              <a:gd name="T0" fmla="*/ 366 w 368"/>
              <a:gd name="T1" fmla="*/ 8 h 39"/>
              <a:gd name="T2" fmla="*/ 299 w 368"/>
              <a:gd name="T3" fmla="*/ 11 h 39"/>
              <a:gd name="T4" fmla="*/ 347 w 368"/>
              <a:gd name="T5" fmla="*/ 4 h 39"/>
              <a:gd name="T6" fmla="*/ 197 w 368"/>
              <a:gd name="T7" fmla="*/ 14 h 39"/>
              <a:gd name="T8" fmla="*/ 114 w 368"/>
              <a:gd name="T9" fmla="*/ 16 h 39"/>
              <a:gd name="T10" fmla="*/ 25 w 368"/>
              <a:gd name="T11" fmla="*/ 23 h 39"/>
              <a:gd name="T12" fmla="*/ 132 w 368"/>
              <a:gd name="T13" fmla="*/ 21 h 39"/>
              <a:gd name="T14" fmla="*/ 8 w 368"/>
              <a:gd name="T15" fmla="*/ 36 h 39"/>
              <a:gd name="T16" fmla="*/ 174 w 368"/>
              <a:gd name="T17" fmla="*/ 29 h 39"/>
              <a:gd name="T18" fmla="*/ 275 w 368"/>
              <a:gd name="T19" fmla="*/ 23 h 39"/>
              <a:gd name="T20" fmla="*/ 366 w 368"/>
              <a:gd name="T21"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39">
                <a:moveTo>
                  <a:pt x="366" y="8"/>
                </a:moveTo>
                <a:cubicBezTo>
                  <a:pt x="368" y="2"/>
                  <a:pt x="301" y="19"/>
                  <a:pt x="299" y="11"/>
                </a:cubicBezTo>
                <a:cubicBezTo>
                  <a:pt x="298" y="3"/>
                  <a:pt x="354" y="9"/>
                  <a:pt x="347" y="4"/>
                </a:cubicBezTo>
                <a:cubicBezTo>
                  <a:pt x="341" y="0"/>
                  <a:pt x="213" y="11"/>
                  <a:pt x="197" y="14"/>
                </a:cubicBezTo>
                <a:cubicBezTo>
                  <a:pt x="180" y="18"/>
                  <a:pt x="132" y="14"/>
                  <a:pt x="114" y="16"/>
                </a:cubicBezTo>
                <a:cubicBezTo>
                  <a:pt x="96" y="18"/>
                  <a:pt x="27" y="14"/>
                  <a:pt x="25" y="23"/>
                </a:cubicBezTo>
                <a:cubicBezTo>
                  <a:pt x="23" y="31"/>
                  <a:pt x="124" y="19"/>
                  <a:pt x="132" y="21"/>
                </a:cubicBezTo>
                <a:cubicBezTo>
                  <a:pt x="141" y="23"/>
                  <a:pt x="17" y="33"/>
                  <a:pt x="8" y="36"/>
                </a:cubicBezTo>
                <a:cubicBezTo>
                  <a:pt x="0" y="39"/>
                  <a:pt x="151" y="23"/>
                  <a:pt x="174" y="29"/>
                </a:cubicBezTo>
                <a:cubicBezTo>
                  <a:pt x="197" y="36"/>
                  <a:pt x="263" y="28"/>
                  <a:pt x="275" y="23"/>
                </a:cubicBezTo>
                <a:cubicBezTo>
                  <a:pt x="286" y="18"/>
                  <a:pt x="362" y="16"/>
                  <a:pt x="366" y="8"/>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flipH="1">
            <a:off x="5382214" y="5280811"/>
            <a:ext cx="708356" cy="135558"/>
          </a:xfrm>
          <a:custGeom>
            <a:avLst/>
            <a:gdLst>
              <a:gd name="T0" fmla="*/ 408 w 415"/>
              <a:gd name="T1" fmla="*/ 1 h 79"/>
              <a:gd name="T2" fmla="*/ 329 w 415"/>
              <a:gd name="T3" fmla="*/ 5 h 79"/>
              <a:gd name="T4" fmla="*/ 131 w 415"/>
              <a:gd name="T5" fmla="*/ 10 h 79"/>
              <a:gd name="T6" fmla="*/ 6 w 415"/>
              <a:gd name="T7" fmla="*/ 6 h 79"/>
              <a:gd name="T8" fmla="*/ 12 w 415"/>
              <a:gd name="T9" fmla="*/ 20 h 79"/>
              <a:gd name="T10" fmla="*/ 32 w 415"/>
              <a:gd name="T11" fmla="*/ 34 h 79"/>
              <a:gd name="T12" fmla="*/ 49 w 415"/>
              <a:gd name="T13" fmla="*/ 57 h 79"/>
              <a:gd name="T14" fmla="*/ 218 w 415"/>
              <a:gd name="T15" fmla="*/ 78 h 79"/>
              <a:gd name="T16" fmla="*/ 399 w 415"/>
              <a:gd name="T17" fmla="*/ 69 h 79"/>
              <a:gd name="T18" fmla="*/ 380 w 415"/>
              <a:gd name="T19" fmla="*/ 63 h 79"/>
              <a:gd name="T20" fmla="*/ 294 w 415"/>
              <a:gd name="T21" fmla="*/ 53 h 79"/>
              <a:gd name="T22" fmla="*/ 230 w 415"/>
              <a:gd name="T23" fmla="*/ 43 h 79"/>
              <a:gd name="T24" fmla="*/ 77 w 415"/>
              <a:gd name="T25" fmla="*/ 39 h 79"/>
              <a:gd name="T26" fmla="*/ 39 w 415"/>
              <a:gd name="T27" fmla="*/ 31 h 79"/>
              <a:gd name="T28" fmla="*/ 48 w 415"/>
              <a:gd name="T29" fmla="*/ 24 h 79"/>
              <a:gd name="T30" fmla="*/ 110 w 415"/>
              <a:gd name="T31" fmla="*/ 22 h 79"/>
              <a:gd name="T32" fmla="*/ 256 w 415"/>
              <a:gd name="T33" fmla="*/ 27 h 79"/>
              <a:gd name="T34" fmla="*/ 324 w 415"/>
              <a:gd name="T35" fmla="*/ 18 h 79"/>
              <a:gd name="T36" fmla="*/ 400 w 415"/>
              <a:gd name="T37" fmla="*/ 11 h 79"/>
              <a:gd name="T38" fmla="*/ 408 w 415"/>
              <a:gd name="T39"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5" h="79">
                <a:moveTo>
                  <a:pt x="408" y="1"/>
                </a:moveTo>
                <a:cubicBezTo>
                  <a:pt x="401" y="0"/>
                  <a:pt x="342" y="1"/>
                  <a:pt x="329" y="5"/>
                </a:cubicBezTo>
                <a:cubicBezTo>
                  <a:pt x="317" y="8"/>
                  <a:pt x="160" y="10"/>
                  <a:pt x="131" y="10"/>
                </a:cubicBezTo>
                <a:cubicBezTo>
                  <a:pt x="102" y="10"/>
                  <a:pt x="12" y="6"/>
                  <a:pt x="6" y="6"/>
                </a:cubicBezTo>
                <a:cubicBezTo>
                  <a:pt x="0" y="6"/>
                  <a:pt x="4" y="17"/>
                  <a:pt x="12" y="20"/>
                </a:cubicBezTo>
                <a:cubicBezTo>
                  <a:pt x="19" y="22"/>
                  <a:pt x="20" y="28"/>
                  <a:pt x="32" y="34"/>
                </a:cubicBezTo>
                <a:cubicBezTo>
                  <a:pt x="45" y="41"/>
                  <a:pt x="40" y="56"/>
                  <a:pt x="49" y="57"/>
                </a:cubicBezTo>
                <a:cubicBezTo>
                  <a:pt x="58" y="58"/>
                  <a:pt x="137" y="79"/>
                  <a:pt x="218" y="78"/>
                </a:cubicBezTo>
                <a:cubicBezTo>
                  <a:pt x="298" y="77"/>
                  <a:pt x="394" y="74"/>
                  <a:pt x="399" y="69"/>
                </a:cubicBezTo>
                <a:cubicBezTo>
                  <a:pt x="404" y="64"/>
                  <a:pt x="404" y="63"/>
                  <a:pt x="380" y="63"/>
                </a:cubicBezTo>
                <a:cubicBezTo>
                  <a:pt x="356" y="63"/>
                  <a:pt x="310" y="59"/>
                  <a:pt x="294" y="53"/>
                </a:cubicBezTo>
                <a:cubicBezTo>
                  <a:pt x="277" y="48"/>
                  <a:pt x="246" y="43"/>
                  <a:pt x="230" y="43"/>
                </a:cubicBezTo>
                <a:cubicBezTo>
                  <a:pt x="214" y="43"/>
                  <a:pt x="100" y="39"/>
                  <a:pt x="77" y="39"/>
                </a:cubicBezTo>
                <a:cubicBezTo>
                  <a:pt x="54" y="38"/>
                  <a:pt x="49" y="34"/>
                  <a:pt x="39" y="31"/>
                </a:cubicBezTo>
                <a:cubicBezTo>
                  <a:pt x="29" y="28"/>
                  <a:pt x="39" y="26"/>
                  <a:pt x="48" y="24"/>
                </a:cubicBezTo>
                <a:cubicBezTo>
                  <a:pt x="57" y="23"/>
                  <a:pt x="91" y="20"/>
                  <a:pt x="110" y="22"/>
                </a:cubicBezTo>
                <a:cubicBezTo>
                  <a:pt x="129" y="24"/>
                  <a:pt x="241" y="31"/>
                  <a:pt x="256" y="27"/>
                </a:cubicBezTo>
                <a:cubicBezTo>
                  <a:pt x="272" y="23"/>
                  <a:pt x="296" y="18"/>
                  <a:pt x="324" y="18"/>
                </a:cubicBezTo>
                <a:cubicBezTo>
                  <a:pt x="352" y="18"/>
                  <a:pt x="395" y="16"/>
                  <a:pt x="400" y="11"/>
                </a:cubicBezTo>
                <a:cubicBezTo>
                  <a:pt x="405" y="6"/>
                  <a:pt x="415" y="1"/>
                  <a:pt x="408" y="1"/>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flipH="1">
            <a:off x="5634724" y="5372512"/>
            <a:ext cx="180744" cy="19935"/>
          </a:xfrm>
          <a:custGeom>
            <a:avLst/>
            <a:gdLst>
              <a:gd name="T0" fmla="*/ 102 w 106"/>
              <a:gd name="T1" fmla="*/ 5 h 11"/>
              <a:gd name="T2" fmla="*/ 8 w 106"/>
              <a:gd name="T3" fmla="*/ 2 h 11"/>
              <a:gd name="T4" fmla="*/ 102 w 106"/>
              <a:gd name="T5" fmla="*/ 5 h 11"/>
            </a:gdLst>
            <a:ahLst/>
            <a:cxnLst>
              <a:cxn ang="0">
                <a:pos x="T0" y="T1"/>
              </a:cxn>
              <a:cxn ang="0">
                <a:pos x="T2" y="T3"/>
              </a:cxn>
              <a:cxn ang="0">
                <a:pos x="T4" y="T5"/>
              </a:cxn>
            </a:cxnLst>
            <a:rect l="0" t="0" r="r" b="b"/>
            <a:pathLst>
              <a:path w="106" h="11">
                <a:moveTo>
                  <a:pt x="102" y="5"/>
                </a:moveTo>
                <a:cubicBezTo>
                  <a:pt x="106" y="1"/>
                  <a:pt x="15" y="0"/>
                  <a:pt x="8" y="2"/>
                </a:cubicBezTo>
                <a:cubicBezTo>
                  <a:pt x="0" y="4"/>
                  <a:pt x="96" y="11"/>
                  <a:pt x="102" y="5"/>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flipH="1">
            <a:off x="5374240" y="5420357"/>
            <a:ext cx="606023" cy="124926"/>
          </a:xfrm>
          <a:custGeom>
            <a:avLst/>
            <a:gdLst>
              <a:gd name="T0" fmla="*/ 354 w 354"/>
              <a:gd name="T1" fmla="*/ 38 h 73"/>
              <a:gd name="T2" fmla="*/ 339 w 354"/>
              <a:gd name="T3" fmla="*/ 22 h 73"/>
              <a:gd name="T4" fmla="*/ 272 w 354"/>
              <a:gd name="T5" fmla="*/ 3 h 73"/>
              <a:gd name="T6" fmla="*/ 187 w 354"/>
              <a:gd name="T7" fmla="*/ 3 h 73"/>
              <a:gd name="T8" fmla="*/ 206 w 354"/>
              <a:gd name="T9" fmla="*/ 16 h 73"/>
              <a:gd name="T10" fmla="*/ 158 w 354"/>
              <a:gd name="T11" fmla="*/ 27 h 73"/>
              <a:gd name="T12" fmla="*/ 21 w 354"/>
              <a:gd name="T13" fmla="*/ 38 h 73"/>
              <a:gd name="T14" fmla="*/ 15 w 354"/>
              <a:gd name="T15" fmla="*/ 58 h 73"/>
              <a:gd name="T16" fmla="*/ 172 w 354"/>
              <a:gd name="T17" fmla="*/ 64 h 73"/>
              <a:gd name="T18" fmla="*/ 302 w 354"/>
              <a:gd name="T19" fmla="*/ 69 h 73"/>
              <a:gd name="T20" fmla="*/ 333 w 354"/>
              <a:gd name="T21" fmla="*/ 70 h 73"/>
              <a:gd name="T22" fmla="*/ 219 w 354"/>
              <a:gd name="T23" fmla="*/ 55 h 73"/>
              <a:gd name="T24" fmla="*/ 27 w 354"/>
              <a:gd name="T25" fmla="*/ 55 h 73"/>
              <a:gd name="T26" fmla="*/ 46 w 354"/>
              <a:gd name="T27" fmla="*/ 43 h 73"/>
              <a:gd name="T28" fmla="*/ 234 w 354"/>
              <a:gd name="T29" fmla="*/ 40 h 73"/>
              <a:gd name="T30" fmla="*/ 319 w 354"/>
              <a:gd name="T31" fmla="*/ 54 h 73"/>
              <a:gd name="T32" fmla="*/ 337 w 354"/>
              <a:gd name="T33" fmla="*/ 40 h 73"/>
              <a:gd name="T34" fmla="*/ 354 w 354"/>
              <a:gd name="T35"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73">
                <a:moveTo>
                  <a:pt x="354" y="38"/>
                </a:moveTo>
                <a:cubicBezTo>
                  <a:pt x="354" y="38"/>
                  <a:pt x="344" y="30"/>
                  <a:pt x="339" y="22"/>
                </a:cubicBezTo>
                <a:cubicBezTo>
                  <a:pt x="334" y="14"/>
                  <a:pt x="297" y="4"/>
                  <a:pt x="272" y="3"/>
                </a:cubicBezTo>
                <a:cubicBezTo>
                  <a:pt x="246" y="1"/>
                  <a:pt x="186" y="0"/>
                  <a:pt x="187" y="3"/>
                </a:cubicBezTo>
                <a:cubicBezTo>
                  <a:pt x="188" y="6"/>
                  <a:pt x="208" y="9"/>
                  <a:pt x="206" y="16"/>
                </a:cubicBezTo>
                <a:cubicBezTo>
                  <a:pt x="205" y="23"/>
                  <a:pt x="184" y="27"/>
                  <a:pt x="158" y="27"/>
                </a:cubicBezTo>
                <a:cubicBezTo>
                  <a:pt x="133" y="27"/>
                  <a:pt x="40" y="27"/>
                  <a:pt x="21" y="38"/>
                </a:cubicBezTo>
                <a:cubicBezTo>
                  <a:pt x="2" y="48"/>
                  <a:pt x="0" y="52"/>
                  <a:pt x="15" y="58"/>
                </a:cubicBezTo>
                <a:cubicBezTo>
                  <a:pt x="31" y="64"/>
                  <a:pt x="140" y="65"/>
                  <a:pt x="172" y="64"/>
                </a:cubicBezTo>
                <a:cubicBezTo>
                  <a:pt x="203" y="63"/>
                  <a:pt x="294" y="68"/>
                  <a:pt x="302" y="69"/>
                </a:cubicBezTo>
                <a:cubicBezTo>
                  <a:pt x="310" y="70"/>
                  <a:pt x="337" y="73"/>
                  <a:pt x="333" y="70"/>
                </a:cubicBezTo>
                <a:cubicBezTo>
                  <a:pt x="329" y="66"/>
                  <a:pt x="257" y="54"/>
                  <a:pt x="219" y="55"/>
                </a:cubicBezTo>
                <a:cubicBezTo>
                  <a:pt x="182" y="56"/>
                  <a:pt x="35" y="57"/>
                  <a:pt x="27" y="55"/>
                </a:cubicBezTo>
                <a:cubicBezTo>
                  <a:pt x="19" y="53"/>
                  <a:pt x="16" y="45"/>
                  <a:pt x="46" y="43"/>
                </a:cubicBezTo>
                <a:cubicBezTo>
                  <a:pt x="76" y="42"/>
                  <a:pt x="192" y="37"/>
                  <a:pt x="234" y="40"/>
                </a:cubicBezTo>
                <a:cubicBezTo>
                  <a:pt x="275" y="43"/>
                  <a:pt x="310" y="56"/>
                  <a:pt x="319" y="54"/>
                </a:cubicBezTo>
                <a:cubicBezTo>
                  <a:pt x="328" y="52"/>
                  <a:pt x="329" y="41"/>
                  <a:pt x="337" y="40"/>
                </a:cubicBezTo>
                <a:cubicBezTo>
                  <a:pt x="345" y="39"/>
                  <a:pt x="354" y="38"/>
                  <a:pt x="354" y="38"/>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p:cNvSpPr>
          <p:nvPr/>
        </p:nvSpPr>
        <p:spPr bwMode="auto">
          <a:xfrm flipH="1">
            <a:off x="5323738" y="5619706"/>
            <a:ext cx="599379" cy="90372"/>
          </a:xfrm>
          <a:custGeom>
            <a:avLst/>
            <a:gdLst>
              <a:gd name="T0" fmla="*/ 347 w 351"/>
              <a:gd name="T1" fmla="*/ 5 h 53"/>
              <a:gd name="T2" fmla="*/ 112 w 351"/>
              <a:gd name="T3" fmla="*/ 8 h 53"/>
              <a:gd name="T4" fmla="*/ 45 w 351"/>
              <a:gd name="T5" fmla="*/ 23 h 53"/>
              <a:gd name="T6" fmla="*/ 16 w 351"/>
              <a:gd name="T7" fmla="*/ 36 h 53"/>
              <a:gd name="T8" fmla="*/ 10 w 351"/>
              <a:gd name="T9" fmla="*/ 45 h 53"/>
              <a:gd name="T10" fmla="*/ 99 w 351"/>
              <a:gd name="T11" fmla="*/ 47 h 53"/>
              <a:gd name="T12" fmla="*/ 153 w 351"/>
              <a:gd name="T13" fmla="*/ 36 h 53"/>
              <a:gd name="T14" fmla="*/ 327 w 351"/>
              <a:gd name="T15" fmla="*/ 24 h 53"/>
              <a:gd name="T16" fmla="*/ 213 w 351"/>
              <a:gd name="T17" fmla="*/ 23 h 53"/>
              <a:gd name="T18" fmla="*/ 111 w 351"/>
              <a:gd name="T19" fmla="*/ 28 h 53"/>
              <a:gd name="T20" fmla="*/ 126 w 351"/>
              <a:gd name="T21" fmla="*/ 17 h 53"/>
              <a:gd name="T22" fmla="*/ 294 w 351"/>
              <a:gd name="T23" fmla="*/ 9 h 53"/>
              <a:gd name="T24" fmla="*/ 347 w 351"/>
              <a:gd name="T2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53">
                <a:moveTo>
                  <a:pt x="347" y="5"/>
                </a:moveTo>
                <a:cubicBezTo>
                  <a:pt x="343" y="0"/>
                  <a:pt x="150" y="3"/>
                  <a:pt x="112" y="8"/>
                </a:cubicBezTo>
                <a:cubicBezTo>
                  <a:pt x="74" y="14"/>
                  <a:pt x="48" y="17"/>
                  <a:pt x="45" y="23"/>
                </a:cubicBezTo>
                <a:cubicBezTo>
                  <a:pt x="42" y="30"/>
                  <a:pt x="24" y="36"/>
                  <a:pt x="16" y="36"/>
                </a:cubicBezTo>
                <a:cubicBezTo>
                  <a:pt x="8" y="36"/>
                  <a:pt x="0" y="44"/>
                  <a:pt x="10" y="45"/>
                </a:cubicBezTo>
                <a:cubicBezTo>
                  <a:pt x="21" y="46"/>
                  <a:pt x="83" y="53"/>
                  <a:pt x="99" y="47"/>
                </a:cubicBezTo>
                <a:cubicBezTo>
                  <a:pt x="115" y="41"/>
                  <a:pt x="133" y="36"/>
                  <a:pt x="153" y="36"/>
                </a:cubicBezTo>
                <a:cubicBezTo>
                  <a:pt x="172" y="35"/>
                  <a:pt x="327" y="28"/>
                  <a:pt x="327" y="24"/>
                </a:cubicBezTo>
                <a:cubicBezTo>
                  <a:pt x="327" y="20"/>
                  <a:pt x="234" y="19"/>
                  <a:pt x="213" y="23"/>
                </a:cubicBezTo>
                <a:cubicBezTo>
                  <a:pt x="192" y="27"/>
                  <a:pt x="123" y="29"/>
                  <a:pt x="111" y="28"/>
                </a:cubicBezTo>
                <a:cubicBezTo>
                  <a:pt x="100" y="27"/>
                  <a:pt x="101" y="17"/>
                  <a:pt x="126" y="17"/>
                </a:cubicBezTo>
                <a:cubicBezTo>
                  <a:pt x="152" y="17"/>
                  <a:pt x="281" y="11"/>
                  <a:pt x="294" y="9"/>
                </a:cubicBezTo>
                <a:cubicBezTo>
                  <a:pt x="307" y="8"/>
                  <a:pt x="351" y="11"/>
                  <a:pt x="347" y="5"/>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p:cNvSpPr>
          <p:nvPr/>
        </p:nvSpPr>
        <p:spPr bwMode="auto">
          <a:xfrm flipH="1">
            <a:off x="3922974" y="5256890"/>
            <a:ext cx="397371" cy="65121"/>
          </a:xfrm>
          <a:custGeom>
            <a:avLst/>
            <a:gdLst>
              <a:gd name="T0" fmla="*/ 227 w 232"/>
              <a:gd name="T1" fmla="*/ 16 h 38"/>
              <a:gd name="T2" fmla="*/ 179 w 232"/>
              <a:gd name="T3" fmla="*/ 13 h 38"/>
              <a:gd name="T4" fmla="*/ 197 w 232"/>
              <a:gd name="T5" fmla="*/ 10 h 38"/>
              <a:gd name="T6" fmla="*/ 156 w 232"/>
              <a:gd name="T7" fmla="*/ 8 h 38"/>
              <a:gd name="T8" fmla="*/ 189 w 232"/>
              <a:gd name="T9" fmla="*/ 3 h 38"/>
              <a:gd name="T10" fmla="*/ 133 w 232"/>
              <a:gd name="T11" fmla="*/ 5 h 38"/>
              <a:gd name="T12" fmla="*/ 20 w 232"/>
              <a:gd name="T13" fmla="*/ 11 h 38"/>
              <a:gd name="T14" fmla="*/ 55 w 232"/>
              <a:gd name="T15" fmla="*/ 16 h 38"/>
              <a:gd name="T16" fmla="*/ 7 w 232"/>
              <a:gd name="T17" fmla="*/ 18 h 38"/>
              <a:gd name="T18" fmla="*/ 57 w 232"/>
              <a:gd name="T19" fmla="*/ 22 h 38"/>
              <a:gd name="T20" fmla="*/ 1 w 232"/>
              <a:gd name="T21" fmla="*/ 28 h 38"/>
              <a:gd name="T22" fmla="*/ 63 w 232"/>
              <a:gd name="T23" fmla="*/ 34 h 38"/>
              <a:gd name="T24" fmla="*/ 78 w 232"/>
              <a:gd name="T25" fmla="*/ 29 h 38"/>
              <a:gd name="T26" fmla="*/ 78 w 232"/>
              <a:gd name="T27" fmla="*/ 24 h 38"/>
              <a:gd name="T28" fmla="*/ 85 w 232"/>
              <a:gd name="T29" fmla="*/ 19 h 38"/>
              <a:gd name="T30" fmla="*/ 227 w 232"/>
              <a:gd name="T31"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38">
                <a:moveTo>
                  <a:pt x="227" y="16"/>
                </a:moveTo>
                <a:cubicBezTo>
                  <a:pt x="232" y="13"/>
                  <a:pt x="179" y="16"/>
                  <a:pt x="179" y="13"/>
                </a:cubicBezTo>
                <a:cubicBezTo>
                  <a:pt x="179" y="10"/>
                  <a:pt x="202" y="12"/>
                  <a:pt x="197" y="10"/>
                </a:cubicBezTo>
                <a:cubicBezTo>
                  <a:pt x="192" y="7"/>
                  <a:pt x="156" y="13"/>
                  <a:pt x="156" y="8"/>
                </a:cubicBezTo>
                <a:cubicBezTo>
                  <a:pt x="156" y="3"/>
                  <a:pt x="194" y="5"/>
                  <a:pt x="189" y="3"/>
                </a:cubicBezTo>
                <a:cubicBezTo>
                  <a:pt x="183" y="0"/>
                  <a:pt x="141" y="2"/>
                  <a:pt x="133" y="5"/>
                </a:cubicBezTo>
                <a:cubicBezTo>
                  <a:pt x="125" y="9"/>
                  <a:pt x="27" y="11"/>
                  <a:pt x="20" y="11"/>
                </a:cubicBezTo>
                <a:cubicBezTo>
                  <a:pt x="12" y="11"/>
                  <a:pt x="50" y="15"/>
                  <a:pt x="55" y="16"/>
                </a:cubicBezTo>
                <a:cubicBezTo>
                  <a:pt x="60" y="17"/>
                  <a:pt x="5" y="12"/>
                  <a:pt x="7" y="18"/>
                </a:cubicBezTo>
                <a:cubicBezTo>
                  <a:pt x="10" y="24"/>
                  <a:pt x="56" y="19"/>
                  <a:pt x="57" y="22"/>
                </a:cubicBezTo>
                <a:cubicBezTo>
                  <a:pt x="58" y="24"/>
                  <a:pt x="0" y="24"/>
                  <a:pt x="1" y="28"/>
                </a:cubicBezTo>
                <a:cubicBezTo>
                  <a:pt x="2" y="31"/>
                  <a:pt x="65" y="38"/>
                  <a:pt x="63" y="34"/>
                </a:cubicBezTo>
                <a:cubicBezTo>
                  <a:pt x="60" y="31"/>
                  <a:pt x="84" y="30"/>
                  <a:pt x="78" y="29"/>
                </a:cubicBezTo>
                <a:cubicBezTo>
                  <a:pt x="72" y="29"/>
                  <a:pt x="85" y="25"/>
                  <a:pt x="78" y="24"/>
                </a:cubicBezTo>
                <a:cubicBezTo>
                  <a:pt x="70" y="22"/>
                  <a:pt x="69" y="18"/>
                  <a:pt x="85" y="19"/>
                </a:cubicBezTo>
                <a:cubicBezTo>
                  <a:pt x="102" y="19"/>
                  <a:pt x="221" y="21"/>
                  <a:pt x="227" y="16"/>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p:cNvSpPr>
          <p:nvPr/>
        </p:nvSpPr>
        <p:spPr bwMode="auto">
          <a:xfrm flipH="1">
            <a:off x="3873800" y="5169176"/>
            <a:ext cx="423951" cy="47844"/>
          </a:xfrm>
          <a:custGeom>
            <a:avLst/>
            <a:gdLst>
              <a:gd name="T0" fmla="*/ 247 w 248"/>
              <a:gd name="T1" fmla="*/ 7 h 28"/>
              <a:gd name="T2" fmla="*/ 124 w 248"/>
              <a:gd name="T3" fmla="*/ 3 h 28"/>
              <a:gd name="T4" fmla="*/ 2 w 248"/>
              <a:gd name="T5" fmla="*/ 11 h 28"/>
              <a:gd name="T6" fmla="*/ 57 w 248"/>
              <a:gd name="T7" fmla="*/ 12 h 28"/>
              <a:gd name="T8" fmla="*/ 26 w 248"/>
              <a:gd name="T9" fmla="*/ 18 h 28"/>
              <a:gd name="T10" fmla="*/ 64 w 248"/>
              <a:gd name="T11" fmla="*/ 22 h 28"/>
              <a:gd name="T12" fmla="*/ 43 w 248"/>
              <a:gd name="T13" fmla="*/ 26 h 28"/>
              <a:gd name="T14" fmla="*/ 162 w 248"/>
              <a:gd name="T15" fmla="*/ 26 h 28"/>
              <a:gd name="T16" fmla="*/ 90 w 248"/>
              <a:gd name="T17" fmla="*/ 22 h 28"/>
              <a:gd name="T18" fmla="*/ 228 w 248"/>
              <a:gd name="T19" fmla="*/ 14 h 28"/>
              <a:gd name="T20" fmla="*/ 128 w 248"/>
              <a:gd name="T21" fmla="*/ 11 h 28"/>
              <a:gd name="T22" fmla="*/ 247 w 248"/>
              <a:gd name="T2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8">
                <a:moveTo>
                  <a:pt x="247" y="7"/>
                </a:moveTo>
                <a:cubicBezTo>
                  <a:pt x="246" y="0"/>
                  <a:pt x="146" y="2"/>
                  <a:pt x="124" y="3"/>
                </a:cubicBezTo>
                <a:cubicBezTo>
                  <a:pt x="103" y="4"/>
                  <a:pt x="4" y="6"/>
                  <a:pt x="2" y="11"/>
                </a:cubicBezTo>
                <a:cubicBezTo>
                  <a:pt x="0" y="16"/>
                  <a:pt x="56" y="7"/>
                  <a:pt x="57" y="12"/>
                </a:cubicBezTo>
                <a:cubicBezTo>
                  <a:pt x="59" y="17"/>
                  <a:pt x="22" y="14"/>
                  <a:pt x="26" y="18"/>
                </a:cubicBezTo>
                <a:cubicBezTo>
                  <a:pt x="30" y="23"/>
                  <a:pt x="62" y="18"/>
                  <a:pt x="64" y="22"/>
                </a:cubicBezTo>
                <a:cubicBezTo>
                  <a:pt x="66" y="25"/>
                  <a:pt x="40" y="23"/>
                  <a:pt x="43" y="26"/>
                </a:cubicBezTo>
                <a:cubicBezTo>
                  <a:pt x="47" y="28"/>
                  <a:pt x="161" y="28"/>
                  <a:pt x="162" y="26"/>
                </a:cubicBezTo>
                <a:cubicBezTo>
                  <a:pt x="163" y="23"/>
                  <a:pt x="90" y="25"/>
                  <a:pt x="90" y="22"/>
                </a:cubicBezTo>
                <a:cubicBezTo>
                  <a:pt x="90" y="18"/>
                  <a:pt x="228" y="19"/>
                  <a:pt x="228" y="14"/>
                </a:cubicBezTo>
                <a:cubicBezTo>
                  <a:pt x="228" y="9"/>
                  <a:pt x="128" y="16"/>
                  <a:pt x="128" y="11"/>
                </a:cubicBezTo>
                <a:cubicBezTo>
                  <a:pt x="128" y="6"/>
                  <a:pt x="248" y="12"/>
                  <a:pt x="247" y="7"/>
                </a:cubicBezTo>
                <a:close/>
              </a:path>
            </a:pathLst>
          </a:custGeom>
          <a:solidFill>
            <a:schemeClr val="accent6">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1024"/>
          <p:cNvSpPr/>
          <p:nvPr/>
        </p:nvSpPr>
        <p:spPr>
          <a:xfrm rot="1711995">
            <a:off x="6495627" y="4411311"/>
            <a:ext cx="55776" cy="55775"/>
          </a:xfrm>
          <a:custGeom>
            <a:avLst/>
            <a:gdLst>
              <a:gd name="connsiteX0" fmla="*/ 0 w 101696"/>
              <a:gd name="connsiteY0" fmla="*/ 22860 h 45719"/>
              <a:gd name="connsiteX1" fmla="*/ 50848 w 101696"/>
              <a:gd name="connsiteY1" fmla="*/ 0 h 45719"/>
              <a:gd name="connsiteX2" fmla="*/ 101696 w 101696"/>
              <a:gd name="connsiteY2" fmla="*/ 22860 h 45719"/>
              <a:gd name="connsiteX3" fmla="*/ 50848 w 101696"/>
              <a:gd name="connsiteY3" fmla="*/ 45720 h 45719"/>
              <a:gd name="connsiteX4" fmla="*/ 0 w 101696"/>
              <a:gd name="connsiteY4" fmla="*/ 22860 h 45719"/>
              <a:gd name="connsiteX0" fmla="*/ 0 w 101696"/>
              <a:gd name="connsiteY0" fmla="*/ 29834 h 52694"/>
              <a:gd name="connsiteX1" fmla="*/ 50848 w 101696"/>
              <a:gd name="connsiteY1" fmla="*/ 6974 h 52694"/>
              <a:gd name="connsiteX2" fmla="*/ 101696 w 101696"/>
              <a:gd name="connsiteY2" fmla="*/ 29834 h 52694"/>
              <a:gd name="connsiteX3" fmla="*/ 50848 w 101696"/>
              <a:gd name="connsiteY3" fmla="*/ 52694 h 52694"/>
              <a:gd name="connsiteX4" fmla="*/ 0 w 101696"/>
              <a:gd name="connsiteY4" fmla="*/ 29834 h 5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96" h="52694">
                <a:moveTo>
                  <a:pt x="0" y="29834"/>
                </a:moveTo>
                <a:cubicBezTo>
                  <a:pt x="0" y="17209"/>
                  <a:pt x="-198" y="-13789"/>
                  <a:pt x="50848" y="6974"/>
                </a:cubicBezTo>
                <a:cubicBezTo>
                  <a:pt x="101894" y="27737"/>
                  <a:pt x="101696" y="17209"/>
                  <a:pt x="101696" y="29834"/>
                </a:cubicBezTo>
                <a:cubicBezTo>
                  <a:pt x="101696" y="42459"/>
                  <a:pt x="78931" y="52694"/>
                  <a:pt x="50848" y="52694"/>
                </a:cubicBezTo>
                <a:cubicBezTo>
                  <a:pt x="22765" y="52694"/>
                  <a:pt x="0" y="42459"/>
                  <a:pt x="0" y="298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4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06" y="249208"/>
            <a:ext cx="8221664" cy="641023"/>
          </a:xfrm>
        </p:spPr>
        <p:txBody>
          <a:bodyPr anchor="ctr" anchorCtr="0"/>
          <a:lstStyle/>
          <a:p>
            <a:r>
              <a:rPr lang="en-US" sz="2400" dirty="0"/>
              <a:t>Agenda</a:t>
            </a:r>
          </a:p>
        </p:txBody>
      </p:sp>
      <p:graphicFrame>
        <p:nvGraphicFramePr>
          <p:cNvPr id="7" name="Table 6">
            <a:extLst>
              <a:ext uri="{FF2B5EF4-FFF2-40B4-BE49-F238E27FC236}">
                <a16:creationId xmlns:a16="http://schemas.microsoft.com/office/drawing/2014/main" id="{EC3CAA69-56FA-46E5-AF57-A8FBA8B8A80C}"/>
              </a:ext>
            </a:extLst>
          </p:cNvPr>
          <p:cNvGraphicFramePr>
            <a:graphicFrameLocks noGrp="1"/>
          </p:cNvGraphicFramePr>
          <p:nvPr>
            <p:extLst>
              <p:ext uri="{D42A27DB-BD31-4B8C-83A1-F6EECF244321}">
                <p14:modId xmlns:p14="http://schemas.microsoft.com/office/powerpoint/2010/main" val="1603221332"/>
              </p:ext>
            </p:extLst>
          </p:nvPr>
        </p:nvGraphicFramePr>
        <p:xfrm>
          <a:off x="1807447" y="1634248"/>
          <a:ext cx="5787957" cy="2779902"/>
        </p:xfrm>
        <a:graphic>
          <a:graphicData uri="http://schemas.openxmlformats.org/drawingml/2006/table">
            <a:tbl>
              <a:tblPr firstRow="1" bandRow="1">
                <a:tableStyleId>{5C22544A-7EE6-4342-B048-85BDC9FD1C3A}</a:tableStyleId>
              </a:tblPr>
              <a:tblGrid>
                <a:gridCol w="5787957">
                  <a:extLst>
                    <a:ext uri="{9D8B030D-6E8A-4147-A177-3AD203B41FA5}">
                      <a16:colId xmlns:a16="http://schemas.microsoft.com/office/drawing/2014/main" val="20000"/>
                    </a:ext>
                  </a:extLst>
                </a:gridCol>
              </a:tblGrid>
              <a:tr h="92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solidFill>
                          <a:latin typeface="+mn-lt"/>
                          <a:ea typeface="+mn-ea"/>
                          <a:cs typeface="+mn-cs"/>
                        </a:rPr>
                        <a:t>1. </a:t>
                      </a:r>
                      <a:r>
                        <a:rPr lang="en-US" b="0" dirty="0">
                          <a:solidFill>
                            <a:schemeClr val="tx1"/>
                          </a:solidFill>
                        </a:rPr>
                        <a:t>Market Volatility</a:t>
                      </a:r>
                    </a:p>
                  </a:txBody>
                  <a:tcPr marB="91440" anchor="b">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926634">
                <a:tc>
                  <a:txBody>
                    <a:bodyPr/>
                    <a:lstStyle/>
                    <a:p>
                      <a:pPr marL="0" algn="l" defTabSz="914400" rtl="0" eaLnBrk="1" latinLnBrk="0" hangingPunct="1"/>
                      <a:r>
                        <a:rPr lang="en-US" sz="1800" b="1" kern="1200" dirty="0">
                          <a:solidFill>
                            <a:schemeClr val="bg1">
                              <a:lumMod val="75000"/>
                            </a:schemeClr>
                          </a:solidFill>
                          <a:latin typeface="+mn-lt"/>
                          <a:ea typeface="+mn-ea"/>
                          <a:cs typeface="+mn-cs"/>
                        </a:rPr>
                        <a:t>2. </a:t>
                      </a:r>
                      <a:r>
                        <a:rPr lang="en-US" sz="1800" b="0" kern="1200" dirty="0">
                          <a:solidFill>
                            <a:schemeClr val="bg1">
                              <a:lumMod val="75000"/>
                            </a:schemeClr>
                          </a:solidFill>
                          <a:latin typeface="+mn-lt"/>
                          <a:ea typeface="+mn-ea"/>
                          <a:cs typeface="+mn-cs"/>
                        </a:rPr>
                        <a:t>Rising Healthcare Costs</a:t>
                      </a:r>
                    </a:p>
                  </a:txBody>
                  <a:tcPr marB="91440" anchor="b">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926634">
                <a:tc>
                  <a:txBody>
                    <a:bodyPr/>
                    <a:lstStyle/>
                    <a:p>
                      <a:r>
                        <a:rPr lang="en-US" sz="1800" b="1" kern="1200" dirty="0">
                          <a:solidFill>
                            <a:schemeClr val="bg1">
                              <a:lumMod val="75000"/>
                            </a:schemeClr>
                          </a:solidFill>
                          <a:latin typeface="+mn-lt"/>
                          <a:ea typeface="+mn-ea"/>
                          <a:cs typeface="+mn-cs"/>
                        </a:rPr>
                        <a:t>3.</a:t>
                      </a:r>
                      <a:r>
                        <a:rPr lang="en-US" dirty="0">
                          <a:solidFill>
                            <a:schemeClr val="bg1">
                              <a:lumMod val="75000"/>
                            </a:schemeClr>
                          </a:solidFill>
                        </a:rPr>
                        <a:t> Longevity</a:t>
                      </a:r>
                    </a:p>
                  </a:txBody>
                  <a:tcPr marB="91440" anchor="b">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4503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8584" y="2467198"/>
            <a:ext cx="7475416" cy="30461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1983" y="344311"/>
            <a:ext cx="8221664" cy="679885"/>
          </a:xfrm>
        </p:spPr>
        <p:txBody>
          <a:bodyPr/>
          <a:lstStyle/>
          <a:p>
            <a:r>
              <a:rPr lang="en-US" sz="2400" dirty="0"/>
              <a:t>Misconception:</a:t>
            </a:r>
          </a:p>
        </p:txBody>
      </p:sp>
      <p:grpSp>
        <p:nvGrpSpPr>
          <p:cNvPr id="16" name="Group 15"/>
          <p:cNvGrpSpPr/>
          <p:nvPr/>
        </p:nvGrpSpPr>
        <p:grpSpPr>
          <a:xfrm>
            <a:off x="3958612" y="3064943"/>
            <a:ext cx="5185388" cy="1844661"/>
            <a:chOff x="1198727" y="2716075"/>
            <a:chExt cx="7945273" cy="1345512"/>
          </a:xfrm>
        </p:grpSpPr>
        <p:cxnSp>
          <p:nvCxnSpPr>
            <p:cNvPr id="17" name="Straight Connector 16"/>
            <p:cNvCxnSpPr/>
            <p:nvPr/>
          </p:nvCxnSpPr>
          <p:spPr>
            <a:xfrm>
              <a:off x="1198727" y="2716075"/>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98727" y="3164579"/>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8727" y="3613083"/>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98727" y="4061587"/>
              <a:ext cx="7945273" cy="0"/>
            </a:xfrm>
            <a:prstGeom prst="line">
              <a:avLst/>
            </a:prstGeom>
            <a:ln>
              <a:gradFill flip="none" rotWithShape="1">
                <a:gsLst>
                  <a:gs pos="3700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6200000">
            <a:off x="6072275" y="3064943"/>
            <a:ext cx="3074435" cy="1844660"/>
            <a:chOff x="1198727" y="2716075"/>
            <a:chExt cx="7945273" cy="1345512"/>
          </a:xfrm>
        </p:grpSpPr>
        <p:cxnSp>
          <p:nvCxnSpPr>
            <p:cNvPr id="22" name="Straight Connector 21"/>
            <p:cNvCxnSpPr/>
            <p:nvPr/>
          </p:nvCxnSpPr>
          <p:spPr>
            <a:xfrm>
              <a:off x="1198727" y="2716075"/>
              <a:ext cx="7945273" cy="0"/>
            </a:xfrm>
            <a:prstGeom prst="line">
              <a:avLst/>
            </a:prstGeom>
            <a:ln>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8727" y="3164579"/>
              <a:ext cx="7945273" cy="0"/>
            </a:xfrm>
            <a:prstGeom prst="line">
              <a:avLst/>
            </a:prstGeom>
            <a:ln>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98727" y="3613083"/>
              <a:ext cx="79452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98727" y="4061587"/>
              <a:ext cx="79452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692150" y="1071144"/>
            <a:ext cx="4684296" cy="400110"/>
          </a:xfrm>
          <a:prstGeom prst="rect">
            <a:avLst/>
          </a:prstGeom>
        </p:spPr>
        <p:txBody>
          <a:bodyPr wrap="none">
            <a:spAutoFit/>
          </a:bodyPr>
          <a:lstStyle/>
          <a:p>
            <a:r>
              <a:rPr lang="en-US" dirty="0"/>
              <a:t>“It </a:t>
            </a:r>
            <a:r>
              <a:rPr lang="en-US" sz="2000" dirty="0"/>
              <a:t>doesn’t</a:t>
            </a:r>
            <a:r>
              <a:rPr lang="en-US" dirty="0"/>
              <a:t> matter when I experience a loss”</a:t>
            </a:r>
          </a:p>
        </p:txBody>
      </p:sp>
      <p:grpSp>
        <p:nvGrpSpPr>
          <p:cNvPr id="11" name="Group 10">
            <a:extLst>
              <a:ext uri="{FF2B5EF4-FFF2-40B4-BE49-F238E27FC236}">
                <a16:creationId xmlns:a16="http://schemas.microsoft.com/office/drawing/2014/main" id="{0BFE2AE7-B1DF-4AAA-9158-62AAECF814EE}"/>
              </a:ext>
            </a:extLst>
          </p:cNvPr>
          <p:cNvGrpSpPr/>
          <p:nvPr/>
        </p:nvGrpSpPr>
        <p:grpSpPr>
          <a:xfrm>
            <a:off x="2456839" y="2716826"/>
            <a:ext cx="2253452" cy="2540894"/>
            <a:chOff x="2324117" y="2491658"/>
            <a:chExt cx="2679844" cy="3021676"/>
          </a:xfrm>
        </p:grpSpPr>
        <p:grpSp>
          <p:nvGrpSpPr>
            <p:cNvPr id="10" name="Group 9">
              <a:extLst>
                <a:ext uri="{FF2B5EF4-FFF2-40B4-BE49-F238E27FC236}">
                  <a16:creationId xmlns:a16="http://schemas.microsoft.com/office/drawing/2014/main" id="{05F8A07C-5D7E-42DC-BEB6-9F2E9A89882F}"/>
                </a:ext>
              </a:extLst>
            </p:cNvPr>
            <p:cNvGrpSpPr/>
            <p:nvPr/>
          </p:nvGrpSpPr>
          <p:grpSpPr>
            <a:xfrm>
              <a:off x="2324117" y="2491658"/>
              <a:ext cx="2679844" cy="3021676"/>
              <a:chOff x="2590039" y="2791500"/>
              <a:chExt cx="2148000" cy="2421992"/>
            </a:xfrm>
          </p:grpSpPr>
          <p:sp>
            <p:nvSpPr>
              <p:cNvPr id="27" name="Freeform: Shape 26">
                <a:extLst>
                  <a:ext uri="{FF2B5EF4-FFF2-40B4-BE49-F238E27FC236}">
                    <a16:creationId xmlns:a16="http://schemas.microsoft.com/office/drawing/2014/main" id="{53B639D0-7182-414B-8AC4-D474DB30B8A8}"/>
                  </a:ext>
                </a:extLst>
              </p:cNvPr>
              <p:cNvSpPr/>
              <p:nvPr/>
            </p:nvSpPr>
            <p:spPr>
              <a:xfrm rot="16200000">
                <a:off x="3299255" y="2900581"/>
                <a:ext cx="1547866" cy="1329703"/>
              </a:xfrm>
              <a:custGeom>
                <a:avLst/>
                <a:gdLst>
                  <a:gd name="connsiteX0" fmla="*/ 1547866 w 1547866"/>
                  <a:gd name="connsiteY0" fmla="*/ 664852 h 1329703"/>
                  <a:gd name="connsiteX1" fmla="*/ 883015 w 1547866"/>
                  <a:gd name="connsiteY1" fmla="*/ 1329703 h 1329703"/>
                  <a:gd name="connsiteX2" fmla="*/ 883015 w 1547866"/>
                  <a:gd name="connsiteY2" fmla="*/ 997277 h 1329703"/>
                  <a:gd name="connsiteX3" fmla="*/ 0 w 1547866"/>
                  <a:gd name="connsiteY3" fmla="*/ 997277 h 1329703"/>
                  <a:gd name="connsiteX4" fmla="*/ 0 w 1547866"/>
                  <a:gd name="connsiteY4" fmla="*/ 379087 h 1329703"/>
                  <a:gd name="connsiteX5" fmla="*/ 10001 w 1547866"/>
                  <a:gd name="connsiteY5" fmla="*/ 411303 h 1329703"/>
                  <a:gd name="connsiteX6" fmla="*/ 336870 w 1547866"/>
                  <a:gd name="connsiteY6" fmla="*/ 627967 h 1329703"/>
                  <a:gd name="connsiteX7" fmla="*/ 684409 w 1547866"/>
                  <a:gd name="connsiteY7" fmla="*/ 344713 h 1329703"/>
                  <a:gd name="connsiteX8" fmla="*/ 685648 w 1547866"/>
                  <a:gd name="connsiteY8" fmla="*/ 332426 h 1329703"/>
                  <a:gd name="connsiteX9" fmla="*/ 883015 w 1547866"/>
                  <a:gd name="connsiteY9" fmla="*/ 332426 h 1329703"/>
                  <a:gd name="connsiteX10" fmla="*/ 883015 w 1547866"/>
                  <a:gd name="connsiteY10" fmla="*/ 0 h 132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866" h="1329703">
                    <a:moveTo>
                      <a:pt x="1547866" y="664852"/>
                    </a:moveTo>
                    <a:lnTo>
                      <a:pt x="883015" y="1329703"/>
                    </a:lnTo>
                    <a:lnTo>
                      <a:pt x="883015" y="997277"/>
                    </a:lnTo>
                    <a:lnTo>
                      <a:pt x="0" y="997277"/>
                    </a:lnTo>
                    <a:lnTo>
                      <a:pt x="0" y="379087"/>
                    </a:lnTo>
                    <a:lnTo>
                      <a:pt x="10001" y="411303"/>
                    </a:lnTo>
                    <a:cubicBezTo>
                      <a:pt x="63854" y="538627"/>
                      <a:pt x="189929" y="627967"/>
                      <a:pt x="336870" y="627967"/>
                    </a:cubicBezTo>
                    <a:cubicBezTo>
                      <a:pt x="508300" y="627967"/>
                      <a:pt x="651331" y="506365"/>
                      <a:pt x="684409" y="344713"/>
                    </a:cubicBezTo>
                    <a:lnTo>
                      <a:pt x="685648" y="332426"/>
                    </a:lnTo>
                    <a:lnTo>
                      <a:pt x="883015" y="332426"/>
                    </a:lnTo>
                    <a:lnTo>
                      <a:pt x="883015"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4C2C32A-A351-4B7F-BA3C-6BDE510AD734}"/>
                  </a:ext>
                </a:extLst>
              </p:cNvPr>
              <p:cNvSpPr/>
              <p:nvPr/>
            </p:nvSpPr>
            <p:spPr>
              <a:xfrm rot="5400000">
                <a:off x="2480958" y="3774707"/>
                <a:ext cx="1547866" cy="1329703"/>
              </a:xfrm>
              <a:custGeom>
                <a:avLst/>
                <a:gdLst>
                  <a:gd name="connsiteX0" fmla="*/ 0 w 1547866"/>
                  <a:gd name="connsiteY0" fmla="*/ 997277 h 1329703"/>
                  <a:gd name="connsiteX1" fmla="*/ 0 w 1547866"/>
                  <a:gd name="connsiteY1" fmla="*/ 332426 h 1329703"/>
                  <a:gd name="connsiteX2" fmla="*/ 12235 w 1547866"/>
                  <a:gd name="connsiteY2" fmla="*/ 332426 h 1329703"/>
                  <a:gd name="connsiteX3" fmla="*/ 21766 w 1547866"/>
                  <a:gd name="connsiteY3" fmla="*/ 363132 h 1329703"/>
                  <a:gd name="connsiteX4" fmla="*/ 334710 w 1547866"/>
                  <a:gd name="connsiteY4" fmla="*/ 570565 h 1329703"/>
                  <a:gd name="connsiteX5" fmla="*/ 647654 w 1547866"/>
                  <a:gd name="connsiteY5" fmla="*/ 363132 h 1329703"/>
                  <a:gd name="connsiteX6" fmla="*/ 657186 w 1547866"/>
                  <a:gd name="connsiteY6" fmla="*/ 332426 h 1329703"/>
                  <a:gd name="connsiteX7" fmla="*/ 883015 w 1547866"/>
                  <a:gd name="connsiteY7" fmla="*/ 332426 h 1329703"/>
                  <a:gd name="connsiteX8" fmla="*/ 883015 w 1547866"/>
                  <a:gd name="connsiteY8" fmla="*/ 0 h 1329703"/>
                  <a:gd name="connsiteX9" fmla="*/ 1547866 w 1547866"/>
                  <a:gd name="connsiteY9" fmla="*/ 664852 h 1329703"/>
                  <a:gd name="connsiteX10" fmla="*/ 883015 w 1547866"/>
                  <a:gd name="connsiteY10" fmla="*/ 1329703 h 1329703"/>
                  <a:gd name="connsiteX11" fmla="*/ 883015 w 1547866"/>
                  <a:gd name="connsiteY11" fmla="*/ 997277 h 132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7866" h="1329703">
                    <a:moveTo>
                      <a:pt x="0" y="997277"/>
                    </a:moveTo>
                    <a:lnTo>
                      <a:pt x="0" y="332426"/>
                    </a:lnTo>
                    <a:lnTo>
                      <a:pt x="12235" y="332426"/>
                    </a:lnTo>
                    <a:lnTo>
                      <a:pt x="21766" y="363132"/>
                    </a:lnTo>
                    <a:cubicBezTo>
                      <a:pt x="73326" y="485031"/>
                      <a:pt x="194029" y="570565"/>
                      <a:pt x="334710" y="570565"/>
                    </a:cubicBezTo>
                    <a:cubicBezTo>
                      <a:pt x="475392" y="570565"/>
                      <a:pt x="596095" y="485031"/>
                      <a:pt x="647654" y="363132"/>
                    </a:cubicBezTo>
                    <a:lnTo>
                      <a:pt x="657186" y="332426"/>
                    </a:lnTo>
                    <a:lnTo>
                      <a:pt x="883015" y="332426"/>
                    </a:lnTo>
                    <a:lnTo>
                      <a:pt x="883015" y="0"/>
                    </a:lnTo>
                    <a:lnTo>
                      <a:pt x="1547866" y="664852"/>
                    </a:lnTo>
                    <a:lnTo>
                      <a:pt x="883015" y="1329703"/>
                    </a:lnTo>
                    <a:lnTo>
                      <a:pt x="883015" y="997277"/>
                    </a:lnTo>
                    <a:close/>
                  </a:path>
                </a:pathLst>
              </a:cu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D0E3F6D5-73F5-4AEC-A3A9-B1A20FD9CC6C}"/>
                </a:ext>
              </a:extLst>
            </p:cNvPr>
            <p:cNvGrpSpPr/>
            <p:nvPr/>
          </p:nvGrpSpPr>
          <p:grpSpPr>
            <a:xfrm>
              <a:off x="3374783" y="3662690"/>
              <a:ext cx="620736" cy="649166"/>
              <a:chOff x="5031911" y="2127939"/>
              <a:chExt cx="221879" cy="232042"/>
            </a:xfrm>
            <a:solidFill>
              <a:schemeClr val="bg1"/>
            </a:solidFill>
          </p:grpSpPr>
          <p:sp>
            <p:nvSpPr>
              <p:cNvPr id="30" name="Freeform: Shape 29">
                <a:extLst>
                  <a:ext uri="{FF2B5EF4-FFF2-40B4-BE49-F238E27FC236}">
                    <a16:creationId xmlns:a16="http://schemas.microsoft.com/office/drawing/2014/main" id="{D7A2CDD1-D57A-431C-9CE2-ED5B108024D2}"/>
                  </a:ext>
                </a:extLst>
              </p:cNvPr>
              <p:cNvSpPr/>
              <p:nvPr/>
            </p:nvSpPr>
            <p:spPr>
              <a:xfrm>
                <a:off x="5238771" y="2238528"/>
                <a:ext cx="15019" cy="15019"/>
              </a:xfrm>
              <a:custGeom>
                <a:avLst/>
                <a:gdLst>
                  <a:gd name="connsiteX0" fmla="*/ 0 w 15018"/>
                  <a:gd name="connsiteY0" fmla="*/ 0 h 15018"/>
                  <a:gd name="connsiteX1" fmla="*/ 19124 w 15018"/>
                  <a:gd name="connsiteY1" fmla="*/ 0 h 15018"/>
                  <a:gd name="connsiteX2" fmla="*/ 19124 w 15018"/>
                  <a:gd name="connsiteY2" fmla="*/ 15019 h 15018"/>
                  <a:gd name="connsiteX3" fmla="*/ 0 w 15018"/>
                  <a:gd name="connsiteY3" fmla="*/ 15019 h 15018"/>
                </a:gdLst>
                <a:ahLst/>
                <a:cxnLst>
                  <a:cxn ang="0">
                    <a:pos x="connsiteX0" y="connsiteY0"/>
                  </a:cxn>
                  <a:cxn ang="0">
                    <a:pos x="connsiteX1" y="connsiteY1"/>
                  </a:cxn>
                  <a:cxn ang="0">
                    <a:pos x="connsiteX2" y="connsiteY2"/>
                  </a:cxn>
                  <a:cxn ang="0">
                    <a:pos x="connsiteX3" y="connsiteY3"/>
                  </a:cxn>
                </a:cxnLst>
                <a:rect l="l" t="t" r="r" b="b"/>
                <a:pathLst>
                  <a:path w="15018" h="15018">
                    <a:moveTo>
                      <a:pt x="0" y="0"/>
                    </a:moveTo>
                    <a:lnTo>
                      <a:pt x="19124" y="0"/>
                    </a:lnTo>
                    <a:lnTo>
                      <a:pt x="19124" y="15019"/>
                    </a:lnTo>
                    <a:lnTo>
                      <a:pt x="0" y="15019"/>
                    </a:lnTo>
                    <a:close/>
                  </a:path>
                </a:pathLst>
              </a:custGeom>
              <a:grpFill/>
              <a:ln w="499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1847BF8-08B1-46EF-9454-6FCC59FB4850}"/>
                  </a:ext>
                </a:extLst>
              </p:cNvPr>
              <p:cNvSpPr/>
              <p:nvPr/>
            </p:nvSpPr>
            <p:spPr>
              <a:xfrm>
                <a:off x="5031911" y="2238528"/>
                <a:ext cx="15019" cy="15019"/>
              </a:xfrm>
              <a:custGeom>
                <a:avLst/>
                <a:gdLst>
                  <a:gd name="connsiteX0" fmla="*/ 0 w 15018"/>
                  <a:gd name="connsiteY0" fmla="*/ 0 h 15018"/>
                  <a:gd name="connsiteX1" fmla="*/ 19124 w 15018"/>
                  <a:gd name="connsiteY1" fmla="*/ 0 h 15018"/>
                  <a:gd name="connsiteX2" fmla="*/ 19124 w 15018"/>
                  <a:gd name="connsiteY2" fmla="*/ 15019 h 15018"/>
                  <a:gd name="connsiteX3" fmla="*/ 0 w 15018"/>
                  <a:gd name="connsiteY3" fmla="*/ 15019 h 15018"/>
                </a:gdLst>
                <a:ahLst/>
                <a:cxnLst>
                  <a:cxn ang="0">
                    <a:pos x="connsiteX0" y="connsiteY0"/>
                  </a:cxn>
                  <a:cxn ang="0">
                    <a:pos x="connsiteX1" y="connsiteY1"/>
                  </a:cxn>
                  <a:cxn ang="0">
                    <a:pos x="connsiteX2" y="connsiteY2"/>
                  </a:cxn>
                  <a:cxn ang="0">
                    <a:pos x="connsiteX3" y="connsiteY3"/>
                  </a:cxn>
                </a:cxnLst>
                <a:rect l="l" t="t" r="r" b="b"/>
                <a:pathLst>
                  <a:path w="15018" h="15018">
                    <a:moveTo>
                      <a:pt x="0" y="0"/>
                    </a:moveTo>
                    <a:lnTo>
                      <a:pt x="19124" y="0"/>
                    </a:lnTo>
                    <a:lnTo>
                      <a:pt x="19124" y="15019"/>
                    </a:lnTo>
                    <a:lnTo>
                      <a:pt x="0" y="15019"/>
                    </a:lnTo>
                    <a:close/>
                  </a:path>
                </a:pathLst>
              </a:custGeom>
              <a:grpFill/>
              <a:ln w="499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D3B6FF4-A0B5-4432-AA63-21D8C6408B04}"/>
                  </a:ext>
                </a:extLst>
              </p:cNvPr>
              <p:cNvSpPr/>
              <p:nvPr/>
            </p:nvSpPr>
            <p:spPr>
              <a:xfrm>
                <a:off x="5137393" y="2344962"/>
                <a:ext cx="15019" cy="15019"/>
              </a:xfrm>
              <a:custGeom>
                <a:avLst/>
                <a:gdLst>
                  <a:gd name="connsiteX0" fmla="*/ 0 w 15018"/>
                  <a:gd name="connsiteY0" fmla="*/ 0 h 15018"/>
                  <a:gd name="connsiteX1" fmla="*/ 15019 w 15018"/>
                  <a:gd name="connsiteY1" fmla="*/ 0 h 15018"/>
                  <a:gd name="connsiteX2" fmla="*/ 15019 w 15018"/>
                  <a:gd name="connsiteY2" fmla="*/ 19124 h 15018"/>
                  <a:gd name="connsiteX3" fmla="*/ 0 w 15018"/>
                  <a:gd name="connsiteY3" fmla="*/ 19124 h 15018"/>
                </a:gdLst>
                <a:ahLst/>
                <a:cxnLst>
                  <a:cxn ang="0">
                    <a:pos x="connsiteX0" y="connsiteY0"/>
                  </a:cxn>
                  <a:cxn ang="0">
                    <a:pos x="connsiteX1" y="connsiteY1"/>
                  </a:cxn>
                  <a:cxn ang="0">
                    <a:pos x="connsiteX2" y="connsiteY2"/>
                  </a:cxn>
                  <a:cxn ang="0">
                    <a:pos x="connsiteX3" y="connsiteY3"/>
                  </a:cxn>
                </a:cxnLst>
                <a:rect l="l" t="t" r="r" b="b"/>
                <a:pathLst>
                  <a:path w="15018" h="15018">
                    <a:moveTo>
                      <a:pt x="0" y="0"/>
                    </a:moveTo>
                    <a:lnTo>
                      <a:pt x="15019" y="0"/>
                    </a:lnTo>
                    <a:lnTo>
                      <a:pt x="15019" y="19124"/>
                    </a:lnTo>
                    <a:lnTo>
                      <a:pt x="0" y="19124"/>
                    </a:lnTo>
                    <a:close/>
                  </a:path>
                </a:pathLst>
              </a:custGeom>
              <a:grpFill/>
              <a:ln w="499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97611FA-927D-484A-909F-AE3F4C3A2372}"/>
                  </a:ext>
                </a:extLst>
              </p:cNvPr>
              <p:cNvSpPr/>
              <p:nvPr/>
            </p:nvSpPr>
            <p:spPr>
              <a:xfrm>
                <a:off x="5137393" y="2127939"/>
                <a:ext cx="15019" cy="15019"/>
              </a:xfrm>
              <a:custGeom>
                <a:avLst/>
                <a:gdLst>
                  <a:gd name="connsiteX0" fmla="*/ 0 w 15018"/>
                  <a:gd name="connsiteY0" fmla="*/ 0 h 15018"/>
                  <a:gd name="connsiteX1" fmla="*/ 15019 w 15018"/>
                  <a:gd name="connsiteY1" fmla="*/ 0 h 15018"/>
                  <a:gd name="connsiteX2" fmla="*/ 15019 w 15018"/>
                  <a:gd name="connsiteY2" fmla="*/ 19124 h 15018"/>
                  <a:gd name="connsiteX3" fmla="*/ 0 w 15018"/>
                  <a:gd name="connsiteY3" fmla="*/ 19124 h 15018"/>
                </a:gdLst>
                <a:ahLst/>
                <a:cxnLst>
                  <a:cxn ang="0">
                    <a:pos x="connsiteX0" y="connsiteY0"/>
                  </a:cxn>
                  <a:cxn ang="0">
                    <a:pos x="connsiteX1" y="connsiteY1"/>
                  </a:cxn>
                  <a:cxn ang="0">
                    <a:pos x="connsiteX2" y="connsiteY2"/>
                  </a:cxn>
                  <a:cxn ang="0">
                    <a:pos x="connsiteX3" y="connsiteY3"/>
                  </a:cxn>
                </a:cxnLst>
                <a:rect l="l" t="t" r="r" b="b"/>
                <a:pathLst>
                  <a:path w="15018" h="15018">
                    <a:moveTo>
                      <a:pt x="0" y="0"/>
                    </a:moveTo>
                    <a:lnTo>
                      <a:pt x="15019" y="0"/>
                    </a:lnTo>
                    <a:lnTo>
                      <a:pt x="15019" y="19124"/>
                    </a:lnTo>
                    <a:lnTo>
                      <a:pt x="0" y="19124"/>
                    </a:lnTo>
                    <a:close/>
                  </a:path>
                </a:pathLst>
              </a:custGeom>
              <a:grpFill/>
              <a:ln w="499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CA5AEEE-05F5-40D9-B4FA-82CC4C45A4D8}"/>
                  </a:ext>
                </a:extLst>
              </p:cNvPr>
              <p:cNvSpPr/>
              <p:nvPr/>
            </p:nvSpPr>
            <p:spPr>
              <a:xfrm>
                <a:off x="5084564" y="2177601"/>
                <a:ext cx="75094" cy="125157"/>
              </a:xfrm>
              <a:custGeom>
                <a:avLst/>
                <a:gdLst>
                  <a:gd name="connsiteX0" fmla="*/ 7522 w 75094"/>
                  <a:gd name="connsiteY0" fmla="*/ 128762 h 125157"/>
                  <a:gd name="connsiteX1" fmla="*/ 12829 w 75094"/>
                  <a:gd name="connsiteY1" fmla="*/ 126559 h 125157"/>
                  <a:gd name="connsiteX2" fmla="*/ 53630 w 75094"/>
                  <a:gd name="connsiteY2" fmla="*/ 85758 h 125157"/>
                  <a:gd name="connsiteX3" fmla="*/ 60338 w 75094"/>
                  <a:gd name="connsiteY3" fmla="*/ 87060 h 125157"/>
                  <a:gd name="connsiteX4" fmla="*/ 78962 w 75094"/>
                  <a:gd name="connsiteY4" fmla="*/ 68436 h 125157"/>
                  <a:gd name="connsiteX5" fmla="*/ 67848 w 75094"/>
                  <a:gd name="connsiteY5" fmla="*/ 51415 h 125157"/>
                  <a:gd name="connsiteX6" fmla="*/ 67848 w 75094"/>
                  <a:gd name="connsiteY6" fmla="*/ 7509 h 125157"/>
                  <a:gd name="connsiteX7" fmla="*/ 60338 w 75094"/>
                  <a:gd name="connsiteY7" fmla="*/ 0 h 125157"/>
                  <a:gd name="connsiteX8" fmla="*/ 52829 w 75094"/>
                  <a:gd name="connsiteY8" fmla="*/ 7509 h 125157"/>
                  <a:gd name="connsiteX9" fmla="*/ 52829 w 75094"/>
                  <a:gd name="connsiteY9" fmla="*/ 51415 h 125157"/>
                  <a:gd name="connsiteX10" fmla="*/ 41715 w 75094"/>
                  <a:gd name="connsiteY10" fmla="*/ 68436 h 125157"/>
                  <a:gd name="connsiteX11" fmla="*/ 43017 w 75094"/>
                  <a:gd name="connsiteY11" fmla="*/ 75145 h 125157"/>
                  <a:gd name="connsiteX12" fmla="*/ 2215 w 75094"/>
                  <a:gd name="connsiteY12" fmla="*/ 115946 h 125157"/>
                  <a:gd name="connsiteX13" fmla="*/ 2215 w 75094"/>
                  <a:gd name="connsiteY13" fmla="*/ 126559 h 125157"/>
                  <a:gd name="connsiteX14" fmla="*/ 7522 w 75094"/>
                  <a:gd name="connsiteY14" fmla="*/ 128762 h 1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094" h="125157">
                    <a:moveTo>
                      <a:pt x="7522" y="128762"/>
                    </a:moveTo>
                    <a:cubicBezTo>
                      <a:pt x="9424" y="128762"/>
                      <a:pt x="11377" y="128011"/>
                      <a:pt x="12829" y="126559"/>
                    </a:cubicBezTo>
                    <a:lnTo>
                      <a:pt x="53630" y="85758"/>
                    </a:lnTo>
                    <a:cubicBezTo>
                      <a:pt x="55733" y="86559"/>
                      <a:pt x="57935" y="87060"/>
                      <a:pt x="60338" y="87060"/>
                    </a:cubicBezTo>
                    <a:cubicBezTo>
                      <a:pt x="70601" y="87060"/>
                      <a:pt x="78962" y="78749"/>
                      <a:pt x="78962" y="68436"/>
                    </a:cubicBezTo>
                    <a:cubicBezTo>
                      <a:pt x="78962" y="60826"/>
                      <a:pt x="74406" y="54318"/>
                      <a:pt x="67848" y="51415"/>
                    </a:cubicBezTo>
                    <a:lnTo>
                      <a:pt x="67848" y="7509"/>
                    </a:lnTo>
                    <a:cubicBezTo>
                      <a:pt x="67848" y="3354"/>
                      <a:pt x="64494" y="0"/>
                      <a:pt x="60338" y="0"/>
                    </a:cubicBezTo>
                    <a:cubicBezTo>
                      <a:pt x="56183" y="0"/>
                      <a:pt x="52829" y="3354"/>
                      <a:pt x="52829" y="7509"/>
                    </a:cubicBezTo>
                    <a:lnTo>
                      <a:pt x="52829" y="51415"/>
                    </a:lnTo>
                    <a:cubicBezTo>
                      <a:pt x="46321" y="54318"/>
                      <a:pt x="41715" y="60826"/>
                      <a:pt x="41715" y="68436"/>
                    </a:cubicBezTo>
                    <a:cubicBezTo>
                      <a:pt x="41715" y="70789"/>
                      <a:pt x="42216" y="73042"/>
                      <a:pt x="43017" y="75145"/>
                    </a:cubicBezTo>
                    <a:lnTo>
                      <a:pt x="2215" y="115946"/>
                    </a:lnTo>
                    <a:cubicBezTo>
                      <a:pt x="-738" y="118900"/>
                      <a:pt x="-738" y="123656"/>
                      <a:pt x="2215" y="126559"/>
                    </a:cubicBezTo>
                    <a:cubicBezTo>
                      <a:pt x="3667" y="128011"/>
                      <a:pt x="5570" y="128762"/>
                      <a:pt x="7522" y="128762"/>
                    </a:cubicBezTo>
                    <a:close/>
                  </a:path>
                </a:pathLst>
              </a:custGeom>
              <a:grpFill/>
              <a:ln w="499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727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782933" y="2029422"/>
            <a:ext cx="4298622" cy="438866"/>
            <a:chOff x="1048568" y="1730719"/>
            <a:chExt cx="3854863" cy="465922"/>
          </a:xfrm>
        </p:grpSpPr>
        <p:grpSp>
          <p:nvGrpSpPr>
            <p:cNvPr id="4" name="Group 3"/>
            <p:cNvGrpSpPr/>
            <p:nvPr/>
          </p:nvGrpSpPr>
          <p:grpSpPr>
            <a:xfrm>
              <a:off x="1048568" y="1730719"/>
              <a:ext cx="3500513" cy="249299"/>
              <a:chOff x="1282043" y="4983760"/>
              <a:chExt cx="3500513" cy="249299"/>
            </a:xfrm>
          </p:grpSpPr>
          <p:cxnSp>
            <p:nvCxnSpPr>
              <p:cNvPr id="5" name="Straight Connector 4"/>
              <p:cNvCxnSpPr/>
              <p:nvPr/>
            </p:nvCxnSpPr>
            <p:spPr>
              <a:xfrm>
                <a:off x="1282043" y="5104291"/>
                <a:ext cx="42420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88748" y="4983760"/>
                <a:ext cx="3093808" cy="249299"/>
              </a:xfrm>
              <a:prstGeom prst="rect">
                <a:avLst/>
              </a:prstGeom>
              <a:noFill/>
            </p:spPr>
            <p:txBody>
              <a:bodyPr wrap="square" rtlCol="0">
                <a:spAutoFit/>
              </a:bodyPr>
              <a:lstStyle/>
              <a:p>
                <a:pPr>
                  <a:lnSpc>
                    <a:spcPct val="85000"/>
                  </a:lnSpc>
                </a:pPr>
                <a:r>
                  <a:rPr lang="en-US" sz="1200" dirty="0"/>
                  <a:t>Negative Returns </a:t>
                </a:r>
                <a:r>
                  <a:rPr lang="en-US" sz="1200" b="1" dirty="0"/>
                  <a:t>Early</a:t>
                </a:r>
                <a:r>
                  <a:rPr lang="en-US" sz="1200" dirty="0"/>
                  <a:t> (-22%, 10%, 8%, 16%)</a:t>
                </a:r>
              </a:p>
            </p:txBody>
          </p:sp>
        </p:grpSp>
        <p:grpSp>
          <p:nvGrpSpPr>
            <p:cNvPr id="7" name="Group 6"/>
            <p:cNvGrpSpPr/>
            <p:nvPr/>
          </p:nvGrpSpPr>
          <p:grpSpPr>
            <a:xfrm>
              <a:off x="1048568" y="1919642"/>
              <a:ext cx="3854863" cy="276999"/>
              <a:chOff x="1282043" y="4941986"/>
              <a:chExt cx="3854863" cy="276999"/>
            </a:xfrm>
          </p:grpSpPr>
          <p:cxnSp>
            <p:nvCxnSpPr>
              <p:cNvPr id="8" name="Straight Connector 7"/>
              <p:cNvCxnSpPr/>
              <p:nvPr/>
            </p:nvCxnSpPr>
            <p:spPr>
              <a:xfrm>
                <a:off x="1282043" y="5072791"/>
                <a:ext cx="424207"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88748" y="4941986"/>
                <a:ext cx="3448158" cy="276999"/>
              </a:xfrm>
              <a:prstGeom prst="rect">
                <a:avLst/>
              </a:prstGeom>
              <a:noFill/>
            </p:spPr>
            <p:txBody>
              <a:bodyPr wrap="square" rtlCol="0">
                <a:spAutoFit/>
              </a:bodyPr>
              <a:lstStyle/>
              <a:p>
                <a:r>
                  <a:rPr lang="en-US" sz="1200" dirty="0"/>
                  <a:t>Negative Returns </a:t>
                </a:r>
                <a:r>
                  <a:rPr lang="en-US" sz="1200" b="1" dirty="0"/>
                  <a:t>Later</a:t>
                </a:r>
                <a:r>
                  <a:rPr lang="en-US" sz="1200" dirty="0"/>
                  <a:t> (16%, 8%, 10%, -22%)</a:t>
                </a:r>
              </a:p>
            </p:txBody>
          </p:sp>
        </p:grpSp>
      </p:grpSp>
      <p:grpSp>
        <p:nvGrpSpPr>
          <p:cNvPr id="22" name="Group 21"/>
          <p:cNvGrpSpPr/>
          <p:nvPr/>
        </p:nvGrpSpPr>
        <p:grpSpPr>
          <a:xfrm>
            <a:off x="1719667" y="2507051"/>
            <a:ext cx="6615851" cy="2968214"/>
            <a:chOff x="-1409438" y="227004"/>
            <a:chExt cx="13948935" cy="6258196"/>
          </a:xfrm>
        </p:grpSpPr>
        <p:pic>
          <p:nvPicPr>
            <p:cNvPr id="13" name="Picture 12"/>
            <p:cNvPicPr>
              <a:picLocks noChangeAspect="1"/>
            </p:cNvPicPr>
            <p:nvPr/>
          </p:nvPicPr>
          <p:blipFill rotWithShape="1">
            <a:blip r:embed="rId3">
              <a:extLst>
                <a:ext uri="{28A0092B-C50C-407E-A947-70E740481C1C}">
                  <a14:useLocalDpi xmlns:a14="http://schemas.microsoft.com/office/drawing/2010/main"/>
                </a:ext>
              </a:extLst>
            </a:blip>
            <a:srcRect l="12540" b="15079"/>
            <a:stretch/>
          </p:blipFill>
          <p:spPr>
            <a:xfrm>
              <a:off x="-1409438" y="227004"/>
              <a:ext cx="13948935" cy="6258178"/>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12491" b="15017"/>
            <a:stretch/>
          </p:blipFill>
          <p:spPr>
            <a:xfrm>
              <a:off x="-1409438" y="227014"/>
              <a:ext cx="13937358" cy="6258186"/>
            </a:xfrm>
            <a:prstGeom prst="rect">
              <a:avLst/>
            </a:prstGeom>
          </p:spPr>
        </p:pic>
      </p:grpSp>
      <p:cxnSp>
        <p:nvCxnSpPr>
          <p:cNvPr id="44" name="Straight Connector 43"/>
          <p:cNvCxnSpPr/>
          <p:nvPr/>
        </p:nvCxnSpPr>
        <p:spPr>
          <a:xfrm>
            <a:off x="1719668" y="5471098"/>
            <a:ext cx="4489905" cy="0"/>
          </a:xfrm>
          <a:prstGeom prst="line">
            <a:avLst/>
          </a:prstGeom>
          <a:ln w="28575">
            <a:solidFill>
              <a:srgbClr val="00333A"/>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719668" y="2607968"/>
            <a:ext cx="0" cy="2867285"/>
          </a:xfrm>
          <a:prstGeom prst="line">
            <a:avLst/>
          </a:prstGeom>
          <a:ln w="28575">
            <a:solidFill>
              <a:srgbClr val="00333A"/>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794365" y="4841047"/>
            <a:ext cx="825347" cy="400950"/>
          </a:xfrm>
          <a:prstGeom prst="rect">
            <a:avLst/>
          </a:prstGeom>
          <a:noFill/>
        </p:spPr>
        <p:txBody>
          <a:bodyPr wrap="none" rtlCol="0">
            <a:spAutoFit/>
          </a:bodyPr>
          <a:lstStyle/>
          <a:p>
            <a:pPr algn="ctr"/>
            <a:r>
              <a:rPr lang="en-US" sz="1200" b="1" dirty="0"/>
              <a:t>Year 31:</a:t>
            </a:r>
          </a:p>
          <a:p>
            <a:pPr algn="ctr"/>
            <a:r>
              <a:rPr lang="en-US" sz="1050" b="1" dirty="0">
                <a:solidFill>
                  <a:schemeClr val="accent2"/>
                </a:solidFill>
              </a:rPr>
              <a:t>DEPLETED</a:t>
            </a:r>
            <a:endParaRPr lang="en-US" sz="1200" b="1" dirty="0">
              <a:solidFill>
                <a:schemeClr val="accent2"/>
              </a:solidFill>
            </a:endParaRPr>
          </a:p>
        </p:txBody>
      </p:sp>
      <p:cxnSp>
        <p:nvCxnSpPr>
          <p:cNvPr id="58" name="Straight Connector 57"/>
          <p:cNvCxnSpPr/>
          <p:nvPr/>
        </p:nvCxnSpPr>
        <p:spPr>
          <a:xfrm>
            <a:off x="6209573" y="5475256"/>
            <a:ext cx="181248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370232" y="5482860"/>
            <a:ext cx="1591318"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701606" y="4841046"/>
            <a:ext cx="825347" cy="822424"/>
            <a:chOff x="5901814" y="4844245"/>
            <a:chExt cx="876229" cy="873125"/>
          </a:xfrm>
        </p:grpSpPr>
        <p:sp>
          <p:nvSpPr>
            <p:cNvPr id="36" name="TextBox 35"/>
            <p:cNvSpPr txBox="1"/>
            <p:nvPr/>
          </p:nvSpPr>
          <p:spPr>
            <a:xfrm>
              <a:off x="5901814" y="4844245"/>
              <a:ext cx="876229" cy="425668"/>
            </a:xfrm>
            <a:prstGeom prst="rect">
              <a:avLst/>
            </a:prstGeom>
            <a:noFill/>
          </p:spPr>
          <p:txBody>
            <a:bodyPr wrap="none" rtlCol="0">
              <a:spAutoFit/>
            </a:bodyPr>
            <a:lstStyle/>
            <a:p>
              <a:pPr algn="ctr"/>
              <a:r>
                <a:rPr lang="en-US" sz="1200" b="1" dirty="0"/>
                <a:t>Year 21:</a:t>
              </a:r>
            </a:p>
            <a:p>
              <a:pPr algn="ctr"/>
              <a:r>
                <a:rPr lang="en-US" sz="1050" b="1" dirty="0">
                  <a:solidFill>
                    <a:schemeClr val="accent2"/>
                  </a:solidFill>
                </a:rPr>
                <a:t>DEPLETED</a:t>
              </a:r>
              <a:endParaRPr lang="en-US" sz="1200" b="1" dirty="0">
                <a:solidFill>
                  <a:schemeClr val="accent2"/>
                </a:solidFill>
              </a:endParaRPr>
            </a:p>
          </p:txBody>
        </p:sp>
        <p:sp>
          <p:nvSpPr>
            <p:cNvPr id="24" name="Oval 23"/>
            <p:cNvSpPr/>
            <p:nvPr/>
          </p:nvSpPr>
          <p:spPr>
            <a:xfrm>
              <a:off x="6143305" y="5326881"/>
              <a:ext cx="390489" cy="390489"/>
            </a:xfrm>
            <a:prstGeom prst="ellipse">
              <a:avLst/>
            </a:prstGeom>
            <a:solidFill>
              <a:schemeClr val="tx2">
                <a:lumMod val="20000"/>
                <a:lumOff val="80000"/>
              </a:schemeClr>
            </a:solidFill>
            <a:ln>
              <a:solidFill>
                <a:schemeClr val="accent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000" b="1" dirty="0">
                  <a:solidFill>
                    <a:schemeClr val="accent2">
                      <a:lumMod val="75000"/>
                    </a:schemeClr>
                  </a:solidFill>
                </a:rPr>
                <a:t>!</a:t>
              </a:r>
            </a:p>
          </p:txBody>
        </p:sp>
      </p:grpSp>
      <p:sp>
        <p:nvSpPr>
          <p:cNvPr id="41" name="Oval 40"/>
          <p:cNvSpPr/>
          <p:nvPr/>
        </p:nvSpPr>
        <p:spPr>
          <a:xfrm>
            <a:off x="8022060" y="5295656"/>
            <a:ext cx="367813" cy="367814"/>
          </a:xfrm>
          <a:prstGeom prst="ellipse">
            <a:avLst/>
          </a:prstGeom>
          <a:solidFill>
            <a:schemeClr val="accent4">
              <a:lumMod val="40000"/>
              <a:lumOff val="60000"/>
            </a:schemeClr>
          </a:solidFill>
          <a:ln>
            <a:solidFill>
              <a:schemeClr val="accent4"/>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000" b="1" dirty="0">
                <a:solidFill>
                  <a:schemeClr val="accent2">
                    <a:lumMod val="75000"/>
                  </a:schemeClr>
                </a:solidFill>
              </a:rPr>
              <a:t>!</a:t>
            </a:r>
          </a:p>
        </p:txBody>
      </p:sp>
      <p:sp>
        <p:nvSpPr>
          <p:cNvPr id="11" name="Rectangle 10"/>
          <p:cNvSpPr/>
          <p:nvPr/>
        </p:nvSpPr>
        <p:spPr>
          <a:xfrm>
            <a:off x="6459837" y="5595266"/>
            <a:ext cx="1287253" cy="395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10 years less in </a:t>
            </a:r>
          </a:p>
          <a:p>
            <a:pPr algn="ctr"/>
            <a:r>
              <a:rPr lang="en-US" sz="1100" dirty="0">
                <a:solidFill>
                  <a:schemeClr val="tx1"/>
                </a:solidFill>
              </a:rPr>
              <a:t>retirement income</a:t>
            </a:r>
          </a:p>
        </p:txBody>
      </p:sp>
      <p:sp>
        <p:nvSpPr>
          <p:cNvPr id="64" name="TextBox 63"/>
          <p:cNvSpPr txBox="1"/>
          <p:nvPr/>
        </p:nvSpPr>
        <p:spPr>
          <a:xfrm>
            <a:off x="1510296" y="5408361"/>
            <a:ext cx="276020" cy="325795"/>
          </a:xfrm>
          <a:prstGeom prst="rect">
            <a:avLst/>
          </a:prstGeom>
          <a:noFill/>
        </p:spPr>
        <p:txBody>
          <a:bodyPr wrap="none" rtlCol="0">
            <a:spAutoFit/>
          </a:bodyPr>
          <a:lstStyle/>
          <a:p>
            <a:r>
              <a:rPr lang="en-US" dirty="0"/>
              <a:t>0</a:t>
            </a:r>
          </a:p>
        </p:txBody>
      </p:sp>
      <p:sp>
        <p:nvSpPr>
          <p:cNvPr id="73" name="TextBox 72"/>
          <p:cNvSpPr txBox="1"/>
          <p:nvPr/>
        </p:nvSpPr>
        <p:spPr>
          <a:xfrm>
            <a:off x="1719668" y="5528990"/>
            <a:ext cx="4267755" cy="276999"/>
          </a:xfrm>
          <a:prstGeom prst="rect">
            <a:avLst/>
          </a:prstGeom>
          <a:noFill/>
        </p:spPr>
        <p:txBody>
          <a:bodyPr wrap="square" rtlCol="0">
            <a:spAutoFit/>
          </a:bodyPr>
          <a:lstStyle/>
          <a:p>
            <a:pPr algn="ctr"/>
            <a:r>
              <a:rPr lang="en-US" sz="1200" b="1" dirty="0">
                <a:solidFill>
                  <a:schemeClr val="tx1">
                    <a:lumMod val="75000"/>
                    <a:lumOff val="25000"/>
                  </a:schemeClr>
                </a:solidFill>
              </a:rPr>
              <a:t>YEARS IN RETIREMENT</a:t>
            </a:r>
          </a:p>
        </p:txBody>
      </p:sp>
      <p:sp>
        <p:nvSpPr>
          <p:cNvPr id="74" name="TextBox 73"/>
          <p:cNvSpPr txBox="1"/>
          <p:nvPr/>
        </p:nvSpPr>
        <p:spPr>
          <a:xfrm rot="16200000">
            <a:off x="-584167" y="3846218"/>
            <a:ext cx="2946096" cy="276999"/>
          </a:xfrm>
          <a:prstGeom prst="rect">
            <a:avLst/>
          </a:prstGeom>
          <a:noFill/>
        </p:spPr>
        <p:txBody>
          <a:bodyPr wrap="square" rtlCol="0">
            <a:spAutoFit/>
          </a:bodyPr>
          <a:lstStyle/>
          <a:p>
            <a:pPr algn="ctr"/>
            <a:r>
              <a:rPr lang="en-US" sz="1200" b="1" dirty="0">
                <a:solidFill>
                  <a:schemeClr val="tx1">
                    <a:lumMod val="75000"/>
                    <a:lumOff val="25000"/>
                  </a:schemeClr>
                </a:solidFill>
              </a:rPr>
              <a:t>ACCOUNT VALUE</a:t>
            </a:r>
          </a:p>
        </p:txBody>
      </p:sp>
      <p:sp>
        <p:nvSpPr>
          <p:cNvPr id="3" name="TextBox 2"/>
          <p:cNvSpPr txBox="1"/>
          <p:nvPr/>
        </p:nvSpPr>
        <p:spPr>
          <a:xfrm>
            <a:off x="1133704" y="4404517"/>
            <a:ext cx="592190" cy="318895"/>
          </a:xfrm>
          <a:prstGeom prst="rect">
            <a:avLst/>
          </a:prstGeom>
          <a:noFill/>
        </p:spPr>
        <p:txBody>
          <a:bodyPr wrap="none" rtlCol="0">
            <a:spAutoFit/>
          </a:bodyPr>
          <a:lstStyle/>
          <a:p>
            <a:r>
              <a:rPr lang="en-US" sz="1600" dirty="0"/>
              <a:t>$50k</a:t>
            </a:r>
          </a:p>
        </p:txBody>
      </p:sp>
      <p:sp>
        <p:nvSpPr>
          <p:cNvPr id="37" name="TextBox 36"/>
          <p:cNvSpPr txBox="1"/>
          <p:nvPr/>
        </p:nvSpPr>
        <p:spPr>
          <a:xfrm>
            <a:off x="964212" y="3441528"/>
            <a:ext cx="699394" cy="318895"/>
          </a:xfrm>
          <a:prstGeom prst="rect">
            <a:avLst/>
          </a:prstGeom>
          <a:noFill/>
        </p:spPr>
        <p:txBody>
          <a:bodyPr wrap="none" rtlCol="0">
            <a:spAutoFit/>
          </a:bodyPr>
          <a:lstStyle/>
          <a:p>
            <a:r>
              <a:rPr lang="en-US" sz="1600" dirty="0"/>
              <a:t>$100k</a:t>
            </a:r>
          </a:p>
        </p:txBody>
      </p:sp>
      <p:sp>
        <p:nvSpPr>
          <p:cNvPr id="38" name="TextBox 37"/>
          <p:cNvSpPr txBox="1"/>
          <p:nvPr/>
        </p:nvSpPr>
        <p:spPr>
          <a:xfrm>
            <a:off x="1041665" y="2487126"/>
            <a:ext cx="699394" cy="318895"/>
          </a:xfrm>
          <a:prstGeom prst="rect">
            <a:avLst/>
          </a:prstGeom>
          <a:noFill/>
        </p:spPr>
        <p:txBody>
          <a:bodyPr wrap="none" rtlCol="0">
            <a:spAutoFit/>
          </a:bodyPr>
          <a:lstStyle/>
          <a:p>
            <a:r>
              <a:rPr lang="en-US" sz="1600" dirty="0"/>
              <a:t>$150k</a:t>
            </a:r>
          </a:p>
        </p:txBody>
      </p:sp>
      <p:sp>
        <p:nvSpPr>
          <p:cNvPr id="2" name="Title 1"/>
          <p:cNvSpPr>
            <a:spLocks noGrp="1"/>
          </p:cNvSpPr>
          <p:nvPr>
            <p:ph type="title"/>
          </p:nvPr>
        </p:nvSpPr>
        <p:spPr>
          <a:xfrm>
            <a:off x="691983" y="347433"/>
            <a:ext cx="8221664" cy="679885"/>
          </a:xfrm>
        </p:spPr>
        <p:txBody>
          <a:bodyPr>
            <a:normAutofit/>
          </a:bodyPr>
          <a:lstStyle/>
          <a:p>
            <a:r>
              <a:rPr lang="en-US" sz="2400" dirty="0"/>
              <a:t>Reality:</a:t>
            </a:r>
          </a:p>
        </p:txBody>
      </p:sp>
      <p:sp>
        <p:nvSpPr>
          <p:cNvPr id="10" name="TextBox 9"/>
          <p:cNvSpPr txBox="1"/>
          <p:nvPr/>
        </p:nvSpPr>
        <p:spPr>
          <a:xfrm>
            <a:off x="693308" y="1062965"/>
            <a:ext cx="7668917" cy="400110"/>
          </a:xfrm>
          <a:prstGeom prst="rect">
            <a:avLst/>
          </a:prstGeom>
          <a:noFill/>
        </p:spPr>
        <p:txBody>
          <a:bodyPr wrap="square" rtlCol="0">
            <a:spAutoFit/>
          </a:bodyPr>
          <a:lstStyle/>
          <a:p>
            <a:r>
              <a:rPr lang="en-US" sz="2000" dirty="0"/>
              <a:t>Losses hurt more when income begins</a:t>
            </a:r>
          </a:p>
        </p:txBody>
      </p:sp>
      <p:sp>
        <p:nvSpPr>
          <p:cNvPr id="23" name="Text Box 4"/>
          <p:cNvSpPr txBox="1">
            <a:spLocks noChangeArrowheads="1"/>
          </p:cNvSpPr>
          <p:nvPr/>
        </p:nvSpPr>
        <p:spPr bwMode="auto">
          <a:xfrm>
            <a:off x="2968670" y="6140013"/>
            <a:ext cx="5599254"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US" altLang="en-US" sz="800" dirty="0">
                <a:solidFill>
                  <a:schemeClr val="bg1">
                    <a:lumMod val="50000"/>
                  </a:schemeClr>
                </a:solidFill>
              </a:rPr>
              <a:t>This example is for illustrative purposes only. It assumes an initial account value of $100,000 for a hypothetical portfolio with a sequence of returns of 16%, 8%, 10% and -22% that repeats indefinitely and compared to the same returns in the reverse order. Both scenarios assume an annual withdrawal rate of 5% and an average annual return of 6%.</a:t>
            </a:r>
          </a:p>
        </p:txBody>
      </p:sp>
      <p:grpSp>
        <p:nvGrpSpPr>
          <p:cNvPr id="52" name="Group 51"/>
          <p:cNvGrpSpPr/>
          <p:nvPr/>
        </p:nvGrpSpPr>
        <p:grpSpPr>
          <a:xfrm>
            <a:off x="5988573" y="1816540"/>
            <a:ext cx="3165475" cy="749753"/>
            <a:chOff x="5978525" y="2194414"/>
            <a:chExt cx="3165475" cy="749753"/>
          </a:xfrm>
        </p:grpSpPr>
        <p:sp>
          <p:nvSpPr>
            <p:cNvPr id="12" name="TextBox 11"/>
            <p:cNvSpPr txBox="1"/>
            <p:nvPr/>
          </p:nvSpPr>
          <p:spPr>
            <a:xfrm>
              <a:off x="5978525" y="2194414"/>
              <a:ext cx="3165475" cy="749753"/>
            </a:xfrm>
            <a:prstGeom prst="rect">
              <a:avLst/>
            </a:prstGeom>
            <a:solidFill>
              <a:schemeClr val="accent6"/>
            </a:solidFill>
            <a:ln>
              <a:noFill/>
            </a:ln>
          </p:spPr>
          <p:txBody>
            <a:bodyPr wrap="square" rtlCol="0" anchor="ctr" anchorCtr="0">
              <a:noAutofit/>
            </a:bodyPr>
            <a:lstStyle/>
            <a:p>
              <a:r>
                <a:rPr lang="en-US" sz="1100" dirty="0">
                  <a:solidFill>
                    <a:schemeClr val="bg1"/>
                  </a:solidFill>
                </a:rPr>
                <a:t>Initial Investment                       </a:t>
              </a:r>
              <a:r>
                <a:rPr lang="en-US" sz="1100" b="1" dirty="0">
                  <a:solidFill>
                    <a:schemeClr val="bg1"/>
                  </a:solidFill>
                </a:rPr>
                <a:t>$100,000 </a:t>
              </a:r>
            </a:p>
            <a:p>
              <a:r>
                <a:rPr lang="en-US" sz="1100" dirty="0">
                  <a:solidFill>
                    <a:schemeClr val="bg1"/>
                  </a:solidFill>
                </a:rPr>
                <a:t>Annual Withdrawal                              </a:t>
              </a:r>
              <a:r>
                <a:rPr lang="en-US" sz="1100" b="1" dirty="0">
                  <a:solidFill>
                    <a:schemeClr val="bg1"/>
                  </a:solidFill>
                </a:rPr>
                <a:t>5% </a:t>
              </a:r>
            </a:p>
            <a:p>
              <a:r>
                <a:rPr lang="en-US" sz="1100" dirty="0">
                  <a:solidFill>
                    <a:schemeClr val="bg1"/>
                  </a:solidFill>
                </a:rPr>
                <a:t>Average Annual Return                       </a:t>
              </a:r>
              <a:r>
                <a:rPr lang="en-US" sz="1100" b="1" dirty="0">
                  <a:solidFill>
                    <a:schemeClr val="bg1"/>
                  </a:solidFill>
                </a:rPr>
                <a:t>6%</a:t>
              </a:r>
              <a:r>
                <a:rPr lang="en-US" sz="1100" dirty="0">
                  <a:solidFill>
                    <a:schemeClr val="bg1"/>
                  </a:solidFill>
                </a:rPr>
                <a:t> </a:t>
              </a:r>
            </a:p>
          </p:txBody>
        </p:sp>
        <p:cxnSp>
          <p:nvCxnSpPr>
            <p:cNvPr id="14" name="Straight Connector 13"/>
            <p:cNvCxnSpPr/>
            <p:nvPr/>
          </p:nvCxnSpPr>
          <p:spPr>
            <a:xfrm>
              <a:off x="7157368" y="2447998"/>
              <a:ext cx="826969"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63626" y="2616895"/>
              <a:ext cx="109533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36467" y="2779793"/>
              <a:ext cx="82575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92150" y="1736663"/>
            <a:ext cx="7668917" cy="307777"/>
          </a:xfrm>
          <a:prstGeom prst="rect">
            <a:avLst/>
          </a:prstGeom>
          <a:noFill/>
        </p:spPr>
        <p:txBody>
          <a:bodyPr wrap="square" rtlCol="0">
            <a:spAutoFit/>
          </a:bodyPr>
          <a:lstStyle/>
          <a:p>
            <a:r>
              <a:rPr lang="en-US" sz="1400" dirty="0"/>
              <a:t>Losing Earlier vs. Losing Later in the Retirement Income Phase</a:t>
            </a:r>
          </a:p>
        </p:txBody>
      </p:sp>
    </p:spTree>
    <p:extLst>
      <p:ext uri="{BB962C8B-B14F-4D97-AF65-F5344CB8AC3E}">
        <p14:creationId xmlns:p14="http://schemas.microsoft.com/office/powerpoint/2010/main" val="586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83" y="342983"/>
            <a:ext cx="8221664" cy="679885"/>
          </a:xfrm>
        </p:spPr>
        <p:txBody>
          <a:bodyPr>
            <a:normAutofit/>
          </a:bodyPr>
          <a:lstStyle/>
          <a:p>
            <a:r>
              <a:rPr lang="en-US" sz="2400" dirty="0"/>
              <a:t>One set of returns, two different outcomes</a:t>
            </a:r>
          </a:p>
        </p:txBody>
      </p:sp>
      <p:sp>
        <p:nvSpPr>
          <p:cNvPr id="24" name="Text Box 4"/>
          <p:cNvSpPr txBox="1">
            <a:spLocks noChangeArrowheads="1"/>
          </p:cNvSpPr>
          <p:nvPr/>
        </p:nvSpPr>
        <p:spPr bwMode="auto">
          <a:xfrm>
            <a:off x="2960318" y="5961397"/>
            <a:ext cx="5656678"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20000"/>
              </a:spcBef>
            </a:pPr>
            <a:r>
              <a:rPr lang="en-US" altLang="en-US" sz="800" dirty="0">
                <a:solidFill>
                  <a:schemeClr val="bg1">
                    <a:lumMod val="65000"/>
                  </a:schemeClr>
                </a:solidFill>
              </a:rPr>
              <a:t>This example is for illustrative purposes only. Example assumes an initial account value of $100,000 for a hypothetical portfolio allocation of 70% bonds, as measured by the Ibbotson SBBI, and 30% large stocks, as measured by the S&amp;P 500 (total return). Both scenarios assume annual withdrawals of $5,000. Historical returns are based on data collected from Morningstar for January 1,1966, through December 31, 2001, adjusted for inflation and compared to the same returns in reverse chronological order.</a:t>
            </a:r>
          </a:p>
        </p:txBody>
      </p:sp>
      <p:grpSp>
        <p:nvGrpSpPr>
          <p:cNvPr id="33" name="Group 32"/>
          <p:cNvGrpSpPr/>
          <p:nvPr/>
        </p:nvGrpSpPr>
        <p:grpSpPr>
          <a:xfrm>
            <a:off x="795445" y="1729137"/>
            <a:ext cx="6478229" cy="537840"/>
            <a:chOff x="1048568" y="1658801"/>
            <a:chExt cx="5472108" cy="537840"/>
          </a:xfrm>
        </p:grpSpPr>
        <p:grpSp>
          <p:nvGrpSpPr>
            <p:cNvPr id="34" name="Group 33"/>
            <p:cNvGrpSpPr/>
            <p:nvPr/>
          </p:nvGrpSpPr>
          <p:grpSpPr>
            <a:xfrm>
              <a:off x="1048568" y="1658801"/>
              <a:ext cx="5472108" cy="276999"/>
              <a:chOff x="1282043" y="4911842"/>
              <a:chExt cx="5472108" cy="276999"/>
            </a:xfrm>
          </p:grpSpPr>
          <p:cxnSp>
            <p:nvCxnSpPr>
              <p:cNvPr id="38" name="Straight Connector 37"/>
              <p:cNvCxnSpPr/>
              <p:nvPr/>
            </p:nvCxnSpPr>
            <p:spPr>
              <a:xfrm>
                <a:off x="1282043" y="5042647"/>
                <a:ext cx="42420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88748" y="4911842"/>
                <a:ext cx="5065403" cy="276999"/>
              </a:xfrm>
              <a:prstGeom prst="rect">
                <a:avLst/>
              </a:prstGeom>
              <a:noFill/>
            </p:spPr>
            <p:txBody>
              <a:bodyPr wrap="square" rtlCol="0">
                <a:spAutoFit/>
              </a:bodyPr>
              <a:lstStyle/>
              <a:p>
                <a:r>
                  <a:rPr lang="en-US" sz="1200" b="1" dirty="0"/>
                  <a:t>Portfolio 1:</a:t>
                </a:r>
                <a:r>
                  <a:rPr lang="en-US" sz="1200" dirty="0"/>
                  <a:t> Negative Returns </a:t>
                </a:r>
                <a:r>
                  <a:rPr lang="en-US" sz="1200" b="1" dirty="0"/>
                  <a:t>Early</a:t>
                </a:r>
                <a:r>
                  <a:rPr lang="en-US" sz="1200" dirty="0"/>
                  <a:t> </a:t>
                </a:r>
                <a:r>
                  <a:rPr lang="en-US" sz="1100" dirty="0"/>
                  <a:t>(Actual Historical Sequence)</a:t>
                </a:r>
              </a:p>
            </p:txBody>
          </p:sp>
        </p:grpSp>
        <p:grpSp>
          <p:nvGrpSpPr>
            <p:cNvPr id="35" name="Group 34"/>
            <p:cNvGrpSpPr/>
            <p:nvPr/>
          </p:nvGrpSpPr>
          <p:grpSpPr>
            <a:xfrm>
              <a:off x="1048568" y="1919642"/>
              <a:ext cx="5192509" cy="276999"/>
              <a:chOff x="1282043" y="4941986"/>
              <a:chExt cx="5192509" cy="276999"/>
            </a:xfrm>
          </p:grpSpPr>
          <p:cxnSp>
            <p:nvCxnSpPr>
              <p:cNvPr id="36" name="Straight Connector 35"/>
              <p:cNvCxnSpPr/>
              <p:nvPr/>
            </p:nvCxnSpPr>
            <p:spPr>
              <a:xfrm>
                <a:off x="1282043" y="5072791"/>
                <a:ext cx="424207"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88748" y="4941986"/>
                <a:ext cx="4785804" cy="276999"/>
              </a:xfrm>
              <a:prstGeom prst="rect">
                <a:avLst/>
              </a:prstGeom>
              <a:noFill/>
            </p:spPr>
            <p:txBody>
              <a:bodyPr wrap="square" rtlCol="0">
                <a:spAutoFit/>
              </a:bodyPr>
              <a:lstStyle/>
              <a:p>
                <a:r>
                  <a:rPr lang="en-US" sz="1200" b="1" dirty="0"/>
                  <a:t>Portfolio 2:</a:t>
                </a:r>
                <a:r>
                  <a:rPr lang="en-US" sz="1200" dirty="0"/>
                  <a:t> Negative Returns </a:t>
                </a:r>
                <a:r>
                  <a:rPr lang="en-US" sz="1200" b="1" dirty="0"/>
                  <a:t>Later</a:t>
                </a:r>
                <a:r>
                  <a:rPr lang="en-US" sz="1200" dirty="0"/>
                  <a:t> </a:t>
                </a:r>
                <a:r>
                  <a:rPr lang="en-US" sz="1100" dirty="0"/>
                  <a:t>(Reverse Historical Sequence)</a:t>
                </a:r>
              </a:p>
            </p:txBody>
          </p:sp>
        </p:grpSp>
      </p:grpSp>
      <p:sp>
        <p:nvSpPr>
          <p:cNvPr id="69" name="TextBox 68"/>
          <p:cNvSpPr txBox="1"/>
          <p:nvPr/>
        </p:nvSpPr>
        <p:spPr>
          <a:xfrm>
            <a:off x="693308" y="1062965"/>
            <a:ext cx="7668917" cy="400110"/>
          </a:xfrm>
          <a:prstGeom prst="rect">
            <a:avLst/>
          </a:prstGeom>
          <a:noFill/>
        </p:spPr>
        <p:txBody>
          <a:bodyPr wrap="square" rtlCol="0">
            <a:spAutoFit/>
          </a:bodyPr>
          <a:lstStyle/>
          <a:p>
            <a:r>
              <a:rPr lang="en-US" sz="2000" dirty="0"/>
              <a:t>Comparing account value after retirement income begins</a:t>
            </a:r>
          </a:p>
        </p:txBody>
      </p:sp>
      <p:grpSp>
        <p:nvGrpSpPr>
          <p:cNvPr id="5" name="Group 4"/>
          <p:cNvGrpSpPr/>
          <p:nvPr/>
        </p:nvGrpSpPr>
        <p:grpSpPr>
          <a:xfrm>
            <a:off x="1458857" y="2683983"/>
            <a:ext cx="7388927" cy="3054052"/>
            <a:chOff x="1162168" y="2575724"/>
            <a:chExt cx="7957471" cy="3289018"/>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13445" r="-1" b="22631"/>
            <a:stretch/>
          </p:blipFill>
          <p:spPr>
            <a:xfrm>
              <a:off x="1370481" y="2686600"/>
              <a:ext cx="7287766" cy="2798250"/>
            </a:xfrm>
            <a:prstGeom prst="rect">
              <a:avLst/>
            </a:prstGeom>
          </p:spPr>
        </p:pic>
        <p:cxnSp>
          <p:nvCxnSpPr>
            <p:cNvPr id="48" name="Straight Connector 47"/>
            <p:cNvCxnSpPr/>
            <p:nvPr/>
          </p:nvCxnSpPr>
          <p:spPr>
            <a:xfrm>
              <a:off x="1391190" y="5493422"/>
              <a:ext cx="7200754" cy="4548"/>
            </a:xfrm>
            <a:prstGeom prst="line">
              <a:avLst/>
            </a:prstGeom>
            <a:ln w="28575">
              <a:solidFill>
                <a:srgbClr val="00333A"/>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125586" y="4814057"/>
              <a:ext cx="902812" cy="438582"/>
            </a:xfrm>
            <a:prstGeom prst="rect">
              <a:avLst/>
            </a:prstGeom>
            <a:noFill/>
          </p:spPr>
          <p:txBody>
            <a:bodyPr wrap="none" rtlCol="0">
              <a:spAutoFit/>
            </a:bodyPr>
            <a:lstStyle/>
            <a:p>
              <a:pPr algn="ctr"/>
              <a:r>
                <a:rPr lang="en-US" sz="1200" b="1" dirty="0"/>
                <a:t>Year 17:</a:t>
              </a:r>
            </a:p>
            <a:p>
              <a:pPr algn="ctr"/>
              <a:r>
                <a:rPr lang="en-US" sz="1050" b="1" dirty="0">
                  <a:solidFill>
                    <a:schemeClr val="accent2"/>
                  </a:solidFill>
                </a:rPr>
                <a:t>DEPLETED</a:t>
              </a:r>
              <a:endParaRPr lang="en-US" sz="1200" b="1" dirty="0">
                <a:solidFill>
                  <a:schemeClr val="accent2"/>
                </a:solidFill>
              </a:endParaRPr>
            </a:p>
          </p:txBody>
        </p:sp>
        <p:sp>
          <p:nvSpPr>
            <p:cNvPr id="54" name="Oval 53"/>
            <p:cNvSpPr/>
            <p:nvPr/>
          </p:nvSpPr>
          <p:spPr>
            <a:xfrm>
              <a:off x="4395301" y="5288537"/>
              <a:ext cx="402336" cy="402336"/>
            </a:xfrm>
            <a:prstGeom prst="ellipse">
              <a:avLst/>
            </a:prstGeom>
            <a:solidFill>
              <a:schemeClr val="tx2">
                <a:lumMod val="20000"/>
                <a:lumOff val="80000"/>
              </a:schemeClr>
            </a:solidFill>
            <a:ln>
              <a:solidFill>
                <a:schemeClr val="accent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800" b="1" dirty="0">
                  <a:solidFill>
                    <a:schemeClr val="accent2">
                      <a:lumMod val="75000"/>
                    </a:schemeClr>
                  </a:solidFill>
                </a:rPr>
                <a:t>!</a:t>
              </a:r>
            </a:p>
          </p:txBody>
        </p:sp>
        <p:sp>
          <p:nvSpPr>
            <p:cNvPr id="57" name="TextBox 56"/>
            <p:cNvSpPr txBox="1"/>
            <p:nvPr/>
          </p:nvSpPr>
          <p:spPr>
            <a:xfrm>
              <a:off x="1162168" y="5434487"/>
              <a:ext cx="301927" cy="356373"/>
            </a:xfrm>
            <a:prstGeom prst="rect">
              <a:avLst/>
            </a:prstGeom>
            <a:noFill/>
          </p:spPr>
          <p:txBody>
            <a:bodyPr wrap="none" rtlCol="0">
              <a:spAutoFit/>
            </a:bodyPr>
            <a:lstStyle/>
            <a:p>
              <a:r>
                <a:rPr lang="en-US" dirty="0"/>
                <a:t>0</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805" y="3036215"/>
              <a:ext cx="7057548" cy="1287254"/>
            </a:xfrm>
            <a:prstGeom prst="rect">
              <a:avLst/>
            </a:prstGeom>
          </p:spPr>
        </p:pic>
        <p:cxnSp>
          <p:nvCxnSpPr>
            <p:cNvPr id="50" name="Straight Connector 49"/>
            <p:cNvCxnSpPr/>
            <p:nvPr/>
          </p:nvCxnSpPr>
          <p:spPr>
            <a:xfrm flipV="1">
              <a:off x="1391190" y="2575724"/>
              <a:ext cx="0" cy="2934556"/>
            </a:xfrm>
            <a:prstGeom prst="line">
              <a:avLst/>
            </a:prstGeom>
            <a:ln w="28575">
              <a:solidFill>
                <a:srgbClr val="00333A"/>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747841" y="3152231"/>
              <a:ext cx="1371798" cy="861774"/>
            </a:xfrm>
            <a:prstGeom prst="rect">
              <a:avLst/>
            </a:prstGeom>
            <a:noFill/>
          </p:spPr>
          <p:txBody>
            <a:bodyPr wrap="square" rtlCol="0">
              <a:spAutoFit/>
            </a:bodyPr>
            <a:lstStyle/>
            <a:p>
              <a:pPr algn="ctr"/>
              <a:r>
                <a:rPr lang="en-US" sz="1200" b="1" dirty="0"/>
                <a:t>Year 35:</a:t>
              </a:r>
            </a:p>
            <a:p>
              <a:pPr algn="ctr"/>
              <a:r>
                <a:rPr lang="en-US" sz="1200" b="1" dirty="0">
                  <a:solidFill>
                    <a:schemeClr val="accent5">
                      <a:lumMod val="75000"/>
                    </a:schemeClr>
                  </a:solidFill>
                </a:rPr>
                <a:t>More than                      </a:t>
              </a:r>
              <a:r>
                <a:rPr lang="en-US" sz="1400" b="1" dirty="0">
                  <a:solidFill>
                    <a:schemeClr val="accent5">
                      <a:lumMod val="75000"/>
                    </a:schemeClr>
                  </a:solidFill>
                </a:rPr>
                <a:t>$63k                      </a:t>
              </a:r>
              <a:r>
                <a:rPr lang="en-US" sz="1200" b="1" dirty="0">
                  <a:solidFill>
                    <a:schemeClr val="accent5">
                      <a:lumMod val="75000"/>
                    </a:schemeClr>
                  </a:solidFill>
                </a:rPr>
                <a:t>remaining</a:t>
              </a:r>
            </a:p>
          </p:txBody>
        </p:sp>
        <p:sp>
          <p:nvSpPr>
            <p:cNvPr id="55" name="Oval 54"/>
            <p:cNvSpPr/>
            <p:nvPr/>
          </p:nvSpPr>
          <p:spPr>
            <a:xfrm>
              <a:off x="8243564" y="4100621"/>
              <a:ext cx="402336" cy="406150"/>
            </a:xfrm>
            <a:prstGeom prst="ellipse">
              <a:avLst/>
            </a:prstGeom>
            <a:solidFill>
              <a:schemeClr val="accent4">
                <a:lumMod val="40000"/>
                <a:lumOff val="60000"/>
              </a:schemeClr>
            </a:solidFill>
            <a:ln>
              <a:solidFill>
                <a:schemeClr val="accent4"/>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endParaRPr lang="en-US" sz="2000" b="1" dirty="0"/>
            </a:p>
          </p:txBody>
        </p:sp>
        <p:grpSp>
          <p:nvGrpSpPr>
            <p:cNvPr id="66" name="Group 65"/>
            <p:cNvGrpSpPr/>
            <p:nvPr/>
          </p:nvGrpSpPr>
          <p:grpSpPr>
            <a:xfrm flipH="1">
              <a:off x="8334191" y="4163012"/>
              <a:ext cx="219320" cy="235068"/>
              <a:chOff x="5344597" y="4221890"/>
              <a:chExt cx="572738" cy="613863"/>
            </a:xfrm>
            <a:solidFill>
              <a:schemeClr val="accent5">
                <a:lumMod val="75000"/>
              </a:schemeClr>
            </a:solidFill>
          </p:grpSpPr>
          <p:sp>
            <p:nvSpPr>
              <p:cNvPr id="67" name="Freeform 60"/>
              <p:cNvSpPr>
                <a:spLocks/>
              </p:cNvSpPr>
              <p:nvPr/>
            </p:nvSpPr>
            <p:spPr bwMode="auto">
              <a:xfrm>
                <a:off x="5344597" y="4221890"/>
                <a:ext cx="425290" cy="613862"/>
              </a:xfrm>
              <a:custGeom>
                <a:avLst/>
                <a:gdLst>
                  <a:gd name="T0" fmla="*/ 628 w 998"/>
                  <a:gd name="T1" fmla="*/ 147 h 1438"/>
                  <a:gd name="T2" fmla="*/ 451 w 998"/>
                  <a:gd name="T3" fmla="*/ 150 h 1438"/>
                  <a:gd name="T4" fmla="*/ 494 w 998"/>
                  <a:gd name="T5" fmla="*/ 553 h 1438"/>
                  <a:gd name="T6" fmla="*/ 184 w 998"/>
                  <a:gd name="T7" fmla="*/ 553 h 1438"/>
                  <a:gd name="T8" fmla="*/ 42 w 998"/>
                  <a:gd name="T9" fmla="*/ 638 h 1438"/>
                  <a:gd name="T10" fmla="*/ 64 w 998"/>
                  <a:gd name="T11" fmla="*/ 771 h 1438"/>
                  <a:gd name="T12" fmla="*/ 19 w 998"/>
                  <a:gd name="T13" fmla="*/ 916 h 1438"/>
                  <a:gd name="T14" fmla="*/ 68 w 998"/>
                  <a:gd name="T15" fmla="*/ 1016 h 1438"/>
                  <a:gd name="T16" fmla="*/ 56 w 998"/>
                  <a:gd name="T17" fmla="*/ 1139 h 1438"/>
                  <a:gd name="T18" fmla="*/ 136 w 998"/>
                  <a:gd name="T19" fmla="*/ 1256 h 1438"/>
                  <a:gd name="T20" fmla="*/ 148 w 998"/>
                  <a:gd name="T21" fmla="*/ 1351 h 1438"/>
                  <a:gd name="T22" fmla="*/ 363 w 998"/>
                  <a:gd name="T23" fmla="*/ 1438 h 1438"/>
                  <a:gd name="T24" fmla="*/ 631 w 998"/>
                  <a:gd name="T25" fmla="*/ 1438 h 1438"/>
                  <a:gd name="T26" fmla="*/ 946 w 998"/>
                  <a:gd name="T27" fmla="*/ 1298 h 1438"/>
                  <a:gd name="T28" fmla="*/ 998 w 998"/>
                  <a:gd name="T29" fmla="*/ 1298 h 1438"/>
                  <a:gd name="T30" fmla="*/ 998 w 998"/>
                  <a:gd name="T31" fmla="*/ 631 h 1438"/>
                  <a:gd name="T32" fmla="*/ 807 w 998"/>
                  <a:gd name="T33" fmla="*/ 519 h 1438"/>
                  <a:gd name="T34" fmla="*/ 628 w 998"/>
                  <a:gd name="T35" fmla="*/ 147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8" h="1438">
                    <a:moveTo>
                      <a:pt x="628" y="147"/>
                    </a:moveTo>
                    <a:cubicBezTo>
                      <a:pt x="595" y="0"/>
                      <a:pt x="492" y="24"/>
                      <a:pt x="451" y="150"/>
                    </a:cubicBezTo>
                    <a:cubicBezTo>
                      <a:pt x="410" y="277"/>
                      <a:pt x="494" y="553"/>
                      <a:pt x="494" y="553"/>
                    </a:cubicBezTo>
                    <a:cubicBezTo>
                      <a:pt x="494" y="553"/>
                      <a:pt x="285" y="553"/>
                      <a:pt x="184" y="553"/>
                    </a:cubicBezTo>
                    <a:cubicBezTo>
                      <a:pt x="83" y="553"/>
                      <a:pt x="54" y="589"/>
                      <a:pt x="42" y="638"/>
                    </a:cubicBezTo>
                    <a:cubicBezTo>
                      <a:pt x="32" y="681"/>
                      <a:pt x="53" y="715"/>
                      <a:pt x="64" y="771"/>
                    </a:cubicBezTo>
                    <a:cubicBezTo>
                      <a:pt x="73" y="815"/>
                      <a:pt x="0" y="842"/>
                      <a:pt x="19" y="916"/>
                    </a:cubicBezTo>
                    <a:cubicBezTo>
                      <a:pt x="36" y="982"/>
                      <a:pt x="61" y="972"/>
                      <a:pt x="68" y="1016"/>
                    </a:cubicBezTo>
                    <a:cubicBezTo>
                      <a:pt x="77" y="1066"/>
                      <a:pt x="39" y="1081"/>
                      <a:pt x="56" y="1139"/>
                    </a:cubicBezTo>
                    <a:cubicBezTo>
                      <a:pt x="76" y="1204"/>
                      <a:pt x="128" y="1220"/>
                      <a:pt x="136" y="1256"/>
                    </a:cubicBezTo>
                    <a:cubicBezTo>
                      <a:pt x="145" y="1299"/>
                      <a:pt x="130" y="1305"/>
                      <a:pt x="148" y="1351"/>
                    </a:cubicBezTo>
                    <a:cubicBezTo>
                      <a:pt x="180" y="1435"/>
                      <a:pt x="251" y="1438"/>
                      <a:pt x="363" y="1438"/>
                    </a:cubicBezTo>
                    <a:cubicBezTo>
                      <a:pt x="474" y="1438"/>
                      <a:pt x="541" y="1438"/>
                      <a:pt x="631" y="1438"/>
                    </a:cubicBezTo>
                    <a:cubicBezTo>
                      <a:pt x="782" y="1438"/>
                      <a:pt x="824" y="1298"/>
                      <a:pt x="946" y="1298"/>
                    </a:cubicBezTo>
                    <a:cubicBezTo>
                      <a:pt x="959" y="1298"/>
                      <a:pt x="977" y="1298"/>
                      <a:pt x="998" y="1298"/>
                    </a:cubicBezTo>
                    <a:cubicBezTo>
                      <a:pt x="998" y="631"/>
                      <a:pt x="998" y="631"/>
                      <a:pt x="998" y="631"/>
                    </a:cubicBezTo>
                    <a:cubicBezTo>
                      <a:pt x="930" y="607"/>
                      <a:pt x="858" y="571"/>
                      <a:pt x="807" y="519"/>
                    </a:cubicBezTo>
                    <a:cubicBezTo>
                      <a:pt x="692" y="401"/>
                      <a:pt x="665" y="317"/>
                      <a:pt x="628"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61"/>
              <p:cNvSpPr>
                <a:spLocks noChangeArrowheads="1"/>
              </p:cNvSpPr>
              <p:nvPr/>
            </p:nvSpPr>
            <p:spPr bwMode="auto">
              <a:xfrm>
                <a:off x="5825055" y="4490706"/>
                <a:ext cx="92280" cy="34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p:nvCxnSpPr>
          <p:spPr>
            <a:xfrm>
              <a:off x="8444732" y="4519299"/>
              <a:ext cx="10694" cy="978671"/>
            </a:xfrm>
            <a:prstGeom prst="line">
              <a:avLst/>
            </a:prstGeom>
            <a:ln w="57150">
              <a:solidFill>
                <a:schemeClr val="accent5"/>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391190" y="5566432"/>
              <a:ext cx="3004111" cy="298310"/>
            </a:xfrm>
            <a:prstGeom prst="rect">
              <a:avLst/>
            </a:prstGeom>
            <a:noFill/>
          </p:spPr>
          <p:txBody>
            <a:bodyPr wrap="square" rtlCol="0">
              <a:spAutoFit/>
            </a:bodyPr>
            <a:lstStyle/>
            <a:p>
              <a:pPr algn="ctr"/>
              <a:r>
                <a:rPr lang="en-US" sz="1200" b="1" dirty="0">
                  <a:solidFill>
                    <a:schemeClr val="tx1">
                      <a:lumMod val="75000"/>
                      <a:lumOff val="25000"/>
                    </a:schemeClr>
                  </a:solidFill>
                </a:rPr>
                <a:t>YEARS IN RETIREMENT</a:t>
              </a:r>
            </a:p>
          </p:txBody>
        </p:sp>
      </p:grpSp>
      <p:grpSp>
        <p:nvGrpSpPr>
          <p:cNvPr id="79" name="Group 78"/>
          <p:cNvGrpSpPr/>
          <p:nvPr/>
        </p:nvGrpSpPr>
        <p:grpSpPr>
          <a:xfrm>
            <a:off x="5988573" y="1817024"/>
            <a:ext cx="3165475" cy="749753"/>
            <a:chOff x="5978525" y="2194414"/>
            <a:chExt cx="3165475" cy="749753"/>
          </a:xfrm>
        </p:grpSpPr>
        <p:sp>
          <p:nvSpPr>
            <p:cNvPr id="80" name="TextBox 79"/>
            <p:cNvSpPr txBox="1"/>
            <p:nvPr/>
          </p:nvSpPr>
          <p:spPr>
            <a:xfrm>
              <a:off x="5978525" y="2194414"/>
              <a:ext cx="3165475" cy="749753"/>
            </a:xfrm>
            <a:prstGeom prst="rect">
              <a:avLst/>
            </a:prstGeom>
            <a:solidFill>
              <a:schemeClr val="accent6"/>
            </a:solidFill>
            <a:ln>
              <a:noFill/>
            </a:ln>
          </p:spPr>
          <p:txBody>
            <a:bodyPr wrap="square" rtlCol="0" anchor="ctr" anchorCtr="0">
              <a:noAutofit/>
            </a:bodyPr>
            <a:lstStyle/>
            <a:p>
              <a:r>
                <a:rPr lang="en-US" sz="1100" dirty="0">
                  <a:solidFill>
                    <a:schemeClr val="bg1"/>
                  </a:solidFill>
                </a:rPr>
                <a:t>Initial Investment                       </a:t>
              </a:r>
              <a:r>
                <a:rPr lang="en-US" sz="1100" b="1" dirty="0">
                  <a:solidFill>
                    <a:schemeClr val="bg1"/>
                  </a:solidFill>
                </a:rPr>
                <a:t>$100,000 </a:t>
              </a:r>
            </a:p>
            <a:p>
              <a:r>
                <a:rPr lang="en-US" sz="1100" dirty="0">
                  <a:solidFill>
                    <a:schemeClr val="bg1"/>
                  </a:solidFill>
                </a:rPr>
                <a:t>Annual Withdrawal                              </a:t>
              </a:r>
              <a:r>
                <a:rPr lang="en-US" sz="1100" b="1" dirty="0">
                  <a:solidFill>
                    <a:schemeClr val="bg1"/>
                  </a:solidFill>
                </a:rPr>
                <a:t>5% </a:t>
              </a:r>
            </a:p>
            <a:p>
              <a:r>
                <a:rPr lang="en-US" sz="1100" dirty="0">
                  <a:solidFill>
                    <a:schemeClr val="bg1"/>
                  </a:solidFill>
                </a:rPr>
                <a:t>Average Annual Return                 </a:t>
              </a:r>
              <a:r>
                <a:rPr lang="en-US" sz="1100" b="1" dirty="0">
                  <a:solidFill>
                    <a:schemeClr val="bg1"/>
                  </a:solidFill>
                </a:rPr>
                <a:t>9.62%</a:t>
              </a:r>
              <a:r>
                <a:rPr lang="en-US" sz="1100" dirty="0">
                  <a:solidFill>
                    <a:schemeClr val="bg1"/>
                  </a:solidFill>
                </a:rPr>
                <a:t> </a:t>
              </a:r>
            </a:p>
          </p:txBody>
        </p:sp>
        <p:cxnSp>
          <p:nvCxnSpPr>
            <p:cNvPr id="81" name="Straight Connector 80"/>
            <p:cNvCxnSpPr/>
            <p:nvPr/>
          </p:nvCxnSpPr>
          <p:spPr>
            <a:xfrm>
              <a:off x="7157368" y="2447998"/>
              <a:ext cx="826969"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263626" y="2616895"/>
              <a:ext cx="1095333"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59691" y="2779793"/>
              <a:ext cx="58438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rot="16200000">
            <a:off x="-809052" y="3671364"/>
            <a:ext cx="3127719" cy="276999"/>
          </a:xfrm>
          <a:prstGeom prst="rect">
            <a:avLst/>
          </a:prstGeom>
          <a:noFill/>
        </p:spPr>
        <p:txBody>
          <a:bodyPr wrap="square" rtlCol="0">
            <a:spAutoFit/>
          </a:bodyPr>
          <a:lstStyle/>
          <a:p>
            <a:pPr algn="ctr"/>
            <a:r>
              <a:rPr lang="en-US" sz="1200" b="1" dirty="0">
                <a:solidFill>
                  <a:schemeClr val="tx1">
                    <a:lumMod val="75000"/>
                    <a:lumOff val="25000"/>
                  </a:schemeClr>
                </a:solidFill>
              </a:rPr>
              <a:t>ACCOUNT VALUE</a:t>
            </a:r>
          </a:p>
        </p:txBody>
      </p:sp>
      <p:sp>
        <p:nvSpPr>
          <p:cNvPr id="40" name="TextBox 39"/>
          <p:cNvSpPr txBox="1"/>
          <p:nvPr/>
        </p:nvSpPr>
        <p:spPr>
          <a:xfrm>
            <a:off x="1064659" y="4589183"/>
            <a:ext cx="628698" cy="338554"/>
          </a:xfrm>
          <a:prstGeom prst="rect">
            <a:avLst/>
          </a:prstGeom>
          <a:noFill/>
        </p:spPr>
        <p:txBody>
          <a:bodyPr wrap="none" rtlCol="0">
            <a:spAutoFit/>
          </a:bodyPr>
          <a:lstStyle/>
          <a:p>
            <a:r>
              <a:rPr lang="en-US" sz="1600" dirty="0"/>
              <a:t>$50k</a:t>
            </a:r>
          </a:p>
        </p:txBody>
      </p:sp>
      <p:sp>
        <p:nvSpPr>
          <p:cNvPr id="41" name="TextBox 40"/>
          <p:cNvSpPr txBox="1"/>
          <p:nvPr/>
        </p:nvSpPr>
        <p:spPr>
          <a:xfrm>
            <a:off x="884718" y="3540563"/>
            <a:ext cx="742511" cy="338554"/>
          </a:xfrm>
          <a:prstGeom prst="rect">
            <a:avLst/>
          </a:prstGeom>
          <a:noFill/>
        </p:spPr>
        <p:txBody>
          <a:bodyPr wrap="none" rtlCol="0">
            <a:spAutoFit/>
          </a:bodyPr>
          <a:lstStyle/>
          <a:p>
            <a:r>
              <a:rPr lang="en-US" sz="1600" dirty="0"/>
              <a:t>$100k</a:t>
            </a:r>
          </a:p>
        </p:txBody>
      </p:sp>
      <p:sp>
        <p:nvSpPr>
          <p:cNvPr id="42" name="TextBox 41"/>
          <p:cNvSpPr txBox="1"/>
          <p:nvPr/>
        </p:nvSpPr>
        <p:spPr>
          <a:xfrm>
            <a:off x="966946" y="2491943"/>
            <a:ext cx="742511" cy="338554"/>
          </a:xfrm>
          <a:prstGeom prst="rect">
            <a:avLst/>
          </a:prstGeom>
          <a:noFill/>
        </p:spPr>
        <p:txBody>
          <a:bodyPr wrap="none" rtlCol="0">
            <a:spAutoFit/>
          </a:bodyPr>
          <a:lstStyle/>
          <a:p>
            <a:r>
              <a:rPr lang="en-US" sz="1600" dirty="0"/>
              <a:t>$150k</a:t>
            </a:r>
          </a:p>
        </p:txBody>
      </p:sp>
    </p:spTree>
    <p:extLst>
      <p:ext uri="{BB962C8B-B14F-4D97-AF65-F5344CB8AC3E}">
        <p14:creationId xmlns:p14="http://schemas.microsoft.com/office/powerpoint/2010/main" val="332011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5124" y="6154468"/>
            <a:ext cx="4662389" cy="338554"/>
          </a:xfrm>
          <a:prstGeom prst="rect">
            <a:avLst/>
          </a:prstGeom>
          <a:noFill/>
        </p:spPr>
        <p:txBody>
          <a:bodyPr wrap="square" rtlCol="0">
            <a:spAutoFit/>
          </a:bodyPr>
          <a:lstStyle/>
          <a:p>
            <a:r>
              <a:rPr lang="en-US" sz="800" dirty="0">
                <a:solidFill>
                  <a:schemeClr val="bg1">
                    <a:lumMod val="50000"/>
                  </a:schemeClr>
                </a:solidFill>
              </a:rPr>
              <a:t>Source: New York Life Insurance Company. Sequence of returns: Don’t roll the dice with retirement.</a:t>
            </a:r>
          </a:p>
        </p:txBody>
      </p:sp>
      <p:sp>
        <p:nvSpPr>
          <p:cNvPr id="6" name="Title 5"/>
          <p:cNvSpPr>
            <a:spLocks noGrp="1"/>
          </p:cNvSpPr>
          <p:nvPr>
            <p:ph type="title"/>
          </p:nvPr>
        </p:nvSpPr>
        <p:spPr>
          <a:xfrm>
            <a:off x="691983" y="379107"/>
            <a:ext cx="8221664" cy="679885"/>
          </a:xfrm>
        </p:spPr>
        <p:txBody>
          <a:bodyPr/>
          <a:lstStyle/>
          <a:p>
            <a:r>
              <a:rPr lang="en-US" sz="2400" dirty="0">
                <a:solidFill>
                  <a:schemeClr val="bg1"/>
                </a:solidFill>
              </a:rPr>
              <a:t>What market will you retire into? </a:t>
            </a:r>
            <a:br>
              <a:rPr lang="en-US" sz="2800" dirty="0">
                <a:solidFill>
                  <a:schemeClr val="bg1"/>
                </a:solidFill>
              </a:rPr>
            </a:br>
            <a:br>
              <a:rPr lang="en-US" sz="2800" dirty="0">
                <a:solidFill>
                  <a:schemeClr val="bg1"/>
                </a:solidFill>
              </a:rPr>
            </a:br>
            <a:endParaRPr lang="en-US" sz="2800" b="0" dirty="0">
              <a:solidFill>
                <a:schemeClr val="bg1"/>
              </a:solidFill>
            </a:endParaRPr>
          </a:p>
        </p:txBody>
      </p:sp>
      <p:sp>
        <p:nvSpPr>
          <p:cNvPr id="3" name="TextBox 2">
            <a:extLst>
              <a:ext uri="{FF2B5EF4-FFF2-40B4-BE49-F238E27FC236}">
                <a16:creationId xmlns:a16="http://schemas.microsoft.com/office/drawing/2014/main" id="{A50F77FD-5553-46EC-9F9D-819F14838908}"/>
              </a:ext>
            </a:extLst>
          </p:cNvPr>
          <p:cNvSpPr txBox="1"/>
          <p:nvPr/>
        </p:nvSpPr>
        <p:spPr>
          <a:xfrm>
            <a:off x="691982" y="1300919"/>
            <a:ext cx="7324344" cy="369332"/>
          </a:xfrm>
          <a:prstGeom prst="rect">
            <a:avLst/>
          </a:prstGeom>
          <a:noFill/>
        </p:spPr>
        <p:txBody>
          <a:bodyPr wrap="square" rtlCol="0">
            <a:spAutoFit/>
          </a:bodyPr>
          <a:lstStyle/>
          <a:p>
            <a:r>
              <a:rPr lang="en-US" dirty="0"/>
              <a:t>Historical Look: Value of portfolio for 30-year retirement 1969-70</a:t>
            </a:r>
          </a:p>
        </p:txBody>
      </p:sp>
      <p:pic>
        <p:nvPicPr>
          <p:cNvPr id="11" name="Picture 10">
            <a:extLst>
              <a:ext uri="{FF2B5EF4-FFF2-40B4-BE49-F238E27FC236}">
                <a16:creationId xmlns:a16="http://schemas.microsoft.com/office/drawing/2014/main" id="{96845A99-F57B-4C77-B353-ACA884D081C8}"/>
              </a:ext>
            </a:extLst>
          </p:cNvPr>
          <p:cNvPicPr>
            <a:picLocks noChangeAspect="1"/>
          </p:cNvPicPr>
          <p:nvPr/>
        </p:nvPicPr>
        <p:blipFill>
          <a:blip r:embed="rId3"/>
          <a:stretch>
            <a:fillRect/>
          </a:stretch>
        </p:blipFill>
        <p:spPr>
          <a:xfrm>
            <a:off x="1330001" y="1733550"/>
            <a:ext cx="6470635" cy="3771559"/>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06" y="249208"/>
            <a:ext cx="8221664" cy="641023"/>
          </a:xfrm>
        </p:spPr>
        <p:txBody>
          <a:bodyPr anchor="ctr" anchorCtr="0"/>
          <a:lstStyle/>
          <a:p>
            <a:r>
              <a:rPr lang="en-US" sz="2400" dirty="0"/>
              <a:t>Agenda</a:t>
            </a:r>
          </a:p>
        </p:txBody>
      </p:sp>
      <p:graphicFrame>
        <p:nvGraphicFramePr>
          <p:cNvPr id="5" name="Table 4">
            <a:extLst>
              <a:ext uri="{FF2B5EF4-FFF2-40B4-BE49-F238E27FC236}">
                <a16:creationId xmlns:a16="http://schemas.microsoft.com/office/drawing/2014/main" id="{E84DC98D-2B40-41EF-984C-5837A8B6ABD7}"/>
              </a:ext>
            </a:extLst>
          </p:cNvPr>
          <p:cNvGraphicFramePr>
            <a:graphicFrameLocks noGrp="1"/>
          </p:cNvGraphicFramePr>
          <p:nvPr>
            <p:extLst>
              <p:ext uri="{D42A27DB-BD31-4B8C-83A1-F6EECF244321}">
                <p14:modId xmlns:p14="http://schemas.microsoft.com/office/powerpoint/2010/main" val="755858144"/>
              </p:ext>
            </p:extLst>
          </p:nvPr>
        </p:nvGraphicFramePr>
        <p:xfrm>
          <a:off x="1807447" y="1634248"/>
          <a:ext cx="5787957" cy="2779902"/>
        </p:xfrm>
        <a:graphic>
          <a:graphicData uri="http://schemas.openxmlformats.org/drawingml/2006/table">
            <a:tbl>
              <a:tblPr firstRow="1" bandRow="1">
                <a:tableStyleId>{5C22544A-7EE6-4342-B048-85BDC9FD1C3A}</a:tableStyleId>
              </a:tblPr>
              <a:tblGrid>
                <a:gridCol w="5787957">
                  <a:extLst>
                    <a:ext uri="{9D8B030D-6E8A-4147-A177-3AD203B41FA5}">
                      <a16:colId xmlns:a16="http://schemas.microsoft.com/office/drawing/2014/main" val="20000"/>
                    </a:ext>
                  </a:extLst>
                </a:gridCol>
              </a:tblGrid>
              <a:tr h="92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lumMod val="75000"/>
                            </a:schemeClr>
                          </a:solidFill>
                          <a:latin typeface="+mn-lt"/>
                          <a:ea typeface="+mn-ea"/>
                          <a:cs typeface="+mn-cs"/>
                        </a:rPr>
                        <a:t>1. </a:t>
                      </a:r>
                      <a:r>
                        <a:rPr lang="en-US" sz="1800" kern="1200" dirty="0">
                          <a:solidFill>
                            <a:schemeClr val="bg1">
                              <a:lumMod val="75000"/>
                            </a:schemeClr>
                          </a:solidFill>
                          <a:latin typeface="+mn-lt"/>
                          <a:ea typeface="+mn-ea"/>
                          <a:cs typeface="+mn-cs"/>
                        </a:rPr>
                        <a:t>Market Volatility</a:t>
                      </a:r>
                    </a:p>
                  </a:txBody>
                  <a:tcPr marB="91440" anchor="b">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926634">
                <a:tc>
                  <a:txBody>
                    <a:bodyPr/>
                    <a:lstStyle/>
                    <a:p>
                      <a:pPr marL="0" algn="l" defTabSz="914400" rtl="0" eaLnBrk="1" latinLnBrk="0" hangingPunct="1"/>
                      <a:r>
                        <a:rPr lang="en-US" sz="1800" b="1" kern="1200" dirty="0">
                          <a:solidFill>
                            <a:schemeClr val="tx2"/>
                          </a:solidFill>
                          <a:latin typeface="+mn-lt"/>
                          <a:ea typeface="+mn-ea"/>
                          <a:cs typeface="+mn-cs"/>
                        </a:rPr>
                        <a:t>2. </a:t>
                      </a:r>
                      <a:r>
                        <a:rPr lang="en-US" sz="1800" b="0" kern="1200" dirty="0">
                          <a:solidFill>
                            <a:schemeClr val="tx1"/>
                          </a:solidFill>
                          <a:latin typeface="+mn-lt"/>
                          <a:ea typeface="+mn-ea"/>
                          <a:cs typeface="+mn-cs"/>
                        </a:rPr>
                        <a:t>Rising Healthcare Costs</a:t>
                      </a:r>
                    </a:p>
                  </a:txBody>
                  <a:tcPr marB="91440" anchor="b">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926634">
                <a:tc>
                  <a:txBody>
                    <a:bodyPr/>
                    <a:lstStyle/>
                    <a:p>
                      <a:r>
                        <a:rPr lang="en-US" sz="1800" b="1" kern="1200" dirty="0">
                          <a:solidFill>
                            <a:schemeClr val="bg1">
                              <a:lumMod val="75000"/>
                            </a:schemeClr>
                          </a:solidFill>
                          <a:latin typeface="+mn-lt"/>
                          <a:ea typeface="+mn-ea"/>
                          <a:cs typeface="+mn-cs"/>
                        </a:rPr>
                        <a:t>3.</a:t>
                      </a:r>
                      <a:r>
                        <a:rPr lang="en-US" dirty="0">
                          <a:solidFill>
                            <a:schemeClr val="bg1">
                              <a:lumMod val="75000"/>
                            </a:schemeClr>
                          </a:solidFill>
                        </a:rPr>
                        <a:t> Longevity</a:t>
                      </a:r>
                    </a:p>
                  </a:txBody>
                  <a:tcPr marB="91440" anchor="b">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057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hidden="1"/>
          <p:cNvGrpSpPr/>
          <p:nvPr/>
        </p:nvGrpSpPr>
        <p:grpSpPr>
          <a:xfrm>
            <a:off x="685800" y="1383788"/>
            <a:ext cx="8458200" cy="1460538"/>
            <a:chOff x="685800" y="1383788"/>
            <a:chExt cx="8458200" cy="1460538"/>
          </a:xfrm>
        </p:grpSpPr>
        <p:sp>
          <p:nvSpPr>
            <p:cNvPr id="2056" name="Rectangle 2055"/>
            <p:cNvSpPr/>
            <p:nvPr/>
          </p:nvSpPr>
          <p:spPr>
            <a:xfrm>
              <a:off x="685800" y="2652740"/>
              <a:ext cx="8458200" cy="191586"/>
            </a:xfrm>
            <a:prstGeom prst="rect">
              <a:avLst/>
            </a:prstGeom>
            <a:gradFill>
              <a:gsLst>
                <a:gs pos="37000">
                  <a:schemeClr val="bg1">
                    <a:lumMod val="65000"/>
                  </a:schemeClr>
                </a:gs>
                <a:gs pos="45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685800" y="2130882"/>
              <a:ext cx="8458200" cy="191586"/>
            </a:xfrm>
            <a:prstGeom prst="rect">
              <a:avLst/>
            </a:prstGeom>
            <a:gradFill flip="none" rotWithShape="1">
              <a:gsLst>
                <a:gs pos="0">
                  <a:schemeClr val="tx1">
                    <a:lumMod val="10000"/>
                    <a:lumOff val="90000"/>
                  </a:schemeClr>
                </a:gs>
                <a:gs pos="60000">
                  <a:schemeClr val="accent4">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85800" y="1751500"/>
              <a:ext cx="8458200" cy="744921"/>
              <a:chOff x="685800" y="1741975"/>
              <a:chExt cx="8458200" cy="744921"/>
            </a:xfrm>
            <a:gradFill>
              <a:gsLst>
                <a:gs pos="37000">
                  <a:schemeClr val="bg1">
                    <a:lumMod val="85000"/>
                  </a:schemeClr>
                </a:gs>
                <a:gs pos="44000">
                  <a:schemeClr val="accent4">
                    <a:lumMod val="40000"/>
                    <a:lumOff val="60000"/>
                  </a:schemeClr>
                </a:gs>
              </a:gsLst>
              <a:lin ang="0" scaled="1"/>
            </a:gradFill>
          </p:grpSpPr>
          <p:sp>
            <p:nvSpPr>
              <p:cNvPr id="86" name="Rectangle 85"/>
              <p:cNvSpPr/>
              <p:nvPr/>
            </p:nvSpPr>
            <p:spPr>
              <a:xfrm>
                <a:off x="685800" y="2295310"/>
                <a:ext cx="8458200" cy="1915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Freeform 28"/>
              <p:cNvSpPr>
                <a:spLocks/>
              </p:cNvSpPr>
              <p:nvPr/>
            </p:nvSpPr>
            <p:spPr bwMode="auto">
              <a:xfrm>
                <a:off x="3454326" y="1741975"/>
                <a:ext cx="1096162" cy="650408"/>
              </a:xfrm>
              <a:custGeom>
                <a:avLst/>
                <a:gdLst>
                  <a:gd name="T0" fmla="*/ 2447 w 3146"/>
                  <a:gd name="T1" fmla="*/ 1576 h 1865"/>
                  <a:gd name="T2" fmla="*/ 2447 w 3146"/>
                  <a:gd name="T3" fmla="*/ 1320 h 1865"/>
                  <a:gd name="T4" fmla="*/ 2921 w 3146"/>
                  <a:gd name="T5" fmla="*/ 1320 h 1865"/>
                  <a:gd name="T6" fmla="*/ 2653 w 3146"/>
                  <a:gd name="T7" fmla="*/ 954 h 1865"/>
                  <a:gd name="T8" fmla="*/ 2783 w 3146"/>
                  <a:gd name="T9" fmla="*/ 954 h 1865"/>
                  <a:gd name="T10" fmla="*/ 2507 w 3146"/>
                  <a:gd name="T11" fmla="*/ 575 h 1865"/>
                  <a:gd name="T12" fmla="*/ 2609 w 3146"/>
                  <a:gd name="T13" fmla="*/ 575 h 1865"/>
                  <a:gd name="T14" fmla="*/ 2358 w 3146"/>
                  <a:gd name="T15" fmla="*/ 231 h 1865"/>
                  <a:gd name="T16" fmla="*/ 2107 w 3146"/>
                  <a:gd name="T17" fmla="*/ 575 h 1865"/>
                  <a:gd name="T18" fmla="*/ 2210 w 3146"/>
                  <a:gd name="T19" fmla="*/ 575 h 1865"/>
                  <a:gd name="T20" fmla="*/ 2073 w 3146"/>
                  <a:gd name="T21" fmla="*/ 762 h 1865"/>
                  <a:gd name="T22" fmla="*/ 2114 w 3146"/>
                  <a:gd name="T23" fmla="*/ 817 h 1865"/>
                  <a:gd name="T24" fmla="*/ 2173 w 3146"/>
                  <a:gd name="T25" fmla="*/ 899 h 1865"/>
                  <a:gd name="T26" fmla="*/ 2020 w 3146"/>
                  <a:gd name="T27" fmla="*/ 899 h 1865"/>
                  <a:gd name="T28" fmla="*/ 2060 w 3146"/>
                  <a:gd name="T29" fmla="*/ 954 h 1865"/>
                  <a:gd name="T30" fmla="*/ 2062 w 3146"/>
                  <a:gd name="T31" fmla="*/ 956 h 1865"/>
                  <a:gd name="T32" fmla="*/ 2275 w 3146"/>
                  <a:gd name="T33" fmla="*/ 1247 h 1865"/>
                  <a:gd name="T34" fmla="*/ 2335 w 3146"/>
                  <a:gd name="T35" fmla="*/ 1329 h 1865"/>
                  <a:gd name="T36" fmla="*/ 2270 w 3146"/>
                  <a:gd name="T37" fmla="*/ 1329 h 1865"/>
                  <a:gd name="T38" fmla="*/ 2270 w 3146"/>
                  <a:gd name="T39" fmla="*/ 1537 h 1865"/>
                  <a:gd name="T40" fmla="*/ 1677 w 3146"/>
                  <a:gd name="T41" fmla="*/ 1476 h 1865"/>
                  <a:gd name="T42" fmla="*/ 1677 w 3146"/>
                  <a:gd name="T43" fmla="*/ 1278 h 1865"/>
                  <a:gd name="T44" fmla="*/ 2233 w 3146"/>
                  <a:gd name="T45" fmla="*/ 1278 h 1865"/>
                  <a:gd name="T46" fmla="*/ 1919 w 3146"/>
                  <a:gd name="T47" fmla="*/ 848 h 1865"/>
                  <a:gd name="T48" fmla="*/ 2072 w 3146"/>
                  <a:gd name="T49" fmla="*/ 848 h 1865"/>
                  <a:gd name="T50" fmla="*/ 1748 w 3146"/>
                  <a:gd name="T51" fmla="*/ 403 h 1865"/>
                  <a:gd name="T52" fmla="*/ 1868 w 3146"/>
                  <a:gd name="T53" fmla="*/ 403 h 1865"/>
                  <a:gd name="T54" fmla="*/ 1573 w 3146"/>
                  <a:gd name="T55" fmla="*/ 0 h 1865"/>
                  <a:gd name="T56" fmla="*/ 1278 w 3146"/>
                  <a:gd name="T57" fmla="*/ 403 h 1865"/>
                  <a:gd name="T58" fmla="*/ 1399 w 3146"/>
                  <a:gd name="T59" fmla="*/ 403 h 1865"/>
                  <a:gd name="T60" fmla="*/ 1074 w 3146"/>
                  <a:gd name="T61" fmla="*/ 848 h 1865"/>
                  <a:gd name="T62" fmla="*/ 1227 w 3146"/>
                  <a:gd name="T63" fmla="*/ 848 h 1865"/>
                  <a:gd name="T64" fmla="*/ 913 w 3146"/>
                  <a:gd name="T65" fmla="*/ 1278 h 1865"/>
                  <a:gd name="T66" fmla="*/ 1469 w 3146"/>
                  <a:gd name="T67" fmla="*/ 1278 h 1865"/>
                  <a:gd name="T68" fmla="*/ 1469 w 3146"/>
                  <a:gd name="T69" fmla="*/ 1476 h 1865"/>
                  <a:gd name="T70" fmla="*/ 877 w 3146"/>
                  <a:gd name="T71" fmla="*/ 1537 h 1865"/>
                  <a:gd name="T72" fmla="*/ 877 w 3146"/>
                  <a:gd name="T73" fmla="*/ 1329 h 1865"/>
                  <a:gd name="T74" fmla="*/ 812 w 3146"/>
                  <a:gd name="T75" fmla="*/ 1329 h 1865"/>
                  <a:gd name="T76" fmla="*/ 871 w 3146"/>
                  <a:gd name="T77" fmla="*/ 1247 h 1865"/>
                  <a:gd name="T78" fmla="*/ 1085 w 3146"/>
                  <a:gd name="T79" fmla="*/ 956 h 1865"/>
                  <a:gd name="T80" fmla="*/ 1086 w 3146"/>
                  <a:gd name="T81" fmla="*/ 954 h 1865"/>
                  <a:gd name="T82" fmla="*/ 1126 w 3146"/>
                  <a:gd name="T83" fmla="*/ 899 h 1865"/>
                  <a:gd name="T84" fmla="*/ 973 w 3146"/>
                  <a:gd name="T85" fmla="*/ 899 h 1865"/>
                  <a:gd name="T86" fmla="*/ 1033 w 3146"/>
                  <a:gd name="T87" fmla="*/ 817 h 1865"/>
                  <a:gd name="T88" fmla="*/ 1073 w 3146"/>
                  <a:gd name="T89" fmla="*/ 762 h 1865"/>
                  <a:gd name="T90" fmla="*/ 937 w 3146"/>
                  <a:gd name="T91" fmla="*/ 575 h 1865"/>
                  <a:gd name="T92" fmla="*/ 1039 w 3146"/>
                  <a:gd name="T93" fmla="*/ 575 h 1865"/>
                  <a:gd name="T94" fmla="*/ 788 w 3146"/>
                  <a:gd name="T95" fmla="*/ 231 h 1865"/>
                  <a:gd name="T96" fmla="*/ 537 w 3146"/>
                  <a:gd name="T97" fmla="*/ 575 h 1865"/>
                  <a:gd name="T98" fmla="*/ 640 w 3146"/>
                  <a:gd name="T99" fmla="*/ 575 h 1865"/>
                  <a:gd name="T100" fmla="*/ 363 w 3146"/>
                  <a:gd name="T101" fmla="*/ 954 h 1865"/>
                  <a:gd name="T102" fmla="*/ 493 w 3146"/>
                  <a:gd name="T103" fmla="*/ 954 h 1865"/>
                  <a:gd name="T104" fmla="*/ 225 w 3146"/>
                  <a:gd name="T105" fmla="*/ 1320 h 1865"/>
                  <a:gd name="T106" fmla="*/ 699 w 3146"/>
                  <a:gd name="T107" fmla="*/ 1320 h 1865"/>
                  <a:gd name="T108" fmla="*/ 699 w 3146"/>
                  <a:gd name="T109" fmla="*/ 1576 h 1865"/>
                  <a:gd name="T110" fmla="*/ 0 w 3146"/>
                  <a:gd name="T111" fmla="*/ 1865 h 1865"/>
                  <a:gd name="T112" fmla="*/ 1573 w 3146"/>
                  <a:gd name="T113" fmla="*/ 1706 h 1865"/>
                  <a:gd name="T114" fmla="*/ 3146 w 3146"/>
                  <a:gd name="T115" fmla="*/ 1865 h 1865"/>
                  <a:gd name="T116" fmla="*/ 2447 w 3146"/>
                  <a:gd name="T117" fmla="*/ 1576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6" h="1865">
                    <a:moveTo>
                      <a:pt x="2447" y="1576"/>
                    </a:moveTo>
                    <a:cubicBezTo>
                      <a:pt x="2447" y="1320"/>
                      <a:pt x="2447" y="1320"/>
                      <a:pt x="2447" y="1320"/>
                    </a:cubicBezTo>
                    <a:cubicBezTo>
                      <a:pt x="2921" y="1320"/>
                      <a:pt x="2921" y="1320"/>
                      <a:pt x="2921" y="1320"/>
                    </a:cubicBezTo>
                    <a:cubicBezTo>
                      <a:pt x="2653" y="954"/>
                      <a:pt x="2653" y="954"/>
                      <a:pt x="2653" y="954"/>
                    </a:cubicBezTo>
                    <a:cubicBezTo>
                      <a:pt x="2783" y="954"/>
                      <a:pt x="2783" y="954"/>
                      <a:pt x="2783" y="954"/>
                    </a:cubicBezTo>
                    <a:cubicBezTo>
                      <a:pt x="2507" y="575"/>
                      <a:pt x="2507" y="575"/>
                      <a:pt x="2507" y="575"/>
                    </a:cubicBezTo>
                    <a:cubicBezTo>
                      <a:pt x="2609" y="575"/>
                      <a:pt x="2609" y="575"/>
                      <a:pt x="2609" y="575"/>
                    </a:cubicBezTo>
                    <a:cubicBezTo>
                      <a:pt x="2358" y="231"/>
                      <a:pt x="2358" y="231"/>
                      <a:pt x="2358" y="231"/>
                    </a:cubicBezTo>
                    <a:cubicBezTo>
                      <a:pt x="2107" y="575"/>
                      <a:pt x="2107" y="575"/>
                      <a:pt x="2107" y="575"/>
                    </a:cubicBezTo>
                    <a:cubicBezTo>
                      <a:pt x="2210" y="575"/>
                      <a:pt x="2210" y="575"/>
                      <a:pt x="2210" y="575"/>
                    </a:cubicBezTo>
                    <a:cubicBezTo>
                      <a:pt x="2073" y="762"/>
                      <a:pt x="2073" y="762"/>
                      <a:pt x="2073" y="762"/>
                    </a:cubicBezTo>
                    <a:cubicBezTo>
                      <a:pt x="2114" y="817"/>
                      <a:pt x="2114" y="817"/>
                      <a:pt x="2114" y="817"/>
                    </a:cubicBezTo>
                    <a:cubicBezTo>
                      <a:pt x="2173" y="899"/>
                      <a:pt x="2173" y="899"/>
                      <a:pt x="2173" y="899"/>
                    </a:cubicBezTo>
                    <a:cubicBezTo>
                      <a:pt x="2020" y="899"/>
                      <a:pt x="2020" y="899"/>
                      <a:pt x="2020" y="899"/>
                    </a:cubicBezTo>
                    <a:cubicBezTo>
                      <a:pt x="2060" y="954"/>
                      <a:pt x="2060" y="954"/>
                      <a:pt x="2060" y="954"/>
                    </a:cubicBezTo>
                    <a:cubicBezTo>
                      <a:pt x="2062" y="956"/>
                      <a:pt x="2062" y="956"/>
                      <a:pt x="2062" y="956"/>
                    </a:cubicBezTo>
                    <a:cubicBezTo>
                      <a:pt x="2275" y="1247"/>
                      <a:pt x="2275" y="1247"/>
                      <a:pt x="2275" y="1247"/>
                    </a:cubicBezTo>
                    <a:cubicBezTo>
                      <a:pt x="2335" y="1329"/>
                      <a:pt x="2335" y="1329"/>
                      <a:pt x="2335" y="1329"/>
                    </a:cubicBezTo>
                    <a:cubicBezTo>
                      <a:pt x="2270" y="1329"/>
                      <a:pt x="2270" y="1329"/>
                      <a:pt x="2270" y="1329"/>
                    </a:cubicBezTo>
                    <a:cubicBezTo>
                      <a:pt x="2270" y="1537"/>
                      <a:pt x="2270" y="1537"/>
                      <a:pt x="2270" y="1537"/>
                    </a:cubicBezTo>
                    <a:cubicBezTo>
                      <a:pt x="2084" y="1502"/>
                      <a:pt x="1885" y="1481"/>
                      <a:pt x="1677" y="1476"/>
                    </a:cubicBezTo>
                    <a:cubicBezTo>
                      <a:pt x="1677" y="1278"/>
                      <a:pt x="1677" y="1278"/>
                      <a:pt x="1677" y="1278"/>
                    </a:cubicBezTo>
                    <a:cubicBezTo>
                      <a:pt x="2233" y="1278"/>
                      <a:pt x="2233" y="1278"/>
                      <a:pt x="2233" y="1278"/>
                    </a:cubicBezTo>
                    <a:cubicBezTo>
                      <a:pt x="1919" y="848"/>
                      <a:pt x="1919" y="848"/>
                      <a:pt x="1919" y="848"/>
                    </a:cubicBezTo>
                    <a:cubicBezTo>
                      <a:pt x="2072" y="848"/>
                      <a:pt x="2072" y="848"/>
                      <a:pt x="2072" y="848"/>
                    </a:cubicBezTo>
                    <a:cubicBezTo>
                      <a:pt x="1748" y="403"/>
                      <a:pt x="1748" y="403"/>
                      <a:pt x="1748" y="403"/>
                    </a:cubicBezTo>
                    <a:cubicBezTo>
                      <a:pt x="1868" y="403"/>
                      <a:pt x="1868" y="403"/>
                      <a:pt x="1868" y="403"/>
                    </a:cubicBezTo>
                    <a:cubicBezTo>
                      <a:pt x="1573" y="0"/>
                      <a:pt x="1573" y="0"/>
                      <a:pt x="1573" y="0"/>
                    </a:cubicBezTo>
                    <a:cubicBezTo>
                      <a:pt x="1278" y="403"/>
                      <a:pt x="1278" y="403"/>
                      <a:pt x="1278" y="403"/>
                    </a:cubicBezTo>
                    <a:cubicBezTo>
                      <a:pt x="1399" y="403"/>
                      <a:pt x="1399" y="403"/>
                      <a:pt x="1399" y="403"/>
                    </a:cubicBezTo>
                    <a:cubicBezTo>
                      <a:pt x="1074" y="848"/>
                      <a:pt x="1074" y="848"/>
                      <a:pt x="1074" y="848"/>
                    </a:cubicBezTo>
                    <a:cubicBezTo>
                      <a:pt x="1227" y="848"/>
                      <a:pt x="1227" y="848"/>
                      <a:pt x="1227" y="848"/>
                    </a:cubicBezTo>
                    <a:cubicBezTo>
                      <a:pt x="913" y="1278"/>
                      <a:pt x="913" y="1278"/>
                      <a:pt x="913" y="1278"/>
                    </a:cubicBezTo>
                    <a:cubicBezTo>
                      <a:pt x="1469" y="1278"/>
                      <a:pt x="1469" y="1278"/>
                      <a:pt x="1469" y="1278"/>
                    </a:cubicBezTo>
                    <a:cubicBezTo>
                      <a:pt x="1469" y="1476"/>
                      <a:pt x="1469" y="1476"/>
                      <a:pt x="1469" y="1476"/>
                    </a:cubicBezTo>
                    <a:cubicBezTo>
                      <a:pt x="1261" y="1481"/>
                      <a:pt x="1062" y="1502"/>
                      <a:pt x="877" y="1537"/>
                    </a:cubicBezTo>
                    <a:cubicBezTo>
                      <a:pt x="877" y="1329"/>
                      <a:pt x="877" y="1329"/>
                      <a:pt x="877" y="1329"/>
                    </a:cubicBezTo>
                    <a:cubicBezTo>
                      <a:pt x="812" y="1329"/>
                      <a:pt x="812" y="1329"/>
                      <a:pt x="812" y="1329"/>
                    </a:cubicBezTo>
                    <a:cubicBezTo>
                      <a:pt x="871" y="1247"/>
                      <a:pt x="871" y="1247"/>
                      <a:pt x="871" y="1247"/>
                    </a:cubicBezTo>
                    <a:cubicBezTo>
                      <a:pt x="1085" y="956"/>
                      <a:pt x="1085" y="956"/>
                      <a:pt x="1085" y="956"/>
                    </a:cubicBezTo>
                    <a:cubicBezTo>
                      <a:pt x="1086" y="954"/>
                      <a:pt x="1086" y="954"/>
                      <a:pt x="1086" y="954"/>
                    </a:cubicBezTo>
                    <a:cubicBezTo>
                      <a:pt x="1126" y="899"/>
                      <a:pt x="1126" y="899"/>
                      <a:pt x="1126" y="899"/>
                    </a:cubicBezTo>
                    <a:cubicBezTo>
                      <a:pt x="973" y="899"/>
                      <a:pt x="973" y="899"/>
                      <a:pt x="973" y="899"/>
                    </a:cubicBezTo>
                    <a:cubicBezTo>
                      <a:pt x="1033" y="817"/>
                      <a:pt x="1033" y="817"/>
                      <a:pt x="1033" y="817"/>
                    </a:cubicBezTo>
                    <a:cubicBezTo>
                      <a:pt x="1073" y="762"/>
                      <a:pt x="1073" y="762"/>
                      <a:pt x="1073" y="762"/>
                    </a:cubicBezTo>
                    <a:cubicBezTo>
                      <a:pt x="937" y="575"/>
                      <a:pt x="937" y="575"/>
                      <a:pt x="937" y="575"/>
                    </a:cubicBezTo>
                    <a:cubicBezTo>
                      <a:pt x="1039" y="575"/>
                      <a:pt x="1039" y="575"/>
                      <a:pt x="1039" y="575"/>
                    </a:cubicBezTo>
                    <a:cubicBezTo>
                      <a:pt x="788" y="231"/>
                      <a:pt x="788" y="231"/>
                      <a:pt x="788" y="231"/>
                    </a:cubicBezTo>
                    <a:cubicBezTo>
                      <a:pt x="537" y="575"/>
                      <a:pt x="537" y="575"/>
                      <a:pt x="537" y="575"/>
                    </a:cubicBezTo>
                    <a:cubicBezTo>
                      <a:pt x="640" y="575"/>
                      <a:pt x="640" y="575"/>
                      <a:pt x="640" y="575"/>
                    </a:cubicBezTo>
                    <a:cubicBezTo>
                      <a:pt x="363" y="954"/>
                      <a:pt x="363" y="954"/>
                      <a:pt x="363" y="954"/>
                    </a:cubicBezTo>
                    <a:cubicBezTo>
                      <a:pt x="493" y="954"/>
                      <a:pt x="493" y="954"/>
                      <a:pt x="493" y="954"/>
                    </a:cubicBezTo>
                    <a:cubicBezTo>
                      <a:pt x="225" y="1320"/>
                      <a:pt x="225" y="1320"/>
                      <a:pt x="225" y="1320"/>
                    </a:cubicBezTo>
                    <a:cubicBezTo>
                      <a:pt x="699" y="1320"/>
                      <a:pt x="699" y="1320"/>
                      <a:pt x="699" y="1320"/>
                    </a:cubicBezTo>
                    <a:cubicBezTo>
                      <a:pt x="699" y="1576"/>
                      <a:pt x="699" y="1576"/>
                      <a:pt x="699" y="1576"/>
                    </a:cubicBezTo>
                    <a:cubicBezTo>
                      <a:pt x="422" y="1644"/>
                      <a:pt x="183" y="1744"/>
                      <a:pt x="0" y="1865"/>
                    </a:cubicBezTo>
                    <a:cubicBezTo>
                      <a:pt x="451" y="1764"/>
                      <a:pt x="992" y="1706"/>
                      <a:pt x="1573" y="1706"/>
                    </a:cubicBezTo>
                    <a:cubicBezTo>
                      <a:pt x="2155" y="1706"/>
                      <a:pt x="2695" y="1764"/>
                      <a:pt x="3146" y="1865"/>
                    </a:cubicBezTo>
                    <a:cubicBezTo>
                      <a:pt x="2963" y="1744"/>
                      <a:pt x="2724" y="1644"/>
                      <a:pt x="2447" y="15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85" name="Rectangle 84"/>
            <p:cNvSpPr/>
            <p:nvPr/>
          </p:nvSpPr>
          <p:spPr>
            <a:xfrm>
              <a:off x="685800" y="2478788"/>
              <a:ext cx="8458200" cy="191586"/>
            </a:xfrm>
            <a:prstGeom prst="rect">
              <a:avLst/>
            </a:prstGeom>
            <a:gradFill>
              <a:gsLst>
                <a:gs pos="36000">
                  <a:schemeClr val="bg1">
                    <a:lumMod val="75000"/>
                  </a:schemeClr>
                </a:gs>
                <a:gs pos="43000">
                  <a:schemeClr val="accent4">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5" name="Rectangle 2074"/>
            <p:cNvSpPr/>
            <p:nvPr/>
          </p:nvSpPr>
          <p:spPr>
            <a:xfrm>
              <a:off x="1505883" y="2205347"/>
              <a:ext cx="489608" cy="2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p:cNvGrpSpPr/>
            <p:nvPr/>
          </p:nvGrpSpPr>
          <p:grpSpPr>
            <a:xfrm>
              <a:off x="6276846" y="1383788"/>
              <a:ext cx="1672953" cy="1292846"/>
              <a:chOff x="4312757" y="1224581"/>
              <a:chExt cx="1672953" cy="1292846"/>
            </a:xfrm>
          </p:grpSpPr>
          <p:sp>
            <p:nvSpPr>
              <p:cNvPr id="132" name="Rectangle 131"/>
              <p:cNvSpPr/>
              <p:nvPr/>
            </p:nvSpPr>
            <p:spPr>
              <a:xfrm>
                <a:off x="4492014" y="2065190"/>
                <a:ext cx="1325308" cy="42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7"/>
              <p:cNvSpPr>
                <a:spLocks noEditPoints="1"/>
              </p:cNvSpPr>
              <p:nvPr/>
            </p:nvSpPr>
            <p:spPr bwMode="auto">
              <a:xfrm>
                <a:off x="4312757" y="1224581"/>
                <a:ext cx="1672953" cy="1292846"/>
              </a:xfrm>
              <a:custGeom>
                <a:avLst/>
                <a:gdLst>
                  <a:gd name="T0" fmla="*/ 79 w 718"/>
                  <a:gd name="T1" fmla="*/ 253 h 554"/>
                  <a:gd name="T2" fmla="*/ 674 w 718"/>
                  <a:gd name="T3" fmla="*/ 321 h 554"/>
                  <a:gd name="T4" fmla="*/ 495 w 718"/>
                  <a:gd name="T5" fmla="*/ 253 h 554"/>
                  <a:gd name="T6" fmla="*/ 411 w 718"/>
                  <a:gd name="T7" fmla="*/ 511 h 554"/>
                  <a:gd name="T8" fmla="*/ 495 w 718"/>
                  <a:gd name="T9" fmla="*/ 327 h 554"/>
                  <a:gd name="T10" fmla="*/ 488 w 718"/>
                  <a:gd name="T11" fmla="*/ 243 h 554"/>
                  <a:gd name="T12" fmla="*/ 230 w 718"/>
                  <a:gd name="T13" fmla="*/ 243 h 554"/>
                  <a:gd name="T14" fmla="*/ 223 w 718"/>
                  <a:gd name="T15" fmla="*/ 327 h 554"/>
                  <a:gd name="T16" fmla="*/ 35 w 718"/>
                  <a:gd name="T17" fmla="*/ 554 h 554"/>
                  <a:gd name="T18" fmla="*/ 674 w 718"/>
                  <a:gd name="T19" fmla="*/ 327 h 554"/>
                  <a:gd name="T20" fmla="*/ 143 w 718"/>
                  <a:gd name="T21" fmla="*/ 381 h 554"/>
                  <a:gd name="T22" fmla="*/ 146 w 718"/>
                  <a:gd name="T23" fmla="*/ 381 h 554"/>
                  <a:gd name="T24" fmla="*/ 388 w 718"/>
                  <a:gd name="T25" fmla="*/ 153 h 554"/>
                  <a:gd name="T26" fmla="*/ 362 w 718"/>
                  <a:gd name="T27" fmla="*/ 171 h 554"/>
                  <a:gd name="T28" fmla="*/ 388 w 718"/>
                  <a:gd name="T29" fmla="*/ 201 h 554"/>
                  <a:gd name="T30" fmla="*/ 387 w 718"/>
                  <a:gd name="T31" fmla="*/ 250 h 554"/>
                  <a:gd name="T32" fmla="*/ 381 w 718"/>
                  <a:gd name="T33" fmla="*/ 204 h 554"/>
                  <a:gd name="T34" fmla="*/ 381 w 718"/>
                  <a:gd name="T35" fmla="*/ 204 h 554"/>
                  <a:gd name="T36" fmla="*/ 362 w 718"/>
                  <a:gd name="T37" fmla="*/ 250 h 554"/>
                  <a:gd name="T38" fmla="*/ 329 w 718"/>
                  <a:gd name="T39" fmla="*/ 462 h 554"/>
                  <a:gd name="T40" fmla="*/ 394 w 718"/>
                  <a:gd name="T41" fmla="*/ 511 h 554"/>
                  <a:gd name="T42" fmla="*/ 381 w 718"/>
                  <a:gd name="T43" fmla="*/ 465 h 554"/>
                  <a:gd name="T44" fmla="*/ 381 w 718"/>
                  <a:gd name="T45" fmla="*/ 465 h 554"/>
                  <a:gd name="T46" fmla="*/ 357 w 718"/>
                  <a:gd name="T47" fmla="*/ 465 h 554"/>
                  <a:gd name="T48" fmla="*/ 344 w 718"/>
                  <a:gd name="T49" fmla="*/ 511 h 554"/>
                  <a:gd name="T50" fmla="*/ 341 w 718"/>
                  <a:gd name="T51" fmla="*/ 511 h 554"/>
                  <a:gd name="T52" fmla="*/ 333 w 718"/>
                  <a:gd name="T53" fmla="*/ 250 h 554"/>
                  <a:gd name="T54" fmla="*/ 333 w 718"/>
                  <a:gd name="T55" fmla="*/ 250 h 554"/>
                  <a:gd name="T56" fmla="*/ 354 w 718"/>
                  <a:gd name="T57" fmla="*/ 250 h 554"/>
                  <a:gd name="T58" fmla="*/ 358 w 718"/>
                  <a:gd name="T59" fmla="*/ 204 h 554"/>
                  <a:gd name="T60" fmla="*/ 332 w 718"/>
                  <a:gd name="T61" fmla="*/ 153 h 554"/>
                  <a:gd name="T62" fmla="*/ 332 w 718"/>
                  <a:gd name="T63" fmla="*/ 171 h 554"/>
                  <a:gd name="T64" fmla="*/ 358 w 718"/>
                  <a:gd name="T65" fmla="*/ 201 h 554"/>
                  <a:gd name="T66" fmla="*/ 330 w 718"/>
                  <a:gd name="T67" fmla="*/ 201 h 554"/>
                  <a:gd name="T68" fmla="*/ 420 w 718"/>
                  <a:gd name="T69" fmla="*/ 515 h 554"/>
                  <a:gd name="T70" fmla="*/ 327 w 718"/>
                  <a:gd name="T71" fmla="*/ 465 h 554"/>
                  <a:gd name="T72" fmla="*/ 327 w 718"/>
                  <a:gd name="T73" fmla="*/ 514 h 554"/>
                  <a:gd name="T74" fmla="*/ 407 w 718"/>
                  <a:gd name="T75" fmla="*/ 465 h 554"/>
                  <a:gd name="T76" fmla="*/ 420 w 718"/>
                  <a:gd name="T77" fmla="*/ 515 h 554"/>
                  <a:gd name="T78" fmla="*/ 394 w 718"/>
                  <a:gd name="T79" fmla="*/ 250 h 554"/>
                  <a:gd name="T80" fmla="*/ 420 w 718"/>
                  <a:gd name="T81" fmla="*/ 201 h 554"/>
                  <a:gd name="T82" fmla="*/ 523 w 718"/>
                  <a:gd name="T83" fmla="*/ 381 h 554"/>
                  <a:gd name="T84" fmla="*/ 575 w 718"/>
                  <a:gd name="T85" fmla="*/ 467 h 554"/>
                  <a:gd name="T86" fmla="*/ 230 w 718"/>
                  <a:gd name="T87" fmla="*/ 127 h 554"/>
                  <a:gd name="T88" fmla="*/ 488 w 718"/>
                  <a:gd name="T89" fmla="*/ 127 h 554"/>
                  <a:gd name="T90" fmla="*/ 471 w 718"/>
                  <a:gd name="T91" fmla="*/ 0 h 554"/>
                  <a:gd name="T92" fmla="*/ 359 w 718"/>
                  <a:gd name="T93" fmla="*/ 5 h 554"/>
                  <a:gd name="T94" fmla="*/ 230 w 718"/>
                  <a:gd name="T95" fmla="*/ 127 h 554"/>
                  <a:gd name="T96" fmla="*/ 307 w 718"/>
                  <a:gd name="T97" fmla="*/ 465 h 554"/>
                  <a:gd name="T98" fmla="*/ 314 w 718"/>
                  <a:gd name="T99" fmla="*/ 204 h 554"/>
                  <a:gd name="T100" fmla="*/ 411 w 718"/>
                  <a:gd name="T101" fmla="*/ 204 h 554"/>
                  <a:gd name="T102" fmla="*/ 407 w 718"/>
                  <a:gd name="T103" fmla="*/ 204 h 554"/>
                  <a:gd name="T104" fmla="*/ 407 w 718"/>
                  <a:gd name="T105" fmla="*/ 204 h 554"/>
                  <a:gd name="T106" fmla="*/ 317 w 718"/>
                  <a:gd name="T107" fmla="*/ 20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8" h="554">
                    <a:moveTo>
                      <a:pt x="44" y="321"/>
                    </a:moveTo>
                    <a:cubicBezTo>
                      <a:pt x="223" y="321"/>
                      <a:pt x="223" y="321"/>
                      <a:pt x="223" y="321"/>
                    </a:cubicBezTo>
                    <a:cubicBezTo>
                      <a:pt x="223" y="253"/>
                      <a:pt x="223" y="253"/>
                      <a:pt x="223" y="253"/>
                    </a:cubicBezTo>
                    <a:cubicBezTo>
                      <a:pt x="79" y="253"/>
                      <a:pt x="79" y="253"/>
                      <a:pt x="79" y="253"/>
                    </a:cubicBezTo>
                    <a:cubicBezTo>
                      <a:pt x="0" y="321"/>
                      <a:pt x="0" y="321"/>
                      <a:pt x="0" y="321"/>
                    </a:cubicBezTo>
                    <a:cubicBezTo>
                      <a:pt x="44" y="321"/>
                      <a:pt x="44" y="321"/>
                      <a:pt x="44" y="321"/>
                    </a:cubicBezTo>
                    <a:close/>
                    <a:moveTo>
                      <a:pt x="495" y="321"/>
                    </a:moveTo>
                    <a:cubicBezTo>
                      <a:pt x="674" y="321"/>
                      <a:pt x="674" y="321"/>
                      <a:pt x="674" y="321"/>
                    </a:cubicBezTo>
                    <a:cubicBezTo>
                      <a:pt x="674" y="321"/>
                      <a:pt x="674" y="321"/>
                      <a:pt x="674" y="321"/>
                    </a:cubicBezTo>
                    <a:cubicBezTo>
                      <a:pt x="718" y="321"/>
                      <a:pt x="718" y="321"/>
                      <a:pt x="718" y="321"/>
                    </a:cubicBezTo>
                    <a:cubicBezTo>
                      <a:pt x="639" y="253"/>
                      <a:pt x="639" y="253"/>
                      <a:pt x="639" y="253"/>
                    </a:cubicBezTo>
                    <a:cubicBezTo>
                      <a:pt x="495" y="253"/>
                      <a:pt x="495" y="253"/>
                      <a:pt x="495" y="253"/>
                    </a:cubicBezTo>
                    <a:lnTo>
                      <a:pt x="495" y="321"/>
                    </a:lnTo>
                    <a:close/>
                    <a:moveTo>
                      <a:pt x="417" y="465"/>
                    </a:moveTo>
                    <a:cubicBezTo>
                      <a:pt x="411" y="465"/>
                      <a:pt x="411" y="465"/>
                      <a:pt x="411" y="465"/>
                    </a:cubicBezTo>
                    <a:cubicBezTo>
                      <a:pt x="411" y="511"/>
                      <a:pt x="411" y="511"/>
                      <a:pt x="411" y="511"/>
                    </a:cubicBezTo>
                    <a:cubicBezTo>
                      <a:pt x="417" y="511"/>
                      <a:pt x="417" y="511"/>
                      <a:pt x="417" y="511"/>
                    </a:cubicBezTo>
                    <a:lnTo>
                      <a:pt x="417" y="465"/>
                    </a:lnTo>
                    <a:close/>
                    <a:moveTo>
                      <a:pt x="674" y="327"/>
                    </a:moveTo>
                    <a:cubicBezTo>
                      <a:pt x="495" y="327"/>
                      <a:pt x="495" y="327"/>
                      <a:pt x="495" y="327"/>
                    </a:cubicBezTo>
                    <a:cubicBezTo>
                      <a:pt x="495" y="536"/>
                      <a:pt x="495" y="536"/>
                      <a:pt x="495" y="536"/>
                    </a:cubicBezTo>
                    <a:cubicBezTo>
                      <a:pt x="488" y="536"/>
                      <a:pt x="488" y="536"/>
                      <a:pt x="488" y="536"/>
                    </a:cubicBezTo>
                    <a:cubicBezTo>
                      <a:pt x="488" y="243"/>
                      <a:pt x="488" y="243"/>
                      <a:pt x="488" y="243"/>
                    </a:cubicBezTo>
                    <a:cubicBezTo>
                      <a:pt x="488" y="243"/>
                      <a:pt x="488" y="243"/>
                      <a:pt x="488" y="243"/>
                    </a:cubicBezTo>
                    <a:cubicBezTo>
                      <a:pt x="488" y="135"/>
                      <a:pt x="488" y="135"/>
                      <a:pt x="488" y="135"/>
                    </a:cubicBezTo>
                    <a:cubicBezTo>
                      <a:pt x="437" y="99"/>
                      <a:pt x="361" y="44"/>
                      <a:pt x="359" y="43"/>
                    </a:cubicBezTo>
                    <a:cubicBezTo>
                      <a:pt x="357" y="44"/>
                      <a:pt x="281" y="99"/>
                      <a:pt x="230" y="135"/>
                    </a:cubicBezTo>
                    <a:cubicBezTo>
                      <a:pt x="230" y="243"/>
                      <a:pt x="230" y="243"/>
                      <a:pt x="230" y="243"/>
                    </a:cubicBezTo>
                    <a:cubicBezTo>
                      <a:pt x="230" y="243"/>
                      <a:pt x="230" y="243"/>
                      <a:pt x="230" y="243"/>
                    </a:cubicBezTo>
                    <a:cubicBezTo>
                      <a:pt x="230" y="536"/>
                      <a:pt x="230" y="536"/>
                      <a:pt x="230" y="536"/>
                    </a:cubicBezTo>
                    <a:cubicBezTo>
                      <a:pt x="223" y="536"/>
                      <a:pt x="223" y="536"/>
                      <a:pt x="223" y="536"/>
                    </a:cubicBezTo>
                    <a:cubicBezTo>
                      <a:pt x="223" y="327"/>
                      <a:pt x="223" y="327"/>
                      <a:pt x="223" y="327"/>
                    </a:cubicBezTo>
                    <a:cubicBezTo>
                      <a:pt x="44" y="327"/>
                      <a:pt x="44" y="327"/>
                      <a:pt x="44" y="327"/>
                    </a:cubicBezTo>
                    <a:cubicBezTo>
                      <a:pt x="44" y="528"/>
                      <a:pt x="44" y="528"/>
                      <a:pt x="44" y="528"/>
                    </a:cubicBezTo>
                    <a:cubicBezTo>
                      <a:pt x="35" y="528"/>
                      <a:pt x="35" y="528"/>
                      <a:pt x="35" y="528"/>
                    </a:cubicBezTo>
                    <a:cubicBezTo>
                      <a:pt x="35" y="554"/>
                      <a:pt x="35" y="554"/>
                      <a:pt x="35" y="554"/>
                    </a:cubicBezTo>
                    <a:cubicBezTo>
                      <a:pt x="683" y="554"/>
                      <a:pt x="683" y="554"/>
                      <a:pt x="683" y="554"/>
                    </a:cubicBezTo>
                    <a:cubicBezTo>
                      <a:pt x="683" y="528"/>
                      <a:pt x="683" y="528"/>
                      <a:pt x="683" y="528"/>
                    </a:cubicBezTo>
                    <a:cubicBezTo>
                      <a:pt x="674" y="528"/>
                      <a:pt x="674" y="528"/>
                      <a:pt x="674" y="528"/>
                    </a:cubicBezTo>
                    <a:lnTo>
                      <a:pt x="674" y="327"/>
                    </a:lnTo>
                    <a:close/>
                    <a:moveTo>
                      <a:pt x="143" y="467"/>
                    </a:moveTo>
                    <a:cubicBezTo>
                      <a:pt x="94" y="467"/>
                      <a:pt x="94" y="467"/>
                      <a:pt x="94" y="467"/>
                    </a:cubicBezTo>
                    <a:cubicBezTo>
                      <a:pt x="94" y="381"/>
                      <a:pt x="94" y="381"/>
                      <a:pt x="94" y="381"/>
                    </a:cubicBezTo>
                    <a:cubicBezTo>
                      <a:pt x="143" y="381"/>
                      <a:pt x="143" y="381"/>
                      <a:pt x="143" y="381"/>
                    </a:cubicBezTo>
                    <a:lnTo>
                      <a:pt x="143" y="467"/>
                    </a:lnTo>
                    <a:close/>
                    <a:moveTo>
                      <a:pt x="195" y="467"/>
                    </a:moveTo>
                    <a:cubicBezTo>
                      <a:pt x="146" y="467"/>
                      <a:pt x="146" y="467"/>
                      <a:pt x="146" y="467"/>
                    </a:cubicBezTo>
                    <a:cubicBezTo>
                      <a:pt x="146" y="381"/>
                      <a:pt x="146" y="381"/>
                      <a:pt x="146" y="381"/>
                    </a:cubicBezTo>
                    <a:cubicBezTo>
                      <a:pt x="195" y="381"/>
                      <a:pt x="195" y="381"/>
                      <a:pt x="195" y="381"/>
                    </a:cubicBezTo>
                    <a:lnTo>
                      <a:pt x="195" y="467"/>
                    </a:lnTo>
                    <a:close/>
                    <a:moveTo>
                      <a:pt x="362" y="113"/>
                    </a:moveTo>
                    <a:cubicBezTo>
                      <a:pt x="377" y="114"/>
                      <a:pt x="388" y="131"/>
                      <a:pt x="388" y="153"/>
                    </a:cubicBezTo>
                    <a:cubicBezTo>
                      <a:pt x="388" y="153"/>
                      <a:pt x="388" y="153"/>
                      <a:pt x="388" y="153"/>
                    </a:cubicBezTo>
                    <a:cubicBezTo>
                      <a:pt x="388" y="153"/>
                      <a:pt x="388" y="153"/>
                      <a:pt x="388" y="153"/>
                    </a:cubicBezTo>
                    <a:cubicBezTo>
                      <a:pt x="388" y="171"/>
                      <a:pt x="388" y="171"/>
                      <a:pt x="388" y="171"/>
                    </a:cubicBezTo>
                    <a:cubicBezTo>
                      <a:pt x="362" y="171"/>
                      <a:pt x="362" y="171"/>
                      <a:pt x="362" y="171"/>
                    </a:cubicBezTo>
                    <a:lnTo>
                      <a:pt x="362" y="113"/>
                    </a:lnTo>
                    <a:close/>
                    <a:moveTo>
                      <a:pt x="362" y="174"/>
                    </a:moveTo>
                    <a:cubicBezTo>
                      <a:pt x="388" y="174"/>
                      <a:pt x="388" y="174"/>
                      <a:pt x="388" y="174"/>
                    </a:cubicBezTo>
                    <a:cubicBezTo>
                      <a:pt x="388" y="201"/>
                      <a:pt x="388" y="201"/>
                      <a:pt x="388" y="201"/>
                    </a:cubicBezTo>
                    <a:cubicBezTo>
                      <a:pt x="362" y="201"/>
                      <a:pt x="362" y="201"/>
                      <a:pt x="362" y="201"/>
                    </a:cubicBezTo>
                    <a:lnTo>
                      <a:pt x="362" y="174"/>
                    </a:lnTo>
                    <a:close/>
                    <a:moveTo>
                      <a:pt x="387" y="204"/>
                    </a:moveTo>
                    <a:cubicBezTo>
                      <a:pt x="387" y="250"/>
                      <a:pt x="387" y="250"/>
                      <a:pt x="387" y="250"/>
                    </a:cubicBezTo>
                    <a:cubicBezTo>
                      <a:pt x="384" y="250"/>
                      <a:pt x="384" y="250"/>
                      <a:pt x="384" y="250"/>
                    </a:cubicBezTo>
                    <a:cubicBezTo>
                      <a:pt x="384" y="204"/>
                      <a:pt x="384" y="204"/>
                      <a:pt x="384" y="204"/>
                    </a:cubicBezTo>
                    <a:lnTo>
                      <a:pt x="387" y="204"/>
                    </a:lnTo>
                    <a:close/>
                    <a:moveTo>
                      <a:pt x="381" y="204"/>
                    </a:moveTo>
                    <a:cubicBezTo>
                      <a:pt x="381" y="250"/>
                      <a:pt x="381" y="250"/>
                      <a:pt x="381" y="250"/>
                    </a:cubicBezTo>
                    <a:cubicBezTo>
                      <a:pt x="371" y="250"/>
                      <a:pt x="371" y="250"/>
                      <a:pt x="371" y="250"/>
                    </a:cubicBezTo>
                    <a:cubicBezTo>
                      <a:pt x="371" y="204"/>
                      <a:pt x="371" y="204"/>
                      <a:pt x="371" y="204"/>
                    </a:cubicBezTo>
                    <a:lnTo>
                      <a:pt x="381" y="204"/>
                    </a:lnTo>
                    <a:close/>
                    <a:moveTo>
                      <a:pt x="362" y="204"/>
                    </a:moveTo>
                    <a:cubicBezTo>
                      <a:pt x="367" y="204"/>
                      <a:pt x="367" y="204"/>
                      <a:pt x="367" y="204"/>
                    </a:cubicBezTo>
                    <a:cubicBezTo>
                      <a:pt x="367" y="250"/>
                      <a:pt x="367" y="250"/>
                      <a:pt x="367" y="250"/>
                    </a:cubicBezTo>
                    <a:cubicBezTo>
                      <a:pt x="362" y="250"/>
                      <a:pt x="362" y="250"/>
                      <a:pt x="362" y="250"/>
                    </a:cubicBezTo>
                    <a:lnTo>
                      <a:pt x="362" y="204"/>
                    </a:lnTo>
                    <a:close/>
                    <a:moveTo>
                      <a:pt x="396" y="367"/>
                    </a:moveTo>
                    <a:cubicBezTo>
                      <a:pt x="396" y="462"/>
                      <a:pt x="396" y="462"/>
                      <a:pt x="396" y="462"/>
                    </a:cubicBezTo>
                    <a:cubicBezTo>
                      <a:pt x="329" y="462"/>
                      <a:pt x="329" y="462"/>
                      <a:pt x="329" y="462"/>
                    </a:cubicBezTo>
                    <a:cubicBezTo>
                      <a:pt x="329" y="367"/>
                      <a:pt x="329" y="367"/>
                      <a:pt x="329" y="367"/>
                    </a:cubicBezTo>
                    <a:lnTo>
                      <a:pt x="396" y="367"/>
                    </a:lnTo>
                    <a:close/>
                    <a:moveTo>
                      <a:pt x="394" y="465"/>
                    </a:moveTo>
                    <a:cubicBezTo>
                      <a:pt x="394" y="511"/>
                      <a:pt x="394" y="511"/>
                      <a:pt x="394" y="511"/>
                    </a:cubicBezTo>
                    <a:cubicBezTo>
                      <a:pt x="384" y="511"/>
                      <a:pt x="384" y="511"/>
                      <a:pt x="384" y="511"/>
                    </a:cubicBezTo>
                    <a:cubicBezTo>
                      <a:pt x="384" y="465"/>
                      <a:pt x="384" y="465"/>
                      <a:pt x="384" y="465"/>
                    </a:cubicBezTo>
                    <a:lnTo>
                      <a:pt x="394" y="465"/>
                    </a:lnTo>
                    <a:close/>
                    <a:moveTo>
                      <a:pt x="381" y="465"/>
                    </a:moveTo>
                    <a:cubicBezTo>
                      <a:pt x="381" y="511"/>
                      <a:pt x="381" y="511"/>
                      <a:pt x="381" y="511"/>
                    </a:cubicBezTo>
                    <a:cubicBezTo>
                      <a:pt x="371" y="511"/>
                      <a:pt x="371" y="511"/>
                      <a:pt x="371" y="511"/>
                    </a:cubicBezTo>
                    <a:cubicBezTo>
                      <a:pt x="371" y="465"/>
                      <a:pt x="371" y="465"/>
                      <a:pt x="371" y="465"/>
                    </a:cubicBezTo>
                    <a:lnTo>
                      <a:pt x="381" y="465"/>
                    </a:lnTo>
                    <a:close/>
                    <a:moveTo>
                      <a:pt x="367" y="465"/>
                    </a:moveTo>
                    <a:cubicBezTo>
                      <a:pt x="367" y="511"/>
                      <a:pt x="367" y="511"/>
                      <a:pt x="367" y="511"/>
                    </a:cubicBezTo>
                    <a:cubicBezTo>
                      <a:pt x="357" y="511"/>
                      <a:pt x="357" y="511"/>
                      <a:pt x="357" y="511"/>
                    </a:cubicBezTo>
                    <a:cubicBezTo>
                      <a:pt x="357" y="465"/>
                      <a:pt x="357" y="465"/>
                      <a:pt x="357" y="465"/>
                    </a:cubicBezTo>
                    <a:lnTo>
                      <a:pt x="367" y="465"/>
                    </a:lnTo>
                    <a:close/>
                    <a:moveTo>
                      <a:pt x="354" y="465"/>
                    </a:moveTo>
                    <a:cubicBezTo>
                      <a:pt x="354" y="511"/>
                      <a:pt x="354" y="511"/>
                      <a:pt x="354" y="511"/>
                    </a:cubicBezTo>
                    <a:cubicBezTo>
                      <a:pt x="344" y="511"/>
                      <a:pt x="344" y="511"/>
                      <a:pt x="344" y="511"/>
                    </a:cubicBezTo>
                    <a:cubicBezTo>
                      <a:pt x="344" y="465"/>
                      <a:pt x="344" y="465"/>
                      <a:pt x="344" y="465"/>
                    </a:cubicBezTo>
                    <a:lnTo>
                      <a:pt x="354" y="465"/>
                    </a:lnTo>
                    <a:close/>
                    <a:moveTo>
                      <a:pt x="341" y="465"/>
                    </a:moveTo>
                    <a:cubicBezTo>
                      <a:pt x="341" y="511"/>
                      <a:pt x="341" y="511"/>
                      <a:pt x="341" y="511"/>
                    </a:cubicBezTo>
                    <a:cubicBezTo>
                      <a:pt x="330" y="511"/>
                      <a:pt x="330" y="511"/>
                      <a:pt x="330" y="511"/>
                    </a:cubicBezTo>
                    <a:cubicBezTo>
                      <a:pt x="330" y="465"/>
                      <a:pt x="330" y="465"/>
                      <a:pt x="330" y="465"/>
                    </a:cubicBezTo>
                    <a:lnTo>
                      <a:pt x="341" y="465"/>
                    </a:lnTo>
                    <a:close/>
                    <a:moveTo>
                      <a:pt x="333" y="250"/>
                    </a:moveTo>
                    <a:cubicBezTo>
                      <a:pt x="333" y="204"/>
                      <a:pt x="333" y="204"/>
                      <a:pt x="333" y="204"/>
                    </a:cubicBezTo>
                    <a:cubicBezTo>
                      <a:pt x="341" y="204"/>
                      <a:pt x="341" y="204"/>
                      <a:pt x="341" y="204"/>
                    </a:cubicBezTo>
                    <a:cubicBezTo>
                      <a:pt x="341" y="250"/>
                      <a:pt x="341" y="250"/>
                      <a:pt x="341" y="250"/>
                    </a:cubicBezTo>
                    <a:lnTo>
                      <a:pt x="333" y="250"/>
                    </a:lnTo>
                    <a:close/>
                    <a:moveTo>
                      <a:pt x="344" y="250"/>
                    </a:moveTo>
                    <a:cubicBezTo>
                      <a:pt x="344" y="204"/>
                      <a:pt x="344" y="204"/>
                      <a:pt x="344" y="204"/>
                    </a:cubicBezTo>
                    <a:cubicBezTo>
                      <a:pt x="354" y="204"/>
                      <a:pt x="354" y="204"/>
                      <a:pt x="354" y="204"/>
                    </a:cubicBezTo>
                    <a:cubicBezTo>
                      <a:pt x="354" y="250"/>
                      <a:pt x="354" y="250"/>
                      <a:pt x="354" y="250"/>
                    </a:cubicBezTo>
                    <a:lnTo>
                      <a:pt x="344" y="250"/>
                    </a:lnTo>
                    <a:close/>
                    <a:moveTo>
                      <a:pt x="357" y="250"/>
                    </a:moveTo>
                    <a:cubicBezTo>
                      <a:pt x="357" y="204"/>
                      <a:pt x="357" y="204"/>
                      <a:pt x="357" y="204"/>
                    </a:cubicBezTo>
                    <a:cubicBezTo>
                      <a:pt x="358" y="204"/>
                      <a:pt x="358" y="204"/>
                      <a:pt x="358" y="204"/>
                    </a:cubicBezTo>
                    <a:cubicBezTo>
                      <a:pt x="358" y="250"/>
                      <a:pt x="358" y="250"/>
                      <a:pt x="358" y="250"/>
                    </a:cubicBezTo>
                    <a:lnTo>
                      <a:pt x="357" y="250"/>
                    </a:lnTo>
                    <a:close/>
                    <a:moveTo>
                      <a:pt x="332" y="153"/>
                    </a:moveTo>
                    <a:cubicBezTo>
                      <a:pt x="332" y="153"/>
                      <a:pt x="332" y="153"/>
                      <a:pt x="332" y="153"/>
                    </a:cubicBezTo>
                    <a:cubicBezTo>
                      <a:pt x="332" y="153"/>
                      <a:pt x="332" y="153"/>
                      <a:pt x="332" y="153"/>
                    </a:cubicBezTo>
                    <a:cubicBezTo>
                      <a:pt x="332" y="131"/>
                      <a:pt x="343" y="114"/>
                      <a:pt x="358" y="113"/>
                    </a:cubicBezTo>
                    <a:cubicBezTo>
                      <a:pt x="358" y="171"/>
                      <a:pt x="358" y="171"/>
                      <a:pt x="358" y="171"/>
                    </a:cubicBezTo>
                    <a:cubicBezTo>
                      <a:pt x="332" y="171"/>
                      <a:pt x="332" y="171"/>
                      <a:pt x="332" y="171"/>
                    </a:cubicBezTo>
                    <a:lnTo>
                      <a:pt x="332" y="153"/>
                    </a:lnTo>
                    <a:close/>
                    <a:moveTo>
                      <a:pt x="332" y="174"/>
                    </a:moveTo>
                    <a:cubicBezTo>
                      <a:pt x="358" y="174"/>
                      <a:pt x="358" y="174"/>
                      <a:pt x="358" y="174"/>
                    </a:cubicBezTo>
                    <a:cubicBezTo>
                      <a:pt x="358" y="201"/>
                      <a:pt x="358" y="201"/>
                      <a:pt x="358" y="201"/>
                    </a:cubicBezTo>
                    <a:cubicBezTo>
                      <a:pt x="332" y="201"/>
                      <a:pt x="332" y="201"/>
                      <a:pt x="332" y="201"/>
                    </a:cubicBezTo>
                    <a:lnTo>
                      <a:pt x="332" y="174"/>
                    </a:lnTo>
                    <a:close/>
                    <a:moveTo>
                      <a:pt x="304" y="201"/>
                    </a:moveTo>
                    <a:cubicBezTo>
                      <a:pt x="330" y="201"/>
                      <a:pt x="330" y="201"/>
                      <a:pt x="330" y="201"/>
                    </a:cubicBezTo>
                    <a:cubicBezTo>
                      <a:pt x="330" y="253"/>
                      <a:pt x="330" y="253"/>
                      <a:pt x="330" y="253"/>
                    </a:cubicBezTo>
                    <a:cubicBezTo>
                      <a:pt x="304" y="253"/>
                      <a:pt x="304" y="253"/>
                      <a:pt x="304" y="253"/>
                    </a:cubicBezTo>
                    <a:lnTo>
                      <a:pt x="304" y="201"/>
                    </a:lnTo>
                    <a:close/>
                    <a:moveTo>
                      <a:pt x="420" y="515"/>
                    </a:moveTo>
                    <a:cubicBezTo>
                      <a:pt x="304" y="515"/>
                      <a:pt x="304" y="515"/>
                      <a:pt x="304" y="515"/>
                    </a:cubicBezTo>
                    <a:cubicBezTo>
                      <a:pt x="304" y="462"/>
                      <a:pt x="304" y="462"/>
                      <a:pt x="304" y="462"/>
                    </a:cubicBezTo>
                    <a:cubicBezTo>
                      <a:pt x="327" y="462"/>
                      <a:pt x="327" y="462"/>
                      <a:pt x="327" y="462"/>
                    </a:cubicBezTo>
                    <a:cubicBezTo>
                      <a:pt x="327" y="465"/>
                      <a:pt x="327" y="465"/>
                      <a:pt x="327" y="465"/>
                    </a:cubicBezTo>
                    <a:cubicBezTo>
                      <a:pt x="317" y="465"/>
                      <a:pt x="317" y="465"/>
                      <a:pt x="317" y="465"/>
                    </a:cubicBezTo>
                    <a:cubicBezTo>
                      <a:pt x="317" y="511"/>
                      <a:pt x="317" y="511"/>
                      <a:pt x="317" y="511"/>
                    </a:cubicBezTo>
                    <a:cubicBezTo>
                      <a:pt x="327" y="511"/>
                      <a:pt x="327" y="511"/>
                      <a:pt x="327" y="511"/>
                    </a:cubicBezTo>
                    <a:cubicBezTo>
                      <a:pt x="327" y="514"/>
                      <a:pt x="327" y="514"/>
                      <a:pt x="327" y="514"/>
                    </a:cubicBezTo>
                    <a:cubicBezTo>
                      <a:pt x="397" y="514"/>
                      <a:pt x="397" y="514"/>
                      <a:pt x="397" y="514"/>
                    </a:cubicBezTo>
                    <a:cubicBezTo>
                      <a:pt x="397" y="511"/>
                      <a:pt x="397" y="511"/>
                      <a:pt x="397" y="511"/>
                    </a:cubicBezTo>
                    <a:cubicBezTo>
                      <a:pt x="407" y="511"/>
                      <a:pt x="407" y="511"/>
                      <a:pt x="407" y="511"/>
                    </a:cubicBezTo>
                    <a:cubicBezTo>
                      <a:pt x="407" y="465"/>
                      <a:pt x="407" y="465"/>
                      <a:pt x="407" y="465"/>
                    </a:cubicBezTo>
                    <a:cubicBezTo>
                      <a:pt x="397" y="465"/>
                      <a:pt x="397" y="465"/>
                      <a:pt x="397" y="465"/>
                    </a:cubicBezTo>
                    <a:cubicBezTo>
                      <a:pt x="397" y="462"/>
                      <a:pt x="397" y="462"/>
                      <a:pt x="397" y="462"/>
                    </a:cubicBezTo>
                    <a:cubicBezTo>
                      <a:pt x="420" y="462"/>
                      <a:pt x="420" y="462"/>
                      <a:pt x="420" y="462"/>
                    </a:cubicBezTo>
                    <a:lnTo>
                      <a:pt x="420" y="515"/>
                    </a:lnTo>
                    <a:close/>
                    <a:moveTo>
                      <a:pt x="420" y="253"/>
                    </a:moveTo>
                    <a:cubicBezTo>
                      <a:pt x="390" y="253"/>
                      <a:pt x="390" y="253"/>
                      <a:pt x="390" y="253"/>
                    </a:cubicBezTo>
                    <a:cubicBezTo>
                      <a:pt x="390" y="250"/>
                      <a:pt x="390" y="250"/>
                      <a:pt x="390" y="250"/>
                    </a:cubicBezTo>
                    <a:cubicBezTo>
                      <a:pt x="394" y="250"/>
                      <a:pt x="394" y="250"/>
                      <a:pt x="394" y="250"/>
                    </a:cubicBezTo>
                    <a:cubicBezTo>
                      <a:pt x="394" y="204"/>
                      <a:pt x="394" y="204"/>
                      <a:pt x="394" y="204"/>
                    </a:cubicBezTo>
                    <a:cubicBezTo>
                      <a:pt x="390" y="204"/>
                      <a:pt x="390" y="204"/>
                      <a:pt x="390" y="204"/>
                    </a:cubicBezTo>
                    <a:cubicBezTo>
                      <a:pt x="390" y="201"/>
                      <a:pt x="390" y="201"/>
                      <a:pt x="390" y="201"/>
                    </a:cubicBezTo>
                    <a:cubicBezTo>
                      <a:pt x="420" y="201"/>
                      <a:pt x="420" y="201"/>
                      <a:pt x="420" y="201"/>
                    </a:cubicBezTo>
                    <a:lnTo>
                      <a:pt x="420" y="253"/>
                    </a:lnTo>
                    <a:close/>
                    <a:moveTo>
                      <a:pt x="572" y="467"/>
                    </a:moveTo>
                    <a:cubicBezTo>
                      <a:pt x="523" y="467"/>
                      <a:pt x="523" y="467"/>
                      <a:pt x="523" y="467"/>
                    </a:cubicBezTo>
                    <a:cubicBezTo>
                      <a:pt x="523" y="381"/>
                      <a:pt x="523" y="381"/>
                      <a:pt x="523" y="381"/>
                    </a:cubicBezTo>
                    <a:cubicBezTo>
                      <a:pt x="572" y="381"/>
                      <a:pt x="572" y="381"/>
                      <a:pt x="572" y="381"/>
                    </a:cubicBezTo>
                    <a:lnTo>
                      <a:pt x="572" y="467"/>
                    </a:lnTo>
                    <a:close/>
                    <a:moveTo>
                      <a:pt x="624" y="467"/>
                    </a:moveTo>
                    <a:cubicBezTo>
                      <a:pt x="575" y="467"/>
                      <a:pt x="575" y="467"/>
                      <a:pt x="575" y="467"/>
                    </a:cubicBezTo>
                    <a:cubicBezTo>
                      <a:pt x="575" y="381"/>
                      <a:pt x="575" y="381"/>
                      <a:pt x="575" y="381"/>
                    </a:cubicBezTo>
                    <a:cubicBezTo>
                      <a:pt x="624" y="381"/>
                      <a:pt x="624" y="381"/>
                      <a:pt x="624" y="381"/>
                    </a:cubicBezTo>
                    <a:lnTo>
                      <a:pt x="624" y="467"/>
                    </a:lnTo>
                    <a:close/>
                    <a:moveTo>
                      <a:pt x="230" y="127"/>
                    </a:moveTo>
                    <a:cubicBezTo>
                      <a:pt x="230" y="127"/>
                      <a:pt x="230" y="127"/>
                      <a:pt x="230" y="127"/>
                    </a:cubicBezTo>
                    <a:cubicBezTo>
                      <a:pt x="359" y="35"/>
                      <a:pt x="359" y="35"/>
                      <a:pt x="359" y="35"/>
                    </a:cubicBezTo>
                    <a:cubicBezTo>
                      <a:pt x="488" y="127"/>
                      <a:pt x="488" y="127"/>
                      <a:pt x="488" y="127"/>
                    </a:cubicBezTo>
                    <a:cubicBezTo>
                      <a:pt x="488" y="127"/>
                      <a:pt x="488" y="127"/>
                      <a:pt x="488" y="127"/>
                    </a:cubicBezTo>
                    <a:cubicBezTo>
                      <a:pt x="536" y="161"/>
                      <a:pt x="536" y="161"/>
                      <a:pt x="536" y="161"/>
                    </a:cubicBezTo>
                    <a:cubicBezTo>
                      <a:pt x="550" y="141"/>
                      <a:pt x="550" y="141"/>
                      <a:pt x="550" y="141"/>
                    </a:cubicBezTo>
                    <a:cubicBezTo>
                      <a:pt x="471" y="85"/>
                      <a:pt x="471" y="85"/>
                      <a:pt x="471" y="85"/>
                    </a:cubicBezTo>
                    <a:cubicBezTo>
                      <a:pt x="471" y="0"/>
                      <a:pt x="471" y="0"/>
                      <a:pt x="471" y="0"/>
                    </a:cubicBezTo>
                    <a:cubicBezTo>
                      <a:pt x="429" y="0"/>
                      <a:pt x="429" y="0"/>
                      <a:pt x="429" y="0"/>
                    </a:cubicBezTo>
                    <a:cubicBezTo>
                      <a:pt x="429" y="55"/>
                      <a:pt x="429" y="55"/>
                      <a:pt x="429" y="55"/>
                    </a:cubicBezTo>
                    <a:cubicBezTo>
                      <a:pt x="359" y="5"/>
                      <a:pt x="359" y="5"/>
                      <a:pt x="359" y="5"/>
                    </a:cubicBezTo>
                    <a:cubicBezTo>
                      <a:pt x="359" y="5"/>
                      <a:pt x="359" y="5"/>
                      <a:pt x="359" y="5"/>
                    </a:cubicBezTo>
                    <a:cubicBezTo>
                      <a:pt x="359" y="5"/>
                      <a:pt x="359" y="5"/>
                      <a:pt x="359" y="5"/>
                    </a:cubicBezTo>
                    <a:cubicBezTo>
                      <a:pt x="168" y="141"/>
                      <a:pt x="168" y="141"/>
                      <a:pt x="168" y="141"/>
                    </a:cubicBezTo>
                    <a:cubicBezTo>
                      <a:pt x="182" y="161"/>
                      <a:pt x="182" y="161"/>
                      <a:pt x="182" y="161"/>
                    </a:cubicBezTo>
                    <a:lnTo>
                      <a:pt x="230" y="127"/>
                    </a:lnTo>
                    <a:close/>
                    <a:moveTo>
                      <a:pt x="307" y="511"/>
                    </a:moveTo>
                    <a:cubicBezTo>
                      <a:pt x="314" y="511"/>
                      <a:pt x="314" y="511"/>
                      <a:pt x="314" y="511"/>
                    </a:cubicBezTo>
                    <a:cubicBezTo>
                      <a:pt x="314" y="465"/>
                      <a:pt x="314" y="465"/>
                      <a:pt x="314" y="465"/>
                    </a:cubicBezTo>
                    <a:cubicBezTo>
                      <a:pt x="307" y="465"/>
                      <a:pt x="307" y="465"/>
                      <a:pt x="307" y="465"/>
                    </a:cubicBezTo>
                    <a:lnTo>
                      <a:pt x="307" y="511"/>
                    </a:lnTo>
                    <a:close/>
                    <a:moveTo>
                      <a:pt x="307" y="250"/>
                    </a:moveTo>
                    <a:cubicBezTo>
                      <a:pt x="314" y="250"/>
                      <a:pt x="314" y="250"/>
                      <a:pt x="314" y="250"/>
                    </a:cubicBezTo>
                    <a:cubicBezTo>
                      <a:pt x="314" y="204"/>
                      <a:pt x="314" y="204"/>
                      <a:pt x="314" y="204"/>
                    </a:cubicBezTo>
                    <a:cubicBezTo>
                      <a:pt x="307" y="204"/>
                      <a:pt x="307" y="204"/>
                      <a:pt x="307" y="204"/>
                    </a:cubicBezTo>
                    <a:lnTo>
                      <a:pt x="307" y="250"/>
                    </a:lnTo>
                    <a:close/>
                    <a:moveTo>
                      <a:pt x="417" y="204"/>
                    </a:moveTo>
                    <a:cubicBezTo>
                      <a:pt x="411" y="204"/>
                      <a:pt x="411" y="204"/>
                      <a:pt x="411" y="204"/>
                    </a:cubicBezTo>
                    <a:cubicBezTo>
                      <a:pt x="411" y="250"/>
                      <a:pt x="411" y="250"/>
                      <a:pt x="411" y="250"/>
                    </a:cubicBezTo>
                    <a:cubicBezTo>
                      <a:pt x="417" y="250"/>
                      <a:pt x="417" y="250"/>
                      <a:pt x="417" y="250"/>
                    </a:cubicBezTo>
                    <a:lnTo>
                      <a:pt x="417" y="204"/>
                    </a:lnTo>
                    <a:close/>
                    <a:moveTo>
                      <a:pt x="407" y="204"/>
                    </a:moveTo>
                    <a:cubicBezTo>
                      <a:pt x="397" y="204"/>
                      <a:pt x="397" y="204"/>
                      <a:pt x="397" y="204"/>
                    </a:cubicBezTo>
                    <a:cubicBezTo>
                      <a:pt x="397" y="250"/>
                      <a:pt x="397" y="250"/>
                      <a:pt x="397" y="250"/>
                    </a:cubicBezTo>
                    <a:cubicBezTo>
                      <a:pt x="407" y="250"/>
                      <a:pt x="407" y="250"/>
                      <a:pt x="407" y="250"/>
                    </a:cubicBezTo>
                    <a:lnTo>
                      <a:pt x="407" y="204"/>
                    </a:lnTo>
                    <a:close/>
                    <a:moveTo>
                      <a:pt x="317" y="250"/>
                    </a:moveTo>
                    <a:cubicBezTo>
                      <a:pt x="327" y="250"/>
                      <a:pt x="327" y="250"/>
                      <a:pt x="327" y="250"/>
                    </a:cubicBezTo>
                    <a:cubicBezTo>
                      <a:pt x="327" y="204"/>
                      <a:pt x="327" y="204"/>
                      <a:pt x="327" y="204"/>
                    </a:cubicBezTo>
                    <a:cubicBezTo>
                      <a:pt x="317" y="204"/>
                      <a:pt x="317" y="204"/>
                      <a:pt x="317" y="204"/>
                    </a:cubicBezTo>
                    <a:lnTo>
                      <a:pt x="317"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9" name="Freeform 29"/>
            <p:cNvSpPr>
              <a:spLocks noEditPoints="1"/>
            </p:cNvSpPr>
            <p:nvPr/>
          </p:nvSpPr>
          <p:spPr bwMode="auto">
            <a:xfrm>
              <a:off x="1016897" y="1637725"/>
              <a:ext cx="1516150" cy="1034065"/>
            </a:xfrm>
            <a:custGeom>
              <a:avLst/>
              <a:gdLst>
                <a:gd name="T0" fmla="*/ 739 w 879"/>
                <a:gd name="T1" fmla="*/ 234 h 600"/>
                <a:gd name="T2" fmla="*/ 517 w 879"/>
                <a:gd name="T3" fmla="*/ 10 h 600"/>
                <a:gd name="T4" fmla="*/ 418 w 879"/>
                <a:gd name="T5" fmla="*/ 0 h 600"/>
                <a:gd name="T6" fmla="*/ 821 w 879"/>
                <a:gd name="T7" fmla="*/ 369 h 600"/>
                <a:gd name="T8" fmla="*/ 250 w 879"/>
                <a:gd name="T9" fmla="*/ 163 h 600"/>
                <a:gd name="T10" fmla="*/ 38 w 879"/>
                <a:gd name="T11" fmla="*/ 365 h 600"/>
                <a:gd name="T12" fmla="*/ 837 w 879"/>
                <a:gd name="T13" fmla="*/ 600 h 600"/>
                <a:gd name="T14" fmla="*/ 76 w 879"/>
                <a:gd name="T15" fmla="*/ 562 h 600"/>
                <a:gd name="T16" fmla="*/ 76 w 879"/>
                <a:gd name="T17" fmla="*/ 562 h 600"/>
                <a:gd name="T18" fmla="*/ 94 w 879"/>
                <a:gd name="T19" fmla="*/ 462 h 600"/>
                <a:gd name="T20" fmla="*/ 97 w 879"/>
                <a:gd name="T21" fmla="*/ 462 h 600"/>
                <a:gd name="T22" fmla="*/ 115 w 879"/>
                <a:gd name="T23" fmla="*/ 562 h 600"/>
                <a:gd name="T24" fmla="*/ 147 w 879"/>
                <a:gd name="T25" fmla="*/ 562 h 600"/>
                <a:gd name="T26" fmla="*/ 147 w 879"/>
                <a:gd name="T27" fmla="*/ 562 h 600"/>
                <a:gd name="T28" fmla="*/ 165 w 879"/>
                <a:gd name="T29" fmla="*/ 462 h 600"/>
                <a:gd name="T30" fmla="*/ 168 w 879"/>
                <a:gd name="T31" fmla="*/ 462 h 600"/>
                <a:gd name="T32" fmla="*/ 186 w 879"/>
                <a:gd name="T33" fmla="*/ 562 h 600"/>
                <a:gd name="T34" fmla="*/ 218 w 879"/>
                <a:gd name="T35" fmla="*/ 562 h 600"/>
                <a:gd name="T36" fmla="*/ 218 w 879"/>
                <a:gd name="T37" fmla="*/ 562 h 600"/>
                <a:gd name="T38" fmla="*/ 236 w 879"/>
                <a:gd name="T39" fmla="*/ 462 h 600"/>
                <a:gd name="T40" fmla="*/ 239 w 879"/>
                <a:gd name="T41" fmla="*/ 462 h 600"/>
                <a:gd name="T42" fmla="*/ 65 w 879"/>
                <a:gd name="T43" fmla="*/ 440 h 600"/>
                <a:gd name="T44" fmla="*/ 416 w 879"/>
                <a:gd name="T45" fmla="*/ 135 h 600"/>
                <a:gd name="T46" fmla="*/ 416 w 879"/>
                <a:gd name="T47" fmla="*/ 135 h 600"/>
                <a:gd name="T48" fmla="*/ 416 w 879"/>
                <a:gd name="T49" fmla="*/ 220 h 600"/>
                <a:gd name="T50" fmla="*/ 292 w 879"/>
                <a:gd name="T51" fmla="*/ 444 h 600"/>
                <a:gd name="T52" fmla="*/ 292 w 879"/>
                <a:gd name="T53" fmla="*/ 441 h 600"/>
                <a:gd name="T54" fmla="*/ 333 w 879"/>
                <a:gd name="T55" fmla="*/ 391 h 600"/>
                <a:gd name="T56" fmla="*/ 333 w 879"/>
                <a:gd name="T57" fmla="*/ 391 h 600"/>
                <a:gd name="T58" fmla="*/ 377 w 879"/>
                <a:gd name="T59" fmla="*/ 444 h 600"/>
                <a:gd name="T60" fmla="*/ 336 w 879"/>
                <a:gd name="T61" fmla="*/ 394 h 600"/>
                <a:gd name="T62" fmla="*/ 336 w 879"/>
                <a:gd name="T63" fmla="*/ 391 h 600"/>
                <a:gd name="T64" fmla="*/ 412 w 879"/>
                <a:gd name="T65" fmla="*/ 258 h 600"/>
                <a:gd name="T66" fmla="*/ 412 w 879"/>
                <a:gd name="T67" fmla="*/ 258 h 600"/>
                <a:gd name="T68" fmla="*/ 412 w 879"/>
                <a:gd name="T69" fmla="*/ 179 h 600"/>
                <a:gd name="T70" fmla="*/ 377 w 879"/>
                <a:gd name="T71" fmla="*/ 135 h 600"/>
                <a:gd name="T72" fmla="*/ 452 w 879"/>
                <a:gd name="T73" fmla="*/ 223 h 600"/>
                <a:gd name="T74" fmla="*/ 484 w 879"/>
                <a:gd name="T75" fmla="*/ 484 h 600"/>
                <a:gd name="T76" fmla="*/ 484 w 879"/>
                <a:gd name="T77" fmla="*/ 484 h 600"/>
                <a:gd name="T78" fmla="*/ 484 w 879"/>
                <a:gd name="T79" fmla="*/ 394 h 600"/>
                <a:gd name="T80" fmla="*/ 443 w 879"/>
                <a:gd name="T81" fmla="*/ 345 h 600"/>
                <a:gd name="T82" fmla="*/ 487 w 879"/>
                <a:gd name="T83" fmla="*/ 484 h 600"/>
                <a:gd name="T84" fmla="*/ 528 w 879"/>
                <a:gd name="T85" fmla="*/ 441 h 600"/>
                <a:gd name="T86" fmla="*/ 528 w 879"/>
                <a:gd name="T87" fmla="*/ 441 h 600"/>
                <a:gd name="T88" fmla="*/ 528 w 879"/>
                <a:gd name="T89" fmla="*/ 345 h 600"/>
                <a:gd name="T90" fmla="*/ 642 w 879"/>
                <a:gd name="T91" fmla="*/ 444 h 600"/>
                <a:gd name="T92" fmla="*/ 642 w 879"/>
                <a:gd name="T93" fmla="*/ 441 h 600"/>
                <a:gd name="T94" fmla="*/ 683 w 879"/>
                <a:gd name="T95" fmla="*/ 391 h 600"/>
                <a:gd name="T96" fmla="*/ 683 w 879"/>
                <a:gd name="T97" fmla="*/ 391 h 600"/>
                <a:gd name="T98" fmla="*/ 727 w 879"/>
                <a:gd name="T99" fmla="*/ 444 h 600"/>
                <a:gd name="T100" fmla="*/ 686 w 879"/>
                <a:gd name="T101" fmla="*/ 394 h 600"/>
                <a:gd name="T102" fmla="*/ 686 w 879"/>
                <a:gd name="T103" fmla="*/ 391 h 600"/>
                <a:gd name="T104" fmla="*/ 727 w 879"/>
                <a:gd name="T105" fmla="*/ 255 h 600"/>
                <a:gd name="T106" fmla="*/ 825 w 879"/>
                <a:gd name="T107" fmla="*/ 365 h 600"/>
                <a:gd name="T108" fmla="*/ 727 w 879"/>
                <a:gd name="T109" fmla="*/ 25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9" h="600">
                  <a:moveTo>
                    <a:pt x="418" y="47"/>
                  </a:moveTo>
                  <a:cubicBezTo>
                    <a:pt x="730" y="249"/>
                    <a:pt x="730" y="249"/>
                    <a:pt x="730" y="249"/>
                  </a:cubicBezTo>
                  <a:cubicBezTo>
                    <a:pt x="739" y="235"/>
                    <a:pt x="739" y="235"/>
                    <a:pt x="739" y="235"/>
                  </a:cubicBezTo>
                  <a:cubicBezTo>
                    <a:pt x="739" y="234"/>
                    <a:pt x="739" y="234"/>
                    <a:pt x="739" y="234"/>
                  </a:cubicBezTo>
                  <a:cubicBezTo>
                    <a:pt x="751" y="216"/>
                    <a:pt x="751" y="216"/>
                    <a:pt x="751" y="216"/>
                  </a:cubicBezTo>
                  <a:cubicBezTo>
                    <a:pt x="568" y="97"/>
                    <a:pt x="568" y="97"/>
                    <a:pt x="568" y="97"/>
                  </a:cubicBezTo>
                  <a:cubicBezTo>
                    <a:pt x="568" y="10"/>
                    <a:pt x="568" y="10"/>
                    <a:pt x="568" y="10"/>
                  </a:cubicBezTo>
                  <a:cubicBezTo>
                    <a:pt x="517" y="10"/>
                    <a:pt x="517" y="10"/>
                    <a:pt x="517" y="10"/>
                  </a:cubicBezTo>
                  <a:cubicBezTo>
                    <a:pt x="517" y="64"/>
                    <a:pt x="517" y="64"/>
                    <a:pt x="517" y="64"/>
                  </a:cubicBezTo>
                  <a:cubicBezTo>
                    <a:pt x="418" y="0"/>
                    <a:pt x="418" y="0"/>
                    <a:pt x="418" y="0"/>
                  </a:cubicBezTo>
                  <a:cubicBezTo>
                    <a:pt x="418" y="1"/>
                    <a:pt x="418" y="1"/>
                    <a:pt x="418" y="1"/>
                  </a:cubicBezTo>
                  <a:cubicBezTo>
                    <a:pt x="418" y="0"/>
                    <a:pt x="418" y="0"/>
                    <a:pt x="418" y="0"/>
                  </a:cubicBezTo>
                  <a:cubicBezTo>
                    <a:pt x="85" y="216"/>
                    <a:pt x="85" y="216"/>
                    <a:pt x="85" y="216"/>
                  </a:cubicBezTo>
                  <a:cubicBezTo>
                    <a:pt x="107" y="249"/>
                    <a:pt x="107" y="249"/>
                    <a:pt x="107" y="249"/>
                  </a:cubicBezTo>
                  <a:lnTo>
                    <a:pt x="418" y="47"/>
                  </a:lnTo>
                  <a:close/>
                  <a:moveTo>
                    <a:pt x="821" y="369"/>
                  </a:moveTo>
                  <a:cubicBezTo>
                    <a:pt x="588" y="219"/>
                    <a:pt x="588" y="219"/>
                    <a:pt x="588" y="219"/>
                  </a:cubicBezTo>
                  <a:cubicBezTo>
                    <a:pt x="588" y="165"/>
                    <a:pt x="588" y="165"/>
                    <a:pt x="588" y="165"/>
                  </a:cubicBezTo>
                  <a:cubicBezTo>
                    <a:pt x="507" y="112"/>
                    <a:pt x="420" y="56"/>
                    <a:pt x="418" y="55"/>
                  </a:cubicBezTo>
                  <a:cubicBezTo>
                    <a:pt x="416" y="56"/>
                    <a:pt x="331" y="111"/>
                    <a:pt x="250" y="163"/>
                  </a:cubicBezTo>
                  <a:cubicBezTo>
                    <a:pt x="250" y="180"/>
                    <a:pt x="250" y="180"/>
                    <a:pt x="250" y="180"/>
                  </a:cubicBezTo>
                  <a:cubicBezTo>
                    <a:pt x="0" y="343"/>
                    <a:pt x="0" y="343"/>
                    <a:pt x="0" y="343"/>
                  </a:cubicBezTo>
                  <a:cubicBezTo>
                    <a:pt x="21" y="376"/>
                    <a:pt x="21" y="376"/>
                    <a:pt x="21" y="376"/>
                  </a:cubicBezTo>
                  <a:cubicBezTo>
                    <a:pt x="38" y="365"/>
                    <a:pt x="38" y="365"/>
                    <a:pt x="38" y="365"/>
                  </a:cubicBezTo>
                  <a:cubicBezTo>
                    <a:pt x="38" y="562"/>
                    <a:pt x="38" y="562"/>
                    <a:pt x="38" y="562"/>
                  </a:cubicBezTo>
                  <a:cubicBezTo>
                    <a:pt x="22" y="562"/>
                    <a:pt x="22" y="562"/>
                    <a:pt x="22" y="562"/>
                  </a:cubicBezTo>
                  <a:cubicBezTo>
                    <a:pt x="22" y="600"/>
                    <a:pt x="22" y="600"/>
                    <a:pt x="22" y="600"/>
                  </a:cubicBezTo>
                  <a:cubicBezTo>
                    <a:pt x="837" y="600"/>
                    <a:pt x="837" y="600"/>
                    <a:pt x="837" y="600"/>
                  </a:cubicBezTo>
                  <a:cubicBezTo>
                    <a:pt x="837" y="562"/>
                    <a:pt x="837" y="562"/>
                    <a:pt x="837" y="562"/>
                  </a:cubicBezTo>
                  <a:cubicBezTo>
                    <a:pt x="821" y="562"/>
                    <a:pt x="821" y="562"/>
                    <a:pt x="821" y="562"/>
                  </a:cubicBezTo>
                  <a:lnTo>
                    <a:pt x="821" y="369"/>
                  </a:lnTo>
                  <a:close/>
                  <a:moveTo>
                    <a:pt x="76" y="562"/>
                  </a:moveTo>
                  <a:cubicBezTo>
                    <a:pt x="65" y="562"/>
                    <a:pt x="65" y="562"/>
                    <a:pt x="65" y="562"/>
                  </a:cubicBezTo>
                  <a:cubicBezTo>
                    <a:pt x="65" y="462"/>
                    <a:pt x="65" y="462"/>
                    <a:pt x="65" y="462"/>
                  </a:cubicBezTo>
                  <a:cubicBezTo>
                    <a:pt x="76" y="462"/>
                    <a:pt x="76" y="462"/>
                    <a:pt x="76" y="462"/>
                  </a:cubicBezTo>
                  <a:lnTo>
                    <a:pt x="76" y="562"/>
                  </a:lnTo>
                  <a:close/>
                  <a:moveTo>
                    <a:pt x="94" y="562"/>
                  </a:moveTo>
                  <a:cubicBezTo>
                    <a:pt x="79" y="562"/>
                    <a:pt x="79" y="562"/>
                    <a:pt x="79" y="562"/>
                  </a:cubicBezTo>
                  <a:cubicBezTo>
                    <a:pt x="79" y="462"/>
                    <a:pt x="79" y="462"/>
                    <a:pt x="79" y="462"/>
                  </a:cubicBezTo>
                  <a:cubicBezTo>
                    <a:pt x="94" y="462"/>
                    <a:pt x="94" y="462"/>
                    <a:pt x="94" y="462"/>
                  </a:cubicBezTo>
                  <a:lnTo>
                    <a:pt x="94" y="562"/>
                  </a:lnTo>
                  <a:close/>
                  <a:moveTo>
                    <a:pt x="112" y="562"/>
                  </a:moveTo>
                  <a:cubicBezTo>
                    <a:pt x="97" y="562"/>
                    <a:pt x="97" y="562"/>
                    <a:pt x="97" y="562"/>
                  </a:cubicBezTo>
                  <a:cubicBezTo>
                    <a:pt x="97" y="462"/>
                    <a:pt x="97" y="462"/>
                    <a:pt x="97" y="462"/>
                  </a:cubicBezTo>
                  <a:cubicBezTo>
                    <a:pt x="112" y="462"/>
                    <a:pt x="112" y="462"/>
                    <a:pt x="112" y="462"/>
                  </a:cubicBezTo>
                  <a:lnTo>
                    <a:pt x="112" y="562"/>
                  </a:lnTo>
                  <a:close/>
                  <a:moveTo>
                    <a:pt x="129" y="562"/>
                  </a:moveTo>
                  <a:cubicBezTo>
                    <a:pt x="115" y="562"/>
                    <a:pt x="115" y="562"/>
                    <a:pt x="115" y="562"/>
                  </a:cubicBezTo>
                  <a:cubicBezTo>
                    <a:pt x="115" y="462"/>
                    <a:pt x="115" y="462"/>
                    <a:pt x="115" y="462"/>
                  </a:cubicBezTo>
                  <a:cubicBezTo>
                    <a:pt x="129" y="462"/>
                    <a:pt x="129" y="462"/>
                    <a:pt x="129" y="462"/>
                  </a:cubicBezTo>
                  <a:lnTo>
                    <a:pt x="129" y="562"/>
                  </a:lnTo>
                  <a:close/>
                  <a:moveTo>
                    <a:pt x="147" y="562"/>
                  </a:moveTo>
                  <a:cubicBezTo>
                    <a:pt x="133" y="562"/>
                    <a:pt x="133" y="562"/>
                    <a:pt x="133" y="562"/>
                  </a:cubicBezTo>
                  <a:cubicBezTo>
                    <a:pt x="133" y="462"/>
                    <a:pt x="133" y="462"/>
                    <a:pt x="133" y="462"/>
                  </a:cubicBezTo>
                  <a:cubicBezTo>
                    <a:pt x="147" y="462"/>
                    <a:pt x="147" y="462"/>
                    <a:pt x="147" y="462"/>
                  </a:cubicBezTo>
                  <a:lnTo>
                    <a:pt x="147" y="562"/>
                  </a:lnTo>
                  <a:close/>
                  <a:moveTo>
                    <a:pt x="165" y="562"/>
                  </a:moveTo>
                  <a:cubicBezTo>
                    <a:pt x="150" y="562"/>
                    <a:pt x="150" y="562"/>
                    <a:pt x="150" y="562"/>
                  </a:cubicBezTo>
                  <a:cubicBezTo>
                    <a:pt x="150" y="462"/>
                    <a:pt x="150" y="462"/>
                    <a:pt x="150" y="462"/>
                  </a:cubicBezTo>
                  <a:cubicBezTo>
                    <a:pt x="165" y="462"/>
                    <a:pt x="165" y="462"/>
                    <a:pt x="165" y="462"/>
                  </a:cubicBezTo>
                  <a:lnTo>
                    <a:pt x="165" y="562"/>
                  </a:lnTo>
                  <a:close/>
                  <a:moveTo>
                    <a:pt x="183" y="562"/>
                  </a:moveTo>
                  <a:cubicBezTo>
                    <a:pt x="168" y="562"/>
                    <a:pt x="168" y="562"/>
                    <a:pt x="168" y="562"/>
                  </a:cubicBezTo>
                  <a:cubicBezTo>
                    <a:pt x="168" y="462"/>
                    <a:pt x="168" y="462"/>
                    <a:pt x="168" y="462"/>
                  </a:cubicBezTo>
                  <a:cubicBezTo>
                    <a:pt x="183" y="462"/>
                    <a:pt x="183" y="462"/>
                    <a:pt x="183" y="462"/>
                  </a:cubicBezTo>
                  <a:lnTo>
                    <a:pt x="183" y="562"/>
                  </a:lnTo>
                  <a:close/>
                  <a:moveTo>
                    <a:pt x="200" y="562"/>
                  </a:moveTo>
                  <a:cubicBezTo>
                    <a:pt x="186" y="562"/>
                    <a:pt x="186" y="562"/>
                    <a:pt x="186" y="562"/>
                  </a:cubicBezTo>
                  <a:cubicBezTo>
                    <a:pt x="186" y="462"/>
                    <a:pt x="186" y="462"/>
                    <a:pt x="186" y="462"/>
                  </a:cubicBezTo>
                  <a:cubicBezTo>
                    <a:pt x="200" y="462"/>
                    <a:pt x="200" y="462"/>
                    <a:pt x="200" y="462"/>
                  </a:cubicBezTo>
                  <a:lnTo>
                    <a:pt x="200" y="562"/>
                  </a:lnTo>
                  <a:close/>
                  <a:moveTo>
                    <a:pt x="218" y="562"/>
                  </a:moveTo>
                  <a:cubicBezTo>
                    <a:pt x="204" y="562"/>
                    <a:pt x="204" y="562"/>
                    <a:pt x="204" y="562"/>
                  </a:cubicBezTo>
                  <a:cubicBezTo>
                    <a:pt x="204" y="462"/>
                    <a:pt x="204" y="462"/>
                    <a:pt x="204" y="462"/>
                  </a:cubicBezTo>
                  <a:cubicBezTo>
                    <a:pt x="218" y="462"/>
                    <a:pt x="218" y="462"/>
                    <a:pt x="218" y="462"/>
                  </a:cubicBezTo>
                  <a:lnTo>
                    <a:pt x="218" y="562"/>
                  </a:lnTo>
                  <a:close/>
                  <a:moveTo>
                    <a:pt x="236" y="562"/>
                  </a:moveTo>
                  <a:cubicBezTo>
                    <a:pt x="221" y="562"/>
                    <a:pt x="221" y="562"/>
                    <a:pt x="221" y="562"/>
                  </a:cubicBezTo>
                  <a:cubicBezTo>
                    <a:pt x="221" y="462"/>
                    <a:pt x="221" y="462"/>
                    <a:pt x="221" y="462"/>
                  </a:cubicBezTo>
                  <a:cubicBezTo>
                    <a:pt x="236" y="462"/>
                    <a:pt x="236" y="462"/>
                    <a:pt x="236" y="462"/>
                  </a:cubicBezTo>
                  <a:lnTo>
                    <a:pt x="236" y="562"/>
                  </a:lnTo>
                  <a:close/>
                  <a:moveTo>
                    <a:pt x="250" y="562"/>
                  </a:moveTo>
                  <a:cubicBezTo>
                    <a:pt x="239" y="562"/>
                    <a:pt x="239" y="562"/>
                    <a:pt x="239" y="562"/>
                  </a:cubicBezTo>
                  <a:cubicBezTo>
                    <a:pt x="239" y="462"/>
                    <a:pt x="239" y="462"/>
                    <a:pt x="239" y="462"/>
                  </a:cubicBezTo>
                  <a:cubicBezTo>
                    <a:pt x="250" y="462"/>
                    <a:pt x="250" y="462"/>
                    <a:pt x="250" y="462"/>
                  </a:cubicBezTo>
                  <a:lnTo>
                    <a:pt x="250" y="562"/>
                  </a:lnTo>
                  <a:close/>
                  <a:moveTo>
                    <a:pt x="250" y="440"/>
                  </a:moveTo>
                  <a:cubicBezTo>
                    <a:pt x="65" y="440"/>
                    <a:pt x="65" y="440"/>
                    <a:pt x="65" y="440"/>
                  </a:cubicBezTo>
                  <a:cubicBezTo>
                    <a:pt x="65" y="348"/>
                    <a:pt x="65" y="348"/>
                    <a:pt x="65" y="348"/>
                  </a:cubicBezTo>
                  <a:cubicBezTo>
                    <a:pt x="250" y="227"/>
                    <a:pt x="250" y="227"/>
                    <a:pt x="250" y="227"/>
                  </a:cubicBezTo>
                  <a:lnTo>
                    <a:pt x="250" y="440"/>
                  </a:lnTo>
                  <a:close/>
                  <a:moveTo>
                    <a:pt x="416" y="135"/>
                  </a:moveTo>
                  <a:cubicBezTo>
                    <a:pt x="452" y="135"/>
                    <a:pt x="452" y="135"/>
                    <a:pt x="452" y="135"/>
                  </a:cubicBezTo>
                  <a:cubicBezTo>
                    <a:pt x="452" y="176"/>
                    <a:pt x="452" y="176"/>
                    <a:pt x="452" y="176"/>
                  </a:cubicBezTo>
                  <a:cubicBezTo>
                    <a:pt x="416" y="176"/>
                    <a:pt x="416" y="176"/>
                    <a:pt x="416" y="176"/>
                  </a:cubicBezTo>
                  <a:lnTo>
                    <a:pt x="416" y="135"/>
                  </a:lnTo>
                  <a:close/>
                  <a:moveTo>
                    <a:pt x="416" y="179"/>
                  </a:moveTo>
                  <a:cubicBezTo>
                    <a:pt x="452" y="179"/>
                    <a:pt x="452" y="179"/>
                    <a:pt x="452" y="179"/>
                  </a:cubicBezTo>
                  <a:cubicBezTo>
                    <a:pt x="452" y="220"/>
                    <a:pt x="452" y="220"/>
                    <a:pt x="452" y="220"/>
                  </a:cubicBezTo>
                  <a:cubicBezTo>
                    <a:pt x="416" y="220"/>
                    <a:pt x="416" y="220"/>
                    <a:pt x="416" y="220"/>
                  </a:cubicBezTo>
                  <a:lnTo>
                    <a:pt x="416" y="179"/>
                  </a:lnTo>
                  <a:close/>
                  <a:moveTo>
                    <a:pt x="333" y="484"/>
                  </a:moveTo>
                  <a:cubicBezTo>
                    <a:pt x="292" y="484"/>
                    <a:pt x="292" y="484"/>
                    <a:pt x="292" y="484"/>
                  </a:cubicBezTo>
                  <a:cubicBezTo>
                    <a:pt x="292" y="444"/>
                    <a:pt x="292" y="444"/>
                    <a:pt x="292" y="444"/>
                  </a:cubicBezTo>
                  <a:cubicBezTo>
                    <a:pt x="333" y="444"/>
                    <a:pt x="333" y="444"/>
                    <a:pt x="333" y="444"/>
                  </a:cubicBezTo>
                  <a:lnTo>
                    <a:pt x="333" y="484"/>
                  </a:lnTo>
                  <a:close/>
                  <a:moveTo>
                    <a:pt x="333" y="441"/>
                  </a:moveTo>
                  <a:cubicBezTo>
                    <a:pt x="292" y="441"/>
                    <a:pt x="292" y="441"/>
                    <a:pt x="292" y="441"/>
                  </a:cubicBezTo>
                  <a:cubicBezTo>
                    <a:pt x="292" y="394"/>
                    <a:pt x="292" y="394"/>
                    <a:pt x="292" y="394"/>
                  </a:cubicBezTo>
                  <a:cubicBezTo>
                    <a:pt x="333" y="394"/>
                    <a:pt x="333" y="394"/>
                    <a:pt x="333" y="394"/>
                  </a:cubicBezTo>
                  <a:lnTo>
                    <a:pt x="333" y="441"/>
                  </a:lnTo>
                  <a:close/>
                  <a:moveTo>
                    <a:pt x="333" y="391"/>
                  </a:moveTo>
                  <a:cubicBezTo>
                    <a:pt x="292" y="391"/>
                    <a:pt x="292" y="391"/>
                    <a:pt x="292" y="391"/>
                  </a:cubicBezTo>
                  <a:cubicBezTo>
                    <a:pt x="292" y="345"/>
                    <a:pt x="292" y="345"/>
                    <a:pt x="292" y="345"/>
                  </a:cubicBezTo>
                  <a:cubicBezTo>
                    <a:pt x="333" y="345"/>
                    <a:pt x="333" y="345"/>
                    <a:pt x="333" y="345"/>
                  </a:cubicBezTo>
                  <a:lnTo>
                    <a:pt x="333" y="391"/>
                  </a:lnTo>
                  <a:close/>
                  <a:moveTo>
                    <a:pt x="377" y="484"/>
                  </a:moveTo>
                  <a:cubicBezTo>
                    <a:pt x="336" y="484"/>
                    <a:pt x="336" y="484"/>
                    <a:pt x="336" y="484"/>
                  </a:cubicBezTo>
                  <a:cubicBezTo>
                    <a:pt x="336" y="444"/>
                    <a:pt x="336" y="444"/>
                    <a:pt x="336" y="444"/>
                  </a:cubicBezTo>
                  <a:cubicBezTo>
                    <a:pt x="377" y="444"/>
                    <a:pt x="377" y="444"/>
                    <a:pt x="377" y="444"/>
                  </a:cubicBezTo>
                  <a:lnTo>
                    <a:pt x="377" y="484"/>
                  </a:lnTo>
                  <a:close/>
                  <a:moveTo>
                    <a:pt x="377" y="441"/>
                  </a:moveTo>
                  <a:cubicBezTo>
                    <a:pt x="336" y="441"/>
                    <a:pt x="336" y="441"/>
                    <a:pt x="336" y="441"/>
                  </a:cubicBezTo>
                  <a:cubicBezTo>
                    <a:pt x="336" y="394"/>
                    <a:pt x="336" y="394"/>
                    <a:pt x="336" y="394"/>
                  </a:cubicBezTo>
                  <a:cubicBezTo>
                    <a:pt x="377" y="394"/>
                    <a:pt x="377" y="394"/>
                    <a:pt x="377" y="394"/>
                  </a:cubicBezTo>
                  <a:lnTo>
                    <a:pt x="377" y="441"/>
                  </a:lnTo>
                  <a:close/>
                  <a:moveTo>
                    <a:pt x="377" y="391"/>
                  </a:moveTo>
                  <a:cubicBezTo>
                    <a:pt x="336" y="391"/>
                    <a:pt x="336" y="391"/>
                    <a:pt x="336" y="391"/>
                  </a:cubicBezTo>
                  <a:cubicBezTo>
                    <a:pt x="336" y="345"/>
                    <a:pt x="336" y="345"/>
                    <a:pt x="336" y="345"/>
                  </a:cubicBezTo>
                  <a:cubicBezTo>
                    <a:pt x="377" y="345"/>
                    <a:pt x="377" y="345"/>
                    <a:pt x="377" y="345"/>
                  </a:cubicBezTo>
                  <a:lnTo>
                    <a:pt x="377" y="391"/>
                  </a:lnTo>
                  <a:close/>
                  <a:moveTo>
                    <a:pt x="412" y="258"/>
                  </a:moveTo>
                  <a:cubicBezTo>
                    <a:pt x="377" y="258"/>
                    <a:pt x="377" y="258"/>
                    <a:pt x="377" y="258"/>
                  </a:cubicBezTo>
                  <a:cubicBezTo>
                    <a:pt x="377" y="223"/>
                    <a:pt x="377" y="223"/>
                    <a:pt x="377" y="223"/>
                  </a:cubicBezTo>
                  <a:cubicBezTo>
                    <a:pt x="412" y="223"/>
                    <a:pt x="412" y="223"/>
                    <a:pt x="412" y="223"/>
                  </a:cubicBezTo>
                  <a:lnTo>
                    <a:pt x="412" y="258"/>
                  </a:lnTo>
                  <a:close/>
                  <a:moveTo>
                    <a:pt x="412" y="220"/>
                  </a:moveTo>
                  <a:cubicBezTo>
                    <a:pt x="377" y="220"/>
                    <a:pt x="377" y="220"/>
                    <a:pt x="377" y="220"/>
                  </a:cubicBezTo>
                  <a:cubicBezTo>
                    <a:pt x="377" y="179"/>
                    <a:pt x="377" y="179"/>
                    <a:pt x="377" y="179"/>
                  </a:cubicBezTo>
                  <a:cubicBezTo>
                    <a:pt x="412" y="179"/>
                    <a:pt x="412" y="179"/>
                    <a:pt x="412" y="179"/>
                  </a:cubicBezTo>
                  <a:lnTo>
                    <a:pt x="412" y="220"/>
                  </a:lnTo>
                  <a:close/>
                  <a:moveTo>
                    <a:pt x="412" y="176"/>
                  </a:moveTo>
                  <a:cubicBezTo>
                    <a:pt x="377" y="176"/>
                    <a:pt x="377" y="176"/>
                    <a:pt x="377" y="176"/>
                  </a:cubicBezTo>
                  <a:cubicBezTo>
                    <a:pt x="377" y="135"/>
                    <a:pt x="377" y="135"/>
                    <a:pt x="377" y="135"/>
                  </a:cubicBezTo>
                  <a:cubicBezTo>
                    <a:pt x="412" y="135"/>
                    <a:pt x="412" y="135"/>
                    <a:pt x="412" y="135"/>
                  </a:cubicBezTo>
                  <a:lnTo>
                    <a:pt x="412" y="176"/>
                  </a:lnTo>
                  <a:close/>
                  <a:moveTo>
                    <a:pt x="416" y="223"/>
                  </a:moveTo>
                  <a:cubicBezTo>
                    <a:pt x="452" y="223"/>
                    <a:pt x="452" y="223"/>
                    <a:pt x="452" y="223"/>
                  </a:cubicBezTo>
                  <a:cubicBezTo>
                    <a:pt x="452" y="258"/>
                    <a:pt x="452" y="258"/>
                    <a:pt x="452" y="258"/>
                  </a:cubicBezTo>
                  <a:cubicBezTo>
                    <a:pt x="416" y="258"/>
                    <a:pt x="416" y="258"/>
                    <a:pt x="416" y="258"/>
                  </a:cubicBezTo>
                  <a:lnTo>
                    <a:pt x="416" y="223"/>
                  </a:lnTo>
                  <a:close/>
                  <a:moveTo>
                    <a:pt x="484" y="484"/>
                  </a:moveTo>
                  <a:cubicBezTo>
                    <a:pt x="443" y="484"/>
                    <a:pt x="443" y="484"/>
                    <a:pt x="443" y="484"/>
                  </a:cubicBezTo>
                  <a:cubicBezTo>
                    <a:pt x="443" y="444"/>
                    <a:pt x="443" y="444"/>
                    <a:pt x="443" y="444"/>
                  </a:cubicBezTo>
                  <a:cubicBezTo>
                    <a:pt x="484" y="444"/>
                    <a:pt x="484" y="444"/>
                    <a:pt x="484" y="444"/>
                  </a:cubicBezTo>
                  <a:lnTo>
                    <a:pt x="484" y="484"/>
                  </a:lnTo>
                  <a:close/>
                  <a:moveTo>
                    <a:pt x="484" y="441"/>
                  </a:moveTo>
                  <a:cubicBezTo>
                    <a:pt x="443" y="441"/>
                    <a:pt x="443" y="441"/>
                    <a:pt x="443" y="441"/>
                  </a:cubicBezTo>
                  <a:cubicBezTo>
                    <a:pt x="443" y="394"/>
                    <a:pt x="443" y="394"/>
                    <a:pt x="443" y="394"/>
                  </a:cubicBezTo>
                  <a:cubicBezTo>
                    <a:pt x="484" y="394"/>
                    <a:pt x="484" y="394"/>
                    <a:pt x="484" y="394"/>
                  </a:cubicBezTo>
                  <a:lnTo>
                    <a:pt x="484" y="441"/>
                  </a:lnTo>
                  <a:close/>
                  <a:moveTo>
                    <a:pt x="484" y="391"/>
                  </a:moveTo>
                  <a:cubicBezTo>
                    <a:pt x="443" y="391"/>
                    <a:pt x="443" y="391"/>
                    <a:pt x="443" y="391"/>
                  </a:cubicBezTo>
                  <a:cubicBezTo>
                    <a:pt x="443" y="345"/>
                    <a:pt x="443" y="345"/>
                    <a:pt x="443" y="345"/>
                  </a:cubicBezTo>
                  <a:cubicBezTo>
                    <a:pt x="484" y="345"/>
                    <a:pt x="484" y="345"/>
                    <a:pt x="484" y="345"/>
                  </a:cubicBezTo>
                  <a:lnTo>
                    <a:pt x="484" y="391"/>
                  </a:lnTo>
                  <a:close/>
                  <a:moveTo>
                    <a:pt x="528" y="484"/>
                  </a:moveTo>
                  <a:cubicBezTo>
                    <a:pt x="487" y="484"/>
                    <a:pt x="487" y="484"/>
                    <a:pt x="487" y="484"/>
                  </a:cubicBezTo>
                  <a:cubicBezTo>
                    <a:pt x="487" y="444"/>
                    <a:pt x="487" y="444"/>
                    <a:pt x="487" y="444"/>
                  </a:cubicBezTo>
                  <a:cubicBezTo>
                    <a:pt x="528" y="444"/>
                    <a:pt x="528" y="444"/>
                    <a:pt x="528" y="444"/>
                  </a:cubicBezTo>
                  <a:lnTo>
                    <a:pt x="528" y="484"/>
                  </a:lnTo>
                  <a:close/>
                  <a:moveTo>
                    <a:pt x="528" y="441"/>
                  </a:moveTo>
                  <a:cubicBezTo>
                    <a:pt x="487" y="441"/>
                    <a:pt x="487" y="441"/>
                    <a:pt x="487" y="441"/>
                  </a:cubicBezTo>
                  <a:cubicBezTo>
                    <a:pt x="487" y="394"/>
                    <a:pt x="487" y="394"/>
                    <a:pt x="487" y="394"/>
                  </a:cubicBezTo>
                  <a:cubicBezTo>
                    <a:pt x="528" y="394"/>
                    <a:pt x="528" y="394"/>
                    <a:pt x="528" y="394"/>
                  </a:cubicBezTo>
                  <a:lnTo>
                    <a:pt x="528" y="441"/>
                  </a:lnTo>
                  <a:close/>
                  <a:moveTo>
                    <a:pt x="528" y="391"/>
                  </a:moveTo>
                  <a:cubicBezTo>
                    <a:pt x="487" y="391"/>
                    <a:pt x="487" y="391"/>
                    <a:pt x="487" y="391"/>
                  </a:cubicBezTo>
                  <a:cubicBezTo>
                    <a:pt x="487" y="345"/>
                    <a:pt x="487" y="345"/>
                    <a:pt x="487" y="345"/>
                  </a:cubicBezTo>
                  <a:cubicBezTo>
                    <a:pt x="528" y="345"/>
                    <a:pt x="528" y="345"/>
                    <a:pt x="528" y="345"/>
                  </a:cubicBezTo>
                  <a:lnTo>
                    <a:pt x="528" y="391"/>
                  </a:lnTo>
                  <a:close/>
                  <a:moveTo>
                    <a:pt x="683" y="484"/>
                  </a:moveTo>
                  <a:cubicBezTo>
                    <a:pt x="642" y="484"/>
                    <a:pt x="642" y="484"/>
                    <a:pt x="642" y="484"/>
                  </a:cubicBezTo>
                  <a:cubicBezTo>
                    <a:pt x="642" y="444"/>
                    <a:pt x="642" y="444"/>
                    <a:pt x="642" y="444"/>
                  </a:cubicBezTo>
                  <a:cubicBezTo>
                    <a:pt x="683" y="444"/>
                    <a:pt x="683" y="444"/>
                    <a:pt x="683" y="444"/>
                  </a:cubicBezTo>
                  <a:lnTo>
                    <a:pt x="683" y="484"/>
                  </a:lnTo>
                  <a:close/>
                  <a:moveTo>
                    <a:pt x="683" y="441"/>
                  </a:moveTo>
                  <a:cubicBezTo>
                    <a:pt x="642" y="441"/>
                    <a:pt x="642" y="441"/>
                    <a:pt x="642" y="441"/>
                  </a:cubicBezTo>
                  <a:cubicBezTo>
                    <a:pt x="642" y="394"/>
                    <a:pt x="642" y="394"/>
                    <a:pt x="642" y="394"/>
                  </a:cubicBezTo>
                  <a:cubicBezTo>
                    <a:pt x="683" y="394"/>
                    <a:pt x="683" y="394"/>
                    <a:pt x="683" y="394"/>
                  </a:cubicBezTo>
                  <a:lnTo>
                    <a:pt x="683" y="441"/>
                  </a:lnTo>
                  <a:close/>
                  <a:moveTo>
                    <a:pt x="683" y="391"/>
                  </a:moveTo>
                  <a:cubicBezTo>
                    <a:pt x="642" y="391"/>
                    <a:pt x="642" y="391"/>
                    <a:pt x="642" y="391"/>
                  </a:cubicBezTo>
                  <a:cubicBezTo>
                    <a:pt x="642" y="345"/>
                    <a:pt x="642" y="345"/>
                    <a:pt x="642" y="345"/>
                  </a:cubicBezTo>
                  <a:cubicBezTo>
                    <a:pt x="683" y="345"/>
                    <a:pt x="683" y="345"/>
                    <a:pt x="683" y="345"/>
                  </a:cubicBezTo>
                  <a:lnTo>
                    <a:pt x="683" y="391"/>
                  </a:lnTo>
                  <a:close/>
                  <a:moveTo>
                    <a:pt x="727" y="484"/>
                  </a:moveTo>
                  <a:cubicBezTo>
                    <a:pt x="686" y="484"/>
                    <a:pt x="686" y="484"/>
                    <a:pt x="686" y="484"/>
                  </a:cubicBezTo>
                  <a:cubicBezTo>
                    <a:pt x="686" y="444"/>
                    <a:pt x="686" y="444"/>
                    <a:pt x="686" y="444"/>
                  </a:cubicBezTo>
                  <a:cubicBezTo>
                    <a:pt x="727" y="444"/>
                    <a:pt x="727" y="444"/>
                    <a:pt x="727" y="444"/>
                  </a:cubicBezTo>
                  <a:lnTo>
                    <a:pt x="727" y="484"/>
                  </a:lnTo>
                  <a:close/>
                  <a:moveTo>
                    <a:pt x="727" y="441"/>
                  </a:moveTo>
                  <a:cubicBezTo>
                    <a:pt x="686" y="441"/>
                    <a:pt x="686" y="441"/>
                    <a:pt x="686" y="441"/>
                  </a:cubicBezTo>
                  <a:cubicBezTo>
                    <a:pt x="686" y="394"/>
                    <a:pt x="686" y="394"/>
                    <a:pt x="686" y="394"/>
                  </a:cubicBezTo>
                  <a:cubicBezTo>
                    <a:pt x="727" y="394"/>
                    <a:pt x="727" y="394"/>
                    <a:pt x="727" y="394"/>
                  </a:cubicBezTo>
                  <a:lnTo>
                    <a:pt x="727" y="441"/>
                  </a:lnTo>
                  <a:close/>
                  <a:moveTo>
                    <a:pt x="727" y="391"/>
                  </a:moveTo>
                  <a:cubicBezTo>
                    <a:pt x="686" y="391"/>
                    <a:pt x="686" y="391"/>
                    <a:pt x="686" y="391"/>
                  </a:cubicBezTo>
                  <a:cubicBezTo>
                    <a:pt x="686" y="345"/>
                    <a:pt x="686" y="345"/>
                    <a:pt x="686" y="345"/>
                  </a:cubicBezTo>
                  <a:cubicBezTo>
                    <a:pt x="727" y="345"/>
                    <a:pt x="727" y="345"/>
                    <a:pt x="727" y="345"/>
                  </a:cubicBezTo>
                  <a:lnTo>
                    <a:pt x="727" y="391"/>
                  </a:lnTo>
                  <a:close/>
                  <a:moveTo>
                    <a:pt x="727" y="255"/>
                  </a:moveTo>
                  <a:cubicBezTo>
                    <a:pt x="727" y="255"/>
                    <a:pt x="727" y="255"/>
                    <a:pt x="727" y="255"/>
                  </a:cubicBezTo>
                  <a:cubicBezTo>
                    <a:pt x="719" y="250"/>
                    <a:pt x="660" y="211"/>
                    <a:pt x="595" y="169"/>
                  </a:cubicBezTo>
                  <a:cubicBezTo>
                    <a:pt x="595" y="215"/>
                    <a:pt x="595" y="215"/>
                    <a:pt x="595" y="215"/>
                  </a:cubicBezTo>
                  <a:cubicBezTo>
                    <a:pt x="598" y="217"/>
                    <a:pt x="825" y="365"/>
                    <a:pt x="825" y="365"/>
                  </a:cubicBezTo>
                  <a:cubicBezTo>
                    <a:pt x="825" y="366"/>
                    <a:pt x="825" y="366"/>
                    <a:pt x="825" y="366"/>
                  </a:cubicBezTo>
                  <a:cubicBezTo>
                    <a:pt x="857" y="387"/>
                    <a:pt x="857" y="387"/>
                    <a:pt x="857" y="387"/>
                  </a:cubicBezTo>
                  <a:cubicBezTo>
                    <a:pt x="879" y="353"/>
                    <a:pt x="879" y="353"/>
                    <a:pt x="879" y="353"/>
                  </a:cubicBezTo>
                  <a:lnTo>
                    <a:pt x="727" y="25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1" name="Freeform 2070"/>
            <p:cNvSpPr/>
            <p:nvPr/>
          </p:nvSpPr>
          <p:spPr>
            <a:xfrm>
              <a:off x="2061836" y="2256291"/>
              <a:ext cx="858981" cy="314036"/>
            </a:xfrm>
            <a:custGeom>
              <a:avLst/>
              <a:gdLst>
                <a:gd name="connsiteX0" fmla="*/ 0 w 858981"/>
                <a:gd name="connsiteY0" fmla="*/ 193963 h 314036"/>
                <a:gd name="connsiteX1" fmla="*/ 101600 w 858981"/>
                <a:gd name="connsiteY1" fmla="*/ 0 h 314036"/>
                <a:gd name="connsiteX2" fmla="*/ 748145 w 858981"/>
                <a:gd name="connsiteY2" fmla="*/ 27709 h 314036"/>
                <a:gd name="connsiteX3" fmla="*/ 858981 w 858981"/>
                <a:gd name="connsiteY3" fmla="*/ 240145 h 314036"/>
                <a:gd name="connsiteX4" fmla="*/ 563418 w 858981"/>
                <a:gd name="connsiteY4" fmla="*/ 314036 h 314036"/>
                <a:gd name="connsiteX5" fmla="*/ 36945 w 858981"/>
                <a:gd name="connsiteY5" fmla="*/ 295563 h 314036"/>
                <a:gd name="connsiteX6" fmla="*/ 0 w 858981"/>
                <a:gd name="connsiteY6" fmla="*/ 193963 h 31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981" h="314036">
                  <a:moveTo>
                    <a:pt x="0" y="193963"/>
                  </a:moveTo>
                  <a:lnTo>
                    <a:pt x="101600" y="0"/>
                  </a:lnTo>
                  <a:lnTo>
                    <a:pt x="748145" y="27709"/>
                  </a:lnTo>
                  <a:lnTo>
                    <a:pt x="858981" y="240145"/>
                  </a:lnTo>
                  <a:lnTo>
                    <a:pt x="563418" y="314036"/>
                  </a:lnTo>
                  <a:lnTo>
                    <a:pt x="36945" y="295563"/>
                  </a:lnTo>
                  <a:lnTo>
                    <a:pt x="0" y="1939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685800" y="266755"/>
            <a:ext cx="8221664" cy="614755"/>
          </a:xfrm>
        </p:spPr>
        <p:txBody>
          <a:bodyPr anchor="ctr"/>
          <a:lstStyle/>
          <a:p>
            <a:r>
              <a:rPr lang="en-US" sz="2400" dirty="0"/>
              <a:t>Misconceptions</a:t>
            </a:r>
          </a:p>
        </p:txBody>
      </p:sp>
      <p:grpSp>
        <p:nvGrpSpPr>
          <p:cNvPr id="2064" name="Group 2063">
            <a:extLst>
              <a:ext uri="{FF2B5EF4-FFF2-40B4-BE49-F238E27FC236}">
                <a16:creationId xmlns:a16="http://schemas.microsoft.com/office/drawing/2014/main" id="{75D40E90-02C1-4EA4-AAF5-5CF01CE22386}"/>
              </a:ext>
            </a:extLst>
          </p:cNvPr>
          <p:cNvGrpSpPr/>
          <p:nvPr/>
        </p:nvGrpSpPr>
        <p:grpSpPr>
          <a:xfrm>
            <a:off x="6712713" y="1553260"/>
            <a:ext cx="1252901" cy="4151135"/>
            <a:chOff x="6417185" y="1553260"/>
            <a:chExt cx="1169352" cy="3874319"/>
          </a:xfrm>
        </p:grpSpPr>
        <p:grpSp>
          <p:nvGrpSpPr>
            <p:cNvPr id="2052" name="Group 2051">
              <a:extLst>
                <a:ext uri="{FF2B5EF4-FFF2-40B4-BE49-F238E27FC236}">
                  <a16:creationId xmlns:a16="http://schemas.microsoft.com/office/drawing/2014/main" id="{1999FE65-6803-4262-9834-CB16502A1BD9}"/>
                </a:ext>
              </a:extLst>
            </p:cNvPr>
            <p:cNvGrpSpPr/>
            <p:nvPr/>
          </p:nvGrpSpPr>
          <p:grpSpPr>
            <a:xfrm>
              <a:off x="6465027" y="2940330"/>
              <a:ext cx="1100178" cy="1100178"/>
              <a:chOff x="3995212" y="2733102"/>
              <a:chExt cx="1547682" cy="1547682"/>
            </a:xfrm>
          </p:grpSpPr>
          <p:sp>
            <p:nvSpPr>
              <p:cNvPr id="88" name="Oval 87">
                <a:extLst>
                  <a:ext uri="{FF2B5EF4-FFF2-40B4-BE49-F238E27FC236}">
                    <a16:creationId xmlns:a16="http://schemas.microsoft.com/office/drawing/2014/main" id="{7DE1E522-D4F4-4D3D-A6D1-7BF7E87AF2BF}"/>
                  </a:ext>
                </a:extLst>
              </p:cNvPr>
              <p:cNvSpPr/>
              <p:nvPr/>
            </p:nvSpPr>
            <p:spPr>
              <a:xfrm>
                <a:off x="3995212" y="2733102"/>
                <a:ext cx="1547682" cy="15476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ats">
                <a:extLst>
                  <a:ext uri="{FF2B5EF4-FFF2-40B4-BE49-F238E27FC236}">
                    <a16:creationId xmlns:a16="http://schemas.microsoft.com/office/drawing/2014/main" id="{58E9ECEA-3E3C-4EA1-B4FF-EEABBC2A36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9543" y="2934111"/>
                <a:ext cx="1079020" cy="1079018"/>
              </a:xfrm>
              <a:prstGeom prst="rect">
                <a:avLst/>
              </a:prstGeom>
            </p:spPr>
          </p:pic>
        </p:grpSp>
        <p:grpSp>
          <p:nvGrpSpPr>
            <p:cNvPr id="2051" name="Group 2050">
              <a:extLst>
                <a:ext uri="{FF2B5EF4-FFF2-40B4-BE49-F238E27FC236}">
                  <a16:creationId xmlns:a16="http://schemas.microsoft.com/office/drawing/2014/main" id="{A08A46C1-3140-40DB-AEC2-EA2A47C2CFB7}"/>
                </a:ext>
              </a:extLst>
            </p:cNvPr>
            <p:cNvGrpSpPr/>
            <p:nvPr/>
          </p:nvGrpSpPr>
          <p:grpSpPr>
            <a:xfrm>
              <a:off x="6486359" y="1553260"/>
              <a:ext cx="1100178" cy="1100178"/>
              <a:chOff x="1588307" y="2733102"/>
              <a:chExt cx="1547682" cy="1547682"/>
            </a:xfrm>
          </p:grpSpPr>
          <p:sp>
            <p:nvSpPr>
              <p:cNvPr id="17" name="Oval 16">
                <a:extLst>
                  <a:ext uri="{FF2B5EF4-FFF2-40B4-BE49-F238E27FC236}">
                    <a16:creationId xmlns:a16="http://schemas.microsoft.com/office/drawing/2014/main" id="{615EE41A-C3F9-4F87-A68B-2319B95B4B93}"/>
                  </a:ext>
                </a:extLst>
              </p:cNvPr>
              <p:cNvSpPr/>
              <p:nvPr/>
            </p:nvSpPr>
            <p:spPr>
              <a:xfrm>
                <a:off x="1588307" y="2733102"/>
                <a:ext cx="1547682" cy="15476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Daily calendar">
                <a:extLst>
                  <a:ext uri="{FF2B5EF4-FFF2-40B4-BE49-F238E27FC236}">
                    <a16:creationId xmlns:a16="http://schemas.microsoft.com/office/drawing/2014/main" id="{4CD5C4C1-408C-4091-97D8-2B5C001AE6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2638" y="2934111"/>
                <a:ext cx="1079020" cy="1079018"/>
              </a:xfrm>
              <a:prstGeom prst="rect">
                <a:avLst/>
              </a:prstGeom>
            </p:spPr>
          </p:pic>
        </p:grpSp>
        <p:grpSp>
          <p:nvGrpSpPr>
            <p:cNvPr id="2053" name="Group 2052">
              <a:extLst>
                <a:ext uri="{FF2B5EF4-FFF2-40B4-BE49-F238E27FC236}">
                  <a16:creationId xmlns:a16="http://schemas.microsoft.com/office/drawing/2014/main" id="{4A7F6A94-EC48-4747-BDD8-724DC35B2876}"/>
                </a:ext>
              </a:extLst>
            </p:cNvPr>
            <p:cNvGrpSpPr/>
            <p:nvPr/>
          </p:nvGrpSpPr>
          <p:grpSpPr>
            <a:xfrm>
              <a:off x="6417185" y="4327401"/>
              <a:ext cx="1100178" cy="1100178"/>
              <a:chOff x="6402117" y="2733102"/>
              <a:chExt cx="1547682" cy="1547682"/>
            </a:xfrm>
          </p:grpSpPr>
          <p:sp>
            <p:nvSpPr>
              <p:cNvPr id="89" name="Oval 88">
                <a:extLst>
                  <a:ext uri="{FF2B5EF4-FFF2-40B4-BE49-F238E27FC236}">
                    <a16:creationId xmlns:a16="http://schemas.microsoft.com/office/drawing/2014/main" id="{92FA5517-C5E7-4ACD-A391-2958F6443F99}"/>
                  </a:ext>
                </a:extLst>
              </p:cNvPr>
              <p:cNvSpPr/>
              <p:nvPr/>
            </p:nvSpPr>
            <p:spPr>
              <a:xfrm>
                <a:off x="6402117" y="2733102"/>
                <a:ext cx="1547682" cy="15476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Earth Globe - Asia">
                <a:extLst>
                  <a:ext uri="{FF2B5EF4-FFF2-40B4-BE49-F238E27FC236}">
                    <a16:creationId xmlns:a16="http://schemas.microsoft.com/office/drawing/2014/main" id="{8550FC35-3B87-4E1E-BBE2-90960C8C88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3847" y="3034832"/>
                <a:ext cx="944222" cy="944222"/>
              </a:xfrm>
              <a:prstGeom prst="rect">
                <a:avLst/>
              </a:prstGeom>
            </p:spPr>
          </p:pic>
        </p:grpSp>
      </p:grpSp>
      <p:grpSp>
        <p:nvGrpSpPr>
          <p:cNvPr id="2063" name="Group 2062">
            <a:extLst>
              <a:ext uri="{FF2B5EF4-FFF2-40B4-BE49-F238E27FC236}">
                <a16:creationId xmlns:a16="http://schemas.microsoft.com/office/drawing/2014/main" id="{ECF7D5BC-8061-4FF5-8F86-60BD75E3EE03}"/>
              </a:ext>
            </a:extLst>
          </p:cNvPr>
          <p:cNvGrpSpPr/>
          <p:nvPr/>
        </p:nvGrpSpPr>
        <p:grpSpPr>
          <a:xfrm>
            <a:off x="1788937" y="2256291"/>
            <a:ext cx="2222090" cy="2429546"/>
            <a:chOff x="8416900" y="2046522"/>
            <a:chExt cx="345173" cy="377399"/>
          </a:xfrm>
          <a:solidFill>
            <a:schemeClr val="accent1"/>
          </a:solidFill>
        </p:grpSpPr>
        <p:sp>
          <p:nvSpPr>
            <p:cNvPr id="126" name="Freeform: Shape 125">
              <a:extLst>
                <a:ext uri="{FF2B5EF4-FFF2-40B4-BE49-F238E27FC236}">
                  <a16:creationId xmlns:a16="http://schemas.microsoft.com/office/drawing/2014/main" id="{EFF77EDC-791F-4A0D-9690-793263E7E117}"/>
                </a:ext>
              </a:extLst>
            </p:cNvPr>
            <p:cNvSpPr/>
            <p:nvPr/>
          </p:nvSpPr>
          <p:spPr>
            <a:xfrm>
              <a:off x="8606225" y="2143373"/>
              <a:ext cx="128149" cy="128149"/>
            </a:xfrm>
            <a:custGeom>
              <a:avLst/>
              <a:gdLst>
                <a:gd name="connsiteX0" fmla="*/ 0 w 128149"/>
                <a:gd name="connsiteY0" fmla="*/ 65060 h 128149"/>
                <a:gd name="connsiteX1" fmla="*/ 65060 w 128149"/>
                <a:gd name="connsiteY1" fmla="*/ 130121 h 128149"/>
                <a:gd name="connsiteX2" fmla="*/ 130071 w 128149"/>
                <a:gd name="connsiteY2" fmla="*/ 65060 h 128149"/>
                <a:gd name="connsiteX3" fmla="*/ 65060 w 128149"/>
                <a:gd name="connsiteY3" fmla="*/ 0 h 128149"/>
                <a:gd name="connsiteX4" fmla="*/ 0 w 128149"/>
                <a:gd name="connsiteY4" fmla="*/ 65060 h 12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49" h="128149">
                  <a:moveTo>
                    <a:pt x="0" y="65060"/>
                  </a:moveTo>
                  <a:cubicBezTo>
                    <a:pt x="0" y="100991"/>
                    <a:pt x="29129" y="130121"/>
                    <a:pt x="65060" y="130121"/>
                  </a:cubicBezTo>
                  <a:cubicBezTo>
                    <a:pt x="100991" y="130121"/>
                    <a:pt x="130071" y="100991"/>
                    <a:pt x="130071" y="65060"/>
                  </a:cubicBezTo>
                  <a:cubicBezTo>
                    <a:pt x="130071" y="29129"/>
                    <a:pt x="100942" y="0"/>
                    <a:pt x="65060" y="0"/>
                  </a:cubicBezTo>
                  <a:cubicBezTo>
                    <a:pt x="29080" y="49"/>
                    <a:pt x="0" y="29129"/>
                    <a:pt x="0" y="65060"/>
                  </a:cubicBezTo>
                  <a:close/>
                </a:path>
              </a:pathLst>
            </a:custGeom>
            <a:grpFill/>
            <a:ln w="4928"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137AACF-0D66-4428-A51D-5B2EFCB76FCF}"/>
                </a:ext>
              </a:extLst>
            </p:cNvPr>
            <p:cNvSpPr/>
            <p:nvPr/>
          </p:nvSpPr>
          <p:spPr>
            <a:xfrm>
              <a:off x="8486060" y="2236626"/>
              <a:ext cx="276013" cy="187295"/>
            </a:xfrm>
            <a:custGeom>
              <a:avLst/>
              <a:gdLst>
                <a:gd name="connsiteX0" fmla="*/ 210263 w 276013"/>
                <a:gd name="connsiteY0" fmla="*/ 47810 h 187294"/>
                <a:gd name="connsiteX1" fmla="*/ 153533 w 276013"/>
                <a:gd name="connsiteY1" fmla="*/ 75164 h 187294"/>
                <a:gd name="connsiteX2" fmla="*/ 123861 w 276013"/>
                <a:gd name="connsiteY2" fmla="*/ 34551 h 187294"/>
                <a:gd name="connsiteX3" fmla="*/ 51358 w 276013"/>
                <a:gd name="connsiteY3" fmla="*/ 0 h 187294"/>
                <a:gd name="connsiteX4" fmla="*/ 45148 w 276013"/>
                <a:gd name="connsiteY4" fmla="*/ 1232 h 187294"/>
                <a:gd name="connsiteX5" fmla="*/ 35340 w 276013"/>
                <a:gd name="connsiteY5" fmla="*/ 1232 h 187294"/>
                <a:gd name="connsiteX6" fmla="*/ 0 w 276013"/>
                <a:gd name="connsiteY6" fmla="*/ 31840 h 187294"/>
                <a:gd name="connsiteX7" fmla="*/ 100153 w 276013"/>
                <a:gd name="connsiteY7" fmla="*/ 101336 h 187294"/>
                <a:gd name="connsiteX8" fmla="*/ 83543 w 276013"/>
                <a:gd name="connsiteY8" fmla="*/ 191780 h 187294"/>
                <a:gd name="connsiteX9" fmla="*/ 191534 w 276013"/>
                <a:gd name="connsiteY9" fmla="*/ 191780 h 187294"/>
                <a:gd name="connsiteX10" fmla="*/ 204694 w 276013"/>
                <a:gd name="connsiteY10" fmla="*/ 143527 h 187294"/>
                <a:gd name="connsiteX11" fmla="*/ 215340 w 276013"/>
                <a:gd name="connsiteY11" fmla="*/ 143527 h 187294"/>
                <a:gd name="connsiteX12" fmla="*/ 209031 w 276013"/>
                <a:gd name="connsiteY12" fmla="*/ 191780 h 187294"/>
                <a:gd name="connsiteX13" fmla="*/ 264727 w 276013"/>
                <a:gd name="connsiteY13" fmla="*/ 191780 h 187294"/>
                <a:gd name="connsiteX14" fmla="*/ 277295 w 276013"/>
                <a:gd name="connsiteY14" fmla="*/ 128839 h 187294"/>
                <a:gd name="connsiteX15" fmla="*/ 210263 w 276013"/>
                <a:gd name="connsiteY15" fmla="*/ 47810 h 18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6013" h="187294">
                  <a:moveTo>
                    <a:pt x="210263" y="47810"/>
                  </a:moveTo>
                  <a:lnTo>
                    <a:pt x="153533" y="75164"/>
                  </a:lnTo>
                  <a:lnTo>
                    <a:pt x="123861" y="34551"/>
                  </a:lnTo>
                  <a:cubicBezTo>
                    <a:pt x="98527" y="27503"/>
                    <a:pt x="73390" y="16265"/>
                    <a:pt x="51358" y="0"/>
                  </a:cubicBezTo>
                  <a:cubicBezTo>
                    <a:pt x="49387" y="739"/>
                    <a:pt x="47317" y="1232"/>
                    <a:pt x="45148" y="1232"/>
                  </a:cubicBezTo>
                  <a:lnTo>
                    <a:pt x="35340" y="1232"/>
                  </a:lnTo>
                  <a:cubicBezTo>
                    <a:pt x="30214" y="16758"/>
                    <a:pt x="17202" y="28242"/>
                    <a:pt x="0" y="31840"/>
                  </a:cubicBezTo>
                  <a:cubicBezTo>
                    <a:pt x="29770" y="65110"/>
                    <a:pt x="72897" y="92366"/>
                    <a:pt x="100153" y="101336"/>
                  </a:cubicBezTo>
                  <a:lnTo>
                    <a:pt x="83543" y="191780"/>
                  </a:lnTo>
                  <a:lnTo>
                    <a:pt x="191534" y="191780"/>
                  </a:lnTo>
                  <a:lnTo>
                    <a:pt x="204694" y="143527"/>
                  </a:lnTo>
                  <a:lnTo>
                    <a:pt x="215340" y="143527"/>
                  </a:lnTo>
                  <a:lnTo>
                    <a:pt x="209031" y="191780"/>
                  </a:lnTo>
                  <a:lnTo>
                    <a:pt x="264727" y="191780"/>
                  </a:lnTo>
                  <a:lnTo>
                    <a:pt x="277295" y="128839"/>
                  </a:lnTo>
                  <a:cubicBezTo>
                    <a:pt x="282371" y="82853"/>
                    <a:pt x="255805" y="57224"/>
                    <a:pt x="210263" y="47810"/>
                  </a:cubicBezTo>
                  <a:close/>
                </a:path>
              </a:pathLst>
            </a:custGeom>
            <a:grpFill/>
            <a:ln w="4928"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DB74F41-B3C2-47ED-91D2-90A8DF2AF086}"/>
                </a:ext>
              </a:extLst>
            </p:cNvPr>
            <p:cNvSpPr/>
            <p:nvPr/>
          </p:nvSpPr>
          <p:spPr>
            <a:xfrm>
              <a:off x="8453185" y="2077672"/>
              <a:ext cx="103505" cy="142936"/>
            </a:xfrm>
            <a:custGeom>
              <a:avLst/>
              <a:gdLst>
                <a:gd name="connsiteX0" fmla="*/ 92366 w 103505"/>
                <a:gd name="connsiteY0" fmla="*/ 14934 h 142935"/>
                <a:gd name="connsiteX1" fmla="*/ 54069 w 103505"/>
                <a:gd name="connsiteY1" fmla="*/ 0 h 142935"/>
                <a:gd name="connsiteX2" fmla="*/ 0 w 103505"/>
                <a:gd name="connsiteY2" fmla="*/ 54069 h 142935"/>
                <a:gd name="connsiteX3" fmla="*/ 10745 w 103505"/>
                <a:gd name="connsiteY3" fmla="*/ 86304 h 142935"/>
                <a:gd name="connsiteX4" fmla="*/ 15329 w 103505"/>
                <a:gd name="connsiteY4" fmla="*/ 94732 h 142935"/>
                <a:gd name="connsiteX5" fmla="*/ 33319 w 103505"/>
                <a:gd name="connsiteY5" fmla="*/ 94830 h 142935"/>
                <a:gd name="connsiteX6" fmla="*/ 24595 w 103505"/>
                <a:gd name="connsiteY6" fmla="*/ 78220 h 142935"/>
                <a:gd name="connsiteX7" fmla="*/ 16068 w 103505"/>
                <a:gd name="connsiteY7" fmla="*/ 54069 h 142935"/>
                <a:gd name="connsiteX8" fmla="*/ 54069 w 103505"/>
                <a:gd name="connsiteY8" fmla="*/ 16068 h 142935"/>
                <a:gd name="connsiteX9" fmla="*/ 80980 w 103505"/>
                <a:gd name="connsiteY9" fmla="*/ 26221 h 142935"/>
                <a:gd name="connsiteX10" fmla="*/ 92119 w 103505"/>
                <a:gd name="connsiteY10" fmla="*/ 54168 h 142935"/>
                <a:gd name="connsiteX11" fmla="*/ 83790 w 103505"/>
                <a:gd name="connsiteY11" fmla="*/ 77924 h 142935"/>
                <a:gd name="connsiteX12" fmla="*/ 71074 w 103505"/>
                <a:gd name="connsiteY12" fmla="*/ 105575 h 142935"/>
                <a:gd name="connsiteX13" fmla="*/ 70334 w 103505"/>
                <a:gd name="connsiteY13" fmla="*/ 109272 h 142935"/>
                <a:gd name="connsiteX14" fmla="*/ 57125 w 103505"/>
                <a:gd name="connsiteY14" fmla="*/ 109272 h 142935"/>
                <a:gd name="connsiteX15" fmla="*/ 70630 w 103505"/>
                <a:gd name="connsiteY15" fmla="*/ 145745 h 142935"/>
                <a:gd name="connsiteX16" fmla="*/ 70531 w 103505"/>
                <a:gd name="connsiteY16" fmla="*/ 147766 h 142935"/>
                <a:gd name="connsiteX17" fmla="*/ 78072 w 103505"/>
                <a:gd name="connsiteY17" fmla="*/ 147766 h 142935"/>
                <a:gd name="connsiteX18" fmla="*/ 84529 w 103505"/>
                <a:gd name="connsiteY18" fmla="*/ 140077 h 142935"/>
                <a:gd name="connsiteX19" fmla="*/ 82114 w 103505"/>
                <a:gd name="connsiteY19" fmla="*/ 134113 h 142935"/>
                <a:gd name="connsiteX20" fmla="*/ 84529 w 103505"/>
                <a:gd name="connsiteY20" fmla="*/ 128149 h 142935"/>
                <a:gd name="connsiteX21" fmla="*/ 83248 w 103505"/>
                <a:gd name="connsiteY21" fmla="*/ 123664 h 142935"/>
                <a:gd name="connsiteX22" fmla="*/ 85564 w 103505"/>
                <a:gd name="connsiteY22" fmla="*/ 116517 h 142935"/>
                <a:gd name="connsiteX23" fmla="*/ 86747 w 103505"/>
                <a:gd name="connsiteY23" fmla="*/ 109025 h 142935"/>
                <a:gd name="connsiteX24" fmla="*/ 97492 w 103505"/>
                <a:gd name="connsiteY24" fmla="*/ 86254 h 142935"/>
                <a:gd name="connsiteX25" fmla="*/ 108187 w 103505"/>
                <a:gd name="connsiteY25" fmla="*/ 54266 h 142935"/>
                <a:gd name="connsiteX26" fmla="*/ 92366 w 103505"/>
                <a:gd name="connsiteY26" fmla="*/ 14934 h 14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505" h="142935">
                  <a:moveTo>
                    <a:pt x="92366" y="14934"/>
                  </a:moveTo>
                  <a:cubicBezTo>
                    <a:pt x="82705" y="5175"/>
                    <a:pt x="69447" y="0"/>
                    <a:pt x="54069" y="0"/>
                  </a:cubicBezTo>
                  <a:cubicBezTo>
                    <a:pt x="24250" y="0"/>
                    <a:pt x="0" y="24250"/>
                    <a:pt x="0" y="54069"/>
                  </a:cubicBezTo>
                  <a:cubicBezTo>
                    <a:pt x="0" y="63631"/>
                    <a:pt x="3598" y="74474"/>
                    <a:pt x="10745" y="86304"/>
                  </a:cubicBezTo>
                  <a:cubicBezTo>
                    <a:pt x="12618" y="89704"/>
                    <a:pt x="14146" y="92465"/>
                    <a:pt x="15329" y="94732"/>
                  </a:cubicBezTo>
                  <a:cubicBezTo>
                    <a:pt x="20060" y="93647"/>
                    <a:pt x="29622" y="94091"/>
                    <a:pt x="33319" y="94830"/>
                  </a:cubicBezTo>
                  <a:cubicBezTo>
                    <a:pt x="31397" y="90690"/>
                    <a:pt x="28291" y="84874"/>
                    <a:pt x="24595" y="78220"/>
                  </a:cubicBezTo>
                  <a:cubicBezTo>
                    <a:pt x="17152" y="65898"/>
                    <a:pt x="16068" y="57815"/>
                    <a:pt x="16068" y="54069"/>
                  </a:cubicBezTo>
                  <a:cubicBezTo>
                    <a:pt x="16068" y="33122"/>
                    <a:pt x="33122" y="16068"/>
                    <a:pt x="54069" y="16068"/>
                  </a:cubicBezTo>
                  <a:cubicBezTo>
                    <a:pt x="65258" y="16068"/>
                    <a:pt x="74327" y="19469"/>
                    <a:pt x="80980" y="26221"/>
                  </a:cubicBezTo>
                  <a:cubicBezTo>
                    <a:pt x="89310" y="34600"/>
                    <a:pt x="92169" y="46183"/>
                    <a:pt x="92119" y="54168"/>
                  </a:cubicBezTo>
                  <a:cubicBezTo>
                    <a:pt x="92021" y="61117"/>
                    <a:pt x="89310" y="68905"/>
                    <a:pt x="83790" y="77924"/>
                  </a:cubicBezTo>
                  <a:cubicBezTo>
                    <a:pt x="77580" y="88029"/>
                    <a:pt x="73094" y="96605"/>
                    <a:pt x="71074" y="105575"/>
                  </a:cubicBezTo>
                  <a:cubicBezTo>
                    <a:pt x="70827" y="106660"/>
                    <a:pt x="70581" y="107990"/>
                    <a:pt x="70334" y="109272"/>
                  </a:cubicBezTo>
                  <a:lnTo>
                    <a:pt x="57125" y="109272"/>
                  </a:lnTo>
                  <a:cubicBezTo>
                    <a:pt x="65603" y="118932"/>
                    <a:pt x="70827" y="132092"/>
                    <a:pt x="70630" y="145745"/>
                  </a:cubicBezTo>
                  <a:cubicBezTo>
                    <a:pt x="70630" y="146435"/>
                    <a:pt x="70531" y="147125"/>
                    <a:pt x="70531" y="147766"/>
                  </a:cubicBezTo>
                  <a:lnTo>
                    <a:pt x="78072" y="147766"/>
                  </a:lnTo>
                  <a:cubicBezTo>
                    <a:pt x="81621" y="147766"/>
                    <a:pt x="84529" y="144316"/>
                    <a:pt x="84529" y="140077"/>
                  </a:cubicBezTo>
                  <a:cubicBezTo>
                    <a:pt x="84529" y="137760"/>
                    <a:pt x="83642" y="135542"/>
                    <a:pt x="82114" y="134113"/>
                  </a:cubicBezTo>
                  <a:cubicBezTo>
                    <a:pt x="83642" y="132684"/>
                    <a:pt x="84529" y="130466"/>
                    <a:pt x="84529" y="128149"/>
                  </a:cubicBezTo>
                  <a:cubicBezTo>
                    <a:pt x="84529" y="126621"/>
                    <a:pt x="84086" y="124995"/>
                    <a:pt x="83248" y="123664"/>
                  </a:cubicBezTo>
                  <a:cubicBezTo>
                    <a:pt x="85022" y="122087"/>
                    <a:pt x="85860" y="119524"/>
                    <a:pt x="85564" y="116517"/>
                  </a:cubicBezTo>
                  <a:cubicBezTo>
                    <a:pt x="85564" y="115531"/>
                    <a:pt x="86156" y="111638"/>
                    <a:pt x="86747" y="109025"/>
                  </a:cubicBezTo>
                  <a:cubicBezTo>
                    <a:pt x="88029" y="103111"/>
                    <a:pt x="91035" y="96753"/>
                    <a:pt x="97492" y="86254"/>
                  </a:cubicBezTo>
                  <a:cubicBezTo>
                    <a:pt x="104589" y="74721"/>
                    <a:pt x="108089" y="64222"/>
                    <a:pt x="108187" y="54266"/>
                  </a:cubicBezTo>
                  <a:cubicBezTo>
                    <a:pt x="108286" y="39776"/>
                    <a:pt x="102371" y="25038"/>
                    <a:pt x="92366" y="14934"/>
                  </a:cubicBezTo>
                  <a:close/>
                </a:path>
              </a:pathLst>
            </a:custGeom>
            <a:solidFill>
              <a:schemeClr val="accent4"/>
            </a:solidFill>
            <a:ln w="4928"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1EE72D-3246-4CA4-A0BE-8FEB3846958C}"/>
                </a:ext>
              </a:extLst>
            </p:cNvPr>
            <p:cNvSpPr/>
            <p:nvPr/>
          </p:nvSpPr>
          <p:spPr>
            <a:xfrm>
              <a:off x="8478421" y="2101231"/>
              <a:ext cx="39430" cy="34502"/>
            </a:xfrm>
            <a:custGeom>
              <a:avLst/>
              <a:gdLst>
                <a:gd name="connsiteX0" fmla="*/ 40761 w 39430"/>
                <a:gd name="connsiteY0" fmla="*/ 4387 h 34501"/>
                <a:gd name="connsiteX1" fmla="*/ 38543 w 39430"/>
                <a:gd name="connsiteY1" fmla="*/ 1134 h 34501"/>
                <a:gd name="connsiteX2" fmla="*/ 29671 w 39430"/>
                <a:gd name="connsiteY2" fmla="*/ 0 h 34501"/>
                <a:gd name="connsiteX3" fmla="*/ 0 w 39430"/>
                <a:gd name="connsiteY3" fmla="*/ 29671 h 34501"/>
                <a:gd name="connsiteX4" fmla="*/ 690 w 39430"/>
                <a:gd name="connsiteY4" fmla="*/ 35290 h 34501"/>
                <a:gd name="connsiteX5" fmla="*/ 6654 w 39430"/>
                <a:gd name="connsiteY5" fmla="*/ 35142 h 34501"/>
                <a:gd name="connsiteX6" fmla="*/ 37952 w 39430"/>
                <a:gd name="connsiteY6" fmla="*/ 7048 h 34501"/>
                <a:gd name="connsiteX7" fmla="*/ 40761 w 39430"/>
                <a:gd name="connsiteY7" fmla="*/ 4387 h 3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30" h="34501">
                  <a:moveTo>
                    <a:pt x="40761" y="4387"/>
                  </a:moveTo>
                  <a:cubicBezTo>
                    <a:pt x="40712" y="2908"/>
                    <a:pt x="39973" y="1577"/>
                    <a:pt x="38543" y="1134"/>
                  </a:cubicBezTo>
                  <a:cubicBezTo>
                    <a:pt x="35783" y="394"/>
                    <a:pt x="32777" y="0"/>
                    <a:pt x="29671" y="0"/>
                  </a:cubicBezTo>
                  <a:cubicBezTo>
                    <a:pt x="13308" y="0"/>
                    <a:pt x="0" y="13308"/>
                    <a:pt x="0" y="29671"/>
                  </a:cubicBezTo>
                  <a:cubicBezTo>
                    <a:pt x="0" y="31495"/>
                    <a:pt x="296" y="33368"/>
                    <a:pt x="690" y="35290"/>
                  </a:cubicBezTo>
                  <a:cubicBezTo>
                    <a:pt x="1281" y="38100"/>
                    <a:pt x="5865" y="38938"/>
                    <a:pt x="6654" y="35142"/>
                  </a:cubicBezTo>
                  <a:cubicBezTo>
                    <a:pt x="10104" y="18779"/>
                    <a:pt x="22328" y="8280"/>
                    <a:pt x="37952" y="7048"/>
                  </a:cubicBezTo>
                  <a:cubicBezTo>
                    <a:pt x="40219" y="6950"/>
                    <a:pt x="40811" y="5175"/>
                    <a:pt x="40761" y="4387"/>
                  </a:cubicBezTo>
                  <a:close/>
                </a:path>
              </a:pathLst>
            </a:custGeom>
            <a:solidFill>
              <a:schemeClr val="accent4"/>
            </a:solidFill>
            <a:ln w="4928"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0CA2CE5-4D56-4C65-9CB4-1D43FAC3EDE1}"/>
                </a:ext>
              </a:extLst>
            </p:cNvPr>
            <p:cNvSpPr/>
            <p:nvPr/>
          </p:nvSpPr>
          <p:spPr>
            <a:xfrm>
              <a:off x="8464315" y="2046571"/>
              <a:ext cx="19715" cy="29573"/>
            </a:xfrm>
            <a:custGeom>
              <a:avLst/>
              <a:gdLst>
                <a:gd name="connsiteX0" fmla="*/ 17260 w 19715"/>
                <a:gd name="connsiteY0" fmla="*/ 30361 h 29572"/>
                <a:gd name="connsiteX1" fmla="*/ 10310 w 19715"/>
                <a:gd name="connsiteY1" fmla="*/ 27454 h 29572"/>
                <a:gd name="connsiteX2" fmla="*/ 749 w 19715"/>
                <a:gd name="connsiteY2" fmla="*/ 10498 h 29572"/>
                <a:gd name="connsiteX3" fmla="*/ 453 w 19715"/>
                <a:gd name="connsiteY3" fmla="*/ 4830 h 29572"/>
                <a:gd name="connsiteX4" fmla="*/ 4445 w 19715"/>
                <a:gd name="connsiteY4" fmla="*/ 641 h 29572"/>
                <a:gd name="connsiteX5" fmla="*/ 7452 w 19715"/>
                <a:gd name="connsiteY5" fmla="*/ 0 h 29572"/>
                <a:gd name="connsiteX6" fmla="*/ 14155 w 19715"/>
                <a:gd name="connsiteY6" fmla="*/ 4485 h 29572"/>
                <a:gd name="connsiteX7" fmla="*/ 19774 w 19715"/>
                <a:gd name="connsiteY7" fmla="*/ 23018 h 29572"/>
                <a:gd name="connsiteX8" fmla="*/ 17260 w 19715"/>
                <a:gd name="connsiteY8" fmla="*/ 30361 h 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5" h="29572">
                  <a:moveTo>
                    <a:pt x="17260" y="30361"/>
                  </a:moveTo>
                  <a:cubicBezTo>
                    <a:pt x="14796" y="31150"/>
                    <a:pt x="12233" y="30953"/>
                    <a:pt x="10310" y="27454"/>
                  </a:cubicBezTo>
                  <a:lnTo>
                    <a:pt x="749" y="10498"/>
                  </a:lnTo>
                  <a:cubicBezTo>
                    <a:pt x="-139" y="8625"/>
                    <a:pt x="-237" y="6654"/>
                    <a:pt x="453" y="4830"/>
                  </a:cubicBezTo>
                  <a:cubicBezTo>
                    <a:pt x="1143" y="2957"/>
                    <a:pt x="2572" y="1429"/>
                    <a:pt x="4445" y="641"/>
                  </a:cubicBezTo>
                  <a:cubicBezTo>
                    <a:pt x="5382" y="246"/>
                    <a:pt x="6417" y="0"/>
                    <a:pt x="7452" y="0"/>
                  </a:cubicBezTo>
                  <a:cubicBezTo>
                    <a:pt x="10458" y="0"/>
                    <a:pt x="13071" y="1774"/>
                    <a:pt x="14155" y="4485"/>
                  </a:cubicBezTo>
                  <a:lnTo>
                    <a:pt x="19774" y="23018"/>
                  </a:lnTo>
                  <a:cubicBezTo>
                    <a:pt x="20415" y="25383"/>
                    <a:pt x="21450" y="29031"/>
                    <a:pt x="17260" y="30361"/>
                  </a:cubicBezTo>
                  <a:close/>
                </a:path>
              </a:pathLst>
            </a:custGeom>
            <a:solidFill>
              <a:schemeClr val="accent4"/>
            </a:solidFill>
            <a:ln w="4928"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394E71E-12CE-4BE1-8B4D-43BE7A0A0AFE}"/>
                </a:ext>
              </a:extLst>
            </p:cNvPr>
            <p:cNvSpPr/>
            <p:nvPr/>
          </p:nvSpPr>
          <p:spPr>
            <a:xfrm>
              <a:off x="8420999" y="2155205"/>
              <a:ext cx="29573" cy="19715"/>
            </a:xfrm>
            <a:custGeom>
              <a:avLst/>
              <a:gdLst>
                <a:gd name="connsiteX0" fmla="*/ 24349 w 29572"/>
                <a:gd name="connsiteY0" fmla="*/ 243 h 19715"/>
                <a:gd name="connsiteX1" fmla="*/ 4437 w 29572"/>
                <a:gd name="connsiteY1" fmla="*/ 6404 h 19715"/>
                <a:gd name="connsiteX2" fmla="*/ 543 w 29572"/>
                <a:gd name="connsiteY2" fmla="*/ 10347 h 19715"/>
                <a:gd name="connsiteX3" fmla="*/ 641 w 29572"/>
                <a:gd name="connsiteY3" fmla="*/ 16163 h 19715"/>
                <a:gd name="connsiteX4" fmla="*/ 7345 w 29572"/>
                <a:gd name="connsiteY4" fmla="*/ 20599 h 19715"/>
                <a:gd name="connsiteX5" fmla="*/ 10548 w 29572"/>
                <a:gd name="connsiteY5" fmla="*/ 19811 h 19715"/>
                <a:gd name="connsiteX6" fmla="*/ 28538 w 29572"/>
                <a:gd name="connsiteY6" fmla="*/ 9411 h 19715"/>
                <a:gd name="connsiteX7" fmla="*/ 30263 w 29572"/>
                <a:gd name="connsiteY7" fmla="*/ 3053 h 19715"/>
                <a:gd name="connsiteX8" fmla="*/ 24349 w 29572"/>
                <a:gd name="connsiteY8" fmla="*/ 243 h 1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2" h="19715">
                  <a:moveTo>
                    <a:pt x="24349" y="243"/>
                  </a:moveTo>
                  <a:lnTo>
                    <a:pt x="4437" y="6404"/>
                  </a:lnTo>
                  <a:cubicBezTo>
                    <a:pt x="2662" y="7144"/>
                    <a:pt x="1282" y="8524"/>
                    <a:pt x="543" y="10347"/>
                  </a:cubicBezTo>
                  <a:cubicBezTo>
                    <a:pt x="-197" y="12220"/>
                    <a:pt x="-197" y="14290"/>
                    <a:pt x="641" y="16163"/>
                  </a:cubicBezTo>
                  <a:cubicBezTo>
                    <a:pt x="1824" y="18825"/>
                    <a:pt x="4486" y="20599"/>
                    <a:pt x="7345" y="20599"/>
                  </a:cubicBezTo>
                  <a:cubicBezTo>
                    <a:pt x="8429" y="20599"/>
                    <a:pt x="9464" y="20353"/>
                    <a:pt x="10548" y="19811"/>
                  </a:cubicBezTo>
                  <a:lnTo>
                    <a:pt x="28538" y="9411"/>
                  </a:lnTo>
                  <a:cubicBezTo>
                    <a:pt x="30904" y="7784"/>
                    <a:pt x="31052" y="4778"/>
                    <a:pt x="30263" y="3053"/>
                  </a:cubicBezTo>
                  <a:cubicBezTo>
                    <a:pt x="29278" y="1032"/>
                    <a:pt x="27306" y="-644"/>
                    <a:pt x="24349" y="243"/>
                  </a:cubicBezTo>
                  <a:close/>
                </a:path>
              </a:pathLst>
            </a:custGeom>
            <a:solidFill>
              <a:schemeClr val="accent4"/>
            </a:solidFill>
            <a:ln w="4928"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C18D316-43CF-4A69-8E29-4BB82C382593}"/>
                </a:ext>
              </a:extLst>
            </p:cNvPr>
            <p:cNvSpPr/>
            <p:nvPr/>
          </p:nvSpPr>
          <p:spPr>
            <a:xfrm>
              <a:off x="8532970" y="2046522"/>
              <a:ext cx="19715" cy="29573"/>
            </a:xfrm>
            <a:custGeom>
              <a:avLst/>
              <a:gdLst>
                <a:gd name="connsiteX0" fmla="*/ 9476 w 19715"/>
                <a:gd name="connsiteY0" fmla="*/ 28144 h 29572"/>
                <a:gd name="connsiteX1" fmla="*/ 19580 w 19715"/>
                <a:gd name="connsiteY1" fmla="*/ 10449 h 29572"/>
                <a:gd name="connsiteX2" fmla="*/ 19827 w 19715"/>
                <a:gd name="connsiteY2" fmla="*/ 4830 h 29572"/>
                <a:gd name="connsiteX3" fmla="*/ 15835 w 19715"/>
                <a:gd name="connsiteY3" fmla="*/ 641 h 29572"/>
                <a:gd name="connsiteX4" fmla="*/ 12828 w 19715"/>
                <a:gd name="connsiteY4" fmla="*/ 0 h 29572"/>
                <a:gd name="connsiteX5" fmla="*/ 6075 w 19715"/>
                <a:gd name="connsiteY5" fmla="*/ 4584 h 29572"/>
                <a:gd name="connsiteX6" fmla="*/ 358 w 19715"/>
                <a:gd name="connsiteY6" fmla="*/ 23560 h 29572"/>
                <a:gd name="connsiteX7" fmla="*/ 3020 w 19715"/>
                <a:gd name="connsiteY7" fmla="*/ 30361 h 29572"/>
                <a:gd name="connsiteX8" fmla="*/ 9476 w 19715"/>
                <a:gd name="connsiteY8" fmla="*/ 28144 h 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15" h="29572">
                  <a:moveTo>
                    <a:pt x="9476" y="28144"/>
                  </a:moveTo>
                  <a:lnTo>
                    <a:pt x="19580" y="10449"/>
                  </a:lnTo>
                  <a:cubicBezTo>
                    <a:pt x="20418" y="8675"/>
                    <a:pt x="20517" y="6703"/>
                    <a:pt x="19827" y="4830"/>
                  </a:cubicBezTo>
                  <a:cubicBezTo>
                    <a:pt x="19137" y="2957"/>
                    <a:pt x="17707" y="1429"/>
                    <a:pt x="15835" y="641"/>
                  </a:cubicBezTo>
                  <a:cubicBezTo>
                    <a:pt x="14849" y="247"/>
                    <a:pt x="13863" y="0"/>
                    <a:pt x="12828" y="0"/>
                  </a:cubicBezTo>
                  <a:cubicBezTo>
                    <a:pt x="9821" y="0"/>
                    <a:pt x="7209" y="1774"/>
                    <a:pt x="6075" y="4584"/>
                  </a:cubicBezTo>
                  <a:lnTo>
                    <a:pt x="358" y="23560"/>
                  </a:lnTo>
                  <a:cubicBezTo>
                    <a:pt x="-825" y="27503"/>
                    <a:pt x="1147" y="29573"/>
                    <a:pt x="3020" y="30361"/>
                  </a:cubicBezTo>
                  <a:cubicBezTo>
                    <a:pt x="5533" y="31446"/>
                    <a:pt x="8096" y="30608"/>
                    <a:pt x="9476" y="28144"/>
                  </a:cubicBezTo>
                  <a:close/>
                </a:path>
              </a:pathLst>
            </a:custGeom>
            <a:solidFill>
              <a:schemeClr val="accent4"/>
            </a:solidFill>
            <a:ln w="4928"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F8FDA45-8A5B-4859-94E8-694657F97550}"/>
                </a:ext>
              </a:extLst>
            </p:cNvPr>
            <p:cNvSpPr/>
            <p:nvPr/>
          </p:nvSpPr>
          <p:spPr>
            <a:xfrm>
              <a:off x="8566443" y="2095933"/>
              <a:ext cx="29573" cy="14786"/>
            </a:xfrm>
            <a:custGeom>
              <a:avLst/>
              <a:gdLst>
                <a:gd name="connsiteX0" fmla="*/ 2273 w 29572"/>
                <a:gd name="connsiteY0" fmla="*/ 10227 h 14786"/>
                <a:gd name="connsiteX1" fmla="*/ 21151 w 29572"/>
                <a:gd name="connsiteY1" fmla="*/ 567 h 14786"/>
                <a:gd name="connsiteX2" fmla="*/ 30713 w 29572"/>
                <a:gd name="connsiteY2" fmla="*/ 4904 h 14786"/>
                <a:gd name="connsiteX3" fmla="*/ 30417 w 29572"/>
                <a:gd name="connsiteY3" fmla="*/ 10720 h 14786"/>
                <a:gd name="connsiteX4" fmla="*/ 26178 w 29572"/>
                <a:gd name="connsiteY4" fmla="*/ 14367 h 14786"/>
                <a:gd name="connsiteX5" fmla="*/ 5132 w 29572"/>
                <a:gd name="connsiteY5" fmla="*/ 19444 h 14786"/>
                <a:gd name="connsiteX6" fmla="*/ 351 w 29572"/>
                <a:gd name="connsiteY6" fmla="*/ 16142 h 14786"/>
                <a:gd name="connsiteX7" fmla="*/ 2273 w 29572"/>
                <a:gd name="connsiteY7" fmla="*/ 10227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72" h="14786">
                  <a:moveTo>
                    <a:pt x="2273" y="10227"/>
                  </a:moveTo>
                  <a:lnTo>
                    <a:pt x="21151" y="567"/>
                  </a:lnTo>
                  <a:cubicBezTo>
                    <a:pt x="25192" y="-1109"/>
                    <a:pt x="29333" y="1109"/>
                    <a:pt x="30713" y="4904"/>
                  </a:cubicBezTo>
                  <a:cubicBezTo>
                    <a:pt x="31403" y="6826"/>
                    <a:pt x="31304" y="8896"/>
                    <a:pt x="30417" y="10720"/>
                  </a:cubicBezTo>
                  <a:cubicBezTo>
                    <a:pt x="29579" y="12445"/>
                    <a:pt x="28051" y="13776"/>
                    <a:pt x="26178" y="14367"/>
                  </a:cubicBezTo>
                  <a:lnTo>
                    <a:pt x="5132" y="19444"/>
                  </a:lnTo>
                  <a:cubicBezTo>
                    <a:pt x="3949" y="19740"/>
                    <a:pt x="1485" y="18902"/>
                    <a:pt x="351" y="16142"/>
                  </a:cubicBezTo>
                  <a:cubicBezTo>
                    <a:pt x="-635" y="13776"/>
                    <a:pt x="598" y="11065"/>
                    <a:pt x="2273" y="10227"/>
                  </a:cubicBezTo>
                  <a:close/>
                </a:path>
              </a:pathLst>
            </a:custGeom>
            <a:solidFill>
              <a:schemeClr val="accent4"/>
            </a:solidFill>
            <a:ln w="4928"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3B85267-DB10-41CE-8E4B-A698187366F0}"/>
                </a:ext>
              </a:extLst>
            </p:cNvPr>
            <p:cNvSpPr/>
            <p:nvPr/>
          </p:nvSpPr>
          <p:spPr>
            <a:xfrm>
              <a:off x="8416900" y="2095933"/>
              <a:ext cx="29573" cy="14786"/>
            </a:xfrm>
            <a:custGeom>
              <a:avLst/>
              <a:gdLst>
                <a:gd name="connsiteX0" fmla="*/ 29040 w 29572"/>
                <a:gd name="connsiteY0" fmla="*/ 10326 h 14786"/>
                <a:gd name="connsiteX1" fmla="*/ 10015 w 29572"/>
                <a:gd name="connsiteY1" fmla="*/ 567 h 14786"/>
                <a:gd name="connsiteX2" fmla="*/ 453 w 29572"/>
                <a:gd name="connsiteY2" fmla="*/ 4904 h 14786"/>
                <a:gd name="connsiteX3" fmla="*/ 749 w 29572"/>
                <a:gd name="connsiteY3" fmla="*/ 10720 h 14786"/>
                <a:gd name="connsiteX4" fmla="*/ 4987 w 29572"/>
                <a:gd name="connsiteY4" fmla="*/ 14367 h 14786"/>
                <a:gd name="connsiteX5" fmla="*/ 26083 w 29572"/>
                <a:gd name="connsiteY5" fmla="*/ 19493 h 14786"/>
                <a:gd name="connsiteX6" fmla="*/ 30814 w 29572"/>
                <a:gd name="connsiteY6" fmla="*/ 16191 h 14786"/>
                <a:gd name="connsiteX7" fmla="*/ 29040 w 29572"/>
                <a:gd name="connsiteY7" fmla="*/ 10326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72" h="14786">
                  <a:moveTo>
                    <a:pt x="29040" y="10326"/>
                  </a:moveTo>
                  <a:lnTo>
                    <a:pt x="10015" y="567"/>
                  </a:lnTo>
                  <a:cubicBezTo>
                    <a:pt x="5973" y="-1109"/>
                    <a:pt x="1833" y="1109"/>
                    <a:pt x="453" y="4904"/>
                  </a:cubicBezTo>
                  <a:cubicBezTo>
                    <a:pt x="-237" y="6826"/>
                    <a:pt x="-139" y="8896"/>
                    <a:pt x="749" y="10720"/>
                  </a:cubicBezTo>
                  <a:cubicBezTo>
                    <a:pt x="1586" y="12445"/>
                    <a:pt x="3114" y="13776"/>
                    <a:pt x="4987" y="14367"/>
                  </a:cubicBezTo>
                  <a:lnTo>
                    <a:pt x="26083" y="19493"/>
                  </a:lnTo>
                  <a:cubicBezTo>
                    <a:pt x="28251" y="19937"/>
                    <a:pt x="30371" y="17472"/>
                    <a:pt x="30814" y="16191"/>
                  </a:cubicBezTo>
                  <a:cubicBezTo>
                    <a:pt x="31652" y="13677"/>
                    <a:pt x="30469" y="11016"/>
                    <a:pt x="29040" y="10326"/>
                  </a:cubicBezTo>
                  <a:close/>
                </a:path>
              </a:pathLst>
            </a:custGeom>
            <a:solidFill>
              <a:schemeClr val="accent4"/>
            </a:solidFill>
            <a:ln w="4928"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EBB70E-ECD7-4BA9-B284-67E867A862CD}"/>
                </a:ext>
              </a:extLst>
            </p:cNvPr>
            <p:cNvSpPr/>
            <p:nvPr/>
          </p:nvSpPr>
          <p:spPr>
            <a:xfrm>
              <a:off x="8563036" y="2155292"/>
              <a:ext cx="29573" cy="19715"/>
            </a:xfrm>
            <a:custGeom>
              <a:avLst/>
              <a:gdLst>
                <a:gd name="connsiteX0" fmla="*/ 506 w 29572"/>
                <a:gd name="connsiteY0" fmla="*/ 3015 h 19715"/>
                <a:gd name="connsiteX1" fmla="*/ 2231 w 29572"/>
                <a:gd name="connsiteY1" fmla="*/ 9373 h 19715"/>
                <a:gd name="connsiteX2" fmla="*/ 20221 w 29572"/>
                <a:gd name="connsiteY2" fmla="*/ 19773 h 19715"/>
                <a:gd name="connsiteX3" fmla="*/ 23425 w 29572"/>
                <a:gd name="connsiteY3" fmla="*/ 20561 h 19715"/>
                <a:gd name="connsiteX4" fmla="*/ 30128 w 29572"/>
                <a:gd name="connsiteY4" fmla="*/ 16125 h 19715"/>
                <a:gd name="connsiteX5" fmla="*/ 30226 w 29572"/>
                <a:gd name="connsiteY5" fmla="*/ 10309 h 19715"/>
                <a:gd name="connsiteX6" fmla="*/ 26333 w 29572"/>
                <a:gd name="connsiteY6" fmla="*/ 6366 h 19715"/>
                <a:gd name="connsiteX7" fmla="*/ 6420 w 29572"/>
                <a:gd name="connsiteY7" fmla="*/ 205 h 19715"/>
                <a:gd name="connsiteX8" fmla="*/ 506 w 29572"/>
                <a:gd name="connsiteY8" fmla="*/ 3015 h 1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2" h="19715">
                  <a:moveTo>
                    <a:pt x="506" y="3015"/>
                  </a:moveTo>
                  <a:cubicBezTo>
                    <a:pt x="-480" y="5183"/>
                    <a:pt x="-86" y="8042"/>
                    <a:pt x="2231" y="9373"/>
                  </a:cubicBezTo>
                  <a:lnTo>
                    <a:pt x="20221" y="19773"/>
                  </a:lnTo>
                  <a:cubicBezTo>
                    <a:pt x="21305" y="20315"/>
                    <a:pt x="22340" y="20561"/>
                    <a:pt x="23425" y="20561"/>
                  </a:cubicBezTo>
                  <a:cubicBezTo>
                    <a:pt x="26283" y="20561"/>
                    <a:pt x="28945" y="18836"/>
                    <a:pt x="30128" y="16125"/>
                  </a:cubicBezTo>
                  <a:cubicBezTo>
                    <a:pt x="30966" y="14252"/>
                    <a:pt x="31015" y="12182"/>
                    <a:pt x="30226" y="10309"/>
                  </a:cubicBezTo>
                  <a:cubicBezTo>
                    <a:pt x="29487" y="8486"/>
                    <a:pt x="28107" y="7106"/>
                    <a:pt x="26333" y="6366"/>
                  </a:cubicBezTo>
                  <a:lnTo>
                    <a:pt x="6420" y="205"/>
                  </a:lnTo>
                  <a:cubicBezTo>
                    <a:pt x="4153" y="-435"/>
                    <a:pt x="1738" y="402"/>
                    <a:pt x="506" y="3015"/>
                  </a:cubicBezTo>
                  <a:close/>
                </a:path>
              </a:pathLst>
            </a:custGeom>
            <a:solidFill>
              <a:schemeClr val="accent4"/>
            </a:solidFill>
            <a:ln w="4928"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6574444-4AD0-41C8-A659-2914B431E22E}"/>
                </a:ext>
              </a:extLst>
            </p:cNvPr>
            <p:cNvSpPr/>
            <p:nvPr/>
          </p:nvSpPr>
          <p:spPr>
            <a:xfrm>
              <a:off x="8451890" y="2184089"/>
              <a:ext cx="59146" cy="69003"/>
            </a:xfrm>
            <a:custGeom>
              <a:avLst/>
              <a:gdLst>
                <a:gd name="connsiteX0" fmla="*/ 18694 w 59145"/>
                <a:gd name="connsiteY0" fmla="*/ 439 h 69003"/>
                <a:gd name="connsiteX1" fmla="*/ 63 w 59145"/>
                <a:gd name="connsiteY1" fmla="*/ 35433 h 69003"/>
                <a:gd name="connsiteX2" fmla="*/ 4894 w 59145"/>
                <a:gd name="connsiteY2" fmla="*/ 67372 h 69003"/>
                <a:gd name="connsiteX3" fmla="*/ 18842 w 59145"/>
                <a:gd name="connsiteY3" fmla="*/ 73484 h 69003"/>
                <a:gd name="connsiteX4" fmla="*/ 26925 w 59145"/>
                <a:gd name="connsiteY4" fmla="*/ 72991 h 69003"/>
                <a:gd name="connsiteX5" fmla="*/ 59554 w 59145"/>
                <a:gd name="connsiteY5" fmla="*/ 39179 h 69003"/>
                <a:gd name="connsiteX6" fmla="*/ 33284 w 59145"/>
                <a:gd name="connsiteY6" fmla="*/ 636 h 69003"/>
                <a:gd name="connsiteX7" fmla="*/ 18694 w 59145"/>
                <a:gd name="connsiteY7" fmla="*/ 439 h 6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45" h="69003">
                  <a:moveTo>
                    <a:pt x="18694" y="439"/>
                  </a:moveTo>
                  <a:cubicBezTo>
                    <a:pt x="14" y="3051"/>
                    <a:pt x="408" y="15768"/>
                    <a:pt x="63" y="35433"/>
                  </a:cubicBezTo>
                  <a:cubicBezTo>
                    <a:pt x="-134" y="48298"/>
                    <a:pt x="-183" y="60423"/>
                    <a:pt x="4894" y="67372"/>
                  </a:cubicBezTo>
                  <a:cubicBezTo>
                    <a:pt x="8245" y="72005"/>
                    <a:pt x="12139" y="73484"/>
                    <a:pt x="18842" y="73484"/>
                  </a:cubicBezTo>
                  <a:cubicBezTo>
                    <a:pt x="21159" y="73484"/>
                    <a:pt x="23820" y="73287"/>
                    <a:pt x="26925" y="72991"/>
                  </a:cubicBezTo>
                  <a:cubicBezTo>
                    <a:pt x="44718" y="71315"/>
                    <a:pt x="59308" y="58697"/>
                    <a:pt x="59554" y="39179"/>
                  </a:cubicBezTo>
                  <a:cubicBezTo>
                    <a:pt x="59801" y="20499"/>
                    <a:pt x="47479" y="4530"/>
                    <a:pt x="33284" y="636"/>
                  </a:cubicBezTo>
                  <a:cubicBezTo>
                    <a:pt x="29488" y="-350"/>
                    <a:pt x="21750" y="-5"/>
                    <a:pt x="18694" y="439"/>
                  </a:cubicBezTo>
                  <a:close/>
                </a:path>
              </a:pathLst>
            </a:custGeom>
            <a:grpFill/>
            <a:ln w="4928" cap="flat">
              <a:noFill/>
              <a:prstDash val="solid"/>
              <a:miter/>
            </a:ln>
          </p:spPr>
          <p:txBody>
            <a:bodyPr rtlCol="0" anchor="ctr"/>
            <a:lstStyle/>
            <a:p>
              <a:endParaRPr lang="en-US"/>
            </a:p>
          </p:txBody>
        </p:sp>
      </p:grpSp>
      <p:cxnSp>
        <p:nvCxnSpPr>
          <p:cNvPr id="2066" name="Straight Connector 2065">
            <a:extLst>
              <a:ext uri="{FF2B5EF4-FFF2-40B4-BE49-F238E27FC236}">
                <a16:creationId xmlns:a16="http://schemas.microsoft.com/office/drawing/2014/main" id="{412915A3-5DF1-4F67-B21A-A3D56052A1AC}"/>
              </a:ext>
            </a:extLst>
          </p:cNvPr>
          <p:cNvCxnSpPr>
            <a:cxnSpLocks/>
          </p:cNvCxnSpPr>
          <p:nvPr/>
        </p:nvCxnSpPr>
        <p:spPr>
          <a:xfrm>
            <a:off x="5739290" y="1493970"/>
            <a:ext cx="0" cy="45975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15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808038" y="2090906"/>
            <a:ext cx="7974012" cy="268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2150" y="417396"/>
            <a:ext cx="8221664" cy="679885"/>
          </a:xfrm>
        </p:spPr>
        <p:txBody>
          <a:bodyPr>
            <a:noAutofit/>
          </a:bodyPr>
          <a:lstStyle/>
          <a:p>
            <a:pPr>
              <a:lnSpc>
                <a:spcPct val="85000"/>
              </a:lnSpc>
            </a:pPr>
            <a:r>
              <a:rPr lang="en-US" sz="2400" dirty="0"/>
              <a:t>Misconception:</a:t>
            </a:r>
          </a:p>
        </p:txBody>
      </p:sp>
      <p:sp>
        <p:nvSpPr>
          <p:cNvPr id="4" name="Rectangle 3"/>
          <p:cNvSpPr/>
          <p:nvPr/>
        </p:nvSpPr>
        <p:spPr>
          <a:xfrm>
            <a:off x="4461277" y="6398060"/>
            <a:ext cx="4235174" cy="215444"/>
          </a:xfrm>
          <a:prstGeom prst="rect">
            <a:avLst/>
          </a:prstGeom>
        </p:spPr>
        <p:txBody>
          <a:bodyPr wrap="square">
            <a:spAutoFit/>
          </a:bodyPr>
          <a:lstStyle/>
          <a:p>
            <a:r>
              <a:rPr lang="en-US" sz="800" dirty="0">
                <a:solidFill>
                  <a:schemeClr val="bg1">
                    <a:lumMod val="50000"/>
                  </a:schemeClr>
                </a:solidFill>
              </a:rPr>
              <a:t>Focusing on Healthcare in Retirement, LIMRA, LOMA, Secure Retirement Institute. 2015.</a:t>
            </a:r>
          </a:p>
        </p:txBody>
      </p:sp>
      <p:sp>
        <p:nvSpPr>
          <p:cNvPr id="3" name="Rectangle 2"/>
          <p:cNvSpPr/>
          <p:nvPr/>
        </p:nvSpPr>
        <p:spPr>
          <a:xfrm>
            <a:off x="4534137" y="2923492"/>
            <a:ext cx="3824600" cy="1015663"/>
          </a:xfrm>
          <a:prstGeom prst="rect">
            <a:avLst/>
          </a:prstGeom>
        </p:spPr>
        <p:txBody>
          <a:bodyPr wrap="square">
            <a:spAutoFit/>
          </a:bodyPr>
          <a:lstStyle/>
          <a:p>
            <a:r>
              <a:rPr lang="en-US" sz="2000" dirty="0">
                <a:solidFill>
                  <a:schemeClr val="bg1"/>
                </a:solidFill>
              </a:rPr>
              <a:t>I know healthcare costs might change but Medicare will take care of most of my needs..."</a:t>
            </a:r>
            <a:endParaRPr lang="en-US" sz="2400" dirty="0">
              <a:solidFill>
                <a:schemeClr val="bg1"/>
              </a:solidFill>
            </a:endParaRPr>
          </a:p>
        </p:txBody>
      </p:sp>
      <p:sp>
        <p:nvSpPr>
          <p:cNvPr id="5" name="Rectangle 4"/>
          <p:cNvSpPr/>
          <p:nvPr/>
        </p:nvSpPr>
        <p:spPr>
          <a:xfrm>
            <a:off x="708304" y="1191593"/>
            <a:ext cx="6375651" cy="369332"/>
          </a:xfrm>
          <a:prstGeom prst="rect">
            <a:avLst/>
          </a:prstGeom>
        </p:spPr>
        <p:txBody>
          <a:bodyPr wrap="square">
            <a:spAutoFit/>
          </a:bodyPr>
          <a:lstStyle/>
          <a:p>
            <a:r>
              <a:rPr lang="en-US" dirty="0"/>
              <a:t>“Medicare will be able to take care of my needs”</a:t>
            </a:r>
          </a:p>
        </p:txBody>
      </p:sp>
      <p:grpSp>
        <p:nvGrpSpPr>
          <p:cNvPr id="11" name="Group 10">
            <a:extLst>
              <a:ext uri="{FF2B5EF4-FFF2-40B4-BE49-F238E27FC236}">
                <a16:creationId xmlns:a16="http://schemas.microsoft.com/office/drawing/2014/main" id="{96E67B9F-5764-44CF-A8B9-52F5AD2621AC}"/>
              </a:ext>
            </a:extLst>
          </p:cNvPr>
          <p:cNvGrpSpPr/>
          <p:nvPr/>
        </p:nvGrpSpPr>
        <p:grpSpPr>
          <a:xfrm>
            <a:off x="1649183" y="2923491"/>
            <a:ext cx="1487091" cy="1015664"/>
            <a:chOff x="1594801" y="2967227"/>
            <a:chExt cx="1546817" cy="1056456"/>
          </a:xfrm>
        </p:grpSpPr>
        <p:sp>
          <p:nvSpPr>
            <p:cNvPr id="90" name="Freeform 196">
              <a:extLst>
                <a:ext uri="{FF2B5EF4-FFF2-40B4-BE49-F238E27FC236}">
                  <a16:creationId xmlns:a16="http://schemas.microsoft.com/office/drawing/2014/main" id="{238E502A-A21A-46A8-854C-5305281712BE}"/>
                </a:ext>
              </a:extLst>
            </p:cNvPr>
            <p:cNvSpPr>
              <a:spLocks noEditPoints="1"/>
            </p:cNvSpPr>
            <p:nvPr/>
          </p:nvSpPr>
          <p:spPr bwMode="auto">
            <a:xfrm>
              <a:off x="1594801" y="2967227"/>
              <a:ext cx="1231496" cy="1027971"/>
            </a:xfrm>
            <a:custGeom>
              <a:avLst/>
              <a:gdLst>
                <a:gd name="T0" fmla="*/ 0 w 151"/>
                <a:gd name="T1" fmla="*/ 43 h 126"/>
                <a:gd name="T2" fmla="*/ 75 w 151"/>
                <a:gd name="T3" fmla="*/ 10 h 126"/>
                <a:gd name="T4" fmla="*/ 151 w 151"/>
                <a:gd name="T5" fmla="*/ 43 h 126"/>
                <a:gd name="T6" fmla="*/ 16 w 151"/>
                <a:gd name="T7" fmla="*/ 66 h 126"/>
                <a:gd name="T8" fmla="*/ 20 w 151"/>
                <a:gd name="T9" fmla="*/ 71 h 126"/>
                <a:gd name="T10" fmla="*/ 23 w 151"/>
                <a:gd name="T11" fmla="*/ 116 h 126"/>
                <a:gd name="T12" fmla="*/ 20 w 151"/>
                <a:gd name="T13" fmla="*/ 120 h 126"/>
                <a:gd name="T14" fmla="*/ 16 w 151"/>
                <a:gd name="T15" fmla="*/ 126 h 126"/>
                <a:gd name="T16" fmla="*/ 137 w 151"/>
                <a:gd name="T17" fmla="*/ 120 h 126"/>
                <a:gd name="T18" fmla="*/ 133 w 151"/>
                <a:gd name="T19" fmla="*/ 116 h 126"/>
                <a:gd name="T20" fmla="*/ 130 w 151"/>
                <a:gd name="T21" fmla="*/ 71 h 126"/>
                <a:gd name="T22" fmla="*/ 133 w 151"/>
                <a:gd name="T23" fmla="*/ 66 h 126"/>
                <a:gd name="T24" fmla="*/ 137 w 151"/>
                <a:gd name="T25" fmla="*/ 60 h 126"/>
                <a:gd name="T26" fmla="*/ 16 w 151"/>
                <a:gd name="T27" fmla="*/ 66 h 126"/>
                <a:gd name="T28" fmla="*/ 109 w 151"/>
                <a:gd name="T29" fmla="*/ 71 h 126"/>
                <a:gd name="T30" fmla="*/ 114 w 151"/>
                <a:gd name="T31" fmla="*/ 66 h 126"/>
                <a:gd name="T32" fmla="*/ 117 w 151"/>
                <a:gd name="T33" fmla="*/ 71 h 126"/>
                <a:gd name="T34" fmla="*/ 114 w 151"/>
                <a:gd name="T35" fmla="*/ 116 h 126"/>
                <a:gd name="T36" fmla="*/ 109 w 151"/>
                <a:gd name="T37" fmla="*/ 120 h 126"/>
                <a:gd name="T38" fmla="*/ 106 w 151"/>
                <a:gd name="T39" fmla="*/ 116 h 126"/>
                <a:gd name="T40" fmla="*/ 83 w 151"/>
                <a:gd name="T41" fmla="*/ 71 h 126"/>
                <a:gd name="T42" fmla="*/ 86 w 151"/>
                <a:gd name="T43" fmla="*/ 66 h 126"/>
                <a:gd name="T44" fmla="*/ 90 w 151"/>
                <a:gd name="T45" fmla="*/ 71 h 126"/>
                <a:gd name="T46" fmla="*/ 93 w 151"/>
                <a:gd name="T47" fmla="*/ 116 h 126"/>
                <a:gd name="T48" fmla="*/ 90 w 151"/>
                <a:gd name="T49" fmla="*/ 120 h 126"/>
                <a:gd name="T50" fmla="*/ 86 w 151"/>
                <a:gd name="T51" fmla="*/ 116 h 126"/>
                <a:gd name="T52" fmla="*/ 83 w 151"/>
                <a:gd name="T53" fmla="*/ 71 h 126"/>
                <a:gd name="T54" fmla="*/ 62 w 151"/>
                <a:gd name="T55" fmla="*/ 71 h 126"/>
                <a:gd name="T56" fmla="*/ 67 w 151"/>
                <a:gd name="T57" fmla="*/ 66 h 126"/>
                <a:gd name="T58" fmla="*/ 70 w 151"/>
                <a:gd name="T59" fmla="*/ 71 h 126"/>
                <a:gd name="T60" fmla="*/ 67 w 151"/>
                <a:gd name="T61" fmla="*/ 116 h 126"/>
                <a:gd name="T62" fmla="*/ 62 w 151"/>
                <a:gd name="T63" fmla="*/ 120 h 126"/>
                <a:gd name="T64" fmla="*/ 59 w 151"/>
                <a:gd name="T65" fmla="*/ 116 h 126"/>
                <a:gd name="T66" fmla="*/ 36 w 151"/>
                <a:gd name="T67" fmla="*/ 71 h 126"/>
                <a:gd name="T68" fmla="*/ 39 w 151"/>
                <a:gd name="T69" fmla="*/ 66 h 126"/>
                <a:gd name="T70" fmla="*/ 43 w 151"/>
                <a:gd name="T71" fmla="*/ 71 h 126"/>
                <a:gd name="T72" fmla="*/ 46 w 151"/>
                <a:gd name="T73" fmla="*/ 116 h 126"/>
                <a:gd name="T74" fmla="*/ 43 w 151"/>
                <a:gd name="T75" fmla="*/ 120 h 126"/>
                <a:gd name="T76" fmla="*/ 39 w 151"/>
                <a:gd name="T77" fmla="*/ 116 h 126"/>
                <a:gd name="T78" fmla="*/ 36 w 151"/>
                <a:gd name="T79" fmla="*/ 71 h 126"/>
                <a:gd name="T80" fmla="*/ 22 w 151"/>
                <a:gd name="T81" fmla="*/ 45 h 126"/>
                <a:gd name="T82" fmla="*/ 131 w 151"/>
                <a:gd name="T83" fmla="*/ 55 h 126"/>
                <a:gd name="T84" fmla="*/ 75 w 151"/>
                <a:gd name="T85" fmla="*/ 16 h 126"/>
                <a:gd name="T86" fmla="*/ 62 w 151"/>
                <a:gd name="T87" fmla="*/ 37 h 126"/>
                <a:gd name="T88" fmla="*/ 88 w 151"/>
                <a:gd name="T89" fmla="*/ 3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126">
                  <a:moveTo>
                    <a:pt x="75" y="0"/>
                  </a:moveTo>
                  <a:cubicBezTo>
                    <a:pt x="0" y="43"/>
                    <a:pt x="0" y="43"/>
                    <a:pt x="0" y="43"/>
                  </a:cubicBezTo>
                  <a:cubicBezTo>
                    <a:pt x="4" y="49"/>
                    <a:pt x="4" y="49"/>
                    <a:pt x="4" y="49"/>
                  </a:cubicBezTo>
                  <a:cubicBezTo>
                    <a:pt x="75" y="10"/>
                    <a:pt x="75" y="10"/>
                    <a:pt x="75" y="10"/>
                  </a:cubicBezTo>
                  <a:cubicBezTo>
                    <a:pt x="146" y="49"/>
                    <a:pt x="146" y="49"/>
                    <a:pt x="146" y="49"/>
                  </a:cubicBezTo>
                  <a:cubicBezTo>
                    <a:pt x="151" y="43"/>
                    <a:pt x="151" y="43"/>
                    <a:pt x="151" y="43"/>
                  </a:cubicBezTo>
                  <a:lnTo>
                    <a:pt x="75" y="0"/>
                  </a:lnTo>
                  <a:close/>
                  <a:moveTo>
                    <a:pt x="16" y="66"/>
                  </a:moveTo>
                  <a:cubicBezTo>
                    <a:pt x="20" y="66"/>
                    <a:pt x="20" y="66"/>
                    <a:pt x="20" y="66"/>
                  </a:cubicBezTo>
                  <a:cubicBezTo>
                    <a:pt x="20" y="71"/>
                    <a:pt x="20" y="71"/>
                    <a:pt x="20" y="71"/>
                  </a:cubicBezTo>
                  <a:cubicBezTo>
                    <a:pt x="23" y="71"/>
                    <a:pt x="23" y="71"/>
                    <a:pt x="23" y="71"/>
                  </a:cubicBezTo>
                  <a:cubicBezTo>
                    <a:pt x="23" y="116"/>
                    <a:pt x="23" y="116"/>
                    <a:pt x="23" y="116"/>
                  </a:cubicBezTo>
                  <a:cubicBezTo>
                    <a:pt x="20" y="116"/>
                    <a:pt x="20" y="116"/>
                    <a:pt x="20" y="116"/>
                  </a:cubicBezTo>
                  <a:cubicBezTo>
                    <a:pt x="20" y="120"/>
                    <a:pt x="20" y="120"/>
                    <a:pt x="20" y="120"/>
                  </a:cubicBezTo>
                  <a:cubicBezTo>
                    <a:pt x="16" y="120"/>
                    <a:pt x="16" y="120"/>
                    <a:pt x="16" y="120"/>
                  </a:cubicBezTo>
                  <a:cubicBezTo>
                    <a:pt x="16" y="126"/>
                    <a:pt x="16" y="126"/>
                    <a:pt x="16" y="126"/>
                  </a:cubicBezTo>
                  <a:cubicBezTo>
                    <a:pt x="137" y="126"/>
                    <a:pt x="137" y="126"/>
                    <a:pt x="137" y="126"/>
                  </a:cubicBezTo>
                  <a:cubicBezTo>
                    <a:pt x="137" y="120"/>
                    <a:pt x="137" y="120"/>
                    <a:pt x="137" y="120"/>
                  </a:cubicBezTo>
                  <a:cubicBezTo>
                    <a:pt x="133" y="120"/>
                    <a:pt x="133" y="120"/>
                    <a:pt x="133" y="120"/>
                  </a:cubicBezTo>
                  <a:cubicBezTo>
                    <a:pt x="133" y="116"/>
                    <a:pt x="133" y="116"/>
                    <a:pt x="133" y="116"/>
                  </a:cubicBezTo>
                  <a:cubicBezTo>
                    <a:pt x="130" y="116"/>
                    <a:pt x="130" y="116"/>
                    <a:pt x="130" y="116"/>
                  </a:cubicBezTo>
                  <a:cubicBezTo>
                    <a:pt x="130" y="71"/>
                    <a:pt x="130" y="71"/>
                    <a:pt x="130" y="71"/>
                  </a:cubicBezTo>
                  <a:cubicBezTo>
                    <a:pt x="133" y="71"/>
                    <a:pt x="133" y="71"/>
                    <a:pt x="133" y="71"/>
                  </a:cubicBezTo>
                  <a:cubicBezTo>
                    <a:pt x="133" y="66"/>
                    <a:pt x="133" y="66"/>
                    <a:pt x="133" y="66"/>
                  </a:cubicBezTo>
                  <a:cubicBezTo>
                    <a:pt x="137" y="66"/>
                    <a:pt x="137" y="66"/>
                    <a:pt x="137" y="66"/>
                  </a:cubicBezTo>
                  <a:cubicBezTo>
                    <a:pt x="137" y="60"/>
                    <a:pt x="137" y="60"/>
                    <a:pt x="137" y="60"/>
                  </a:cubicBezTo>
                  <a:cubicBezTo>
                    <a:pt x="16" y="60"/>
                    <a:pt x="16" y="60"/>
                    <a:pt x="16" y="60"/>
                  </a:cubicBezTo>
                  <a:lnTo>
                    <a:pt x="16" y="66"/>
                  </a:lnTo>
                  <a:close/>
                  <a:moveTo>
                    <a:pt x="106" y="71"/>
                  </a:moveTo>
                  <a:cubicBezTo>
                    <a:pt x="109" y="71"/>
                    <a:pt x="109" y="71"/>
                    <a:pt x="109" y="71"/>
                  </a:cubicBezTo>
                  <a:cubicBezTo>
                    <a:pt x="109" y="66"/>
                    <a:pt x="109" y="66"/>
                    <a:pt x="109" y="66"/>
                  </a:cubicBezTo>
                  <a:cubicBezTo>
                    <a:pt x="114" y="66"/>
                    <a:pt x="114" y="66"/>
                    <a:pt x="114" y="66"/>
                  </a:cubicBezTo>
                  <a:cubicBezTo>
                    <a:pt x="114" y="71"/>
                    <a:pt x="114" y="71"/>
                    <a:pt x="114" y="71"/>
                  </a:cubicBezTo>
                  <a:cubicBezTo>
                    <a:pt x="117" y="71"/>
                    <a:pt x="117" y="71"/>
                    <a:pt x="117" y="71"/>
                  </a:cubicBezTo>
                  <a:cubicBezTo>
                    <a:pt x="117" y="116"/>
                    <a:pt x="117" y="116"/>
                    <a:pt x="117" y="116"/>
                  </a:cubicBezTo>
                  <a:cubicBezTo>
                    <a:pt x="114" y="116"/>
                    <a:pt x="114" y="116"/>
                    <a:pt x="114" y="116"/>
                  </a:cubicBezTo>
                  <a:cubicBezTo>
                    <a:pt x="114" y="120"/>
                    <a:pt x="114" y="120"/>
                    <a:pt x="114" y="120"/>
                  </a:cubicBezTo>
                  <a:cubicBezTo>
                    <a:pt x="109" y="120"/>
                    <a:pt x="109" y="120"/>
                    <a:pt x="109" y="120"/>
                  </a:cubicBezTo>
                  <a:cubicBezTo>
                    <a:pt x="109" y="116"/>
                    <a:pt x="109" y="116"/>
                    <a:pt x="109" y="116"/>
                  </a:cubicBezTo>
                  <a:cubicBezTo>
                    <a:pt x="106" y="116"/>
                    <a:pt x="106" y="116"/>
                    <a:pt x="106" y="116"/>
                  </a:cubicBezTo>
                  <a:lnTo>
                    <a:pt x="106" y="71"/>
                  </a:lnTo>
                  <a:close/>
                  <a:moveTo>
                    <a:pt x="83" y="71"/>
                  </a:moveTo>
                  <a:cubicBezTo>
                    <a:pt x="86" y="71"/>
                    <a:pt x="86" y="71"/>
                    <a:pt x="86" y="71"/>
                  </a:cubicBezTo>
                  <a:cubicBezTo>
                    <a:pt x="86" y="66"/>
                    <a:pt x="86" y="66"/>
                    <a:pt x="86" y="66"/>
                  </a:cubicBezTo>
                  <a:cubicBezTo>
                    <a:pt x="90" y="66"/>
                    <a:pt x="90" y="66"/>
                    <a:pt x="90" y="66"/>
                  </a:cubicBezTo>
                  <a:cubicBezTo>
                    <a:pt x="90" y="71"/>
                    <a:pt x="90" y="71"/>
                    <a:pt x="90" y="71"/>
                  </a:cubicBezTo>
                  <a:cubicBezTo>
                    <a:pt x="93" y="71"/>
                    <a:pt x="93" y="71"/>
                    <a:pt x="93" y="71"/>
                  </a:cubicBezTo>
                  <a:cubicBezTo>
                    <a:pt x="93" y="116"/>
                    <a:pt x="93" y="116"/>
                    <a:pt x="93" y="116"/>
                  </a:cubicBezTo>
                  <a:cubicBezTo>
                    <a:pt x="90" y="116"/>
                    <a:pt x="90" y="116"/>
                    <a:pt x="90" y="116"/>
                  </a:cubicBezTo>
                  <a:cubicBezTo>
                    <a:pt x="90" y="120"/>
                    <a:pt x="90" y="120"/>
                    <a:pt x="90" y="120"/>
                  </a:cubicBezTo>
                  <a:cubicBezTo>
                    <a:pt x="86" y="120"/>
                    <a:pt x="86" y="120"/>
                    <a:pt x="86" y="120"/>
                  </a:cubicBezTo>
                  <a:cubicBezTo>
                    <a:pt x="86" y="116"/>
                    <a:pt x="86" y="116"/>
                    <a:pt x="86" y="116"/>
                  </a:cubicBezTo>
                  <a:cubicBezTo>
                    <a:pt x="83" y="116"/>
                    <a:pt x="83" y="116"/>
                    <a:pt x="83" y="116"/>
                  </a:cubicBezTo>
                  <a:lnTo>
                    <a:pt x="83" y="71"/>
                  </a:lnTo>
                  <a:close/>
                  <a:moveTo>
                    <a:pt x="59" y="71"/>
                  </a:moveTo>
                  <a:cubicBezTo>
                    <a:pt x="62" y="71"/>
                    <a:pt x="62" y="71"/>
                    <a:pt x="62" y="71"/>
                  </a:cubicBezTo>
                  <a:cubicBezTo>
                    <a:pt x="62" y="66"/>
                    <a:pt x="62" y="66"/>
                    <a:pt x="62" y="66"/>
                  </a:cubicBezTo>
                  <a:cubicBezTo>
                    <a:pt x="67" y="66"/>
                    <a:pt x="67" y="66"/>
                    <a:pt x="67" y="66"/>
                  </a:cubicBezTo>
                  <a:cubicBezTo>
                    <a:pt x="67" y="71"/>
                    <a:pt x="67" y="71"/>
                    <a:pt x="67" y="71"/>
                  </a:cubicBezTo>
                  <a:cubicBezTo>
                    <a:pt x="70" y="71"/>
                    <a:pt x="70" y="71"/>
                    <a:pt x="70" y="71"/>
                  </a:cubicBezTo>
                  <a:cubicBezTo>
                    <a:pt x="70" y="116"/>
                    <a:pt x="70" y="116"/>
                    <a:pt x="70" y="116"/>
                  </a:cubicBezTo>
                  <a:cubicBezTo>
                    <a:pt x="67" y="116"/>
                    <a:pt x="67" y="116"/>
                    <a:pt x="67" y="116"/>
                  </a:cubicBezTo>
                  <a:cubicBezTo>
                    <a:pt x="67" y="120"/>
                    <a:pt x="67" y="120"/>
                    <a:pt x="67" y="120"/>
                  </a:cubicBezTo>
                  <a:cubicBezTo>
                    <a:pt x="62" y="120"/>
                    <a:pt x="62" y="120"/>
                    <a:pt x="62" y="120"/>
                  </a:cubicBezTo>
                  <a:cubicBezTo>
                    <a:pt x="62" y="116"/>
                    <a:pt x="62" y="116"/>
                    <a:pt x="62" y="116"/>
                  </a:cubicBezTo>
                  <a:cubicBezTo>
                    <a:pt x="59" y="116"/>
                    <a:pt x="59" y="116"/>
                    <a:pt x="59" y="116"/>
                  </a:cubicBezTo>
                  <a:lnTo>
                    <a:pt x="59" y="71"/>
                  </a:lnTo>
                  <a:close/>
                  <a:moveTo>
                    <a:pt x="36" y="71"/>
                  </a:moveTo>
                  <a:cubicBezTo>
                    <a:pt x="39" y="71"/>
                    <a:pt x="39" y="71"/>
                    <a:pt x="39" y="71"/>
                  </a:cubicBezTo>
                  <a:cubicBezTo>
                    <a:pt x="39" y="66"/>
                    <a:pt x="39" y="66"/>
                    <a:pt x="39" y="66"/>
                  </a:cubicBezTo>
                  <a:cubicBezTo>
                    <a:pt x="43" y="66"/>
                    <a:pt x="43" y="66"/>
                    <a:pt x="43" y="66"/>
                  </a:cubicBezTo>
                  <a:cubicBezTo>
                    <a:pt x="43" y="71"/>
                    <a:pt x="43" y="71"/>
                    <a:pt x="43" y="71"/>
                  </a:cubicBezTo>
                  <a:cubicBezTo>
                    <a:pt x="46" y="71"/>
                    <a:pt x="46" y="71"/>
                    <a:pt x="46" y="71"/>
                  </a:cubicBezTo>
                  <a:cubicBezTo>
                    <a:pt x="46" y="116"/>
                    <a:pt x="46" y="116"/>
                    <a:pt x="46" y="116"/>
                  </a:cubicBezTo>
                  <a:cubicBezTo>
                    <a:pt x="43" y="116"/>
                    <a:pt x="43" y="116"/>
                    <a:pt x="43" y="116"/>
                  </a:cubicBezTo>
                  <a:cubicBezTo>
                    <a:pt x="43" y="120"/>
                    <a:pt x="43" y="120"/>
                    <a:pt x="43" y="120"/>
                  </a:cubicBezTo>
                  <a:cubicBezTo>
                    <a:pt x="39" y="120"/>
                    <a:pt x="39" y="120"/>
                    <a:pt x="39" y="120"/>
                  </a:cubicBezTo>
                  <a:cubicBezTo>
                    <a:pt x="39" y="116"/>
                    <a:pt x="39" y="116"/>
                    <a:pt x="39" y="116"/>
                  </a:cubicBezTo>
                  <a:cubicBezTo>
                    <a:pt x="36" y="116"/>
                    <a:pt x="36" y="116"/>
                    <a:pt x="36" y="116"/>
                  </a:cubicBezTo>
                  <a:lnTo>
                    <a:pt x="36" y="71"/>
                  </a:lnTo>
                  <a:close/>
                  <a:moveTo>
                    <a:pt x="75" y="16"/>
                  </a:moveTo>
                  <a:cubicBezTo>
                    <a:pt x="22" y="45"/>
                    <a:pt x="22" y="45"/>
                    <a:pt x="22" y="45"/>
                  </a:cubicBezTo>
                  <a:cubicBezTo>
                    <a:pt x="22" y="55"/>
                    <a:pt x="22" y="55"/>
                    <a:pt x="22" y="55"/>
                  </a:cubicBezTo>
                  <a:cubicBezTo>
                    <a:pt x="131" y="55"/>
                    <a:pt x="131" y="55"/>
                    <a:pt x="131" y="55"/>
                  </a:cubicBezTo>
                  <a:cubicBezTo>
                    <a:pt x="131" y="46"/>
                    <a:pt x="131" y="46"/>
                    <a:pt x="131" y="46"/>
                  </a:cubicBezTo>
                  <a:lnTo>
                    <a:pt x="75" y="16"/>
                  </a:lnTo>
                  <a:close/>
                  <a:moveTo>
                    <a:pt x="75" y="50"/>
                  </a:moveTo>
                  <a:cubicBezTo>
                    <a:pt x="68" y="50"/>
                    <a:pt x="62" y="44"/>
                    <a:pt x="62" y="37"/>
                  </a:cubicBezTo>
                  <a:cubicBezTo>
                    <a:pt x="62" y="30"/>
                    <a:pt x="68" y="24"/>
                    <a:pt x="75" y="24"/>
                  </a:cubicBezTo>
                  <a:cubicBezTo>
                    <a:pt x="82" y="24"/>
                    <a:pt x="88" y="30"/>
                    <a:pt x="88" y="37"/>
                  </a:cubicBezTo>
                  <a:cubicBezTo>
                    <a:pt x="88" y="44"/>
                    <a:pt x="82" y="50"/>
                    <a:pt x="75"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16BD9D36-B278-44E5-AB53-1C1355E08C93}"/>
                </a:ext>
              </a:extLst>
            </p:cNvPr>
            <p:cNvGrpSpPr/>
            <p:nvPr/>
          </p:nvGrpSpPr>
          <p:grpSpPr>
            <a:xfrm>
              <a:off x="2210549" y="3122222"/>
              <a:ext cx="931069" cy="901461"/>
              <a:chOff x="2210549" y="3122222"/>
              <a:chExt cx="931069" cy="901461"/>
            </a:xfrm>
          </p:grpSpPr>
          <p:sp>
            <p:nvSpPr>
              <p:cNvPr id="9" name="Rectangle 8">
                <a:extLst>
                  <a:ext uri="{FF2B5EF4-FFF2-40B4-BE49-F238E27FC236}">
                    <a16:creationId xmlns:a16="http://schemas.microsoft.com/office/drawing/2014/main" id="{46157373-476C-4A78-9C80-C0996E442406}"/>
                  </a:ext>
                </a:extLst>
              </p:cNvPr>
              <p:cNvSpPr/>
              <p:nvPr/>
            </p:nvSpPr>
            <p:spPr>
              <a:xfrm>
                <a:off x="2572282" y="3465143"/>
                <a:ext cx="251369" cy="349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377EEC3-B39B-4531-BF1D-6293CE85ACCF}"/>
                  </a:ext>
                </a:extLst>
              </p:cNvPr>
              <p:cNvGrpSpPr/>
              <p:nvPr/>
            </p:nvGrpSpPr>
            <p:grpSpPr>
              <a:xfrm>
                <a:off x="2210549" y="3122222"/>
                <a:ext cx="931069" cy="901461"/>
                <a:chOff x="2833540" y="2887321"/>
                <a:chExt cx="1231496" cy="1192335"/>
              </a:xfrm>
            </p:grpSpPr>
            <p:grpSp>
              <p:nvGrpSpPr>
                <p:cNvPr id="18" name="Group 11"/>
                <p:cNvGrpSpPr>
                  <a:grpSpLocks noChangeAspect="1"/>
                </p:cNvGrpSpPr>
                <p:nvPr/>
              </p:nvGrpSpPr>
              <p:grpSpPr bwMode="auto">
                <a:xfrm>
                  <a:off x="2833540" y="2887321"/>
                  <a:ext cx="1231496" cy="1192335"/>
                  <a:chOff x="2364" y="1767"/>
                  <a:chExt cx="1036" cy="786"/>
                </a:xfrm>
                <a:solidFill>
                  <a:schemeClr val="bg1"/>
                </a:solidFill>
              </p:grpSpPr>
              <p:sp>
                <p:nvSpPr>
                  <p:cNvPr id="20" name="Freeform 12"/>
                  <p:cNvSpPr>
                    <a:spLocks/>
                  </p:cNvSpPr>
                  <p:nvPr/>
                </p:nvSpPr>
                <p:spPr bwMode="auto">
                  <a:xfrm>
                    <a:off x="2692" y="2274"/>
                    <a:ext cx="149" cy="189"/>
                  </a:xfrm>
                  <a:custGeom>
                    <a:avLst/>
                    <a:gdLst>
                      <a:gd name="T0" fmla="*/ 53 w 63"/>
                      <a:gd name="T1" fmla="*/ 54 h 80"/>
                      <a:gd name="T2" fmla="*/ 40 w 63"/>
                      <a:gd name="T3" fmla="*/ 20 h 80"/>
                      <a:gd name="T4" fmla="*/ 59 w 63"/>
                      <a:gd name="T5" fmla="*/ 8 h 80"/>
                      <a:gd name="T6" fmla="*/ 23 w 63"/>
                      <a:gd name="T7" fmla="*/ 0 h 80"/>
                      <a:gd name="T8" fmla="*/ 17 w 63"/>
                      <a:gd name="T9" fmla="*/ 8 h 80"/>
                      <a:gd name="T10" fmla="*/ 37 w 63"/>
                      <a:gd name="T11" fmla="*/ 73 h 80"/>
                      <a:gd name="T12" fmla="*/ 40 w 63"/>
                      <a:gd name="T13" fmla="*/ 76 h 80"/>
                      <a:gd name="T14" fmla="*/ 49 w 63"/>
                      <a:gd name="T15" fmla="*/ 80 h 80"/>
                      <a:gd name="T16" fmla="*/ 58 w 63"/>
                      <a:gd name="T17" fmla="*/ 76 h 80"/>
                      <a:gd name="T18" fmla="*/ 58 w 63"/>
                      <a:gd name="T19" fmla="*/ 58 h 80"/>
                      <a:gd name="T20" fmla="*/ 53 w 63"/>
                      <a:gd name="T21"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80">
                        <a:moveTo>
                          <a:pt x="53" y="54"/>
                        </a:moveTo>
                        <a:cubicBezTo>
                          <a:pt x="39" y="42"/>
                          <a:pt x="33" y="33"/>
                          <a:pt x="40" y="20"/>
                        </a:cubicBezTo>
                        <a:cubicBezTo>
                          <a:pt x="43" y="14"/>
                          <a:pt x="50" y="11"/>
                          <a:pt x="59" y="8"/>
                        </a:cubicBezTo>
                        <a:cubicBezTo>
                          <a:pt x="47" y="6"/>
                          <a:pt x="34" y="4"/>
                          <a:pt x="23" y="0"/>
                        </a:cubicBezTo>
                        <a:cubicBezTo>
                          <a:pt x="21" y="2"/>
                          <a:pt x="19" y="5"/>
                          <a:pt x="17" y="8"/>
                        </a:cubicBezTo>
                        <a:cubicBezTo>
                          <a:pt x="0" y="43"/>
                          <a:pt x="28" y="66"/>
                          <a:pt x="37" y="73"/>
                        </a:cubicBezTo>
                        <a:cubicBezTo>
                          <a:pt x="38" y="74"/>
                          <a:pt x="39" y="75"/>
                          <a:pt x="40" y="76"/>
                        </a:cubicBezTo>
                        <a:cubicBezTo>
                          <a:pt x="42" y="78"/>
                          <a:pt x="46" y="80"/>
                          <a:pt x="49" y="80"/>
                        </a:cubicBezTo>
                        <a:cubicBezTo>
                          <a:pt x="52" y="80"/>
                          <a:pt x="55" y="78"/>
                          <a:pt x="58" y="76"/>
                        </a:cubicBezTo>
                        <a:cubicBezTo>
                          <a:pt x="63" y="71"/>
                          <a:pt x="63" y="63"/>
                          <a:pt x="58" y="58"/>
                        </a:cubicBezTo>
                        <a:cubicBezTo>
                          <a:pt x="57" y="56"/>
                          <a:pt x="55" y="55"/>
                          <a:pt x="53" y="54"/>
                        </a:cubicBezTo>
                        <a:close/>
                      </a:path>
                    </a:pathLst>
                  </a:custGeom>
                  <a:grpFill/>
                  <a:ln w="571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2850" y="2298"/>
                    <a:ext cx="61" cy="255"/>
                  </a:xfrm>
                  <a:custGeom>
                    <a:avLst/>
                    <a:gdLst>
                      <a:gd name="T0" fmla="*/ 0 w 26"/>
                      <a:gd name="T1" fmla="*/ 95 h 108"/>
                      <a:gd name="T2" fmla="*/ 13 w 26"/>
                      <a:gd name="T3" fmla="*/ 108 h 108"/>
                      <a:gd name="T4" fmla="*/ 26 w 26"/>
                      <a:gd name="T5" fmla="*/ 95 h 108"/>
                      <a:gd name="T6" fmla="*/ 26 w 26"/>
                      <a:gd name="T7" fmla="*/ 4 h 108"/>
                      <a:gd name="T8" fmla="*/ 0 w 26"/>
                      <a:gd name="T9" fmla="*/ 0 h 108"/>
                      <a:gd name="T10" fmla="*/ 0 w 26"/>
                      <a:gd name="T11" fmla="*/ 95 h 108"/>
                    </a:gdLst>
                    <a:ahLst/>
                    <a:cxnLst>
                      <a:cxn ang="0">
                        <a:pos x="T0" y="T1"/>
                      </a:cxn>
                      <a:cxn ang="0">
                        <a:pos x="T2" y="T3"/>
                      </a:cxn>
                      <a:cxn ang="0">
                        <a:pos x="T4" y="T5"/>
                      </a:cxn>
                      <a:cxn ang="0">
                        <a:pos x="T6" y="T7"/>
                      </a:cxn>
                      <a:cxn ang="0">
                        <a:pos x="T8" y="T9"/>
                      </a:cxn>
                      <a:cxn ang="0">
                        <a:pos x="T10" y="T11"/>
                      </a:cxn>
                    </a:cxnLst>
                    <a:rect l="0" t="0" r="r" b="b"/>
                    <a:pathLst>
                      <a:path w="26" h="108">
                        <a:moveTo>
                          <a:pt x="0" y="95"/>
                        </a:moveTo>
                        <a:cubicBezTo>
                          <a:pt x="0" y="102"/>
                          <a:pt x="6" y="108"/>
                          <a:pt x="13" y="108"/>
                        </a:cubicBezTo>
                        <a:cubicBezTo>
                          <a:pt x="20" y="108"/>
                          <a:pt x="26" y="102"/>
                          <a:pt x="26" y="95"/>
                        </a:cubicBezTo>
                        <a:cubicBezTo>
                          <a:pt x="26" y="4"/>
                          <a:pt x="26" y="4"/>
                          <a:pt x="26" y="4"/>
                        </a:cubicBezTo>
                        <a:cubicBezTo>
                          <a:pt x="17" y="2"/>
                          <a:pt x="8" y="1"/>
                          <a:pt x="0" y="0"/>
                        </a:cubicBezTo>
                        <a:lnTo>
                          <a:pt x="0" y="95"/>
                        </a:lnTo>
                        <a:close/>
                      </a:path>
                    </a:pathLst>
                  </a:custGeom>
                  <a:grpFill/>
                  <a:ln w="571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2935" y="2066"/>
                    <a:ext cx="158" cy="185"/>
                  </a:xfrm>
                  <a:custGeom>
                    <a:avLst/>
                    <a:gdLst>
                      <a:gd name="T0" fmla="*/ 28 w 67"/>
                      <a:gd name="T1" fmla="*/ 2 h 78"/>
                      <a:gd name="T2" fmla="*/ 13 w 67"/>
                      <a:gd name="T3" fmla="*/ 11 h 78"/>
                      <a:gd name="T4" fmla="*/ 22 w 67"/>
                      <a:gd name="T5" fmla="*/ 27 h 78"/>
                      <a:gd name="T6" fmla="*/ 39 w 67"/>
                      <a:gd name="T7" fmla="*/ 37 h 78"/>
                      <a:gd name="T8" fmla="*/ 37 w 67"/>
                      <a:gd name="T9" fmla="*/ 47 h 78"/>
                      <a:gd name="T10" fmla="*/ 0 w 67"/>
                      <a:gd name="T11" fmla="*/ 62 h 78"/>
                      <a:gd name="T12" fmla="*/ 36 w 67"/>
                      <a:gd name="T13" fmla="*/ 78 h 78"/>
                      <a:gd name="T14" fmla="*/ 57 w 67"/>
                      <a:gd name="T15" fmla="*/ 64 h 78"/>
                      <a:gd name="T16" fmla="*/ 62 w 67"/>
                      <a:gd name="T17" fmla="*/ 27 h 78"/>
                      <a:gd name="T18" fmla="*/ 28 w 67"/>
                      <a:gd name="T1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8">
                        <a:moveTo>
                          <a:pt x="28" y="2"/>
                        </a:moveTo>
                        <a:cubicBezTo>
                          <a:pt x="21" y="0"/>
                          <a:pt x="14" y="4"/>
                          <a:pt x="13" y="11"/>
                        </a:cubicBezTo>
                        <a:cubicBezTo>
                          <a:pt x="11" y="18"/>
                          <a:pt x="15" y="25"/>
                          <a:pt x="22" y="27"/>
                        </a:cubicBezTo>
                        <a:cubicBezTo>
                          <a:pt x="27" y="28"/>
                          <a:pt x="37" y="32"/>
                          <a:pt x="39" y="37"/>
                        </a:cubicBezTo>
                        <a:cubicBezTo>
                          <a:pt x="40" y="39"/>
                          <a:pt x="41" y="43"/>
                          <a:pt x="37" y="47"/>
                        </a:cubicBezTo>
                        <a:cubicBezTo>
                          <a:pt x="31" y="55"/>
                          <a:pt x="16" y="59"/>
                          <a:pt x="0" y="62"/>
                        </a:cubicBezTo>
                        <a:cubicBezTo>
                          <a:pt x="14" y="65"/>
                          <a:pt x="27" y="70"/>
                          <a:pt x="36" y="78"/>
                        </a:cubicBezTo>
                        <a:cubicBezTo>
                          <a:pt x="44" y="75"/>
                          <a:pt x="51" y="70"/>
                          <a:pt x="57" y="64"/>
                        </a:cubicBezTo>
                        <a:cubicBezTo>
                          <a:pt x="67" y="51"/>
                          <a:pt x="67" y="36"/>
                          <a:pt x="62" y="27"/>
                        </a:cubicBezTo>
                        <a:cubicBezTo>
                          <a:pt x="54" y="8"/>
                          <a:pt x="31" y="2"/>
                          <a:pt x="28" y="2"/>
                        </a:cubicBezTo>
                        <a:close/>
                      </a:path>
                    </a:pathLst>
                  </a:custGeom>
                  <a:grpFill/>
                  <a:ln w="571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2668" y="2066"/>
                    <a:ext cx="404" cy="397"/>
                  </a:xfrm>
                  <a:custGeom>
                    <a:avLst/>
                    <a:gdLst>
                      <a:gd name="T0" fmla="*/ 82 w 171"/>
                      <a:gd name="T1" fmla="*/ 64 h 168"/>
                      <a:gd name="T2" fmla="*/ 30 w 171"/>
                      <a:gd name="T3" fmla="*/ 47 h 168"/>
                      <a:gd name="T4" fmla="*/ 28 w 171"/>
                      <a:gd name="T5" fmla="*/ 37 h 168"/>
                      <a:gd name="T6" fmla="*/ 45 w 171"/>
                      <a:gd name="T7" fmla="*/ 27 h 168"/>
                      <a:gd name="T8" fmla="*/ 55 w 171"/>
                      <a:gd name="T9" fmla="*/ 11 h 168"/>
                      <a:gd name="T10" fmla="*/ 39 w 171"/>
                      <a:gd name="T11" fmla="*/ 2 h 168"/>
                      <a:gd name="T12" fmla="*/ 5 w 171"/>
                      <a:gd name="T13" fmla="*/ 27 h 168"/>
                      <a:gd name="T14" fmla="*/ 11 w 171"/>
                      <a:gd name="T15" fmla="*/ 64 h 168"/>
                      <a:gd name="T16" fmla="*/ 78 w 171"/>
                      <a:gd name="T17" fmla="*/ 89 h 168"/>
                      <a:gd name="T18" fmla="*/ 130 w 171"/>
                      <a:gd name="T19" fmla="*/ 108 h 168"/>
                      <a:gd name="T20" fmla="*/ 117 w 171"/>
                      <a:gd name="T21" fmla="*/ 142 h 168"/>
                      <a:gd name="T22" fmla="*/ 112 w 171"/>
                      <a:gd name="T23" fmla="*/ 146 h 168"/>
                      <a:gd name="T24" fmla="*/ 112 w 171"/>
                      <a:gd name="T25" fmla="*/ 164 h 168"/>
                      <a:gd name="T26" fmla="*/ 121 w 171"/>
                      <a:gd name="T27" fmla="*/ 168 h 168"/>
                      <a:gd name="T28" fmla="*/ 131 w 171"/>
                      <a:gd name="T29" fmla="*/ 164 h 168"/>
                      <a:gd name="T30" fmla="*/ 133 w 171"/>
                      <a:gd name="T31" fmla="*/ 161 h 168"/>
                      <a:gd name="T32" fmla="*/ 153 w 171"/>
                      <a:gd name="T33" fmla="*/ 96 h 168"/>
                      <a:gd name="T34" fmla="*/ 82 w 171"/>
                      <a:gd name="T3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68">
                        <a:moveTo>
                          <a:pt x="82" y="64"/>
                        </a:moveTo>
                        <a:cubicBezTo>
                          <a:pt x="62" y="61"/>
                          <a:pt x="38" y="57"/>
                          <a:pt x="30" y="47"/>
                        </a:cubicBezTo>
                        <a:cubicBezTo>
                          <a:pt x="26" y="43"/>
                          <a:pt x="28" y="38"/>
                          <a:pt x="28" y="37"/>
                        </a:cubicBezTo>
                        <a:cubicBezTo>
                          <a:pt x="30" y="32"/>
                          <a:pt x="40" y="28"/>
                          <a:pt x="45" y="27"/>
                        </a:cubicBezTo>
                        <a:cubicBezTo>
                          <a:pt x="52" y="25"/>
                          <a:pt x="56" y="18"/>
                          <a:pt x="55" y="11"/>
                        </a:cubicBezTo>
                        <a:cubicBezTo>
                          <a:pt x="53" y="4"/>
                          <a:pt x="46" y="0"/>
                          <a:pt x="39" y="2"/>
                        </a:cubicBezTo>
                        <a:cubicBezTo>
                          <a:pt x="37" y="2"/>
                          <a:pt x="13" y="8"/>
                          <a:pt x="5" y="27"/>
                        </a:cubicBezTo>
                        <a:cubicBezTo>
                          <a:pt x="1" y="36"/>
                          <a:pt x="0" y="51"/>
                          <a:pt x="11" y="64"/>
                        </a:cubicBezTo>
                        <a:cubicBezTo>
                          <a:pt x="25" y="81"/>
                          <a:pt x="52" y="85"/>
                          <a:pt x="78" y="89"/>
                        </a:cubicBezTo>
                        <a:cubicBezTo>
                          <a:pt x="100" y="93"/>
                          <a:pt x="125" y="97"/>
                          <a:pt x="130" y="108"/>
                        </a:cubicBezTo>
                        <a:cubicBezTo>
                          <a:pt x="137" y="121"/>
                          <a:pt x="131" y="130"/>
                          <a:pt x="117" y="142"/>
                        </a:cubicBezTo>
                        <a:cubicBezTo>
                          <a:pt x="115" y="143"/>
                          <a:pt x="114" y="144"/>
                          <a:pt x="112" y="146"/>
                        </a:cubicBezTo>
                        <a:cubicBezTo>
                          <a:pt x="107" y="151"/>
                          <a:pt x="107" y="159"/>
                          <a:pt x="112" y="164"/>
                        </a:cubicBezTo>
                        <a:cubicBezTo>
                          <a:pt x="115" y="166"/>
                          <a:pt x="118" y="168"/>
                          <a:pt x="121" y="168"/>
                        </a:cubicBezTo>
                        <a:cubicBezTo>
                          <a:pt x="125" y="168"/>
                          <a:pt x="128" y="166"/>
                          <a:pt x="131" y="164"/>
                        </a:cubicBezTo>
                        <a:cubicBezTo>
                          <a:pt x="131" y="163"/>
                          <a:pt x="132" y="162"/>
                          <a:pt x="133" y="161"/>
                        </a:cubicBezTo>
                        <a:cubicBezTo>
                          <a:pt x="143" y="154"/>
                          <a:pt x="171" y="131"/>
                          <a:pt x="153" y="96"/>
                        </a:cubicBezTo>
                        <a:cubicBezTo>
                          <a:pt x="142" y="74"/>
                          <a:pt x="111" y="69"/>
                          <a:pt x="82" y="64"/>
                        </a:cubicBezTo>
                        <a:close/>
                      </a:path>
                    </a:pathLst>
                  </a:custGeom>
                  <a:grpFill/>
                  <a:ln w="571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2364" y="1767"/>
                    <a:ext cx="1036" cy="439"/>
                  </a:xfrm>
                  <a:custGeom>
                    <a:avLst/>
                    <a:gdLst>
                      <a:gd name="T0" fmla="*/ 427 w 439"/>
                      <a:gd name="T1" fmla="*/ 114 h 186"/>
                      <a:gd name="T2" fmla="*/ 342 w 439"/>
                      <a:gd name="T3" fmla="*/ 43 h 186"/>
                      <a:gd name="T4" fmla="*/ 270 w 439"/>
                      <a:gd name="T5" fmla="*/ 59 h 186"/>
                      <a:gd name="T6" fmla="*/ 232 w 439"/>
                      <a:gd name="T7" fmla="*/ 75 h 186"/>
                      <a:gd name="T8" fmla="*/ 232 w 439"/>
                      <a:gd name="T9" fmla="*/ 63 h 186"/>
                      <a:gd name="T10" fmla="*/ 252 w 439"/>
                      <a:gd name="T11" fmla="*/ 33 h 186"/>
                      <a:gd name="T12" fmla="*/ 219 w 439"/>
                      <a:gd name="T13" fmla="*/ 0 h 186"/>
                      <a:gd name="T14" fmla="*/ 186 w 439"/>
                      <a:gd name="T15" fmla="*/ 33 h 186"/>
                      <a:gd name="T16" fmla="*/ 206 w 439"/>
                      <a:gd name="T17" fmla="*/ 63 h 186"/>
                      <a:gd name="T18" fmla="*/ 206 w 439"/>
                      <a:gd name="T19" fmla="*/ 75 h 186"/>
                      <a:gd name="T20" fmla="*/ 168 w 439"/>
                      <a:gd name="T21" fmla="*/ 59 h 186"/>
                      <a:gd name="T22" fmla="*/ 97 w 439"/>
                      <a:gd name="T23" fmla="*/ 43 h 186"/>
                      <a:gd name="T24" fmla="*/ 11 w 439"/>
                      <a:gd name="T25" fmla="*/ 114 h 186"/>
                      <a:gd name="T26" fmla="*/ 17 w 439"/>
                      <a:gd name="T27" fmla="*/ 130 h 186"/>
                      <a:gd name="T28" fmla="*/ 127 w 439"/>
                      <a:gd name="T29" fmla="*/ 72 h 186"/>
                      <a:gd name="T30" fmla="*/ 135 w 439"/>
                      <a:gd name="T31" fmla="*/ 70 h 186"/>
                      <a:gd name="T32" fmla="*/ 138 w 439"/>
                      <a:gd name="T33" fmla="*/ 78 h 186"/>
                      <a:gd name="T34" fmla="*/ 69 w 439"/>
                      <a:gd name="T35" fmla="*/ 139 h 186"/>
                      <a:gd name="T36" fmla="*/ 118 w 439"/>
                      <a:gd name="T37" fmla="*/ 134 h 186"/>
                      <a:gd name="T38" fmla="*/ 206 w 439"/>
                      <a:gd name="T39" fmla="*/ 118 h 186"/>
                      <a:gd name="T40" fmla="*/ 206 w 439"/>
                      <a:gd name="T41" fmla="*/ 182 h 186"/>
                      <a:gd name="T42" fmla="*/ 213 w 439"/>
                      <a:gd name="T43" fmla="*/ 183 h 186"/>
                      <a:gd name="T44" fmla="*/ 232 w 439"/>
                      <a:gd name="T45" fmla="*/ 186 h 186"/>
                      <a:gd name="T46" fmla="*/ 232 w 439"/>
                      <a:gd name="T47" fmla="*/ 118 h 186"/>
                      <a:gd name="T48" fmla="*/ 320 w 439"/>
                      <a:gd name="T49" fmla="*/ 134 h 186"/>
                      <a:gd name="T50" fmla="*/ 369 w 439"/>
                      <a:gd name="T51" fmla="*/ 139 h 186"/>
                      <a:gd name="T52" fmla="*/ 301 w 439"/>
                      <a:gd name="T53" fmla="*/ 78 h 186"/>
                      <a:gd name="T54" fmla="*/ 303 w 439"/>
                      <a:gd name="T55" fmla="*/ 70 h 186"/>
                      <a:gd name="T56" fmla="*/ 311 w 439"/>
                      <a:gd name="T57" fmla="*/ 72 h 186"/>
                      <a:gd name="T58" fmla="*/ 422 w 439"/>
                      <a:gd name="T59" fmla="*/ 130 h 186"/>
                      <a:gd name="T60" fmla="*/ 427 w 439"/>
                      <a:gd name="T6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86">
                        <a:moveTo>
                          <a:pt x="427" y="114"/>
                        </a:moveTo>
                        <a:cubicBezTo>
                          <a:pt x="403" y="109"/>
                          <a:pt x="369" y="75"/>
                          <a:pt x="342" y="43"/>
                        </a:cubicBezTo>
                        <a:cubicBezTo>
                          <a:pt x="319" y="17"/>
                          <a:pt x="310" y="39"/>
                          <a:pt x="270" y="59"/>
                        </a:cubicBezTo>
                        <a:cubicBezTo>
                          <a:pt x="248" y="70"/>
                          <a:pt x="241" y="72"/>
                          <a:pt x="232" y="75"/>
                        </a:cubicBezTo>
                        <a:cubicBezTo>
                          <a:pt x="232" y="63"/>
                          <a:pt x="232" y="63"/>
                          <a:pt x="232" y="63"/>
                        </a:cubicBezTo>
                        <a:cubicBezTo>
                          <a:pt x="244" y="58"/>
                          <a:pt x="252" y="46"/>
                          <a:pt x="252" y="33"/>
                        </a:cubicBezTo>
                        <a:cubicBezTo>
                          <a:pt x="252" y="14"/>
                          <a:pt x="237" y="0"/>
                          <a:pt x="219" y="0"/>
                        </a:cubicBezTo>
                        <a:cubicBezTo>
                          <a:pt x="201" y="0"/>
                          <a:pt x="186" y="14"/>
                          <a:pt x="186" y="33"/>
                        </a:cubicBezTo>
                        <a:cubicBezTo>
                          <a:pt x="186" y="46"/>
                          <a:pt x="195" y="58"/>
                          <a:pt x="206" y="63"/>
                        </a:cubicBezTo>
                        <a:cubicBezTo>
                          <a:pt x="206" y="75"/>
                          <a:pt x="206" y="75"/>
                          <a:pt x="206" y="75"/>
                        </a:cubicBezTo>
                        <a:cubicBezTo>
                          <a:pt x="197" y="72"/>
                          <a:pt x="190" y="70"/>
                          <a:pt x="168" y="59"/>
                        </a:cubicBezTo>
                        <a:cubicBezTo>
                          <a:pt x="128" y="39"/>
                          <a:pt x="119" y="17"/>
                          <a:pt x="97" y="43"/>
                        </a:cubicBezTo>
                        <a:cubicBezTo>
                          <a:pt x="70" y="75"/>
                          <a:pt x="36" y="109"/>
                          <a:pt x="11" y="114"/>
                        </a:cubicBezTo>
                        <a:cubicBezTo>
                          <a:pt x="0" y="116"/>
                          <a:pt x="3" y="124"/>
                          <a:pt x="17" y="130"/>
                        </a:cubicBezTo>
                        <a:cubicBezTo>
                          <a:pt x="37" y="135"/>
                          <a:pt x="88" y="138"/>
                          <a:pt x="127" y="72"/>
                        </a:cubicBezTo>
                        <a:cubicBezTo>
                          <a:pt x="129" y="69"/>
                          <a:pt x="133" y="68"/>
                          <a:pt x="135" y="70"/>
                        </a:cubicBezTo>
                        <a:cubicBezTo>
                          <a:pt x="138" y="71"/>
                          <a:pt x="139" y="75"/>
                          <a:pt x="138" y="78"/>
                        </a:cubicBezTo>
                        <a:cubicBezTo>
                          <a:pt x="117" y="114"/>
                          <a:pt x="92" y="131"/>
                          <a:pt x="69" y="139"/>
                        </a:cubicBezTo>
                        <a:cubicBezTo>
                          <a:pt x="84" y="139"/>
                          <a:pt x="100" y="137"/>
                          <a:pt x="118" y="134"/>
                        </a:cubicBezTo>
                        <a:cubicBezTo>
                          <a:pt x="160" y="126"/>
                          <a:pt x="188" y="118"/>
                          <a:pt x="206" y="118"/>
                        </a:cubicBezTo>
                        <a:cubicBezTo>
                          <a:pt x="206" y="182"/>
                          <a:pt x="206" y="182"/>
                          <a:pt x="206" y="182"/>
                        </a:cubicBezTo>
                        <a:cubicBezTo>
                          <a:pt x="209" y="182"/>
                          <a:pt x="211" y="183"/>
                          <a:pt x="213" y="183"/>
                        </a:cubicBezTo>
                        <a:cubicBezTo>
                          <a:pt x="219" y="184"/>
                          <a:pt x="226" y="185"/>
                          <a:pt x="232" y="186"/>
                        </a:cubicBezTo>
                        <a:cubicBezTo>
                          <a:pt x="232" y="118"/>
                          <a:pt x="232" y="118"/>
                          <a:pt x="232" y="118"/>
                        </a:cubicBezTo>
                        <a:cubicBezTo>
                          <a:pt x="250" y="118"/>
                          <a:pt x="278" y="126"/>
                          <a:pt x="320" y="134"/>
                        </a:cubicBezTo>
                        <a:cubicBezTo>
                          <a:pt x="338" y="137"/>
                          <a:pt x="355" y="139"/>
                          <a:pt x="369" y="139"/>
                        </a:cubicBezTo>
                        <a:cubicBezTo>
                          <a:pt x="346" y="131"/>
                          <a:pt x="322" y="114"/>
                          <a:pt x="301" y="78"/>
                        </a:cubicBezTo>
                        <a:cubicBezTo>
                          <a:pt x="299" y="75"/>
                          <a:pt x="300" y="71"/>
                          <a:pt x="303" y="70"/>
                        </a:cubicBezTo>
                        <a:cubicBezTo>
                          <a:pt x="306" y="68"/>
                          <a:pt x="310" y="69"/>
                          <a:pt x="311" y="72"/>
                        </a:cubicBezTo>
                        <a:cubicBezTo>
                          <a:pt x="350" y="138"/>
                          <a:pt x="401" y="135"/>
                          <a:pt x="422" y="130"/>
                        </a:cubicBezTo>
                        <a:cubicBezTo>
                          <a:pt x="436" y="124"/>
                          <a:pt x="439" y="116"/>
                          <a:pt x="427" y="114"/>
                        </a:cubicBezTo>
                        <a:close/>
                      </a:path>
                    </a:pathLst>
                  </a:custGeom>
                  <a:grpFill/>
                  <a:ln w="571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 name="Group 11">
                  <a:extLst>
                    <a:ext uri="{FF2B5EF4-FFF2-40B4-BE49-F238E27FC236}">
                      <a16:creationId xmlns:a16="http://schemas.microsoft.com/office/drawing/2014/main" id="{D35EBE4A-6136-4C93-AF1A-7D9B8EE77672}"/>
                    </a:ext>
                  </a:extLst>
                </p:cNvPr>
                <p:cNvGrpSpPr>
                  <a:grpSpLocks noChangeAspect="1"/>
                </p:cNvGrpSpPr>
                <p:nvPr/>
              </p:nvGrpSpPr>
              <p:grpSpPr bwMode="auto">
                <a:xfrm>
                  <a:off x="2833540" y="2887321"/>
                  <a:ext cx="1231496" cy="1192335"/>
                  <a:chOff x="2364" y="1767"/>
                  <a:chExt cx="1036" cy="786"/>
                </a:xfrm>
                <a:solidFill>
                  <a:schemeClr val="bg1"/>
                </a:solidFill>
              </p:grpSpPr>
              <p:sp>
                <p:nvSpPr>
                  <p:cNvPr id="92" name="Freeform 12">
                    <a:extLst>
                      <a:ext uri="{FF2B5EF4-FFF2-40B4-BE49-F238E27FC236}">
                        <a16:creationId xmlns:a16="http://schemas.microsoft.com/office/drawing/2014/main" id="{EB17F95E-C037-4E78-A58E-D27D413B2F3A}"/>
                      </a:ext>
                    </a:extLst>
                  </p:cNvPr>
                  <p:cNvSpPr>
                    <a:spLocks/>
                  </p:cNvSpPr>
                  <p:nvPr/>
                </p:nvSpPr>
                <p:spPr bwMode="auto">
                  <a:xfrm>
                    <a:off x="2692" y="2274"/>
                    <a:ext cx="149" cy="189"/>
                  </a:xfrm>
                  <a:custGeom>
                    <a:avLst/>
                    <a:gdLst>
                      <a:gd name="T0" fmla="*/ 53 w 63"/>
                      <a:gd name="T1" fmla="*/ 54 h 80"/>
                      <a:gd name="T2" fmla="*/ 40 w 63"/>
                      <a:gd name="T3" fmla="*/ 20 h 80"/>
                      <a:gd name="T4" fmla="*/ 59 w 63"/>
                      <a:gd name="T5" fmla="*/ 8 h 80"/>
                      <a:gd name="T6" fmla="*/ 23 w 63"/>
                      <a:gd name="T7" fmla="*/ 0 h 80"/>
                      <a:gd name="T8" fmla="*/ 17 w 63"/>
                      <a:gd name="T9" fmla="*/ 8 h 80"/>
                      <a:gd name="T10" fmla="*/ 37 w 63"/>
                      <a:gd name="T11" fmla="*/ 73 h 80"/>
                      <a:gd name="T12" fmla="*/ 40 w 63"/>
                      <a:gd name="T13" fmla="*/ 76 h 80"/>
                      <a:gd name="T14" fmla="*/ 49 w 63"/>
                      <a:gd name="T15" fmla="*/ 80 h 80"/>
                      <a:gd name="T16" fmla="*/ 58 w 63"/>
                      <a:gd name="T17" fmla="*/ 76 h 80"/>
                      <a:gd name="T18" fmla="*/ 58 w 63"/>
                      <a:gd name="T19" fmla="*/ 58 h 80"/>
                      <a:gd name="T20" fmla="*/ 53 w 63"/>
                      <a:gd name="T21"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80">
                        <a:moveTo>
                          <a:pt x="53" y="54"/>
                        </a:moveTo>
                        <a:cubicBezTo>
                          <a:pt x="39" y="42"/>
                          <a:pt x="33" y="33"/>
                          <a:pt x="40" y="20"/>
                        </a:cubicBezTo>
                        <a:cubicBezTo>
                          <a:pt x="43" y="14"/>
                          <a:pt x="50" y="11"/>
                          <a:pt x="59" y="8"/>
                        </a:cubicBezTo>
                        <a:cubicBezTo>
                          <a:pt x="47" y="6"/>
                          <a:pt x="34" y="4"/>
                          <a:pt x="23" y="0"/>
                        </a:cubicBezTo>
                        <a:cubicBezTo>
                          <a:pt x="21" y="2"/>
                          <a:pt x="19" y="5"/>
                          <a:pt x="17" y="8"/>
                        </a:cubicBezTo>
                        <a:cubicBezTo>
                          <a:pt x="0" y="43"/>
                          <a:pt x="28" y="66"/>
                          <a:pt x="37" y="73"/>
                        </a:cubicBezTo>
                        <a:cubicBezTo>
                          <a:pt x="38" y="74"/>
                          <a:pt x="39" y="75"/>
                          <a:pt x="40" y="76"/>
                        </a:cubicBezTo>
                        <a:cubicBezTo>
                          <a:pt x="42" y="78"/>
                          <a:pt x="46" y="80"/>
                          <a:pt x="49" y="80"/>
                        </a:cubicBezTo>
                        <a:cubicBezTo>
                          <a:pt x="52" y="80"/>
                          <a:pt x="55" y="78"/>
                          <a:pt x="58" y="76"/>
                        </a:cubicBezTo>
                        <a:cubicBezTo>
                          <a:pt x="63" y="71"/>
                          <a:pt x="63" y="63"/>
                          <a:pt x="58" y="58"/>
                        </a:cubicBezTo>
                        <a:cubicBezTo>
                          <a:pt x="57" y="56"/>
                          <a:pt x="55" y="55"/>
                          <a:pt x="5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3">
                    <a:extLst>
                      <a:ext uri="{FF2B5EF4-FFF2-40B4-BE49-F238E27FC236}">
                        <a16:creationId xmlns:a16="http://schemas.microsoft.com/office/drawing/2014/main" id="{E68F334F-64D0-438B-A801-BFC7552C5A75}"/>
                      </a:ext>
                    </a:extLst>
                  </p:cNvPr>
                  <p:cNvSpPr>
                    <a:spLocks/>
                  </p:cNvSpPr>
                  <p:nvPr/>
                </p:nvSpPr>
                <p:spPr bwMode="auto">
                  <a:xfrm>
                    <a:off x="2850" y="2298"/>
                    <a:ext cx="61" cy="255"/>
                  </a:xfrm>
                  <a:custGeom>
                    <a:avLst/>
                    <a:gdLst>
                      <a:gd name="T0" fmla="*/ 0 w 26"/>
                      <a:gd name="T1" fmla="*/ 95 h 108"/>
                      <a:gd name="T2" fmla="*/ 13 w 26"/>
                      <a:gd name="T3" fmla="*/ 108 h 108"/>
                      <a:gd name="T4" fmla="*/ 26 w 26"/>
                      <a:gd name="T5" fmla="*/ 95 h 108"/>
                      <a:gd name="T6" fmla="*/ 26 w 26"/>
                      <a:gd name="T7" fmla="*/ 4 h 108"/>
                      <a:gd name="T8" fmla="*/ 0 w 26"/>
                      <a:gd name="T9" fmla="*/ 0 h 108"/>
                      <a:gd name="T10" fmla="*/ 0 w 26"/>
                      <a:gd name="T11" fmla="*/ 95 h 108"/>
                    </a:gdLst>
                    <a:ahLst/>
                    <a:cxnLst>
                      <a:cxn ang="0">
                        <a:pos x="T0" y="T1"/>
                      </a:cxn>
                      <a:cxn ang="0">
                        <a:pos x="T2" y="T3"/>
                      </a:cxn>
                      <a:cxn ang="0">
                        <a:pos x="T4" y="T5"/>
                      </a:cxn>
                      <a:cxn ang="0">
                        <a:pos x="T6" y="T7"/>
                      </a:cxn>
                      <a:cxn ang="0">
                        <a:pos x="T8" y="T9"/>
                      </a:cxn>
                      <a:cxn ang="0">
                        <a:pos x="T10" y="T11"/>
                      </a:cxn>
                    </a:cxnLst>
                    <a:rect l="0" t="0" r="r" b="b"/>
                    <a:pathLst>
                      <a:path w="26" h="108">
                        <a:moveTo>
                          <a:pt x="0" y="95"/>
                        </a:moveTo>
                        <a:cubicBezTo>
                          <a:pt x="0" y="102"/>
                          <a:pt x="6" y="108"/>
                          <a:pt x="13" y="108"/>
                        </a:cubicBezTo>
                        <a:cubicBezTo>
                          <a:pt x="20" y="108"/>
                          <a:pt x="26" y="102"/>
                          <a:pt x="26" y="95"/>
                        </a:cubicBezTo>
                        <a:cubicBezTo>
                          <a:pt x="26" y="4"/>
                          <a:pt x="26" y="4"/>
                          <a:pt x="26" y="4"/>
                        </a:cubicBezTo>
                        <a:cubicBezTo>
                          <a:pt x="17" y="2"/>
                          <a:pt x="8" y="1"/>
                          <a:pt x="0" y="0"/>
                        </a:cubicBezTo>
                        <a:lnTo>
                          <a:pt x="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
                    <a:extLst>
                      <a:ext uri="{FF2B5EF4-FFF2-40B4-BE49-F238E27FC236}">
                        <a16:creationId xmlns:a16="http://schemas.microsoft.com/office/drawing/2014/main" id="{C8BED968-27D8-4057-BB8F-FD600A47DCB1}"/>
                      </a:ext>
                    </a:extLst>
                  </p:cNvPr>
                  <p:cNvSpPr>
                    <a:spLocks/>
                  </p:cNvSpPr>
                  <p:nvPr/>
                </p:nvSpPr>
                <p:spPr bwMode="auto">
                  <a:xfrm>
                    <a:off x="2935" y="2066"/>
                    <a:ext cx="158" cy="185"/>
                  </a:xfrm>
                  <a:custGeom>
                    <a:avLst/>
                    <a:gdLst>
                      <a:gd name="T0" fmla="*/ 28 w 67"/>
                      <a:gd name="T1" fmla="*/ 2 h 78"/>
                      <a:gd name="T2" fmla="*/ 13 w 67"/>
                      <a:gd name="T3" fmla="*/ 11 h 78"/>
                      <a:gd name="T4" fmla="*/ 22 w 67"/>
                      <a:gd name="T5" fmla="*/ 27 h 78"/>
                      <a:gd name="T6" fmla="*/ 39 w 67"/>
                      <a:gd name="T7" fmla="*/ 37 h 78"/>
                      <a:gd name="T8" fmla="*/ 37 w 67"/>
                      <a:gd name="T9" fmla="*/ 47 h 78"/>
                      <a:gd name="T10" fmla="*/ 0 w 67"/>
                      <a:gd name="T11" fmla="*/ 62 h 78"/>
                      <a:gd name="T12" fmla="*/ 36 w 67"/>
                      <a:gd name="T13" fmla="*/ 78 h 78"/>
                      <a:gd name="T14" fmla="*/ 57 w 67"/>
                      <a:gd name="T15" fmla="*/ 64 h 78"/>
                      <a:gd name="T16" fmla="*/ 62 w 67"/>
                      <a:gd name="T17" fmla="*/ 27 h 78"/>
                      <a:gd name="T18" fmla="*/ 28 w 67"/>
                      <a:gd name="T1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78">
                        <a:moveTo>
                          <a:pt x="28" y="2"/>
                        </a:moveTo>
                        <a:cubicBezTo>
                          <a:pt x="21" y="0"/>
                          <a:pt x="14" y="4"/>
                          <a:pt x="13" y="11"/>
                        </a:cubicBezTo>
                        <a:cubicBezTo>
                          <a:pt x="11" y="18"/>
                          <a:pt x="15" y="25"/>
                          <a:pt x="22" y="27"/>
                        </a:cubicBezTo>
                        <a:cubicBezTo>
                          <a:pt x="27" y="28"/>
                          <a:pt x="37" y="32"/>
                          <a:pt x="39" y="37"/>
                        </a:cubicBezTo>
                        <a:cubicBezTo>
                          <a:pt x="40" y="39"/>
                          <a:pt x="41" y="43"/>
                          <a:pt x="37" y="47"/>
                        </a:cubicBezTo>
                        <a:cubicBezTo>
                          <a:pt x="31" y="55"/>
                          <a:pt x="16" y="59"/>
                          <a:pt x="0" y="62"/>
                        </a:cubicBezTo>
                        <a:cubicBezTo>
                          <a:pt x="14" y="65"/>
                          <a:pt x="27" y="70"/>
                          <a:pt x="36" y="78"/>
                        </a:cubicBezTo>
                        <a:cubicBezTo>
                          <a:pt x="44" y="75"/>
                          <a:pt x="51" y="70"/>
                          <a:pt x="57" y="64"/>
                        </a:cubicBezTo>
                        <a:cubicBezTo>
                          <a:pt x="67" y="51"/>
                          <a:pt x="67" y="36"/>
                          <a:pt x="62" y="27"/>
                        </a:cubicBezTo>
                        <a:cubicBezTo>
                          <a:pt x="54" y="8"/>
                          <a:pt x="31" y="2"/>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96EF55F0-E38F-4B70-A229-1ECFEE228267}"/>
                      </a:ext>
                    </a:extLst>
                  </p:cNvPr>
                  <p:cNvSpPr>
                    <a:spLocks/>
                  </p:cNvSpPr>
                  <p:nvPr/>
                </p:nvSpPr>
                <p:spPr bwMode="auto">
                  <a:xfrm>
                    <a:off x="2668" y="2066"/>
                    <a:ext cx="404" cy="397"/>
                  </a:xfrm>
                  <a:custGeom>
                    <a:avLst/>
                    <a:gdLst>
                      <a:gd name="T0" fmla="*/ 82 w 171"/>
                      <a:gd name="T1" fmla="*/ 64 h 168"/>
                      <a:gd name="T2" fmla="*/ 30 w 171"/>
                      <a:gd name="T3" fmla="*/ 47 h 168"/>
                      <a:gd name="T4" fmla="*/ 28 w 171"/>
                      <a:gd name="T5" fmla="*/ 37 h 168"/>
                      <a:gd name="T6" fmla="*/ 45 w 171"/>
                      <a:gd name="T7" fmla="*/ 27 h 168"/>
                      <a:gd name="T8" fmla="*/ 55 w 171"/>
                      <a:gd name="T9" fmla="*/ 11 h 168"/>
                      <a:gd name="T10" fmla="*/ 39 w 171"/>
                      <a:gd name="T11" fmla="*/ 2 h 168"/>
                      <a:gd name="T12" fmla="*/ 5 w 171"/>
                      <a:gd name="T13" fmla="*/ 27 h 168"/>
                      <a:gd name="T14" fmla="*/ 11 w 171"/>
                      <a:gd name="T15" fmla="*/ 64 h 168"/>
                      <a:gd name="T16" fmla="*/ 78 w 171"/>
                      <a:gd name="T17" fmla="*/ 89 h 168"/>
                      <a:gd name="T18" fmla="*/ 130 w 171"/>
                      <a:gd name="T19" fmla="*/ 108 h 168"/>
                      <a:gd name="T20" fmla="*/ 117 w 171"/>
                      <a:gd name="T21" fmla="*/ 142 h 168"/>
                      <a:gd name="T22" fmla="*/ 112 w 171"/>
                      <a:gd name="T23" fmla="*/ 146 h 168"/>
                      <a:gd name="T24" fmla="*/ 112 w 171"/>
                      <a:gd name="T25" fmla="*/ 164 h 168"/>
                      <a:gd name="T26" fmla="*/ 121 w 171"/>
                      <a:gd name="T27" fmla="*/ 168 h 168"/>
                      <a:gd name="T28" fmla="*/ 131 w 171"/>
                      <a:gd name="T29" fmla="*/ 164 h 168"/>
                      <a:gd name="T30" fmla="*/ 133 w 171"/>
                      <a:gd name="T31" fmla="*/ 161 h 168"/>
                      <a:gd name="T32" fmla="*/ 153 w 171"/>
                      <a:gd name="T33" fmla="*/ 96 h 168"/>
                      <a:gd name="T34" fmla="*/ 82 w 171"/>
                      <a:gd name="T3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68">
                        <a:moveTo>
                          <a:pt x="82" y="64"/>
                        </a:moveTo>
                        <a:cubicBezTo>
                          <a:pt x="62" y="61"/>
                          <a:pt x="38" y="57"/>
                          <a:pt x="30" y="47"/>
                        </a:cubicBezTo>
                        <a:cubicBezTo>
                          <a:pt x="26" y="43"/>
                          <a:pt x="28" y="38"/>
                          <a:pt x="28" y="37"/>
                        </a:cubicBezTo>
                        <a:cubicBezTo>
                          <a:pt x="30" y="32"/>
                          <a:pt x="40" y="28"/>
                          <a:pt x="45" y="27"/>
                        </a:cubicBezTo>
                        <a:cubicBezTo>
                          <a:pt x="52" y="25"/>
                          <a:pt x="56" y="18"/>
                          <a:pt x="55" y="11"/>
                        </a:cubicBezTo>
                        <a:cubicBezTo>
                          <a:pt x="53" y="4"/>
                          <a:pt x="46" y="0"/>
                          <a:pt x="39" y="2"/>
                        </a:cubicBezTo>
                        <a:cubicBezTo>
                          <a:pt x="37" y="2"/>
                          <a:pt x="13" y="8"/>
                          <a:pt x="5" y="27"/>
                        </a:cubicBezTo>
                        <a:cubicBezTo>
                          <a:pt x="1" y="36"/>
                          <a:pt x="0" y="51"/>
                          <a:pt x="11" y="64"/>
                        </a:cubicBezTo>
                        <a:cubicBezTo>
                          <a:pt x="25" y="81"/>
                          <a:pt x="52" y="85"/>
                          <a:pt x="78" y="89"/>
                        </a:cubicBezTo>
                        <a:cubicBezTo>
                          <a:pt x="100" y="93"/>
                          <a:pt x="125" y="97"/>
                          <a:pt x="130" y="108"/>
                        </a:cubicBezTo>
                        <a:cubicBezTo>
                          <a:pt x="137" y="121"/>
                          <a:pt x="131" y="130"/>
                          <a:pt x="117" y="142"/>
                        </a:cubicBezTo>
                        <a:cubicBezTo>
                          <a:pt x="115" y="143"/>
                          <a:pt x="114" y="144"/>
                          <a:pt x="112" y="146"/>
                        </a:cubicBezTo>
                        <a:cubicBezTo>
                          <a:pt x="107" y="151"/>
                          <a:pt x="107" y="159"/>
                          <a:pt x="112" y="164"/>
                        </a:cubicBezTo>
                        <a:cubicBezTo>
                          <a:pt x="115" y="166"/>
                          <a:pt x="118" y="168"/>
                          <a:pt x="121" y="168"/>
                        </a:cubicBezTo>
                        <a:cubicBezTo>
                          <a:pt x="125" y="168"/>
                          <a:pt x="128" y="166"/>
                          <a:pt x="131" y="164"/>
                        </a:cubicBezTo>
                        <a:cubicBezTo>
                          <a:pt x="131" y="163"/>
                          <a:pt x="132" y="162"/>
                          <a:pt x="133" y="161"/>
                        </a:cubicBezTo>
                        <a:cubicBezTo>
                          <a:pt x="143" y="154"/>
                          <a:pt x="171" y="131"/>
                          <a:pt x="153" y="96"/>
                        </a:cubicBezTo>
                        <a:cubicBezTo>
                          <a:pt x="142" y="74"/>
                          <a:pt x="111" y="69"/>
                          <a:pt x="8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DF0FA4AB-FEFB-4DCB-B0BB-1070A7E86BB9}"/>
                      </a:ext>
                    </a:extLst>
                  </p:cNvPr>
                  <p:cNvSpPr>
                    <a:spLocks/>
                  </p:cNvSpPr>
                  <p:nvPr/>
                </p:nvSpPr>
                <p:spPr bwMode="auto">
                  <a:xfrm>
                    <a:off x="2364" y="1767"/>
                    <a:ext cx="1036" cy="439"/>
                  </a:xfrm>
                  <a:custGeom>
                    <a:avLst/>
                    <a:gdLst>
                      <a:gd name="T0" fmla="*/ 427 w 439"/>
                      <a:gd name="T1" fmla="*/ 114 h 186"/>
                      <a:gd name="T2" fmla="*/ 342 w 439"/>
                      <a:gd name="T3" fmla="*/ 43 h 186"/>
                      <a:gd name="T4" fmla="*/ 270 w 439"/>
                      <a:gd name="T5" fmla="*/ 59 h 186"/>
                      <a:gd name="T6" fmla="*/ 232 w 439"/>
                      <a:gd name="T7" fmla="*/ 75 h 186"/>
                      <a:gd name="T8" fmla="*/ 232 w 439"/>
                      <a:gd name="T9" fmla="*/ 63 h 186"/>
                      <a:gd name="T10" fmla="*/ 252 w 439"/>
                      <a:gd name="T11" fmla="*/ 33 h 186"/>
                      <a:gd name="T12" fmla="*/ 219 w 439"/>
                      <a:gd name="T13" fmla="*/ 0 h 186"/>
                      <a:gd name="T14" fmla="*/ 186 w 439"/>
                      <a:gd name="T15" fmla="*/ 33 h 186"/>
                      <a:gd name="T16" fmla="*/ 206 w 439"/>
                      <a:gd name="T17" fmla="*/ 63 h 186"/>
                      <a:gd name="T18" fmla="*/ 206 w 439"/>
                      <a:gd name="T19" fmla="*/ 75 h 186"/>
                      <a:gd name="T20" fmla="*/ 168 w 439"/>
                      <a:gd name="T21" fmla="*/ 59 h 186"/>
                      <a:gd name="T22" fmla="*/ 97 w 439"/>
                      <a:gd name="T23" fmla="*/ 43 h 186"/>
                      <a:gd name="T24" fmla="*/ 11 w 439"/>
                      <a:gd name="T25" fmla="*/ 114 h 186"/>
                      <a:gd name="T26" fmla="*/ 17 w 439"/>
                      <a:gd name="T27" fmla="*/ 130 h 186"/>
                      <a:gd name="T28" fmla="*/ 127 w 439"/>
                      <a:gd name="T29" fmla="*/ 72 h 186"/>
                      <a:gd name="T30" fmla="*/ 135 w 439"/>
                      <a:gd name="T31" fmla="*/ 70 h 186"/>
                      <a:gd name="T32" fmla="*/ 138 w 439"/>
                      <a:gd name="T33" fmla="*/ 78 h 186"/>
                      <a:gd name="T34" fmla="*/ 69 w 439"/>
                      <a:gd name="T35" fmla="*/ 139 h 186"/>
                      <a:gd name="T36" fmla="*/ 118 w 439"/>
                      <a:gd name="T37" fmla="*/ 134 h 186"/>
                      <a:gd name="T38" fmla="*/ 206 w 439"/>
                      <a:gd name="T39" fmla="*/ 118 h 186"/>
                      <a:gd name="T40" fmla="*/ 206 w 439"/>
                      <a:gd name="T41" fmla="*/ 182 h 186"/>
                      <a:gd name="T42" fmla="*/ 213 w 439"/>
                      <a:gd name="T43" fmla="*/ 183 h 186"/>
                      <a:gd name="T44" fmla="*/ 232 w 439"/>
                      <a:gd name="T45" fmla="*/ 186 h 186"/>
                      <a:gd name="T46" fmla="*/ 232 w 439"/>
                      <a:gd name="T47" fmla="*/ 118 h 186"/>
                      <a:gd name="T48" fmla="*/ 320 w 439"/>
                      <a:gd name="T49" fmla="*/ 134 h 186"/>
                      <a:gd name="T50" fmla="*/ 369 w 439"/>
                      <a:gd name="T51" fmla="*/ 139 h 186"/>
                      <a:gd name="T52" fmla="*/ 301 w 439"/>
                      <a:gd name="T53" fmla="*/ 78 h 186"/>
                      <a:gd name="T54" fmla="*/ 303 w 439"/>
                      <a:gd name="T55" fmla="*/ 70 h 186"/>
                      <a:gd name="T56" fmla="*/ 311 w 439"/>
                      <a:gd name="T57" fmla="*/ 72 h 186"/>
                      <a:gd name="T58" fmla="*/ 422 w 439"/>
                      <a:gd name="T59" fmla="*/ 130 h 186"/>
                      <a:gd name="T60" fmla="*/ 427 w 439"/>
                      <a:gd name="T6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86">
                        <a:moveTo>
                          <a:pt x="427" y="114"/>
                        </a:moveTo>
                        <a:cubicBezTo>
                          <a:pt x="403" y="109"/>
                          <a:pt x="369" y="75"/>
                          <a:pt x="342" y="43"/>
                        </a:cubicBezTo>
                        <a:cubicBezTo>
                          <a:pt x="319" y="17"/>
                          <a:pt x="310" y="39"/>
                          <a:pt x="270" y="59"/>
                        </a:cubicBezTo>
                        <a:cubicBezTo>
                          <a:pt x="248" y="70"/>
                          <a:pt x="241" y="72"/>
                          <a:pt x="232" y="75"/>
                        </a:cubicBezTo>
                        <a:cubicBezTo>
                          <a:pt x="232" y="63"/>
                          <a:pt x="232" y="63"/>
                          <a:pt x="232" y="63"/>
                        </a:cubicBezTo>
                        <a:cubicBezTo>
                          <a:pt x="244" y="58"/>
                          <a:pt x="252" y="46"/>
                          <a:pt x="252" y="33"/>
                        </a:cubicBezTo>
                        <a:cubicBezTo>
                          <a:pt x="252" y="14"/>
                          <a:pt x="237" y="0"/>
                          <a:pt x="219" y="0"/>
                        </a:cubicBezTo>
                        <a:cubicBezTo>
                          <a:pt x="201" y="0"/>
                          <a:pt x="186" y="14"/>
                          <a:pt x="186" y="33"/>
                        </a:cubicBezTo>
                        <a:cubicBezTo>
                          <a:pt x="186" y="46"/>
                          <a:pt x="195" y="58"/>
                          <a:pt x="206" y="63"/>
                        </a:cubicBezTo>
                        <a:cubicBezTo>
                          <a:pt x="206" y="75"/>
                          <a:pt x="206" y="75"/>
                          <a:pt x="206" y="75"/>
                        </a:cubicBezTo>
                        <a:cubicBezTo>
                          <a:pt x="197" y="72"/>
                          <a:pt x="190" y="70"/>
                          <a:pt x="168" y="59"/>
                        </a:cubicBezTo>
                        <a:cubicBezTo>
                          <a:pt x="128" y="39"/>
                          <a:pt x="119" y="17"/>
                          <a:pt x="97" y="43"/>
                        </a:cubicBezTo>
                        <a:cubicBezTo>
                          <a:pt x="70" y="75"/>
                          <a:pt x="36" y="109"/>
                          <a:pt x="11" y="114"/>
                        </a:cubicBezTo>
                        <a:cubicBezTo>
                          <a:pt x="0" y="116"/>
                          <a:pt x="3" y="124"/>
                          <a:pt x="17" y="130"/>
                        </a:cubicBezTo>
                        <a:cubicBezTo>
                          <a:pt x="37" y="135"/>
                          <a:pt x="88" y="138"/>
                          <a:pt x="127" y="72"/>
                        </a:cubicBezTo>
                        <a:cubicBezTo>
                          <a:pt x="129" y="69"/>
                          <a:pt x="133" y="68"/>
                          <a:pt x="135" y="70"/>
                        </a:cubicBezTo>
                        <a:cubicBezTo>
                          <a:pt x="138" y="71"/>
                          <a:pt x="139" y="75"/>
                          <a:pt x="138" y="78"/>
                        </a:cubicBezTo>
                        <a:cubicBezTo>
                          <a:pt x="117" y="114"/>
                          <a:pt x="92" y="131"/>
                          <a:pt x="69" y="139"/>
                        </a:cubicBezTo>
                        <a:cubicBezTo>
                          <a:pt x="84" y="139"/>
                          <a:pt x="100" y="137"/>
                          <a:pt x="118" y="134"/>
                        </a:cubicBezTo>
                        <a:cubicBezTo>
                          <a:pt x="160" y="126"/>
                          <a:pt x="188" y="118"/>
                          <a:pt x="206" y="118"/>
                        </a:cubicBezTo>
                        <a:cubicBezTo>
                          <a:pt x="206" y="182"/>
                          <a:pt x="206" y="182"/>
                          <a:pt x="206" y="182"/>
                        </a:cubicBezTo>
                        <a:cubicBezTo>
                          <a:pt x="209" y="182"/>
                          <a:pt x="211" y="183"/>
                          <a:pt x="213" y="183"/>
                        </a:cubicBezTo>
                        <a:cubicBezTo>
                          <a:pt x="219" y="184"/>
                          <a:pt x="226" y="185"/>
                          <a:pt x="232" y="186"/>
                        </a:cubicBezTo>
                        <a:cubicBezTo>
                          <a:pt x="232" y="118"/>
                          <a:pt x="232" y="118"/>
                          <a:pt x="232" y="118"/>
                        </a:cubicBezTo>
                        <a:cubicBezTo>
                          <a:pt x="250" y="118"/>
                          <a:pt x="278" y="126"/>
                          <a:pt x="320" y="134"/>
                        </a:cubicBezTo>
                        <a:cubicBezTo>
                          <a:pt x="338" y="137"/>
                          <a:pt x="355" y="139"/>
                          <a:pt x="369" y="139"/>
                        </a:cubicBezTo>
                        <a:cubicBezTo>
                          <a:pt x="346" y="131"/>
                          <a:pt x="322" y="114"/>
                          <a:pt x="301" y="78"/>
                        </a:cubicBezTo>
                        <a:cubicBezTo>
                          <a:pt x="299" y="75"/>
                          <a:pt x="300" y="71"/>
                          <a:pt x="303" y="70"/>
                        </a:cubicBezTo>
                        <a:cubicBezTo>
                          <a:pt x="306" y="68"/>
                          <a:pt x="310" y="69"/>
                          <a:pt x="311" y="72"/>
                        </a:cubicBezTo>
                        <a:cubicBezTo>
                          <a:pt x="350" y="138"/>
                          <a:pt x="401" y="135"/>
                          <a:pt x="422" y="130"/>
                        </a:cubicBezTo>
                        <a:cubicBezTo>
                          <a:pt x="436" y="124"/>
                          <a:pt x="439" y="116"/>
                          <a:pt x="42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109" name="Straight Connector 108">
            <a:extLst>
              <a:ext uri="{FF2B5EF4-FFF2-40B4-BE49-F238E27FC236}">
                <a16:creationId xmlns:a16="http://schemas.microsoft.com/office/drawing/2014/main" id="{0F86591C-1815-4407-BA10-47235DBEC4A9}"/>
              </a:ext>
            </a:extLst>
          </p:cNvPr>
          <p:cNvCxnSpPr>
            <a:cxnSpLocks/>
          </p:cNvCxnSpPr>
          <p:nvPr/>
        </p:nvCxnSpPr>
        <p:spPr>
          <a:xfrm>
            <a:off x="4337421" y="2583024"/>
            <a:ext cx="0" cy="16965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808038" y="2090906"/>
            <a:ext cx="7974012" cy="268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2150" y="273999"/>
            <a:ext cx="8221664" cy="655818"/>
          </a:xfrm>
        </p:spPr>
        <p:txBody>
          <a:bodyPr anchor="ctr">
            <a:noAutofit/>
          </a:bodyPr>
          <a:lstStyle/>
          <a:p>
            <a:pPr>
              <a:lnSpc>
                <a:spcPct val="85000"/>
              </a:lnSpc>
            </a:pPr>
            <a:r>
              <a:rPr lang="en-US" sz="2400" dirty="0"/>
              <a:t>Reality:</a:t>
            </a:r>
          </a:p>
        </p:txBody>
      </p:sp>
      <p:sp>
        <p:nvSpPr>
          <p:cNvPr id="4" name="Rectangle 3"/>
          <p:cNvSpPr/>
          <p:nvPr/>
        </p:nvSpPr>
        <p:spPr>
          <a:xfrm>
            <a:off x="2957857" y="6257231"/>
            <a:ext cx="5922662" cy="338554"/>
          </a:xfrm>
          <a:prstGeom prst="rect">
            <a:avLst/>
          </a:prstGeom>
        </p:spPr>
        <p:txBody>
          <a:bodyPr wrap="square">
            <a:spAutoFit/>
          </a:bodyPr>
          <a:lstStyle/>
          <a:p>
            <a:r>
              <a:rPr lang="en-US" sz="800" dirty="0">
                <a:solidFill>
                  <a:schemeClr val="bg1">
                    <a:lumMod val="50000"/>
                  </a:schemeClr>
                </a:solidFill>
              </a:rPr>
              <a:t>Center for Medicare and Medicaid Services National Health Expenditures, February 2019 and Bureau of Economic Analysis, National Income and Product Accounts, April 2019. Compiled by the Peter G. Peterson Foundation.</a:t>
            </a:r>
          </a:p>
        </p:txBody>
      </p:sp>
      <p:sp>
        <p:nvSpPr>
          <p:cNvPr id="3" name="Rectangle 2"/>
          <p:cNvSpPr/>
          <p:nvPr/>
        </p:nvSpPr>
        <p:spPr>
          <a:xfrm>
            <a:off x="4549698" y="2923492"/>
            <a:ext cx="4054475" cy="1015663"/>
          </a:xfrm>
          <a:prstGeom prst="rect">
            <a:avLst/>
          </a:prstGeom>
        </p:spPr>
        <p:txBody>
          <a:bodyPr wrap="square">
            <a:spAutoFit/>
          </a:bodyPr>
          <a:lstStyle/>
          <a:p>
            <a:r>
              <a:rPr lang="en-US" sz="2000" dirty="0">
                <a:solidFill>
                  <a:schemeClr val="bg1"/>
                </a:solidFill>
              </a:rPr>
              <a:t>Healthcare costs will likely             take up more and more of your household budget as you age </a:t>
            </a:r>
          </a:p>
        </p:txBody>
      </p:sp>
      <p:sp>
        <p:nvSpPr>
          <p:cNvPr id="5" name="Rectangle 4"/>
          <p:cNvSpPr/>
          <p:nvPr/>
        </p:nvSpPr>
        <p:spPr>
          <a:xfrm>
            <a:off x="808038" y="4846159"/>
            <a:ext cx="7974012" cy="725418"/>
          </a:xfrm>
          <a:prstGeom prst="rect">
            <a:avLst/>
          </a:prstGeom>
          <a:solidFill>
            <a:schemeClr val="accent4"/>
          </a:solidFill>
          <a:ln w="28575">
            <a:noFill/>
            <a:miter lim="800000"/>
          </a:ln>
        </p:spPr>
        <p:txBody>
          <a:bodyPr wrap="square" anchor="ctr" anchorCtr="0">
            <a:noAutofit/>
          </a:bodyPr>
          <a:lstStyle/>
          <a:p>
            <a:pPr marL="1371600">
              <a:lnSpc>
                <a:spcPct val="90000"/>
              </a:lnSpc>
              <a:tabLst>
                <a:tab pos="573088" algn="l"/>
              </a:tabLst>
            </a:pPr>
            <a:r>
              <a:rPr lang="en-US" dirty="0">
                <a:solidFill>
                  <a:schemeClr val="accent6"/>
                </a:solidFill>
              </a:rPr>
              <a:t>What does this increase in healthcare costs </a:t>
            </a:r>
            <a:r>
              <a:rPr lang="en-US" i="1" dirty="0">
                <a:solidFill>
                  <a:schemeClr val="accent6"/>
                </a:solidFill>
              </a:rPr>
              <a:t>actually</a:t>
            </a:r>
            <a:r>
              <a:rPr lang="en-US" dirty="0">
                <a:solidFill>
                  <a:schemeClr val="accent6"/>
                </a:solidFill>
              </a:rPr>
              <a:t>               look like over time?</a:t>
            </a:r>
          </a:p>
        </p:txBody>
      </p:sp>
      <p:sp>
        <p:nvSpPr>
          <p:cNvPr id="25" name="Rectangle 24"/>
          <p:cNvSpPr/>
          <p:nvPr/>
        </p:nvSpPr>
        <p:spPr>
          <a:xfrm>
            <a:off x="704463" y="1196586"/>
            <a:ext cx="7399716" cy="400110"/>
          </a:xfrm>
          <a:prstGeom prst="rect">
            <a:avLst/>
          </a:prstGeom>
        </p:spPr>
        <p:txBody>
          <a:bodyPr wrap="square">
            <a:spAutoFit/>
          </a:bodyPr>
          <a:lstStyle/>
          <a:p>
            <a:r>
              <a:rPr lang="en-US" sz="2000" dirty="0"/>
              <a:t>Healthcare costs are </a:t>
            </a:r>
            <a:r>
              <a:rPr lang="en-US" dirty="0"/>
              <a:t>expected to rise 5.5% over the next decade</a:t>
            </a:r>
            <a:endParaRPr lang="en-US" sz="2000" dirty="0"/>
          </a:p>
        </p:txBody>
      </p:sp>
      <p:grpSp>
        <p:nvGrpSpPr>
          <p:cNvPr id="121" name="Group 120">
            <a:extLst>
              <a:ext uri="{FF2B5EF4-FFF2-40B4-BE49-F238E27FC236}">
                <a16:creationId xmlns:a16="http://schemas.microsoft.com/office/drawing/2014/main" id="{92E13E38-7982-4DC7-8519-D906861ADFCA}"/>
              </a:ext>
            </a:extLst>
          </p:cNvPr>
          <p:cNvGrpSpPr/>
          <p:nvPr/>
        </p:nvGrpSpPr>
        <p:grpSpPr>
          <a:xfrm>
            <a:off x="1924806" y="2965164"/>
            <a:ext cx="1275157" cy="932319"/>
            <a:chOff x="8319933" y="5548294"/>
            <a:chExt cx="423794" cy="309853"/>
          </a:xfrm>
          <a:solidFill>
            <a:schemeClr val="bg1"/>
          </a:solidFill>
        </p:grpSpPr>
        <p:sp>
          <p:nvSpPr>
            <p:cNvPr id="122" name="Freeform: Shape 121">
              <a:extLst>
                <a:ext uri="{FF2B5EF4-FFF2-40B4-BE49-F238E27FC236}">
                  <a16:creationId xmlns:a16="http://schemas.microsoft.com/office/drawing/2014/main" id="{C2234463-8C4F-44C1-9E0C-0B178C66F986}"/>
                </a:ext>
              </a:extLst>
            </p:cNvPr>
            <p:cNvSpPr/>
            <p:nvPr/>
          </p:nvSpPr>
          <p:spPr>
            <a:xfrm>
              <a:off x="8319933" y="5659661"/>
              <a:ext cx="423794" cy="198486"/>
            </a:xfrm>
            <a:custGeom>
              <a:avLst/>
              <a:gdLst>
                <a:gd name="connsiteX0" fmla="*/ 351481 w 423794"/>
                <a:gd name="connsiteY0" fmla="*/ 44418 h 198485"/>
                <a:gd name="connsiteX1" fmla="*/ 297139 w 423794"/>
                <a:gd name="connsiteY1" fmla="*/ 85242 h 198485"/>
                <a:gd name="connsiteX2" fmla="*/ 286517 w 423794"/>
                <a:gd name="connsiteY2" fmla="*/ 91035 h 198485"/>
                <a:gd name="connsiteX3" fmla="*/ 269619 w 423794"/>
                <a:gd name="connsiteY3" fmla="*/ 129499 h 198485"/>
                <a:gd name="connsiteX4" fmla="*/ 228742 w 423794"/>
                <a:gd name="connsiteY4" fmla="*/ 125314 h 198485"/>
                <a:gd name="connsiteX5" fmla="*/ 214633 w 423794"/>
                <a:gd name="connsiteY5" fmla="*/ 100316 h 198485"/>
                <a:gd name="connsiteX6" fmla="*/ 140281 w 423794"/>
                <a:gd name="connsiteY6" fmla="*/ 90606 h 198485"/>
                <a:gd name="connsiteX7" fmla="*/ 124563 w 423794"/>
                <a:gd name="connsiteY7" fmla="*/ 43881 h 198485"/>
                <a:gd name="connsiteX8" fmla="*/ 68880 w 423794"/>
                <a:gd name="connsiteY8" fmla="*/ 0 h 198485"/>
                <a:gd name="connsiteX9" fmla="*/ 11855 w 423794"/>
                <a:gd name="connsiteY9" fmla="*/ 55039 h 198485"/>
                <a:gd name="connsiteX10" fmla="*/ 0 w 423794"/>
                <a:gd name="connsiteY10" fmla="*/ 202778 h 198485"/>
                <a:gd name="connsiteX11" fmla="*/ 108148 w 423794"/>
                <a:gd name="connsiteY11" fmla="*/ 202778 h 198485"/>
                <a:gd name="connsiteX12" fmla="*/ 111313 w 423794"/>
                <a:gd name="connsiteY12" fmla="*/ 156697 h 198485"/>
                <a:gd name="connsiteX13" fmla="*/ 79716 w 423794"/>
                <a:gd name="connsiteY13" fmla="*/ 136580 h 198485"/>
                <a:gd name="connsiteX14" fmla="*/ 62121 w 423794"/>
                <a:gd name="connsiteY14" fmla="*/ 101174 h 198485"/>
                <a:gd name="connsiteX15" fmla="*/ 77195 w 423794"/>
                <a:gd name="connsiteY15" fmla="*/ 96400 h 198485"/>
                <a:gd name="connsiteX16" fmla="*/ 89211 w 423794"/>
                <a:gd name="connsiteY16" fmla="*/ 122739 h 198485"/>
                <a:gd name="connsiteX17" fmla="*/ 116731 w 423794"/>
                <a:gd name="connsiteY17" fmla="*/ 142803 h 198485"/>
                <a:gd name="connsiteX18" fmla="*/ 205782 w 423794"/>
                <a:gd name="connsiteY18" fmla="*/ 144948 h 198485"/>
                <a:gd name="connsiteX19" fmla="*/ 224182 w 423794"/>
                <a:gd name="connsiteY19" fmla="*/ 136955 h 198485"/>
                <a:gd name="connsiteX20" fmla="*/ 264147 w 423794"/>
                <a:gd name="connsiteY20" fmla="*/ 141998 h 198485"/>
                <a:gd name="connsiteX21" fmla="*/ 263772 w 423794"/>
                <a:gd name="connsiteY21" fmla="*/ 150206 h 198485"/>
                <a:gd name="connsiteX22" fmla="*/ 265542 w 423794"/>
                <a:gd name="connsiteY22" fmla="*/ 152995 h 198485"/>
                <a:gd name="connsiteX23" fmla="*/ 197574 w 423794"/>
                <a:gd name="connsiteY23" fmla="*/ 160130 h 198485"/>
                <a:gd name="connsiteX24" fmla="*/ 183358 w 423794"/>
                <a:gd name="connsiteY24" fmla="*/ 180944 h 198485"/>
                <a:gd name="connsiteX25" fmla="*/ 208357 w 423794"/>
                <a:gd name="connsiteY25" fmla="*/ 202885 h 198485"/>
                <a:gd name="connsiteX26" fmla="*/ 289628 w 423794"/>
                <a:gd name="connsiteY26" fmla="*/ 202885 h 198485"/>
                <a:gd name="connsiteX27" fmla="*/ 316290 w 423794"/>
                <a:gd name="connsiteY27" fmla="*/ 184485 h 198485"/>
                <a:gd name="connsiteX28" fmla="*/ 319777 w 423794"/>
                <a:gd name="connsiteY28" fmla="*/ 177296 h 198485"/>
                <a:gd name="connsiteX29" fmla="*/ 322405 w 423794"/>
                <a:gd name="connsiteY29" fmla="*/ 177725 h 198485"/>
                <a:gd name="connsiteX30" fmla="*/ 331525 w 423794"/>
                <a:gd name="connsiteY30" fmla="*/ 171717 h 198485"/>
                <a:gd name="connsiteX31" fmla="*/ 353090 w 423794"/>
                <a:gd name="connsiteY31" fmla="*/ 122632 h 198485"/>
                <a:gd name="connsiteX32" fmla="*/ 365053 w 423794"/>
                <a:gd name="connsiteY32" fmla="*/ 128050 h 198485"/>
                <a:gd name="connsiteX33" fmla="*/ 332008 w 423794"/>
                <a:gd name="connsiteY33" fmla="*/ 195160 h 198485"/>
                <a:gd name="connsiteX34" fmla="*/ 424599 w 423794"/>
                <a:gd name="connsiteY34" fmla="*/ 195160 h 198485"/>
                <a:gd name="connsiteX35" fmla="*/ 411724 w 423794"/>
                <a:gd name="connsiteY35" fmla="*/ 103159 h 198485"/>
                <a:gd name="connsiteX36" fmla="*/ 351481 w 423794"/>
                <a:gd name="connsiteY36" fmla="*/ 44418 h 198485"/>
                <a:gd name="connsiteX37" fmla="*/ 285552 w 423794"/>
                <a:gd name="connsiteY37" fmla="*/ 149240 h 198485"/>
                <a:gd name="connsiteX38" fmla="*/ 276271 w 423794"/>
                <a:gd name="connsiteY38" fmla="*/ 145270 h 198485"/>
                <a:gd name="connsiteX39" fmla="*/ 296871 w 423794"/>
                <a:gd name="connsiteY39" fmla="*/ 98277 h 198485"/>
                <a:gd name="connsiteX40" fmla="*/ 306044 w 423794"/>
                <a:gd name="connsiteY40" fmla="*/ 102247 h 198485"/>
                <a:gd name="connsiteX41" fmla="*/ 285552 w 423794"/>
                <a:gd name="connsiteY41" fmla="*/ 149240 h 198485"/>
                <a:gd name="connsiteX42" fmla="*/ 321064 w 423794"/>
                <a:gd name="connsiteY42" fmla="*/ 164529 h 198485"/>
                <a:gd name="connsiteX43" fmla="*/ 296978 w 423794"/>
                <a:gd name="connsiteY43" fmla="*/ 154175 h 198485"/>
                <a:gd name="connsiteX44" fmla="*/ 317524 w 423794"/>
                <a:gd name="connsiteY44" fmla="*/ 107182 h 198485"/>
                <a:gd name="connsiteX45" fmla="*/ 341718 w 423794"/>
                <a:gd name="connsiteY45" fmla="*/ 117589 h 198485"/>
                <a:gd name="connsiteX46" fmla="*/ 321064 w 423794"/>
                <a:gd name="connsiteY46" fmla="*/ 164529 h 19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3794" h="198485">
                  <a:moveTo>
                    <a:pt x="351481" y="44418"/>
                  </a:moveTo>
                  <a:cubicBezTo>
                    <a:pt x="329272" y="44418"/>
                    <a:pt x="308833" y="56756"/>
                    <a:pt x="297139" y="85242"/>
                  </a:cubicBezTo>
                  <a:cubicBezTo>
                    <a:pt x="292793" y="84598"/>
                    <a:pt x="288180" y="87012"/>
                    <a:pt x="286517" y="91035"/>
                  </a:cubicBezTo>
                  <a:lnTo>
                    <a:pt x="269619" y="129499"/>
                  </a:lnTo>
                  <a:cubicBezTo>
                    <a:pt x="261519" y="129713"/>
                    <a:pt x="245532" y="129499"/>
                    <a:pt x="228742" y="125314"/>
                  </a:cubicBezTo>
                  <a:cubicBezTo>
                    <a:pt x="230405" y="114800"/>
                    <a:pt x="227186" y="103588"/>
                    <a:pt x="214633" y="100316"/>
                  </a:cubicBezTo>
                  <a:lnTo>
                    <a:pt x="140281" y="90606"/>
                  </a:lnTo>
                  <a:lnTo>
                    <a:pt x="124563" y="43881"/>
                  </a:lnTo>
                  <a:cubicBezTo>
                    <a:pt x="117429" y="18507"/>
                    <a:pt x="95220" y="0"/>
                    <a:pt x="68880" y="0"/>
                  </a:cubicBezTo>
                  <a:cubicBezTo>
                    <a:pt x="36747" y="0"/>
                    <a:pt x="17113" y="21619"/>
                    <a:pt x="11855" y="55039"/>
                  </a:cubicBezTo>
                  <a:cubicBezTo>
                    <a:pt x="4613" y="101389"/>
                    <a:pt x="0" y="202778"/>
                    <a:pt x="0" y="202778"/>
                  </a:cubicBezTo>
                  <a:lnTo>
                    <a:pt x="108148" y="202778"/>
                  </a:lnTo>
                  <a:lnTo>
                    <a:pt x="111313" y="156697"/>
                  </a:lnTo>
                  <a:cubicBezTo>
                    <a:pt x="94522" y="156697"/>
                    <a:pt x="85993" y="150206"/>
                    <a:pt x="79716" y="136580"/>
                  </a:cubicBezTo>
                  <a:lnTo>
                    <a:pt x="62121" y="101174"/>
                  </a:lnTo>
                  <a:lnTo>
                    <a:pt x="77195" y="96400"/>
                  </a:lnTo>
                  <a:cubicBezTo>
                    <a:pt x="81647" y="106217"/>
                    <a:pt x="85939" y="115551"/>
                    <a:pt x="89211" y="122739"/>
                  </a:cubicBezTo>
                  <a:cubicBezTo>
                    <a:pt x="94951" y="135239"/>
                    <a:pt x="104286" y="142481"/>
                    <a:pt x="116731" y="142803"/>
                  </a:cubicBezTo>
                  <a:lnTo>
                    <a:pt x="205782" y="144948"/>
                  </a:lnTo>
                  <a:cubicBezTo>
                    <a:pt x="216403" y="145324"/>
                    <a:pt x="220695" y="141622"/>
                    <a:pt x="224182" y="136955"/>
                  </a:cubicBezTo>
                  <a:cubicBezTo>
                    <a:pt x="239578" y="140979"/>
                    <a:pt x="254277" y="141944"/>
                    <a:pt x="264147" y="141998"/>
                  </a:cubicBezTo>
                  <a:cubicBezTo>
                    <a:pt x="262699" y="144841"/>
                    <a:pt x="262806" y="147738"/>
                    <a:pt x="263772" y="150206"/>
                  </a:cubicBezTo>
                  <a:cubicBezTo>
                    <a:pt x="264201" y="151278"/>
                    <a:pt x="264791" y="152190"/>
                    <a:pt x="265542" y="152995"/>
                  </a:cubicBezTo>
                  <a:lnTo>
                    <a:pt x="197574" y="160130"/>
                  </a:lnTo>
                  <a:cubicBezTo>
                    <a:pt x="189205" y="162705"/>
                    <a:pt x="183358" y="168981"/>
                    <a:pt x="183358" y="180944"/>
                  </a:cubicBezTo>
                  <a:cubicBezTo>
                    <a:pt x="183358" y="195213"/>
                    <a:pt x="192585" y="202885"/>
                    <a:pt x="208357" y="202885"/>
                  </a:cubicBezTo>
                  <a:lnTo>
                    <a:pt x="289628" y="202885"/>
                  </a:lnTo>
                  <a:cubicBezTo>
                    <a:pt x="301484" y="202885"/>
                    <a:pt x="310496" y="196286"/>
                    <a:pt x="316290" y="184485"/>
                  </a:cubicBezTo>
                  <a:cubicBezTo>
                    <a:pt x="317363" y="182339"/>
                    <a:pt x="318543" y="179925"/>
                    <a:pt x="319777" y="177296"/>
                  </a:cubicBezTo>
                  <a:cubicBezTo>
                    <a:pt x="320635" y="177564"/>
                    <a:pt x="321494" y="177725"/>
                    <a:pt x="322405" y="177725"/>
                  </a:cubicBezTo>
                  <a:cubicBezTo>
                    <a:pt x="326429" y="177725"/>
                    <a:pt x="330023" y="175365"/>
                    <a:pt x="331525" y="171717"/>
                  </a:cubicBezTo>
                  <a:lnTo>
                    <a:pt x="353090" y="122632"/>
                  </a:lnTo>
                  <a:lnTo>
                    <a:pt x="365053" y="128050"/>
                  </a:lnTo>
                  <a:lnTo>
                    <a:pt x="332008" y="195160"/>
                  </a:lnTo>
                  <a:lnTo>
                    <a:pt x="424599" y="195160"/>
                  </a:lnTo>
                  <a:lnTo>
                    <a:pt x="411724" y="103159"/>
                  </a:lnTo>
                  <a:cubicBezTo>
                    <a:pt x="405233" y="62335"/>
                    <a:pt x="382112" y="44418"/>
                    <a:pt x="351481" y="44418"/>
                  </a:cubicBezTo>
                  <a:close/>
                  <a:moveTo>
                    <a:pt x="285552" y="149240"/>
                  </a:moveTo>
                  <a:lnTo>
                    <a:pt x="276271" y="145270"/>
                  </a:lnTo>
                  <a:lnTo>
                    <a:pt x="296871" y="98277"/>
                  </a:lnTo>
                  <a:lnTo>
                    <a:pt x="306044" y="102247"/>
                  </a:lnTo>
                  <a:lnTo>
                    <a:pt x="285552" y="149240"/>
                  </a:lnTo>
                  <a:close/>
                  <a:moveTo>
                    <a:pt x="321064" y="164529"/>
                  </a:moveTo>
                  <a:lnTo>
                    <a:pt x="296978" y="154175"/>
                  </a:lnTo>
                  <a:lnTo>
                    <a:pt x="317524" y="107182"/>
                  </a:lnTo>
                  <a:lnTo>
                    <a:pt x="341718" y="117589"/>
                  </a:lnTo>
                  <a:lnTo>
                    <a:pt x="321064" y="164529"/>
                  </a:lnTo>
                  <a:close/>
                </a:path>
              </a:pathLst>
            </a:custGeom>
            <a:grpFill/>
            <a:ln w="5357"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4F32C1D-E272-4487-95EB-EA9663B70FB2}"/>
                </a:ext>
              </a:extLst>
            </p:cNvPr>
            <p:cNvSpPr/>
            <p:nvPr/>
          </p:nvSpPr>
          <p:spPr>
            <a:xfrm>
              <a:off x="8556793" y="5578349"/>
              <a:ext cx="134112" cy="134112"/>
            </a:xfrm>
            <a:custGeom>
              <a:avLst/>
              <a:gdLst>
                <a:gd name="connsiteX0" fmla="*/ 89158 w 134112"/>
                <a:gd name="connsiteY0" fmla="*/ 20121 h 134112"/>
                <a:gd name="connsiteX1" fmla="*/ 117953 w 134112"/>
                <a:gd name="connsiteY1" fmla="*/ 89158 h 134112"/>
                <a:gd name="connsiteX2" fmla="*/ 48916 w 134112"/>
                <a:gd name="connsiteY2" fmla="*/ 117953 h 134112"/>
                <a:gd name="connsiteX3" fmla="*/ 20121 w 134112"/>
                <a:gd name="connsiteY3" fmla="*/ 48916 h 134112"/>
                <a:gd name="connsiteX4" fmla="*/ 89158 w 134112"/>
                <a:gd name="connsiteY4" fmla="*/ 20121 h 13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 h="134112">
                  <a:moveTo>
                    <a:pt x="89158" y="20121"/>
                  </a:moveTo>
                  <a:cubicBezTo>
                    <a:pt x="116174" y="31233"/>
                    <a:pt x="129066" y="62142"/>
                    <a:pt x="117953" y="89158"/>
                  </a:cubicBezTo>
                  <a:cubicBezTo>
                    <a:pt x="106841" y="116173"/>
                    <a:pt x="75932" y="129065"/>
                    <a:pt x="48916" y="117953"/>
                  </a:cubicBezTo>
                  <a:cubicBezTo>
                    <a:pt x="21901" y="106841"/>
                    <a:pt x="9009" y="75932"/>
                    <a:pt x="20121" y="48916"/>
                  </a:cubicBezTo>
                  <a:cubicBezTo>
                    <a:pt x="31233" y="21900"/>
                    <a:pt x="62142" y="9008"/>
                    <a:pt x="89158" y="20121"/>
                  </a:cubicBezTo>
                  <a:close/>
                </a:path>
              </a:pathLst>
            </a:custGeom>
            <a:grpFill/>
            <a:ln w="535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BCF3130-3EA8-47CA-9654-C98C3FF822E3}"/>
                </a:ext>
              </a:extLst>
            </p:cNvPr>
            <p:cNvSpPr/>
            <p:nvPr/>
          </p:nvSpPr>
          <p:spPr>
            <a:xfrm>
              <a:off x="8371593" y="5548294"/>
              <a:ext cx="101925" cy="101925"/>
            </a:xfrm>
            <a:custGeom>
              <a:avLst/>
              <a:gdLst>
                <a:gd name="connsiteX0" fmla="*/ 0 w 101925"/>
                <a:gd name="connsiteY0" fmla="*/ 53001 h 101925"/>
                <a:gd name="connsiteX1" fmla="*/ 53001 w 101925"/>
                <a:gd name="connsiteY1" fmla="*/ 106056 h 101925"/>
                <a:gd name="connsiteX2" fmla="*/ 106056 w 101925"/>
                <a:gd name="connsiteY2" fmla="*/ 53001 h 101925"/>
                <a:gd name="connsiteX3" fmla="*/ 53001 w 101925"/>
                <a:gd name="connsiteY3" fmla="*/ 0 h 101925"/>
                <a:gd name="connsiteX4" fmla="*/ 0 w 101925"/>
                <a:gd name="connsiteY4" fmla="*/ 53001 h 10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25" h="101925">
                  <a:moveTo>
                    <a:pt x="0" y="53001"/>
                  </a:moveTo>
                  <a:cubicBezTo>
                    <a:pt x="0" y="82291"/>
                    <a:pt x="23765" y="106056"/>
                    <a:pt x="53001" y="106056"/>
                  </a:cubicBezTo>
                  <a:cubicBezTo>
                    <a:pt x="82237" y="106056"/>
                    <a:pt x="106056" y="82291"/>
                    <a:pt x="106056" y="53001"/>
                  </a:cubicBezTo>
                  <a:cubicBezTo>
                    <a:pt x="106056" y="23711"/>
                    <a:pt x="82291" y="0"/>
                    <a:pt x="53001" y="0"/>
                  </a:cubicBezTo>
                  <a:cubicBezTo>
                    <a:pt x="23711" y="0"/>
                    <a:pt x="0" y="23711"/>
                    <a:pt x="0" y="53001"/>
                  </a:cubicBezTo>
                  <a:close/>
                </a:path>
              </a:pathLst>
            </a:custGeom>
            <a:grpFill/>
            <a:ln w="5357" cap="flat">
              <a:noFill/>
              <a:prstDash val="solid"/>
              <a:miter/>
            </a:ln>
          </p:spPr>
          <p:txBody>
            <a:bodyPr rtlCol="0" anchor="ctr"/>
            <a:lstStyle/>
            <a:p>
              <a:endParaRPr lang="en-US"/>
            </a:p>
          </p:txBody>
        </p:sp>
      </p:grpSp>
      <p:cxnSp>
        <p:nvCxnSpPr>
          <p:cNvPr id="125" name="Straight Connector 124">
            <a:extLst>
              <a:ext uri="{FF2B5EF4-FFF2-40B4-BE49-F238E27FC236}">
                <a16:creationId xmlns:a16="http://schemas.microsoft.com/office/drawing/2014/main" id="{BAEB0621-2544-4B9D-A600-B1058899207C}"/>
              </a:ext>
            </a:extLst>
          </p:cNvPr>
          <p:cNvCxnSpPr>
            <a:cxnSpLocks/>
          </p:cNvCxnSpPr>
          <p:nvPr/>
        </p:nvCxnSpPr>
        <p:spPr>
          <a:xfrm>
            <a:off x="4337421" y="2583024"/>
            <a:ext cx="0" cy="16965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6F83D29A-49C1-46E4-A37B-353ACD13D34E}"/>
              </a:ext>
            </a:extLst>
          </p:cNvPr>
          <p:cNvGrpSpPr/>
          <p:nvPr/>
        </p:nvGrpSpPr>
        <p:grpSpPr>
          <a:xfrm>
            <a:off x="1223887" y="4995090"/>
            <a:ext cx="477894" cy="427555"/>
            <a:chOff x="5558673" y="1519924"/>
            <a:chExt cx="324552" cy="290365"/>
          </a:xfrm>
          <a:solidFill>
            <a:schemeClr val="accent6"/>
          </a:solidFill>
        </p:grpSpPr>
        <p:sp>
          <p:nvSpPr>
            <p:cNvPr id="128" name="Freeform: Shape 127">
              <a:extLst>
                <a:ext uri="{FF2B5EF4-FFF2-40B4-BE49-F238E27FC236}">
                  <a16:creationId xmlns:a16="http://schemas.microsoft.com/office/drawing/2014/main" id="{AB1D06E9-EE60-43C5-91BA-1F0769EE160D}"/>
                </a:ext>
              </a:extLst>
            </p:cNvPr>
            <p:cNvSpPr/>
            <p:nvPr/>
          </p:nvSpPr>
          <p:spPr>
            <a:xfrm>
              <a:off x="5558673" y="1519924"/>
              <a:ext cx="270340" cy="290365"/>
            </a:xfrm>
            <a:custGeom>
              <a:avLst/>
              <a:gdLst>
                <a:gd name="connsiteX0" fmla="*/ 204858 w 270339"/>
                <a:gd name="connsiteY0" fmla="*/ 263331 h 290365"/>
                <a:gd name="connsiteX1" fmla="*/ 146134 w 270339"/>
                <a:gd name="connsiteY1" fmla="*/ 277249 h 290365"/>
                <a:gd name="connsiteX2" fmla="*/ 15019 w 270339"/>
                <a:gd name="connsiteY2" fmla="*/ 146134 h 290365"/>
                <a:gd name="connsiteX3" fmla="*/ 146134 w 270339"/>
                <a:gd name="connsiteY3" fmla="*/ 15019 h 290365"/>
                <a:gd name="connsiteX4" fmla="*/ 256272 w 270339"/>
                <a:gd name="connsiteY4" fmla="*/ 75145 h 290365"/>
                <a:gd name="connsiteX5" fmla="*/ 273794 w 270339"/>
                <a:gd name="connsiteY5" fmla="*/ 75145 h 290365"/>
                <a:gd name="connsiteX6" fmla="*/ 146134 w 270339"/>
                <a:gd name="connsiteY6" fmla="*/ 0 h 290365"/>
                <a:gd name="connsiteX7" fmla="*/ 0 w 270339"/>
                <a:gd name="connsiteY7" fmla="*/ 146134 h 290365"/>
                <a:gd name="connsiteX8" fmla="*/ 146134 w 270339"/>
                <a:gd name="connsiteY8" fmla="*/ 292268 h 290365"/>
                <a:gd name="connsiteX9" fmla="*/ 216572 w 270339"/>
                <a:gd name="connsiteY9" fmla="*/ 274095 h 290365"/>
                <a:gd name="connsiteX10" fmla="*/ 204858 w 270339"/>
                <a:gd name="connsiteY10" fmla="*/ 263331 h 2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39" h="290365">
                  <a:moveTo>
                    <a:pt x="204858" y="263331"/>
                  </a:moveTo>
                  <a:cubicBezTo>
                    <a:pt x="187185" y="272242"/>
                    <a:pt x="167210" y="277249"/>
                    <a:pt x="146134" y="277249"/>
                  </a:cubicBezTo>
                  <a:cubicBezTo>
                    <a:pt x="73843" y="277249"/>
                    <a:pt x="15019" y="218425"/>
                    <a:pt x="15019" y="146134"/>
                  </a:cubicBezTo>
                  <a:cubicBezTo>
                    <a:pt x="15019" y="73843"/>
                    <a:pt x="73843" y="15019"/>
                    <a:pt x="146134" y="15019"/>
                  </a:cubicBezTo>
                  <a:cubicBezTo>
                    <a:pt x="192292" y="15019"/>
                    <a:pt x="232943" y="38999"/>
                    <a:pt x="256272" y="75145"/>
                  </a:cubicBezTo>
                  <a:lnTo>
                    <a:pt x="273794" y="75145"/>
                  </a:lnTo>
                  <a:cubicBezTo>
                    <a:pt x="248813" y="30338"/>
                    <a:pt x="200953" y="0"/>
                    <a:pt x="146134" y="0"/>
                  </a:cubicBezTo>
                  <a:cubicBezTo>
                    <a:pt x="65532" y="0"/>
                    <a:pt x="0" y="65583"/>
                    <a:pt x="0" y="146134"/>
                  </a:cubicBezTo>
                  <a:cubicBezTo>
                    <a:pt x="0" y="226685"/>
                    <a:pt x="65583" y="292268"/>
                    <a:pt x="146134" y="292268"/>
                  </a:cubicBezTo>
                  <a:cubicBezTo>
                    <a:pt x="171666" y="292268"/>
                    <a:pt x="195646" y="285659"/>
                    <a:pt x="216572" y="274095"/>
                  </a:cubicBezTo>
                  <a:cubicBezTo>
                    <a:pt x="212267" y="270891"/>
                    <a:pt x="208312" y="267286"/>
                    <a:pt x="204858" y="263331"/>
                  </a:cubicBezTo>
                  <a:close/>
                </a:path>
              </a:pathLst>
            </a:custGeom>
            <a:grpFill/>
            <a:ln w="499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701F1C0-0162-451C-973E-68F738A47293}"/>
                </a:ext>
              </a:extLst>
            </p:cNvPr>
            <p:cNvSpPr/>
            <p:nvPr/>
          </p:nvSpPr>
          <p:spPr>
            <a:xfrm>
              <a:off x="5587209" y="1658549"/>
              <a:ext cx="15019" cy="15019"/>
            </a:xfrm>
            <a:custGeom>
              <a:avLst/>
              <a:gdLst>
                <a:gd name="connsiteX0" fmla="*/ 0 w 15018"/>
                <a:gd name="connsiteY0" fmla="*/ 0 h 15018"/>
                <a:gd name="connsiteX1" fmla="*/ 18273 w 15018"/>
                <a:gd name="connsiteY1" fmla="*/ 0 h 15018"/>
                <a:gd name="connsiteX2" fmla="*/ 18273 w 15018"/>
                <a:gd name="connsiteY2" fmla="*/ 15019 h 15018"/>
                <a:gd name="connsiteX3" fmla="*/ 0 w 15018"/>
                <a:gd name="connsiteY3" fmla="*/ 15019 h 15018"/>
              </a:gdLst>
              <a:ahLst/>
              <a:cxnLst>
                <a:cxn ang="0">
                  <a:pos x="connsiteX0" y="connsiteY0"/>
                </a:cxn>
                <a:cxn ang="0">
                  <a:pos x="connsiteX1" y="connsiteY1"/>
                </a:cxn>
                <a:cxn ang="0">
                  <a:pos x="connsiteX2" y="connsiteY2"/>
                </a:cxn>
                <a:cxn ang="0">
                  <a:pos x="connsiteX3" y="connsiteY3"/>
                </a:cxn>
              </a:cxnLst>
              <a:rect l="l" t="t" r="r" b="b"/>
              <a:pathLst>
                <a:path w="15018" h="15018">
                  <a:moveTo>
                    <a:pt x="0" y="0"/>
                  </a:moveTo>
                  <a:lnTo>
                    <a:pt x="18273" y="0"/>
                  </a:lnTo>
                  <a:lnTo>
                    <a:pt x="18273" y="15019"/>
                  </a:lnTo>
                  <a:lnTo>
                    <a:pt x="0" y="15019"/>
                  </a:lnTo>
                  <a:close/>
                </a:path>
              </a:pathLst>
            </a:custGeom>
            <a:grpFill/>
            <a:ln w="499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0E3C7CD-38B4-406E-BA96-4C3554BAA4D8}"/>
                </a:ext>
              </a:extLst>
            </p:cNvPr>
            <p:cNvSpPr/>
            <p:nvPr/>
          </p:nvSpPr>
          <p:spPr>
            <a:xfrm>
              <a:off x="5697297" y="1765383"/>
              <a:ext cx="15019" cy="15019"/>
            </a:xfrm>
            <a:custGeom>
              <a:avLst/>
              <a:gdLst>
                <a:gd name="connsiteX0" fmla="*/ 0 w 15018"/>
                <a:gd name="connsiteY0" fmla="*/ 0 h 15018"/>
                <a:gd name="connsiteX1" fmla="*/ 15019 w 15018"/>
                <a:gd name="connsiteY1" fmla="*/ 0 h 15018"/>
                <a:gd name="connsiteX2" fmla="*/ 15019 w 15018"/>
                <a:gd name="connsiteY2" fmla="*/ 18273 h 15018"/>
                <a:gd name="connsiteX3" fmla="*/ 0 w 15018"/>
                <a:gd name="connsiteY3" fmla="*/ 18273 h 15018"/>
              </a:gdLst>
              <a:ahLst/>
              <a:cxnLst>
                <a:cxn ang="0">
                  <a:pos x="connsiteX0" y="connsiteY0"/>
                </a:cxn>
                <a:cxn ang="0">
                  <a:pos x="connsiteX1" y="connsiteY1"/>
                </a:cxn>
                <a:cxn ang="0">
                  <a:pos x="connsiteX2" y="connsiteY2"/>
                </a:cxn>
                <a:cxn ang="0">
                  <a:pos x="connsiteX3" y="connsiteY3"/>
                </a:cxn>
              </a:cxnLst>
              <a:rect l="l" t="t" r="r" b="b"/>
              <a:pathLst>
                <a:path w="15018" h="15018">
                  <a:moveTo>
                    <a:pt x="0" y="0"/>
                  </a:moveTo>
                  <a:lnTo>
                    <a:pt x="15019" y="0"/>
                  </a:lnTo>
                  <a:lnTo>
                    <a:pt x="15019" y="18273"/>
                  </a:lnTo>
                  <a:lnTo>
                    <a:pt x="0" y="18273"/>
                  </a:lnTo>
                  <a:close/>
                </a:path>
              </a:pathLst>
            </a:custGeom>
            <a:grpFill/>
            <a:ln w="499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F4EA45-0352-499B-898E-9A9A80240BAC}"/>
                </a:ext>
              </a:extLst>
            </p:cNvPr>
            <p:cNvSpPr/>
            <p:nvPr/>
          </p:nvSpPr>
          <p:spPr>
            <a:xfrm>
              <a:off x="5697297" y="1548460"/>
              <a:ext cx="15019" cy="15019"/>
            </a:xfrm>
            <a:custGeom>
              <a:avLst/>
              <a:gdLst>
                <a:gd name="connsiteX0" fmla="*/ 0 w 15018"/>
                <a:gd name="connsiteY0" fmla="*/ 0 h 15018"/>
                <a:gd name="connsiteX1" fmla="*/ 15019 w 15018"/>
                <a:gd name="connsiteY1" fmla="*/ 0 h 15018"/>
                <a:gd name="connsiteX2" fmla="*/ 15019 w 15018"/>
                <a:gd name="connsiteY2" fmla="*/ 18273 h 15018"/>
                <a:gd name="connsiteX3" fmla="*/ 0 w 15018"/>
                <a:gd name="connsiteY3" fmla="*/ 18273 h 15018"/>
              </a:gdLst>
              <a:ahLst/>
              <a:cxnLst>
                <a:cxn ang="0">
                  <a:pos x="connsiteX0" y="connsiteY0"/>
                </a:cxn>
                <a:cxn ang="0">
                  <a:pos x="connsiteX1" y="connsiteY1"/>
                </a:cxn>
                <a:cxn ang="0">
                  <a:pos x="connsiteX2" y="connsiteY2"/>
                </a:cxn>
                <a:cxn ang="0">
                  <a:pos x="connsiteX3" y="connsiteY3"/>
                </a:cxn>
              </a:cxnLst>
              <a:rect l="l" t="t" r="r" b="b"/>
              <a:pathLst>
                <a:path w="15018" h="15018">
                  <a:moveTo>
                    <a:pt x="0" y="0"/>
                  </a:moveTo>
                  <a:lnTo>
                    <a:pt x="15019" y="0"/>
                  </a:lnTo>
                  <a:lnTo>
                    <a:pt x="15019" y="18273"/>
                  </a:lnTo>
                  <a:lnTo>
                    <a:pt x="0" y="18273"/>
                  </a:lnTo>
                  <a:close/>
                </a:path>
              </a:pathLst>
            </a:custGeom>
            <a:grpFill/>
            <a:ln w="499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BE29440-078A-4FDC-9F1E-BF0656A8FCB4}"/>
                </a:ext>
              </a:extLst>
            </p:cNvPr>
            <p:cNvSpPr/>
            <p:nvPr/>
          </p:nvSpPr>
          <p:spPr>
            <a:xfrm>
              <a:off x="5763074" y="1610038"/>
              <a:ext cx="120151" cy="195246"/>
            </a:xfrm>
            <a:custGeom>
              <a:avLst/>
              <a:gdLst>
                <a:gd name="connsiteX0" fmla="*/ 66339 w 120151"/>
                <a:gd name="connsiteY0" fmla="*/ 85107 h 195245"/>
                <a:gd name="connsiteX1" fmla="*/ 40507 w 120151"/>
                <a:gd name="connsiteY1" fmla="*/ 75495 h 195245"/>
                <a:gd name="connsiteX2" fmla="*/ 61082 w 120151"/>
                <a:gd name="connsiteY2" fmla="*/ 47310 h 195245"/>
                <a:gd name="connsiteX3" fmla="*/ 84812 w 120151"/>
                <a:gd name="connsiteY3" fmla="*/ 67335 h 195245"/>
                <a:gd name="connsiteX4" fmla="*/ 121809 w 120151"/>
                <a:gd name="connsiteY4" fmla="*/ 67335 h 195245"/>
                <a:gd name="connsiteX5" fmla="*/ 78805 w 120151"/>
                <a:gd name="connsiteY5" fmla="*/ 18323 h 195245"/>
                <a:gd name="connsiteX6" fmla="*/ 78805 w 120151"/>
                <a:gd name="connsiteY6" fmla="*/ 0 h 195245"/>
                <a:gd name="connsiteX7" fmla="*/ 43160 w 120151"/>
                <a:gd name="connsiteY7" fmla="*/ 0 h 195245"/>
                <a:gd name="connsiteX8" fmla="*/ 43160 w 120151"/>
                <a:gd name="connsiteY8" fmla="*/ 18323 h 195245"/>
                <a:gd name="connsiteX9" fmla="*/ 60382 w 120151"/>
                <a:gd name="connsiteY9" fmla="*/ 118199 h 195245"/>
                <a:gd name="connsiteX10" fmla="*/ 81208 w 120151"/>
                <a:gd name="connsiteY10" fmla="*/ 125658 h 195245"/>
                <a:gd name="connsiteX11" fmla="*/ 60982 w 120151"/>
                <a:gd name="connsiteY11" fmla="*/ 153443 h 195245"/>
                <a:gd name="connsiteX12" fmla="*/ 39205 w 120151"/>
                <a:gd name="connsiteY12" fmla="*/ 141378 h 195245"/>
                <a:gd name="connsiteX13" fmla="*/ 1007 w 120151"/>
                <a:gd name="connsiteY13" fmla="*/ 141378 h 195245"/>
                <a:gd name="connsiteX14" fmla="*/ 43160 w 120151"/>
                <a:gd name="connsiteY14" fmla="*/ 182379 h 195245"/>
                <a:gd name="connsiteX15" fmla="*/ 43160 w 120151"/>
                <a:gd name="connsiteY15" fmla="*/ 198950 h 195245"/>
                <a:gd name="connsiteX16" fmla="*/ 78805 w 120151"/>
                <a:gd name="connsiteY16" fmla="*/ 198950 h 195245"/>
                <a:gd name="connsiteX17" fmla="*/ 78805 w 120151"/>
                <a:gd name="connsiteY17" fmla="*/ 182379 h 195245"/>
                <a:gd name="connsiteX18" fmla="*/ 66339 w 120151"/>
                <a:gd name="connsiteY18" fmla="*/ 85107 h 19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151" h="195245">
                  <a:moveTo>
                    <a:pt x="66339" y="85107"/>
                  </a:moveTo>
                  <a:cubicBezTo>
                    <a:pt x="49568" y="82904"/>
                    <a:pt x="43610" y="78299"/>
                    <a:pt x="40507" y="75495"/>
                  </a:cubicBezTo>
                  <a:cubicBezTo>
                    <a:pt x="33798" y="69538"/>
                    <a:pt x="37302" y="47310"/>
                    <a:pt x="61082" y="47310"/>
                  </a:cubicBezTo>
                  <a:cubicBezTo>
                    <a:pt x="74199" y="47310"/>
                    <a:pt x="84812" y="56321"/>
                    <a:pt x="84812" y="67335"/>
                  </a:cubicBezTo>
                  <a:lnTo>
                    <a:pt x="121809" y="67335"/>
                  </a:lnTo>
                  <a:cubicBezTo>
                    <a:pt x="121809" y="44256"/>
                    <a:pt x="103736" y="24731"/>
                    <a:pt x="78805" y="18323"/>
                  </a:cubicBezTo>
                  <a:lnTo>
                    <a:pt x="78805" y="0"/>
                  </a:lnTo>
                  <a:lnTo>
                    <a:pt x="43160" y="0"/>
                  </a:lnTo>
                  <a:lnTo>
                    <a:pt x="43160" y="18323"/>
                  </a:lnTo>
                  <a:cubicBezTo>
                    <a:pt x="-11959" y="32090"/>
                    <a:pt x="-22473" y="108637"/>
                    <a:pt x="60382" y="118199"/>
                  </a:cubicBezTo>
                  <a:cubicBezTo>
                    <a:pt x="71946" y="119550"/>
                    <a:pt x="78504" y="123155"/>
                    <a:pt x="81208" y="125658"/>
                  </a:cubicBezTo>
                  <a:cubicBezTo>
                    <a:pt x="88917" y="132717"/>
                    <a:pt x="84762" y="153443"/>
                    <a:pt x="60982" y="153443"/>
                  </a:cubicBezTo>
                  <a:cubicBezTo>
                    <a:pt x="51220" y="153443"/>
                    <a:pt x="42860" y="148487"/>
                    <a:pt x="39205" y="141378"/>
                  </a:cubicBezTo>
                  <a:lnTo>
                    <a:pt x="1007" y="141378"/>
                  </a:lnTo>
                  <a:cubicBezTo>
                    <a:pt x="4611" y="160852"/>
                    <a:pt x="21232" y="176722"/>
                    <a:pt x="43160" y="182379"/>
                  </a:cubicBezTo>
                  <a:lnTo>
                    <a:pt x="43160" y="198950"/>
                  </a:lnTo>
                  <a:lnTo>
                    <a:pt x="78805" y="198950"/>
                  </a:lnTo>
                  <a:lnTo>
                    <a:pt x="78805" y="182379"/>
                  </a:lnTo>
                  <a:cubicBezTo>
                    <a:pt x="128367" y="172817"/>
                    <a:pt x="149043" y="95871"/>
                    <a:pt x="66339" y="85107"/>
                  </a:cubicBezTo>
                  <a:close/>
                </a:path>
              </a:pathLst>
            </a:custGeom>
            <a:grpFill/>
            <a:ln w="499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FBBD80A-AABA-49BF-A6CD-77F83F6DB39F}"/>
                </a:ext>
              </a:extLst>
            </p:cNvPr>
            <p:cNvSpPr/>
            <p:nvPr/>
          </p:nvSpPr>
          <p:spPr>
            <a:xfrm>
              <a:off x="5646821" y="1600426"/>
              <a:ext cx="75094" cy="120151"/>
            </a:xfrm>
            <a:custGeom>
              <a:avLst/>
              <a:gdLst>
                <a:gd name="connsiteX0" fmla="*/ 65495 w 75094"/>
                <a:gd name="connsiteY0" fmla="*/ 49612 h 120151"/>
                <a:gd name="connsiteX1" fmla="*/ 65495 w 75094"/>
                <a:gd name="connsiteY1" fmla="*/ 7509 h 120151"/>
                <a:gd name="connsiteX2" fmla="*/ 57985 w 75094"/>
                <a:gd name="connsiteY2" fmla="*/ 0 h 120151"/>
                <a:gd name="connsiteX3" fmla="*/ 50476 w 75094"/>
                <a:gd name="connsiteY3" fmla="*/ 7509 h 120151"/>
                <a:gd name="connsiteX4" fmla="*/ 50476 w 75094"/>
                <a:gd name="connsiteY4" fmla="*/ 49612 h 120151"/>
                <a:gd name="connsiteX5" fmla="*/ 40213 w 75094"/>
                <a:gd name="connsiteY5" fmla="*/ 65632 h 120151"/>
                <a:gd name="connsiteX6" fmla="*/ 41314 w 75094"/>
                <a:gd name="connsiteY6" fmla="*/ 71640 h 120151"/>
                <a:gd name="connsiteX7" fmla="*/ 2215 w 75094"/>
                <a:gd name="connsiteY7" fmla="*/ 110739 h 120151"/>
                <a:gd name="connsiteX8" fmla="*/ 2215 w 75094"/>
                <a:gd name="connsiteY8" fmla="*/ 121353 h 120151"/>
                <a:gd name="connsiteX9" fmla="*/ 7522 w 75094"/>
                <a:gd name="connsiteY9" fmla="*/ 123555 h 120151"/>
                <a:gd name="connsiteX10" fmla="*/ 12829 w 75094"/>
                <a:gd name="connsiteY10" fmla="*/ 121353 h 120151"/>
                <a:gd name="connsiteX11" fmla="*/ 51928 w 75094"/>
                <a:gd name="connsiteY11" fmla="*/ 82253 h 120151"/>
                <a:gd name="connsiteX12" fmla="*/ 57935 w 75094"/>
                <a:gd name="connsiteY12" fmla="*/ 83355 h 120151"/>
                <a:gd name="connsiteX13" fmla="*/ 75708 w 75094"/>
                <a:gd name="connsiteY13" fmla="*/ 65582 h 120151"/>
                <a:gd name="connsiteX14" fmla="*/ 65495 w 75094"/>
                <a:gd name="connsiteY14" fmla="*/ 49612 h 12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094" h="120151">
                  <a:moveTo>
                    <a:pt x="65495" y="49612"/>
                  </a:moveTo>
                  <a:lnTo>
                    <a:pt x="65495" y="7509"/>
                  </a:lnTo>
                  <a:cubicBezTo>
                    <a:pt x="65495" y="3354"/>
                    <a:pt x="62141" y="0"/>
                    <a:pt x="57985" y="0"/>
                  </a:cubicBezTo>
                  <a:cubicBezTo>
                    <a:pt x="53830" y="0"/>
                    <a:pt x="50476" y="3354"/>
                    <a:pt x="50476" y="7509"/>
                  </a:cubicBezTo>
                  <a:lnTo>
                    <a:pt x="50476" y="49612"/>
                  </a:lnTo>
                  <a:cubicBezTo>
                    <a:pt x="44418" y="52466"/>
                    <a:pt x="40213" y="58523"/>
                    <a:pt x="40213" y="65632"/>
                  </a:cubicBezTo>
                  <a:cubicBezTo>
                    <a:pt x="40213" y="67735"/>
                    <a:pt x="40664" y="69788"/>
                    <a:pt x="41314" y="71640"/>
                  </a:cubicBezTo>
                  <a:lnTo>
                    <a:pt x="2215" y="110739"/>
                  </a:lnTo>
                  <a:cubicBezTo>
                    <a:pt x="-738" y="113693"/>
                    <a:pt x="-738" y="118449"/>
                    <a:pt x="2215" y="121353"/>
                  </a:cubicBezTo>
                  <a:cubicBezTo>
                    <a:pt x="3667" y="122804"/>
                    <a:pt x="5620" y="123555"/>
                    <a:pt x="7522" y="123555"/>
                  </a:cubicBezTo>
                  <a:cubicBezTo>
                    <a:pt x="9424" y="123555"/>
                    <a:pt x="11377" y="122804"/>
                    <a:pt x="12829" y="121353"/>
                  </a:cubicBezTo>
                  <a:lnTo>
                    <a:pt x="51928" y="82253"/>
                  </a:lnTo>
                  <a:cubicBezTo>
                    <a:pt x="53830" y="82954"/>
                    <a:pt x="55833" y="83355"/>
                    <a:pt x="57935" y="83355"/>
                  </a:cubicBezTo>
                  <a:cubicBezTo>
                    <a:pt x="67748" y="83355"/>
                    <a:pt x="75708" y="75395"/>
                    <a:pt x="75708" y="65582"/>
                  </a:cubicBezTo>
                  <a:cubicBezTo>
                    <a:pt x="75758" y="58523"/>
                    <a:pt x="71553" y="52416"/>
                    <a:pt x="65495" y="49612"/>
                  </a:cubicBezTo>
                  <a:close/>
                </a:path>
              </a:pathLst>
            </a:custGeom>
            <a:grpFill/>
            <a:ln w="4994" cap="flat">
              <a:noFill/>
              <a:prstDash val="solid"/>
              <a:miter/>
            </a:ln>
          </p:spPr>
          <p:txBody>
            <a:bodyPr rtlCol="0" anchor="ctr"/>
            <a:lstStyle/>
            <a:p>
              <a:endParaRPr lang="en-US"/>
            </a:p>
          </p:txBody>
        </p:sp>
      </p:grpSp>
    </p:spTree>
    <p:extLst>
      <p:ext uri="{BB962C8B-B14F-4D97-AF65-F5344CB8AC3E}">
        <p14:creationId xmlns:p14="http://schemas.microsoft.com/office/powerpoint/2010/main" val="198673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32599" y="2040802"/>
            <a:ext cx="7949451" cy="2680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709440" y="353047"/>
            <a:ext cx="8221664" cy="679885"/>
          </a:xfrm>
        </p:spPr>
        <p:txBody>
          <a:bodyPr>
            <a:normAutofit/>
          </a:bodyPr>
          <a:lstStyle/>
          <a:p>
            <a:r>
              <a:rPr lang="en-US" sz="2400" dirty="0"/>
              <a:t>The reality of rising healthcare costs</a:t>
            </a:r>
          </a:p>
        </p:txBody>
      </p:sp>
      <p:sp>
        <p:nvSpPr>
          <p:cNvPr id="5" name="Rectangle 4"/>
          <p:cNvSpPr/>
          <p:nvPr/>
        </p:nvSpPr>
        <p:spPr>
          <a:xfrm>
            <a:off x="4665205" y="6397231"/>
            <a:ext cx="3698453" cy="215444"/>
          </a:xfrm>
          <a:prstGeom prst="rect">
            <a:avLst/>
          </a:prstGeom>
        </p:spPr>
        <p:txBody>
          <a:bodyPr wrap="square">
            <a:spAutoFit/>
          </a:bodyPr>
          <a:lstStyle/>
          <a:p>
            <a:r>
              <a:rPr lang="en-US" sz="800" dirty="0">
                <a:solidFill>
                  <a:schemeClr val="bg1">
                    <a:lumMod val="50000"/>
                  </a:schemeClr>
                </a:solidFill>
              </a:rPr>
              <a:t>Source: </a:t>
            </a:r>
            <a:r>
              <a:rPr lang="en-US" sz="800" dirty="0" err="1">
                <a:solidFill>
                  <a:schemeClr val="bg1">
                    <a:lumMod val="50000"/>
                  </a:schemeClr>
                </a:solidFill>
              </a:rPr>
              <a:t>HealthView</a:t>
            </a:r>
            <a:r>
              <a:rPr lang="en-US" sz="800" dirty="0">
                <a:solidFill>
                  <a:schemeClr val="bg1">
                    <a:lumMod val="50000"/>
                  </a:schemeClr>
                </a:solidFill>
              </a:rPr>
              <a:t> Services: 2019 Retirement Health Care Costs Data Brief.</a:t>
            </a:r>
          </a:p>
        </p:txBody>
      </p:sp>
      <p:sp>
        <p:nvSpPr>
          <p:cNvPr id="3" name="Rectangle 2"/>
          <p:cNvSpPr/>
          <p:nvPr/>
        </p:nvSpPr>
        <p:spPr>
          <a:xfrm>
            <a:off x="193321" y="2940448"/>
            <a:ext cx="4889343" cy="1015663"/>
          </a:xfrm>
          <a:prstGeom prst="rect">
            <a:avLst/>
          </a:prstGeom>
        </p:spPr>
        <p:txBody>
          <a:bodyPr wrap="square">
            <a:spAutoFit/>
          </a:bodyPr>
          <a:lstStyle/>
          <a:p>
            <a:pPr algn="r"/>
            <a:r>
              <a:rPr lang="en-US" sz="2000" dirty="0">
                <a:solidFill>
                  <a:schemeClr val="bg1"/>
                </a:solidFill>
              </a:rPr>
              <a:t>Today’s 65-year-old couple </a:t>
            </a:r>
          </a:p>
          <a:p>
            <a:pPr algn="r"/>
            <a:r>
              <a:rPr lang="en-US" sz="2000" dirty="0">
                <a:solidFill>
                  <a:schemeClr val="bg1"/>
                </a:solidFill>
              </a:rPr>
              <a:t>can expect to pay over $600,000 </a:t>
            </a:r>
          </a:p>
          <a:p>
            <a:pPr algn="r"/>
            <a:r>
              <a:rPr lang="en-US" sz="2000" dirty="0">
                <a:solidFill>
                  <a:schemeClr val="bg1"/>
                </a:solidFill>
              </a:rPr>
              <a:t>in lifetime health care costs.  </a:t>
            </a:r>
          </a:p>
        </p:txBody>
      </p:sp>
      <p:sp>
        <p:nvSpPr>
          <p:cNvPr id="42" name="Rectangle 41"/>
          <p:cNvSpPr/>
          <p:nvPr/>
        </p:nvSpPr>
        <p:spPr>
          <a:xfrm>
            <a:off x="832599" y="4767201"/>
            <a:ext cx="7949450" cy="714660"/>
          </a:xfrm>
          <a:prstGeom prst="rect">
            <a:avLst/>
          </a:prstGeom>
          <a:solidFill>
            <a:schemeClr val="accent4"/>
          </a:solidFill>
          <a:ln w="28575">
            <a:noFill/>
            <a:miter lim="800000"/>
          </a:ln>
        </p:spPr>
        <p:txBody>
          <a:bodyPr wrap="square" anchor="ctr" anchorCtr="0">
            <a:noAutofit/>
          </a:bodyPr>
          <a:lstStyle/>
          <a:p>
            <a:pPr marL="1371600">
              <a:lnSpc>
                <a:spcPct val="90000"/>
              </a:lnSpc>
            </a:pPr>
            <a:r>
              <a:rPr lang="en-US" dirty="0">
                <a:solidFill>
                  <a:schemeClr val="accent6"/>
                </a:solidFill>
              </a:rPr>
              <a:t>Even if Medicare </a:t>
            </a:r>
            <a:r>
              <a:rPr lang="en-US" i="1" dirty="0">
                <a:solidFill>
                  <a:schemeClr val="accent6"/>
                </a:solidFill>
              </a:rPr>
              <a:t>covered half </a:t>
            </a:r>
            <a:r>
              <a:rPr lang="en-US" dirty="0">
                <a:solidFill>
                  <a:schemeClr val="accent6"/>
                </a:solidFill>
              </a:rPr>
              <a:t>… there would still be a need for more than </a:t>
            </a:r>
            <a:r>
              <a:rPr lang="en-US" sz="2000" b="1" dirty="0">
                <a:solidFill>
                  <a:schemeClr val="accent6"/>
                </a:solidFill>
              </a:rPr>
              <a:t>$300,000.</a:t>
            </a:r>
          </a:p>
        </p:txBody>
      </p:sp>
      <p:grpSp>
        <p:nvGrpSpPr>
          <p:cNvPr id="48" name="Group 47">
            <a:extLst>
              <a:ext uri="{FF2B5EF4-FFF2-40B4-BE49-F238E27FC236}">
                <a16:creationId xmlns:a16="http://schemas.microsoft.com/office/drawing/2014/main" id="{9171169D-4202-40F8-8479-FA7F0E932D7C}"/>
              </a:ext>
            </a:extLst>
          </p:cNvPr>
          <p:cNvGrpSpPr/>
          <p:nvPr/>
        </p:nvGrpSpPr>
        <p:grpSpPr>
          <a:xfrm>
            <a:off x="6616305" y="2743200"/>
            <a:ext cx="1315011" cy="1327481"/>
            <a:chOff x="5888033" y="4298262"/>
            <a:chExt cx="387424" cy="391098"/>
          </a:xfrm>
          <a:solidFill>
            <a:schemeClr val="bg1"/>
          </a:solidFill>
        </p:grpSpPr>
        <p:sp>
          <p:nvSpPr>
            <p:cNvPr id="49" name="Freeform: Shape 48">
              <a:extLst>
                <a:ext uri="{FF2B5EF4-FFF2-40B4-BE49-F238E27FC236}">
                  <a16:creationId xmlns:a16="http://schemas.microsoft.com/office/drawing/2014/main" id="{97DB601B-A3FA-4B81-97B0-FE58E4D9664A}"/>
                </a:ext>
              </a:extLst>
            </p:cNvPr>
            <p:cNvSpPr/>
            <p:nvPr/>
          </p:nvSpPr>
          <p:spPr>
            <a:xfrm>
              <a:off x="6007196" y="4298262"/>
              <a:ext cx="59009" cy="59009"/>
            </a:xfrm>
            <a:custGeom>
              <a:avLst/>
              <a:gdLst>
                <a:gd name="connsiteX0" fmla="*/ 31704 w 59009"/>
                <a:gd name="connsiteY0" fmla="*/ 63408 h 59009"/>
                <a:gd name="connsiteX1" fmla="*/ 63408 w 59009"/>
                <a:gd name="connsiteY1" fmla="*/ 31704 h 59009"/>
                <a:gd name="connsiteX2" fmla="*/ 31704 w 59009"/>
                <a:gd name="connsiteY2" fmla="*/ 0 h 59009"/>
                <a:gd name="connsiteX3" fmla="*/ 0 w 59009"/>
                <a:gd name="connsiteY3" fmla="*/ 31704 h 59009"/>
                <a:gd name="connsiteX4" fmla="*/ 31704 w 59009"/>
                <a:gd name="connsiteY4" fmla="*/ 63408 h 59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09" h="59009">
                  <a:moveTo>
                    <a:pt x="31704" y="63408"/>
                  </a:moveTo>
                  <a:cubicBezTo>
                    <a:pt x="49192" y="63408"/>
                    <a:pt x="63408" y="49192"/>
                    <a:pt x="63408" y="31704"/>
                  </a:cubicBezTo>
                  <a:cubicBezTo>
                    <a:pt x="63408" y="14216"/>
                    <a:pt x="49192" y="0"/>
                    <a:pt x="31704" y="0"/>
                  </a:cubicBezTo>
                  <a:cubicBezTo>
                    <a:pt x="14216" y="0"/>
                    <a:pt x="0" y="14216"/>
                    <a:pt x="0" y="31704"/>
                  </a:cubicBezTo>
                  <a:cubicBezTo>
                    <a:pt x="0" y="49192"/>
                    <a:pt x="14162" y="63408"/>
                    <a:pt x="31704" y="63408"/>
                  </a:cubicBezTo>
                  <a:close/>
                </a:path>
              </a:pathLst>
            </a:custGeom>
            <a:grpFill/>
            <a:ln w="535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47B5A4E8-4C98-4B43-9D81-41141DFB8057}"/>
                </a:ext>
              </a:extLst>
            </p:cNvPr>
            <p:cNvSpPr/>
            <p:nvPr/>
          </p:nvSpPr>
          <p:spPr>
            <a:xfrm>
              <a:off x="5981178" y="4371487"/>
              <a:ext cx="107290" cy="96561"/>
            </a:xfrm>
            <a:custGeom>
              <a:avLst/>
              <a:gdLst>
                <a:gd name="connsiteX0" fmla="*/ 31811 w 107289"/>
                <a:gd name="connsiteY0" fmla="*/ 73708 h 96560"/>
                <a:gd name="connsiteX1" fmla="*/ 31811 w 107289"/>
                <a:gd name="connsiteY1" fmla="*/ 100101 h 96560"/>
                <a:gd name="connsiteX2" fmla="*/ 49300 w 107289"/>
                <a:gd name="connsiteY2" fmla="*/ 89909 h 96560"/>
                <a:gd name="connsiteX3" fmla="*/ 109328 w 107289"/>
                <a:gd name="connsiteY3" fmla="*/ 21672 h 96560"/>
                <a:gd name="connsiteX4" fmla="*/ 76551 w 107289"/>
                <a:gd name="connsiteY4" fmla="*/ 0 h 96560"/>
                <a:gd name="connsiteX5" fmla="*/ 39590 w 107289"/>
                <a:gd name="connsiteY5" fmla="*/ 0 h 96560"/>
                <a:gd name="connsiteX6" fmla="*/ 0 w 107289"/>
                <a:gd name="connsiteY6" fmla="*/ 31704 h 96560"/>
                <a:gd name="connsiteX7" fmla="*/ 31811 w 107289"/>
                <a:gd name="connsiteY7" fmla="*/ 73708 h 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89" h="96560">
                  <a:moveTo>
                    <a:pt x="31811" y="73708"/>
                  </a:moveTo>
                  <a:lnTo>
                    <a:pt x="31811" y="100101"/>
                  </a:lnTo>
                  <a:lnTo>
                    <a:pt x="49300" y="89909"/>
                  </a:lnTo>
                  <a:lnTo>
                    <a:pt x="109328" y="21672"/>
                  </a:lnTo>
                  <a:cubicBezTo>
                    <a:pt x="104983" y="9066"/>
                    <a:pt x="95327" y="0"/>
                    <a:pt x="76551" y="0"/>
                  </a:cubicBezTo>
                  <a:lnTo>
                    <a:pt x="39590" y="0"/>
                  </a:lnTo>
                  <a:cubicBezTo>
                    <a:pt x="17864" y="0"/>
                    <a:pt x="7671" y="15611"/>
                    <a:pt x="0" y="31704"/>
                  </a:cubicBezTo>
                  <a:cubicBezTo>
                    <a:pt x="18883" y="37551"/>
                    <a:pt x="31811" y="53645"/>
                    <a:pt x="31811" y="73708"/>
                  </a:cubicBezTo>
                  <a:close/>
                </a:path>
              </a:pathLst>
            </a:custGeom>
            <a:grpFill/>
            <a:ln w="535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59F81F0-D172-4B73-8BBF-6C6CD570F5DE}"/>
                </a:ext>
              </a:extLst>
            </p:cNvPr>
            <p:cNvSpPr/>
            <p:nvPr/>
          </p:nvSpPr>
          <p:spPr>
            <a:xfrm>
              <a:off x="5888033" y="4392838"/>
              <a:ext cx="370149" cy="273589"/>
            </a:xfrm>
            <a:custGeom>
              <a:avLst/>
              <a:gdLst>
                <a:gd name="connsiteX0" fmla="*/ 113209 w 370149"/>
                <a:gd name="connsiteY0" fmla="*/ 128372 h 273588"/>
                <a:gd name="connsiteX1" fmla="*/ 84992 w 370149"/>
                <a:gd name="connsiteY1" fmla="*/ 148972 h 273588"/>
                <a:gd name="connsiteX2" fmla="*/ 48299 w 370149"/>
                <a:gd name="connsiteY2" fmla="*/ 138886 h 273588"/>
                <a:gd name="connsiteX3" fmla="*/ 16970 w 370149"/>
                <a:gd name="connsiteY3" fmla="*/ 157126 h 273588"/>
                <a:gd name="connsiteX4" fmla="*/ 5329 w 370149"/>
                <a:gd name="connsiteY4" fmla="*/ 196179 h 273588"/>
                <a:gd name="connsiteX5" fmla="*/ 141748 w 370149"/>
                <a:gd name="connsiteY5" fmla="*/ 275466 h 273588"/>
                <a:gd name="connsiteX6" fmla="*/ 146522 w 370149"/>
                <a:gd name="connsiteY6" fmla="*/ 276593 h 273588"/>
                <a:gd name="connsiteX7" fmla="*/ 153282 w 370149"/>
                <a:gd name="connsiteY7" fmla="*/ 274447 h 273588"/>
                <a:gd name="connsiteX8" fmla="*/ 290130 w 370149"/>
                <a:gd name="connsiteY8" fmla="*/ 194892 h 273588"/>
                <a:gd name="connsiteX9" fmla="*/ 295226 w 370149"/>
                <a:gd name="connsiteY9" fmla="*/ 190976 h 273588"/>
                <a:gd name="connsiteX10" fmla="*/ 362389 w 370149"/>
                <a:gd name="connsiteY10" fmla="*/ 115122 h 273588"/>
                <a:gd name="connsiteX11" fmla="*/ 368934 w 370149"/>
                <a:gd name="connsiteY11" fmla="*/ 79931 h 273588"/>
                <a:gd name="connsiteX12" fmla="*/ 235626 w 370149"/>
                <a:gd name="connsiteY12" fmla="*/ 2468 h 273588"/>
                <a:gd name="connsiteX13" fmla="*/ 227311 w 370149"/>
                <a:gd name="connsiteY13" fmla="*/ 0 h 273588"/>
                <a:gd name="connsiteX14" fmla="*/ 213954 w 370149"/>
                <a:gd name="connsiteY14" fmla="*/ 7725 h 273588"/>
                <a:gd name="connsiteX15" fmla="*/ 151136 w 370149"/>
                <a:gd name="connsiteY15" fmla="*/ 79126 h 273588"/>
                <a:gd name="connsiteX16" fmla="*/ 107683 w 370149"/>
                <a:gd name="connsiteY16" fmla="*/ 104393 h 273588"/>
                <a:gd name="connsiteX17" fmla="*/ 113209 w 370149"/>
                <a:gd name="connsiteY17" fmla="*/ 128372 h 273588"/>
                <a:gd name="connsiteX18" fmla="*/ 235841 w 370149"/>
                <a:gd name="connsiteY18" fmla="*/ 168713 h 273588"/>
                <a:gd name="connsiteX19" fmla="*/ 185576 w 370149"/>
                <a:gd name="connsiteY19" fmla="*/ 198003 h 273588"/>
                <a:gd name="connsiteX20" fmla="*/ 169429 w 370149"/>
                <a:gd name="connsiteY20" fmla="*/ 194623 h 273588"/>
                <a:gd name="connsiteX21" fmla="*/ 172594 w 370149"/>
                <a:gd name="connsiteY21" fmla="*/ 178745 h 273588"/>
                <a:gd name="connsiteX22" fmla="*/ 217816 w 370149"/>
                <a:gd name="connsiteY22" fmla="*/ 147148 h 273588"/>
                <a:gd name="connsiteX23" fmla="*/ 173184 w 370149"/>
                <a:gd name="connsiteY23" fmla="*/ 116517 h 273588"/>
                <a:gd name="connsiteX24" fmla="*/ 215617 w 370149"/>
                <a:gd name="connsiteY24" fmla="*/ 95971 h 273588"/>
                <a:gd name="connsiteX25" fmla="*/ 241259 w 370149"/>
                <a:gd name="connsiteY25" fmla="*/ 103266 h 273588"/>
                <a:gd name="connsiteX26" fmla="*/ 235841 w 370149"/>
                <a:gd name="connsiteY26" fmla="*/ 168713 h 273588"/>
                <a:gd name="connsiteX27" fmla="*/ 255743 w 370149"/>
                <a:gd name="connsiteY27" fmla="*/ 98599 h 273588"/>
                <a:gd name="connsiteX28" fmla="*/ 224951 w 370149"/>
                <a:gd name="connsiteY28" fmla="*/ 67807 h 273588"/>
                <a:gd name="connsiteX29" fmla="*/ 255743 w 370149"/>
                <a:gd name="connsiteY29" fmla="*/ 37015 h 273588"/>
                <a:gd name="connsiteX30" fmla="*/ 286535 w 370149"/>
                <a:gd name="connsiteY30" fmla="*/ 67807 h 273588"/>
                <a:gd name="connsiteX31" fmla="*/ 255743 w 370149"/>
                <a:gd name="connsiteY31" fmla="*/ 98599 h 27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0149" h="273588">
                  <a:moveTo>
                    <a:pt x="113209" y="128372"/>
                  </a:moveTo>
                  <a:cubicBezTo>
                    <a:pt x="109776" y="146611"/>
                    <a:pt x="92877" y="149455"/>
                    <a:pt x="84992" y="148972"/>
                  </a:cubicBezTo>
                  <a:cubicBezTo>
                    <a:pt x="70561" y="148006"/>
                    <a:pt x="58437" y="144358"/>
                    <a:pt x="48299" y="138886"/>
                  </a:cubicBezTo>
                  <a:lnTo>
                    <a:pt x="16970" y="157126"/>
                  </a:lnTo>
                  <a:cubicBezTo>
                    <a:pt x="-3040" y="170000"/>
                    <a:pt x="-3147" y="191190"/>
                    <a:pt x="5329" y="196179"/>
                  </a:cubicBezTo>
                  <a:cubicBezTo>
                    <a:pt x="50659" y="222841"/>
                    <a:pt x="96311" y="249019"/>
                    <a:pt x="141748" y="275466"/>
                  </a:cubicBezTo>
                  <a:cubicBezTo>
                    <a:pt x="142982" y="275949"/>
                    <a:pt x="144484" y="276593"/>
                    <a:pt x="146522" y="276593"/>
                  </a:cubicBezTo>
                  <a:cubicBezTo>
                    <a:pt x="148293" y="276593"/>
                    <a:pt x="150492" y="276056"/>
                    <a:pt x="153282" y="274447"/>
                  </a:cubicBezTo>
                  <a:lnTo>
                    <a:pt x="290130" y="194892"/>
                  </a:lnTo>
                  <a:cubicBezTo>
                    <a:pt x="291846" y="193872"/>
                    <a:pt x="293563" y="192585"/>
                    <a:pt x="295226" y="190976"/>
                  </a:cubicBezTo>
                  <a:lnTo>
                    <a:pt x="362389" y="115122"/>
                  </a:lnTo>
                  <a:cubicBezTo>
                    <a:pt x="371777" y="105734"/>
                    <a:pt x="379824" y="88407"/>
                    <a:pt x="368934" y="79931"/>
                  </a:cubicBezTo>
                  <a:cubicBezTo>
                    <a:pt x="323443" y="53484"/>
                    <a:pt x="281332" y="28485"/>
                    <a:pt x="235626" y="2468"/>
                  </a:cubicBezTo>
                  <a:cubicBezTo>
                    <a:pt x="232515" y="697"/>
                    <a:pt x="229779" y="0"/>
                    <a:pt x="227311" y="0"/>
                  </a:cubicBezTo>
                  <a:cubicBezTo>
                    <a:pt x="221518" y="0"/>
                    <a:pt x="217280" y="3970"/>
                    <a:pt x="213954" y="7725"/>
                  </a:cubicBezTo>
                  <a:lnTo>
                    <a:pt x="151136" y="79126"/>
                  </a:lnTo>
                  <a:lnTo>
                    <a:pt x="107683" y="104393"/>
                  </a:lnTo>
                  <a:cubicBezTo>
                    <a:pt x="114604" y="112064"/>
                    <a:pt x="114067" y="123651"/>
                    <a:pt x="113209" y="128372"/>
                  </a:cubicBezTo>
                  <a:close/>
                  <a:moveTo>
                    <a:pt x="235841" y="168713"/>
                  </a:moveTo>
                  <a:cubicBezTo>
                    <a:pt x="229082" y="174507"/>
                    <a:pt x="207999" y="190117"/>
                    <a:pt x="185576" y="198003"/>
                  </a:cubicBezTo>
                  <a:cubicBezTo>
                    <a:pt x="180748" y="199720"/>
                    <a:pt x="174042" y="199612"/>
                    <a:pt x="169429" y="194623"/>
                  </a:cubicBezTo>
                  <a:cubicBezTo>
                    <a:pt x="166103" y="191083"/>
                    <a:pt x="165834" y="181695"/>
                    <a:pt x="172594" y="178745"/>
                  </a:cubicBezTo>
                  <a:cubicBezTo>
                    <a:pt x="199416" y="166943"/>
                    <a:pt x="211808" y="154443"/>
                    <a:pt x="217816" y="147148"/>
                  </a:cubicBezTo>
                  <a:cubicBezTo>
                    <a:pt x="194695" y="122096"/>
                    <a:pt x="179997" y="117160"/>
                    <a:pt x="173184" y="116517"/>
                  </a:cubicBezTo>
                  <a:cubicBezTo>
                    <a:pt x="184556" y="102462"/>
                    <a:pt x="200543" y="95971"/>
                    <a:pt x="215617" y="95971"/>
                  </a:cubicBezTo>
                  <a:cubicBezTo>
                    <a:pt x="225005" y="95971"/>
                    <a:pt x="233963" y="98492"/>
                    <a:pt x="241259" y="103266"/>
                  </a:cubicBezTo>
                  <a:cubicBezTo>
                    <a:pt x="265721" y="119306"/>
                    <a:pt x="261108" y="147040"/>
                    <a:pt x="235841" y="168713"/>
                  </a:cubicBezTo>
                  <a:close/>
                  <a:moveTo>
                    <a:pt x="255743" y="98599"/>
                  </a:moveTo>
                  <a:cubicBezTo>
                    <a:pt x="238738" y="98599"/>
                    <a:pt x="224951" y="84813"/>
                    <a:pt x="224951" y="67807"/>
                  </a:cubicBezTo>
                  <a:cubicBezTo>
                    <a:pt x="224951" y="50802"/>
                    <a:pt x="238738" y="37015"/>
                    <a:pt x="255743" y="37015"/>
                  </a:cubicBezTo>
                  <a:cubicBezTo>
                    <a:pt x="272749" y="37015"/>
                    <a:pt x="286535" y="50802"/>
                    <a:pt x="286535" y="67807"/>
                  </a:cubicBezTo>
                  <a:cubicBezTo>
                    <a:pt x="286589" y="84813"/>
                    <a:pt x="272802" y="98599"/>
                    <a:pt x="255743" y="98599"/>
                  </a:cubicBezTo>
                  <a:close/>
                </a:path>
              </a:pathLst>
            </a:custGeom>
            <a:grpFill/>
            <a:ln w="535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0354B77-74C2-4FB9-9C90-EEC13DDA2AB1}"/>
                </a:ext>
              </a:extLst>
            </p:cNvPr>
            <p:cNvSpPr/>
            <p:nvPr/>
          </p:nvSpPr>
          <p:spPr>
            <a:xfrm>
              <a:off x="5908543" y="4506887"/>
              <a:ext cx="10729" cy="21458"/>
            </a:xfrm>
            <a:custGeom>
              <a:avLst/>
              <a:gdLst>
                <a:gd name="connsiteX0" fmla="*/ 0 w 10728"/>
                <a:gd name="connsiteY0" fmla="*/ 0 h 21457"/>
                <a:gd name="connsiteX1" fmla="*/ 0 w 10728"/>
                <a:gd name="connsiteY1" fmla="*/ 24140 h 21457"/>
                <a:gd name="connsiteX2" fmla="*/ 14162 w 10728"/>
                <a:gd name="connsiteY2" fmla="*/ 15611 h 21457"/>
                <a:gd name="connsiteX3" fmla="*/ 0 w 10728"/>
                <a:gd name="connsiteY3" fmla="*/ 0 h 21457"/>
              </a:gdLst>
              <a:ahLst/>
              <a:cxnLst>
                <a:cxn ang="0">
                  <a:pos x="connsiteX0" y="connsiteY0"/>
                </a:cxn>
                <a:cxn ang="0">
                  <a:pos x="connsiteX1" y="connsiteY1"/>
                </a:cxn>
                <a:cxn ang="0">
                  <a:pos x="connsiteX2" y="connsiteY2"/>
                </a:cxn>
                <a:cxn ang="0">
                  <a:pos x="connsiteX3" y="connsiteY3"/>
                </a:cxn>
              </a:cxnLst>
              <a:rect l="l" t="t" r="r" b="b"/>
              <a:pathLst>
                <a:path w="10728" h="21457">
                  <a:moveTo>
                    <a:pt x="0" y="0"/>
                  </a:moveTo>
                  <a:lnTo>
                    <a:pt x="0" y="24140"/>
                  </a:lnTo>
                  <a:lnTo>
                    <a:pt x="14162" y="15611"/>
                  </a:lnTo>
                  <a:cubicBezTo>
                    <a:pt x="8690" y="10944"/>
                    <a:pt x="4023" y="5633"/>
                    <a:pt x="0" y="0"/>
                  </a:cubicBezTo>
                  <a:close/>
                </a:path>
              </a:pathLst>
            </a:custGeom>
            <a:grpFill/>
            <a:ln w="535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0057C3B-F19D-40BC-87F0-FC79175C8E38}"/>
                </a:ext>
              </a:extLst>
            </p:cNvPr>
            <p:cNvSpPr/>
            <p:nvPr/>
          </p:nvSpPr>
          <p:spPr>
            <a:xfrm>
              <a:off x="5902589" y="4414349"/>
              <a:ext cx="96561" cy="112654"/>
            </a:xfrm>
            <a:custGeom>
              <a:avLst/>
              <a:gdLst>
                <a:gd name="connsiteX0" fmla="*/ 75586 w 96560"/>
                <a:gd name="connsiteY0" fmla="*/ 76176 h 112654"/>
                <a:gd name="connsiteX1" fmla="*/ 96990 w 96560"/>
                <a:gd name="connsiteY1" fmla="*/ 63086 h 112654"/>
                <a:gd name="connsiteX2" fmla="*/ 96990 w 96560"/>
                <a:gd name="connsiteY2" fmla="*/ 30899 h 112654"/>
                <a:gd name="connsiteX3" fmla="*/ 62925 w 96560"/>
                <a:gd name="connsiteY3" fmla="*/ 0 h 112654"/>
                <a:gd name="connsiteX4" fmla="*/ 32777 w 96560"/>
                <a:gd name="connsiteY4" fmla="*/ 0 h 112654"/>
                <a:gd name="connsiteX5" fmla="*/ 28003 w 96560"/>
                <a:gd name="connsiteY5" fmla="*/ 21404 h 112654"/>
                <a:gd name="connsiteX6" fmla="*/ 4023 w 96560"/>
                <a:gd name="connsiteY6" fmla="*/ 34225 h 112654"/>
                <a:gd name="connsiteX7" fmla="*/ 0 w 96560"/>
                <a:gd name="connsiteY7" fmla="*/ 33796 h 112654"/>
                <a:gd name="connsiteX8" fmla="*/ 71294 w 96560"/>
                <a:gd name="connsiteY8" fmla="*/ 114103 h 112654"/>
                <a:gd name="connsiteX9" fmla="*/ 85403 w 96560"/>
                <a:gd name="connsiteY9" fmla="*/ 104715 h 112654"/>
                <a:gd name="connsiteX10" fmla="*/ 76444 w 96560"/>
                <a:gd name="connsiteY10" fmla="*/ 88407 h 112654"/>
                <a:gd name="connsiteX11" fmla="*/ 34601 w 96560"/>
                <a:gd name="connsiteY11" fmla="*/ 52733 h 112654"/>
                <a:gd name="connsiteX12" fmla="*/ 46081 w 96560"/>
                <a:gd name="connsiteY12" fmla="*/ 49085 h 112654"/>
                <a:gd name="connsiteX13" fmla="*/ 75586 w 96560"/>
                <a:gd name="connsiteY13" fmla="*/ 76176 h 11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560" h="112654">
                  <a:moveTo>
                    <a:pt x="75586" y="76176"/>
                  </a:moveTo>
                  <a:lnTo>
                    <a:pt x="96990" y="63086"/>
                  </a:lnTo>
                  <a:lnTo>
                    <a:pt x="96990" y="30899"/>
                  </a:lnTo>
                  <a:cubicBezTo>
                    <a:pt x="96990" y="12070"/>
                    <a:pt x="81755" y="0"/>
                    <a:pt x="62925" y="0"/>
                  </a:cubicBezTo>
                  <a:lnTo>
                    <a:pt x="32777" y="0"/>
                  </a:lnTo>
                  <a:cubicBezTo>
                    <a:pt x="34279" y="7188"/>
                    <a:pt x="32777" y="14699"/>
                    <a:pt x="28003" y="21404"/>
                  </a:cubicBezTo>
                  <a:cubicBezTo>
                    <a:pt x="22370" y="29290"/>
                    <a:pt x="13197" y="34225"/>
                    <a:pt x="4023" y="34225"/>
                  </a:cubicBezTo>
                  <a:cubicBezTo>
                    <a:pt x="2682" y="34225"/>
                    <a:pt x="1341" y="34011"/>
                    <a:pt x="0" y="33796"/>
                  </a:cubicBezTo>
                  <a:cubicBezTo>
                    <a:pt x="1448" y="62550"/>
                    <a:pt x="16791" y="110401"/>
                    <a:pt x="71294" y="114103"/>
                  </a:cubicBezTo>
                  <a:cubicBezTo>
                    <a:pt x="78375" y="114103"/>
                    <a:pt x="84276" y="111420"/>
                    <a:pt x="85403" y="104715"/>
                  </a:cubicBezTo>
                  <a:cubicBezTo>
                    <a:pt x="86690" y="96883"/>
                    <a:pt x="84276" y="89104"/>
                    <a:pt x="76444" y="88407"/>
                  </a:cubicBezTo>
                  <a:cubicBezTo>
                    <a:pt x="50802" y="86100"/>
                    <a:pt x="39536" y="68290"/>
                    <a:pt x="34601" y="52733"/>
                  </a:cubicBezTo>
                  <a:lnTo>
                    <a:pt x="46081" y="49085"/>
                  </a:lnTo>
                  <a:cubicBezTo>
                    <a:pt x="51070" y="64588"/>
                    <a:pt x="61906" y="73708"/>
                    <a:pt x="75586" y="76176"/>
                  </a:cubicBezTo>
                  <a:close/>
                </a:path>
              </a:pathLst>
            </a:custGeom>
            <a:grpFill/>
            <a:ln w="535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0F70575-D948-42E0-95C9-39EC74D35BF2}"/>
                </a:ext>
              </a:extLst>
            </p:cNvPr>
            <p:cNvSpPr/>
            <p:nvPr/>
          </p:nvSpPr>
          <p:spPr>
            <a:xfrm>
              <a:off x="5891790" y="4402118"/>
              <a:ext cx="32187" cy="32187"/>
            </a:xfrm>
            <a:custGeom>
              <a:avLst/>
              <a:gdLst>
                <a:gd name="connsiteX0" fmla="*/ 30110 w 32186"/>
                <a:gd name="connsiteY0" fmla="*/ 27413 h 32186"/>
                <a:gd name="connsiteX1" fmla="*/ 26945 w 32186"/>
                <a:gd name="connsiteY1" fmla="*/ 4077 h 32186"/>
                <a:gd name="connsiteX2" fmla="*/ 18630 w 32186"/>
                <a:gd name="connsiteY2" fmla="*/ 0 h 32186"/>
                <a:gd name="connsiteX3" fmla="*/ 6024 w 32186"/>
                <a:gd name="connsiteY3" fmla="*/ 11158 h 32186"/>
                <a:gd name="connsiteX4" fmla="*/ 4683 w 32186"/>
                <a:gd name="connsiteY4" fmla="*/ 32026 h 32186"/>
                <a:gd name="connsiteX5" fmla="*/ 8331 w 32186"/>
                <a:gd name="connsiteY5" fmla="*/ 34279 h 32186"/>
                <a:gd name="connsiteX6" fmla="*/ 14875 w 32186"/>
                <a:gd name="connsiteY6" fmla="*/ 35727 h 32186"/>
                <a:gd name="connsiteX7" fmla="*/ 30110 w 32186"/>
                <a:gd name="connsiteY7" fmla="*/ 27413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86" h="32186">
                  <a:moveTo>
                    <a:pt x="30110" y="27413"/>
                  </a:moveTo>
                  <a:cubicBezTo>
                    <a:pt x="35904" y="19312"/>
                    <a:pt x="34080" y="10729"/>
                    <a:pt x="26945" y="4077"/>
                  </a:cubicBezTo>
                  <a:cubicBezTo>
                    <a:pt x="23780" y="1127"/>
                    <a:pt x="21044" y="0"/>
                    <a:pt x="18630" y="0"/>
                  </a:cubicBezTo>
                  <a:cubicBezTo>
                    <a:pt x="12515" y="0"/>
                    <a:pt x="8599" y="7403"/>
                    <a:pt x="6024" y="11158"/>
                  </a:cubicBezTo>
                  <a:cubicBezTo>
                    <a:pt x="445" y="19419"/>
                    <a:pt x="-3525" y="24784"/>
                    <a:pt x="4683" y="32026"/>
                  </a:cubicBezTo>
                  <a:cubicBezTo>
                    <a:pt x="5702" y="32884"/>
                    <a:pt x="6775" y="33528"/>
                    <a:pt x="8331" y="34279"/>
                  </a:cubicBezTo>
                  <a:cubicBezTo>
                    <a:pt x="10476" y="35245"/>
                    <a:pt x="12676" y="35727"/>
                    <a:pt x="14875" y="35727"/>
                  </a:cubicBezTo>
                  <a:cubicBezTo>
                    <a:pt x="20883" y="35727"/>
                    <a:pt x="26623" y="32241"/>
                    <a:pt x="30110" y="27413"/>
                  </a:cubicBezTo>
                  <a:close/>
                </a:path>
              </a:pathLst>
            </a:custGeom>
            <a:grpFill/>
            <a:ln w="535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B87B7BC-E0FE-46C1-9790-23FA4BEAED8A}"/>
                </a:ext>
              </a:extLst>
            </p:cNvPr>
            <p:cNvSpPr/>
            <p:nvPr/>
          </p:nvSpPr>
          <p:spPr>
            <a:xfrm>
              <a:off x="6044784" y="4506968"/>
              <a:ext cx="230673" cy="182392"/>
            </a:xfrm>
            <a:custGeom>
              <a:avLst/>
              <a:gdLst>
                <a:gd name="connsiteX0" fmla="*/ 3343 w 230672"/>
                <a:gd name="connsiteY0" fmla="*/ 171154 h 182392"/>
                <a:gd name="connsiteX1" fmla="*/ 140674 w 230672"/>
                <a:gd name="connsiteY1" fmla="*/ 91330 h 182392"/>
                <a:gd name="connsiteX2" fmla="*/ 147540 w 230672"/>
                <a:gd name="connsiteY2" fmla="*/ 86180 h 182392"/>
                <a:gd name="connsiteX3" fmla="*/ 221785 w 230672"/>
                <a:gd name="connsiteY3" fmla="*/ 2494 h 182392"/>
                <a:gd name="connsiteX4" fmla="*/ 222000 w 230672"/>
                <a:gd name="connsiteY4" fmla="*/ 2280 h 182392"/>
                <a:gd name="connsiteX5" fmla="*/ 231441 w 230672"/>
                <a:gd name="connsiteY5" fmla="*/ 1690 h 182392"/>
                <a:gd name="connsiteX6" fmla="*/ 232031 w 230672"/>
                <a:gd name="connsiteY6" fmla="*/ 11131 h 182392"/>
                <a:gd name="connsiteX7" fmla="*/ 157411 w 230672"/>
                <a:gd name="connsiteY7" fmla="*/ 95300 h 182392"/>
                <a:gd name="connsiteX8" fmla="*/ 147380 w 230672"/>
                <a:gd name="connsiteY8" fmla="*/ 102971 h 182392"/>
                <a:gd name="connsiteX9" fmla="*/ 10102 w 230672"/>
                <a:gd name="connsiteY9" fmla="*/ 182794 h 182392"/>
                <a:gd name="connsiteX10" fmla="*/ 929 w 230672"/>
                <a:gd name="connsiteY10" fmla="*/ 180381 h 182392"/>
                <a:gd name="connsiteX11" fmla="*/ 3343 w 230672"/>
                <a:gd name="connsiteY11" fmla="*/ 171154 h 18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672" h="182392">
                  <a:moveTo>
                    <a:pt x="3343" y="171154"/>
                  </a:moveTo>
                  <a:lnTo>
                    <a:pt x="140674" y="91330"/>
                  </a:lnTo>
                  <a:cubicBezTo>
                    <a:pt x="143839" y="89506"/>
                    <a:pt x="145931" y="87950"/>
                    <a:pt x="147540" y="86180"/>
                  </a:cubicBezTo>
                  <a:cubicBezTo>
                    <a:pt x="163473" y="68853"/>
                    <a:pt x="218191" y="6571"/>
                    <a:pt x="221785" y="2494"/>
                  </a:cubicBezTo>
                  <a:cubicBezTo>
                    <a:pt x="221892" y="2387"/>
                    <a:pt x="221946" y="2280"/>
                    <a:pt x="222000" y="2280"/>
                  </a:cubicBezTo>
                  <a:cubicBezTo>
                    <a:pt x="224467" y="-510"/>
                    <a:pt x="228705" y="-778"/>
                    <a:pt x="231441" y="1690"/>
                  </a:cubicBezTo>
                  <a:cubicBezTo>
                    <a:pt x="234231" y="4157"/>
                    <a:pt x="234499" y="8395"/>
                    <a:pt x="232031" y="11131"/>
                  </a:cubicBezTo>
                  <a:cubicBezTo>
                    <a:pt x="231441" y="11775"/>
                    <a:pt x="173880" y="77329"/>
                    <a:pt x="157411" y="95300"/>
                  </a:cubicBezTo>
                  <a:cubicBezTo>
                    <a:pt x="154085" y="98948"/>
                    <a:pt x="150062" y="101415"/>
                    <a:pt x="147380" y="102971"/>
                  </a:cubicBezTo>
                  <a:lnTo>
                    <a:pt x="10102" y="182794"/>
                  </a:lnTo>
                  <a:cubicBezTo>
                    <a:pt x="7206" y="184457"/>
                    <a:pt x="2914" y="183814"/>
                    <a:pt x="929" y="180381"/>
                  </a:cubicBezTo>
                  <a:cubicBezTo>
                    <a:pt x="-1163" y="176679"/>
                    <a:pt x="554" y="172763"/>
                    <a:pt x="3343" y="171154"/>
                  </a:cubicBezTo>
                  <a:close/>
                </a:path>
              </a:pathLst>
            </a:custGeom>
            <a:grpFill/>
            <a:ln w="535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EB381EC-BDA1-4442-B4BD-43EC4C448377}"/>
                </a:ext>
              </a:extLst>
            </p:cNvPr>
            <p:cNvSpPr/>
            <p:nvPr/>
          </p:nvSpPr>
          <p:spPr>
            <a:xfrm>
              <a:off x="5917180" y="4340695"/>
              <a:ext cx="64374" cy="64374"/>
            </a:xfrm>
            <a:custGeom>
              <a:avLst/>
              <a:gdLst>
                <a:gd name="connsiteX0" fmla="*/ 65339 w 64373"/>
                <a:gd name="connsiteY0" fmla="*/ 32616 h 64373"/>
                <a:gd name="connsiteX1" fmla="*/ 32670 w 64373"/>
                <a:gd name="connsiteY1" fmla="*/ 65286 h 64373"/>
                <a:gd name="connsiteX2" fmla="*/ 0 w 64373"/>
                <a:gd name="connsiteY2" fmla="*/ 32616 h 64373"/>
                <a:gd name="connsiteX3" fmla="*/ 32670 w 64373"/>
                <a:gd name="connsiteY3" fmla="*/ 0 h 64373"/>
                <a:gd name="connsiteX4" fmla="*/ 65339 w 64373"/>
                <a:gd name="connsiteY4" fmla="*/ 32616 h 64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3" h="64373">
                  <a:moveTo>
                    <a:pt x="65339" y="32616"/>
                  </a:moveTo>
                  <a:cubicBezTo>
                    <a:pt x="65339" y="50641"/>
                    <a:pt x="50748" y="65286"/>
                    <a:pt x="32670" y="65286"/>
                  </a:cubicBezTo>
                  <a:cubicBezTo>
                    <a:pt x="14645" y="65286"/>
                    <a:pt x="0" y="50695"/>
                    <a:pt x="0" y="32616"/>
                  </a:cubicBezTo>
                  <a:cubicBezTo>
                    <a:pt x="0" y="14592"/>
                    <a:pt x="14591" y="0"/>
                    <a:pt x="32670" y="0"/>
                  </a:cubicBezTo>
                  <a:cubicBezTo>
                    <a:pt x="50748" y="-53"/>
                    <a:pt x="65339" y="14592"/>
                    <a:pt x="65339" y="32616"/>
                  </a:cubicBezTo>
                  <a:close/>
                </a:path>
              </a:pathLst>
            </a:custGeom>
            <a:grpFill/>
            <a:ln w="5357" cap="flat">
              <a:noFill/>
              <a:prstDash val="solid"/>
              <a:miter/>
            </a:ln>
          </p:spPr>
          <p:txBody>
            <a:bodyPr rtlCol="0" anchor="ctr"/>
            <a:lstStyle/>
            <a:p>
              <a:endParaRPr lang="en-US"/>
            </a:p>
          </p:txBody>
        </p:sp>
      </p:grpSp>
      <p:cxnSp>
        <p:nvCxnSpPr>
          <p:cNvPr id="58" name="Straight Connector 57">
            <a:extLst>
              <a:ext uri="{FF2B5EF4-FFF2-40B4-BE49-F238E27FC236}">
                <a16:creationId xmlns:a16="http://schemas.microsoft.com/office/drawing/2014/main" id="{495DBB34-62BE-4552-A980-C6B8E36302CD}"/>
              </a:ext>
            </a:extLst>
          </p:cNvPr>
          <p:cNvCxnSpPr>
            <a:cxnSpLocks/>
          </p:cNvCxnSpPr>
          <p:nvPr/>
        </p:nvCxnSpPr>
        <p:spPr>
          <a:xfrm>
            <a:off x="5281211" y="2583024"/>
            <a:ext cx="0" cy="16965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656DFC53-0DC6-4935-A304-D7C6A7A2708A}"/>
              </a:ext>
            </a:extLst>
          </p:cNvPr>
          <p:cNvGrpSpPr/>
          <p:nvPr/>
        </p:nvGrpSpPr>
        <p:grpSpPr>
          <a:xfrm>
            <a:off x="1289177" y="4855757"/>
            <a:ext cx="336325" cy="482780"/>
            <a:chOff x="4867069" y="1451506"/>
            <a:chExt cx="266430" cy="382448"/>
          </a:xfrm>
          <a:solidFill>
            <a:schemeClr val="accent6"/>
          </a:solidFill>
        </p:grpSpPr>
        <p:sp>
          <p:nvSpPr>
            <p:cNvPr id="67" name="Freeform: Shape 66">
              <a:extLst>
                <a:ext uri="{FF2B5EF4-FFF2-40B4-BE49-F238E27FC236}">
                  <a16:creationId xmlns:a16="http://schemas.microsoft.com/office/drawing/2014/main" id="{B4CB9DE3-FE40-4EC6-A6C7-86DF6DA6F5B1}"/>
                </a:ext>
              </a:extLst>
            </p:cNvPr>
            <p:cNvSpPr/>
            <p:nvPr/>
          </p:nvSpPr>
          <p:spPr>
            <a:xfrm>
              <a:off x="4963323" y="1451506"/>
              <a:ext cx="72663" cy="67819"/>
            </a:xfrm>
            <a:custGeom>
              <a:avLst/>
              <a:gdLst>
                <a:gd name="connsiteX0" fmla="*/ 76441 w 72662"/>
                <a:gd name="connsiteY0" fmla="*/ 38463 h 67818"/>
                <a:gd name="connsiteX1" fmla="*/ 37978 w 72662"/>
                <a:gd name="connsiteY1" fmla="*/ 0 h 67818"/>
                <a:gd name="connsiteX2" fmla="*/ 0 w 72662"/>
                <a:gd name="connsiteY2" fmla="*/ 32795 h 67818"/>
                <a:gd name="connsiteX3" fmla="*/ 6879 w 72662"/>
                <a:gd name="connsiteY3" fmla="*/ 32359 h 67818"/>
                <a:gd name="connsiteX4" fmla="*/ 14775 w 72662"/>
                <a:gd name="connsiteY4" fmla="*/ 32940 h 67818"/>
                <a:gd name="connsiteX5" fmla="*/ 37978 w 72662"/>
                <a:gd name="connsiteY5" fmla="*/ 14533 h 67818"/>
                <a:gd name="connsiteX6" fmla="*/ 61909 w 72662"/>
                <a:gd name="connsiteY6" fmla="*/ 38463 h 67818"/>
                <a:gd name="connsiteX7" fmla="*/ 52753 w 72662"/>
                <a:gd name="connsiteY7" fmla="*/ 57161 h 67818"/>
                <a:gd name="connsiteX8" fmla="*/ 59051 w 72662"/>
                <a:gd name="connsiteY8" fmla="*/ 70628 h 67818"/>
                <a:gd name="connsiteX9" fmla="*/ 76441 w 72662"/>
                <a:gd name="connsiteY9" fmla="*/ 38463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62" h="67818">
                  <a:moveTo>
                    <a:pt x="76441" y="38463"/>
                  </a:moveTo>
                  <a:cubicBezTo>
                    <a:pt x="76441" y="17245"/>
                    <a:pt x="59196" y="0"/>
                    <a:pt x="37978" y="0"/>
                  </a:cubicBezTo>
                  <a:cubicBezTo>
                    <a:pt x="18699" y="0"/>
                    <a:pt x="2761" y="14290"/>
                    <a:pt x="0" y="32795"/>
                  </a:cubicBezTo>
                  <a:cubicBezTo>
                    <a:pt x="2277" y="32504"/>
                    <a:pt x="4554" y="32359"/>
                    <a:pt x="6879" y="32359"/>
                  </a:cubicBezTo>
                  <a:cubicBezTo>
                    <a:pt x="9543" y="32359"/>
                    <a:pt x="12159" y="32601"/>
                    <a:pt x="14775" y="32940"/>
                  </a:cubicBezTo>
                  <a:cubicBezTo>
                    <a:pt x="17294" y="22429"/>
                    <a:pt x="26692" y="14533"/>
                    <a:pt x="37978" y="14533"/>
                  </a:cubicBezTo>
                  <a:cubicBezTo>
                    <a:pt x="51155" y="14533"/>
                    <a:pt x="61909" y="25238"/>
                    <a:pt x="61909" y="38463"/>
                  </a:cubicBezTo>
                  <a:cubicBezTo>
                    <a:pt x="61909" y="46068"/>
                    <a:pt x="58276" y="52753"/>
                    <a:pt x="52753" y="57161"/>
                  </a:cubicBezTo>
                  <a:cubicBezTo>
                    <a:pt x="55369" y="61230"/>
                    <a:pt x="57500" y="65784"/>
                    <a:pt x="59051" y="70628"/>
                  </a:cubicBezTo>
                  <a:cubicBezTo>
                    <a:pt x="69514" y="63701"/>
                    <a:pt x="76441" y="51881"/>
                    <a:pt x="76441" y="38463"/>
                  </a:cubicBezTo>
                  <a:close/>
                </a:path>
              </a:pathLst>
            </a:custGeom>
            <a:grpFill/>
            <a:ln w="4829" cap="flat">
              <a:no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88EA8F07-7476-48FD-8365-BF62B18A63A7}"/>
                </a:ext>
              </a:extLst>
            </p:cNvPr>
            <p:cNvGrpSpPr/>
            <p:nvPr/>
          </p:nvGrpSpPr>
          <p:grpSpPr>
            <a:xfrm>
              <a:off x="4867069" y="1495975"/>
              <a:ext cx="266430" cy="337979"/>
              <a:chOff x="4867069" y="1495975"/>
              <a:chExt cx="266430" cy="337979"/>
            </a:xfrm>
            <a:grpFill/>
          </p:grpSpPr>
          <p:sp>
            <p:nvSpPr>
              <p:cNvPr id="69" name="Freeform: Shape 68">
                <a:extLst>
                  <a:ext uri="{FF2B5EF4-FFF2-40B4-BE49-F238E27FC236}">
                    <a16:creationId xmlns:a16="http://schemas.microsoft.com/office/drawing/2014/main" id="{718F2CF8-AD3D-4B28-97D1-9B8ABC0C21BA}"/>
                  </a:ext>
                </a:extLst>
              </p:cNvPr>
              <p:cNvSpPr/>
              <p:nvPr/>
            </p:nvSpPr>
            <p:spPr>
              <a:xfrm>
                <a:off x="4969766" y="1737409"/>
                <a:ext cx="9688" cy="19377"/>
              </a:xfrm>
              <a:custGeom>
                <a:avLst/>
                <a:gdLst>
                  <a:gd name="connsiteX0" fmla="*/ 5474 w 9688"/>
                  <a:gd name="connsiteY0" fmla="*/ 0 h 19376"/>
                  <a:gd name="connsiteX1" fmla="*/ 0 w 9688"/>
                  <a:gd name="connsiteY1" fmla="*/ 5474 h 19376"/>
                  <a:gd name="connsiteX2" fmla="*/ 0 w 9688"/>
                  <a:gd name="connsiteY2" fmla="*/ 22380 h 19376"/>
                  <a:gd name="connsiteX3" fmla="*/ 10899 w 9688"/>
                  <a:gd name="connsiteY3" fmla="*/ 15259 h 19376"/>
                  <a:gd name="connsiteX4" fmla="*/ 10899 w 9688"/>
                  <a:gd name="connsiteY4" fmla="*/ 5474 h 19376"/>
                  <a:gd name="connsiteX5" fmla="*/ 5474 w 9688"/>
                  <a:gd name="connsiteY5" fmla="*/ 0 h 1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8" h="19376">
                    <a:moveTo>
                      <a:pt x="5474" y="0"/>
                    </a:moveTo>
                    <a:cubicBezTo>
                      <a:pt x="2471" y="0"/>
                      <a:pt x="0" y="2422"/>
                      <a:pt x="0" y="5474"/>
                    </a:cubicBezTo>
                    <a:lnTo>
                      <a:pt x="0" y="22380"/>
                    </a:lnTo>
                    <a:cubicBezTo>
                      <a:pt x="3294" y="19522"/>
                      <a:pt x="6927" y="17148"/>
                      <a:pt x="10899" y="15259"/>
                    </a:cubicBezTo>
                    <a:lnTo>
                      <a:pt x="10899" y="5474"/>
                    </a:lnTo>
                    <a:cubicBezTo>
                      <a:pt x="10948" y="2471"/>
                      <a:pt x="8477" y="0"/>
                      <a:pt x="5474" y="0"/>
                    </a:cubicBezTo>
                    <a:close/>
                  </a:path>
                </a:pathLst>
              </a:custGeom>
              <a:grpFill/>
              <a:ln w="4829"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216233E-F68A-44CB-9A92-E80905EBB8B3}"/>
                  </a:ext>
                </a:extLst>
              </p:cNvPr>
              <p:cNvSpPr/>
              <p:nvPr/>
            </p:nvSpPr>
            <p:spPr>
              <a:xfrm>
                <a:off x="4867069" y="1520192"/>
                <a:ext cx="266430" cy="217988"/>
              </a:xfrm>
              <a:custGeom>
                <a:avLst/>
                <a:gdLst>
                  <a:gd name="connsiteX0" fmla="*/ 266091 w 266430"/>
                  <a:gd name="connsiteY0" fmla="*/ 76591 h 217988"/>
                  <a:gd name="connsiteX1" fmla="*/ 257420 w 266430"/>
                  <a:gd name="connsiteY1" fmla="*/ 72522 h 217988"/>
                  <a:gd name="connsiteX2" fmla="*/ 234313 w 266430"/>
                  <a:gd name="connsiteY2" fmla="*/ 72522 h 217988"/>
                  <a:gd name="connsiteX3" fmla="*/ 218715 w 266430"/>
                  <a:gd name="connsiteY3" fmla="*/ 53969 h 217988"/>
                  <a:gd name="connsiteX4" fmla="*/ 218715 w 266430"/>
                  <a:gd name="connsiteY4" fmla="*/ 343 h 217988"/>
                  <a:gd name="connsiteX5" fmla="*/ 159858 w 266430"/>
                  <a:gd name="connsiteY5" fmla="*/ 24710 h 217988"/>
                  <a:gd name="connsiteX6" fmla="*/ 132101 w 266430"/>
                  <a:gd name="connsiteY6" fmla="*/ 21900 h 217988"/>
                  <a:gd name="connsiteX7" fmla="*/ 52027 w 266430"/>
                  <a:gd name="connsiteY7" fmla="*/ 49076 h 217988"/>
                  <a:gd name="connsiteX8" fmla="*/ 19038 w 266430"/>
                  <a:gd name="connsiteY8" fmla="*/ 100860 h 217988"/>
                  <a:gd name="connsiteX9" fmla="*/ 0 w 266430"/>
                  <a:gd name="connsiteY9" fmla="*/ 122756 h 217988"/>
                  <a:gd name="connsiteX10" fmla="*/ 22089 w 266430"/>
                  <a:gd name="connsiteY10" fmla="*/ 144845 h 217988"/>
                  <a:gd name="connsiteX11" fmla="*/ 34200 w 266430"/>
                  <a:gd name="connsiteY11" fmla="*/ 167371 h 217988"/>
                  <a:gd name="connsiteX12" fmla="*/ 27321 w 266430"/>
                  <a:gd name="connsiteY12" fmla="*/ 185779 h 217988"/>
                  <a:gd name="connsiteX13" fmla="*/ 27757 w 266430"/>
                  <a:gd name="connsiteY13" fmla="*/ 197017 h 217988"/>
                  <a:gd name="connsiteX14" fmla="*/ 38802 w 266430"/>
                  <a:gd name="connsiteY14" fmla="*/ 207045 h 217988"/>
                  <a:gd name="connsiteX15" fmla="*/ 68351 w 266430"/>
                  <a:gd name="connsiteY15" fmla="*/ 218041 h 217988"/>
                  <a:gd name="connsiteX16" fmla="*/ 76054 w 266430"/>
                  <a:gd name="connsiteY16" fmla="*/ 219349 h 217988"/>
                  <a:gd name="connsiteX17" fmla="*/ 91943 w 266430"/>
                  <a:gd name="connsiteY17" fmla="*/ 206851 h 217988"/>
                  <a:gd name="connsiteX18" fmla="*/ 132537 w 266430"/>
                  <a:gd name="connsiteY18" fmla="*/ 212955 h 217988"/>
                  <a:gd name="connsiteX19" fmla="*/ 175069 w 266430"/>
                  <a:gd name="connsiteY19" fmla="*/ 206270 h 217988"/>
                  <a:gd name="connsiteX20" fmla="*/ 191006 w 266430"/>
                  <a:gd name="connsiteY20" fmla="*/ 220027 h 217988"/>
                  <a:gd name="connsiteX21" fmla="*/ 200453 w 266430"/>
                  <a:gd name="connsiteY21" fmla="*/ 218041 h 217988"/>
                  <a:gd name="connsiteX22" fmla="*/ 229082 w 266430"/>
                  <a:gd name="connsiteY22" fmla="*/ 204962 h 217988"/>
                  <a:gd name="connsiteX23" fmla="*/ 239012 w 266430"/>
                  <a:gd name="connsiteY23" fmla="*/ 182921 h 217988"/>
                  <a:gd name="connsiteX24" fmla="*/ 231504 w 266430"/>
                  <a:gd name="connsiteY24" fmla="*/ 166547 h 217988"/>
                  <a:gd name="connsiteX25" fmla="*/ 243081 w 266430"/>
                  <a:gd name="connsiteY25" fmla="*/ 144652 h 217988"/>
                  <a:gd name="connsiteX26" fmla="*/ 258098 w 266430"/>
                  <a:gd name="connsiteY26" fmla="*/ 134915 h 217988"/>
                  <a:gd name="connsiteX27" fmla="*/ 268174 w 266430"/>
                  <a:gd name="connsiteY27" fmla="*/ 84777 h 217988"/>
                  <a:gd name="connsiteX28" fmla="*/ 266091 w 266430"/>
                  <a:gd name="connsiteY28" fmla="*/ 76591 h 217988"/>
                  <a:gd name="connsiteX29" fmla="*/ 243905 w 266430"/>
                  <a:gd name="connsiteY29" fmla="*/ 129538 h 217988"/>
                  <a:gd name="connsiteX30" fmla="*/ 231940 w 266430"/>
                  <a:gd name="connsiteY30" fmla="*/ 129538 h 217988"/>
                  <a:gd name="connsiteX31" fmla="*/ 214113 w 266430"/>
                  <a:gd name="connsiteY31" fmla="*/ 164416 h 217988"/>
                  <a:gd name="connsiteX32" fmla="*/ 224673 w 266430"/>
                  <a:gd name="connsiteY32" fmla="*/ 187474 h 217988"/>
                  <a:gd name="connsiteX33" fmla="*/ 222929 w 266430"/>
                  <a:gd name="connsiteY33" fmla="*/ 191253 h 217988"/>
                  <a:gd name="connsiteX34" fmla="*/ 194300 w 266430"/>
                  <a:gd name="connsiteY34" fmla="*/ 204332 h 217988"/>
                  <a:gd name="connsiteX35" fmla="*/ 190280 w 266430"/>
                  <a:gd name="connsiteY35" fmla="*/ 203121 h 217988"/>
                  <a:gd name="connsiteX36" fmla="*/ 183013 w 266430"/>
                  <a:gd name="connsiteY36" fmla="*/ 187184 h 217988"/>
                  <a:gd name="connsiteX37" fmla="*/ 132634 w 266430"/>
                  <a:gd name="connsiteY37" fmla="*/ 197889 h 217988"/>
                  <a:gd name="connsiteX38" fmla="*/ 83078 w 266430"/>
                  <a:gd name="connsiteY38" fmla="*/ 187571 h 217988"/>
                  <a:gd name="connsiteX39" fmla="*/ 77604 w 266430"/>
                  <a:gd name="connsiteY39" fmla="*/ 202298 h 217988"/>
                  <a:gd name="connsiteX40" fmla="*/ 73632 w 266430"/>
                  <a:gd name="connsiteY40" fmla="*/ 203896 h 217988"/>
                  <a:gd name="connsiteX41" fmla="*/ 44179 w 266430"/>
                  <a:gd name="connsiteY41" fmla="*/ 192900 h 217988"/>
                  <a:gd name="connsiteX42" fmla="*/ 42241 w 266430"/>
                  <a:gd name="connsiteY42" fmla="*/ 189073 h 217988"/>
                  <a:gd name="connsiteX43" fmla="*/ 51348 w 266430"/>
                  <a:gd name="connsiteY43" fmla="*/ 164561 h 217988"/>
                  <a:gd name="connsiteX44" fmla="*/ 32408 w 266430"/>
                  <a:gd name="connsiteY44" fmla="*/ 117427 h 217988"/>
                  <a:gd name="connsiteX45" fmla="*/ 61570 w 266430"/>
                  <a:gd name="connsiteY45" fmla="*/ 60750 h 217988"/>
                  <a:gd name="connsiteX46" fmla="*/ 132634 w 266430"/>
                  <a:gd name="connsiteY46" fmla="*/ 36965 h 217988"/>
                  <a:gd name="connsiteX47" fmla="*/ 165962 w 266430"/>
                  <a:gd name="connsiteY47" fmla="*/ 41519 h 217988"/>
                  <a:gd name="connsiteX48" fmla="*/ 203698 w 266430"/>
                  <a:gd name="connsiteY48" fmla="*/ 15845 h 217988"/>
                  <a:gd name="connsiteX49" fmla="*/ 203698 w 266430"/>
                  <a:gd name="connsiteY49" fmla="*/ 60702 h 217988"/>
                  <a:gd name="connsiteX50" fmla="*/ 225788 w 266430"/>
                  <a:gd name="connsiteY50" fmla="*/ 87490 h 217988"/>
                  <a:gd name="connsiteX51" fmla="*/ 252334 w 266430"/>
                  <a:gd name="connsiteY51" fmla="*/ 87490 h 217988"/>
                  <a:gd name="connsiteX52" fmla="*/ 243905 w 266430"/>
                  <a:gd name="connsiteY52" fmla="*/ 129538 h 21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430" h="217988">
                    <a:moveTo>
                      <a:pt x="266091" y="76591"/>
                    </a:moveTo>
                    <a:cubicBezTo>
                      <a:pt x="263960" y="74023"/>
                      <a:pt x="260763" y="72522"/>
                      <a:pt x="257420" y="72522"/>
                    </a:cubicBezTo>
                    <a:lnTo>
                      <a:pt x="234313" y="72522"/>
                    </a:lnTo>
                    <a:cubicBezTo>
                      <a:pt x="230002" y="65837"/>
                      <a:pt x="224770" y="59588"/>
                      <a:pt x="218715" y="53969"/>
                    </a:cubicBezTo>
                    <a:lnTo>
                      <a:pt x="218715" y="343"/>
                    </a:lnTo>
                    <a:cubicBezTo>
                      <a:pt x="191975" y="-2273"/>
                      <a:pt x="171969" y="10468"/>
                      <a:pt x="159858" y="24710"/>
                    </a:cubicBezTo>
                    <a:cubicBezTo>
                      <a:pt x="150606" y="22869"/>
                      <a:pt x="141305" y="21900"/>
                      <a:pt x="132101" y="21900"/>
                    </a:cubicBezTo>
                    <a:cubicBezTo>
                      <a:pt x="90247" y="21900"/>
                      <a:pt x="62151" y="40889"/>
                      <a:pt x="52027" y="49076"/>
                    </a:cubicBezTo>
                    <a:cubicBezTo>
                      <a:pt x="34975" y="62833"/>
                      <a:pt x="23252" y="81241"/>
                      <a:pt x="19038" y="100860"/>
                    </a:cubicBezTo>
                    <a:cubicBezTo>
                      <a:pt x="7944" y="102556"/>
                      <a:pt x="0" y="111663"/>
                      <a:pt x="0" y="122756"/>
                    </a:cubicBezTo>
                    <a:cubicBezTo>
                      <a:pt x="0" y="134963"/>
                      <a:pt x="9446" y="144409"/>
                      <a:pt x="22089" y="144845"/>
                    </a:cubicBezTo>
                    <a:cubicBezTo>
                      <a:pt x="24948" y="152741"/>
                      <a:pt x="29017" y="160347"/>
                      <a:pt x="34200" y="167371"/>
                    </a:cubicBezTo>
                    <a:lnTo>
                      <a:pt x="27321" y="185779"/>
                    </a:lnTo>
                    <a:cubicBezTo>
                      <a:pt x="25916" y="189267"/>
                      <a:pt x="26062" y="193239"/>
                      <a:pt x="27757" y="197017"/>
                    </a:cubicBezTo>
                    <a:cubicBezTo>
                      <a:pt x="29792" y="201619"/>
                      <a:pt x="33716" y="205156"/>
                      <a:pt x="38802" y="207045"/>
                    </a:cubicBezTo>
                    <a:lnTo>
                      <a:pt x="68351" y="218041"/>
                    </a:lnTo>
                    <a:cubicBezTo>
                      <a:pt x="71064" y="218913"/>
                      <a:pt x="73632" y="219349"/>
                      <a:pt x="76054" y="219349"/>
                    </a:cubicBezTo>
                    <a:cubicBezTo>
                      <a:pt x="83756" y="219349"/>
                      <a:pt x="89375" y="214892"/>
                      <a:pt x="91943" y="206851"/>
                    </a:cubicBezTo>
                    <a:cubicBezTo>
                      <a:pt x="104877" y="210872"/>
                      <a:pt x="118537" y="212955"/>
                      <a:pt x="132537" y="212955"/>
                    </a:cubicBezTo>
                    <a:cubicBezTo>
                      <a:pt x="147263" y="212955"/>
                      <a:pt x="161554" y="210678"/>
                      <a:pt x="175069" y="206270"/>
                    </a:cubicBezTo>
                    <a:cubicBezTo>
                      <a:pt x="177830" y="213197"/>
                      <a:pt x="181996" y="220027"/>
                      <a:pt x="191006" y="220027"/>
                    </a:cubicBezTo>
                    <a:cubicBezTo>
                      <a:pt x="193768" y="220027"/>
                      <a:pt x="196965" y="219349"/>
                      <a:pt x="200453" y="218041"/>
                    </a:cubicBezTo>
                    <a:lnTo>
                      <a:pt x="229082" y="204962"/>
                    </a:lnTo>
                    <a:cubicBezTo>
                      <a:pt x="238189" y="200796"/>
                      <a:pt x="242645" y="190914"/>
                      <a:pt x="239012" y="182921"/>
                    </a:cubicBezTo>
                    <a:lnTo>
                      <a:pt x="231504" y="166547"/>
                    </a:lnTo>
                    <a:cubicBezTo>
                      <a:pt x="236445" y="159669"/>
                      <a:pt x="240369" y="152305"/>
                      <a:pt x="243081" y="144652"/>
                    </a:cubicBezTo>
                    <a:cubicBezTo>
                      <a:pt x="251026" y="144603"/>
                      <a:pt x="256354" y="143780"/>
                      <a:pt x="258098" y="134915"/>
                    </a:cubicBezTo>
                    <a:lnTo>
                      <a:pt x="268174" y="84777"/>
                    </a:lnTo>
                    <a:cubicBezTo>
                      <a:pt x="268804" y="81823"/>
                      <a:pt x="268029" y="78916"/>
                      <a:pt x="266091" y="76591"/>
                    </a:cubicBezTo>
                    <a:close/>
                    <a:moveTo>
                      <a:pt x="243905" y="129538"/>
                    </a:moveTo>
                    <a:lnTo>
                      <a:pt x="231940" y="129538"/>
                    </a:lnTo>
                    <a:cubicBezTo>
                      <a:pt x="230099" y="137773"/>
                      <a:pt x="225836" y="151143"/>
                      <a:pt x="214113" y="164416"/>
                    </a:cubicBezTo>
                    <a:cubicBezTo>
                      <a:pt x="214113" y="164416"/>
                      <a:pt x="221961" y="181467"/>
                      <a:pt x="224673" y="187474"/>
                    </a:cubicBezTo>
                    <a:cubicBezTo>
                      <a:pt x="225400" y="189121"/>
                      <a:pt x="224867" y="190381"/>
                      <a:pt x="222929" y="191253"/>
                    </a:cubicBezTo>
                    <a:lnTo>
                      <a:pt x="194300" y="204332"/>
                    </a:lnTo>
                    <a:cubicBezTo>
                      <a:pt x="192266" y="205252"/>
                      <a:pt x="191152" y="205059"/>
                      <a:pt x="190280" y="203121"/>
                    </a:cubicBezTo>
                    <a:lnTo>
                      <a:pt x="183013" y="187184"/>
                    </a:lnTo>
                    <a:cubicBezTo>
                      <a:pt x="171823" y="192367"/>
                      <a:pt x="150509" y="197889"/>
                      <a:pt x="132634" y="197889"/>
                    </a:cubicBezTo>
                    <a:cubicBezTo>
                      <a:pt x="114662" y="197889"/>
                      <a:pt x="92960" y="192464"/>
                      <a:pt x="83078" y="187571"/>
                    </a:cubicBezTo>
                    <a:lnTo>
                      <a:pt x="77604" y="202298"/>
                    </a:lnTo>
                    <a:cubicBezTo>
                      <a:pt x="76926" y="204187"/>
                      <a:pt x="75618" y="204671"/>
                      <a:pt x="73632" y="203896"/>
                    </a:cubicBezTo>
                    <a:lnTo>
                      <a:pt x="44179" y="192900"/>
                    </a:lnTo>
                    <a:cubicBezTo>
                      <a:pt x="41708" y="191883"/>
                      <a:pt x="41612" y="190768"/>
                      <a:pt x="42241" y="189073"/>
                    </a:cubicBezTo>
                    <a:cubicBezTo>
                      <a:pt x="44760" y="182339"/>
                      <a:pt x="51348" y="164561"/>
                      <a:pt x="51348" y="164561"/>
                    </a:cubicBezTo>
                    <a:cubicBezTo>
                      <a:pt x="45729" y="158215"/>
                      <a:pt x="32408" y="140582"/>
                      <a:pt x="32408" y="117427"/>
                    </a:cubicBezTo>
                    <a:cubicBezTo>
                      <a:pt x="32408" y="96161"/>
                      <a:pt x="42774" y="76058"/>
                      <a:pt x="61570" y="60750"/>
                    </a:cubicBezTo>
                    <a:cubicBezTo>
                      <a:pt x="80171" y="45636"/>
                      <a:pt x="106088" y="36965"/>
                      <a:pt x="132634" y="36965"/>
                    </a:cubicBezTo>
                    <a:cubicBezTo>
                      <a:pt x="143679" y="36965"/>
                      <a:pt x="155256" y="38612"/>
                      <a:pt x="165962" y="41519"/>
                    </a:cubicBezTo>
                    <a:cubicBezTo>
                      <a:pt x="172211" y="31491"/>
                      <a:pt x="185968" y="18461"/>
                      <a:pt x="203698" y="15845"/>
                    </a:cubicBezTo>
                    <a:lnTo>
                      <a:pt x="203698" y="60702"/>
                    </a:lnTo>
                    <a:cubicBezTo>
                      <a:pt x="212999" y="67968"/>
                      <a:pt x="221718" y="79691"/>
                      <a:pt x="225788" y="87490"/>
                    </a:cubicBezTo>
                    <a:lnTo>
                      <a:pt x="252334" y="87490"/>
                    </a:lnTo>
                    <a:lnTo>
                      <a:pt x="243905" y="129538"/>
                    </a:lnTo>
                    <a:close/>
                  </a:path>
                </a:pathLst>
              </a:custGeom>
              <a:grpFill/>
              <a:ln w="4829"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190689A-8CBC-4477-ABCC-F82535C83DD5}"/>
                  </a:ext>
                </a:extLst>
              </p:cNvPr>
              <p:cNvSpPr/>
              <p:nvPr/>
            </p:nvSpPr>
            <p:spPr>
              <a:xfrm>
                <a:off x="5046014" y="1590146"/>
                <a:ext cx="24221" cy="24221"/>
              </a:xfrm>
              <a:custGeom>
                <a:avLst/>
                <a:gdLst>
                  <a:gd name="connsiteX0" fmla="*/ 13418 w 24220"/>
                  <a:gd name="connsiteY0" fmla="*/ 0 h 24220"/>
                  <a:gd name="connsiteX1" fmla="*/ 0 w 24220"/>
                  <a:gd name="connsiteY1" fmla="*/ 13418 h 24220"/>
                  <a:gd name="connsiteX2" fmla="*/ 13418 w 24220"/>
                  <a:gd name="connsiteY2" fmla="*/ 26837 h 24220"/>
                  <a:gd name="connsiteX3" fmla="*/ 26837 w 24220"/>
                  <a:gd name="connsiteY3" fmla="*/ 13418 h 24220"/>
                  <a:gd name="connsiteX4" fmla="*/ 13418 w 24220"/>
                  <a:gd name="connsiteY4" fmla="*/ 0 h 24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0" h="24220">
                    <a:moveTo>
                      <a:pt x="13418" y="0"/>
                    </a:moveTo>
                    <a:cubicBezTo>
                      <a:pt x="6007" y="0"/>
                      <a:pt x="0" y="6007"/>
                      <a:pt x="0" y="13418"/>
                    </a:cubicBezTo>
                    <a:cubicBezTo>
                      <a:pt x="0" y="20830"/>
                      <a:pt x="6007" y="26837"/>
                      <a:pt x="13418" y="26837"/>
                    </a:cubicBezTo>
                    <a:cubicBezTo>
                      <a:pt x="20830" y="26837"/>
                      <a:pt x="26837" y="20830"/>
                      <a:pt x="26837" y="13418"/>
                    </a:cubicBezTo>
                    <a:cubicBezTo>
                      <a:pt x="26837" y="6007"/>
                      <a:pt x="20830" y="0"/>
                      <a:pt x="13418" y="0"/>
                    </a:cubicBezTo>
                    <a:close/>
                  </a:path>
                </a:pathLst>
              </a:custGeom>
              <a:grpFill/>
              <a:ln w="4829"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CFE0D01-F98D-48FD-893E-0D238338AB77}"/>
                  </a:ext>
                </a:extLst>
              </p:cNvPr>
              <p:cNvSpPr/>
              <p:nvPr/>
            </p:nvSpPr>
            <p:spPr>
              <a:xfrm>
                <a:off x="4927808" y="1495975"/>
                <a:ext cx="82351" cy="48442"/>
              </a:xfrm>
              <a:custGeom>
                <a:avLst/>
                <a:gdLst>
                  <a:gd name="connsiteX0" fmla="*/ 42395 w 82351"/>
                  <a:gd name="connsiteY0" fmla="*/ 0 h 48441"/>
                  <a:gd name="connsiteX1" fmla="*/ 31979 w 82351"/>
                  <a:gd name="connsiteY1" fmla="*/ 1308 h 48441"/>
                  <a:gd name="connsiteX2" fmla="*/ 831 w 82351"/>
                  <a:gd name="connsiteY2" fmla="*/ 50331 h 48441"/>
                  <a:gd name="connsiteX3" fmla="*/ 72138 w 82351"/>
                  <a:gd name="connsiteY3" fmla="*/ 31875 h 48441"/>
                  <a:gd name="connsiteX4" fmla="*/ 83764 w 82351"/>
                  <a:gd name="connsiteY4" fmla="*/ 32359 h 48441"/>
                  <a:gd name="connsiteX5" fmla="*/ 42395 w 82351"/>
                  <a:gd name="connsiteY5" fmla="*/ 0 h 4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51" h="48441">
                    <a:moveTo>
                      <a:pt x="42395" y="0"/>
                    </a:moveTo>
                    <a:cubicBezTo>
                      <a:pt x="38907" y="0"/>
                      <a:pt x="35370" y="436"/>
                      <a:pt x="31979" y="1308"/>
                    </a:cubicBezTo>
                    <a:cubicBezTo>
                      <a:pt x="10278" y="6830"/>
                      <a:pt x="-3625" y="29017"/>
                      <a:pt x="831" y="50331"/>
                    </a:cubicBezTo>
                    <a:cubicBezTo>
                      <a:pt x="22243" y="37688"/>
                      <a:pt x="48498" y="31875"/>
                      <a:pt x="72138" y="31875"/>
                    </a:cubicBezTo>
                    <a:cubicBezTo>
                      <a:pt x="76110" y="31875"/>
                      <a:pt x="79985" y="32020"/>
                      <a:pt x="83764" y="32359"/>
                    </a:cubicBezTo>
                    <a:cubicBezTo>
                      <a:pt x="78338" y="11093"/>
                      <a:pt x="60270" y="0"/>
                      <a:pt x="42395" y="0"/>
                    </a:cubicBezTo>
                    <a:close/>
                  </a:path>
                </a:pathLst>
              </a:custGeom>
              <a:grpFill/>
              <a:ln w="4829"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10BAF8C-279C-4149-B595-3B782FBDCC7A}"/>
                  </a:ext>
                </a:extLst>
              </p:cNvPr>
              <p:cNvSpPr/>
              <p:nvPr/>
            </p:nvSpPr>
            <p:spPr>
              <a:xfrm>
                <a:off x="4962887" y="1746759"/>
                <a:ext cx="72663" cy="87195"/>
              </a:xfrm>
              <a:custGeom>
                <a:avLst/>
                <a:gdLst>
                  <a:gd name="connsiteX0" fmla="*/ 40982 w 72662"/>
                  <a:gd name="connsiteY0" fmla="*/ 5426 h 87195"/>
                  <a:gd name="connsiteX1" fmla="*/ 40982 w 72662"/>
                  <a:gd name="connsiteY1" fmla="*/ 38996 h 87195"/>
                  <a:gd name="connsiteX2" fmla="*/ 43501 w 72662"/>
                  <a:gd name="connsiteY2" fmla="*/ 43452 h 87195"/>
                  <a:gd name="connsiteX3" fmla="*/ 46456 w 72662"/>
                  <a:gd name="connsiteY3" fmla="*/ 44421 h 87195"/>
                  <a:gd name="connsiteX4" fmla="*/ 51930 w 72662"/>
                  <a:gd name="connsiteY4" fmla="*/ 38947 h 87195"/>
                  <a:gd name="connsiteX5" fmla="*/ 51930 w 72662"/>
                  <a:gd name="connsiteY5" fmla="*/ 29550 h 87195"/>
                  <a:gd name="connsiteX6" fmla="*/ 62393 w 72662"/>
                  <a:gd name="connsiteY6" fmla="*/ 49314 h 87195"/>
                  <a:gd name="connsiteX7" fmla="*/ 38463 w 72662"/>
                  <a:gd name="connsiteY7" fmla="*/ 73244 h 87195"/>
                  <a:gd name="connsiteX8" fmla="*/ 14533 w 72662"/>
                  <a:gd name="connsiteY8" fmla="*/ 49314 h 87195"/>
                  <a:gd name="connsiteX9" fmla="*/ 33425 w 72662"/>
                  <a:gd name="connsiteY9" fmla="*/ 25965 h 87195"/>
                  <a:gd name="connsiteX10" fmla="*/ 33425 w 72662"/>
                  <a:gd name="connsiteY10" fmla="*/ 11239 h 87195"/>
                  <a:gd name="connsiteX11" fmla="*/ 0 w 72662"/>
                  <a:gd name="connsiteY11" fmla="*/ 49314 h 87195"/>
                  <a:gd name="connsiteX12" fmla="*/ 38463 w 72662"/>
                  <a:gd name="connsiteY12" fmla="*/ 87777 h 87195"/>
                  <a:gd name="connsiteX13" fmla="*/ 76926 w 72662"/>
                  <a:gd name="connsiteY13" fmla="*/ 49314 h 87195"/>
                  <a:gd name="connsiteX14" fmla="*/ 51930 w 72662"/>
                  <a:gd name="connsiteY14" fmla="*/ 13370 h 87195"/>
                  <a:gd name="connsiteX15" fmla="*/ 51930 w 72662"/>
                  <a:gd name="connsiteY15" fmla="*/ 5426 h 87195"/>
                  <a:gd name="connsiteX16" fmla="*/ 51300 w 72662"/>
                  <a:gd name="connsiteY16" fmla="*/ 3004 h 87195"/>
                  <a:gd name="connsiteX17" fmla="*/ 46504 w 72662"/>
                  <a:gd name="connsiteY17" fmla="*/ 0 h 87195"/>
                  <a:gd name="connsiteX18" fmla="*/ 43549 w 72662"/>
                  <a:gd name="connsiteY18" fmla="*/ 969 h 87195"/>
                  <a:gd name="connsiteX19" fmla="*/ 40982 w 72662"/>
                  <a:gd name="connsiteY19" fmla="*/ 5426 h 8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662" h="87195">
                    <a:moveTo>
                      <a:pt x="40982" y="5426"/>
                    </a:moveTo>
                    <a:lnTo>
                      <a:pt x="40982" y="38996"/>
                    </a:lnTo>
                    <a:cubicBezTo>
                      <a:pt x="40982" y="40885"/>
                      <a:pt x="41999" y="42484"/>
                      <a:pt x="43501" y="43452"/>
                    </a:cubicBezTo>
                    <a:cubicBezTo>
                      <a:pt x="44373" y="44034"/>
                      <a:pt x="45342" y="44421"/>
                      <a:pt x="46456" y="44421"/>
                    </a:cubicBezTo>
                    <a:cubicBezTo>
                      <a:pt x="49459" y="44421"/>
                      <a:pt x="51930" y="41999"/>
                      <a:pt x="51930" y="38947"/>
                    </a:cubicBezTo>
                    <a:lnTo>
                      <a:pt x="51930" y="29550"/>
                    </a:lnTo>
                    <a:cubicBezTo>
                      <a:pt x="58227" y="33861"/>
                      <a:pt x="62393" y="41079"/>
                      <a:pt x="62393" y="49314"/>
                    </a:cubicBezTo>
                    <a:cubicBezTo>
                      <a:pt x="62393" y="62490"/>
                      <a:pt x="51687" y="73244"/>
                      <a:pt x="38463" y="73244"/>
                    </a:cubicBezTo>
                    <a:cubicBezTo>
                      <a:pt x="25238" y="73244"/>
                      <a:pt x="14533" y="62538"/>
                      <a:pt x="14533" y="49314"/>
                    </a:cubicBezTo>
                    <a:cubicBezTo>
                      <a:pt x="14533" y="37833"/>
                      <a:pt x="22622" y="28242"/>
                      <a:pt x="33425" y="25965"/>
                    </a:cubicBezTo>
                    <a:lnTo>
                      <a:pt x="33425" y="11239"/>
                    </a:lnTo>
                    <a:cubicBezTo>
                      <a:pt x="14581" y="13709"/>
                      <a:pt x="0" y="29840"/>
                      <a:pt x="0" y="49314"/>
                    </a:cubicBezTo>
                    <a:cubicBezTo>
                      <a:pt x="0" y="70532"/>
                      <a:pt x="17245" y="87777"/>
                      <a:pt x="38463" y="87777"/>
                    </a:cubicBezTo>
                    <a:cubicBezTo>
                      <a:pt x="59680" y="87777"/>
                      <a:pt x="76926" y="70532"/>
                      <a:pt x="76926" y="49314"/>
                    </a:cubicBezTo>
                    <a:cubicBezTo>
                      <a:pt x="76926" y="32844"/>
                      <a:pt x="66511" y="18795"/>
                      <a:pt x="51930" y="13370"/>
                    </a:cubicBezTo>
                    <a:lnTo>
                      <a:pt x="51930" y="5426"/>
                    </a:lnTo>
                    <a:cubicBezTo>
                      <a:pt x="51930" y="4554"/>
                      <a:pt x="51687" y="3730"/>
                      <a:pt x="51300" y="3004"/>
                    </a:cubicBezTo>
                    <a:cubicBezTo>
                      <a:pt x="50380" y="1211"/>
                      <a:pt x="48587" y="0"/>
                      <a:pt x="46504" y="0"/>
                    </a:cubicBezTo>
                    <a:cubicBezTo>
                      <a:pt x="45390" y="0"/>
                      <a:pt x="44421" y="436"/>
                      <a:pt x="43549" y="969"/>
                    </a:cubicBezTo>
                    <a:cubicBezTo>
                      <a:pt x="41999" y="1938"/>
                      <a:pt x="40982" y="3536"/>
                      <a:pt x="40982" y="5426"/>
                    </a:cubicBezTo>
                    <a:close/>
                  </a:path>
                </a:pathLst>
              </a:custGeom>
              <a:grpFill/>
              <a:ln w="4829"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40A8AA1-677C-40A7-BD21-BF10101181FE}"/>
                  </a:ext>
                </a:extLst>
              </p:cNvPr>
              <p:cNvSpPr/>
              <p:nvPr/>
            </p:nvSpPr>
            <p:spPr>
              <a:xfrm>
                <a:off x="5021211" y="1736150"/>
                <a:ext cx="9688" cy="19377"/>
              </a:xfrm>
              <a:custGeom>
                <a:avLst/>
                <a:gdLst>
                  <a:gd name="connsiteX0" fmla="*/ 5522 w 9688"/>
                  <a:gd name="connsiteY0" fmla="*/ 23591 h 19376"/>
                  <a:gd name="connsiteX1" fmla="*/ 9446 w 9688"/>
                  <a:gd name="connsiteY1" fmla="*/ 21896 h 19376"/>
                  <a:gd name="connsiteX2" fmla="*/ 10948 w 9688"/>
                  <a:gd name="connsiteY2" fmla="*/ 18166 h 19376"/>
                  <a:gd name="connsiteX3" fmla="*/ 10948 w 9688"/>
                  <a:gd name="connsiteY3" fmla="*/ 5474 h 19376"/>
                  <a:gd name="connsiteX4" fmla="*/ 5474 w 9688"/>
                  <a:gd name="connsiteY4" fmla="*/ 0 h 19376"/>
                  <a:gd name="connsiteX5" fmla="*/ 0 w 9688"/>
                  <a:gd name="connsiteY5" fmla="*/ 5474 h 19376"/>
                  <a:gd name="connsiteX6" fmla="*/ 0 w 9688"/>
                  <a:gd name="connsiteY6" fmla="*/ 16228 h 19376"/>
                  <a:gd name="connsiteX7" fmla="*/ 0 w 9688"/>
                  <a:gd name="connsiteY7" fmla="*/ 18166 h 19376"/>
                  <a:gd name="connsiteX8" fmla="*/ 5522 w 9688"/>
                  <a:gd name="connsiteY8" fmla="*/ 23591 h 1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8" h="19376">
                    <a:moveTo>
                      <a:pt x="5522" y="23591"/>
                    </a:moveTo>
                    <a:cubicBezTo>
                      <a:pt x="7072" y="23591"/>
                      <a:pt x="8477" y="22913"/>
                      <a:pt x="9446" y="21896"/>
                    </a:cubicBezTo>
                    <a:cubicBezTo>
                      <a:pt x="10366" y="20927"/>
                      <a:pt x="10948" y="19619"/>
                      <a:pt x="10948" y="18166"/>
                    </a:cubicBezTo>
                    <a:lnTo>
                      <a:pt x="10948" y="5474"/>
                    </a:lnTo>
                    <a:cubicBezTo>
                      <a:pt x="10948" y="2470"/>
                      <a:pt x="8526" y="0"/>
                      <a:pt x="5474" y="0"/>
                    </a:cubicBezTo>
                    <a:cubicBezTo>
                      <a:pt x="2422" y="0"/>
                      <a:pt x="0" y="2422"/>
                      <a:pt x="0" y="5474"/>
                    </a:cubicBezTo>
                    <a:lnTo>
                      <a:pt x="0" y="16228"/>
                    </a:lnTo>
                    <a:lnTo>
                      <a:pt x="0" y="18166"/>
                    </a:lnTo>
                    <a:cubicBezTo>
                      <a:pt x="97" y="21169"/>
                      <a:pt x="2519" y="23591"/>
                      <a:pt x="5522" y="23591"/>
                    </a:cubicBezTo>
                    <a:close/>
                  </a:path>
                </a:pathLst>
              </a:custGeom>
              <a:grpFill/>
              <a:ln w="482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69360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D79694-0E08-460E-B1E1-936B1AD35318}"/>
              </a:ext>
            </a:extLst>
          </p:cNvPr>
          <p:cNvGraphicFramePr>
            <a:graphicFrameLocks noGrp="1"/>
          </p:cNvGraphicFramePr>
          <p:nvPr>
            <p:extLst>
              <p:ext uri="{D42A27DB-BD31-4B8C-83A1-F6EECF244321}">
                <p14:modId xmlns:p14="http://schemas.microsoft.com/office/powerpoint/2010/main" val="3207432291"/>
              </p:ext>
            </p:extLst>
          </p:nvPr>
        </p:nvGraphicFramePr>
        <p:xfrm>
          <a:off x="808038" y="2154979"/>
          <a:ext cx="7974012" cy="2924455"/>
        </p:xfrm>
        <a:graphic>
          <a:graphicData uri="http://schemas.openxmlformats.org/drawingml/2006/table">
            <a:tbl>
              <a:tblPr firstRow="1" bandRow="1">
                <a:tableStyleId>{5C22544A-7EE6-4342-B048-85BDC9FD1C3A}</a:tableStyleId>
              </a:tblPr>
              <a:tblGrid>
                <a:gridCol w="2658004">
                  <a:extLst>
                    <a:ext uri="{9D8B030D-6E8A-4147-A177-3AD203B41FA5}">
                      <a16:colId xmlns:a16="http://schemas.microsoft.com/office/drawing/2014/main" val="3162132495"/>
                    </a:ext>
                  </a:extLst>
                </a:gridCol>
                <a:gridCol w="2658004">
                  <a:extLst>
                    <a:ext uri="{9D8B030D-6E8A-4147-A177-3AD203B41FA5}">
                      <a16:colId xmlns:a16="http://schemas.microsoft.com/office/drawing/2014/main" val="682879163"/>
                    </a:ext>
                  </a:extLst>
                </a:gridCol>
                <a:gridCol w="2658004">
                  <a:extLst>
                    <a:ext uri="{9D8B030D-6E8A-4147-A177-3AD203B41FA5}">
                      <a16:colId xmlns:a16="http://schemas.microsoft.com/office/drawing/2014/main" val="1669399866"/>
                    </a:ext>
                  </a:extLst>
                </a:gridCol>
              </a:tblGrid>
              <a:tr h="391005">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 </a:t>
                      </a:r>
                    </a:p>
                  </a:txBody>
                  <a:tcPr marL="51435" marR="51435" marT="0" marB="0">
                    <a:solidFill>
                      <a:schemeClr val="accent6"/>
                    </a:solidFill>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Category</a:t>
                      </a:r>
                    </a:p>
                  </a:txBody>
                  <a:tcPr marL="51435" marR="51435" marT="0" marB="0" anchor="ctr">
                    <a:solidFill>
                      <a:schemeClr val="accent6"/>
                    </a:solidFill>
                  </a:tcPr>
                </a:tc>
                <a:tc>
                  <a:txBody>
                    <a:bodyPr/>
                    <a:lstStyle/>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Average Annual Cost*</a:t>
                      </a:r>
                    </a:p>
                  </a:txBody>
                  <a:tcPr marL="51435" marR="51435" marT="0" marB="0" anchor="ctr">
                    <a:solidFill>
                      <a:schemeClr val="accent6"/>
                    </a:solidFill>
                  </a:tcPr>
                </a:tc>
                <a:extLst>
                  <a:ext uri="{0D108BD9-81ED-4DB2-BD59-A6C34878D82A}">
                    <a16:rowId xmlns:a16="http://schemas.microsoft.com/office/drawing/2014/main" val="1598830334"/>
                  </a:ext>
                </a:extLst>
              </a:tr>
              <a:tr h="50669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Medicare-Part A</a:t>
                      </a:r>
                      <a:r>
                        <a:rPr lang="en-US" sz="1600" baseline="30000" dirty="0">
                          <a:effectLst/>
                          <a:latin typeface="+mj-lt"/>
                          <a:ea typeface="Calibri" panose="020F0502020204030204" pitchFamily="34" charset="0"/>
                          <a:cs typeface="Times New Roman" panose="02020603050405020304" pitchFamily="18" charset="0"/>
                        </a:rPr>
                        <a:t>1</a:t>
                      </a:r>
                    </a:p>
                  </a:txBody>
                  <a:tcPr marL="51435" marR="51435" marT="0" marB="0" anchor="ctr">
                    <a:lnB w="6350" cap="flat" cmpd="sng" algn="ctr">
                      <a:solidFill>
                        <a:schemeClr val="tx1">
                          <a:lumMod val="75000"/>
                          <a:lumOff val="2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Hospitalization</a:t>
                      </a:r>
                    </a:p>
                  </a:txBody>
                  <a:tcPr marL="51435" marR="51435" marT="0" marB="0" anchor="ctr">
                    <a:lnB w="6350" cap="flat" cmpd="sng" algn="ctr">
                      <a:solidFill>
                        <a:schemeClr val="tx1">
                          <a:lumMod val="75000"/>
                          <a:lumOff val="25000"/>
                        </a:schemeClr>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$0**</a:t>
                      </a:r>
                    </a:p>
                  </a:txBody>
                  <a:tcPr marL="51435" marR="51435" marT="0" marB="0" anchor="ctr">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718710216"/>
                  </a:ext>
                </a:extLst>
              </a:tr>
              <a:tr h="50669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Medicare-Part B</a:t>
                      </a:r>
                      <a:r>
                        <a:rPr lang="en-US" sz="1600" kern="1200" baseline="30000" dirty="0">
                          <a:solidFill>
                            <a:schemeClr val="dk1"/>
                          </a:solidFill>
                          <a:effectLst/>
                          <a:latin typeface="+mn-lt"/>
                          <a:ea typeface="Calibri" panose="020F0502020204030204" pitchFamily="34" charset="0"/>
                          <a:cs typeface="Times New Roman" panose="02020603050405020304" pitchFamily="18" charset="0"/>
                        </a:rPr>
                        <a:t>2</a:t>
                      </a:r>
                      <a:endParaRPr lang="en-US" sz="1600" dirty="0">
                        <a:effectLst/>
                        <a:latin typeface="+mj-lt"/>
                        <a:ea typeface="Calibri" panose="020F0502020204030204" pitchFamily="34" charset="0"/>
                        <a:cs typeface="Times New Roman" panose="02020603050405020304" pitchFamily="18" charset="0"/>
                      </a:endParaRP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Physician Visits</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$2,041*** </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542484672"/>
                  </a:ext>
                </a:extLst>
              </a:tr>
              <a:tr h="50669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Medicare-Part D</a:t>
                      </a:r>
                      <a:r>
                        <a:rPr lang="en-US" sz="1600" baseline="30000" dirty="0">
                          <a:effectLst/>
                          <a:latin typeface="+mj-lt"/>
                          <a:ea typeface="Calibri" panose="020F0502020204030204" pitchFamily="34" charset="0"/>
                          <a:cs typeface="Times New Roman" panose="02020603050405020304" pitchFamily="18" charset="0"/>
                        </a:rPr>
                        <a:t>3</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Prescriptions</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$516</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941628702"/>
                  </a:ext>
                </a:extLst>
              </a:tr>
              <a:tr h="50669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Medigap</a:t>
                      </a:r>
                      <a:r>
                        <a:rPr lang="en-US" sz="1600" baseline="30000" dirty="0">
                          <a:effectLst/>
                          <a:latin typeface="+mj-lt"/>
                          <a:ea typeface="Calibri" panose="020F0502020204030204" pitchFamily="34" charset="0"/>
                          <a:cs typeface="Times New Roman" panose="02020603050405020304" pitchFamily="18" charset="0"/>
                        </a:rPr>
                        <a:t>4</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Gap Coverage</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$1,800</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440363147"/>
                  </a:ext>
                </a:extLst>
              </a:tr>
              <a:tr h="506690">
                <a:tc gridSpan="2">
                  <a:txBody>
                    <a:bodyPr/>
                    <a:lstStyle/>
                    <a:p>
                      <a:pPr marL="0" marR="0" algn="l">
                        <a:lnSpc>
                          <a:spcPct val="107000"/>
                        </a:lnSpc>
                        <a:spcBef>
                          <a:spcPts val="0"/>
                        </a:spcBef>
                        <a:spcAft>
                          <a:spcPts val="0"/>
                        </a:spcAft>
                      </a:pPr>
                      <a:r>
                        <a:rPr lang="en-US" sz="1600" dirty="0">
                          <a:solidFill>
                            <a:schemeClr val="tx2"/>
                          </a:solidFill>
                          <a:effectLst/>
                          <a:latin typeface="+mj-lt"/>
                          <a:ea typeface="Calibri" panose="020F0502020204030204" pitchFamily="34" charset="0"/>
                          <a:cs typeface="Times New Roman" panose="02020603050405020304" pitchFamily="18" charset="0"/>
                        </a:rPr>
                        <a:t>Total – Per Person </a:t>
                      </a:r>
                    </a:p>
                  </a:txBody>
                  <a:tcPr marL="0" marR="51435" marT="0" marB="0" anchor="ctr">
                    <a:lnT w="6350" cap="flat" cmpd="sng" algn="ctr">
                      <a:solidFill>
                        <a:schemeClr val="tx1">
                          <a:lumMod val="75000"/>
                          <a:lumOff val="25000"/>
                        </a:schemeClr>
                      </a:solidFill>
                      <a:prstDash val="solid"/>
                      <a:round/>
                      <a:headEnd type="none" w="med" len="med"/>
                      <a:tailEnd type="none" w="med" len="med"/>
                    </a:lnT>
                    <a:noFill/>
                  </a:tcPr>
                </a:tc>
                <a:tc hMerge="1">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US" sz="1600" dirty="0">
                          <a:solidFill>
                            <a:schemeClr val="tx2"/>
                          </a:solidFill>
                          <a:effectLst/>
                          <a:latin typeface="+mj-lt"/>
                          <a:ea typeface="Calibri" panose="020F0502020204030204" pitchFamily="34" charset="0"/>
                          <a:cs typeface="Times New Roman" panose="02020603050405020304" pitchFamily="18" charset="0"/>
                        </a:rPr>
                        <a:t>$4,357</a:t>
                      </a:r>
                    </a:p>
                  </a:txBody>
                  <a:tcPr marL="51435" marR="51435" marT="0" marB="0" anchor="ctr">
                    <a:lnT w="6350" cap="flat" cmpd="sng" algn="ctr">
                      <a:solidFill>
                        <a:schemeClr val="tx1">
                          <a:lumMod val="75000"/>
                          <a:lumOff val="25000"/>
                        </a:schemeClr>
                      </a:solidFill>
                      <a:prstDash val="solid"/>
                      <a:round/>
                      <a:headEnd type="none" w="med" len="med"/>
                      <a:tailEnd type="none" w="med" len="med"/>
                    </a:lnT>
                    <a:noFill/>
                  </a:tcPr>
                </a:tc>
                <a:extLst>
                  <a:ext uri="{0D108BD9-81ED-4DB2-BD59-A6C34878D82A}">
                    <a16:rowId xmlns:a16="http://schemas.microsoft.com/office/drawing/2014/main" val="2342009132"/>
                  </a:ext>
                </a:extLst>
              </a:tr>
            </a:tbl>
          </a:graphicData>
        </a:graphic>
      </p:graphicFrame>
      <p:sp>
        <p:nvSpPr>
          <p:cNvPr id="5" name="Title 1">
            <a:extLst>
              <a:ext uri="{FF2B5EF4-FFF2-40B4-BE49-F238E27FC236}">
                <a16:creationId xmlns:a16="http://schemas.microsoft.com/office/drawing/2014/main" id="{8280E8D5-2341-472D-A454-C856E7183F17}"/>
              </a:ext>
            </a:extLst>
          </p:cNvPr>
          <p:cNvSpPr txBox="1">
            <a:spLocks/>
          </p:cNvSpPr>
          <p:nvPr/>
        </p:nvSpPr>
        <p:spPr>
          <a:xfrm>
            <a:off x="709440" y="353047"/>
            <a:ext cx="8221664" cy="679885"/>
          </a:xfrm>
        </p:spPr>
        <p:txBody>
          <a:bodyPr>
            <a:normAutofit/>
          </a:bodyPr>
          <a:lstStyle>
            <a:lvl1pPr algn="l" defTabSz="914400" rtl="0" eaLnBrk="1" latinLnBrk="0" hangingPunct="1">
              <a:spcBef>
                <a:spcPct val="0"/>
              </a:spcBef>
              <a:buNone/>
              <a:defRPr sz="2550" b="0" kern="1200">
                <a:solidFill>
                  <a:schemeClr val="tx2"/>
                </a:solidFill>
                <a:effectLst>
                  <a:outerShdw blurRad="101600" dist="76200" dir="2700000" algn="tl" rotWithShape="0">
                    <a:prstClr val="black">
                      <a:alpha val="35000"/>
                    </a:prstClr>
                  </a:outerShdw>
                </a:effectLst>
                <a:latin typeface="Arial" panose="020B0604020202020204" pitchFamily="34" charset="0"/>
                <a:ea typeface="+mj-ea"/>
                <a:cs typeface="Arial" panose="020B0604020202020204" pitchFamily="34" charset="0"/>
              </a:defRPr>
            </a:lvl1pPr>
          </a:lstStyle>
          <a:p>
            <a:r>
              <a:rPr lang="en-US" sz="2400" dirty="0">
                <a:solidFill>
                  <a:schemeClr val="bg1"/>
                </a:solidFill>
                <a:effectLst/>
              </a:rPr>
              <a:t>Health care costs in retirement – simplified</a:t>
            </a:r>
          </a:p>
        </p:txBody>
      </p:sp>
      <p:sp>
        <p:nvSpPr>
          <p:cNvPr id="2" name="TextBox 1">
            <a:extLst>
              <a:ext uri="{FF2B5EF4-FFF2-40B4-BE49-F238E27FC236}">
                <a16:creationId xmlns:a16="http://schemas.microsoft.com/office/drawing/2014/main" id="{2C1F1512-71AF-4474-8475-546089A55299}"/>
              </a:ext>
            </a:extLst>
          </p:cNvPr>
          <p:cNvSpPr txBox="1"/>
          <p:nvPr/>
        </p:nvSpPr>
        <p:spPr>
          <a:xfrm>
            <a:off x="3533022" y="5080808"/>
            <a:ext cx="5316162" cy="1392689"/>
          </a:xfrm>
          <a:prstGeom prst="rect">
            <a:avLst/>
          </a:prstGeom>
          <a:noFill/>
        </p:spPr>
        <p:txBody>
          <a:bodyPr wrap="square" rtlCol="0">
            <a:spAutoFit/>
          </a:bodyPr>
          <a:lstStyle/>
          <a:p>
            <a:pPr>
              <a:lnSpc>
                <a:spcPct val="90000"/>
              </a:lnSpc>
              <a:spcBef>
                <a:spcPts val="300"/>
              </a:spcBef>
            </a:pPr>
            <a:r>
              <a:rPr lang="en-US" sz="800" baseline="30000" dirty="0">
                <a:solidFill>
                  <a:schemeClr val="bg1">
                    <a:lumMod val="50000"/>
                  </a:schemeClr>
                </a:solidFill>
              </a:rPr>
              <a:t>1 </a:t>
            </a:r>
            <a:r>
              <a:rPr lang="en-US" sz="800" dirty="0">
                <a:solidFill>
                  <a:schemeClr val="bg1">
                    <a:lumMod val="50000"/>
                  </a:schemeClr>
                </a:solidFill>
              </a:rPr>
              <a:t>Medicare.gov. Part A costs. 2022. www.medicare.gov/your-medicare-costs/medicare-costs-at-a-glance.</a:t>
            </a:r>
            <a:endParaRPr lang="en-US" sz="800" baseline="30000" dirty="0">
              <a:solidFill>
                <a:schemeClr val="bg1">
                  <a:lumMod val="50000"/>
                </a:schemeClr>
              </a:solidFill>
            </a:endParaRPr>
          </a:p>
          <a:p>
            <a:pPr>
              <a:lnSpc>
                <a:spcPct val="90000"/>
              </a:lnSpc>
              <a:spcBef>
                <a:spcPts val="300"/>
              </a:spcBef>
            </a:pPr>
            <a:r>
              <a:rPr lang="en-US" sz="800" baseline="30000" dirty="0">
                <a:solidFill>
                  <a:schemeClr val="bg1">
                    <a:lumMod val="50000"/>
                  </a:schemeClr>
                </a:solidFill>
              </a:rPr>
              <a:t>2 </a:t>
            </a:r>
            <a:r>
              <a:rPr lang="en-US" sz="800" dirty="0">
                <a:solidFill>
                  <a:schemeClr val="bg1">
                    <a:lumMod val="50000"/>
                  </a:schemeClr>
                </a:solidFill>
              </a:rPr>
              <a:t>Medicare.gov. Part B costs. 2022. www.medicare.gov/your-medicare-costs/part-b-costs </a:t>
            </a:r>
            <a:br>
              <a:rPr lang="en-US" sz="800" dirty="0">
                <a:solidFill>
                  <a:schemeClr val="bg1">
                    <a:lumMod val="50000"/>
                  </a:schemeClr>
                </a:solidFill>
              </a:rPr>
            </a:br>
            <a:r>
              <a:rPr lang="en-US" sz="800" baseline="30000" dirty="0">
                <a:solidFill>
                  <a:schemeClr val="bg1">
                    <a:lumMod val="50000"/>
                  </a:schemeClr>
                </a:solidFill>
              </a:rPr>
              <a:t>3 </a:t>
            </a:r>
            <a:r>
              <a:rPr lang="en-US" sz="800" dirty="0">
                <a:solidFill>
                  <a:schemeClr val="bg1">
                    <a:lumMod val="50000"/>
                  </a:schemeClr>
                </a:solidFill>
              </a:rPr>
              <a:t>Kaiser Family Foundation, “Medicare Part D: A First Look at Prescription Drug Plans in 2022”, Nov 2021. www.kff.org/medicare/issue-brief/medicare-part-d-a-first-look-at-medicare-prescription-drug-plans-in-2022/ </a:t>
            </a:r>
          </a:p>
          <a:p>
            <a:pPr marL="52388" indent="-52388">
              <a:lnSpc>
                <a:spcPct val="90000"/>
              </a:lnSpc>
              <a:spcBef>
                <a:spcPts val="300"/>
              </a:spcBef>
            </a:pPr>
            <a:r>
              <a:rPr lang="en-US" sz="800" baseline="30000" dirty="0">
                <a:solidFill>
                  <a:schemeClr val="bg1">
                    <a:lumMod val="50000"/>
                  </a:schemeClr>
                </a:solidFill>
              </a:rPr>
              <a:t>4</a:t>
            </a:r>
            <a:r>
              <a:rPr lang="en-US" sz="800" dirty="0">
                <a:solidFill>
                  <a:schemeClr val="bg1">
                    <a:lumMod val="50000"/>
                  </a:schemeClr>
                </a:solidFill>
              </a:rPr>
              <a:t> </a:t>
            </a:r>
            <a:r>
              <a:rPr lang="en-US" sz="800" dirty="0" err="1">
                <a:solidFill>
                  <a:schemeClr val="bg1">
                    <a:lumMod val="50000"/>
                  </a:schemeClr>
                </a:solidFill>
              </a:rPr>
              <a:t>RetireGuide</a:t>
            </a:r>
            <a:r>
              <a:rPr lang="en-US" sz="800" dirty="0">
                <a:solidFill>
                  <a:schemeClr val="bg1">
                    <a:lumMod val="50000"/>
                  </a:schemeClr>
                </a:solidFill>
              </a:rPr>
              <a:t>. Medicare Supplemental Insurance (Medigap) Costs. “What’s the Average Cost of Medicare Supplement Plans?” Feb 2022. </a:t>
            </a:r>
          </a:p>
          <a:p>
            <a:pPr marL="52388" indent="-52388">
              <a:lnSpc>
                <a:spcPct val="90000"/>
              </a:lnSpc>
              <a:spcBef>
                <a:spcPts val="300"/>
              </a:spcBef>
            </a:pPr>
            <a:r>
              <a:rPr lang="en-US" sz="800" dirty="0">
                <a:solidFill>
                  <a:schemeClr val="bg1">
                    <a:lumMod val="50000"/>
                  </a:schemeClr>
                </a:solidFill>
              </a:rPr>
              <a:t>* Costs may vary by state</a:t>
            </a:r>
          </a:p>
          <a:p>
            <a:pPr marL="52388" indent="-52388">
              <a:lnSpc>
                <a:spcPct val="90000"/>
              </a:lnSpc>
              <a:spcBef>
                <a:spcPts val="300"/>
              </a:spcBef>
            </a:pPr>
            <a:r>
              <a:rPr lang="en-US" sz="800" dirty="0">
                <a:solidFill>
                  <a:schemeClr val="bg1">
                    <a:lumMod val="50000"/>
                  </a:schemeClr>
                </a:solidFill>
              </a:rPr>
              <a:t>** Zero coinsurance for days 1-60 hospital stay. </a:t>
            </a:r>
          </a:p>
          <a:p>
            <a:pPr marL="52388" indent="-52388">
              <a:lnSpc>
                <a:spcPct val="90000"/>
              </a:lnSpc>
              <a:spcBef>
                <a:spcPts val="300"/>
              </a:spcBef>
            </a:pPr>
            <a:r>
              <a:rPr lang="en-US" sz="800" dirty="0">
                <a:solidFill>
                  <a:schemeClr val="bg1">
                    <a:lumMod val="50000"/>
                  </a:schemeClr>
                </a:solidFill>
              </a:rPr>
              <a:t>*** For couples filing a joint return with an income of $182,000 or less or individuals filing a single return with an</a:t>
            </a:r>
            <a:br>
              <a:rPr lang="en-US" sz="800" dirty="0">
                <a:solidFill>
                  <a:schemeClr val="bg1">
                    <a:lumMod val="50000"/>
                  </a:schemeClr>
                </a:solidFill>
              </a:rPr>
            </a:br>
            <a:r>
              <a:rPr lang="en-US" sz="800" dirty="0">
                <a:solidFill>
                  <a:schemeClr val="bg1">
                    <a:lumMod val="50000"/>
                  </a:schemeClr>
                </a:solidFill>
              </a:rPr>
              <a:t>   income of $91,000 or less. </a:t>
            </a:r>
          </a:p>
        </p:txBody>
      </p:sp>
    </p:spTree>
    <p:extLst>
      <p:ext uri="{BB962C8B-B14F-4D97-AF65-F5344CB8AC3E}">
        <p14:creationId xmlns:p14="http://schemas.microsoft.com/office/powerpoint/2010/main" val="196474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B0725A-7FA6-4A72-9FCA-DEF8ABB195EA}"/>
              </a:ext>
            </a:extLst>
          </p:cNvPr>
          <p:cNvGraphicFramePr>
            <a:graphicFrameLocks noGrp="1"/>
          </p:cNvGraphicFramePr>
          <p:nvPr>
            <p:extLst>
              <p:ext uri="{D42A27DB-BD31-4B8C-83A1-F6EECF244321}">
                <p14:modId xmlns:p14="http://schemas.microsoft.com/office/powerpoint/2010/main" val="886210556"/>
              </p:ext>
            </p:extLst>
          </p:nvPr>
        </p:nvGraphicFramePr>
        <p:xfrm>
          <a:off x="808038" y="1715952"/>
          <a:ext cx="7909242" cy="3703039"/>
        </p:xfrm>
        <a:graphic>
          <a:graphicData uri="http://schemas.openxmlformats.org/drawingml/2006/table">
            <a:tbl>
              <a:tblPr firstRow="1" bandRow="1">
                <a:tableStyleId>{5C22544A-7EE6-4342-B048-85BDC9FD1C3A}</a:tableStyleId>
              </a:tblPr>
              <a:tblGrid>
                <a:gridCol w="2805416">
                  <a:extLst>
                    <a:ext uri="{9D8B030D-6E8A-4147-A177-3AD203B41FA5}">
                      <a16:colId xmlns:a16="http://schemas.microsoft.com/office/drawing/2014/main" val="797731987"/>
                    </a:ext>
                  </a:extLst>
                </a:gridCol>
                <a:gridCol w="2535012">
                  <a:extLst>
                    <a:ext uri="{9D8B030D-6E8A-4147-A177-3AD203B41FA5}">
                      <a16:colId xmlns:a16="http://schemas.microsoft.com/office/drawing/2014/main" val="3990582177"/>
                    </a:ext>
                  </a:extLst>
                </a:gridCol>
                <a:gridCol w="2568814">
                  <a:extLst>
                    <a:ext uri="{9D8B030D-6E8A-4147-A177-3AD203B41FA5}">
                      <a16:colId xmlns:a16="http://schemas.microsoft.com/office/drawing/2014/main" val="4285429526"/>
                    </a:ext>
                  </a:extLst>
                </a:gridCol>
              </a:tblGrid>
              <a:tr h="371032">
                <a:tc>
                  <a:txBody>
                    <a:bodyPr/>
                    <a:lstStyle/>
                    <a:p>
                      <a:pPr marL="0" marR="0">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p>
                  </a:txBody>
                  <a:tcPr marL="51435" marR="51435" marT="0" marB="0" anchor="ctr">
                    <a:solidFill>
                      <a:schemeClr val="accent6"/>
                    </a:solidFill>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Category</a:t>
                      </a:r>
                    </a:p>
                  </a:txBody>
                  <a:tcPr marL="51435" marR="51435" marT="0" marB="0" anchor="ctr">
                    <a:solidFill>
                      <a:schemeClr val="accent6"/>
                    </a:solidFill>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Annual Cost*</a:t>
                      </a:r>
                    </a:p>
                  </a:txBody>
                  <a:tcPr marL="51435" marR="51435" marT="0" marB="0" anchor="ctr">
                    <a:solidFill>
                      <a:schemeClr val="accent6"/>
                    </a:solidFill>
                  </a:tcPr>
                </a:tc>
                <a:extLst>
                  <a:ext uri="{0D108BD9-81ED-4DB2-BD59-A6C34878D82A}">
                    <a16:rowId xmlns:a16="http://schemas.microsoft.com/office/drawing/2014/main" val="4069685486"/>
                  </a:ext>
                </a:extLst>
              </a:tr>
              <a:tr h="476001">
                <a:tc>
                  <a:txBody>
                    <a:bodyPr/>
                    <a:lstStyle/>
                    <a:p>
                      <a:pPr marL="0" marR="0">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Medicare-Part A</a:t>
                      </a:r>
                      <a:r>
                        <a:rPr lang="en-US" sz="1400" baseline="30000" dirty="0">
                          <a:effectLst/>
                          <a:latin typeface="+mj-lt"/>
                          <a:ea typeface="Calibri" panose="020F0502020204030204" pitchFamily="34" charset="0"/>
                          <a:cs typeface="Times New Roman" panose="02020603050405020304" pitchFamily="18" charset="0"/>
                        </a:rPr>
                        <a:t>1</a:t>
                      </a:r>
                    </a:p>
                  </a:txBody>
                  <a:tcPr marL="51435" marR="51435" marT="0" marB="0" anchor="ctr">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Hospitalization</a:t>
                      </a:r>
                    </a:p>
                  </a:txBody>
                  <a:tcPr marL="51435" marR="51435" marT="0" marB="0" anchor="ctr">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$0**</a:t>
                      </a:r>
                    </a:p>
                  </a:txBody>
                  <a:tcPr marL="51435" marR="51435" marT="0" marB="0" anchor="ctr">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778209037"/>
                  </a:ext>
                </a:extLst>
              </a:tr>
              <a:tr h="476001">
                <a:tc>
                  <a:txBody>
                    <a:bodyPr/>
                    <a:lstStyle/>
                    <a:p>
                      <a:pPr marL="0" marR="0">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Medicare-Part B</a:t>
                      </a:r>
                      <a:r>
                        <a:rPr lang="en-US" sz="1400" kern="1200" baseline="30000" dirty="0">
                          <a:solidFill>
                            <a:schemeClr val="dk1"/>
                          </a:solidFill>
                          <a:effectLst/>
                          <a:latin typeface="+mn-lt"/>
                          <a:ea typeface="Calibri" panose="020F0502020204030204" pitchFamily="34" charset="0"/>
                          <a:cs typeface="Times New Roman" panose="02020603050405020304" pitchFamily="18" charset="0"/>
                        </a:rPr>
                        <a:t>2</a:t>
                      </a:r>
                      <a:endParaRPr lang="en-US" sz="1400" dirty="0">
                        <a:effectLst/>
                        <a:latin typeface="+mj-lt"/>
                        <a:ea typeface="Calibri" panose="020F0502020204030204" pitchFamily="34" charset="0"/>
                        <a:cs typeface="Times New Roman" panose="02020603050405020304" pitchFamily="18" charset="0"/>
                      </a:endParaRP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Physician Visits</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$2,041***</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279925646"/>
                  </a:ext>
                </a:extLst>
              </a:tr>
              <a:tr h="476001">
                <a:tc>
                  <a:txBody>
                    <a:bodyPr/>
                    <a:lstStyle/>
                    <a:p>
                      <a:pPr marL="0" marR="0">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Medicare-Part D</a:t>
                      </a:r>
                      <a:r>
                        <a:rPr lang="en-US" sz="1400" kern="1200" baseline="30000" dirty="0">
                          <a:solidFill>
                            <a:schemeClr val="dk1"/>
                          </a:solidFill>
                          <a:effectLst/>
                          <a:latin typeface="+mn-lt"/>
                          <a:ea typeface="Calibri" panose="020F0502020204030204" pitchFamily="34" charset="0"/>
                          <a:cs typeface="Times New Roman" panose="02020603050405020304" pitchFamily="18" charset="0"/>
                        </a:rPr>
                        <a:t>3</a:t>
                      </a:r>
                      <a:endParaRPr lang="en-US" sz="1400" dirty="0">
                        <a:effectLst/>
                        <a:latin typeface="+mj-lt"/>
                        <a:ea typeface="Calibri" panose="020F0502020204030204" pitchFamily="34" charset="0"/>
                        <a:cs typeface="Times New Roman" panose="02020603050405020304" pitchFamily="18" charset="0"/>
                      </a:endParaRP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Prescriptions</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$516</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667134073"/>
                  </a:ext>
                </a:extLst>
              </a:tr>
              <a:tr h="476001">
                <a:tc>
                  <a:txBody>
                    <a:bodyPr/>
                    <a:lstStyle/>
                    <a:p>
                      <a:pPr marL="0" marR="0">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Medigap</a:t>
                      </a:r>
                      <a:r>
                        <a:rPr lang="en-US" sz="1400" kern="1200" baseline="30000" dirty="0">
                          <a:solidFill>
                            <a:schemeClr val="dk1"/>
                          </a:solidFill>
                          <a:effectLst/>
                          <a:latin typeface="+mn-lt"/>
                          <a:ea typeface="Calibri" panose="020F0502020204030204" pitchFamily="34" charset="0"/>
                          <a:cs typeface="Times New Roman" panose="02020603050405020304" pitchFamily="18" charset="0"/>
                        </a:rPr>
                        <a:t>4</a:t>
                      </a:r>
                      <a:endParaRPr lang="en-US" sz="1400" dirty="0">
                        <a:effectLst/>
                        <a:latin typeface="+mj-lt"/>
                        <a:ea typeface="Calibri" panose="020F0502020204030204" pitchFamily="34" charset="0"/>
                        <a:cs typeface="Times New Roman" panose="02020603050405020304" pitchFamily="18" charset="0"/>
                      </a:endParaRP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Gap Coverage</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$1,800</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385226185"/>
                  </a:ext>
                </a:extLst>
              </a:tr>
              <a:tr h="476001">
                <a:tc>
                  <a:txBody>
                    <a:bodyPr/>
                    <a:lstStyle/>
                    <a:p>
                      <a:pPr marL="0" marR="0">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Out-of-pocket costs</a:t>
                      </a:r>
                      <a:r>
                        <a:rPr lang="en-US" sz="1400" baseline="30000" dirty="0">
                          <a:effectLst/>
                          <a:latin typeface="+mj-lt"/>
                          <a:ea typeface="Calibri" panose="020F0502020204030204" pitchFamily="34" charset="0"/>
                          <a:cs typeface="Times New Roman" panose="02020603050405020304" pitchFamily="18" charset="0"/>
                        </a:rPr>
                        <a:t>5</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Prescriptions, dental, supplies</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$1,812</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511901558"/>
                  </a:ext>
                </a:extLst>
              </a:tr>
              <a:tr h="476001">
                <a:tc>
                  <a:txBody>
                    <a:bodyPr/>
                    <a:lstStyle/>
                    <a:p>
                      <a:pPr marL="0" marR="0">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Home health care</a:t>
                      </a:r>
                      <a:r>
                        <a:rPr lang="en-US" sz="1400" baseline="30000" dirty="0">
                          <a:effectLst/>
                          <a:latin typeface="+mj-lt"/>
                          <a:ea typeface="Calibri" panose="020F0502020204030204" pitchFamily="34" charset="0"/>
                          <a:cs typeface="Times New Roman" panose="02020603050405020304" pitchFamily="18" charset="0"/>
                        </a:rPr>
                        <a:t>6</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 </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$61,776</a:t>
                      </a:r>
                    </a:p>
                  </a:txBody>
                  <a:tcPr marL="51435" marR="51435"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516876893"/>
                  </a:ext>
                </a:extLst>
              </a:tr>
              <a:tr h="476001">
                <a:tc>
                  <a:txBody>
                    <a:bodyPr/>
                    <a:lstStyle/>
                    <a:p>
                      <a:pPr marL="0" marR="0">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Nursing home</a:t>
                      </a:r>
                      <a:r>
                        <a:rPr lang="en-US" sz="1400" baseline="30000" dirty="0">
                          <a:effectLst/>
                          <a:latin typeface="+mj-lt"/>
                          <a:ea typeface="Calibri" panose="020F0502020204030204" pitchFamily="34" charset="0"/>
                          <a:cs typeface="Times New Roman" panose="02020603050405020304" pitchFamily="18" charset="0"/>
                        </a:rPr>
                        <a:t>6</a:t>
                      </a:r>
                    </a:p>
                  </a:txBody>
                  <a:tcPr marL="51435" marR="51435" marT="0" marB="0" anchor="ctr">
                    <a:lnT w="6350" cap="flat" cmpd="sng" algn="ctr">
                      <a:solidFill>
                        <a:schemeClr val="tx1">
                          <a:lumMod val="75000"/>
                          <a:lumOff val="25000"/>
                        </a:schemeClr>
                      </a:solidFill>
                      <a:prstDash val="solid"/>
                      <a:round/>
                      <a:headEnd type="none" w="med" len="med"/>
                      <a:tailEnd type="none" w="med" len="med"/>
                    </a:lnT>
                  </a:tcPr>
                </a:tc>
                <a:tc>
                  <a:txBody>
                    <a:bodyPr/>
                    <a:lstStyle/>
                    <a:p>
                      <a:pPr marL="0" marR="0" algn="ctr">
                        <a:lnSpc>
                          <a:spcPct val="90000"/>
                        </a:lnSpc>
                        <a:spcBef>
                          <a:spcPts val="0"/>
                        </a:spcBef>
                        <a:spcAft>
                          <a:spcPts val="0"/>
                        </a:spcAft>
                      </a:pPr>
                      <a:r>
                        <a:rPr lang="en-US" sz="1200" dirty="0">
                          <a:effectLst/>
                          <a:latin typeface="+mj-lt"/>
                          <a:ea typeface="Calibri" panose="020F0502020204030204" pitchFamily="34" charset="0"/>
                          <a:cs typeface="Times New Roman" panose="02020603050405020304" pitchFamily="18" charset="0"/>
                        </a:rPr>
                        <a:t> </a:t>
                      </a:r>
                    </a:p>
                  </a:txBody>
                  <a:tcPr marL="51435" marR="51435" marT="0" marB="0" anchor="ctr">
                    <a:lnT w="6350" cap="flat" cmpd="sng" algn="ctr">
                      <a:solidFill>
                        <a:schemeClr val="tx1">
                          <a:lumMod val="75000"/>
                          <a:lumOff val="25000"/>
                        </a:schemeClr>
                      </a:solidFill>
                      <a:prstDash val="solid"/>
                      <a:round/>
                      <a:headEnd type="none" w="med" len="med"/>
                      <a:tailEnd type="none" w="med" len="med"/>
                    </a:lnT>
                  </a:tcPr>
                </a:tc>
                <a:tc>
                  <a:txBody>
                    <a:bodyPr/>
                    <a:lstStyle/>
                    <a:p>
                      <a:pPr marL="0" marR="0" algn="ctr">
                        <a:lnSpc>
                          <a:spcPct val="9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$108,405</a:t>
                      </a:r>
                    </a:p>
                  </a:txBody>
                  <a:tcPr marL="51435" marR="51435" marT="0" marB="0" anchor="ctr">
                    <a:lnT w="6350" cap="flat" cmpd="sng" algn="ctr">
                      <a:solidFill>
                        <a:schemeClr val="tx1">
                          <a:lumMod val="75000"/>
                          <a:lumOff val="25000"/>
                        </a:schemeClr>
                      </a:solidFill>
                      <a:prstDash val="solid"/>
                      <a:round/>
                      <a:headEnd type="none" w="med" len="med"/>
                      <a:tailEnd type="none" w="med" len="med"/>
                    </a:lnT>
                  </a:tcPr>
                </a:tc>
                <a:extLst>
                  <a:ext uri="{0D108BD9-81ED-4DB2-BD59-A6C34878D82A}">
                    <a16:rowId xmlns:a16="http://schemas.microsoft.com/office/drawing/2014/main" val="2144210492"/>
                  </a:ext>
                </a:extLst>
              </a:tr>
            </a:tbl>
          </a:graphicData>
        </a:graphic>
      </p:graphicFrame>
      <p:sp>
        <p:nvSpPr>
          <p:cNvPr id="7" name="Title 1">
            <a:extLst>
              <a:ext uri="{FF2B5EF4-FFF2-40B4-BE49-F238E27FC236}">
                <a16:creationId xmlns:a16="http://schemas.microsoft.com/office/drawing/2014/main" id="{4CB2C2A5-EFC5-4FBF-B92B-3E2924742C7B}"/>
              </a:ext>
            </a:extLst>
          </p:cNvPr>
          <p:cNvSpPr txBox="1">
            <a:spLocks/>
          </p:cNvSpPr>
          <p:nvPr/>
        </p:nvSpPr>
        <p:spPr>
          <a:xfrm>
            <a:off x="709440" y="353047"/>
            <a:ext cx="8221664" cy="679885"/>
          </a:xfrm>
        </p:spPr>
        <p:txBody>
          <a:bodyPr>
            <a:normAutofit/>
          </a:bodyPr>
          <a:lstStyle>
            <a:lvl1pPr algn="l" defTabSz="914400" rtl="0" eaLnBrk="1" latinLnBrk="0" hangingPunct="1">
              <a:spcBef>
                <a:spcPct val="0"/>
              </a:spcBef>
              <a:buNone/>
              <a:defRPr sz="2550" b="0" kern="1200">
                <a:solidFill>
                  <a:schemeClr val="tx2"/>
                </a:solidFill>
                <a:effectLst>
                  <a:outerShdw blurRad="101600" dist="76200" dir="2700000" algn="tl" rotWithShape="0">
                    <a:prstClr val="black">
                      <a:alpha val="35000"/>
                    </a:prstClr>
                  </a:outerShdw>
                </a:effectLst>
                <a:latin typeface="Arial" panose="020B0604020202020204" pitchFamily="34" charset="0"/>
                <a:ea typeface="+mj-ea"/>
                <a:cs typeface="Arial" panose="020B0604020202020204" pitchFamily="34" charset="0"/>
              </a:defRPr>
            </a:lvl1pPr>
          </a:lstStyle>
          <a:p>
            <a:r>
              <a:rPr lang="en-US" sz="2400" dirty="0">
                <a:solidFill>
                  <a:schemeClr val="bg1"/>
                </a:solidFill>
                <a:effectLst/>
              </a:rPr>
              <a:t>Health care costs in retirement – detailed</a:t>
            </a:r>
          </a:p>
        </p:txBody>
      </p:sp>
      <p:sp>
        <p:nvSpPr>
          <p:cNvPr id="5" name="TextBox 4">
            <a:extLst>
              <a:ext uri="{FF2B5EF4-FFF2-40B4-BE49-F238E27FC236}">
                <a16:creationId xmlns:a16="http://schemas.microsoft.com/office/drawing/2014/main" id="{E33F121E-E840-4292-8A34-D36E78A15940}"/>
              </a:ext>
            </a:extLst>
          </p:cNvPr>
          <p:cNvSpPr txBox="1"/>
          <p:nvPr/>
        </p:nvSpPr>
        <p:spPr>
          <a:xfrm>
            <a:off x="3507622" y="5404282"/>
            <a:ext cx="5316162" cy="1480405"/>
          </a:xfrm>
          <a:prstGeom prst="rect">
            <a:avLst/>
          </a:prstGeom>
          <a:noFill/>
        </p:spPr>
        <p:txBody>
          <a:bodyPr wrap="square" rtlCol="0">
            <a:spAutoFit/>
          </a:bodyPr>
          <a:lstStyle/>
          <a:p>
            <a:pPr>
              <a:lnSpc>
                <a:spcPct val="90000"/>
              </a:lnSpc>
              <a:spcBef>
                <a:spcPts val="300"/>
              </a:spcBef>
            </a:pPr>
            <a:r>
              <a:rPr lang="en-US" sz="600" baseline="30000" dirty="0">
                <a:solidFill>
                  <a:schemeClr val="bg1">
                    <a:lumMod val="50000"/>
                  </a:schemeClr>
                </a:solidFill>
              </a:rPr>
              <a:t>1 </a:t>
            </a:r>
            <a:r>
              <a:rPr lang="en-US" sz="600" dirty="0">
                <a:solidFill>
                  <a:schemeClr val="bg1">
                    <a:lumMod val="50000"/>
                  </a:schemeClr>
                </a:solidFill>
              </a:rPr>
              <a:t>Medicare.gov. Part A costs. 2022. www.medicare.gov/your-medicare-costs/medicare-costs-at-a-glance. </a:t>
            </a:r>
            <a:endParaRPr lang="en-US" sz="600" baseline="30000" dirty="0">
              <a:solidFill>
                <a:schemeClr val="bg1">
                  <a:lumMod val="50000"/>
                </a:schemeClr>
              </a:solidFill>
            </a:endParaRPr>
          </a:p>
          <a:p>
            <a:pPr>
              <a:lnSpc>
                <a:spcPct val="90000"/>
              </a:lnSpc>
              <a:spcBef>
                <a:spcPts val="300"/>
              </a:spcBef>
            </a:pPr>
            <a:r>
              <a:rPr lang="en-US" sz="600" baseline="30000" dirty="0">
                <a:solidFill>
                  <a:schemeClr val="bg1">
                    <a:lumMod val="50000"/>
                  </a:schemeClr>
                </a:solidFill>
              </a:rPr>
              <a:t>2 </a:t>
            </a:r>
            <a:r>
              <a:rPr lang="en-US" sz="600" dirty="0">
                <a:solidFill>
                  <a:schemeClr val="bg1">
                    <a:lumMod val="50000"/>
                  </a:schemeClr>
                </a:solidFill>
              </a:rPr>
              <a:t>Medicare.gov. Part B costs. 2022. www.medicare.gov/your-medicare-costs/part-b-costs  </a:t>
            </a:r>
          </a:p>
          <a:p>
            <a:pPr marL="52388" indent="-52388">
              <a:lnSpc>
                <a:spcPct val="90000"/>
              </a:lnSpc>
              <a:spcBef>
                <a:spcPts val="300"/>
              </a:spcBef>
            </a:pPr>
            <a:r>
              <a:rPr lang="en-US" sz="600" baseline="30000" dirty="0">
                <a:solidFill>
                  <a:schemeClr val="bg1">
                    <a:lumMod val="50000"/>
                  </a:schemeClr>
                </a:solidFill>
              </a:rPr>
              <a:t>3 </a:t>
            </a:r>
            <a:r>
              <a:rPr lang="en-US" sz="600" dirty="0">
                <a:solidFill>
                  <a:schemeClr val="bg1">
                    <a:lumMod val="50000"/>
                  </a:schemeClr>
                </a:solidFill>
              </a:rPr>
              <a:t>Kaiser Family Foundation, “Medicare Part D: A First Look at Prescription Drug Plans in 2022”, Nov 2021. www.kff.org/medicare/issue-brief/medicare-part-d-a-first-look-at-medicare-prescription-drug-plans-in-2022/. </a:t>
            </a:r>
          </a:p>
          <a:p>
            <a:pPr marL="52388" indent="-52388">
              <a:lnSpc>
                <a:spcPct val="90000"/>
              </a:lnSpc>
              <a:spcBef>
                <a:spcPts val="300"/>
              </a:spcBef>
            </a:pPr>
            <a:r>
              <a:rPr lang="en-US" sz="600" baseline="30000" dirty="0">
                <a:solidFill>
                  <a:schemeClr val="bg1">
                    <a:lumMod val="50000"/>
                  </a:schemeClr>
                </a:solidFill>
              </a:rPr>
              <a:t>4</a:t>
            </a:r>
            <a:r>
              <a:rPr lang="en-US" sz="600" dirty="0">
                <a:solidFill>
                  <a:schemeClr val="bg1">
                    <a:lumMod val="50000"/>
                  </a:schemeClr>
                </a:solidFill>
              </a:rPr>
              <a:t> </a:t>
            </a:r>
            <a:r>
              <a:rPr lang="en-US" sz="600" dirty="0" err="1">
                <a:solidFill>
                  <a:schemeClr val="bg1">
                    <a:lumMod val="50000"/>
                  </a:schemeClr>
                </a:solidFill>
              </a:rPr>
              <a:t>RetireGuide</a:t>
            </a:r>
            <a:r>
              <a:rPr lang="en-US" sz="600" dirty="0">
                <a:solidFill>
                  <a:schemeClr val="bg1">
                    <a:lumMod val="50000"/>
                  </a:schemeClr>
                </a:solidFill>
              </a:rPr>
              <a:t>. Medicare Supplemental Insurance (Medigap) Costs. “What’s the Average Cost of Medicare Supplement Plans?” Feb 2022. www.retireguide.com/medicare/supplement-insurance/costs/. </a:t>
            </a:r>
          </a:p>
          <a:p>
            <a:pPr marL="52388" indent="-52388">
              <a:lnSpc>
                <a:spcPct val="90000"/>
              </a:lnSpc>
              <a:spcBef>
                <a:spcPts val="300"/>
              </a:spcBef>
            </a:pPr>
            <a:r>
              <a:rPr lang="en-US" sz="600" baseline="30000" dirty="0">
                <a:solidFill>
                  <a:schemeClr val="bg1">
                    <a:lumMod val="50000"/>
                  </a:schemeClr>
                </a:solidFill>
              </a:rPr>
              <a:t>5 </a:t>
            </a:r>
            <a:r>
              <a:rPr lang="en-US" sz="600" dirty="0">
                <a:solidFill>
                  <a:schemeClr val="bg1">
                    <a:lumMod val="50000"/>
                  </a:schemeClr>
                </a:solidFill>
              </a:rPr>
              <a:t>Kaiser Family Foundation. “How Much Do Medicare Beneficiaries Spend Out of Pocket on Health Care?” Nov 2019. www.kff.org/medicare/issue-brief/how-much-do-medicare-beneficiaries-spend-out-of-pocket-on-health-care/. </a:t>
            </a:r>
          </a:p>
          <a:p>
            <a:pPr marL="52388" indent="-52388">
              <a:lnSpc>
                <a:spcPct val="90000"/>
              </a:lnSpc>
              <a:spcBef>
                <a:spcPts val="300"/>
              </a:spcBef>
            </a:pPr>
            <a:r>
              <a:rPr lang="en-US" sz="600" baseline="30000" dirty="0">
                <a:solidFill>
                  <a:schemeClr val="bg1">
                    <a:lumMod val="50000"/>
                  </a:schemeClr>
                </a:solidFill>
              </a:rPr>
              <a:t>6 </a:t>
            </a:r>
            <a:r>
              <a:rPr lang="en-US" sz="600" dirty="0">
                <a:solidFill>
                  <a:schemeClr val="bg1">
                    <a:lumMod val="50000"/>
                  </a:schemeClr>
                </a:solidFill>
              </a:rPr>
              <a:t>Genworth. Cost of Care Survey. 2022. www.genworth.com/aging-and-you/finances/cost-of-care.html </a:t>
            </a:r>
          </a:p>
          <a:p>
            <a:pPr marL="52388" indent="-52388">
              <a:lnSpc>
                <a:spcPct val="90000"/>
              </a:lnSpc>
              <a:spcBef>
                <a:spcPts val="300"/>
              </a:spcBef>
            </a:pPr>
            <a:r>
              <a:rPr lang="en-US" sz="600" dirty="0">
                <a:solidFill>
                  <a:schemeClr val="bg1">
                    <a:lumMod val="50000"/>
                  </a:schemeClr>
                </a:solidFill>
              </a:rPr>
              <a:t>* Costs may vary by state</a:t>
            </a:r>
          </a:p>
          <a:p>
            <a:pPr marL="52388" indent="-52388">
              <a:lnSpc>
                <a:spcPct val="90000"/>
              </a:lnSpc>
              <a:spcBef>
                <a:spcPts val="300"/>
              </a:spcBef>
            </a:pPr>
            <a:r>
              <a:rPr lang="en-US" sz="600" dirty="0">
                <a:solidFill>
                  <a:schemeClr val="bg1">
                    <a:lumMod val="50000"/>
                  </a:schemeClr>
                </a:solidFill>
              </a:rPr>
              <a:t>** Zero coinsurance for days 1-60 hospital stay.</a:t>
            </a:r>
          </a:p>
          <a:p>
            <a:pPr marL="52388" indent="-52388">
              <a:lnSpc>
                <a:spcPct val="90000"/>
              </a:lnSpc>
              <a:spcBef>
                <a:spcPts val="300"/>
              </a:spcBef>
            </a:pPr>
            <a:r>
              <a:rPr lang="en-US" sz="600" dirty="0">
                <a:solidFill>
                  <a:schemeClr val="bg1">
                    <a:lumMod val="50000"/>
                  </a:schemeClr>
                </a:solidFill>
              </a:rPr>
              <a:t>*** For couples filing a joint return with an income of $182,000 or less or individuals filing a single return with an</a:t>
            </a:r>
            <a:br>
              <a:rPr lang="en-US" sz="600" dirty="0">
                <a:solidFill>
                  <a:schemeClr val="bg1">
                    <a:lumMod val="50000"/>
                  </a:schemeClr>
                </a:solidFill>
              </a:rPr>
            </a:br>
            <a:r>
              <a:rPr lang="en-US" sz="600" dirty="0">
                <a:solidFill>
                  <a:schemeClr val="bg1">
                    <a:lumMod val="50000"/>
                  </a:schemeClr>
                </a:solidFill>
              </a:rPr>
              <a:t>   income of $91,000 or less. </a:t>
            </a:r>
          </a:p>
        </p:txBody>
      </p:sp>
    </p:spTree>
    <p:extLst>
      <p:ext uri="{BB962C8B-B14F-4D97-AF65-F5344CB8AC3E}">
        <p14:creationId xmlns:p14="http://schemas.microsoft.com/office/powerpoint/2010/main" val="365550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09394" y="1743456"/>
            <a:ext cx="5601716" cy="2499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009395" y="2167745"/>
            <a:ext cx="5601716" cy="1556736"/>
            <a:chOff x="1619250" y="2058017"/>
            <a:chExt cx="6169025" cy="1556736"/>
          </a:xfrm>
        </p:grpSpPr>
        <p:cxnSp>
          <p:nvCxnSpPr>
            <p:cNvPr id="10" name="Straight Connector 9"/>
            <p:cNvCxnSpPr/>
            <p:nvPr/>
          </p:nvCxnSpPr>
          <p:spPr>
            <a:xfrm>
              <a:off x="1619250" y="3614753"/>
              <a:ext cx="61690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19250" y="3095841"/>
              <a:ext cx="61690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19250" y="2576929"/>
              <a:ext cx="61690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19250" y="2058017"/>
              <a:ext cx="61690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337142" y="2167745"/>
            <a:ext cx="1152144" cy="1131485"/>
            <a:chOff x="3337142" y="1626217"/>
            <a:chExt cx="1152144" cy="1131485"/>
          </a:xfrm>
        </p:grpSpPr>
        <p:sp>
          <p:nvSpPr>
            <p:cNvPr id="40" name="Rectangle 39"/>
            <p:cNvSpPr/>
            <p:nvPr/>
          </p:nvSpPr>
          <p:spPr>
            <a:xfrm>
              <a:off x="3337142" y="1626217"/>
              <a:ext cx="1152144" cy="1049842"/>
            </a:xfrm>
            <a:prstGeom prst="rect">
              <a:avLst/>
            </a:prstGeom>
            <a:pattFill prst="wdDn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352289" y="1626217"/>
              <a:ext cx="1115568" cy="1131485"/>
            </a:xfrm>
            <a:prstGeom prst="rect">
              <a:avLst/>
            </a:prstGeom>
            <a:noFill/>
            <a:ln w="38100">
              <a:solidFill>
                <a:schemeClr val="tx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577999" y="1649221"/>
              <a:ext cx="654346" cy="1015663"/>
            </a:xfrm>
            <a:prstGeom prst="rect">
              <a:avLst/>
            </a:prstGeom>
            <a:noFill/>
          </p:spPr>
          <p:txBody>
            <a:bodyPr wrap="none" rtlCol="0">
              <a:spAutoFit/>
            </a:bodyPr>
            <a:lstStyle/>
            <a:p>
              <a:r>
                <a:rPr lang="en-US" sz="6000" b="1" dirty="0">
                  <a:ln>
                    <a:solidFill>
                      <a:schemeClr val="bg1"/>
                    </a:solidFill>
                  </a:ln>
                  <a:solidFill>
                    <a:schemeClr val="accent6"/>
                  </a:solidFill>
                  <a:effectLst>
                    <a:outerShdw blurRad="50800" dist="38100" dir="2700000" algn="tl" rotWithShape="0">
                      <a:prstClr val="black">
                        <a:alpha val="40000"/>
                      </a:prstClr>
                    </a:outerShdw>
                  </a:effectLst>
                </a:rPr>
                <a:t>?</a:t>
              </a:r>
              <a:endParaRPr lang="en-US" sz="4800" b="1" dirty="0">
                <a:ln>
                  <a:solidFill>
                    <a:schemeClr val="bg1"/>
                  </a:solidFill>
                </a:ln>
                <a:solidFill>
                  <a:schemeClr val="accent6"/>
                </a:solidFill>
                <a:effectLst>
                  <a:outerShdw blurRad="50800" dist="38100" dir="2700000" algn="tl" rotWithShape="0">
                    <a:prstClr val="black">
                      <a:alpha val="40000"/>
                    </a:prstClr>
                  </a:outerShdw>
                </a:effectLst>
              </a:endParaRPr>
            </a:p>
          </p:txBody>
        </p:sp>
      </p:grpSp>
      <p:graphicFrame>
        <p:nvGraphicFramePr>
          <p:cNvPr id="29" name="Chart 28"/>
          <p:cNvGraphicFramePr/>
          <p:nvPr>
            <p:extLst>
              <p:ext uri="{D42A27DB-BD31-4B8C-83A1-F6EECF244321}">
                <p14:modId xmlns:p14="http://schemas.microsoft.com/office/powerpoint/2010/main" val="450150960"/>
              </p:ext>
            </p:extLst>
          </p:nvPr>
        </p:nvGraphicFramePr>
        <p:xfrm>
          <a:off x="2989473" y="1620332"/>
          <a:ext cx="3394842" cy="2754586"/>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3318013" y="3670810"/>
            <a:ext cx="1171274" cy="584775"/>
          </a:xfrm>
          <a:prstGeom prst="rect">
            <a:avLst/>
          </a:prstGeom>
          <a:noFill/>
        </p:spPr>
        <p:txBody>
          <a:bodyPr wrap="square" rtlCol="0">
            <a:spAutoFit/>
          </a:bodyPr>
          <a:lstStyle/>
          <a:p>
            <a:pPr algn="ctr"/>
            <a:r>
              <a:rPr lang="en-US" sz="1600" dirty="0"/>
              <a:t>Medicare coverage</a:t>
            </a:r>
          </a:p>
        </p:txBody>
      </p:sp>
      <p:sp>
        <p:nvSpPr>
          <p:cNvPr id="33" name="TextBox 32"/>
          <p:cNvSpPr txBox="1"/>
          <p:nvPr/>
        </p:nvSpPr>
        <p:spPr>
          <a:xfrm>
            <a:off x="4842314" y="3670810"/>
            <a:ext cx="1232809" cy="584775"/>
          </a:xfrm>
          <a:prstGeom prst="rect">
            <a:avLst/>
          </a:prstGeom>
          <a:noFill/>
        </p:spPr>
        <p:txBody>
          <a:bodyPr wrap="square" rtlCol="0">
            <a:spAutoFit/>
          </a:bodyPr>
          <a:lstStyle/>
          <a:p>
            <a:pPr algn="ctr"/>
            <a:r>
              <a:rPr lang="en-US" sz="1600" dirty="0"/>
              <a:t>Health care costs</a:t>
            </a:r>
          </a:p>
        </p:txBody>
      </p:sp>
      <p:sp>
        <p:nvSpPr>
          <p:cNvPr id="2" name="Title 1"/>
          <p:cNvSpPr>
            <a:spLocks noGrp="1"/>
          </p:cNvSpPr>
          <p:nvPr>
            <p:ph type="title"/>
          </p:nvPr>
        </p:nvSpPr>
        <p:spPr>
          <a:xfrm>
            <a:off x="692150" y="4449606"/>
            <a:ext cx="8089900" cy="1245940"/>
          </a:xfrm>
          <a:noFill/>
        </p:spPr>
        <p:txBody>
          <a:bodyPr anchor="ctr" anchorCtr="0"/>
          <a:lstStyle/>
          <a:p>
            <a:pPr marL="117475" algn="ctr"/>
            <a:r>
              <a:rPr lang="en-US" dirty="0">
                <a:solidFill>
                  <a:schemeClr val="accent6"/>
                </a:solidFill>
              </a:rPr>
              <a:t>Do you have enough to fill in a gap between               actual health care costs and Medicare?</a:t>
            </a:r>
          </a:p>
        </p:txBody>
      </p:sp>
      <p:cxnSp>
        <p:nvCxnSpPr>
          <p:cNvPr id="36" name="Straight Connector 35"/>
          <p:cNvCxnSpPr/>
          <p:nvPr/>
        </p:nvCxnSpPr>
        <p:spPr>
          <a:xfrm>
            <a:off x="2009394" y="4243393"/>
            <a:ext cx="56017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09394" y="1743456"/>
            <a:ext cx="0" cy="2499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reeform 128"/>
          <p:cNvSpPr>
            <a:spLocks/>
          </p:cNvSpPr>
          <p:nvPr/>
        </p:nvSpPr>
        <p:spPr bwMode="auto">
          <a:xfrm>
            <a:off x="1486061" y="2699225"/>
            <a:ext cx="399728" cy="550310"/>
          </a:xfrm>
          <a:custGeom>
            <a:avLst/>
            <a:gdLst>
              <a:gd name="T0" fmla="*/ 973 w 1020"/>
              <a:gd name="T1" fmla="*/ 447 h 1403"/>
              <a:gd name="T2" fmla="*/ 565 w 1020"/>
              <a:gd name="T3" fmla="*/ 447 h 1403"/>
              <a:gd name="T4" fmla="*/ 565 w 1020"/>
              <a:gd name="T5" fmla="*/ 398 h 1403"/>
              <a:gd name="T6" fmla="*/ 551 w 1020"/>
              <a:gd name="T7" fmla="*/ 296 h 1403"/>
              <a:gd name="T8" fmla="*/ 491 w 1020"/>
              <a:gd name="T9" fmla="*/ 272 h 1403"/>
              <a:gd name="T10" fmla="*/ 435 w 1020"/>
              <a:gd name="T11" fmla="*/ 293 h 1403"/>
              <a:gd name="T12" fmla="*/ 416 w 1020"/>
              <a:gd name="T13" fmla="*/ 355 h 1403"/>
              <a:gd name="T14" fmla="*/ 455 w 1020"/>
              <a:gd name="T15" fmla="*/ 453 h 1403"/>
              <a:gd name="T16" fmla="*/ 674 w 1020"/>
              <a:gd name="T17" fmla="*/ 561 h 1403"/>
              <a:gd name="T18" fmla="*/ 886 w 1020"/>
              <a:gd name="T19" fmla="*/ 665 h 1403"/>
              <a:gd name="T20" fmla="*/ 981 w 1020"/>
              <a:gd name="T21" fmla="*/ 767 h 1403"/>
              <a:gd name="T22" fmla="*/ 1020 w 1020"/>
              <a:gd name="T23" fmla="*/ 932 h 1403"/>
              <a:gd name="T24" fmla="*/ 915 w 1020"/>
              <a:gd name="T25" fmla="*/ 1180 h 1403"/>
              <a:gd name="T26" fmla="*/ 601 w 1020"/>
              <a:gd name="T27" fmla="*/ 1291 h 1403"/>
              <a:gd name="T28" fmla="*/ 601 w 1020"/>
              <a:gd name="T29" fmla="*/ 1403 h 1403"/>
              <a:gd name="T30" fmla="*/ 413 w 1020"/>
              <a:gd name="T31" fmla="*/ 1403 h 1403"/>
              <a:gd name="T32" fmla="*/ 413 w 1020"/>
              <a:gd name="T33" fmla="*/ 1288 h 1403"/>
              <a:gd name="T34" fmla="*/ 128 w 1020"/>
              <a:gd name="T35" fmla="*/ 1197 h 1403"/>
              <a:gd name="T36" fmla="*/ 6 w 1020"/>
              <a:gd name="T37" fmla="*/ 920 h 1403"/>
              <a:gd name="T38" fmla="*/ 6 w 1020"/>
              <a:gd name="T39" fmla="*/ 862 h 1403"/>
              <a:gd name="T40" fmla="*/ 413 w 1020"/>
              <a:gd name="T41" fmla="*/ 862 h 1403"/>
              <a:gd name="T42" fmla="*/ 413 w 1020"/>
              <a:gd name="T43" fmla="*/ 935 h 1403"/>
              <a:gd name="T44" fmla="*/ 426 w 1020"/>
              <a:gd name="T45" fmla="*/ 1083 h 1403"/>
              <a:gd name="T46" fmla="*/ 487 w 1020"/>
              <a:gd name="T47" fmla="*/ 1112 h 1403"/>
              <a:gd name="T48" fmla="*/ 548 w 1020"/>
              <a:gd name="T49" fmla="*/ 1091 h 1403"/>
              <a:gd name="T50" fmla="*/ 568 w 1020"/>
              <a:gd name="T51" fmla="*/ 1032 h 1403"/>
              <a:gd name="T52" fmla="*/ 549 w 1020"/>
              <a:gd name="T53" fmla="*/ 890 h 1403"/>
              <a:gd name="T54" fmla="*/ 418 w 1020"/>
              <a:gd name="T55" fmla="*/ 796 h 1403"/>
              <a:gd name="T56" fmla="*/ 165 w 1020"/>
              <a:gd name="T57" fmla="*/ 672 h 1403"/>
              <a:gd name="T58" fmla="*/ 49 w 1020"/>
              <a:gd name="T59" fmla="*/ 559 h 1403"/>
              <a:gd name="T60" fmla="*/ 0 w 1020"/>
              <a:gd name="T61" fmla="*/ 395 h 1403"/>
              <a:gd name="T62" fmla="*/ 103 w 1020"/>
              <a:gd name="T63" fmla="*/ 188 h 1403"/>
              <a:gd name="T64" fmla="*/ 413 w 1020"/>
              <a:gd name="T65" fmla="*/ 95 h 1403"/>
              <a:gd name="T66" fmla="*/ 413 w 1020"/>
              <a:gd name="T67" fmla="*/ 0 h 1403"/>
              <a:gd name="T68" fmla="*/ 601 w 1020"/>
              <a:gd name="T69" fmla="*/ 0 h 1403"/>
              <a:gd name="T70" fmla="*/ 601 w 1020"/>
              <a:gd name="T71" fmla="*/ 95 h 1403"/>
              <a:gd name="T72" fmla="*/ 883 w 1020"/>
              <a:gd name="T73" fmla="*/ 187 h 1403"/>
              <a:gd name="T74" fmla="*/ 977 w 1020"/>
              <a:gd name="T75" fmla="*/ 392 h 1403"/>
              <a:gd name="T76" fmla="*/ 973 w 1020"/>
              <a:gd name="T77" fmla="*/ 447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0" h="1403">
                <a:moveTo>
                  <a:pt x="973" y="447"/>
                </a:moveTo>
                <a:cubicBezTo>
                  <a:pt x="565" y="447"/>
                  <a:pt x="565" y="447"/>
                  <a:pt x="565" y="447"/>
                </a:cubicBezTo>
                <a:cubicBezTo>
                  <a:pt x="565" y="398"/>
                  <a:pt x="565" y="398"/>
                  <a:pt x="565" y="398"/>
                </a:cubicBezTo>
                <a:cubicBezTo>
                  <a:pt x="565" y="346"/>
                  <a:pt x="561" y="312"/>
                  <a:pt x="551" y="296"/>
                </a:cubicBezTo>
                <a:cubicBezTo>
                  <a:pt x="542" y="280"/>
                  <a:pt x="522" y="272"/>
                  <a:pt x="491" y="272"/>
                </a:cubicBezTo>
                <a:cubicBezTo>
                  <a:pt x="466" y="272"/>
                  <a:pt x="447" y="279"/>
                  <a:pt x="435" y="293"/>
                </a:cubicBezTo>
                <a:cubicBezTo>
                  <a:pt x="422" y="307"/>
                  <a:pt x="416" y="327"/>
                  <a:pt x="416" y="355"/>
                </a:cubicBezTo>
                <a:cubicBezTo>
                  <a:pt x="416" y="402"/>
                  <a:pt x="429" y="434"/>
                  <a:pt x="455" y="453"/>
                </a:cubicBezTo>
                <a:cubicBezTo>
                  <a:pt x="479" y="471"/>
                  <a:pt x="553" y="507"/>
                  <a:pt x="674" y="561"/>
                </a:cubicBezTo>
                <a:cubicBezTo>
                  <a:pt x="778" y="606"/>
                  <a:pt x="848" y="641"/>
                  <a:pt x="886" y="665"/>
                </a:cubicBezTo>
                <a:cubicBezTo>
                  <a:pt x="924" y="689"/>
                  <a:pt x="955" y="723"/>
                  <a:pt x="981" y="767"/>
                </a:cubicBezTo>
                <a:cubicBezTo>
                  <a:pt x="1007" y="812"/>
                  <a:pt x="1020" y="867"/>
                  <a:pt x="1020" y="932"/>
                </a:cubicBezTo>
                <a:cubicBezTo>
                  <a:pt x="1020" y="1038"/>
                  <a:pt x="985" y="1120"/>
                  <a:pt x="915" y="1180"/>
                </a:cubicBezTo>
                <a:cubicBezTo>
                  <a:pt x="845" y="1240"/>
                  <a:pt x="741" y="1277"/>
                  <a:pt x="601" y="1291"/>
                </a:cubicBezTo>
                <a:cubicBezTo>
                  <a:pt x="601" y="1403"/>
                  <a:pt x="601" y="1403"/>
                  <a:pt x="601" y="1403"/>
                </a:cubicBezTo>
                <a:cubicBezTo>
                  <a:pt x="413" y="1403"/>
                  <a:pt x="413" y="1403"/>
                  <a:pt x="413" y="1403"/>
                </a:cubicBezTo>
                <a:cubicBezTo>
                  <a:pt x="413" y="1288"/>
                  <a:pt x="413" y="1288"/>
                  <a:pt x="413" y="1288"/>
                </a:cubicBezTo>
                <a:cubicBezTo>
                  <a:pt x="304" y="1280"/>
                  <a:pt x="209" y="1250"/>
                  <a:pt x="128" y="1197"/>
                </a:cubicBezTo>
                <a:cubicBezTo>
                  <a:pt x="47" y="1144"/>
                  <a:pt x="6" y="1052"/>
                  <a:pt x="6" y="920"/>
                </a:cubicBezTo>
                <a:cubicBezTo>
                  <a:pt x="6" y="862"/>
                  <a:pt x="6" y="862"/>
                  <a:pt x="6" y="862"/>
                </a:cubicBezTo>
                <a:cubicBezTo>
                  <a:pt x="413" y="862"/>
                  <a:pt x="413" y="862"/>
                  <a:pt x="413" y="862"/>
                </a:cubicBezTo>
                <a:cubicBezTo>
                  <a:pt x="413" y="935"/>
                  <a:pt x="413" y="935"/>
                  <a:pt x="413" y="935"/>
                </a:cubicBezTo>
                <a:cubicBezTo>
                  <a:pt x="413" y="1014"/>
                  <a:pt x="417" y="1063"/>
                  <a:pt x="426" y="1083"/>
                </a:cubicBezTo>
                <a:cubicBezTo>
                  <a:pt x="434" y="1102"/>
                  <a:pt x="455" y="1112"/>
                  <a:pt x="487" y="1112"/>
                </a:cubicBezTo>
                <a:cubicBezTo>
                  <a:pt x="514" y="1112"/>
                  <a:pt x="535" y="1105"/>
                  <a:pt x="548" y="1091"/>
                </a:cubicBezTo>
                <a:cubicBezTo>
                  <a:pt x="562" y="1078"/>
                  <a:pt x="568" y="1058"/>
                  <a:pt x="568" y="1032"/>
                </a:cubicBezTo>
                <a:cubicBezTo>
                  <a:pt x="568" y="966"/>
                  <a:pt x="562" y="918"/>
                  <a:pt x="549" y="890"/>
                </a:cubicBezTo>
                <a:cubicBezTo>
                  <a:pt x="537" y="861"/>
                  <a:pt x="493" y="830"/>
                  <a:pt x="418" y="796"/>
                </a:cubicBezTo>
                <a:cubicBezTo>
                  <a:pt x="294" y="740"/>
                  <a:pt x="209" y="698"/>
                  <a:pt x="165" y="672"/>
                </a:cubicBezTo>
                <a:cubicBezTo>
                  <a:pt x="120" y="645"/>
                  <a:pt x="81" y="608"/>
                  <a:pt x="49" y="559"/>
                </a:cubicBezTo>
                <a:cubicBezTo>
                  <a:pt x="16" y="511"/>
                  <a:pt x="0" y="456"/>
                  <a:pt x="0" y="395"/>
                </a:cubicBezTo>
                <a:cubicBezTo>
                  <a:pt x="0" y="307"/>
                  <a:pt x="34" y="238"/>
                  <a:pt x="103" y="188"/>
                </a:cubicBezTo>
                <a:cubicBezTo>
                  <a:pt x="172" y="138"/>
                  <a:pt x="275" y="107"/>
                  <a:pt x="413" y="95"/>
                </a:cubicBezTo>
                <a:cubicBezTo>
                  <a:pt x="413" y="0"/>
                  <a:pt x="413" y="0"/>
                  <a:pt x="413" y="0"/>
                </a:cubicBezTo>
                <a:cubicBezTo>
                  <a:pt x="601" y="0"/>
                  <a:pt x="601" y="0"/>
                  <a:pt x="601" y="0"/>
                </a:cubicBezTo>
                <a:cubicBezTo>
                  <a:pt x="601" y="95"/>
                  <a:pt x="601" y="95"/>
                  <a:pt x="601" y="95"/>
                </a:cubicBezTo>
                <a:cubicBezTo>
                  <a:pt x="726" y="107"/>
                  <a:pt x="820" y="137"/>
                  <a:pt x="883" y="187"/>
                </a:cubicBezTo>
                <a:cubicBezTo>
                  <a:pt x="945" y="236"/>
                  <a:pt x="977" y="305"/>
                  <a:pt x="977" y="392"/>
                </a:cubicBezTo>
                <a:cubicBezTo>
                  <a:pt x="977" y="404"/>
                  <a:pt x="975" y="423"/>
                  <a:pt x="973" y="44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31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5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06" y="249208"/>
            <a:ext cx="8221664" cy="641023"/>
          </a:xfrm>
        </p:spPr>
        <p:txBody>
          <a:bodyPr anchor="ctr" anchorCtr="0"/>
          <a:lstStyle/>
          <a:p>
            <a:r>
              <a:rPr lang="en-US" sz="2400" dirty="0"/>
              <a:t>Agenda</a:t>
            </a:r>
          </a:p>
        </p:txBody>
      </p:sp>
      <p:graphicFrame>
        <p:nvGraphicFramePr>
          <p:cNvPr id="4" name="Table 3">
            <a:extLst>
              <a:ext uri="{FF2B5EF4-FFF2-40B4-BE49-F238E27FC236}">
                <a16:creationId xmlns:a16="http://schemas.microsoft.com/office/drawing/2014/main" id="{998CAF0F-ECEB-4A7F-A0E5-34A5D2189A1E}"/>
              </a:ext>
            </a:extLst>
          </p:cNvPr>
          <p:cNvGraphicFramePr>
            <a:graphicFrameLocks noGrp="1"/>
          </p:cNvGraphicFramePr>
          <p:nvPr>
            <p:extLst>
              <p:ext uri="{D42A27DB-BD31-4B8C-83A1-F6EECF244321}">
                <p14:modId xmlns:p14="http://schemas.microsoft.com/office/powerpoint/2010/main" val="684425921"/>
              </p:ext>
            </p:extLst>
          </p:nvPr>
        </p:nvGraphicFramePr>
        <p:xfrm>
          <a:off x="1807447" y="1634248"/>
          <a:ext cx="5787957" cy="2779902"/>
        </p:xfrm>
        <a:graphic>
          <a:graphicData uri="http://schemas.openxmlformats.org/drawingml/2006/table">
            <a:tbl>
              <a:tblPr firstRow="1" bandRow="1">
                <a:tableStyleId>{5C22544A-7EE6-4342-B048-85BDC9FD1C3A}</a:tableStyleId>
              </a:tblPr>
              <a:tblGrid>
                <a:gridCol w="5787957">
                  <a:extLst>
                    <a:ext uri="{9D8B030D-6E8A-4147-A177-3AD203B41FA5}">
                      <a16:colId xmlns:a16="http://schemas.microsoft.com/office/drawing/2014/main" val="20000"/>
                    </a:ext>
                  </a:extLst>
                </a:gridCol>
              </a:tblGrid>
              <a:tr h="92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lumMod val="65000"/>
                            </a:schemeClr>
                          </a:solidFill>
                          <a:latin typeface="+mn-lt"/>
                          <a:ea typeface="+mn-ea"/>
                          <a:cs typeface="+mn-cs"/>
                        </a:rPr>
                        <a:t>1. </a:t>
                      </a:r>
                      <a:r>
                        <a:rPr lang="en-US" sz="1800" b="0" kern="1200" dirty="0">
                          <a:solidFill>
                            <a:schemeClr val="bg1">
                              <a:lumMod val="65000"/>
                            </a:schemeClr>
                          </a:solidFill>
                          <a:latin typeface="+mn-lt"/>
                          <a:ea typeface="+mn-ea"/>
                          <a:cs typeface="+mn-cs"/>
                        </a:rPr>
                        <a:t>Market Volatility</a:t>
                      </a:r>
                    </a:p>
                  </a:txBody>
                  <a:tcPr marB="91440" anchor="b">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926634">
                <a:tc>
                  <a:txBody>
                    <a:bodyPr/>
                    <a:lstStyle/>
                    <a:p>
                      <a:pPr marL="0" algn="l" defTabSz="914400" rtl="0" eaLnBrk="1" latinLnBrk="0" hangingPunct="1"/>
                      <a:r>
                        <a:rPr lang="en-US" sz="1800" b="1" kern="1200" dirty="0">
                          <a:solidFill>
                            <a:schemeClr val="bg1">
                              <a:lumMod val="65000"/>
                            </a:schemeClr>
                          </a:solidFill>
                          <a:latin typeface="+mn-lt"/>
                          <a:ea typeface="+mn-ea"/>
                          <a:cs typeface="+mn-cs"/>
                        </a:rPr>
                        <a:t>2. </a:t>
                      </a:r>
                      <a:r>
                        <a:rPr lang="en-US" sz="1800" b="0" kern="1200" dirty="0">
                          <a:solidFill>
                            <a:schemeClr val="bg1">
                              <a:lumMod val="65000"/>
                            </a:schemeClr>
                          </a:solidFill>
                          <a:latin typeface="+mn-lt"/>
                          <a:ea typeface="+mn-ea"/>
                          <a:cs typeface="+mn-cs"/>
                        </a:rPr>
                        <a:t>Rising Healthcare Costs</a:t>
                      </a:r>
                    </a:p>
                  </a:txBody>
                  <a:tcPr marB="91440" anchor="b">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926634">
                <a:tc>
                  <a:txBody>
                    <a:bodyPr/>
                    <a:lstStyle/>
                    <a:p>
                      <a:r>
                        <a:rPr lang="en-US" sz="1800" b="1" kern="1200" dirty="0">
                          <a:solidFill>
                            <a:schemeClr val="tx2"/>
                          </a:solidFill>
                          <a:latin typeface="+mn-lt"/>
                          <a:ea typeface="+mn-ea"/>
                          <a:cs typeface="+mn-cs"/>
                        </a:rPr>
                        <a:t>3. </a:t>
                      </a:r>
                      <a:r>
                        <a:rPr lang="en-US" sz="1800" b="0" kern="1200" dirty="0">
                          <a:solidFill>
                            <a:schemeClr val="tx1"/>
                          </a:solidFill>
                          <a:latin typeface="+mn-lt"/>
                          <a:ea typeface="+mn-ea"/>
                          <a:cs typeface="+mn-cs"/>
                        </a:rPr>
                        <a:t>Longevity</a:t>
                      </a:r>
                    </a:p>
                  </a:txBody>
                  <a:tcPr marB="91440" anchor="b">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771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83" y="349968"/>
            <a:ext cx="8221664" cy="679885"/>
          </a:xfrm>
        </p:spPr>
        <p:txBody>
          <a:bodyPr/>
          <a:lstStyle/>
          <a:p>
            <a:r>
              <a:rPr lang="en-US" sz="2400" dirty="0"/>
              <a:t>Misconception:</a:t>
            </a:r>
          </a:p>
        </p:txBody>
      </p:sp>
      <p:sp>
        <p:nvSpPr>
          <p:cNvPr id="4" name="Rectangle 3"/>
          <p:cNvSpPr/>
          <p:nvPr/>
        </p:nvSpPr>
        <p:spPr>
          <a:xfrm>
            <a:off x="4004849" y="6392821"/>
            <a:ext cx="4588007" cy="2154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lumMod val="50000"/>
                  </a:schemeClr>
                </a:solidFill>
              </a:rPr>
              <a:t>Source: Society of Actuaries 2019 Risks and Process of Retirement Survey. May, 2020.</a:t>
            </a:r>
          </a:p>
        </p:txBody>
      </p:sp>
      <p:sp>
        <p:nvSpPr>
          <p:cNvPr id="9" name="TextBox 8"/>
          <p:cNvSpPr txBox="1"/>
          <p:nvPr/>
        </p:nvSpPr>
        <p:spPr>
          <a:xfrm>
            <a:off x="3906313" y="3201084"/>
            <a:ext cx="5158632" cy="824841"/>
          </a:xfrm>
          <a:prstGeom prst="rect">
            <a:avLst/>
          </a:prstGeom>
          <a:noFill/>
        </p:spPr>
        <p:txBody>
          <a:bodyPr wrap="square" rtlCol="0">
            <a:spAutoFit/>
          </a:bodyPr>
          <a:lstStyle/>
          <a:p>
            <a:pPr>
              <a:lnSpc>
                <a:spcPct val="85000"/>
              </a:lnSpc>
            </a:pPr>
            <a:r>
              <a:rPr lang="en-US" sz="2800" dirty="0">
                <a:solidFill>
                  <a:schemeClr val="accent6"/>
                </a:solidFill>
              </a:rPr>
              <a:t>Only 23% of retirees </a:t>
            </a:r>
            <a:br>
              <a:rPr lang="en-US" sz="2800" dirty="0">
                <a:solidFill>
                  <a:schemeClr val="accent6"/>
                </a:solidFill>
              </a:rPr>
            </a:br>
            <a:r>
              <a:rPr lang="en-US" sz="2800" dirty="0">
                <a:solidFill>
                  <a:schemeClr val="accent6"/>
                </a:solidFill>
              </a:rPr>
              <a:t>think they'll live to 90.</a:t>
            </a:r>
            <a:endParaRPr lang="en-US" sz="3600" dirty="0">
              <a:solidFill>
                <a:schemeClr val="accent6"/>
              </a:solidFill>
            </a:endParaRPr>
          </a:p>
        </p:txBody>
      </p:sp>
      <p:sp>
        <p:nvSpPr>
          <p:cNvPr id="3" name="Rectangle 2"/>
          <p:cNvSpPr/>
          <p:nvPr/>
        </p:nvSpPr>
        <p:spPr>
          <a:xfrm>
            <a:off x="695442" y="1071143"/>
            <a:ext cx="3549370" cy="400110"/>
          </a:xfrm>
          <a:prstGeom prst="rect">
            <a:avLst/>
          </a:prstGeom>
        </p:spPr>
        <p:txBody>
          <a:bodyPr wrap="none">
            <a:spAutoFit/>
          </a:bodyPr>
          <a:lstStyle/>
          <a:p>
            <a:r>
              <a:rPr lang="en-US" sz="2000" dirty="0"/>
              <a:t>“I won’t outlive my retirement”</a:t>
            </a:r>
          </a:p>
        </p:txBody>
      </p:sp>
      <p:graphicFrame>
        <p:nvGraphicFramePr>
          <p:cNvPr id="10" name="Chart 9">
            <a:extLst>
              <a:ext uri="{FF2B5EF4-FFF2-40B4-BE49-F238E27FC236}">
                <a16:creationId xmlns:a16="http://schemas.microsoft.com/office/drawing/2014/main" id="{52C90B77-0DDC-4953-840A-5BC72B7D2147}"/>
              </a:ext>
            </a:extLst>
          </p:cNvPr>
          <p:cNvGraphicFramePr/>
          <p:nvPr>
            <p:extLst>
              <p:ext uri="{D42A27DB-BD31-4B8C-83A1-F6EECF244321}">
                <p14:modId xmlns:p14="http://schemas.microsoft.com/office/powerpoint/2010/main" val="2598246223"/>
              </p:ext>
            </p:extLst>
          </p:nvPr>
        </p:nvGraphicFramePr>
        <p:xfrm>
          <a:off x="-150176" y="2059528"/>
          <a:ext cx="4864976" cy="3243317"/>
        </p:xfrm>
        <a:graphic>
          <a:graphicData uri="http://schemas.openxmlformats.org/drawingml/2006/chart">
            <c:chart xmlns:c="http://schemas.openxmlformats.org/drawingml/2006/chart" xmlns:r="http://schemas.openxmlformats.org/officeDocument/2006/relationships" r:id="rId3"/>
          </a:graphicData>
        </a:graphic>
      </p:graphicFrame>
      <p:grpSp>
        <p:nvGrpSpPr>
          <p:cNvPr id="193" name="Group 192"/>
          <p:cNvGrpSpPr/>
          <p:nvPr/>
        </p:nvGrpSpPr>
        <p:grpSpPr>
          <a:xfrm>
            <a:off x="2387197" y="2404432"/>
            <a:ext cx="532487" cy="725223"/>
            <a:chOff x="1443793" y="3222081"/>
            <a:chExt cx="942974" cy="1284289"/>
          </a:xfrm>
        </p:grpSpPr>
        <p:grpSp>
          <p:nvGrpSpPr>
            <p:cNvPr id="194" name="Group 4"/>
            <p:cNvGrpSpPr>
              <a:grpSpLocks noChangeAspect="1"/>
            </p:cNvGrpSpPr>
            <p:nvPr/>
          </p:nvGrpSpPr>
          <p:grpSpPr bwMode="auto">
            <a:xfrm>
              <a:off x="1443793" y="3222082"/>
              <a:ext cx="942974" cy="1284288"/>
              <a:chOff x="945" y="2028"/>
              <a:chExt cx="594" cy="809"/>
            </a:xfrm>
            <a:solidFill>
              <a:schemeClr val="bg1"/>
            </a:solidFill>
          </p:grpSpPr>
          <p:sp>
            <p:nvSpPr>
              <p:cNvPr id="196" name="Freeform 5"/>
              <p:cNvSpPr>
                <a:spLocks/>
              </p:cNvSpPr>
              <p:nvPr/>
            </p:nvSpPr>
            <p:spPr bwMode="auto">
              <a:xfrm>
                <a:off x="945" y="2028"/>
                <a:ext cx="594" cy="809"/>
              </a:xfrm>
              <a:custGeom>
                <a:avLst/>
                <a:gdLst>
                  <a:gd name="T0" fmla="*/ 137 w 175"/>
                  <a:gd name="T1" fmla="*/ 206 h 238"/>
                  <a:gd name="T2" fmla="*/ 87 w 175"/>
                  <a:gd name="T3" fmla="*/ 212 h 238"/>
                  <a:gd name="T4" fmla="*/ 25 w 175"/>
                  <a:gd name="T5" fmla="*/ 201 h 238"/>
                  <a:gd name="T6" fmla="*/ 25 w 175"/>
                  <a:gd name="T7" fmla="*/ 184 h 238"/>
                  <a:gd name="T8" fmla="*/ 64 w 175"/>
                  <a:gd name="T9" fmla="*/ 133 h 238"/>
                  <a:gd name="T10" fmla="*/ 71 w 175"/>
                  <a:gd name="T11" fmla="*/ 120 h 238"/>
                  <a:gd name="T12" fmla="*/ 64 w 175"/>
                  <a:gd name="T13" fmla="*/ 106 h 238"/>
                  <a:gd name="T14" fmla="*/ 25 w 175"/>
                  <a:gd name="T15" fmla="*/ 55 h 238"/>
                  <a:gd name="T16" fmla="*/ 25 w 175"/>
                  <a:gd name="T17" fmla="*/ 40 h 238"/>
                  <a:gd name="T18" fmla="*/ 87 w 175"/>
                  <a:gd name="T19" fmla="*/ 45 h 238"/>
                  <a:gd name="T20" fmla="*/ 149 w 175"/>
                  <a:gd name="T21" fmla="*/ 40 h 238"/>
                  <a:gd name="T22" fmla="*/ 149 w 175"/>
                  <a:gd name="T23" fmla="*/ 55 h 238"/>
                  <a:gd name="T24" fmla="*/ 113 w 175"/>
                  <a:gd name="T25" fmla="*/ 105 h 238"/>
                  <a:gd name="T26" fmla="*/ 104 w 175"/>
                  <a:gd name="T27" fmla="*/ 120 h 238"/>
                  <a:gd name="T28" fmla="*/ 112 w 175"/>
                  <a:gd name="T29" fmla="*/ 134 h 238"/>
                  <a:gd name="T30" fmla="*/ 136 w 175"/>
                  <a:gd name="T31" fmla="*/ 153 h 238"/>
                  <a:gd name="T32" fmla="*/ 135 w 175"/>
                  <a:gd name="T33" fmla="*/ 147 h 238"/>
                  <a:gd name="T34" fmla="*/ 135 w 175"/>
                  <a:gd name="T35" fmla="*/ 136 h 238"/>
                  <a:gd name="T36" fmla="*/ 118 w 175"/>
                  <a:gd name="T37" fmla="*/ 124 h 238"/>
                  <a:gd name="T38" fmla="*/ 115 w 175"/>
                  <a:gd name="T39" fmla="*/ 120 h 238"/>
                  <a:gd name="T40" fmla="*/ 119 w 175"/>
                  <a:gd name="T41" fmla="*/ 115 h 238"/>
                  <a:gd name="T42" fmla="*/ 161 w 175"/>
                  <a:gd name="T43" fmla="*/ 55 h 238"/>
                  <a:gd name="T44" fmla="*/ 161 w 175"/>
                  <a:gd name="T45" fmla="*/ 37 h 238"/>
                  <a:gd name="T46" fmla="*/ 175 w 175"/>
                  <a:gd name="T47" fmla="*/ 28 h 238"/>
                  <a:gd name="T48" fmla="*/ 175 w 175"/>
                  <a:gd name="T49" fmla="*/ 17 h 238"/>
                  <a:gd name="T50" fmla="*/ 87 w 175"/>
                  <a:gd name="T51" fmla="*/ 0 h 238"/>
                  <a:gd name="T52" fmla="*/ 0 w 175"/>
                  <a:gd name="T53" fmla="*/ 17 h 238"/>
                  <a:gd name="T54" fmla="*/ 0 w 175"/>
                  <a:gd name="T55" fmla="*/ 28 h 238"/>
                  <a:gd name="T56" fmla="*/ 13 w 175"/>
                  <a:gd name="T57" fmla="*/ 37 h 238"/>
                  <a:gd name="T58" fmla="*/ 13 w 175"/>
                  <a:gd name="T59" fmla="*/ 55 h 238"/>
                  <a:gd name="T60" fmla="*/ 57 w 175"/>
                  <a:gd name="T61" fmla="*/ 116 h 238"/>
                  <a:gd name="T62" fmla="*/ 59 w 175"/>
                  <a:gd name="T63" fmla="*/ 120 h 238"/>
                  <a:gd name="T64" fmla="*/ 57 w 175"/>
                  <a:gd name="T65" fmla="*/ 123 h 238"/>
                  <a:gd name="T66" fmla="*/ 13 w 175"/>
                  <a:gd name="T67" fmla="*/ 184 h 238"/>
                  <a:gd name="T68" fmla="*/ 13 w 175"/>
                  <a:gd name="T69" fmla="*/ 199 h 238"/>
                  <a:gd name="T70" fmla="*/ 0 w 175"/>
                  <a:gd name="T71" fmla="*/ 208 h 238"/>
                  <a:gd name="T72" fmla="*/ 0 w 175"/>
                  <a:gd name="T73" fmla="*/ 219 h 238"/>
                  <a:gd name="T74" fmla="*/ 87 w 175"/>
                  <a:gd name="T75" fmla="*/ 238 h 238"/>
                  <a:gd name="T76" fmla="*/ 154 w 175"/>
                  <a:gd name="T77" fmla="*/ 230 h 238"/>
                  <a:gd name="T78" fmla="*/ 137 w 175"/>
                  <a:gd name="T79" fmla="*/ 20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238">
                    <a:moveTo>
                      <a:pt x="137" y="206"/>
                    </a:moveTo>
                    <a:cubicBezTo>
                      <a:pt x="122" y="210"/>
                      <a:pt x="102" y="212"/>
                      <a:pt x="87" y="212"/>
                    </a:cubicBezTo>
                    <a:cubicBezTo>
                      <a:pt x="67" y="212"/>
                      <a:pt x="38" y="209"/>
                      <a:pt x="25" y="201"/>
                    </a:cubicBezTo>
                    <a:cubicBezTo>
                      <a:pt x="25" y="184"/>
                      <a:pt x="25" y="184"/>
                      <a:pt x="25" y="184"/>
                    </a:cubicBezTo>
                    <a:cubicBezTo>
                      <a:pt x="25" y="159"/>
                      <a:pt x="52" y="140"/>
                      <a:pt x="64" y="133"/>
                    </a:cubicBezTo>
                    <a:cubicBezTo>
                      <a:pt x="68" y="130"/>
                      <a:pt x="71" y="125"/>
                      <a:pt x="71" y="120"/>
                    </a:cubicBezTo>
                    <a:cubicBezTo>
                      <a:pt x="71" y="114"/>
                      <a:pt x="68" y="109"/>
                      <a:pt x="64" y="106"/>
                    </a:cubicBezTo>
                    <a:cubicBezTo>
                      <a:pt x="49" y="97"/>
                      <a:pt x="25" y="79"/>
                      <a:pt x="25" y="55"/>
                    </a:cubicBezTo>
                    <a:cubicBezTo>
                      <a:pt x="25" y="40"/>
                      <a:pt x="25" y="40"/>
                      <a:pt x="25" y="40"/>
                    </a:cubicBezTo>
                    <a:cubicBezTo>
                      <a:pt x="41" y="43"/>
                      <a:pt x="64" y="45"/>
                      <a:pt x="87" y="45"/>
                    </a:cubicBezTo>
                    <a:cubicBezTo>
                      <a:pt x="110" y="45"/>
                      <a:pt x="133" y="43"/>
                      <a:pt x="149" y="40"/>
                    </a:cubicBezTo>
                    <a:cubicBezTo>
                      <a:pt x="149" y="55"/>
                      <a:pt x="149" y="55"/>
                      <a:pt x="149" y="55"/>
                    </a:cubicBezTo>
                    <a:cubicBezTo>
                      <a:pt x="149" y="77"/>
                      <a:pt x="130" y="96"/>
                      <a:pt x="113" y="105"/>
                    </a:cubicBezTo>
                    <a:cubicBezTo>
                      <a:pt x="111" y="106"/>
                      <a:pt x="104" y="111"/>
                      <a:pt x="104" y="120"/>
                    </a:cubicBezTo>
                    <a:cubicBezTo>
                      <a:pt x="104" y="128"/>
                      <a:pt x="110" y="133"/>
                      <a:pt x="112" y="134"/>
                    </a:cubicBezTo>
                    <a:cubicBezTo>
                      <a:pt x="121" y="139"/>
                      <a:pt x="129" y="145"/>
                      <a:pt x="136" y="153"/>
                    </a:cubicBezTo>
                    <a:cubicBezTo>
                      <a:pt x="135" y="151"/>
                      <a:pt x="135" y="149"/>
                      <a:pt x="135" y="147"/>
                    </a:cubicBezTo>
                    <a:cubicBezTo>
                      <a:pt x="135" y="143"/>
                      <a:pt x="135" y="139"/>
                      <a:pt x="135" y="136"/>
                    </a:cubicBezTo>
                    <a:cubicBezTo>
                      <a:pt x="130" y="131"/>
                      <a:pt x="124" y="127"/>
                      <a:pt x="118" y="124"/>
                    </a:cubicBezTo>
                    <a:cubicBezTo>
                      <a:pt x="117" y="123"/>
                      <a:pt x="115" y="122"/>
                      <a:pt x="115" y="120"/>
                    </a:cubicBezTo>
                    <a:cubicBezTo>
                      <a:pt x="115" y="118"/>
                      <a:pt x="117" y="116"/>
                      <a:pt x="119" y="115"/>
                    </a:cubicBezTo>
                    <a:cubicBezTo>
                      <a:pt x="139" y="104"/>
                      <a:pt x="161" y="81"/>
                      <a:pt x="161" y="55"/>
                    </a:cubicBezTo>
                    <a:cubicBezTo>
                      <a:pt x="161" y="37"/>
                      <a:pt x="161" y="37"/>
                      <a:pt x="161" y="37"/>
                    </a:cubicBezTo>
                    <a:cubicBezTo>
                      <a:pt x="169" y="34"/>
                      <a:pt x="175" y="31"/>
                      <a:pt x="175" y="28"/>
                    </a:cubicBezTo>
                    <a:cubicBezTo>
                      <a:pt x="175" y="17"/>
                      <a:pt x="175" y="17"/>
                      <a:pt x="175" y="17"/>
                    </a:cubicBezTo>
                    <a:cubicBezTo>
                      <a:pt x="175" y="9"/>
                      <a:pt x="139" y="0"/>
                      <a:pt x="87" y="0"/>
                    </a:cubicBezTo>
                    <a:cubicBezTo>
                      <a:pt x="35" y="0"/>
                      <a:pt x="0" y="9"/>
                      <a:pt x="0" y="17"/>
                    </a:cubicBezTo>
                    <a:cubicBezTo>
                      <a:pt x="0" y="28"/>
                      <a:pt x="0" y="28"/>
                      <a:pt x="0" y="28"/>
                    </a:cubicBezTo>
                    <a:cubicBezTo>
                      <a:pt x="0" y="31"/>
                      <a:pt x="5" y="34"/>
                      <a:pt x="13" y="37"/>
                    </a:cubicBezTo>
                    <a:cubicBezTo>
                      <a:pt x="13" y="55"/>
                      <a:pt x="13" y="55"/>
                      <a:pt x="13" y="55"/>
                    </a:cubicBezTo>
                    <a:cubicBezTo>
                      <a:pt x="13" y="82"/>
                      <a:pt x="36" y="104"/>
                      <a:pt x="57" y="116"/>
                    </a:cubicBezTo>
                    <a:cubicBezTo>
                      <a:pt x="58" y="117"/>
                      <a:pt x="59" y="118"/>
                      <a:pt x="59" y="120"/>
                    </a:cubicBezTo>
                    <a:cubicBezTo>
                      <a:pt x="59" y="121"/>
                      <a:pt x="58" y="122"/>
                      <a:pt x="57" y="123"/>
                    </a:cubicBezTo>
                    <a:cubicBezTo>
                      <a:pt x="36" y="135"/>
                      <a:pt x="13" y="157"/>
                      <a:pt x="13" y="184"/>
                    </a:cubicBezTo>
                    <a:cubicBezTo>
                      <a:pt x="13" y="199"/>
                      <a:pt x="13" y="199"/>
                      <a:pt x="13" y="199"/>
                    </a:cubicBezTo>
                    <a:cubicBezTo>
                      <a:pt x="5" y="202"/>
                      <a:pt x="0" y="205"/>
                      <a:pt x="0" y="208"/>
                    </a:cubicBezTo>
                    <a:cubicBezTo>
                      <a:pt x="0" y="219"/>
                      <a:pt x="0" y="219"/>
                      <a:pt x="0" y="219"/>
                    </a:cubicBezTo>
                    <a:cubicBezTo>
                      <a:pt x="0" y="228"/>
                      <a:pt x="37" y="238"/>
                      <a:pt x="87" y="238"/>
                    </a:cubicBezTo>
                    <a:cubicBezTo>
                      <a:pt x="115" y="238"/>
                      <a:pt x="139" y="234"/>
                      <a:pt x="154" y="230"/>
                    </a:cubicBezTo>
                    <a:cubicBezTo>
                      <a:pt x="146" y="224"/>
                      <a:pt x="140" y="215"/>
                      <a:pt x="137" y="20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7"/>
              <p:cNvSpPr>
                <a:spLocks noEditPoints="1"/>
              </p:cNvSpPr>
              <p:nvPr/>
            </p:nvSpPr>
            <p:spPr bwMode="auto">
              <a:xfrm>
                <a:off x="1060" y="2249"/>
                <a:ext cx="360" cy="455"/>
              </a:xfrm>
              <a:custGeom>
                <a:avLst/>
                <a:gdLst>
                  <a:gd name="T0" fmla="*/ 58 w 106"/>
                  <a:gd name="T1" fmla="*/ 89 h 134"/>
                  <a:gd name="T2" fmla="*/ 58 w 106"/>
                  <a:gd name="T3" fmla="*/ 37 h 134"/>
                  <a:gd name="T4" fmla="*/ 70 w 106"/>
                  <a:gd name="T5" fmla="*/ 33 h 134"/>
                  <a:gd name="T6" fmla="*/ 100 w 106"/>
                  <a:gd name="T7" fmla="*/ 0 h 134"/>
                  <a:gd name="T8" fmla="*/ 56 w 106"/>
                  <a:gd name="T9" fmla="*/ 6 h 134"/>
                  <a:gd name="T10" fmla="*/ 19 w 106"/>
                  <a:gd name="T11" fmla="*/ 22 h 134"/>
                  <a:gd name="T12" fmla="*/ 48 w 106"/>
                  <a:gd name="T13" fmla="*/ 38 h 134"/>
                  <a:gd name="T14" fmla="*/ 48 w 106"/>
                  <a:gd name="T15" fmla="*/ 89 h 134"/>
                  <a:gd name="T16" fmla="*/ 0 w 106"/>
                  <a:gd name="T17" fmla="*/ 126 h 134"/>
                  <a:gd name="T18" fmla="*/ 53 w 106"/>
                  <a:gd name="T19" fmla="*/ 134 h 134"/>
                  <a:gd name="T20" fmla="*/ 106 w 106"/>
                  <a:gd name="T21" fmla="*/ 126 h 134"/>
                  <a:gd name="T22" fmla="*/ 58 w 106"/>
                  <a:gd name="T23" fmla="*/ 89 h 134"/>
                  <a:gd name="T24" fmla="*/ 49 w 106"/>
                  <a:gd name="T25" fmla="*/ 96 h 134"/>
                  <a:gd name="T26" fmla="*/ 21 w 106"/>
                  <a:gd name="T27" fmla="*/ 125 h 134"/>
                  <a:gd name="T28" fmla="*/ 20 w 106"/>
                  <a:gd name="T29" fmla="*/ 125 h 134"/>
                  <a:gd name="T30" fmla="*/ 13 w 106"/>
                  <a:gd name="T31" fmla="*/ 124 h 134"/>
                  <a:gd name="T32" fmla="*/ 12 w 106"/>
                  <a:gd name="T33" fmla="*/ 123 h 134"/>
                  <a:gd name="T34" fmla="*/ 47 w 106"/>
                  <a:gd name="T35" fmla="*/ 95 h 134"/>
                  <a:gd name="T36" fmla="*/ 49 w 106"/>
                  <a:gd name="T37" fmla="*/ 95 h 134"/>
                  <a:gd name="T38" fmla="*/ 50 w 106"/>
                  <a:gd name="T39" fmla="*/ 96 h 134"/>
                  <a:gd name="T40" fmla="*/ 49 w 106"/>
                  <a:gd name="T41" fmla="*/ 9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134">
                    <a:moveTo>
                      <a:pt x="58" y="89"/>
                    </a:moveTo>
                    <a:cubicBezTo>
                      <a:pt x="58" y="37"/>
                      <a:pt x="58" y="37"/>
                      <a:pt x="58" y="37"/>
                    </a:cubicBezTo>
                    <a:cubicBezTo>
                      <a:pt x="62" y="37"/>
                      <a:pt x="66" y="35"/>
                      <a:pt x="70" y="33"/>
                    </a:cubicBezTo>
                    <a:cubicBezTo>
                      <a:pt x="95" y="22"/>
                      <a:pt x="100" y="0"/>
                      <a:pt x="100" y="0"/>
                    </a:cubicBezTo>
                    <a:cubicBezTo>
                      <a:pt x="100" y="0"/>
                      <a:pt x="79" y="0"/>
                      <a:pt x="56" y="6"/>
                    </a:cubicBezTo>
                    <a:cubicBezTo>
                      <a:pt x="30" y="13"/>
                      <a:pt x="19" y="22"/>
                      <a:pt x="19" y="22"/>
                    </a:cubicBezTo>
                    <a:cubicBezTo>
                      <a:pt x="19" y="22"/>
                      <a:pt x="29" y="37"/>
                      <a:pt x="48" y="38"/>
                    </a:cubicBezTo>
                    <a:cubicBezTo>
                      <a:pt x="48" y="89"/>
                      <a:pt x="48" y="89"/>
                      <a:pt x="48" y="89"/>
                    </a:cubicBezTo>
                    <a:cubicBezTo>
                      <a:pt x="25" y="91"/>
                      <a:pt x="6" y="110"/>
                      <a:pt x="0" y="126"/>
                    </a:cubicBezTo>
                    <a:cubicBezTo>
                      <a:pt x="8" y="130"/>
                      <a:pt x="27" y="134"/>
                      <a:pt x="53" y="134"/>
                    </a:cubicBezTo>
                    <a:cubicBezTo>
                      <a:pt x="74" y="134"/>
                      <a:pt x="94" y="131"/>
                      <a:pt x="106" y="126"/>
                    </a:cubicBezTo>
                    <a:cubicBezTo>
                      <a:pt x="98" y="106"/>
                      <a:pt x="79" y="91"/>
                      <a:pt x="58" y="89"/>
                    </a:cubicBezTo>
                    <a:close/>
                    <a:moveTo>
                      <a:pt x="49" y="96"/>
                    </a:moveTo>
                    <a:cubicBezTo>
                      <a:pt x="35" y="100"/>
                      <a:pt x="24" y="114"/>
                      <a:pt x="21" y="125"/>
                    </a:cubicBezTo>
                    <a:cubicBezTo>
                      <a:pt x="21" y="125"/>
                      <a:pt x="21" y="125"/>
                      <a:pt x="20" y="125"/>
                    </a:cubicBezTo>
                    <a:cubicBezTo>
                      <a:pt x="20" y="125"/>
                      <a:pt x="13" y="124"/>
                      <a:pt x="13" y="124"/>
                    </a:cubicBezTo>
                    <a:cubicBezTo>
                      <a:pt x="12" y="124"/>
                      <a:pt x="12" y="124"/>
                      <a:pt x="12" y="123"/>
                    </a:cubicBezTo>
                    <a:cubicBezTo>
                      <a:pt x="14" y="112"/>
                      <a:pt x="30" y="95"/>
                      <a:pt x="47" y="95"/>
                    </a:cubicBezTo>
                    <a:cubicBezTo>
                      <a:pt x="48" y="95"/>
                      <a:pt x="49" y="95"/>
                      <a:pt x="49" y="95"/>
                    </a:cubicBezTo>
                    <a:cubicBezTo>
                      <a:pt x="50" y="95"/>
                      <a:pt x="50" y="96"/>
                      <a:pt x="50" y="96"/>
                    </a:cubicBezTo>
                    <a:cubicBezTo>
                      <a:pt x="50" y="96"/>
                      <a:pt x="50" y="96"/>
                      <a:pt x="49"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5" name="Freeform 5"/>
            <p:cNvSpPr>
              <a:spLocks/>
            </p:cNvSpPr>
            <p:nvPr/>
          </p:nvSpPr>
          <p:spPr bwMode="auto">
            <a:xfrm flipH="1">
              <a:off x="1443793" y="3222081"/>
              <a:ext cx="942974" cy="1284288"/>
            </a:xfrm>
            <a:custGeom>
              <a:avLst/>
              <a:gdLst>
                <a:gd name="T0" fmla="*/ 137 w 175"/>
                <a:gd name="T1" fmla="*/ 206 h 238"/>
                <a:gd name="T2" fmla="*/ 87 w 175"/>
                <a:gd name="T3" fmla="*/ 212 h 238"/>
                <a:gd name="T4" fmla="*/ 25 w 175"/>
                <a:gd name="T5" fmla="*/ 201 h 238"/>
                <a:gd name="T6" fmla="*/ 25 w 175"/>
                <a:gd name="T7" fmla="*/ 184 h 238"/>
                <a:gd name="T8" fmla="*/ 64 w 175"/>
                <a:gd name="T9" fmla="*/ 133 h 238"/>
                <a:gd name="T10" fmla="*/ 71 w 175"/>
                <a:gd name="T11" fmla="*/ 120 h 238"/>
                <a:gd name="T12" fmla="*/ 64 w 175"/>
                <a:gd name="T13" fmla="*/ 106 h 238"/>
                <a:gd name="T14" fmla="*/ 25 w 175"/>
                <a:gd name="T15" fmla="*/ 55 h 238"/>
                <a:gd name="T16" fmla="*/ 25 w 175"/>
                <a:gd name="T17" fmla="*/ 40 h 238"/>
                <a:gd name="T18" fmla="*/ 87 w 175"/>
                <a:gd name="T19" fmla="*/ 45 h 238"/>
                <a:gd name="T20" fmla="*/ 149 w 175"/>
                <a:gd name="T21" fmla="*/ 40 h 238"/>
                <a:gd name="T22" fmla="*/ 149 w 175"/>
                <a:gd name="T23" fmla="*/ 55 h 238"/>
                <a:gd name="T24" fmla="*/ 113 w 175"/>
                <a:gd name="T25" fmla="*/ 105 h 238"/>
                <a:gd name="T26" fmla="*/ 104 w 175"/>
                <a:gd name="T27" fmla="*/ 120 h 238"/>
                <a:gd name="T28" fmla="*/ 112 w 175"/>
                <a:gd name="T29" fmla="*/ 134 h 238"/>
                <a:gd name="T30" fmla="*/ 136 w 175"/>
                <a:gd name="T31" fmla="*/ 153 h 238"/>
                <a:gd name="T32" fmla="*/ 135 w 175"/>
                <a:gd name="T33" fmla="*/ 147 h 238"/>
                <a:gd name="T34" fmla="*/ 135 w 175"/>
                <a:gd name="T35" fmla="*/ 136 h 238"/>
                <a:gd name="T36" fmla="*/ 118 w 175"/>
                <a:gd name="T37" fmla="*/ 124 h 238"/>
                <a:gd name="T38" fmla="*/ 115 w 175"/>
                <a:gd name="T39" fmla="*/ 120 h 238"/>
                <a:gd name="T40" fmla="*/ 119 w 175"/>
                <a:gd name="T41" fmla="*/ 115 h 238"/>
                <a:gd name="T42" fmla="*/ 161 w 175"/>
                <a:gd name="T43" fmla="*/ 55 h 238"/>
                <a:gd name="T44" fmla="*/ 161 w 175"/>
                <a:gd name="T45" fmla="*/ 37 h 238"/>
                <a:gd name="T46" fmla="*/ 175 w 175"/>
                <a:gd name="T47" fmla="*/ 28 h 238"/>
                <a:gd name="T48" fmla="*/ 175 w 175"/>
                <a:gd name="T49" fmla="*/ 17 h 238"/>
                <a:gd name="T50" fmla="*/ 87 w 175"/>
                <a:gd name="T51" fmla="*/ 0 h 238"/>
                <a:gd name="T52" fmla="*/ 0 w 175"/>
                <a:gd name="T53" fmla="*/ 17 h 238"/>
                <a:gd name="T54" fmla="*/ 0 w 175"/>
                <a:gd name="T55" fmla="*/ 28 h 238"/>
                <a:gd name="T56" fmla="*/ 13 w 175"/>
                <a:gd name="T57" fmla="*/ 37 h 238"/>
                <a:gd name="T58" fmla="*/ 13 w 175"/>
                <a:gd name="T59" fmla="*/ 55 h 238"/>
                <a:gd name="T60" fmla="*/ 57 w 175"/>
                <a:gd name="T61" fmla="*/ 116 h 238"/>
                <a:gd name="T62" fmla="*/ 59 w 175"/>
                <a:gd name="T63" fmla="*/ 120 h 238"/>
                <a:gd name="T64" fmla="*/ 57 w 175"/>
                <a:gd name="T65" fmla="*/ 123 h 238"/>
                <a:gd name="T66" fmla="*/ 13 w 175"/>
                <a:gd name="T67" fmla="*/ 184 h 238"/>
                <a:gd name="T68" fmla="*/ 13 w 175"/>
                <a:gd name="T69" fmla="*/ 199 h 238"/>
                <a:gd name="T70" fmla="*/ 0 w 175"/>
                <a:gd name="T71" fmla="*/ 208 h 238"/>
                <a:gd name="T72" fmla="*/ 0 w 175"/>
                <a:gd name="T73" fmla="*/ 219 h 238"/>
                <a:gd name="T74" fmla="*/ 87 w 175"/>
                <a:gd name="T75" fmla="*/ 238 h 238"/>
                <a:gd name="T76" fmla="*/ 154 w 175"/>
                <a:gd name="T77" fmla="*/ 230 h 238"/>
                <a:gd name="T78" fmla="*/ 137 w 175"/>
                <a:gd name="T79" fmla="*/ 20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238">
                  <a:moveTo>
                    <a:pt x="137" y="206"/>
                  </a:moveTo>
                  <a:cubicBezTo>
                    <a:pt x="122" y="210"/>
                    <a:pt x="102" y="212"/>
                    <a:pt x="87" y="212"/>
                  </a:cubicBezTo>
                  <a:cubicBezTo>
                    <a:pt x="67" y="212"/>
                    <a:pt x="38" y="209"/>
                    <a:pt x="25" y="201"/>
                  </a:cubicBezTo>
                  <a:cubicBezTo>
                    <a:pt x="25" y="184"/>
                    <a:pt x="25" y="184"/>
                    <a:pt x="25" y="184"/>
                  </a:cubicBezTo>
                  <a:cubicBezTo>
                    <a:pt x="25" y="159"/>
                    <a:pt x="52" y="140"/>
                    <a:pt x="64" y="133"/>
                  </a:cubicBezTo>
                  <a:cubicBezTo>
                    <a:pt x="68" y="130"/>
                    <a:pt x="71" y="125"/>
                    <a:pt x="71" y="120"/>
                  </a:cubicBezTo>
                  <a:cubicBezTo>
                    <a:pt x="71" y="114"/>
                    <a:pt x="68" y="109"/>
                    <a:pt x="64" y="106"/>
                  </a:cubicBezTo>
                  <a:cubicBezTo>
                    <a:pt x="49" y="97"/>
                    <a:pt x="25" y="79"/>
                    <a:pt x="25" y="55"/>
                  </a:cubicBezTo>
                  <a:cubicBezTo>
                    <a:pt x="25" y="40"/>
                    <a:pt x="25" y="40"/>
                    <a:pt x="25" y="40"/>
                  </a:cubicBezTo>
                  <a:cubicBezTo>
                    <a:pt x="41" y="43"/>
                    <a:pt x="64" y="45"/>
                    <a:pt x="87" y="45"/>
                  </a:cubicBezTo>
                  <a:cubicBezTo>
                    <a:pt x="110" y="45"/>
                    <a:pt x="133" y="43"/>
                    <a:pt x="149" y="40"/>
                  </a:cubicBezTo>
                  <a:cubicBezTo>
                    <a:pt x="149" y="55"/>
                    <a:pt x="149" y="55"/>
                    <a:pt x="149" y="55"/>
                  </a:cubicBezTo>
                  <a:cubicBezTo>
                    <a:pt x="149" y="77"/>
                    <a:pt x="130" y="96"/>
                    <a:pt x="113" y="105"/>
                  </a:cubicBezTo>
                  <a:cubicBezTo>
                    <a:pt x="111" y="106"/>
                    <a:pt x="104" y="111"/>
                    <a:pt x="104" y="120"/>
                  </a:cubicBezTo>
                  <a:cubicBezTo>
                    <a:pt x="104" y="128"/>
                    <a:pt x="110" y="133"/>
                    <a:pt x="112" y="134"/>
                  </a:cubicBezTo>
                  <a:cubicBezTo>
                    <a:pt x="121" y="139"/>
                    <a:pt x="129" y="145"/>
                    <a:pt x="136" y="153"/>
                  </a:cubicBezTo>
                  <a:cubicBezTo>
                    <a:pt x="135" y="151"/>
                    <a:pt x="135" y="149"/>
                    <a:pt x="135" y="147"/>
                  </a:cubicBezTo>
                  <a:cubicBezTo>
                    <a:pt x="135" y="143"/>
                    <a:pt x="135" y="139"/>
                    <a:pt x="135" y="136"/>
                  </a:cubicBezTo>
                  <a:cubicBezTo>
                    <a:pt x="130" y="131"/>
                    <a:pt x="124" y="127"/>
                    <a:pt x="118" y="124"/>
                  </a:cubicBezTo>
                  <a:cubicBezTo>
                    <a:pt x="117" y="123"/>
                    <a:pt x="115" y="122"/>
                    <a:pt x="115" y="120"/>
                  </a:cubicBezTo>
                  <a:cubicBezTo>
                    <a:pt x="115" y="118"/>
                    <a:pt x="117" y="116"/>
                    <a:pt x="119" y="115"/>
                  </a:cubicBezTo>
                  <a:cubicBezTo>
                    <a:pt x="139" y="104"/>
                    <a:pt x="161" y="81"/>
                    <a:pt x="161" y="55"/>
                  </a:cubicBezTo>
                  <a:cubicBezTo>
                    <a:pt x="161" y="37"/>
                    <a:pt x="161" y="37"/>
                    <a:pt x="161" y="37"/>
                  </a:cubicBezTo>
                  <a:cubicBezTo>
                    <a:pt x="169" y="34"/>
                    <a:pt x="175" y="31"/>
                    <a:pt x="175" y="28"/>
                  </a:cubicBezTo>
                  <a:cubicBezTo>
                    <a:pt x="175" y="17"/>
                    <a:pt x="175" y="17"/>
                    <a:pt x="175" y="17"/>
                  </a:cubicBezTo>
                  <a:cubicBezTo>
                    <a:pt x="175" y="9"/>
                    <a:pt x="139" y="0"/>
                    <a:pt x="87" y="0"/>
                  </a:cubicBezTo>
                  <a:cubicBezTo>
                    <a:pt x="35" y="0"/>
                    <a:pt x="0" y="9"/>
                    <a:pt x="0" y="17"/>
                  </a:cubicBezTo>
                  <a:cubicBezTo>
                    <a:pt x="0" y="28"/>
                    <a:pt x="0" y="28"/>
                    <a:pt x="0" y="28"/>
                  </a:cubicBezTo>
                  <a:cubicBezTo>
                    <a:pt x="0" y="31"/>
                    <a:pt x="5" y="34"/>
                    <a:pt x="13" y="37"/>
                  </a:cubicBezTo>
                  <a:cubicBezTo>
                    <a:pt x="13" y="55"/>
                    <a:pt x="13" y="55"/>
                    <a:pt x="13" y="55"/>
                  </a:cubicBezTo>
                  <a:cubicBezTo>
                    <a:pt x="13" y="82"/>
                    <a:pt x="36" y="104"/>
                    <a:pt x="57" y="116"/>
                  </a:cubicBezTo>
                  <a:cubicBezTo>
                    <a:pt x="58" y="117"/>
                    <a:pt x="59" y="118"/>
                    <a:pt x="59" y="120"/>
                  </a:cubicBezTo>
                  <a:cubicBezTo>
                    <a:pt x="59" y="121"/>
                    <a:pt x="58" y="122"/>
                    <a:pt x="57" y="123"/>
                  </a:cubicBezTo>
                  <a:cubicBezTo>
                    <a:pt x="36" y="135"/>
                    <a:pt x="13" y="157"/>
                    <a:pt x="13" y="184"/>
                  </a:cubicBezTo>
                  <a:cubicBezTo>
                    <a:pt x="13" y="199"/>
                    <a:pt x="13" y="199"/>
                    <a:pt x="13" y="199"/>
                  </a:cubicBezTo>
                  <a:cubicBezTo>
                    <a:pt x="5" y="202"/>
                    <a:pt x="0" y="205"/>
                    <a:pt x="0" y="208"/>
                  </a:cubicBezTo>
                  <a:cubicBezTo>
                    <a:pt x="0" y="219"/>
                    <a:pt x="0" y="219"/>
                    <a:pt x="0" y="219"/>
                  </a:cubicBezTo>
                  <a:cubicBezTo>
                    <a:pt x="0" y="228"/>
                    <a:pt x="37" y="238"/>
                    <a:pt x="87" y="238"/>
                  </a:cubicBezTo>
                  <a:cubicBezTo>
                    <a:pt x="115" y="238"/>
                    <a:pt x="139" y="234"/>
                    <a:pt x="154" y="230"/>
                  </a:cubicBezTo>
                  <a:cubicBezTo>
                    <a:pt x="146" y="224"/>
                    <a:pt x="140" y="215"/>
                    <a:pt x="137" y="2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12" name="Straight Connector 11">
            <a:extLst>
              <a:ext uri="{FF2B5EF4-FFF2-40B4-BE49-F238E27FC236}">
                <a16:creationId xmlns:a16="http://schemas.microsoft.com/office/drawing/2014/main" id="{6D6230A8-2652-4546-AE9C-1F0FC1578DCE}"/>
              </a:ext>
            </a:extLst>
          </p:cNvPr>
          <p:cNvCxnSpPr>
            <a:cxnSpLocks/>
          </p:cNvCxnSpPr>
          <p:nvPr/>
        </p:nvCxnSpPr>
        <p:spPr>
          <a:xfrm>
            <a:off x="4029448" y="4230704"/>
            <a:ext cx="52523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18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 name="Group 261"/>
          <p:cNvGrpSpPr/>
          <p:nvPr/>
        </p:nvGrpSpPr>
        <p:grpSpPr>
          <a:xfrm>
            <a:off x="5584704" y="6387079"/>
            <a:ext cx="3559296" cy="215444"/>
            <a:chOff x="4622037" y="5854103"/>
            <a:chExt cx="3559296" cy="215444"/>
          </a:xfrm>
        </p:grpSpPr>
        <p:sp>
          <p:nvSpPr>
            <p:cNvPr id="263" name="Rectangle 262"/>
            <p:cNvSpPr/>
            <p:nvPr/>
          </p:nvSpPr>
          <p:spPr>
            <a:xfrm>
              <a:off x="4622037" y="5854103"/>
              <a:ext cx="3559296" cy="2154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lumMod val="50000"/>
                    </a:schemeClr>
                  </a:solidFill>
                </a:rPr>
                <a:t>The Annuity 2012 Mortality Tables. ©2017 Morningstar. </a:t>
              </a:r>
            </a:p>
          </p:txBody>
        </p:sp>
        <p:pic>
          <p:nvPicPr>
            <p:cNvPr id="264" name="Picture 263" descr="Image result for morningstar logo"/>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330102" y="5908241"/>
              <a:ext cx="507900" cy="107167"/>
            </a:xfrm>
            <a:prstGeom prst="rect">
              <a:avLst/>
            </a:prstGeom>
            <a:noFill/>
            <a:extLst>
              <a:ext uri="{909E8E84-426E-40DD-AFC4-6F175D3DCCD1}">
                <a14:hiddenFill xmlns:a14="http://schemas.microsoft.com/office/drawing/2010/main">
                  <a:solidFill>
                    <a:srgbClr val="FFFFFF"/>
                  </a:solidFill>
                </a14:hiddenFill>
              </a:ext>
            </a:extLst>
          </p:spPr>
        </p:pic>
      </p:grpSp>
      <p:sp>
        <p:nvSpPr>
          <p:cNvPr id="265" name="TextBox 264"/>
          <p:cNvSpPr txBox="1"/>
          <p:nvPr/>
        </p:nvSpPr>
        <p:spPr>
          <a:xfrm>
            <a:off x="706793" y="2084064"/>
            <a:ext cx="4607352" cy="338554"/>
          </a:xfrm>
          <a:prstGeom prst="rect">
            <a:avLst/>
          </a:prstGeom>
          <a:noFill/>
        </p:spPr>
        <p:txBody>
          <a:bodyPr wrap="none" rtlCol="0">
            <a:spAutoFit/>
          </a:bodyPr>
          <a:lstStyle/>
          <a:p>
            <a:r>
              <a:rPr lang="en-US" sz="1600" dirty="0"/>
              <a:t>Probability of a 65-year-old living to various ages</a:t>
            </a:r>
          </a:p>
        </p:txBody>
      </p:sp>
      <p:sp>
        <p:nvSpPr>
          <p:cNvPr id="259" name="Oval 258"/>
          <p:cNvSpPr/>
          <p:nvPr/>
        </p:nvSpPr>
        <p:spPr>
          <a:xfrm>
            <a:off x="5925536" y="3731974"/>
            <a:ext cx="610409" cy="610409"/>
          </a:xfrm>
          <a:prstGeom prst="ellipse">
            <a:avLst/>
          </a:prstGeom>
          <a:gradFill flip="none" rotWithShape="1">
            <a:gsLst>
              <a:gs pos="100000">
                <a:schemeClr val="accent4"/>
              </a:gs>
              <a:gs pos="0">
                <a:schemeClr val="bg1">
                  <a:alpha val="0"/>
                </a:schemeClr>
              </a:gs>
            </a:gsLst>
            <a:path path="circle">
              <a:fillToRect l="50000" t="50000" r="50000" b="50000"/>
            </a:path>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17038" y="1167695"/>
            <a:ext cx="8365175" cy="4685546"/>
            <a:chOff x="788" y="2344"/>
            <a:chExt cx="8601239" cy="4682322"/>
          </a:xfrm>
        </p:grpSpPr>
        <p:sp>
          <p:nvSpPr>
            <p:cNvPr id="5" name="TextBox 4294"/>
            <p:cNvSpPr txBox="1"/>
            <p:nvPr/>
          </p:nvSpPr>
          <p:spPr>
            <a:xfrm>
              <a:off x="319210" y="1288623"/>
              <a:ext cx="64312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100%</a:t>
              </a:r>
            </a:p>
          </p:txBody>
        </p:sp>
        <p:sp>
          <p:nvSpPr>
            <p:cNvPr id="6" name="TextBox 831"/>
            <p:cNvSpPr txBox="1"/>
            <p:nvPr/>
          </p:nvSpPr>
          <p:spPr>
            <a:xfrm>
              <a:off x="418596" y="1976916"/>
              <a:ext cx="54373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75%</a:t>
              </a:r>
            </a:p>
          </p:txBody>
        </p:sp>
        <p:sp>
          <p:nvSpPr>
            <p:cNvPr id="7" name="TextBox 832"/>
            <p:cNvSpPr txBox="1"/>
            <p:nvPr/>
          </p:nvSpPr>
          <p:spPr>
            <a:xfrm>
              <a:off x="418596" y="2710365"/>
              <a:ext cx="54373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50%</a:t>
              </a:r>
            </a:p>
          </p:txBody>
        </p:sp>
        <p:sp>
          <p:nvSpPr>
            <p:cNvPr id="8" name="TextBox 833"/>
            <p:cNvSpPr txBox="1"/>
            <p:nvPr/>
          </p:nvSpPr>
          <p:spPr>
            <a:xfrm>
              <a:off x="418596" y="3443814"/>
              <a:ext cx="54373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25%</a:t>
              </a:r>
            </a:p>
          </p:txBody>
        </p:sp>
        <p:sp>
          <p:nvSpPr>
            <p:cNvPr id="9" name="TextBox 834"/>
            <p:cNvSpPr txBox="1"/>
            <p:nvPr/>
          </p:nvSpPr>
          <p:spPr>
            <a:xfrm>
              <a:off x="517983" y="4177265"/>
              <a:ext cx="44435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0%</a:t>
              </a:r>
            </a:p>
          </p:txBody>
        </p:sp>
        <p:sp>
          <p:nvSpPr>
            <p:cNvPr id="10" name="Freeform 9"/>
            <p:cNvSpPr>
              <a:spLocks/>
            </p:cNvSpPr>
            <p:nvPr/>
          </p:nvSpPr>
          <p:spPr bwMode="auto">
            <a:xfrm>
              <a:off x="969494" y="3608891"/>
              <a:ext cx="7484121" cy="9974"/>
            </a:xfrm>
            <a:custGeom>
              <a:avLst/>
              <a:gdLst>
                <a:gd name="T0" fmla="*/ 3752 w 3752"/>
                <a:gd name="T1" fmla="*/ 0 h 5"/>
                <a:gd name="T2" fmla="*/ 0 w 3752"/>
                <a:gd name="T3" fmla="*/ 0 h 5"/>
                <a:gd name="T4" fmla="*/ 0 w 3752"/>
                <a:gd name="T5" fmla="*/ 5 h 5"/>
                <a:gd name="T6" fmla="*/ 3752 w 3752"/>
                <a:gd name="T7" fmla="*/ 5 h 5"/>
              </a:gdLst>
              <a:ahLst/>
              <a:cxnLst>
                <a:cxn ang="0">
                  <a:pos x="T0" y="T1"/>
                </a:cxn>
                <a:cxn ang="0">
                  <a:pos x="T2" y="T3"/>
                </a:cxn>
                <a:cxn ang="0">
                  <a:pos x="T4" y="T5"/>
                </a:cxn>
                <a:cxn ang="0">
                  <a:pos x="T6" y="T7"/>
                </a:cxn>
              </a:cxnLst>
              <a:rect l="0" t="0" r="r" b="b"/>
              <a:pathLst>
                <a:path w="3752" h="5">
                  <a:moveTo>
                    <a:pt x="3752" y="0"/>
                  </a:moveTo>
                  <a:lnTo>
                    <a:pt x="0" y="0"/>
                  </a:lnTo>
                  <a:lnTo>
                    <a:pt x="0" y="5"/>
                  </a:lnTo>
                  <a:lnTo>
                    <a:pt x="3752" y="5"/>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p:nvSpPr>
          <p:spPr bwMode="auto">
            <a:xfrm>
              <a:off x="965506" y="1436661"/>
              <a:ext cx="7484121" cy="9974"/>
            </a:xfrm>
            <a:custGeom>
              <a:avLst/>
              <a:gdLst>
                <a:gd name="T0" fmla="*/ 3752 w 3752"/>
                <a:gd name="T1" fmla="*/ 0 h 5"/>
                <a:gd name="T2" fmla="*/ 0 w 3752"/>
                <a:gd name="T3" fmla="*/ 0 h 5"/>
                <a:gd name="T4" fmla="*/ 0 w 3752"/>
                <a:gd name="T5" fmla="*/ 5 h 5"/>
                <a:gd name="T6" fmla="*/ 3752 w 3752"/>
                <a:gd name="T7" fmla="*/ 5 h 5"/>
              </a:gdLst>
              <a:ahLst/>
              <a:cxnLst>
                <a:cxn ang="0">
                  <a:pos x="T0" y="T1"/>
                </a:cxn>
                <a:cxn ang="0">
                  <a:pos x="T2" y="T3"/>
                </a:cxn>
                <a:cxn ang="0">
                  <a:pos x="T4" y="T5"/>
                </a:cxn>
                <a:cxn ang="0">
                  <a:pos x="T6" y="T7"/>
                </a:cxn>
              </a:cxnLst>
              <a:rect l="0" t="0" r="r" b="b"/>
              <a:pathLst>
                <a:path w="3752" h="5">
                  <a:moveTo>
                    <a:pt x="3752" y="0"/>
                  </a:moveTo>
                  <a:lnTo>
                    <a:pt x="0" y="0"/>
                  </a:lnTo>
                  <a:lnTo>
                    <a:pt x="0" y="5"/>
                  </a:lnTo>
                  <a:lnTo>
                    <a:pt x="3752" y="5"/>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Rectangle 11"/>
            <p:cNvSpPr>
              <a:spLocks noChangeArrowheads="1"/>
            </p:cNvSpPr>
            <p:nvPr/>
          </p:nvSpPr>
          <p:spPr bwMode="auto">
            <a:xfrm>
              <a:off x="2700896" y="4406771"/>
              <a:ext cx="1996" cy="7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Rectangle 12"/>
            <p:cNvSpPr>
              <a:spLocks noChangeArrowheads="1"/>
            </p:cNvSpPr>
            <p:nvPr/>
          </p:nvSpPr>
          <p:spPr bwMode="auto">
            <a:xfrm>
              <a:off x="965506" y="4348926"/>
              <a:ext cx="7484121" cy="59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p:cNvSpPr>
            <p:nvPr/>
          </p:nvSpPr>
          <p:spPr bwMode="auto">
            <a:xfrm>
              <a:off x="965506" y="4348926"/>
              <a:ext cx="7484121" cy="5985"/>
            </a:xfrm>
            <a:custGeom>
              <a:avLst/>
              <a:gdLst>
                <a:gd name="T0" fmla="*/ 3752 w 3752"/>
                <a:gd name="T1" fmla="*/ 0 h 3"/>
                <a:gd name="T2" fmla="*/ 0 w 3752"/>
                <a:gd name="T3" fmla="*/ 0 h 3"/>
                <a:gd name="T4" fmla="*/ 0 w 3752"/>
                <a:gd name="T5" fmla="*/ 3 h 3"/>
                <a:gd name="T6" fmla="*/ 3752 w 3752"/>
                <a:gd name="T7" fmla="*/ 3 h 3"/>
              </a:gdLst>
              <a:ahLst/>
              <a:cxnLst>
                <a:cxn ang="0">
                  <a:pos x="T0" y="T1"/>
                </a:cxn>
                <a:cxn ang="0">
                  <a:pos x="T2" y="T3"/>
                </a:cxn>
                <a:cxn ang="0">
                  <a:pos x="T4" y="T5"/>
                </a:cxn>
                <a:cxn ang="0">
                  <a:pos x="T6" y="T7"/>
                </a:cxn>
              </a:cxnLst>
              <a:rect l="0" t="0" r="r" b="b"/>
              <a:pathLst>
                <a:path w="3752" h="3">
                  <a:moveTo>
                    <a:pt x="3752" y="0"/>
                  </a:moveTo>
                  <a:lnTo>
                    <a:pt x="0" y="0"/>
                  </a:lnTo>
                  <a:lnTo>
                    <a:pt x="0" y="3"/>
                  </a:lnTo>
                  <a:lnTo>
                    <a:pt x="375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Rectangle 14"/>
            <p:cNvSpPr>
              <a:spLocks noChangeArrowheads="1"/>
            </p:cNvSpPr>
            <p:nvPr/>
          </p:nvSpPr>
          <p:spPr bwMode="auto">
            <a:xfrm>
              <a:off x="965506" y="2874840"/>
              <a:ext cx="7484121" cy="9974"/>
            </a:xfrm>
            <a:prstGeom prst="rect">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Rectangle 15"/>
            <p:cNvSpPr>
              <a:spLocks noChangeArrowheads="1"/>
            </p:cNvSpPr>
            <p:nvPr/>
          </p:nvSpPr>
          <p:spPr bwMode="auto">
            <a:xfrm>
              <a:off x="965506" y="2138796"/>
              <a:ext cx="7484121" cy="9974"/>
            </a:xfrm>
            <a:prstGeom prst="rect">
              <a:avLst/>
            </a:prstGeom>
            <a:solidFill>
              <a:srgbClr val="CDD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6"/>
            <p:cNvSpPr>
              <a:spLocks/>
            </p:cNvSpPr>
            <p:nvPr/>
          </p:nvSpPr>
          <p:spPr bwMode="auto">
            <a:xfrm>
              <a:off x="965506" y="2138796"/>
              <a:ext cx="7484121" cy="9974"/>
            </a:xfrm>
            <a:custGeom>
              <a:avLst/>
              <a:gdLst>
                <a:gd name="T0" fmla="*/ 3752 w 3752"/>
                <a:gd name="T1" fmla="*/ 0 h 5"/>
                <a:gd name="T2" fmla="*/ 0 w 3752"/>
                <a:gd name="T3" fmla="*/ 0 h 5"/>
                <a:gd name="T4" fmla="*/ 0 w 3752"/>
                <a:gd name="T5" fmla="*/ 5 h 5"/>
                <a:gd name="T6" fmla="*/ 3752 w 3752"/>
                <a:gd name="T7" fmla="*/ 5 h 5"/>
              </a:gdLst>
              <a:ahLst/>
              <a:cxnLst>
                <a:cxn ang="0">
                  <a:pos x="T0" y="T1"/>
                </a:cxn>
                <a:cxn ang="0">
                  <a:pos x="T2" y="T3"/>
                </a:cxn>
                <a:cxn ang="0">
                  <a:pos x="T4" y="T5"/>
                </a:cxn>
                <a:cxn ang="0">
                  <a:pos x="T6" y="T7"/>
                </a:cxn>
              </a:cxnLst>
              <a:rect l="0" t="0" r="r" b="b"/>
              <a:pathLst>
                <a:path w="3752" h="5">
                  <a:moveTo>
                    <a:pt x="3752" y="0"/>
                  </a:moveTo>
                  <a:lnTo>
                    <a:pt x="0" y="0"/>
                  </a:lnTo>
                  <a:lnTo>
                    <a:pt x="0" y="5"/>
                  </a:lnTo>
                  <a:lnTo>
                    <a:pt x="3752" y="5"/>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Rectangle 17"/>
            <p:cNvSpPr>
              <a:spLocks noChangeArrowheads="1"/>
            </p:cNvSpPr>
            <p:nvPr/>
          </p:nvSpPr>
          <p:spPr bwMode="auto">
            <a:xfrm>
              <a:off x="965506" y="3614876"/>
              <a:ext cx="7484121" cy="3989"/>
            </a:xfrm>
            <a:prstGeom prst="rect">
              <a:avLst/>
            </a:prstGeom>
            <a:solidFill>
              <a:srgbClr val="CDD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8"/>
            <p:cNvSpPr>
              <a:spLocks/>
            </p:cNvSpPr>
            <p:nvPr/>
          </p:nvSpPr>
          <p:spPr bwMode="auto">
            <a:xfrm>
              <a:off x="965506" y="3614876"/>
              <a:ext cx="7484121" cy="3989"/>
            </a:xfrm>
            <a:custGeom>
              <a:avLst/>
              <a:gdLst>
                <a:gd name="T0" fmla="*/ 3752 w 3752"/>
                <a:gd name="T1" fmla="*/ 0 h 2"/>
                <a:gd name="T2" fmla="*/ 0 w 3752"/>
                <a:gd name="T3" fmla="*/ 0 h 2"/>
                <a:gd name="T4" fmla="*/ 0 w 3752"/>
                <a:gd name="T5" fmla="*/ 2 h 2"/>
                <a:gd name="T6" fmla="*/ 3752 w 3752"/>
                <a:gd name="T7" fmla="*/ 2 h 2"/>
              </a:gdLst>
              <a:ahLst/>
              <a:cxnLst>
                <a:cxn ang="0">
                  <a:pos x="T0" y="T1"/>
                </a:cxn>
                <a:cxn ang="0">
                  <a:pos x="T2" y="T3"/>
                </a:cxn>
                <a:cxn ang="0">
                  <a:pos x="T4" y="T5"/>
                </a:cxn>
                <a:cxn ang="0">
                  <a:pos x="T6" y="T7"/>
                </a:cxn>
              </a:cxnLst>
              <a:rect l="0" t="0" r="r" b="b"/>
              <a:pathLst>
                <a:path w="3752" h="2">
                  <a:moveTo>
                    <a:pt x="3752" y="0"/>
                  </a:moveTo>
                  <a:lnTo>
                    <a:pt x="0" y="0"/>
                  </a:lnTo>
                  <a:lnTo>
                    <a:pt x="0" y="2"/>
                  </a:lnTo>
                  <a:lnTo>
                    <a:pt x="375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Rectangle 19"/>
            <p:cNvSpPr>
              <a:spLocks noChangeArrowheads="1"/>
            </p:cNvSpPr>
            <p:nvPr/>
          </p:nvSpPr>
          <p:spPr bwMode="auto">
            <a:xfrm>
              <a:off x="965506" y="1436661"/>
              <a:ext cx="7484121" cy="9974"/>
            </a:xfrm>
            <a:prstGeom prst="rect">
              <a:avLst/>
            </a:prstGeom>
            <a:solidFill>
              <a:srgbClr val="CDD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p:cNvSpPr>
            <p:nvPr/>
          </p:nvSpPr>
          <p:spPr bwMode="auto">
            <a:xfrm>
              <a:off x="1117103" y="4193338"/>
              <a:ext cx="819823" cy="37900"/>
            </a:xfrm>
            <a:custGeom>
              <a:avLst/>
              <a:gdLst>
                <a:gd name="T0" fmla="*/ 0 w 411"/>
                <a:gd name="T1" fmla="*/ 19 h 19"/>
                <a:gd name="T2" fmla="*/ 411 w 411"/>
                <a:gd name="T3" fmla="*/ 19 h 19"/>
                <a:gd name="T4" fmla="*/ 411 w 411"/>
                <a:gd name="T5" fmla="*/ 0 h 19"/>
                <a:gd name="T6" fmla="*/ 0 w 411"/>
                <a:gd name="T7" fmla="*/ 0 h 19"/>
              </a:gdLst>
              <a:ahLst/>
              <a:cxnLst>
                <a:cxn ang="0">
                  <a:pos x="T0" y="T1"/>
                </a:cxn>
                <a:cxn ang="0">
                  <a:pos x="T2" y="T3"/>
                </a:cxn>
                <a:cxn ang="0">
                  <a:pos x="T4" y="T5"/>
                </a:cxn>
                <a:cxn ang="0">
                  <a:pos x="T6" y="T7"/>
                </a:cxn>
              </a:cxnLst>
              <a:rect l="0" t="0" r="r" b="b"/>
              <a:pathLst>
                <a:path w="411" h="19">
                  <a:moveTo>
                    <a:pt x="0" y="19"/>
                  </a:moveTo>
                  <a:lnTo>
                    <a:pt x="411" y="19"/>
                  </a:lnTo>
                  <a:lnTo>
                    <a:pt x="41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1"/>
            <p:cNvSpPr>
              <a:spLocks/>
            </p:cNvSpPr>
            <p:nvPr/>
          </p:nvSpPr>
          <p:spPr bwMode="auto">
            <a:xfrm>
              <a:off x="4490143" y="4193338"/>
              <a:ext cx="819823" cy="37900"/>
            </a:xfrm>
            <a:custGeom>
              <a:avLst/>
              <a:gdLst>
                <a:gd name="T0" fmla="*/ 0 w 411"/>
                <a:gd name="T1" fmla="*/ 19 h 19"/>
                <a:gd name="T2" fmla="*/ 411 w 411"/>
                <a:gd name="T3" fmla="*/ 19 h 19"/>
                <a:gd name="T4" fmla="*/ 411 w 411"/>
                <a:gd name="T5" fmla="*/ 0 h 19"/>
                <a:gd name="T6" fmla="*/ 0 w 411"/>
                <a:gd name="T7" fmla="*/ 0 h 19"/>
              </a:gdLst>
              <a:ahLst/>
              <a:cxnLst>
                <a:cxn ang="0">
                  <a:pos x="T0" y="T1"/>
                </a:cxn>
                <a:cxn ang="0">
                  <a:pos x="T2" y="T3"/>
                </a:cxn>
                <a:cxn ang="0">
                  <a:pos x="T4" y="T5"/>
                </a:cxn>
                <a:cxn ang="0">
                  <a:pos x="T6" y="T7"/>
                </a:cxn>
              </a:cxnLst>
              <a:rect l="0" t="0" r="r" b="b"/>
              <a:pathLst>
                <a:path w="411" h="19">
                  <a:moveTo>
                    <a:pt x="0" y="19"/>
                  </a:moveTo>
                  <a:lnTo>
                    <a:pt x="411" y="19"/>
                  </a:lnTo>
                  <a:lnTo>
                    <a:pt x="41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a:spLocks/>
            </p:cNvSpPr>
            <p:nvPr/>
          </p:nvSpPr>
          <p:spPr bwMode="auto">
            <a:xfrm>
              <a:off x="1117906" y="3027240"/>
              <a:ext cx="7484121" cy="9974"/>
            </a:xfrm>
            <a:custGeom>
              <a:avLst/>
              <a:gdLst>
                <a:gd name="T0" fmla="*/ 3752 w 3752"/>
                <a:gd name="T1" fmla="*/ 0 h 5"/>
                <a:gd name="T2" fmla="*/ 0 w 3752"/>
                <a:gd name="T3" fmla="*/ 0 h 5"/>
                <a:gd name="T4" fmla="*/ 0 w 3752"/>
                <a:gd name="T5" fmla="*/ 5 h 5"/>
                <a:gd name="T6" fmla="*/ 3752 w 3752"/>
                <a:gd name="T7" fmla="*/ 5 h 5"/>
              </a:gdLst>
              <a:ahLst/>
              <a:cxnLst>
                <a:cxn ang="0">
                  <a:pos x="T0" y="T1"/>
                </a:cxn>
                <a:cxn ang="0">
                  <a:pos x="T2" y="T3"/>
                </a:cxn>
                <a:cxn ang="0">
                  <a:pos x="T4" y="T5"/>
                </a:cxn>
                <a:cxn ang="0">
                  <a:pos x="T6" y="T7"/>
                </a:cxn>
              </a:cxnLst>
              <a:rect l="0" t="0" r="r" b="b"/>
              <a:pathLst>
                <a:path w="3752" h="5">
                  <a:moveTo>
                    <a:pt x="3752" y="0"/>
                  </a:moveTo>
                  <a:lnTo>
                    <a:pt x="0" y="0"/>
                  </a:lnTo>
                  <a:lnTo>
                    <a:pt x="0" y="5"/>
                  </a:lnTo>
                  <a:lnTo>
                    <a:pt x="3752"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TextBox 839"/>
            <p:cNvSpPr txBox="1"/>
            <p:nvPr/>
          </p:nvSpPr>
          <p:spPr>
            <a:xfrm>
              <a:off x="1190678" y="4376889"/>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65</a:t>
              </a:r>
            </a:p>
          </p:txBody>
        </p:sp>
        <p:sp>
          <p:nvSpPr>
            <p:cNvPr id="25" name="TextBox 840"/>
            <p:cNvSpPr txBox="1"/>
            <p:nvPr/>
          </p:nvSpPr>
          <p:spPr>
            <a:xfrm>
              <a:off x="2031435" y="4376889"/>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70</a:t>
              </a:r>
            </a:p>
          </p:txBody>
        </p:sp>
        <p:sp>
          <p:nvSpPr>
            <p:cNvPr id="26" name="TextBox 841"/>
            <p:cNvSpPr txBox="1"/>
            <p:nvPr/>
          </p:nvSpPr>
          <p:spPr>
            <a:xfrm>
              <a:off x="2881717" y="4376889"/>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75</a:t>
              </a:r>
            </a:p>
          </p:txBody>
        </p:sp>
        <p:sp>
          <p:nvSpPr>
            <p:cNvPr id="27" name="TextBox 842"/>
            <p:cNvSpPr txBox="1"/>
            <p:nvPr/>
          </p:nvSpPr>
          <p:spPr>
            <a:xfrm>
              <a:off x="3731999" y="4376889"/>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80</a:t>
              </a:r>
            </a:p>
          </p:txBody>
        </p:sp>
        <p:sp>
          <p:nvSpPr>
            <p:cNvPr id="28" name="TextBox 843"/>
            <p:cNvSpPr txBox="1"/>
            <p:nvPr/>
          </p:nvSpPr>
          <p:spPr>
            <a:xfrm>
              <a:off x="4582281" y="4376889"/>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85</a:t>
              </a:r>
            </a:p>
          </p:txBody>
        </p:sp>
        <p:sp>
          <p:nvSpPr>
            <p:cNvPr id="29" name="TextBox 844"/>
            <p:cNvSpPr txBox="1"/>
            <p:nvPr/>
          </p:nvSpPr>
          <p:spPr>
            <a:xfrm>
              <a:off x="5423038" y="4376889"/>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90</a:t>
              </a:r>
            </a:p>
          </p:txBody>
        </p:sp>
        <p:sp>
          <p:nvSpPr>
            <p:cNvPr id="30" name="TextBox 845"/>
            <p:cNvSpPr txBox="1"/>
            <p:nvPr/>
          </p:nvSpPr>
          <p:spPr>
            <a:xfrm>
              <a:off x="6292370" y="4376889"/>
              <a:ext cx="38343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95</a:t>
              </a:r>
            </a:p>
          </p:txBody>
        </p:sp>
        <p:sp>
          <p:nvSpPr>
            <p:cNvPr id="31" name="TextBox 846"/>
            <p:cNvSpPr txBox="1"/>
            <p:nvPr/>
          </p:nvSpPr>
          <p:spPr>
            <a:xfrm>
              <a:off x="7095027" y="4376889"/>
              <a:ext cx="48282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100</a:t>
              </a:r>
            </a:p>
          </p:txBody>
        </p:sp>
        <p:sp>
          <p:nvSpPr>
            <p:cNvPr id="32" name="TextBox 847"/>
            <p:cNvSpPr txBox="1"/>
            <p:nvPr/>
          </p:nvSpPr>
          <p:spPr>
            <a:xfrm>
              <a:off x="7939921" y="4376889"/>
              <a:ext cx="48282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105</a:t>
              </a:r>
            </a:p>
          </p:txBody>
        </p:sp>
        <p:grpSp>
          <p:nvGrpSpPr>
            <p:cNvPr id="33" name="Group 32"/>
            <p:cNvGrpSpPr/>
            <p:nvPr/>
          </p:nvGrpSpPr>
          <p:grpSpPr>
            <a:xfrm>
              <a:off x="6461382" y="1430359"/>
              <a:ext cx="2048011" cy="723653"/>
              <a:chOff x="1252413" y="2316044"/>
              <a:chExt cx="2048011" cy="723653"/>
            </a:xfrm>
          </p:grpSpPr>
          <p:sp>
            <p:nvSpPr>
              <p:cNvPr id="248" name="TextBox 4303"/>
              <p:cNvSpPr txBox="1"/>
              <p:nvPr/>
            </p:nvSpPr>
            <p:spPr>
              <a:xfrm>
                <a:off x="1724377" y="2316044"/>
                <a:ext cx="516488"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2"/>
                    </a:solidFill>
                  </a:rPr>
                  <a:t>Male</a:t>
                </a:r>
              </a:p>
            </p:txBody>
          </p:sp>
          <p:sp>
            <p:nvSpPr>
              <p:cNvPr id="249" name="TextBox 896"/>
              <p:cNvSpPr txBox="1"/>
              <p:nvPr/>
            </p:nvSpPr>
            <p:spPr>
              <a:xfrm>
                <a:off x="1724377" y="2539466"/>
                <a:ext cx="715666" cy="27680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5"/>
                    </a:solidFill>
                  </a:rPr>
                  <a:t>Female</a:t>
                </a:r>
              </a:p>
            </p:txBody>
          </p:sp>
          <p:grpSp>
            <p:nvGrpSpPr>
              <p:cNvPr id="250" name="Group 249"/>
              <p:cNvGrpSpPr/>
              <p:nvPr/>
            </p:nvGrpSpPr>
            <p:grpSpPr>
              <a:xfrm>
                <a:off x="1252413" y="2434915"/>
                <a:ext cx="470040" cy="475686"/>
                <a:chOff x="1252412" y="2434915"/>
                <a:chExt cx="819823" cy="475686"/>
              </a:xfrm>
            </p:grpSpPr>
            <p:sp>
              <p:nvSpPr>
                <p:cNvPr id="256" name="Rectangle 255"/>
                <p:cNvSpPr>
                  <a:spLocks noChangeArrowheads="1"/>
                </p:cNvSpPr>
                <p:nvPr/>
              </p:nvSpPr>
              <p:spPr bwMode="auto">
                <a:xfrm>
                  <a:off x="1252412" y="2434915"/>
                  <a:ext cx="819823" cy="18288"/>
                </a:xfrm>
                <a:prstGeom prst="rect">
                  <a:avLst/>
                </a:prstGeom>
                <a:solidFill>
                  <a:srgbClr val="00A7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7" name="Rectangle 256"/>
                <p:cNvSpPr>
                  <a:spLocks noChangeArrowheads="1"/>
                </p:cNvSpPr>
                <p:nvPr/>
              </p:nvSpPr>
              <p:spPr bwMode="auto">
                <a:xfrm>
                  <a:off x="1252412" y="2657859"/>
                  <a:ext cx="819823" cy="1828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8" name="Rectangle 257"/>
                <p:cNvSpPr>
                  <a:spLocks noChangeArrowheads="1"/>
                </p:cNvSpPr>
                <p:nvPr/>
              </p:nvSpPr>
              <p:spPr bwMode="auto">
                <a:xfrm>
                  <a:off x="1252412" y="2892313"/>
                  <a:ext cx="819823" cy="1828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51" name="Group 250"/>
              <p:cNvGrpSpPr/>
              <p:nvPr/>
            </p:nvGrpSpPr>
            <p:grpSpPr>
              <a:xfrm>
                <a:off x="1418958" y="2370145"/>
                <a:ext cx="136951" cy="598059"/>
                <a:chOff x="1424627" y="2370145"/>
                <a:chExt cx="136951" cy="598059"/>
              </a:xfrm>
            </p:grpSpPr>
            <p:sp>
              <p:nvSpPr>
                <p:cNvPr id="253" name="Oval 252"/>
                <p:cNvSpPr>
                  <a:spLocks noChangeArrowheads="1"/>
                </p:cNvSpPr>
                <p:nvPr/>
              </p:nvSpPr>
              <p:spPr bwMode="auto">
                <a:xfrm>
                  <a:off x="1424627" y="2370145"/>
                  <a:ext cx="136951" cy="136951"/>
                </a:xfrm>
                <a:prstGeom prst="ellipse">
                  <a:avLst/>
                </a:prstGeom>
                <a:solidFill>
                  <a:srgbClr val="00A7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4" name="Oval 253"/>
                <p:cNvSpPr>
                  <a:spLocks noChangeArrowheads="1"/>
                </p:cNvSpPr>
                <p:nvPr/>
              </p:nvSpPr>
              <p:spPr bwMode="auto">
                <a:xfrm>
                  <a:off x="1424627" y="2600699"/>
                  <a:ext cx="136951" cy="13695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5" name="Oval 254"/>
                <p:cNvSpPr>
                  <a:spLocks noChangeArrowheads="1"/>
                </p:cNvSpPr>
                <p:nvPr/>
              </p:nvSpPr>
              <p:spPr bwMode="auto">
                <a:xfrm>
                  <a:off x="1424627" y="2831253"/>
                  <a:ext cx="136951" cy="136951"/>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2" name="TextBox 897"/>
              <p:cNvSpPr txBox="1"/>
              <p:nvPr/>
            </p:nvSpPr>
            <p:spPr>
              <a:xfrm>
                <a:off x="1724377" y="2762888"/>
                <a:ext cx="1576047" cy="27680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6"/>
                    </a:solidFill>
                  </a:rPr>
                  <a:t>At least one spouse</a:t>
                </a:r>
              </a:p>
            </p:txBody>
          </p:sp>
        </p:grpSp>
        <p:cxnSp>
          <p:nvCxnSpPr>
            <p:cNvPr id="34" name="Straight Connector 33"/>
            <p:cNvCxnSpPr/>
            <p:nvPr/>
          </p:nvCxnSpPr>
          <p:spPr>
            <a:xfrm flipV="1">
              <a:off x="957919" y="1334207"/>
              <a:ext cx="0" cy="3014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p:cNvGrpSpPr>
              <a:grpSpLocks/>
            </p:cNvGrpSpPr>
            <p:nvPr/>
          </p:nvGrpSpPr>
          <p:grpSpPr bwMode="auto">
            <a:xfrm>
              <a:off x="788" y="2344"/>
              <a:ext cx="4972" cy="442"/>
              <a:chOff x="788" y="2343"/>
              <a:chExt cx="4972" cy="442"/>
            </a:xfrm>
          </p:grpSpPr>
          <p:sp>
            <p:nvSpPr>
              <p:cNvPr id="49" name="Freeform 48"/>
              <p:cNvSpPr>
                <a:spLocks/>
              </p:cNvSpPr>
              <p:nvPr/>
            </p:nvSpPr>
            <p:spPr bwMode="auto">
              <a:xfrm>
                <a:off x="1794" y="2587"/>
                <a:ext cx="0" cy="0"/>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49"/>
              <p:cNvSpPr>
                <a:spLocks/>
              </p:cNvSpPr>
              <p:nvPr/>
            </p:nvSpPr>
            <p:spPr bwMode="auto">
              <a:xfrm>
                <a:off x="1842" y="2606"/>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2" y="0"/>
                      <a:pt x="0" y="0"/>
                    </a:cubicBezTo>
                    <a:cubicBezTo>
                      <a:pt x="1" y="0"/>
                      <a:pt x="2" y="0"/>
                      <a:pt x="5"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p:cNvSpPr>
              <p:nvPr/>
            </p:nvSpPr>
            <p:spPr bwMode="auto">
              <a:xfrm>
                <a:off x="1832" y="2650"/>
                <a:ext cx="1"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p:nvSpPr>
            <p:spPr bwMode="auto">
              <a:xfrm>
                <a:off x="869" y="2441"/>
                <a:ext cx="3" cy="1"/>
              </a:xfrm>
              <a:custGeom>
                <a:avLst/>
                <a:gdLst>
                  <a:gd name="T0" fmla="*/ 0 w 11"/>
                  <a:gd name="T1" fmla="*/ 4 h 4"/>
                  <a:gd name="T2" fmla="*/ 11 w 11"/>
                  <a:gd name="T3" fmla="*/ 0 h 4"/>
                  <a:gd name="T4" fmla="*/ 0 w 11"/>
                  <a:gd name="T5" fmla="*/ 4 h 4"/>
                </a:gdLst>
                <a:ahLst/>
                <a:cxnLst>
                  <a:cxn ang="0">
                    <a:pos x="T0" y="T1"/>
                  </a:cxn>
                  <a:cxn ang="0">
                    <a:pos x="T2" y="T3"/>
                  </a:cxn>
                  <a:cxn ang="0">
                    <a:pos x="T4" y="T5"/>
                  </a:cxn>
                </a:cxnLst>
                <a:rect l="0" t="0" r="r" b="b"/>
                <a:pathLst>
                  <a:path w="11" h="4">
                    <a:moveTo>
                      <a:pt x="0" y="4"/>
                    </a:moveTo>
                    <a:cubicBezTo>
                      <a:pt x="4" y="2"/>
                      <a:pt x="8" y="1"/>
                      <a:pt x="11" y="0"/>
                    </a:cubicBezTo>
                    <a:cubicBezTo>
                      <a:pt x="8" y="2"/>
                      <a:pt x="4" y="3"/>
                      <a:pt x="0" y="4"/>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Freeform 52"/>
              <p:cNvSpPr>
                <a:spLocks/>
              </p:cNvSpPr>
              <p:nvPr/>
            </p:nvSpPr>
            <p:spPr bwMode="auto">
              <a:xfrm>
                <a:off x="872" y="2440"/>
                <a:ext cx="1" cy="1"/>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0"/>
                      <a:pt x="3" y="0"/>
                    </a:cubicBezTo>
                    <a:cubicBezTo>
                      <a:pt x="3" y="0"/>
                      <a:pt x="2"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53"/>
              <p:cNvSpPr>
                <a:spLocks/>
              </p:cNvSpPr>
              <p:nvPr/>
            </p:nvSpPr>
            <p:spPr bwMode="auto">
              <a:xfrm>
                <a:off x="895" y="2536"/>
                <a:ext cx="5" cy="3"/>
              </a:xfrm>
              <a:custGeom>
                <a:avLst/>
                <a:gdLst>
                  <a:gd name="T0" fmla="*/ 17 w 17"/>
                  <a:gd name="T1" fmla="*/ 1 h 9"/>
                  <a:gd name="T2" fmla="*/ 0 w 17"/>
                  <a:gd name="T3" fmla="*/ 9 h 9"/>
                  <a:gd name="T4" fmla="*/ 1 w 17"/>
                  <a:gd name="T5" fmla="*/ 8 h 9"/>
                  <a:gd name="T6" fmla="*/ 17 w 17"/>
                  <a:gd name="T7" fmla="*/ 1 h 9"/>
                </a:gdLst>
                <a:ahLst/>
                <a:cxnLst>
                  <a:cxn ang="0">
                    <a:pos x="T0" y="T1"/>
                  </a:cxn>
                  <a:cxn ang="0">
                    <a:pos x="T2" y="T3"/>
                  </a:cxn>
                  <a:cxn ang="0">
                    <a:pos x="T4" y="T5"/>
                  </a:cxn>
                  <a:cxn ang="0">
                    <a:pos x="T6" y="T7"/>
                  </a:cxn>
                </a:cxnLst>
                <a:rect l="0" t="0" r="r" b="b"/>
                <a:pathLst>
                  <a:path w="17" h="9">
                    <a:moveTo>
                      <a:pt x="17" y="1"/>
                    </a:moveTo>
                    <a:cubicBezTo>
                      <a:pt x="11" y="5"/>
                      <a:pt x="6" y="7"/>
                      <a:pt x="0" y="9"/>
                    </a:cubicBezTo>
                    <a:cubicBezTo>
                      <a:pt x="0" y="9"/>
                      <a:pt x="1" y="9"/>
                      <a:pt x="1" y="8"/>
                    </a:cubicBezTo>
                    <a:cubicBezTo>
                      <a:pt x="3" y="3"/>
                      <a:pt x="13" y="0"/>
                      <a:pt x="17"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54"/>
              <p:cNvSpPr>
                <a:spLocks/>
              </p:cNvSpPr>
              <p:nvPr/>
            </p:nvSpPr>
            <p:spPr bwMode="auto">
              <a:xfrm>
                <a:off x="1534" y="2485"/>
                <a:ext cx="2" cy="0"/>
              </a:xfrm>
              <a:custGeom>
                <a:avLst/>
                <a:gdLst>
                  <a:gd name="T0" fmla="*/ 6 w 6"/>
                  <a:gd name="T1" fmla="*/ 2 h 2"/>
                  <a:gd name="T2" fmla="*/ 0 w 6"/>
                  <a:gd name="T3" fmla="*/ 0 h 2"/>
                  <a:gd name="T4" fmla="*/ 6 w 6"/>
                  <a:gd name="T5" fmla="*/ 2 h 2"/>
                </a:gdLst>
                <a:ahLst/>
                <a:cxnLst>
                  <a:cxn ang="0">
                    <a:pos x="T0" y="T1"/>
                  </a:cxn>
                  <a:cxn ang="0">
                    <a:pos x="T2" y="T3"/>
                  </a:cxn>
                  <a:cxn ang="0">
                    <a:pos x="T4" y="T5"/>
                  </a:cxn>
                </a:cxnLst>
                <a:rect l="0" t="0" r="r" b="b"/>
                <a:pathLst>
                  <a:path w="6" h="2">
                    <a:moveTo>
                      <a:pt x="6" y="2"/>
                    </a:moveTo>
                    <a:cubicBezTo>
                      <a:pt x="4" y="1"/>
                      <a:pt x="2" y="0"/>
                      <a:pt x="0" y="0"/>
                    </a:cubicBezTo>
                    <a:cubicBezTo>
                      <a:pt x="2" y="0"/>
                      <a:pt x="4" y="1"/>
                      <a:pt x="6"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55"/>
              <p:cNvSpPr>
                <a:spLocks/>
              </p:cNvSpPr>
              <p:nvPr/>
            </p:nvSpPr>
            <p:spPr bwMode="auto">
              <a:xfrm>
                <a:off x="1104" y="2463"/>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56"/>
              <p:cNvSpPr>
                <a:spLocks/>
              </p:cNvSpPr>
              <p:nvPr/>
            </p:nvSpPr>
            <p:spPr bwMode="auto">
              <a:xfrm>
                <a:off x="969" y="2495"/>
                <a:ext cx="1" cy="1"/>
              </a:xfrm>
              <a:custGeom>
                <a:avLst/>
                <a:gdLst>
                  <a:gd name="T0" fmla="*/ 4 w 4"/>
                  <a:gd name="T1" fmla="*/ 0 h 3"/>
                  <a:gd name="T2" fmla="*/ 0 w 4"/>
                  <a:gd name="T3" fmla="*/ 3 h 3"/>
                  <a:gd name="T4" fmla="*/ 3 w 4"/>
                  <a:gd name="T5" fmla="*/ 0 h 3"/>
                  <a:gd name="T6" fmla="*/ 4 w 4"/>
                  <a:gd name="T7" fmla="*/ 0 h 3"/>
                </a:gdLst>
                <a:ahLst/>
                <a:cxnLst>
                  <a:cxn ang="0">
                    <a:pos x="T0" y="T1"/>
                  </a:cxn>
                  <a:cxn ang="0">
                    <a:pos x="T2" y="T3"/>
                  </a:cxn>
                  <a:cxn ang="0">
                    <a:pos x="T4" y="T5"/>
                  </a:cxn>
                  <a:cxn ang="0">
                    <a:pos x="T6" y="T7"/>
                  </a:cxn>
                </a:cxnLst>
                <a:rect l="0" t="0" r="r" b="b"/>
                <a:pathLst>
                  <a:path w="4" h="3">
                    <a:moveTo>
                      <a:pt x="4" y="0"/>
                    </a:moveTo>
                    <a:cubicBezTo>
                      <a:pt x="3" y="1"/>
                      <a:pt x="2" y="2"/>
                      <a:pt x="0" y="3"/>
                    </a:cubicBezTo>
                    <a:cubicBezTo>
                      <a:pt x="1" y="2"/>
                      <a:pt x="2" y="1"/>
                      <a:pt x="3" y="0"/>
                    </a:cubicBezTo>
                    <a:cubicBezTo>
                      <a:pt x="3" y="0"/>
                      <a:pt x="4" y="0"/>
                      <a:pt x="4"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57"/>
              <p:cNvSpPr>
                <a:spLocks/>
              </p:cNvSpPr>
              <p:nvPr/>
            </p:nvSpPr>
            <p:spPr bwMode="auto">
              <a:xfrm>
                <a:off x="1012" y="2531"/>
                <a:ext cx="1" cy="1"/>
              </a:xfrm>
              <a:custGeom>
                <a:avLst/>
                <a:gdLst>
                  <a:gd name="T0" fmla="*/ 4 w 4"/>
                  <a:gd name="T1" fmla="*/ 3 h 3"/>
                  <a:gd name="T2" fmla="*/ 2 w 4"/>
                  <a:gd name="T3" fmla="*/ 3 h 3"/>
                  <a:gd name="T4" fmla="*/ 0 w 4"/>
                  <a:gd name="T5" fmla="*/ 0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3"/>
                      <a:pt x="2" y="3"/>
                    </a:cubicBezTo>
                    <a:cubicBezTo>
                      <a:pt x="1" y="2"/>
                      <a:pt x="1" y="1"/>
                      <a:pt x="0" y="0"/>
                    </a:cubicBezTo>
                    <a:cubicBezTo>
                      <a:pt x="1" y="1"/>
                      <a:pt x="3" y="2"/>
                      <a:pt x="4"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58"/>
              <p:cNvSpPr>
                <a:spLocks/>
              </p:cNvSpPr>
              <p:nvPr/>
            </p:nvSpPr>
            <p:spPr bwMode="auto">
              <a:xfrm>
                <a:off x="1012" y="2532"/>
                <a:ext cx="1" cy="0"/>
              </a:xfrm>
              <a:custGeom>
                <a:avLst/>
                <a:gdLst>
                  <a:gd name="T0" fmla="*/ 2 w 3"/>
                  <a:gd name="T1" fmla="*/ 0 h 1"/>
                  <a:gd name="T2" fmla="*/ 3 w 3"/>
                  <a:gd name="T3" fmla="*/ 1 h 1"/>
                  <a:gd name="T4" fmla="*/ 0 w 3"/>
                  <a:gd name="T5" fmla="*/ 1 h 1"/>
                  <a:gd name="T6" fmla="*/ 2 w 3"/>
                  <a:gd name="T7" fmla="*/ 0 h 1"/>
                </a:gdLst>
                <a:ahLst/>
                <a:cxnLst>
                  <a:cxn ang="0">
                    <a:pos x="T0" y="T1"/>
                  </a:cxn>
                  <a:cxn ang="0">
                    <a:pos x="T2" y="T3"/>
                  </a:cxn>
                  <a:cxn ang="0">
                    <a:pos x="T4" y="T5"/>
                  </a:cxn>
                  <a:cxn ang="0">
                    <a:pos x="T6" y="T7"/>
                  </a:cxn>
                </a:cxnLst>
                <a:rect l="0" t="0" r="r" b="b"/>
                <a:pathLst>
                  <a:path w="3" h="1">
                    <a:moveTo>
                      <a:pt x="2" y="0"/>
                    </a:moveTo>
                    <a:cubicBezTo>
                      <a:pt x="2" y="0"/>
                      <a:pt x="3" y="0"/>
                      <a:pt x="3" y="1"/>
                    </a:cubicBezTo>
                    <a:cubicBezTo>
                      <a:pt x="2" y="1"/>
                      <a:pt x="1" y="1"/>
                      <a:pt x="0" y="1"/>
                    </a:cubicBezTo>
                    <a:cubicBezTo>
                      <a:pt x="1" y="0"/>
                      <a:pt x="2"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59"/>
              <p:cNvSpPr>
                <a:spLocks/>
              </p:cNvSpPr>
              <p:nvPr/>
            </p:nvSpPr>
            <p:spPr bwMode="auto">
              <a:xfrm>
                <a:off x="1003" y="2549"/>
                <a:ext cx="3" cy="2"/>
              </a:xfrm>
              <a:custGeom>
                <a:avLst/>
                <a:gdLst>
                  <a:gd name="T0" fmla="*/ 8 w 8"/>
                  <a:gd name="T1" fmla="*/ 0 h 9"/>
                  <a:gd name="T2" fmla="*/ 0 w 8"/>
                  <a:gd name="T3" fmla="*/ 9 h 9"/>
                  <a:gd name="T4" fmla="*/ 8 w 8"/>
                  <a:gd name="T5" fmla="*/ 0 h 9"/>
                </a:gdLst>
                <a:ahLst/>
                <a:cxnLst>
                  <a:cxn ang="0">
                    <a:pos x="T0" y="T1"/>
                  </a:cxn>
                  <a:cxn ang="0">
                    <a:pos x="T2" y="T3"/>
                  </a:cxn>
                  <a:cxn ang="0">
                    <a:pos x="T4" y="T5"/>
                  </a:cxn>
                </a:cxnLst>
                <a:rect l="0" t="0" r="r" b="b"/>
                <a:pathLst>
                  <a:path w="8" h="9">
                    <a:moveTo>
                      <a:pt x="8" y="0"/>
                    </a:moveTo>
                    <a:cubicBezTo>
                      <a:pt x="7" y="3"/>
                      <a:pt x="4" y="6"/>
                      <a:pt x="0" y="9"/>
                    </a:cubicBezTo>
                    <a:cubicBezTo>
                      <a:pt x="3" y="5"/>
                      <a:pt x="5" y="2"/>
                      <a:pt x="8"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60"/>
              <p:cNvSpPr>
                <a:spLocks/>
              </p:cNvSpPr>
              <p:nvPr/>
            </p:nvSpPr>
            <p:spPr bwMode="auto">
              <a:xfrm>
                <a:off x="1439" y="2389"/>
                <a:ext cx="4" cy="1"/>
              </a:xfrm>
              <a:custGeom>
                <a:avLst/>
                <a:gdLst>
                  <a:gd name="T0" fmla="*/ 0 w 15"/>
                  <a:gd name="T1" fmla="*/ 0 h 6"/>
                  <a:gd name="T2" fmla="*/ 15 w 15"/>
                  <a:gd name="T3" fmla="*/ 6 h 6"/>
                  <a:gd name="T4" fmla="*/ 0 w 15"/>
                  <a:gd name="T5" fmla="*/ 0 h 6"/>
                </a:gdLst>
                <a:ahLst/>
                <a:cxnLst>
                  <a:cxn ang="0">
                    <a:pos x="T0" y="T1"/>
                  </a:cxn>
                  <a:cxn ang="0">
                    <a:pos x="T2" y="T3"/>
                  </a:cxn>
                  <a:cxn ang="0">
                    <a:pos x="T4" y="T5"/>
                  </a:cxn>
                </a:cxnLst>
                <a:rect l="0" t="0" r="r" b="b"/>
                <a:pathLst>
                  <a:path w="15" h="6">
                    <a:moveTo>
                      <a:pt x="0" y="0"/>
                    </a:moveTo>
                    <a:cubicBezTo>
                      <a:pt x="5" y="2"/>
                      <a:pt x="10" y="4"/>
                      <a:pt x="15" y="6"/>
                    </a:cubicBezTo>
                    <a:cubicBezTo>
                      <a:pt x="10" y="6"/>
                      <a:pt x="4" y="2"/>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Freeform 61"/>
              <p:cNvSpPr>
                <a:spLocks/>
              </p:cNvSpPr>
              <p:nvPr/>
            </p:nvSpPr>
            <p:spPr bwMode="auto">
              <a:xfrm>
                <a:off x="1455" y="2380"/>
                <a:ext cx="1" cy="2"/>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3" y="1"/>
                      <a:pt x="4" y="2"/>
                      <a:pt x="4" y="4"/>
                    </a:cubicBezTo>
                    <a:cubicBezTo>
                      <a:pt x="2" y="3"/>
                      <a:pt x="1" y="2"/>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62"/>
              <p:cNvSpPr>
                <a:spLocks/>
              </p:cNvSpPr>
              <p:nvPr/>
            </p:nvSpPr>
            <p:spPr bwMode="auto">
              <a:xfrm>
                <a:off x="1440" y="2400"/>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3"/>
              <p:cNvSpPr>
                <a:spLocks/>
              </p:cNvSpPr>
              <p:nvPr/>
            </p:nvSpPr>
            <p:spPr bwMode="auto">
              <a:xfrm>
                <a:off x="1493" y="24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64"/>
              <p:cNvSpPr>
                <a:spLocks/>
              </p:cNvSpPr>
              <p:nvPr/>
            </p:nvSpPr>
            <p:spPr bwMode="auto">
              <a:xfrm>
                <a:off x="1440" y="2545"/>
                <a:ext cx="0"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1" y="1"/>
                      <a:pt x="1"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65"/>
              <p:cNvSpPr>
                <a:spLocks/>
              </p:cNvSpPr>
              <p:nvPr/>
            </p:nvSpPr>
            <p:spPr bwMode="auto">
              <a:xfrm>
                <a:off x="1219" y="2391"/>
                <a:ext cx="3" cy="1"/>
              </a:xfrm>
              <a:custGeom>
                <a:avLst/>
                <a:gdLst>
                  <a:gd name="T0" fmla="*/ 0 w 10"/>
                  <a:gd name="T1" fmla="*/ 3 h 3"/>
                  <a:gd name="T2" fmla="*/ 10 w 10"/>
                  <a:gd name="T3" fmla="*/ 0 h 3"/>
                  <a:gd name="T4" fmla="*/ 0 w 10"/>
                  <a:gd name="T5" fmla="*/ 3 h 3"/>
                </a:gdLst>
                <a:ahLst/>
                <a:cxnLst>
                  <a:cxn ang="0">
                    <a:pos x="T0" y="T1"/>
                  </a:cxn>
                  <a:cxn ang="0">
                    <a:pos x="T2" y="T3"/>
                  </a:cxn>
                  <a:cxn ang="0">
                    <a:pos x="T4" y="T5"/>
                  </a:cxn>
                </a:cxnLst>
                <a:rect l="0" t="0" r="r" b="b"/>
                <a:pathLst>
                  <a:path w="10" h="3">
                    <a:moveTo>
                      <a:pt x="0" y="3"/>
                    </a:moveTo>
                    <a:cubicBezTo>
                      <a:pt x="4" y="2"/>
                      <a:pt x="8" y="0"/>
                      <a:pt x="10" y="0"/>
                    </a:cubicBezTo>
                    <a:cubicBezTo>
                      <a:pt x="7" y="1"/>
                      <a:pt x="4" y="2"/>
                      <a:pt x="0"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66"/>
              <p:cNvSpPr>
                <a:spLocks/>
              </p:cNvSpPr>
              <p:nvPr/>
            </p:nvSpPr>
            <p:spPr bwMode="auto">
              <a:xfrm>
                <a:off x="1246" y="2486"/>
                <a:ext cx="5" cy="3"/>
              </a:xfrm>
              <a:custGeom>
                <a:avLst/>
                <a:gdLst>
                  <a:gd name="T0" fmla="*/ 17 w 17"/>
                  <a:gd name="T1" fmla="*/ 1 h 9"/>
                  <a:gd name="T2" fmla="*/ 0 w 17"/>
                  <a:gd name="T3" fmla="*/ 9 h 9"/>
                  <a:gd name="T4" fmla="*/ 0 w 17"/>
                  <a:gd name="T5" fmla="*/ 8 h 9"/>
                  <a:gd name="T6" fmla="*/ 17 w 17"/>
                  <a:gd name="T7" fmla="*/ 1 h 9"/>
                </a:gdLst>
                <a:ahLst/>
                <a:cxnLst>
                  <a:cxn ang="0">
                    <a:pos x="T0" y="T1"/>
                  </a:cxn>
                  <a:cxn ang="0">
                    <a:pos x="T2" y="T3"/>
                  </a:cxn>
                  <a:cxn ang="0">
                    <a:pos x="T4" y="T5"/>
                  </a:cxn>
                  <a:cxn ang="0">
                    <a:pos x="T6" y="T7"/>
                  </a:cxn>
                </a:cxnLst>
                <a:rect l="0" t="0" r="r" b="b"/>
                <a:pathLst>
                  <a:path w="17" h="9">
                    <a:moveTo>
                      <a:pt x="17" y="1"/>
                    </a:moveTo>
                    <a:cubicBezTo>
                      <a:pt x="11" y="4"/>
                      <a:pt x="6" y="7"/>
                      <a:pt x="0" y="9"/>
                    </a:cubicBezTo>
                    <a:cubicBezTo>
                      <a:pt x="0" y="8"/>
                      <a:pt x="0" y="8"/>
                      <a:pt x="0" y="8"/>
                    </a:cubicBezTo>
                    <a:cubicBezTo>
                      <a:pt x="3" y="3"/>
                      <a:pt x="12" y="0"/>
                      <a:pt x="17"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67"/>
              <p:cNvSpPr>
                <a:spLocks/>
              </p:cNvSpPr>
              <p:nvPr/>
            </p:nvSpPr>
            <p:spPr bwMode="auto">
              <a:xfrm>
                <a:off x="1222" y="2390"/>
                <a:ext cx="2" cy="1"/>
              </a:xfrm>
              <a:custGeom>
                <a:avLst/>
                <a:gdLst>
                  <a:gd name="T0" fmla="*/ 0 w 4"/>
                  <a:gd name="T1" fmla="*/ 2 h 2"/>
                  <a:gd name="T2" fmla="*/ 4 w 4"/>
                  <a:gd name="T3" fmla="*/ 0 h 2"/>
                  <a:gd name="T4" fmla="*/ 0 w 4"/>
                  <a:gd name="T5" fmla="*/ 2 h 2"/>
                </a:gdLst>
                <a:ahLst/>
                <a:cxnLst>
                  <a:cxn ang="0">
                    <a:pos x="T0" y="T1"/>
                  </a:cxn>
                  <a:cxn ang="0">
                    <a:pos x="T2" y="T3"/>
                  </a:cxn>
                  <a:cxn ang="0">
                    <a:pos x="T4" y="T5"/>
                  </a:cxn>
                </a:cxnLst>
                <a:rect l="0" t="0" r="r" b="b"/>
                <a:pathLst>
                  <a:path w="4" h="2">
                    <a:moveTo>
                      <a:pt x="0" y="2"/>
                    </a:moveTo>
                    <a:cubicBezTo>
                      <a:pt x="2" y="1"/>
                      <a:pt x="3" y="0"/>
                      <a:pt x="4" y="0"/>
                    </a:cubicBezTo>
                    <a:cubicBezTo>
                      <a:pt x="3" y="0"/>
                      <a:pt x="2" y="1"/>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68"/>
              <p:cNvSpPr>
                <a:spLocks/>
              </p:cNvSpPr>
              <p:nvPr/>
            </p:nvSpPr>
            <p:spPr bwMode="auto">
              <a:xfrm>
                <a:off x="1643" y="2522"/>
                <a:ext cx="2" cy="1"/>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3" y="2"/>
                      <a:pt x="2" y="1"/>
                      <a:pt x="0" y="0"/>
                    </a:cubicBezTo>
                    <a:cubicBezTo>
                      <a:pt x="1" y="1"/>
                      <a:pt x="3" y="2"/>
                      <a:pt x="5"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69"/>
              <p:cNvSpPr>
                <a:spLocks/>
              </p:cNvSpPr>
              <p:nvPr/>
            </p:nvSpPr>
            <p:spPr bwMode="auto">
              <a:xfrm>
                <a:off x="1579" y="2505"/>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0"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70"/>
              <p:cNvSpPr>
                <a:spLocks/>
              </p:cNvSpPr>
              <p:nvPr/>
            </p:nvSpPr>
            <p:spPr bwMode="auto">
              <a:xfrm>
                <a:off x="1330" y="2547"/>
                <a:ext cx="2" cy="1"/>
              </a:xfrm>
              <a:custGeom>
                <a:avLst/>
                <a:gdLst>
                  <a:gd name="T0" fmla="*/ 5 w 5"/>
                  <a:gd name="T1" fmla="*/ 3 h 3"/>
                  <a:gd name="T2" fmla="*/ 3 w 5"/>
                  <a:gd name="T3" fmla="*/ 3 h 3"/>
                  <a:gd name="T4" fmla="*/ 0 w 5"/>
                  <a:gd name="T5" fmla="*/ 0 h 3"/>
                  <a:gd name="T6" fmla="*/ 5 w 5"/>
                  <a:gd name="T7" fmla="*/ 3 h 3"/>
                </a:gdLst>
                <a:ahLst/>
                <a:cxnLst>
                  <a:cxn ang="0">
                    <a:pos x="T0" y="T1"/>
                  </a:cxn>
                  <a:cxn ang="0">
                    <a:pos x="T2" y="T3"/>
                  </a:cxn>
                  <a:cxn ang="0">
                    <a:pos x="T4" y="T5"/>
                  </a:cxn>
                  <a:cxn ang="0">
                    <a:pos x="T6" y="T7"/>
                  </a:cxn>
                </a:cxnLst>
                <a:rect l="0" t="0" r="r" b="b"/>
                <a:pathLst>
                  <a:path w="5" h="3">
                    <a:moveTo>
                      <a:pt x="5" y="3"/>
                    </a:moveTo>
                    <a:cubicBezTo>
                      <a:pt x="4" y="3"/>
                      <a:pt x="3" y="3"/>
                      <a:pt x="3" y="3"/>
                    </a:cubicBezTo>
                    <a:cubicBezTo>
                      <a:pt x="2" y="2"/>
                      <a:pt x="1" y="1"/>
                      <a:pt x="0" y="0"/>
                    </a:cubicBezTo>
                    <a:cubicBezTo>
                      <a:pt x="2" y="1"/>
                      <a:pt x="3" y="2"/>
                      <a:pt x="5"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Freeform 71"/>
              <p:cNvSpPr>
                <a:spLocks/>
              </p:cNvSpPr>
              <p:nvPr/>
            </p:nvSpPr>
            <p:spPr bwMode="auto">
              <a:xfrm>
                <a:off x="1331" y="2548"/>
                <a:ext cx="0" cy="0"/>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1"/>
                      <a:pt x="2" y="1"/>
                    </a:cubicBezTo>
                    <a:cubicBezTo>
                      <a:pt x="2" y="1"/>
                      <a:pt x="1" y="1"/>
                      <a:pt x="0" y="1"/>
                    </a:cubicBezTo>
                    <a:cubicBezTo>
                      <a:pt x="0"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Freeform 72"/>
              <p:cNvSpPr>
                <a:spLocks/>
              </p:cNvSpPr>
              <p:nvPr/>
            </p:nvSpPr>
            <p:spPr bwMode="auto">
              <a:xfrm>
                <a:off x="1288" y="2511"/>
                <a:ext cx="1" cy="1"/>
              </a:xfrm>
              <a:custGeom>
                <a:avLst/>
                <a:gdLst>
                  <a:gd name="T0" fmla="*/ 4 w 4"/>
                  <a:gd name="T1" fmla="*/ 0 h 4"/>
                  <a:gd name="T2" fmla="*/ 0 w 4"/>
                  <a:gd name="T3" fmla="*/ 4 h 4"/>
                  <a:gd name="T4" fmla="*/ 2 w 4"/>
                  <a:gd name="T5" fmla="*/ 0 h 4"/>
                  <a:gd name="T6" fmla="*/ 4 w 4"/>
                  <a:gd name="T7" fmla="*/ 0 h 4"/>
                </a:gdLst>
                <a:ahLst/>
                <a:cxnLst>
                  <a:cxn ang="0">
                    <a:pos x="T0" y="T1"/>
                  </a:cxn>
                  <a:cxn ang="0">
                    <a:pos x="T2" y="T3"/>
                  </a:cxn>
                  <a:cxn ang="0">
                    <a:pos x="T4" y="T5"/>
                  </a:cxn>
                  <a:cxn ang="0">
                    <a:pos x="T6" y="T7"/>
                  </a:cxn>
                </a:cxnLst>
                <a:rect l="0" t="0" r="r" b="b"/>
                <a:pathLst>
                  <a:path w="4" h="4">
                    <a:moveTo>
                      <a:pt x="4" y="0"/>
                    </a:moveTo>
                    <a:cubicBezTo>
                      <a:pt x="3" y="1"/>
                      <a:pt x="1" y="3"/>
                      <a:pt x="0" y="4"/>
                    </a:cubicBezTo>
                    <a:cubicBezTo>
                      <a:pt x="1" y="2"/>
                      <a:pt x="1" y="1"/>
                      <a:pt x="2" y="0"/>
                    </a:cubicBezTo>
                    <a:cubicBezTo>
                      <a:pt x="2" y="0"/>
                      <a:pt x="4" y="0"/>
                      <a:pt x="4"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73"/>
              <p:cNvSpPr>
                <a:spLocks/>
              </p:cNvSpPr>
              <p:nvPr/>
            </p:nvSpPr>
            <p:spPr bwMode="auto">
              <a:xfrm>
                <a:off x="1300" y="2546"/>
                <a:ext cx="1" cy="2"/>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3" y="2"/>
                      <a:pt x="1" y="4"/>
                      <a:pt x="0" y="5"/>
                    </a:cubicBezTo>
                    <a:cubicBezTo>
                      <a:pt x="0" y="3"/>
                      <a:pt x="0" y="1"/>
                      <a:pt x="4"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74"/>
              <p:cNvSpPr>
                <a:spLocks/>
              </p:cNvSpPr>
              <p:nvPr/>
            </p:nvSpPr>
            <p:spPr bwMode="auto">
              <a:xfrm>
                <a:off x="3982" y="25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Freeform 75"/>
              <p:cNvSpPr>
                <a:spLocks/>
              </p:cNvSpPr>
              <p:nvPr/>
            </p:nvSpPr>
            <p:spPr bwMode="auto">
              <a:xfrm>
                <a:off x="4004" y="2562"/>
                <a:ext cx="1" cy="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1"/>
                      <a:pt x="0"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76"/>
              <p:cNvSpPr>
                <a:spLocks/>
              </p:cNvSpPr>
              <p:nvPr/>
            </p:nvSpPr>
            <p:spPr bwMode="auto">
              <a:xfrm>
                <a:off x="4012" y="2566"/>
                <a:ext cx="3" cy="2"/>
              </a:xfrm>
              <a:custGeom>
                <a:avLst/>
                <a:gdLst>
                  <a:gd name="T0" fmla="*/ 0 w 9"/>
                  <a:gd name="T1" fmla="*/ 4 h 4"/>
                  <a:gd name="T2" fmla="*/ 9 w 9"/>
                  <a:gd name="T3" fmla="*/ 0 h 4"/>
                  <a:gd name="T4" fmla="*/ 0 w 9"/>
                  <a:gd name="T5" fmla="*/ 4 h 4"/>
                </a:gdLst>
                <a:ahLst/>
                <a:cxnLst>
                  <a:cxn ang="0">
                    <a:pos x="T0" y="T1"/>
                  </a:cxn>
                  <a:cxn ang="0">
                    <a:pos x="T2" y="T3"/>
                  </a:cxn>
                  <a:cxn ang="0">
                    <a:pos x="T4" y="T5"/>
                  </a:cxn>
                </a:cxnLst>
                <a:rect l="0" t="0" r="r" b="b"/>
                <a:pathLst>
                  <a:path w="9" h="4">
                    <a:moveTo>
                      <a:pt x="0" y="4"/>
                    </a:moveTo>
                    <a:cubicBezTo>
                      <a:pt x="3" y="2"/>
                      <a:pt x="6" y="1"/>
                      <a:pt x="9" y="0"/>
                    </a:cubicBezTo>
                    <a:cubicBezTo>
                      <a:pt x="7" y="1"/>
                      <a:pt x="3" y="4"/>
                      <a:pt x="0" y="4"/>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77"/>
              <p:cNvSpPr>
                <a:spLocks/>
              </p:cNvSpPr>
              <p:nvPr/>
            </p:nvSpPr>
            <p:spPr bwMode="auto">
              <a:xfrm>
                <a:off x="4014" y="2573"/>
                <a:ext cx="0" cy="0"/>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0"/>
                      <a:pt x="2" y="0"/>
                    </a:cubicBezTo>
                    <a:cubicBezTo>
                      <a:pt x="1" y="1"/>
                      <a:pt x="0"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78"/>
              <p:cNvSpPr>
                <a:spLocks/>
              </p:cNvSpPr>
              <p:nvPr/>
            </p:nvSpPr>
            <p:spPr bwMode="auto">
              <a:xfrm>
                <a:off x="3867" y="2598"/>
                <a:ext cx="0" cy="1"/>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cubicBezTo>
                      <a:pt x="0" y="4"/>
                      <a:pt x="0" y="4"/>
                      <a:pt x="0" y="4"/>
                    </a:cubicBezTo>
                    <a:cubicBezTo>
                      <a:pt x="0" y="3"/>
                      <a:pt x="0" y="1"/>
                      <a:pt x="0" y="0"/>
                    </a:cubicBezTo>
                    <a:cubicBezTo>
                      <a:pt x="0" y="1"/>
                      <a:pt x="0" y="3"/>
                      <a:pt x="0" y="4"/>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79"/>
              <p:cNvSpPr>
                <a:spLocks/>
              </p:cNvSpPr>
              <p:nvPr/>
            </p:nvSpPr>
            <p:spPr bwMode="auto">
              <a:xfrm>
                <a:off x="3864" y="2582"/>
                <a:ext cx="5" cy="16"/>
              </a:xfrm>
              <a:custGeom>
                <a:avLst/>
                <a:gdLst>
                  <a:gd name="T0" fmla="*/ 2 w 18"/>
                  <a:gd name="T1" fmla="*/ 12 h 53"/>
                  <a:gd name="T2" fmla="*/ 11 w 18"/>
                  <a:gd name="T3" fmla="*/ 0 h 53"/>
                  <a:gd name="T4" fmla="*/ 18 w 18"/>
                  <a:gd name="T5" fmla="*/ 44 h 53"/>
                  <a:gd name="T6" fmla="*/ 9 w 18"/>
                  <a:gd name="T7" fmla="*/ 53 h 53"/>
                  <a:gd name="T8" fmla="*/ 1 w 18"/>
                  <a:gd name="T9" fmla="*/ 27 h 53"/>
                  <a:gd name="T10" fmla="*/ 2 w 18"/>
                  <a:gd name="T11" fmla="*/ 12 h 53"/>
                </a:gdLst>
                <a:ahLst/>
                <a:cxnLst>
                  <a:cxn ang="0">
                    <a:pos x="T0" y="T1"/>
                  </a:cxn>
                  <a:cxn ang="0">
                    <a:pos x="T2" y="T3"/>
                  </a:cxn>
                  <a:cxn ang="0">
                    <a:pos x="T4" y="T5"/>
                  </a:cxn>
                  <a:cxn ang="0">
                    <a:pos x="T6" y="T7"/>
                  </a:cxn>
                  <a:cxn ang="0">
                    <a:pos x="T8" y="T9"/>
                  </a:cxn>
                  <a:cxn ang="0">
                    <a:pos x="T10" y="T11"/>
                  </a:cxn>
                </a:cxnLst>
                <a:rect l="0" t="0" r="r" b="b"/>
                <a:pathLst>
                  <a:path w="18" h="53">
                    <a:moveTo>
                      <a:pt x="2" y="12"/>
                    </a:moveTo>
                    <a:cubicBezTo>
                      <a:pt x="4" y="8"/>
                      <a:pt x="10" y="1"/>
                      <a:pt x="11" y="0"/>
                    </a:cubicBezTo>
                    <a:cubicBezTo>
                      <a:pt x="12" y="17"/>
                      <a:pt x="0" y="35"/>
                      <a:pt x="18" y="44"/>
                    </a:cubicBezTo>
                    <a:cubicBezTo>
                      <a:pt x="13" y="45"/>
                      <a:pt x="10" y="48"/>
                      <a:pt x="9" y="53"/>
                    </a:cubicBezTo>
                    <a:cubicBezTo>
                      <a:pt x="9" y="43"/>
                      <a:pt x="1" y="36"/>
                      <a:pt x="1" y="27"/>
                    </a:cubicBezTo>
                    <a:cubicBezTo>
                      <a:pt x="5" y="21"/>
                      <a:pt x="0" y="17"/>
                      <a:pt x="2" y="1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80"/>
              <p:cNvSpPr>
                <a:spLocks/>
              </p:cNvSpPr>
              <p:nvPr/>
            </p:nvSpPr>
            <p:spPr bwMode="auto">
              <a:xfrm>
                <a:off x="3924" y="2532"/>
                <a:ext cx="0" cy="1"/>
              </a:xfrm>
              <a:custGeom>
                <a:avLst/>
                <a:gdLst>
                  <a:gd name="T0" fmla="*/ 1 w 1"/>
                  <a:gd name="T1" fmla="*/ 1 h 3"/>
                  <a:gd name="T2" fmla="*/ 0 w 1"/>
                  <a:gd name="T3" fmla="*/ 3 h 3"/>
                  <a:gd name="T4" fmla="*/ 0 w 1"/>
                  <a:gd name="T5" fmla="*/ 0 h 3"/>
                  <a:gd name="T6" fmla="*/ 1 w 1"/>
                  <a:gd name="T7" fmla="*/ 1 h 3"/>
                </a:gdLst>
                <a:ahLst/>
                <a:cxnLst>
                  <a:cxn ang="0">
                    <a:pos x="T0" y="T1"/>
                  </a:cxn>
                  <a:cxn ang="0">
                    <a:pos x="T2" y="T3"/>
                  </a:cxn>
                  <a:cxn ang="0">
                    <a:pos x="T4" y="T5"/>
                  </a:cxn>
                  <a:cxn ang="0">
                    <a:pos x="T6" y="T7"/>
                  </a:cxn>
                </a:cxnLst>
                <a:rect l="0" t="0" r="r" b="b"/>
                <a:pathLst>
                  <a:path w="1" h="3">
                    <a:moveTo>
                      <a:pt x="1" y="1"/>
                    </a:moveTo>
                    <a:cubicBezTo>
                      <a:pt x="1" y="1"/>
                      <a:pt x="1" y="2"/>
                      <a:pt x="0" y="3"/>
                    </a:cubicBezTo>
                    <a:cubicBezTo>
                      <a:pt x="0" y="2"/>
                      <a:pt x="0" y="1"/>
                      <a:pt x="0" y="0"/>
                    </a:cubicBezTo>
                    <a:cubicBezTo>
                      <a:pt x="0" y="0"/>
                      <a:pt x="1" y="1"/>
                      <a:pt x="1"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81"/>
              <p:cNvSpPr>
                <a:spLocks/>
              </p:cNvSpPr>
              <p:nvPr/>
            </p:nvSpPr>
            <p:spPr bwMode="auto">
              <a:xfrm>
                <a:off x="3480" y="2570"/>
                <a:ext cx="2" cy="2"/>
              </a:xfrm>
              <a:custGeom>
                <a:avLst/>
                <a:gdLst>
                  <a:gd name="T0" fmla="*/ 1 w 6"/>
                  <a:gd name="T1" fmla="*/ 0 h 6"/>
                  <a:gd name="T2" fmla="*/ 6 w 6"/>
                  <a:gd name="T3" fmla="*/ 5 h 6"/>
                  <a:gd name="T4" fmla="*/ 5 w 6"/>
                  <a:gd name="T5" fmla="*/ 6 h 6"/>
                  <a:gd name="T6" fmla="*/ 0 w 6"/>
                  <a:gd name="T7" fmla="*/ 2 h 6"/>
                  <a:gd name="T8" fmla="*/ 1 w 6"/>
                  <a:gd name="T9" fmla="*/ 0 h 6"/>
                </a:gdLst>
                <a:ahLst/>
                <a:cxnLst>
                  <a:cxn ang="0">
                    <a:pos x="T0" y="T1"/>
                  </a:cxn>
                  <a:cxn ang="0">
                    <a:pos x="T2" y="T3"/>
                  </a:cxn>
                  <a:cxn ang="0">
                    <a:pos x="T4" y="T5"/>
                  </a:cxn>
                  <a:cxn ang="0">
                    <a:pos x="T6" y="T7"/>
                  </a:cxn>
                  <a:cxn ang="0">
                    <a:pos x="T8" y="T9"/>
                  </a:cxn>
                </a:cxnLst>
                <a:rect l="0" t="0" r="r" b="b"/>
                <a:pathLst>
                  <a:path w="6" h="6">
                    <a:moveTo>
                      <a:pt x="1" y="0"/>
                    </a:moveTo>
                    <a:cubicBezTo>
                      <a:pt x="2" y="3"/>
                      <a:pt x="4" y="4"/>
                      <a:pt x="6" y="5"/>
                    </a:cubicBezTo>
                    <a:cubicBezTo>
                      <a:pt x="6" y="6"/>
                      <a:pt x="6" y="6"/>
                      <a:pt x="5" y="6"/>
                    </a:cubicBezTo>
                    <a:cubicBezTo>
                      <a:pt x="0" y="2"/>
                      <a:pt x="0" y="2"/>
                      <a:pt x="0" y="2"/>
                    </a:cubicBezTo>
                    <a:cubicBezTo>
                      <a:pt x="0" y="1"/>
                      <a:pt x="0"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Freeform 82"/>
              <p:cNvSpPr>
                <a:spLocks/>
              </p:cNvSpPr>
              <p:nvPr/>
            </p:nvSpPr>
            <p:spPr bwMode="auto">
              <a:xfrm>
                <a:off x="3475" y="2573"/>
                <a:ext cx="0"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0"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Freeform 83"/>
              <p:cNvSpPr>
                <a:spLocks/>
              </p:cNvSpPr>
              <p:nvPr/>
            </p:nvSpPr>
            <p:spPr bwMode="auto">
              <a:xfrm>
                <a:off x="3480" y="2570"/>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Freeform 84"/>
              <p:cNvSpPr>
                <a:spLocks/>
              </p:cNvSpPr>
              <p:nvPr/>
            </p:nvSpPr>
            <p:spPr bwMode="auto">
              <a:xfrm>
                <a:off x="3482" y="2571"/>
                <a:ext cx="1" cy="1"/>
              </a:xfrm>
              <a:custGeom>
                <a:avLst/>
                <a:gdLst>
                  <a:gd name="T0" fmla="*/ 4 w 4"/>
                  <a:gd name="T1" fmla="*/ 2 h 2"/>
                  <a:gd name="T2" fmla="*/ 0 w 4"/>
                  <a:gd name="T3" fmla="*/ 0 h 2"/>
                  <a:gd name="T4" fmla="*/ 2 w 4"/>
                  <a:gd name="T5" fmla="*/ 0 h 2"/>
                  <a:gd name="T6" fmla="*/ 4 w 4"/>
                  <a:gd name="T7" fmla="*/ 2 h 2"/>
                </a:gdLst>
                <a:ahLst/>
                <a:cxnLst>
                  <a:cxn ang="0">
                    <a:pos x="T0" y="T1"/>
                  </a:cxn>
                  <a:cxn ang="0">
                    <a:pos x="T2" y="T3"/>
                  </a:cxn>
                  <a:cxn ang="0">
                    <a:pos x="T4" y="T5"/>
                  </a:cxn>
                  <a:cxn ang="0">
                    <a:pos x="T6" y="T7"/>
                  </a:cxn>
                </a:cxnLst>
                <a:rect l="0" t="0" r="r" b="b"/>
                <a:pathLst>
                  <a:path w="4" h="2">
                    <a:moveTo>
                      <a:pt x="4" y="2"/>
                    </a:moveTo>
                    <a:cubicBezTo>
                      <a:pt x="2" y="1"/>
                      <a:pt x="1" y="1"/>
                      <a:pt x="0" y="0"/>
                    </a:cubicBezTo>
                    <a:cubicBezTo>
                      <a:pt x="1" y="0"/>
                      <a:pt x="2" y="0"/>
                      <a:pt x="2" y="0"/>
                    </a:cubicBezTo>
                    <a:cubicBezTo>
                      <a:pt x="2" y="1"/>
                      <a:pt x="2" y="1"/>
                      <a:pt x="4"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Freeform 85"/>
              <p:cNvSpPr>
                <a:spLocks/>
              </p:cNvSpPr>
              <p:nvPr/>
            </p:nvSpPr>
            <p:spPr bwMode="auto">
              <a:xfrm>
                <a:off x="3725" y="2637"/>
                <a:ext cx="2" cy="1"/>
              </a:xfrm>
              <a:custGeom>
                <a:avLst/>
                <a:gdLst>
                  <a:gd name="T0" fmla="*/ 0 w 7"/>
                  <a:gd name="T1" fmla="*/ 4 h 4"/>
                  <a:gd name="T2" fmla="*/ 1 w 7"/>
                  <a:gd name="T3" fmla="*/ 2 h 4"/>
                  <a:gd name="T4" fmla="*/ 7 w 7"/>
                  <a:gd name="T5" fmla="*/ 0 h 4"/>
                  <a:gd name="T6" fmla="*/ 0 w 7"/>
                  <a:gd name="T7" fmla="*/ 4 h 4"/>
                </a:gdLst>
                <a:ahLst/>
                <a:cxnLst>
                  <a:cxn ang="0">
                    <a:pos x="T0" y="T1"/>
                  </a:cxn>
                  <a:cxn ang="0">
                    <a:pos x="T2" y="T3"/>
                  </a:cxn>
                  <a:cxn ang="0">
                    <a:pos x="T4" y="T5"/>
                  </a:cxn>
                  <a:cxn ang="0">
                    <a:pos x="T6" y="T7"/>
                  </a:cxn>
                </a:cxnLst>
                <a:rect l="0" t="0" r="r" b="b"/>
                <a:pathLst>
                  <a:path w="7" h="4">
                    <a:moveTo>
                      <a:pt x="0" y="4"/>
                    </a:moveTo>
                    <a:cubicBezTo>
                      <a:pt x="0" y="3"/>
                      <a:pt x="1" y="3"/>
                      <a:pt x="1" y="2"/>
                    </a:cubicBezTo>
                    <a:cubicBezTo>
                      <a:pt x="3" y="1"/>
                      <a:pt x="5" y="1"/>
                      <a:pt x="7" y="0"/>
                    </a:cubicBezTo>
                    <a:cubicBezTo>
                      <a:pt x="4" y="1"/>
                      <a:pt x="2" y="3"/>
                      <a:pt x="0" y="4"/>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86"/>
              <p:cNvSpPr>
                <a:spLocks/>
              </p:cNvSpPr>
              <p:nvPr/>
            </p:nvSpPr>
            <p:spPr bwMode="auto">
              <a:xfrm>
                <a:off x="3719" y="2594"/>
                <a:ext cx="2" cy="0"/>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4" y="1"/>
                      <a:pt x="2" y="2"/>
                      <a:pt x="0" y="3"/>
                    </a:cubicBezTo>
                    <a:cubicBezTo>
                      <a:pt x="2" y="1"/>
                      <a:pt x="3" y="0"/>
                      <a:pt x="6"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Freeform 87"/>
              <p:cNvSpPr>
                <a:spLocks/>
              </p:cNvSpPr>
              <p:nvPr/>
            </p:nvSpPr>
            <p:spPr bwMode="auto">
              <a:xfrm>
                <a:off x="3696" y="2546"/>
                <a:ext cx="1" cy="0"/>
              </a:xfrm>
              <a:custGeom>
                <a:avLst/>
                <a:gdLst>
                  <a:gd name="T0" fmla="*/ 0 w 4"/>
                  <a:gd name="T1" fmla="*/ 2 h 2"/>
                  <a:gd name="T2" fmla="*/ 4 w 4"/>
                  <a:gd name="T3" fmla="*/ 0 h 2"/>
                  <a:gd name="T4" fmla="*/ 0 w 4"/>
                  <a:gd name="T5" fmla="*/ 2 h 2"/>
                </a:gdLst>
                <a:ahLst/>
                <a:cxnLst>
                  <a:cxn ang="0">
                    <a:pos x="T0" y="T1"/>
                  </a:cxn>
                  <a:cxn ang="0">
                    <a:pos x="T2" y="T3"/>
                  </a:cxn>
                  <a:cxn ang="0">
                    <a:pos x="T4" y="T5"/>
                  </a:cxn>
                </a:cxnLst>
                <a:rect l="0" t="0" r="r" b="b"/>
                <a:pathLst>
                  <a:path w="4" h="2">
                    <a:moveTo>
                      <a:pt x="0" y="2"/>
                    </a:moveTo>
                    <a:cubicBezTo>
                      <a:pt x="2" y="1"/>
                      <a:pt x="3" y="0"/>
                      <a:pt x="4" y="0"/>
                    </a:cubicBezTo>
                    <a:cubicBezTo>
                      <a:pt x="3" y="1"/>
                      <a:pt x="2" y="1"/>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Freeform 88"/>
              <p:cNvSpPr>
                <a:spLocks/>
              </p:cNvSpPr>
              <p:nvPr/>
            </p:nvSpPr>
            <p:spPr bwMode="auto">
              <a:xfrm>
                <a:off x="3706" y="2560"/>
                <a:ext cx="1" cy="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0" y="1"/>
                      <a:pt x="0" y="2"/>
                    </a:cubicBezTo>
                    <a:cubicBezTo>
                      <a:pt x="0" y="1"/>
                      <a:pt x="1" y="1"/>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Freeform 89"/>
              <p:cNvSpPr>
                <a:spLocks/>
              </p:cNvSpPr>
              <p:nvPr/>
            </p:nvSpPr>
            <p:spPr bwMode="auto">
              <a:xfrm>
                <a:off x="3684" y="2523"/>
                <a:ext cx="2" cy="1"/>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1"/>
                      <a:pt x="1" y="3"/>
                      <a:pt x="0" y="4"/>
                    </a:cubicBezTo>
                    <a:cubicBezTo>
                      <a:pt x="1" y="3"/>
                      <a:pt x="2" y="1"/>
                      <a:pt x="4"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90"/>
              <p:cNvSpPr>
                <a:spLocks/>
              </p:cNvSpPr>
              <p:nvPr/>
            </p:nvSpPr>
            <p:spPr bwMode="auto">
              <a:xfrm>
                <a:off x="4118" y="24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91"/>
              <p:cNvSpPr>
                <a:spLocks/>
              </p:cNvSpPr>
              <p:nvPr/>
            </p:nvSpPr>
            <p:spPr bwMode="auto">
              <a:xfrm>
                <a:off x="4127" y="24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92"/>
              <p:cNvSpPr>
                <a:spLocks/>
              </p:cNvSpPr>
              <p:nvPr/>
            </p:nvSpPr>
            <p:spPr bwMode="auto">
              <a:xfrm>
                <a:off x="4026" y="2566"/>
                <a:ext cx="0"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1"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93"/>
              <p:cNvSpPr>
                <a:spLocks/>
              </p:cNvSpPr>
              <p:nvPr/>
            </p:nvSpPr>
            <p:spPr bwMode="auto">
              <a:xfrm>
                <a:off x="4063" y="2465"/>
                <a:ext cx="0" cy="1"/>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1" y="2"/>
                      <a:pt x="1" y="4"/>
                      <a:pt x="0" y="5"/>
                    </a:cubicBezTo>
                    <a:cubicBezTo>
                      <a:pt x="0" y="3"/>
                      <a:pt x="0" y="2"/>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94"/>
              <p:cNvSpPr>
                <a:spLocks/>
              </p:cNvSpPr>
              <p:nvPr/>
            </p:nvSpPr>
            <p:spPr bwMode="auto">
              <a:xfrm>
                <a:off x="4029" y="2548"/>
                <a:ext cx="4" cy="1"/>
              </a:xfrm>
              <a:custGeom>
                <a:avLst/>
                <a:gdLst>
                  <a:gd name="T0" fmla="*/ 13 w 13"/>
                  <a:gd name="T1" fmla="*/ 2 h 4"/>
                  <a:gd name="T2" fmla="*/ 13 w 13"/>
                  <a:gd name="T3" fmla="*/ 2 h 4"/>
                  <a:gd name="T4" fmla="*/ 3 w 13"/>
                  <a:gd name="T5" fmla="*/ 4 h 4"/>
                  <a:gd name="T6" fmla="*/ 0 w 13"/>
                  <a:gd name="T7" fmla="*/ 0 h 4"/>
                  <a:gd name="T8" fmla="*/ 13 w 13"/>
                  <a:gd name="T9" fmla="*/ 2 h 4"/>
                </a:gdLst>
                <a:ahLst/>
                <a:cxnLst>
                  <a:cxn ang="0">
                    <a:pos x="T0" y="T1"/>
                  </a:cxn>
                  <a:cxn ang="0">
                    <a:pos x="T2" y="T3"/>
                  </a:cxn>
                  <a:cxn ang="0">
                    <a:pos x="T4" y="T5"/>
                  </a:cxn>
                  <a:cxn ang="0">
                    <a:pos x="T6" y="T7"/>
                  </a:cxn>
                  <a:cxn ang="0">
                    <a:pos x="T8" y="T9"/>
                  </a:cxn>
                </a:cxnLst>
                <a:rect l="0" t="0" r="r" b="b"/>
                <a:pathLst>
                  <a:path w="13" h="4">
                    <a:moveTo>
                      <a:pt x="13" y="2"/>
                    </a:moveTo>
                    <a:cubicBezTo>
                      <a:pt x="13" y="2"/>
                      <a:pt x="13" y="2"/>
                      <a:pt x="13" y="2"/>
                    </a:cubicBezTo>
                    <a:cubicBezTo>
                      <a:pt x="10" y="2"/>
                      <a:pt x="6" y="3"/>
                      <a:pt x="3" y="4"/>
                    </a:cubicBezTo>
                    <a:cubicBezTo>
                      <a:pt x="2" y="2"/>
                      <a:pt x="1" y="1"/>
                      <a:pt x="0" y="0"/>
                    </a:cubicBezTo>
                    <a:cubicBezTo>
                      <a:pt x="5" y="0"/>
                      <a:pt x="9" y="1"/>
                      <a:pt x="13"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95"/>
              <p:cNvSpPr>
                <a:spLocks/>
              </p:cNvSpPr>
              <p:nvPr/>
            </p:nvSpPr>
            <p:spPr bwMode="auto">
              <a:xfrm>
                <a:off x="4058" y="25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96"/>
              <p:cNvSpPr>
                <a:spLocks/>
              </p:cNvSpPr>
              <p:nvPr/>
            </p:nvSpPr>
            <p:spPr bwMode="auto">
              <a:xfrm>
                <a:off x="4078" y="2546"/>
                <a:ext cx="3" cy="1"/>
              </a:xfrm>
              <a:custGeom>
                <a:avLst/>
                <a:gdLst>
                  <a:gd name="T0" fmla="*/ 2 w 9"/>
                  <a:gd name="T1" fmla="*/ 1 h 3"/>
                  <a:gd name="T2" fmla="*/ 9 w 9"/>
                  <a:gd name="T3" fmla="*/ 2 h 3"/>
                  <a:gd name="T4" fmla="*/ 0 w 9"/>
                  <a:gd name="T5" fmla="*/ 3 h 3"/>
                  <a:gd name="T6" fmla="*/ 2 w 9"/>
                  <a:gd name="T7" fmla="*/ 1 h 3"/>
                </a:gdLst>
                <a:ahLst/>
                <a:cxnLst>
                  <a:cxn ang="0">
                    <a:pos x="T0" y="T1"/>
                  </a:cxn>
                  <a:cxn ang="0">
                    <a:pos x="T2" y="T3"/>
                  </a:cxn>
                  <a:cxn ang="0">
                    <a:pos x="T4" y="T5"/>
                  </a:cxn>
                  <a:cxn ang="0">
                    <a:pos x="T6" y="T7"/>
                  </a:cxn>
                </a:cxnLst>
                <a:rect l="0" t="0" r="r" b="b"/>
                <a:pathLst>
                  <a:path w="9" h="3">
                    <a:moveTo>
                      <a:pt x="2" y="1"/>
                    </a:moveTo>
                    <a:cubicBezTo>
                      <a:pt x="4" y="0"/>
                      <a:pt x="6" y="1"/>
                      <a:pt x="9" y="2"/>
                    </a:cubicBezTo>
                    <a:cubicBezTo>
                      <a:pt x="6" y="2"/>
                      <a:pt x="3" y="3"/>
                      <a:pt x="0" y="3"/>
                    </a:cubicBezTo>
                    <a:cubicBezTo>
                      <a:pt x="0" y="2"/>
                      <a:pt x="1" y="2"/>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97"/>
              <p:cNvSpPr>
                <a:spLocks/>
              </p:cNvSpPr>
              <p:nvPr/>
            </p:nvSpPr>
            <p:spPr bwMode="auto">
              <a:xfrm>
                <a:off x="4058" y="2550"/>
                <a:ext cx="1" cy="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1"/>
                      <a:pt x="2" y="0"/>
                    </a:cubicBezTo>
                    <a:cubicBezTo>
                      <a:pt x="1" y="1"/>
                      <a:pt x="0" y="1"/>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98"/>
              <p:cNvSpPr>
                <a:spLocks/>
              </p:cNvSpPr>
              <p:nvPr/>
            </p:nvSpPr>
            <p:spPr bwMode="auto">
              <a:xfrm>
                <a:off x="4043" y="2506"/>
                <a:ext cx="5" cy="1"/>
              </a:xfrm>
              <a:custGeom>
                <a:avLst/>
                <a:gdLst>
                  <a:gd name="T0" fmla="*/ 16 w 16"/>
                  <a:gd name="T1" fmla="*/ 0 h 3"/>
                  <a:gd name="T2" fmla="*/ 16 w 16"/>
                  <a:gd name="T3" fmla="*/ 0 h 3"/>
                  <a:gd name="T4" fmla="*/ 0 w 16"/>
                  <a:gd name="T5" fmla="*/ 3 h 3"/>
                  <a:gd name="T6" fmla="*/ 16 w 16"/>
                  <a:gd name="T7" fmla="*/ 0 h 3"/>
                </a:gdLst>
                <a:ahLst/>
                <a:cxnLst>
                  <a:cxn ang="0">
                    <a:pos x="T0" y="T1"/>
                  </a:cxn>
                  <a:cxn ang="0">
                    <a:pos x="T2" y="T3"/>
                  </a:cxn>
                  <a:cxn ang="0">
                    <a:pos x="T4" y="T5"/>
                  </a:cxn>
                  <a:cxn ang="0">
                    <a:pos x="T6" y="T7"/>
                  </a:cxn>
                </a:cxnLst>
                <a:rect l="0" t="0" r="r" b="b"/>
                <a:pathLst>
                  <a:path w="16" h="3">
                    <a:moveTo>
                      <a:pt x="16" y="0"/>
                    </a:moveTo>
                    <a:cubicBezTo>
                      <a:pt x="16" y="0"/>
                      <a:pt x="16" y="0"/>
                      <a:pt x="16" y="0"/>
                    </a:cubicBezTo>
                    <a:cubicBezTo>
                      <a:pt x="11" y="2"/>
                      <a:pt x="5" y="3"/>
                      <a:pt x="0" y="3"/>
                    </a:cubicBezTo>
                    <a:cubicBezTo>
                      <a:pt x="6" y="2"/>
                      <a:pt x="11" y="0"/>
                      <a:pt x="16"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99"/>
              <p:cNvSpPr>
                <a:spLocks/>
              </p:cNvSpPr>
              <p:nvPr/>
            </p:nvSpPr>
            <p:spPr bwMode="auto">
              <a:xfrm>
                <a:off x="4057" y="2550"/>
                <a:ext cx="0" cy="2"/>
              </a:xfrm>
              <a:custGeom>
                <a:avLst/>
                <a:gdLst>
                  <a:gd name="T0" fmla="*/ 3 w 3"/>
                  <a:gd name="T1" fmla="*/ 0 h 4"/>
                  <a:gd name="T2" fmla="*/ 1 w 3"/>
                  <a:gd name="T3" fmla="*/ 4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1"/>
                      <a:pt x="2" y="3"/>
                      <a:pt x="1" y="4"/>
                    </a:cubicBezTo>
                    <a:cubicBezTo>
                      <a:pt x="1" y="4"/>
                      <a:pt x="0" y="4"/>
                      <a:pt x="0" y="4"/>
                    </a:cubicBezTo>
                    <a:cubicBezTo>
                      <a:pt x="1" y="3"/>
                      <a:pt x="2" y="1"/>
                      <a:pt x="3"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Freeform 100"/>
              <p:cNvSpPr>
                <a:spLocks/>
              </p:cNvSpPr>
              <p:nvPr/>
            </p:nvSpPr>
            <p:spPr bwMode="auto">
              <a:xfrm>
                <a:off x="4043" y="2548"/>
                <a:ext cx="1"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3" y="0"/>
                      <a:pt x="1"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Freeform 101"/>
              <p:cNvSpPr>
                <a:spLocks/>
              </p:cNvSpPr>
              <p:nvPr/>
            </p:nvSpPr>
            <p:spPr bwMode="auto">
              <a:xfrm>
                <a:off x="4057" y="2550"/>
                <a:ext cx="1" cy="0"/>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1" y="1"/>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Freeform 102"/>
              <p:cNvSpPr>
                <a:spLocks/>
              </p:cNvSpPr>
              <p:nvPr/>
            </p:nvSpPr>
            <p:spPr bwMode="auto">
              <a:xfrm>
                <a:off x="4081" y="2540"/>
                <a:ext cx="1" cy="1"/>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0"/>
                      <a:pt x="3" y="0"/>
                    </a:cubicBezTo>
                    <a:cubicBezTo>
                      <a:pt x="2" y="1"/>
                      <a:pt x="1" y="1"/>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103"/>
              <p:cNvSpPr>
                <a:spLocks/>
              </p:cNvSpPr>
              <p:nvPr/>
            </p:nvSpPr>
            <p:spPr bwMode="auto">
              <a:xfrm>
                <a:off x="4033" y="2548"/>
                <a:ext cx="10" cy="1"/>
              </a:xfrm>
              <a:custGeom>
                <a:avLst/>
                <a:gdLst>
                  <a:gd name="T0" fmla="*/ 21 w 34"/>
                  <a:gd name="T1" fmla="*/ 1 h 5"/>
                  <a:gd name="T2" fmla="*/ 34 w 34"/>
                  <a:gd name="T3" fmla="*/ 2 h 5"/>
                  <a:gd name="T4" fmla="*/ 0 w 34"/>
                  <a:gd name="T5" fmla="*/ 2 h 5"/>
                  <a:gd name="T6" fmla="*/ 21 w 34"/>
                  <a:gd name="T7" fmla="*/ 1 h 5"/>
                </a:gdLst>
                <a:ahLst/>
                <a:cxnLst>
                  <a:cxn ang="0">
                    <a:pos x="T0" y="T1"/>
                  </a:cxn>
                  <a:cxn ang="0">
                    <a:pos x="T2" y="T3"/>
                  </a:cxn>
                  <a:cxn ang="0">
                    <a:pos x="T4" y="T5"/>
                  </a:cxn>
                  <a:cxn ang="0">
                    <a:pos x="T6" y="T7"/>
                  </a:cxn>
                </a:cxnLst>
                <a:rect l="0" t="0" r="r" b="b"/>
                <a:pathLst>
                  <a:path w="34" h="5">
                    <a:moveTo>
                      <a:pt x="21" y="1"/>
                    </a:moveTo>
                    <a:cubicBezTo>
                      <a:pt x="24" y="1"/>
                      <a:pt x="30" y="2"/>
                      <a:pt x="34" y="2"/>
                    </a:cubicBezTo>
                    <a:cubicBezTo>
                      <a:pt x="23" y="5"/>
                      <a:pt x="12" y="4"/>
                      <a:pt x="0" y="2"/>
                    </a:cubicBezTo>
                    <a:cubicBezTo>
                      <a:pt x="7" y="1"/>
                      <a:pt x="14" y="0"/>
                      <a:pt x="21"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104"/>
              <p:cNvSpPr>
                <a:spLocks/>
              </p:cNvSpPr>
              <p:nvPr/>
            </p:nvSpPr>
            <p:spPr bwMode="auto">
              <a:xfrm>
                <a:off x="3409" y="26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6" name="Freeform 105"/>
              <p:cNvSpPr>
                <a:spLocks/>
              </p:cNvSpPr>
              <p:nvPr/>
            </p:nvSpPr>
            <p:spPr bwMode="auto">
              <a:xfrm>
                <a:off x="3391" y="2694"/>
                <a:ext cx="1" cy="1"/>
              </a:xfrm>
              <a:custGeom>
                <a:avLst/>
                <a:gdLst>
                  <a:gd name="T0" fmla="*/ 3 w 3"/>
                  <a:gd name="T1" fmla="*/ 1 h 1"/>
                  <a:gd name="T2" fmla="*/ 3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3" y="1"/>
                      <a:pt x="3" y="1"/>
                      <a:pt x="3" y="1"/>
                    </a:cubicBezTo>
                    <a:cubicBezTo>
                      <a:pt x="2" y="1"/>
                      <a:pt x="1" y="0"/>
                      <a:pt x="0" y="0"/>
                    </a:cubicBezTo>
                    <a:cubicBezTo>
                      <a:pt x="1" y="0"/>
                      <a:pt x="2" y="1"/>
                      <a:pt x="3"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Freeform 106"/>
              <p:cNvSpPr>
                <a:spLocks/>
              </p:cNvSpPr>
              <p:nvPr/>
            </p:nvSpPr>
            <p:spPr bwMode="auto">
              <a:xfrm>
                <a:off x="3348" y="2744"/>
                <a:ext cx="1"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Freeform 107"/>
              <p:cNvSpPr>
                <a:spLocks/>
              </p:cNvSpPr>
              <p:nvPr/>
            </p:nvSpPr>
            <p:spPr bwMode="auto">
              <a:xfrm>
                <a:off x="3363" y="2694"/>
                <a:ext cx="0" cy="1"/>
              </a:xfrm>
              <a:custGeom>
                <a:avLst/>
                <a:gdLst>
                  <a:gd name="T0" fmla="*/ 0 w 2"/>
                  <a:gd name="T1" fmla="*/ 1 h 1"/>
                  <a:gd name="T2" fmla="*/ 1 w 2"/>
                  <a:gd name="T3" fmla="*/ 0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1" y="0"/>
                    </a:cubicBezTo>
                    <a:cubicBezTo>
                      <a:pt x="1" y="1"/>
                      <a:pt x="2" y="1"/>
                      <a:pt x="2" y="1"/>
                    </a:cubicBezTo>
                    <a:cubicBezTo>
                      <a:pt x="2" y="1"/>
                      <a:pt x="1"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Freeform 108"/>
              <p:cNvSpPr>
                <a:spLocks/>
              </p:cNvSpPr>
              <p:nvPr/>
            </p:nvSpPr>
            <p:spPr bwMode="auto">
              <a:xfrm>
                <a:off x="5759" y="252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0"/>
                      <a:pt x="3"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Freeform 109"/>
              <p:cNvSpPr>
                <a:spLocks/>
              </p:cNvSpPr>
              <p:nvPr/>
            </p:nvSpPr>
            <p:spPr bwMode="auto">
              <a:xfrm>
                <a:off x="5062" y="2406"/>
                <a:ext cx="1" cy="0"/>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0"/>
                      <a:pt x="2" y="0"/>
                      <a:pt x="3" y="0"/>
                    </a:cubicBezTo>
                    <a:cubicBezTo>
                      <a:pt x="3" y="0"/>
                      <a:pt x="2" y="0"/>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Freeform 110"/>
              <p:cNvSpPr>
                <a:spLocks/>
              </p:cNvSpPr>
              <p:nvPr/>
            </p:nvSpPr>
            <p:spPr bwMode="auto">
              <a:xfrm>
                <a:off x="5060" y="2406"/>
                <a:ext cx="2" cy="1"/>
              </a:xfrm>
              <a:custGeom>
                <a:avLst/>
                <a:gdLst>
                  <a:gd name="T0" fmla="*/ 0 w 7"/>
                  <a:gd name="T1" fmla="*/ 2 h 2"/>
                  <a:gd name="T2" fmla="*/ 7 w 7"/>
                  <a:gd name="T3" fmla="*/ 0 h 2"/>
                  <a:gd name="T4" fmla="*/ 0 w 7"/>
                  <a:gd name="T5" fmla="*/ 2 h 2"/>
                </a:gdLst>
                <a:ahLst/>
                <a:cxnLst>
                  <a:cxn ang="0">
                    <a:pos x="T0" y="T1"/>
                  </a:cxn>
                  <a:cxn ang="0">
                    <a:pos x="T2" y="T3"/>
                  </a:cxn>
                  <a:cxn ang="0">
                    <a:pos x="T4" y="T5"/>
                  </a:cxn>
                </a:cxnLst>
                <a:rect l="0" t="0" r="r" b="b"/>
                <a:pathLst>
                  <a:path w="7" h="2">
                    <a:moveTo>
                      <a:pt x="0" y="2"/>
                    </a:moveTo>
                    <a:cubicBezTo>
                      <a:pt x="3" y="1"/>
                      <a:pt x="6" y="0"/>
                      <a:pt x="7" y="0"/>
                    </a:cubicBezTo>
                    <a:cubicBezTo>
                      <a:pt x="5" y="1"/>
                      <a:pt x="3" y="2"/>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Freeform 111"/>
              <p:cNvSpPr>
                <a:spLocks/>
              </p:cNvSpPr>
              <p:nvPr/>
            </p:nvSpPr>
            <p:spPr bwMode="auto">
              <a:xfrm>
                <a:off x="5538" y="2438"/>
                <a:ext cx="1" cy="1"/>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1"/>
                      <a:pt x="1" y="0"/>
                      <a:pt x="0" y="0"/>
                    </a:cubicBezTo>
                    <a:cubicBezTo>
                      <a:pt x="1" y="0"/>
                      <a:pt x="2" y="1"/>
                      <a:pt x="4"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112"/>
              <p:cNvSpPr>
                <a:spLocks/>
              </p:cNvSpPr>
              <p:nvPr/>
            </p:nvSpPr>
            <p:spPr bwMode="auto">
              <a:xfrm>
                <a:off x="5509" y="23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Freeform 113"/>
              <p:cNvSpPr>
                <a:spLocks/>
              </p:cNvSpPr>
              <p:nvPr/>
            </p:nvSpPr>
            <p:spPr bwMode="auto">
              <a:xfrm>
                <a:off x="5469" y="2369"/>
                <a:ext cx="4" cy="1"/>
              </a:xfrm>
              <a:custGeom>
                <a:avLst/>
                <a:gdLst>
                  <a:gd name="T0" fmla="*/ 0 w 11"/>
                  <a:gd name="T1" fmla="*/ 0 h 4"/>
                  <a:gd name="T2" fmla="*/ 11 w 11"/>
                  <a:gd name="T3" fmla="*/ 4 h 4"/>
                  <a:gd name="T4" fmla="*/ 0 w 11"/>
                  <a:gd name="T5" fmla="*/ 0 h 4"/>
                </a:gdLst>
                <a:ahLst/>
                <a:cxnLst>
                  <a:cxn ang="0">
                    <a:pos x="T0" y="T1"/>
                  </a:cxn>
                  <a:cxn ang="0">
                    <a:pos x="T2" y="T3"/>
                  </a:cxn>
                  <a:cxn ang="0">
                    <a:pos x="T4" y="T5"/>
                  </a:cxn>
                </a:cxnLst>
                <a:rect l="0" t="0" r="r" b="b"/>
                <a:pathLst>
                  <a:path w="11" h="4">
                    <a:moveTo>
                      <a:pt x="0" y="0"/>
                    </a:moveTo>
                    <a:cubicBezTo>
                      <a:pt x="4" y="1"/>
                      <a:pt x="7" y="2"/>
                      <a:pt x="11" y="4"/>
                    </a:cubicBezTo>
                    <a:cubicBezTo>
                      <a:pt x="8" y="4"/>
                      <a:pt x="3"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Freeform 114"/>
              <p:cNvSpPr>
                <a:spLocks/>
              </p:cNvSpPr>
              <p:nvPr/>
            </p:nvSpPr>
            <p:spPr bwMode="auto">
              <a:xfrm>
                <a:off x="5470" y="2377"/>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Freeform 115"/>
              <p:cNvSpPr>
                <a:spLocks/>
              </p:cNvSpPr>
              <p:nvPr/>
            </p:nvSpPr>
            <p:spPr bwMode="auto">
              <a:xfrm>
                <a:off x="5481" y="2363"/>
                <a:ext cx="1" cy="1"/>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2" y="1"/>
                      <a:pt x="3" y="2"/>
                      <a:pt x="3" y="3"/>
                    </a:cubicBezTo>
                    <a:cubicBezTo>
                      <a:pt x="2" y="2"/>
                      <a:pt x="1"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7" name="Freeform 116"/>
              <p:cNvSpPr>
                <a:spLocks/>
              </p:cNvSpPr>
              <p:nvPr/>
            </p:nvSpPr>
            <p:spPr bwMode="auto">
              <a:xfrm>
                <a:off x="5331" y="2439"/>
                <a:ext cx="4" cy="2"/>
              </a:xfrm>
              <a:custGeom>
                <a:avLst/>
                <a:gdLst>
                  <a:gd name="T0" fmla="*/ 12 w 12"/>
                  <a:gd name="T1" fmla="*/ 1 h 7"/>
                  <a:gd name="T2" fmla="*/ 0 w 12"/>
                  <a:gd name="T3" fmla="*/ 7 h 7"/>
                  <a:gd name="T4" fmla="*/ 0 w 12"/>
                  <a:gd name="T5" fmla="*/ 6 h 7"/>
                  <a:gd name="T6" fmla="*/ 12 w 12"/>
                  <a:gd name="T7" fmla="*/ 1 h 7"/>
                </a:gdLst>
                <a:ahLst/>
                <a:cxnLst>
                  <a:cxn ang="0">
                    <a:pos x="T0" y="T1"/>
                  </a:cxn>
                  <a:cxn ang="0">
                    <a:pos x="T2" y="T3"/>
                  </a:cxn>
                  <a:cxn ang="0">
                    <a:pos x="T4" y="T5"/>
                  </a:cxn>
                  <a:cxn ang="0">
                    <a:pos x="T6" y="T7"/>
                  </a:cxn>
                </a:cxnLst>
                <a:rect l="0" t="0" r="r" b="b"/>
                <a:pathLst>
                  <a:path w="12" h="7">
                    <a:moveTo>
                      <a:pt x="12" y="1"/>
                    </a:moveTo>
                    <a:cubicBezTo>
                      <a:pt x="8" y="3"/>
                      <a:pt x="4" y="5"/>
                      <a:pt x="0" y="7"/>
                    </a:cubicBezTo>
                    <a:cubicBezTo>
                      <a:pt x="0" y="6"/>
                      <a:pt x="0" y="6"/>
                      <a:pt x="0" y="6"/>
                    </a:cubicBezTo>
                    <a:cubicBezTo>
                      <a:pt x="2" y="2"/>
                      <a:pt x="9" y="0"/>
                      <a:pt x="1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Freeform 117"/>
              <p:cNvSpPr>
                <a:spLocks/>
              </p:cNvSpPr>
              <p:nvPr/>
            </p:nvSpPr>
            <p:spPr bwMode="auto">
              <a:xfrm>
                <a:off x="5312" y="2370"/>
                <a:ext cx="2" cy="1"/>
              </a:xfrm>
              <a:custGeom>
                <a:avLst/>
                <a:gdLst>
                  <a:gd name="T0" fmla="*/ 0 w 8"/>
                  <a:gd name="T1" fmla="*/ 3 h 3"/>
                  <a:gd name="T2" fmla="*/ 8 w 8"/>
                  <a:gd name="T3" fmla="*/ 0 h 3"/>
                  <a:gd name="T4" fmla="*/ 0 w 8"/>
                  <a:gd name="T5" fmla="*/ 3 h 3"/>
                </a:gdLst>
                <a:ahLst/>
                <a:cxnLst>
                  <a:cxn ang="0">
                    <a:pos x="T0" y="T1"/>
                  </a:cxn>
                  <a:cxn ang="0">
                    <a:pos x="T2" y="T3"/>
                  </a:cxn>
                  <a:cxn ang="0">
                    <a:pos x="T4" y="T5"/>
                  </a:cxn>
                </a:cxnLst>
                <a:rect l="0" t="0" r="r" b="b"/>
                <a:pathLst>
                  <a:path w="8" h="3">
                    <a:moveTo>
                      <a:pt x="0" y="3"/>
                    </a:moveTo>
                    <a:cubicBezTo>
                      <a:pt x="3" y="2"/>
                      <a:pt x="6" y="1"/>
                      <a:pt x="8" y="0"/>
                    </a:cubicBezTo>
                    <a:cubicBezTo>
                      <a:pt x="5" y="1"/>
                      <a:pt x="3" y="2"/>
                      <a:pt x="0"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Freeform 118"/>
              <p:cNvSpPr>
                <a:spLocks/>
              </p:cNvSpPr>
              <p:nvPr/>
            </p:nvSpPr>
            <p:spPr bwMode="auto">
              <a:xfrm>
                <a:off x="5314" y="2370"/>
                <a:ext cx="1" cy="0"/>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cubicBezTo>
                      <a:pt x="2" y="1"/>
                      <a:pt x="1"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Freeform 119"/>
              <p:cNvSpPr>
                <a:spLocks/>
              </p:cNvSpPr>
              <p:nvPr/>
            </p:nvSpPr>
            <p:spPr bwMode="auto">
              <a:xfrm>
                <a:off x="5570" y="245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1" name="Freeform 120"/>
              <p:cNvSpPr>
                <a:spLocks/>
              </p:cNvSpPr>
              <p:nvPr/>
            </p:nvSpPr>
            <p:spPr bwMode="auto">
              <a:xfrm>
                <a:off x="4892" y="2390"/>
                <a:ext cx="4" cy="15"/>
              </a:xfrm>
              <a:custGeom>
                <a:avLst/>
                <a:gdLst>
                  <a:gd name="T0" fmla="*/ 0 w 16"/>
                  <a:gd name="T1" fmla="*/ 42 h 49"/>
                  <a:gd name="T2" fmla="*/ 6 w 16"/>
                  <a:gd name="T3" fmla="*/ 0 h 49"/>
                  <a:gd name="T4" fmla="*/ 14 w 16"/>
                  <a:gd name="T5" fmla="*/ 11 h 49"/>
                  <a:gd name="T6" fmla="*/ 15 w 16"/>
                  <a:gd name="T7" fmla="*/ 25 h 49"/>
                  <a:gd name="T8" fmla="*/ 8 w 16"/>
                  <a:gd name="T9" fmla="*/ 49 h 49"/>
                  <a:gd name="T10" fmla="*/ 0 w 16"/>
                  <a:gd name="T11" fmla="*/ 42 h 49"/>
                </a:gdLst>
                <a:ahLst/>
                <a:cxnLst>
                  <a:cxn ang="0">
                    <a:pos x="T0" y="T1"/>
                  </a:cxn>
                  <a:cxn ang="0">
                    <a:pos x="T2" y="T3"/>
                  </a:cxn>
                  <a:cxn ang="0">
                    <a:pos x="T4" y="T5"/>
                  </a:cxn>
                  <a:cxn ang="0">
                    <a:pos x="T6" y="T7"/>
                  </a:cxn>
                  <a:cxn ang="0">
                    <a:pos x="T8" y="T9"/>
                  </a:cxn>
                  <a:cxn ang="0">
                    <a:pos x="T10" y="T11"/>
                  </a:cxn>
                </a:cxnLst>
                <a:rect l="0" t="0" r="r" b="b"/>
                <a:pathLst>
                  <a:path w="16" h="49">
                    <a:moveTo>
                      <a:pt x="0" y="42"/>
                    </a:moveTo>
                    <a:cubicBezTo>
                      <a:pt x="16" y="33"/>
                      <a:pt x="5" y="17"/>
                      <a:pt x="6" y="0"/>
                    </a:cubicBezTo>
                    <a:cubicBezTo>
                      <a:pt x="7" y="1"/>
                      <a:pt x="13" y="8"/>
                      <a:pt x="14" y="11"/>
                    </a:cubicBezTo>
                    <a:cubicBezTo>
                      <a:pt x="16" y="17"/>
                      <a:pt x="12" y="20"/>
                      <a:pt x="15" y="25"/>
                    </a:cubicBezTo>
                    <a:cubicBezTo>
                      <a:pt x="15" y="34"/>
                      <a:pt x="8" y="40"/>
                      <a:pt x="8" y="49"/>
                    </a:cubicBezTo>
                    <a:cubicBezTo>
                      <a:pt x="7" y="45"/>
                      <a:pt x="4" y="42"/>
                      <a:pt x="0" y="4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Freeform 121"/>
              <p:cNvSpPr>
                <a:spLocks/>
              </p:cNvSpPr>
              <p:nvPr/>
            </p:nvSpPr>
            <p:spPr bwMode="auto">
              <a:xfrm>
                <a:off x="4894" y="2405"/>
                <a:ext cx="0" cy="1"/>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3"/>
                      <a:pt x="0" y="5"/>
                    </a:cubicBezTo>
                    <a:cubicBezTo>
                      <a:pt x="0" y="5"/>
                      <a:pt x="0" y="5"/>
                      <a:pt x="0" y="5"/>
                    </a:cubicBezTo>
                    <a:cubicBezTo>
                      <a:pt x="0" y="3"/>
                      <a:pt x="0" y="2"/>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3" name="Freeform 122"/>
              <p:cNvSpPr>
                <a:spLocks/>
              </p:cNvSpPr>
              <p:nvPr/>
            </p:nvSpPr>
            <p:spPr bwMode="auto">
              <a:xfrm>
                <a:off x="4909" y="2447"/>
                <a:ext cx="1" cy="0"/>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1"/>
                      <a:pt x="3" y="0"/>
                    </a:cubicBezTo>
                    <a:cubicBezTo>
                      <a:pt x="2" y="1"/>
                      <a:pt x="1" y="1"/>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Freeform 123"/>
              <p:cNvSpPr>
                <a:spLocks/>
              </p:cNvSpPr>
              <p:nvPr/>
            </p:nvSpPr>
            <p:spPr bwMode="auto">
              <a:xfrm>
                <a:off x="4881" y="2478"/>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Freeform 124"/>
              <p:cNvSpPr>
                <a:spLocks/>
              </p:cNvSpPr>
              <p:nvPr/>
            </p:nvSpPr>
            <p:spPr bwMode="auto">
              <a:xfrm>
                <a:off x="4841" y="2343"/>
                <a:ext cx="0" cy="1"/>
              </a:xfrm>
              <a:custGeom>
                <a:avLst/>
                <a:gdLst>
                  <a:gd name="T0" fmla="*/ 1 w 1"/>
                  <a:gd name="T1" fmla="*/ 0 h 3"/>
                  <a:gd name="T2" fmla="*/ 1 w 1"/>
                  <a:gd name="T3" fmla="*/ 3 h 3"/>
                  <a:gd name="T4" fmla="*/ 0 w 1"/>
                  <a:gd name="T5" fmla="*/ 1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1" y="2"/>
                      <a:pt x="1" y="3"/>
                    </a:cubicBezTo>
                    <a:cubicBezTo>
                      <a:pt x="0" y="2"/>
                      <a:pt x="0" y="1"/>
                      <a:pt x="0" y="1"/>
                    </a:cubicBezTo>
                    <a:cubicBezTo>
                      <a:pt x="0" y="1"/>
                      <a:pt x="1"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Freeform 125"/>
              <p:cNvSpPr>
                <a:spLocks/>
              </p:cNvSpPr>
              <p:nvPr/>
            </p:nvSpPr>
            <p:spPr bwMode="auto">
              <a:xfrm>
                <a:off x="4225" y="24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7" name="Freeform 126"/>
              <p:cNvSpPr>
                <a:spLocks/>
              </p:cNvSpPr>
              <p:nvPr/>
            </p:nvSpPr>
            <p:spPr bwMode="auto">
              <a:xfrm>
                <a:off x="4219" y="2487"/>
                <a:ext cx="1" cy="2"/>
              </a:xfrm>
              <a:custGeom>
                <a:avLst/>
                <a:gdLst>
                  <a:gd name="T0" fmla="*/ 5 w 6"/>
                  <a:gd name="T1" fmla="*/ 0 h 6"/>
                  <a:gd name="T2" fmla="*/ 6 w 6"/>
                  <a:gd name="T3" fmla="*/ 2 h 6"/>
                  <a:gd name="T4" fmla="*/ 1 w 6"/>
                  <a:gd name="T5" fmla="*/ 6 h 6"/>
                  <a:gd name="T6" fmla="*/ 0 w 6"/>
                  <a:gd name="T7" fmla="*/ 6 h 6"/>
                  <a:gd name="T8" fmla="*/ 5 w 6"/>
                  <a:gd name="T9" fmla="*/ 0 h 6"/>
                </a:gdLst>
                <a:ahLst/>
                <a:cxnLst>
                  <a:cxn ang="0">
                    <a:pos x="T0" y="T1"/>
                  </a:cxn>
                  <a:cxn ang="0">
                    <a:pos x="T2" y="T3"/>
                  </a:cxn>
                  <a:cxn ang="0">
                    <a:pos x="T4" y="T5"/>
                  </a:cxn>
                  <a:cxn ang="0">
                    <a:pos x="T6" y="T7"/>
                  </a:cxn>
                  <a:cxn ang="0">
                    <a:pos x="T8" y="T9"/>
                  </a:cxn>
                </a:cxnLst>
                <a:rect l="0" t="0" r="r" b="b"/>
                <a:pathLst>
                  <a:path w="6" h="6">
                    <a:moveTo>
                      <a:pt x="5" y="0"/>
                    </a:moveTo>
                    <a:cubicBezTo>
                      <a:pt x="5" y="1"/>
                      <a:pt x="6" y="2"/>
                      <a:pt x="6" y="2"/>
                    </a:cubicBezTo>
                    <a:cubicBezTo>
                      <a:pt x="1" y="6"/>
                      <a:pt x="1" y="6"/>
                      <a:pt x="1" y="6"/>
                    </a:cubicBezTo>
                    <a:cubicBezTo>
                      <a:pt x="1" y="6"/>
                      <a:pt x="0" y="6"/>
                      <a:pt x="0" y="6"/>
                    </a:cubicBezTo>
                    <a:cubicBezTo>
                      <a:pt x="2" y="5"/>
                      <a:pt x="4" y="3"/>
                      <a:pt x="5"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8" name="Freeform 127"/>
              <p:cNvSpPr>
                <a:spLocks/>
              </p:cNvSpPr>
              <p:nvPr/>
            </p:nvSpPr>
            <p:spPr bwMode="auto">
              <a:xfrm>
                <a:off x="4220" y="2487"/>
                <a:ext cx="0" cy="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0"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Freeform 128"/>
              <p:cNvSpPr>
                <a:spLocks/>
              </p:cNvSpPr>
              <p:nvPr/>
            </p:nvSpPr>
            <p:spPr bwMode="auto">
              <a:xfrm>
                <a:off x="4218" y="2488"/>
                <a:ext cx="1" cy="1"/>
              </a:xfrm>
              <a:custGeom>
                <a:avLst/>
                <a:gdLst>
                  <a:gd name="T0" fmla="*/ 1 w 3"/>
                  <a:gd name="T1" fmla="*/ 0 h 2"/>
                  <a:gd name="T2" fmla="*/ 3 w 3"/>
                  <a:gd name="T3" fmla="*/ 1 h 2"/>
                  <a:gd name="T4" fmla="*/ 0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2" y="1"/>
                      <a:pt x="2" y="1"/>
                      <a:pt x="3" y="1"/>
                    </a:cubicBezTo>
                    <a:cubicBezTo>
                      <a:pt x="2" y="1"/>
                      <a:pt x="1" y="2"/>
                      <a:pt x="0" y="2"/>
                    </a:cubicBezTo>
                    <a:cubicBezTo>
                      <a:pt x="1" y="2"/>
                      <a:pt x="1" y="1"/>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0" name="Freeform 129"/>
              <p:cNvSpPr>
                <a:spLocks/>
              </p:cNvSpPr>
              <p:nvPr/>
            </p:nvSpPr>
            <p:spPr bwMode="auto">
              <a:xfrm>
                <a:off x="5385" y="2348"/>
                <a:ext cx="1" cy="1"/>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2" y="1"/>
                      <a:pt x="3" y="2"/>
                      <a:pt x="4" y="4"/>
                    </a:cubicBezTo>
                    <a:cubicBezTo>
                      <a:pt x="2" y="3"/>
                      <a:pt x="1"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Freeform 130"/>
              <p:cNvSpPr>
                <a:spLocks/>
              </p:cNvSpPr>
              <p:nvPr/>
            </p:nvSpPr>
            <p:spPr bwMode="auto">
              <a:xfrm>
                <a:off x="5374" y="2370"/>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0"/>
                      <a:pt x="0" y="0"/>
                    </a:cubicBezTo>
                    <a:cubicBezTo>
                      <a:pt x="2" y="0"/>
                      <a:pt x="3" y="0"/>
                      <a:pt x="4"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Freeform 131"/>
              <p:cNvSpPr>
                <a:spLocks/>
              </p:cNvSpPr>
              <p:nvPr/>
            </p:nvSpPr>
            <p:spPr bwMode="auto">
              <a:xfrm>
                <a:off x="5352" y="2414"/>
                <a:ext cx="1" cy="1"/>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4" y="2"/>
                      <a:pt x="2" y="1"/>
                      <a:pt x="0" y="0"/>
                    </a:cubicBezTo>
                    <a:cubicBezTo>
                      <a:pt x="2" y="1"/>
                      <a:pt x="4" y="2"/>
                      <a:pt x="5"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Freeform 132"/>
              <p:cNvSpPr>
                <a:spLocks/>
              </p:cNvSpPr>
              <p:nvPr/>
            </p:nvSpPr>
            <p:spPr bwMode="auto">
              <a:xfrm>
                <a:off x="5365" y="23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4" name="Freeform 133"/>
              <p:cNvSpPr>
                <a:spLocks/>
              </p:cNvSpPr>
              <p:nvPr/>
            </p:nvSpPr>
            <p:spPr bwMode="auto">
              <a:xfrm>
                <a:off x="4712" y="243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0"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Freeform 134"/>
              <p:cNvSpPr>
                <a:spLocks/>
              </p:cNvSpPr>
              <p:nvPr/>
            </p:nvSpPr>
            <p:spPr bwMode="auto">
              <a:xfrm>
                <a:off x="4717" y="24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6" name="Freeform 135"/>
              <p:cNvSpPr>
                <a:spLocks/>
              </p:cNvSpPr>
              <p:nvPr/>
            </p:nvSpPr>
            <p:spPr bwMode="auto">
              <a:xfrm>
                <a:off x="4714" y="2436"/>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7" name="Freeform 136"/>
              <p:cNvSpPr>
                <a:spLocks/>
              </p:cNvSpPr>
              <p:nvPr/>
            </p:nvSpPr>
            <p:spPr bwMode="auto">
              <a:xfrm>
                <a:off x="4713" y="2436"/>
                <a:ext cx="1" cy="1"/>
              </a:xfrm>
              <a:custGeom>
                <a:avLst/>
                <a:gdLst>
                  <a:gd name="T0" fmla="*/ 4 w 5"/>
                  <a:gd name="T1" fmla="*/ 0 h 4"/>
                  <a:gd name="T2" fmla="*/ 5 w 5"/>
                  <a:gd name="T3" fmla="*/ 1 h 4"/>
                  <a:gd name="T4" fmla="*/ 1 w 5"/>
                  <a:gd name="T5" fmla="*/ 4 h 4"/>
                  <a:gd name="T6" fmla="*/ 0 w 5"/>
                  <a:gd name="T7" fmla="*/ 4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4" y="0"/>
                      <a:pt x="5" y="1"/>
                      <a:pt x="5" y="1"/>
                    </a:cubicBezTo>
                    <a:cubicBezTo>
                      <a:pt x="1" y="4"/>
                      <a:pt x="1" y="4"/>
                      <a:pt x="1" y="4"/>
                    </a:cubicBezTo>
                    <a:cubicBezTo>
                      <a:pt x="1" y="4"/>
                      <a:pt x="0" y="4"/>
                      <a:pt x="0" y="4"/>
                    </a:cubicBezTo>
                    <a:cubicBezTo>
                      <a:pt x="2" y="3"/>
                      <a:pt x="3" y="2"/>
                      <a:pt x="4"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Freeform 137"/>
              <p:cNvSpPr>
                <a:spLocks/>
              </p:cNvSpPr>
              <p:nvPr/>
            </p:nvSpPr>
            <p:spPr bwMode="auto">
              <a:xfrm>
                <a:off x="4713" y="2437"/>
                <a:ext cx="0"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9" name="Freeform 138"/>
              <p:cNvSpPr>
                <a:spLocks/>
              </p:cNvSpPr>
              <p:nvPr/>
            </p:nvSpPr>
            <p:spPr bwMode="auto">
              <a:xfrm>
                <a:off x="4586" y="2426"/>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0" y="0"/>
                    </a:cubicBezTo>
                    <a:cubicBezTo>
                      <a:pt x="1" y="0"/>
                      <a:pt x="1" y="0"/>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0" name="Freeform 139"/>
              <p:cNvSpPr>
                <a:spLocks/>
              </p:cNvSpPr>
              <p:nvPr/>
            </p:nvSpPr>
            <p:spPr bwMode="auto">
              <a:xfrm>
                <a:off x="4600" y="2401"/>
                <a:ext cx="1" cy="1"/>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2" y="1"/>
                      <a:pt x="2" y="2"/>
                      <a:pt x="3" y="3"/>
                    </a:cubicBezTo>
                    <a:cubicBezTo>
                      <a:pt x="2" y="2"/>
                      <a:pt x="1"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1" name="Freeform 140"/>
              <p:cNvSpPr>
                <a:spLocks/>
              </p:cNvSpPr>
              <p:nvPr/>
            </p:nvSpPr>
            <p:spPr bwMode="auto">
              <a:xfrm>
                <a:off x="4592" y="2416"/>
                <a:ext cx="1"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1"/>
                      <a:pt x="0" y="0"/>
                    </a:cubicBezTo>
                    <a:cubicBezTo>
                      <a:pt x="1" y="0"/>
                      <a:pt x="1" y="1"/>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2" name="Freeform 141"/>
              <p:cNvSpPr>
                <a:spLocks/>
              </p:cNvSpPr>
              <p:nvPr/>
            </p:nvSpPr>
            <p:spPr bwMode="auto">
              <a:xfrm>
                <a:off x="4572" y="2478"/>
                <a:ext cx="1" cy="1"/>
              </a:xfrm>
              <a:custGeom>
                <a:avLst/>
                <a:gdLst>
                  <a:gd name="T0" fmla="*/ 0 w 5"/>
                  <a:gd name="T1" fmla="*/ 0 h 3"/>
                  <a:gd name="T2" fmla="*/ 4 w 5"/>
                  <a:gd name="T3" fmla="*/ 2 h 3"/>
                  <a:gd name="T4" fmla="*/ 5 w 5"/>
                  <a:gd name="T5" fmla="*/ 3 h 3"/>
                  <a:gd name="T6" fmla="*/ 0 w 5"/>
                  <a:gd name="T7" fmla="*/ 0 h 3"/>
                </a:gdLst>
                <a:ahLst/>
                <a:cxnLst>
                  <a:cxn ang="0">
                    <a:pos x="T0" y="T1"/>
                  </a:cxn>
                  <a:cxn ang="0">
                    <a:pos x="T2" y="T3"/>
                  </a:cxn>
                  <a:cxn ang="0">
                    <a:pos x="T4" y="T5"/>
                  </a:cxn>
                  <a:cxn ang="0">
                    <a:pos x="T6" y="T7"/>
                  </a:cxn>
                </a:cxnLst>
                <a:rect l="0" t="0" r="r" b="b"/>
                <a:pathLst>
                  <a:path w="5" h="3">
                    <a:moveTo>
                      <a:pt x="0" y="0"/>
                    </a:moveTo>
                    <a:cubicBezTo>
                      <a:pt x="2" y="1"/>
                      <a:pt x="3" y="1"/>
                      <a:pt x="4" y="2"/>
                    </a:cubicBezTo>
                    <a:cubicBezTo>
                      <a:pt x="5" y="2"/>
                      <a:pt x="5" y="2"/>
                      <a:pt x="5" y="3"/>
                    </a:cubicBezTo>
                    <a:cubicBezTo>
                      <a:pt x="4" y="2"/>
                      <a:pt x="2"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3" name="Freeform 142"/>
              <p:cNvSpPr>
                <a:spLocks/>
              </p:cNvSpPr>
              <p:nvPr/>
            </p:nvSpPr>
            <p:spPr bwMode="auto">
              <a:xfrm>
                <a:off x="4576" y="2449"/>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2" y="0"/>
                      <a:pt x="3" y="1"/>
                      <a:pt x="4"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4" name="Freeform 143"/>
              <p:cNvSpPr>
                <a:spLocks/>
              </p:cNvSpPr>
              <p:nvPr/>
            </p:nvSpPr>
            <p:spPr bwMode="auto">
              <a:xfrm>
                <a:off x="4780" y="24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5" name="Freeform 144"/>
              <p:cNvSpPr>
                <a:spLocks/>
              </p:cNvSpPr>
              <p:nvPr/>
            </p:nvSpPr>
            <p:spPr bwMode="auto">
              <a:xfrm>
                <a:off x="4580" y="2487"/>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6" name="Freeform 145"/>
              <p:cNvSpPr>
                <a:spLocks/>
              </p:cNvSpPr>
              <p:nvPr/>
            </p:nvSpPr>
            <p:spPr bwMode="auto">
              <a:xfrm>
                <a:off x="4543" y="2474"/>
                <a:ext cx="2" cy="0"/>
              </a:xfrm>
              <a:custGeom>
                <a:avLst/>
                <a:gdLst>
                  <a:gd name="T0" fmla="*/ 0 w 6"/>
                  <a:gd name="T1" fmla="*/ 1 h 2"/>
                  <a:gd name="T2" fmla="*/ 5 w 6"/>
                  <a:gd name="T3" fmla="*/ 0 h 2"/>
                  <a:gd name="T4" fmla="*/ 6 w 6"/>
                  <a:gd name="T5" fmla="*/ 2 h 2"/>
                  <a:gd name="T6" fmla="*/ 0 w 6"/>
                  <a:gd name="T7" fmla="*/ 1 h 2"/>
                </a:gdLst>
                <a:ahLst/>
                <a:cxnLst>
                  <a:cxn ang="0">
                    <a:pos x="T0" y="T1"/>
                  </a:cxn>
                  <a:cxn ang="0">
                    <a:pos x="T2" y="T3"/>
                  </a:cxn>
                  <a:cxn ang="0">
                    <a:pos x="T4" y="T5"/>
                  </a:cxn>
                  <a:cxn ang="0">
                    <a:pos x="T6" y="T7"/>
                  </a:cxn>
                </a:cxnLst>
                <a:rect l="0" t="0" r="r" b="b"/>
                <a:pathLst>
                  <a:path w="6" h="2">
                    <a:moveTo>
                      <a:pt x="0" y="1"/>
                    </a:moveTo>
                    <a:cubicBezTo>
                      <a:pt x="2" y="0"/>
                      <a:pt x="4" y="0"/>
                      <a:pt x="5" y="0"/>
                    </a:cubicBezTo>
                    <a:cubicBezTo>
                      <a:pt x="6" y="1"/>
                      <a:pt x="6" y="1"/>
                      <a:pt x="6" y="2"/>
                    </a:cubicBezTo>
                    <a:cubicBezTo>
                      <a:pt x="4" y="1"/>
                      <a:pt x="2"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7" name="Freeform 146"/>
              <p:cNvSpPr>
                <a:spLocks/>
              </p:cNvSpPr>
              <p:nvPr/>
            </p:nvSpPr>
            <p:spPr bwMode="auto">
              <a:xfrm>
                <a:off x="4542" y="247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1" y="0"/>
                      <a:pt x="2" y="1"/>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8" name="Freeform 147"/>
              <p:cNvSpPr>
                <a:spLocks/>
              </p:cNvSpPr>
              <p:nvPr/>
            </p:nvSpPr>
            <p:spPr bwMode="auto">
              <a:xfrm>
                <a:off x="4565" y="2446"/>
                <a:ext cx="4" cy="1"/>
              </a:xfrm>
              <a:custGeom>
                <a:avLst/>
                <a:gdLst>
                  <a:gd name="T0" fmla="*/ 11 w 11"/>
                  <a:gd name="T1" fmla="*/ 2 h 2"/>
                  <a:gd name="T2" fmla="*/ 0 w 11"/>
                  <a:gd name="T3" fmla="*/ 0 h 2"/>
                  <a:gd name="T4" fmla="*/ 0 w 11"/>
                  <a:gd name="T5" fmla="*/ 0 h 2"/>
                  <a:gd name="T6" fmla="*/ 11 w 11"/>
                  <a:gd name="T7" fmla="*/ 2 h 2"/>
                </a:gdLst>
                <a:ahLst/>
                <a:cxnLst>
                  <a:cxn ang="0">
                    <a:pos x="T0" y="T1"/>
                  </a:cxn>
                  <a:cxn ang="0">
                    <a:pos x="T2" y="T3"/>
                  </a:cxn>
                  <a:cxn ang="0">
                    <a:pos x="T4" y="T5"/>
                  </a:cxn>
                  <a:cxn ang="0">
                    <a:pos x="T6" y="T7"/>
                  </a:cxn>
                </a:cxnLst>
                <a:rect l="0" t="0" r="r" b="b"/>
                <a:pathLst>
                  <a:path w="11" h="2">
                    <a:moveTo>
                      <a:pt x="11" y="2"/>
                    </a:moveTo>
                    <a:cubicBezTo>
                      <a:pt x="8" y="2"/>
                      <a:pt x="4" y="1"/>
                      <a:pt x="0" y="0"/>
                    </a:cubicBezTo>
                    <a:cubicBezTo>
                      <a:pt x="0" y="0"/>
                      <a:pt x="0" y="0"/>
                      <a:pt x="0" y="0"/>
                    </a:cubicBezTo>
                    <a:cubicBezTo>
                      <a:pt x="4" y="0"/>
                      <a:pt x="7" y="1"/>
                      <a:pt x="11"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9" name="Freeform 148"/>
              <p:cNvSpPr>
                <a:spLocks/>
              </p:cNvSpPr>
              <p:nvPr/>
            </p:nvSpPr>
            <p:spPr bwMode="auto">
              <a:xfrm>
                <a:off x="4568" y="2475"/>
                <a:ext cx="1" cy="0"/>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1"/>
                      <a:pt x="1"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0" name="Freeform 149"/>
              <p:cNvSpPr>
                <a:spLocks/>
              </p:cNvSpPr>
              <p:nvPr/>
            </p:nvSpPr>
            <p:spPr bwMode="auto">
              <a:xfrm>
                <a:off x="4555" y="2418"/>
                <a:ext cx="0" cy="2"/>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1" y="3"/>
                      <a:pt x="0" y="2"/>
                      <a:pt x="0" y="0"/>
                    </a:cubicBezTo>
                    <a:cubicBezTo>
                      <a:pt x="1" y="1"/>
                      <a:pt x="1" y="3"/>
                      <a:pt x="1" y="4"/>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1" name="Freeform 150"/>
              <p:cNvSpPr>
                <a:spLocks/>
              </p:cNvSpPr>
              <p:nvPr/>
            </p:nvSpPr>
            <p:spPr bwMode="auto">
              <a:xfrm>
                <a:off x="4657" y="2446"/>
                <a:ext cx="3" cy="10"/>
              </a:xfrm>
              <a:custGeom>
                <a:avLst/>
                <a:gdLst>
                  <a:gd name="T0" fmla="*/ 0 w 12"/>
                  <a:gd name="T1" fmla="*/ 31 h 36"/>
                  <a:gd name="T2" fmla="*/ 4 w 12"/>
                  <a:gd name="T3" fmla="*/ 0 h 36"/>
                  <a:gd name="T4" fmla="*/ 10 w 12"/>
                  <a:gd name="T5" fmla="*/ 9 h 36"/>
                  <a:gd name="T6" fmla="*/ 11 w 12"/>
                  <a:gd name="T7" fmla="*/ 19 h 36"/>
                  <a:gd name="T8" fmla="*/ 5 w 12"/>
                  <a:gd name="T9" fmla="*/ 36 h 36"/>
                  <a:gd name="T10" fmla="*/ 0 w 12"/>
                  <a:gd name="T11" fmla="*/ 31 h 36"/>
                </a:gdLst>
                <a:ahLst/>
                <a:cxnLst>
                  <a:cxn ang="0">
                    <a:pos x="T0" y="T1"/>
                  </a:cxn>
                  <a:cxn ang="0">
                    <a:pos x="T2" y="T3"/>
                  </a:cxn>
                  <a:cxn ang="0">
                    <a:pos x="T4" y="T5"/>
                  </a:cxn>
                  <a:cxn ang="0">
                    <a:pos x="T6" y="T7"/>
                  </a:cxn>
                  <a:cxn ang="0">
                    <a:pos x="T8" y="T9"/>
                  </a:cxn>
                  <a:cxn ang="0">
                    <a:pos x="T10" y="T11"/>
                  </a:cxn>
                </a:cxnLst>
                <a:rect l="0" t="0" r="r" b="b"/>
                <a:pathLst>
                  <a:path w="12" h="36">
                    <a:moveTo>
                      <a:pt x="0" y="31"/>
                    </a:moveTo>
                    <a:cubicBezTo>
                      <a:pt x="12" y="24"/>
                      <a:pt x="3" y="12"/>
                      <a:pt x="4" y="0"/>
                    </a:cubicBezTo>
                    <a:cubicBezTo>
                      <a:pt x="5" y="1"/>
                      <a:pt x="9" y="6"/>
                      <a:pt x="10" y="9"/>
                    </a:cubicBezTo>
                    <a:cubicBezTo>
                      <a:pt x="11" y="12"/>
                      <a:pt x="8" y="15"/>
                      <a:pt x="11" y="19"/>
                    </a:cubicBezTo>
                    <a:cubicBezTo>
                      <a:pt x="11" y="25"/>
                      <a:pt x="5" y="30"/>
                      <a:pt x="5" y="36"/>
                    </a:cubicBezTo>
                    <a:cubicBezTo>
                      <a:pt x="5" y="33"/>
                      <a:pt x="3" y="31"/>
                      <a:pt x="0" y="3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2" name="Freeform 151"/>
              <p:cNvSpPr>
                <a:spLocks/>
              </p:cNvSpPr>
              <p:nvPr/>
            </p:nvSpPr>
            <p:spPr bwMode="auto">
              <a:xfrm>
                <a:off x="4658" y="2456"/>
                <a:ext cx="0" cy="1"/>
              </a:xfrm>
              <a:custGeom>
                <a:avLst/>
                <a:gdLst>
                  <a:gd name="T0" fmla="*/ 0 w 1"/>
                  <a:gd name="T1" fmla="*/ 0 h 3"/>
                  <a:gd name="T2" fmla="*/ 1 w 1"/>
                  <a:gd name="T3" fmla="*/ 3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1" y="1"/>
                      <a:pt x="1" y="2"/>
                      <a:pt x="1" y="3"/>
                    </a:cubicBezTo>
                    <a:cubicBezTo>
                      <a:pt x="1" y="3"/>
                      <a:pt x="1" y="3"/>
                      <a:pt x="1" y="3"/>
                    </a:cubicBezTo>
                    <a:cubicBezTo>
                      <a:pt x="0" y="2"/>
                      <a:pt x="0"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3" name="Freeform 152"/>
              <p:cNvSpPr>
                <a:spLocks/>
              </p:cNvSpPr>
              <p:nvPr/>
            </p:nvSpPr>
            <p:spPr bwMode="auto">
              <a:xfrm>
                <a:off x="4649" y="2509"/>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4" name="Freeform 153"/>
              <p:cNvSpPr>
                <a:spLocks/>
              </p:cNvSpPr>
              <p:nvPr/>
            </p:nvSpPr>
            <p:spPr bwMode="auto">
              <a:xfrm>
                <a:off x="4468" y="2516"/>
                <a:ext cx="1" cy="0"/>
              </a:xfrm>
              <a:custGeom>
                <a:avLst/>
                <a:gdLst>
                  <a:gd name="T0" fmla="*/ 2 w 2"/>
                  <a:gd name="T1" fmla="*/ 0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1"/>
                      <a:pt x="0" y="1"/>
                    </a:cubicBezTo>
                    <a:cubicBezTo>
                      <a:pt x="0" y="1"/>
                      <a:pt x="0" y="1"/>
                      <a:pt x="0" y="1"/>
                    </a:cubicBezTo>
                    <a:cubicBezTo>
                      <a:pt x="1" y="1"/>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5" name="Freeform 154"/>
              <p:cNvSpPr>
                <a:spLocks/>
              </p:cNvSpPr>
              <p:nvPr/>
            </p:nvSpPr>
            <p:spPr bwMode="auto">
              <a:xfrm>
                <a:off x="4467" y="2525"/>
                <a:ext cx="1" cy="0"/>
              </a:xfrm>
              <a:custGeom>
                <a:avLst/>
                <a:gdLst>
                  <a:gd name="T0" fmla="*/ 6 w 6"/>
                  <a:gd name="T1" fmla="*/ 0 w 6"/>
                  <a:gd name="T2" fmla="*/ 6 w 6"/>
                </a:gdLst>
                <a:ahLst/>
                <a:cxnLst>
                  <a:cxn ang="0">
                    <a:pos x="T0" y="0"/>
                  </a:cxn>
                  <a:cxn ang="0">
                    <a:pos x="T1" y="0"/>
                  </a:cxn>
                  <a:cxn ang="0">
                    <a:pos x="T2" y="0"/>
                  </a:cxn>
                </a:cxnLst>
                <a:rect l="0" t="0" r="r" b="b"/>
                <a:pathLst>
                  <a:path w="6">
                    <a:moveTo>
                      <a:pt x="6" y="0"/>
                    </a:moveTo>
                    <a:cubicBezTo>
                      <a:pt x="4" y="0"/>
                      <a:pt x="2" y="0"/>
                      <a:pt x="0" y="0"/>
                    </a:cubicBezTo>
                    <a:cubicBezTo>
                      <a:pt x="2" y="0"/>
                      <a:pt x="4" y="0"/>
                      <a:pt x="6"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6" name="Freeform 155"/>
              <p:cNvSpPr>
                <a:spLocks/>
              </p:cNvSpPr>
              <p:nvPr/>
            </p:nvSpPr>
            <p:spPr bwMode="auto">
              <a:xfrm>
                <a:off x="4516" y="2478"/>
                <a:ext cx="0" cy="0"/>
              </a:xfrm>
              <a:custGeom>
                <a:avLst/>
                <a:gdLst>
                  <a:gd name="T0" fmla="*/ 0 w 2"/>
                  <a:gd name="T1" fmla="*/ 1 h 1"/>
                  <a:gd name="T2" fmla="*/ 1 w 2"/>
                  <a:gd name="T3" fmla="*/ 0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1" y="0"/>
                    </a:cubicBezTo>
                    <a:cubicBezTo>
                      <a:pt x="1" y="0"/>
                      <a:pt x="1" y="0"/>
                      <a:pt x="2" y="0"/>
                    </a:cubicBezTo>
                    <a:cubicBezTo>
                      <a:pt x="1" y="0"/>
                      <a:pt x="1"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7" name="Freeform 156"/>
              <p:cNvSpPr>
                <a:spLocks/>
              </p:cNvSpPr>
              <p:nvPr/>
            </p:nvSpPr>
            <p:spPr bwMode="auto">
              <a:xfrm>
                <a:off x="4426" y="25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8" name="Freeform 157"/>
              <p:cNvSpPr>
                <a:spLocks/>
              </p:cNvSpPr>
              <p:nvPr/>
            </p:nvSpPr>
            <p:spPr bwMode="auto">
              <a:xfrm>
                <a:off x="4430" y="2542"/>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9" name="Freeform 158"/>
              <p:cNvSpPr>
                <a:spLocks/>
              </p:cNvSpPr>
              <p:nvPr/>
            </p:nvSpPr>
            <p:spPr bwMode="auto">
              <a:xfrm>
                <a:off x="1915" y="2596"/>
                <a:ext cx="1" cy="1"/>
              </a:xfrm>
              <a:custGeom>
                <a:avLst/>
                <a:gdLst>
                  <a:gd name="T0" fmla="*/ 2 w 2"/>
                  <a:gd name="T1" fmla="*/ 0 h 3"/>
                  <a:gd name="T2" fmla="*/ 1 w 2"/>
                  <a:gd name="T3" fmla="*/ 3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1" y="3"/>
                    </a:cubicBezTo>
                    <a:cubicBezTo>
                      <a:pt x="1" y="2"/>
                      <a:pt x="1" y="2"/>
                      <a:pt x="0" y="1"/>
                    </a:cubicBezTo>
                    <a:cubicBezTo>
                      <a:pt x="0" y="1"/>
                      <a:pt x="2"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0" name="Freeform 159"/>
              <p:cNvSpPr>
                <a:spLocks/>
              </p:cNvSpPr>
              <p:nvPr/>
            </p:nvSpPr>
            <p:spPr bwMode="auto">
              <a:xfrm>
                <a:off x="2383" y="2638"/>
                <a:ext cx="2" cy="1"/>
              </a:xfrm>
              <a:custGeom>
                <a:avLst/>
                <a:gdLst>
                  <a:gd name="T0" fmla="*/ 1 w 4"/>
                  <a:gd name="T1" fmla="*/ 0 h 2"/>
                  <a:gd name="T2" fmla="*/ 4 w 4"/>
                  <a:gd name="T3" fmla="*/ 1 h 2"/>
                  <a:gd name="T4" fmla="*/ 0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2" y="0"/>
                      <a:pt x="3" y="1"/>
                      <a:pt x="4" y="1"/>
                    </a:cubicBezTo>
                    <a:cubicBezTo>
                      <a:pt x="3" y="1"/>
                      <a:pt x="1" y="2"/>
                      <a:pt x="0" y="2"/>
                    </a:cubicBezTo>
                    <a:cubicBezTo>
                      <a:pt x="1" y="2"/>
                      <a:pt x="2" y="1"/>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1" name="Freeform 160"/>
              <p:cNvSpPr>
                <a:spLocks/>
              </p:cNvSpPr>
              <p:nvPr/>
            </p:nvSpPr>
            <p:spPr bwMode="auto">
              <a:xfrm>
                <a:off x="2385" y="2637"/>
                <a:ext cx="1" cy="2"/>
              </a:xfrm>
              <a:custGeom>
                <a:avLst/>
                <a:gdLst>
                  <a:gd name="T0" fmla="*/ 5 w 6"/>
                  <a:gd name="T1" fmla="*/ 0 h 7"/>
                  <a:gd name="T2" fmla="*/ 6 w 6"/>
                  <a:gd name="T3" fmla="*/ 3 h 7"/>
                  <a:gd name="T4" fmla="*/ 0 w 6"/>
                  <a:gd name="T5" fmla="*/ 7 h 7"/>
                  <a:gd name="T6" fmla="*/ 0 w 6"/>
                  <a:gd name="T7" fmla="*/ 7 h 7"/>
                  <a:gd name="T8" fmla="*/ 5 w 6"/>
                  <a:gd name="T9" fmla="*/ 0 h 7"/>
                </a:gdLst>
                <a:ahLst/>
                <a:cxnLst>
                  <a:cxn ang="0">
                    <a:pos x="T0" y="T1"/>
                  </a:cxn>
                  <a:cxn ang="0">
                    <a:pos x="T2" y="T3"/>
                  </a:cxn>
                  <a:cxn ang="0">
                    <a:pos x="T4" y="T5"/>
                  </a:cxn>
                  <a:cxn ang="0">
                    <a:pos x="T6" y="T7"/>
                  </a:cxn>
                  <a:cxn ang="0">
                    <a:pos x="T8" y="T9"/>
                  </a:cxn>
                </a:cxnLst>
                <a:rect l="0" t="0" r="r" b="b"/>
                <a:pathLst>
                  <a:path w="6" h="7">
                    <a:moveTo>
                      <a:pt x="5" y="0"/>
                    </a:moveTo>
                    <a:cubicBezTo>
                      <a:pt x="6" y="1"/>
                      <a:pt x="6" y="2"/>
                      <a:pt x="6" y="3"/>
                    </a:cubicBezTo>
                    <a:cubicBezTo>
                      <a:pt x="0" y="7"/>
                      <a:pt x="0" y="7"/>
                      <a:pt x="0" y="7"/>
                    </a:cubicBezTo>
                    <a:cubicBezTo>
                      <a:pt x="0" y="7"/>
                      <a:pt x="0" y="7"/>
                      <a:pt x="0" y="7"/>
                    </a:cubicBezTo>
                    <a:cubicBezTo>
                      <a:pt x="2" y="5"/>
                      <a:pt x="3" y="4"/>
                      <a:pt x="5"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2" name="Freeform 161"/>
              <p:cNvSpPr>
                <a:spLocks/>
              </p:cNvSpPr>
              <p:nvPr/>
            </p:nvSpPr>
            <p:spPr bwMode="auto">
              <a:xfrm>
                <a:off x="2386" y="2636"/>
                <a:ext cx="0" cy="1"/>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1"/>
                      <a:pt x="0" y="0"/>
                      <a:pt x="1"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3" name="Freeform 162"/>
              <p:cNvSpPr>
                <a:spLocks/>
              </p:cNvSpPr>
              <p:nvPr/>
            </p:nvSpPr>
            <p:spPr bwMode="auto">
              <a:xfrm>
                <a:off x="2391" y="2640"/>
                <a:ext cx="1"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4" name="Freeform 163"/>
              <p:cNvSpPr>
                <a:spLocks/>
              </p:cNvSpPr>
              <p:nvPr/>
            </p:nvSpPr>
            <p:spPr bwMode="auto">
              <a:xfrm>
                <a:off x="2168" y="2587"/>
                <a:ext cx="1" cy="1"/>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2" y="2"/>
                      <a:pt x="3" y="3"/>
                      <a:pt x="4" y="5"/>
                    </a:cubicBezTo>
                    <a:cubicBezTo>
                      <a:pt x="2" y="4"/>
                      <a:pt x="1" y="2"/>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5" name="Freeform 164"/>
              <p:cNvSpPr>
                <a:spLocks/>
              </p:cNvSpPr>
              <p:nvPr/>
            </p:nvSpPr>
            <p:spPr bwMode="auto">
              <a:xfrm>
                <a:off x="4292" y="2507"/>
                <a:ext cx="2" cy="1"/>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1"/>
                      <a:pt x="2" y="2"/>
                      <a:pt x="0" y="3"/>
                    </a:cubicBezTo>
                    <a:cubicBezTo>
                      <a:pt x="2" y="2"/>
                      <a:pt x="3" y="1"/>
                      <a:pt x="4"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6" name="Freeform 165"/>
              <p:cNvSpPr>
                <a:spLocks/>
              </p:cNvSpPr>
              <p:nvPr/>
            </p:nvSpPr>
            <p:spPr bwMode="auto">
              <a:xfrm>
                <a:off x="2598" y="2735"/>
                <a:ext cx="4" cy="2"/>
              </a:xfrm>
              <a:custGeom>
                <a:avLst/>
                <a:gdLst>
                  <a:gd name="T0" fmla="*/ 15 w 15"/>
                  <a:gd name="T1" fmla="*/ 1 h 8"/>
                  <a:gd name="T2" fmla="*/ 0 w 15"/>
                  <a:gd name="T3" fmla="*/ 8 h 8"/>
                  <a:gd name="T4" fmla="*/ 0 w 15"/>
                  <a:gd name="T5" fmla="*/ 7 h 8"/>
                  <a:gd name="T6" fmla="*/ 15 w 15"/>
                  <a:gd name="T7" fmla="*/ 1 h 8"/>
                </a:gdLst>
                <a:ahLst/>
                <a:cxnLst>
                  <a:cxn ang="0">
                    <a:pos x="T0" y="T1"/>
                  </a:cxn>
                  <a:cxn ang="0">
                    <a:pos x="T2" y="T3"/>
                  </a:cxn>
                  <a:cxn ang="0">
                    <a:pos x="T4" y="T5"/>
                  </a:cxn>
                  <a:cxn ang="0">
                    <a:pos x="T6" y="T7"/>
                  </a:cxn>
                </a:cxnLst>
                <a:rect l="0" t="0" r="r" b="b"/>
                <a:pathLst>
                  <a:path w="15" h="8">
                    <a:moveTo>
                      <a:pt x="15" y="1"/>
                    </a:moveTo>
                    <a:cubicBezTo>
                      <a:pt x="10" y="4"/>
                      <a:pt x="5" y="6"/>
                      <a:pt x="0" y="8"/>
                    </a:cubicBezTo>
                    <a:cubicBezTo>
                      <a:pt x="0" y="8"/>
                      <a:pt x="0" y="8"/>
                      <a:pt x="0" y="7"/>
                    </a:cubicBezTo>
                    <a:cubicBezTo>
                      <a:pt x="3" y="3"/>
                      <a:pt x="11" y="0"/>
                      <a:pt x="15"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7" name="Freeform 166"/>
              <p:cNvSpPr>
                <a:spLocks/>
              </p:cNvSpPr>
              <p:nvPr/>
            </p:nvSpPr>
            <p:spPr bwMode="auto">
              <a:xfrm>
                <a:off x="2574" y="2649"/>
                <a:ext cx="3" cy="1"/>
              </a:xfrm>
              <a:custGeom>
                <a:avLst/>
                <a:gdLst>
                  <a:gd name="T0" fmla="*/ 0 w 9"/>
                  <a:gd name="T1" fmla="*/ 3 h 3"/>
                  <a:gd name="T2" fmla="*/ 9 w 9"/>
                  <a:gd name="T3" fmla="*/ 0 h 3"/>
                  <a:gd name="T4" fmla="*/ 0 w 9"/>
                  <a:gd name="T5" fmla="*/ 3 h 3"/>
                </a:gdLst>
                <a:ahLst/>
                <a:cxnLst>
                  <a:cxn ang="0">
                    <a:pos x="T0" y="T1"/>
                  </a:cxn>
                  <a:cxn ang="0">
                    <a:pos x="T2" y="T3"/>
                  </a:cxn>
                  <a:cxn ang="0">
                    <a:pos x="T4" y="T5"/>
                  </a:cxn>
                </a:cxnLst>
                <a:rect l="0" t="0" r="r" b="b"/>
                <a:pathLst>
                  <a:path w="9" h="3">
                    <a:moveTo>
                      <a:pt x="0" y="3"/>
                    </a:moveTo>
                    <a:cubicBezTo>
                      <a:pt x="4" y="2"/>
                      <a:pt x="7" y="1"/>
                      <a:pt x="9" y="0"/>
                    </a:cubicBezTo>
                    <a:cubicBezTo>
                      <a:pt x="7" y="1"/>
                      <a:pt x="3" y="3"/>
                      <a:pt x="0"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8" name="Freeform 167"/>
              <p:cNvSpPr>
                <a:spLocks/>
              </p:cNvSpPr>
              <p:nvPr/>
            </p:nvSpPr>
            <p:spPr bwMode="auto">
              <a:xfrm>
                <a:off x="2577" y="2648"/>
                <a:ext cx="1" cy="1"/>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2" y="1"/>
                      <a:pt x="3" y="0"/>
                      <a:pt x="4" y="0"/>
                    </a:cubicBezTo>
                    <a:cubicBezTo>
                      <a:pt x="3" y="0"/>
                      <a:pt x="2"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9" name="Freeform 168"/>
              <p:cNvSpPr>
                <a:spLocks/>
              </p:cNvSpPr>
              <p:nvPr/>
            </p:nvSpPr>
            <p:spPr bwMode="auto">
              <a:xfrm>
                <a:off x="3172" y="2689"/>
                <a:ext cx="2" cy="0"/>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cubicBezTo>
                      <a:pt x="3" y="1"/>
                      <a:pt x="1" y="0"/>
                      <a:pt x="0" y="0"/>
                    </a:cubicBezTo>
                    <a:cubicBezTo>
                      <a:pt x="1" y="0"/>
                      <a:pt x="3" y="1"/>
                      <a:pt x="5"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0" name="Freeform 169"/>
              <p:cNvSpPr>
                <a:spLocks/>
              </p:cNvSpPr>
              <p:nvPr/>
            </p:nvSpPr>
            <p:spPr bwMode="auto">
              <a:xfrm>
                <a:off x="2785" y="2668"/>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1" name="Freeform 170"/>
              <p:cNvSpPr>
                <a:spLocks/>
              </p:cNvSpPr>
              <p:nvPr/>
            </p:nvSpPr>
            <p:spPr bwMode="auto">
              <a:xfrm>
                <a:off x="2664" y="2698"/>
                <a:ext cx="1" cy="1"/>
              </a:xfrm>
              <a:custGeom>
                <a:avLst/>
                <a:gdLst>
                  <a:gd name="T0" fmla="*/ 4 w 4"/>
                  <a:gd name="T1" fmla="*/ 0 h 3"/>
                  <a:gd name="T2" fmla="*/ 0 w 4"/>
                  <a:gd name="T3" fmla="*/ 3 h 3"/>
                  <a:gd name="T4" fmla="*/ 2 w 4"/>
                  <a:gd name="T5" fmla="*/ 0 h 3"/>
                  <a:gd name="T6" fmla="*/ 4 w 4"/>
                  <a:gd name="T7" fmla="*/ 0 h 3"/>
                </a:gdLst>
                <a:ahLst/>
                <a:cxnLst>
                  <a:cxn ang="0">
                    <a:pos x="T0" y="T1"/>
                  </a:cxn>
                  <a:cxn ang="0">
                    <a:pos x="T2" y="T3"/>
                  </a:cxn>
                  <a:cxn ang="0">
                    <a:pos x="T4" y="T5"/>
                  </a:cxn>
                  <a:cxn ang="0">
                    <a:pos x="T6" y="T7"/>
                  </a:cxn>
                </a:cxnLst>
                <a:rect l="0" t="0" r="r" b="b"/>
                <a:pathLst>
                  <a:path w="4" h="3">
                    <a:moveTo>
                      <a:pt x="4" y="0"/>
                    </a:moveTo>
                    <a:cubicBezTo>
                      <a:pt x="3" y="1"/>
                      <a:pt x="2" y="2"/>
                      <a:pt x="0" y="3"/>
                    </a:cubicBezTo>
                    <a:cubicBezTo>
                      <a:pt x="1" y="2"/>
                      <a:pt x="2" y="1"/>
                      <a:pt x="2" y="0"/>
                    </a:cubicBezTo>
                    <a:cubicBezTo>
                      <a:pt x="2" y="0"/>
                      <a:pt x="4" y="0"/>
                      <a:pt x="4"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2" name="Freeform 171"/>
              <p:cNvSpPr>
                <a:spLocks/>
              </p:cNvSpPr>
              <p:nvPr/>
            </p:nvSpPr>
            <p:spPr bwMode="auto">
              <a:xfrm>
                <a:off x="2702" y="2730"/>
                <a:ext cx="2" cy="1"/>
              </a:xfrm>
              <a:custGeom>
                <a:avLst/>
                <a:gdLst>
                  <a:gd name="T0" fmla="*/ 4 w 4"/>
                  <a:gd name="T1" fmla="*/ 3 h 3"/>
                  <a:gd name="T2" fmla="*/ 3 w 4"/>
                  <a:gd name="T3" fmla="*/ 3 h 3"/>
                  <a:gd name="T4" fmla="*/ 0 w 4"/>
                  <a:gd name="T5" fmla="*/ 0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3"/>
                      <a:pt x="3" y="3"/>
                    </a:cubicBezTo>
                    <a:cubicBezTo>
                      <a:pt x="2" y="2"/>
                      <a:pt x="1" y="1"/>
                      <a:pt x="0" y="0"/>
                    </a:cubicBezTo>
                    <a:cubicBezTo>
                      <a:pt x="2" y="1"/>
                      <a:pt x="3" y="2"/>
                      <a:pt x="4"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3" name="Freeform 172"/>
              <p:cNvSpPr>
                <a:spLocks/>
              </p:cNvSpPr>
              <p:nvPr/>
            </p:nvSpPr>
            <p:spPr bwMode="auto">
              <a:xfrm>
                <a:off x="2703" y="2731"/>
                <a:ext cx="0" cy="0"/>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1"/>
                      <a:pt x="2" y="1"/>
                    </a:cubicBezTo>
                    <a:cubicBezTo>
                      <a:pt x="1" y="1"/>
                      <a:pt x="1" y="1"/>
                      <a:pt x="0" y="1"/>
                    </a:cubicBezTo>
                    <a:cubicBezTo>
                      <a:pt x="0"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4" name="Freeform 173"/>
              <p:cNvSpPr>
                <a:spLocks/>
              </p:cNvSpPr>
              <p:nvPr/>
            </p:nvSpPr>
            <p:spPr bwMode="auto">
              <a:xfrm>
                <a:off x="2675" y="2730"/>
                <a:ext cx="1" cy="1"/>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3" y="1"/>
                      <a:pt x="2" y="3"/>
                      <a:pt x="0" y="4"/>
                    </a:cubicBezTo>
                    <a:cubicBezTo>
                      <a:pt x="0" y="2"/>
                      <a:pt x="1" y="1"/>
                      <a:pt x="4"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5" name="Freeform 174"/>
              <p:cNvSpPr>
                <a:spLocks/>
              </p:cNvSpPr>
              <p:nvPr/>
            </p:nvSpPr>
            <p:spPr bwMode="auto">
              <a:xfrm>
                <a:off x="2695" y="2746"/>
                <a:ext cx="2" cy="2"/>
              </a:xfrm>
              <a:custGeom>
                <a:avLst/>
                <a:gdLst>
                  <a:gd name="T0" fmla="*/ 7 w 7"/>
                  <a:gd name="T1" fmla="*/ 0 h 7"/>
                  <a:gd name="T2" fmla="*/ 0 w 7"/>
                  <a:gd name="T3" fmla="*/ 7 h 7"/>
                  <a:gd name="T4" fmla="*/ 7 w 7"/>
                  <a:gd name="T5" fmla="*/ 0 h 7"/>
                </a:gdLst>
                <a:ahLst/>
                <a:cxnLst>
                  <a:cxn ang="0">
                    <a:pos x="T0" y="T1"/>
                  </a:cxn>
                  <a:cxn ang="0">
                    <a:pos x="T2" y="T3"/>
                  </a:cxn>
                  <a:cxn ang="0">
                    <a:pos x="T4" y="T5"/>
                  </a:cxn>
                </a:cxnLst>
                <a:rect l="0" t="0" r="r" b="b"/>
                <a:pathLst>
                  <a:path w="7" h="7">
                    <a:moveTo>
                      <a:pt x="7" y="0"/>
                    </a:moveTo>
                    <a:cubicBezTo>
                      <a:pt x="5" y="3"/>
                      <a:pt x="3" y="5"/>
                      <a:pt x="0" y="7"/>
                    </a:cubicBezTo>
                    <a:cubicBezTo>
                      <a:pt x="2" y="4"/>
                      <a:pt x="4" y="2"/>
                      <a:pt x="7"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6" name="Freeform 175"/>
              <p:cNvSpPr>
                <a:spLocks/>
              </p:cNvSpPr>
              <p:nvPr/>
            </p:nvSpPr>
            <p:spPr bwMode="auto">
              <a:xfrm>
                <a:off x="3101" y="2595"/>
                <a:ext cx="1" cy="1"/>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3" y="1"/>
                      <a:pt x="3" y="2"/>
                      <a:pt x="3" y="3"/>
                    </a:cubicBezTo>
                    <a:cubicBezTo>
                      <a:pt x="2" y="3"/>
                      <a:pt x="1" y="2"/>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7" name="Freeform 176"/>
              <p:cNvSpPr>
                <a:spLocks/>
              </p:cNvSpPr>
              <p:nvPr/>
            </p:nvSpPr>
            <p:spPr bwMode="auto">
              <a:xfrm>
                <a:off x="3086" y="2602"/>
                <a:ext cx="5" cy="2"/>
              </a:xfrm>
              <a:custGeom>
                <a:avLst/>
                <a:gdLst>
                  <a:gd name="T0" fmla="*/ 0 w 14"/>
                  <a:gd name="T1" fmla="*/ 0 h 6"/>
                  <a:gd name="T2" fmla="*/ 14 w 14"/>
                  <a:gd name="T3" fmla="*/ 6 h 6"/>
                  <a:gd name="T4" fmla="*/ 0 w 14"/>
                  <a:gd name="T5" fmla="*/ 0 h 6"/>
                </a:gdLst>
                <a:ahLst/>
                <a:cxnLst>
                  <a:cxn ang="0">
                    <a:pos x="T0" y="T1"/>
                  </a:cxn>
                  <a:cxn ang="0">
                    <a:pos x="T2" y="T3"/>
                  </a:cxn>
                  <a:cxn ang="0">
                    <a:pos x="T4" y="T5"/>
                  </a:cxn>
                </a:cxnLst>
                <a:rect l="0" t="0" r="r" b="b"/>
                <a:pathLst>
                  <a:path w="14" h="6">
                    <a:moveTo>
                      <a:pt x="0" y="0"/>
                    </a:moveTo>
                    <a:cubicBezTo>
                      <a:pt x="5" y="2"/>
                      <a:pt x="9" y="4"/>
                      <a:pt x="14" y="6"/>
                    </a:cubicBezTo>
                    <a:cubicBezTo>
                      <a:pt x="9" y="6"/>
                      <a:pt x="3" y="2"/>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8" name="Freeform 177"/>
              <p:cNvSpPr>
                <a:spLocks/>
              </p:cNvSpPr>
              <p:nvPr/>
            </p:nvSpPr>
            <p:spPr bwMode="auto">
              <a:xfrm>
                <a:off x="3087" y="2612"/>
                <a:ext cx="1"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1"/>
                      <a:pt x="2" y="1"/>
                      <a:pt x="3"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9" name="Freeform 178"/>
              <p:cNvSpPr>
                <a:spLocks/>
              </p:cNvSpPr>
              <p:nvPr/>
            </p:nvSpPr>
            <p:spPr bwMode="auto">
              <a:xfrm>
                <a:off x="3136" y="2621"/>
                <a:ext cx="0" cy="1"/>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1"/>
                    </a:cubicBezTo>
                    <a:cubicBezTo>
                      <a:pt x="0" y="0"/>
                      <a:pt x="0"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0" name="Freeform 179"/>
              <p:cNvSpPr>
                <a:spLocks/>
              </p:cNvSpPr>
              <p:nvPr/>
            </p:nvSpPr>
            <p:spPr bwMode="auto">
              <a:xfrm>
                <a:off x="3088" y="2743"/>
                <a:ext cx="0" cy="0"/>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1" name="Freeform 180"/>
              <p:cNvSpPr>
                <a:spLocks/>
              </p:cNvSpPr>
              <p:nvPr/>
            </p:nvSpPr>
            <p:spPr bwMode="auto">
              <a:xfrm>
                <a:off x="2889" y="2604"/>
                <a:ext cx="3" cy="1"/>
              </a:xfrm>
              <a:custGeom>
                <a:avLst/>
                <a:gdLst>
                  <a:gd name="T0" fmla="*/ 0 w 9"/>
                  <a:gd name="T1" fmla="*/ 3 h 3"/>
                  <a:gd name="T2" fmla="*/ 9 w 9"/>
                  <a:gd name="T3" fmla="*/ 0 h 3"/>
                  <a:gd name="T4" fmla="*/ 0 w 9"/>
                  <a:gd name="T5" fmla="*/ 3 h 3"/>
                </a:gdLst>
                <a:ahLst/>
                <a:cxnLst>
                  <a:cxn ang="0">
                    <a:pos x="T0" y="T1"/>
                  </a:cxn>
                  <a:cxn ang="0">
                    <a:pos x="T2" y="T3"/>
                  </a:cxn>
                  <a:cxn ang="0">
                    <a:pos x="T4" y="T5"/>
                  </a:cxn>
                </a:cxnLst>
                <a:rect l="0" t="0" r="r" b="b"/>
                <a:pathLst>
                  <a:path w="9" h="3">
                    <a:moveTo>
                      <a:pt x="0" y="3"/>
                    </a:moveTo>
                    <a:cubicBezTo>
                      <a:pt x="3" y="2"/>
                      <a:pt x="7" y="1"/>
                      <a:pt x="9" y="0"/>
                    </a:cubicBezTo>
                    <a:cubicBezTo>
                      <a:pt x="6" y="1"/>
                      <a:pt x="3" y="3"/>
                      <a:pt x="0"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2" name="Freeform 181"/>
              <p:cNvSpPr>
                <a:spLocks/>
              </p:cNvSpPr>
              <p:nvPr/>
            </p:nvSpPr>
            <p:spPr bwMode="auto">
              <a:xfrm>
                <a:off x="2892" y="2603"/>
                <a:ext cx="1" cy="1"/>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0"/>
                      <a:pt x="3" y="0"/>
                    </a:cubicBezTo>
                    <a:cubicBezTo>
                      <a:pt x="3" y="0"/>
                      <a:pt x="2"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3" name="Freeform 182"/>
              <p:cNvSpPr>
                <a:spLocks/>
              </p:cNvSpPr>
              <p:nvPr/>
            </p:nvSpPr>
            <p:spPr bwMode="auto">
              <a:xfrm>
                <a:off x="2913" y="2690"/>
                <a:ext cx="5" cy="2"/>
              </a:xfrm>
              <a:custGeom>
                <a:avLst/>
                <a:gdLst>
                  <a:gd name="T0" fmla="*/ 15 w 15"/>
                  <a:gd name="T1" fmla="*/ 1 h 8"/>
                  <a:gd name="T2" fmla="*/ 0 w 15"/>
                  <a:gd name="T3" fmla="*/ 8 h 8"/>
                  <a:gd name="T4" fmla="*/ 0 w 15"/>
                  <a:gd name="T5" fmla="*/ 7 h 8"/>
                  <a:gd name="T6" fmla="*/ 15 w 15"/>
                  <a:gd name="T7" fmla="*/ 1 h 8"/>
                </a:gdLst>
                <a:ahLst/>
                <a:cxnLst>
                  <a:cxn ang="0">
                    <a:pos x="T0" y="T1"/>
                  </a:cxn>
                  <a:cxn ang="0">
                    <a:pos x="T2" y="T3"/>
                  </a:cxn>
                  <a:cxn ang="0">
                    <a:pos x="T4" y="T5"/>
                  </a:cxn>
                  <a:cxn ang="0">
                    <a:pos x="T6" y="T7"/>
                  </a:cxn>
                </a:cxnLst>
                <a:rect l="0" t="0" r="r" b="b"/>
                <a:pathLst>
                  <a:path w="15" h="8">
                    <a:moveTo>
                      <a:pt x="15" y="1"/>
                    </a:moveTo>
                    <a:cubicBezTo>
                      <a:pt x="10" y="4"/>
                      <a:pt x="5" y="7"/>
                      <a:pt x="0" y="8"/>
                    </a:cubicBezTo>
                    <a:cubicBezTo>
                      <a:pt x="0" y="8"/>
                      <a:pt x="0" y="8"/>
                      <a:pt x="0" y="7"/>
                    </a:cubicBezTo>
                    <a:cubicBezTo>
                      <a:pt x="2" y="3"/>
                      <a:pt x="11" y="0"/>
                      <a:pt x="15"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4" name="Freeform 183"/>
              <p:cNvSpPr>
                <a:spLocks/>
              </p:cNvSpPr>
              <p:nvPr/>
            </p:nvSpPr>
            <p:spPr bwMode="auto">
              <a:xfrm>
                <a:off x="4233" y="2462"/>
                <a:ext cx="1" cy="1"/>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cubicBezTo>
                      <a:pt x="3" y="1"/>
                      <a:pt x="2" y="1"/>
                      <a:pt x="0" y="0"/>
                    </a:cubicBezTo>
                    <a:cubicBezTo>
                      <a:pt x="2" y="0"/>
                      <a:pt x="3" y="1"/>
                      <a:pt x="5"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5" name="Freeform 184"/>
              <p:cNvSpPr>
                <a:spLocks/>
              </p:cNvSpPr>
              <p:nvPr/>
            </p:nvSpPr>
            <p:spPr bwMode="auto">
              <a:xfrm>
                <a:off x="3212" y="2707"/>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0" y="0"/>
                    </a:cubicBezTo>
                    <a:cubicBezTo>
                      <a:pt x="0" y="0"/>
                      <a:pt x="1" y="0"/>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6" name="Freeform 185"/>
              <p:cNvSpPr>
                <a:spLocks/>
              </p:cNvSpPr>
              <p:nvPr/>
            </p:nvSpPr>
            <p:spPr bwMode="auto">
              <a:xfrm>
                <a:off x="2951" y="2712"/>
                <a:ext cx="1" cy="1"/>
              </a:xfrm>
              <a:custGeom>
                <a:avLst/>
                <a:gdLst>
                  <a:gd name="T0" fmla="*/ 3 w 3"/>
                  <a:gd name="T1" fmla="*/ 0 h 4"/>
                  <a:gd name="T2" fmla="*/ 0 w 3"/>
                  <a:gd name="T3" fmla="*/ 4 h 4"/>
                  <a:gd name="T4" fmla="*/ 2 w 3"/>
                  <a:gd name="T5" fmla="*/ 0 h 4"/>
                  <a:gd name="T6" fmla="*/ 3 w 3"/>
                  <a:gd name="T7" fmla="*/ 0 h 4"/>
                </a:gdLst>
                <a:ahLst/>
                <a:cxnLst>
                  <a:cxn ang="0">
                    <a:pos x="T0" y="T1"/>
                  </a:cxn>
                  <a:cxn ang="0">
                    <a:pos x="T2" y="T3"/>
                  </a:cxn>
                  <a:cxn ang="0">
                    <a:pos x="T4" y="T5"/>
                  </a:cxn>
                  <a:cxn ang="0">
                    <a:pos x="T6" y="T7"/>
                  </a:cxn>
                </a:cxnLst>
                <a:rect l="0" t="0" r="r" b="b"/>
                <a:pathLst>
                  <a:path w="3" h="4">
                    <a:moveTo>
                      <a:pt x="3" y="0"/>
                    </a:moveTo>
                    <a:cubicBezTo>
                      <a:pt x="2" y="2"/>
                      <a:pt x="1" y="3"/>
                      <a:pt x="0" y="4"/>
                    </a:cubicBezTo>
                    <a:cubicBezTo>
                      <a:pt x="0" y="2"/>
                      <a:pt x="1" y="1"/>
                      <a:pt x="2" y="0"/>
                    </a:cubicBezTo>
                    <a:cubicBezTo>
                      <a:pt x="2" y="1"/>
                      <a:pt x="3" y="1"/>
                      <a:pt x="3"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7" name="Freeform 186"/>
              <p:cNvSpPr>
                <a:spLocks/>
              </p:cNvSpPr>
              <p:nvPr/>
            </p:nvSpPr>
            <p:spPr bwMode="auto">
              <a:xfrm>
                <a:off x="2989" y="2745"/>
                <a:ext cx="1" cy="1"/>
              </a:xfrm>
              <a:custGeom>
                <a:avLst/>
                <a:gdLst>
                  <a:gd name="T0" fmla="*/ 2 w 3"/>
                  <a:gd name="T1" fmla="*/ 0 h 1"/>
                  <a:gd name="T2" fmla="*/ 3 w 3"/>
                  <a:gd name="T3" fmla="*/ 1 h 1"/>
                  <a:gd name="T4" fmla="*/ 0 w 3"/>
                  <a:gd name="T5" fmla="*/ 1 h 1"/>
                  <a:gd name="T6" fmla="*/ 2 w 3"/>
                  <a:gd name="T7" fmla="*/ 0 h 1"/>
                </a:gdLst>
                <a:ahLst/>
                <a:cxnLst>
                  <a:cxn ang="0">
                    <a:pos x="T0" y="T1"/>
                  </a:cxn>
                  <a:cxn ang="0">
                    <a:pos x="T2" y="T3"/>
                  </a:cxn>
                  <a:cxn ang="0">
                    <a:pos x="T4" y="T5"/>
                  </a:cxn>
                  <a:cxn ang="0">
                    <a:pos x="T6" y="T7"/>
                  </a:cxn>
                </a:cxnLst>
                <a:rect l="0" t="0" r="r" b="b"/>
                <a:pathLst>
                  <a:path w="3" h="1">
                    <a:moveTo>
                      <a:pt x="2" y="0"/>
                    </a:moveTo>
                    <a:cubicBezTo>
                      <a:pt x="2" y="0"/>
                      <a:pt x="2" y="0"/>
                      <a:pt x="3" y="1"/>
                    </a:cubicBezTo>
                    <a:cubicBezTo>
                      <a:pt x="2" y="1"/>
                      <a:pt x="1" y="1"/>
                      <a:pt x="0" y="1"/>
                    </a:cubicBezTo>
                    <a:cubicBezTo>
                      <a:pt x="1"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8" name="Freeform 187"/>
              <p:cNvSpPr>
                <a:spLocks/>
              </p:cNvSpPr>
              <p:nvPr/>
            </p:nvSpPr>
            <p:spPr bwMode="auto">
              <a:xfrm>
                <a:off x="2989" y="2744"/>
                <a:ext cx="1" cy="1"/>
              </a:xfrm>
              <a:custGeom>
                <a:avLst/>
                <a:gdLst>
                  <a:gd name="T0" fmla="*/ 4 w 4"/>
                  <a:gd name="T1" fmla="*/ 3 h 3"/>
                  <a:gd name="T2" fmla="*/ 2 w 4"/>
                  <a:gd name="T3" fmla="*/ 3 h 3"/>
                  <a:gd name="T4" fmla="*/ 0 w 4"/>
                  <a:gd name="T5" fmla="*/ 0 h 3"/>
                  <a:gd name="T6" fmla="*/ 4 w 4"/>
                  <a:gd name="T7" fmla="*/ 3 h 3"/>
                </a:gdLst>
                <a:ahLst/>
                <a:cxnLst>
                  <a:cxn ang="0">
                    <a:pos x="T0" y="T1"/>
                  </a:cxn>
                  <a:cxn ang="0">
                    <a:pos x="T2" y="T3"/>
                  </a:cxn>
                  <a:cxn ang="0">
                    <a:pos x="T4" y="T5"/>
                  </a:cxn>
                  <a:cxn ang="0">
                    <a:pos x="T6" y="T7"/>
                  </a:cxn>
                </a:cxnLst>
                <a:rect l="0" t="0" r="r" b="b"/>
                <a:pathLst>
                  <a:path w="4" h="3">
                    <a:moveTo>
                      <a:pt x="4" y="3"/>
                    </a:moveTo>
                    <a:cubicBezTo>
                      <a:pt x="3" y="3"/>
                      <a:pt x="3" y="3"/>
                      <a:pt x="2" y="3"/>
                    </a:cubicBezTo>
                    <a:cubicBezTo>
                      <a:pt x="1" y="2"/>
                      <a:pt x="0" y="1"/>
                      <a:pt x="0" y="0"/>
                    </a:cubicBezTo>
                    <a:cubicBezTo>
                      <a:pt x="1" y="1"/>
                      <a:pt x="2" y="2"/>
                      <a:pt x="4"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9" name="Freeform 188"/>
              <p:cNvSpPr>
                <a:spLocks/>
              </p:cNvSpPr>
              <p:nvPr/>
            </p:nvSpPr>
            <p:spPr bwMode="auto">
              <a:xfrm>
                <a:off x="2961" y="2744"/>
                <a:ext cx="1" cy="1"/>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1"/>
                      <a:pt x="1" y="3"/>
                      <a:pt x="0" y="4"/>
                    </a:cubicBezTo>
                    <a:cubicBezTo>
                      <a:pt x="0" y="2"/>
                      <a:pt x="0" y="1"/>
                      <a:pt x="3"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0" name="Freeform 189"/>
              <p:cNvSpPr>
                <a:spLocks/>
              </p:cNvSpPr>
              <p:nvPr/>
            </p:nvSpPr>
            <p:spPr bwMode="auto">
              <a:xfrm>
                <a:off x="2922" y="2744"/>
                <a:ext cx="0" cy="0"/>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0" y="1"/>
                    </a:cubicBezTo>
                    <a:cubicBezTo>
                      <a:pt x="1" y="1"/>
                      <a:pt x="1" y="0"/>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1" name="Freeform 190"/>
              <p:cNvSpPr>
                <a:spLocks/>
              </p:cNvSpPr>
              <p:nvPr/>
            </p:nvSpPr>
            <p:spPr bwMode="auto">
              <a:xfrm>
                <a:off x="2971" y="2753"/>
                <a:ext cx="1" cy="1"/>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1" y="0"/>
                      <a:pt x="2" y="0"/>
                      <a:pt x="3"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2" name="Freeform 191"/>
              <p:cNvSpPr>
                <a:spLocks/>
              </p:cNvSpPr>
              <p:nvPr/>
            </p:nvSpPr>
            <p:spPr bwMode="auto">
              <a:xfrm>
                <a:off x="2201" y="2642"/>
                <a:ext cx="0" cy="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1"/>
                      <a:pt x="2" y="1"/>
                      <a:pt x="2" y="2"/>
                    </a:cubicBezTo>
                    <a:cubicBezTo>
                      <a:pt x="1" y="2"/>
                      <a:pt x="1"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3" name="Freeform 192"/>
              <p:cNvSpPr>
                <a:spLocks/>
              </p:cNvSpPr>
              <p:nvPr/>
            </p:nvSpPr>
            <p:spPr bwMode="auto">
              <a:xfrm>
                <a:off x="2192" y="2647"/>
                <a:ext cx="2" cy="1"/>
              </a:xfrm>
              <a:custGeom>
                <a:avLst/>
                <a:gdLst>
                  <a:gd name="T0" fmla="*/ 8 w 8"/>
                  <a:gd name="T1" fmla="*/ 3 h 3"/>
                  <a:gd name="T2" fmla="*/ 0 w 8"/>
                  <a:gd name="T3" fmla="*/ 0 h 3"/>
                  <a:gd name="T4" fmla="*/ 8 w 8"/>
                  <a:gd name="T5" fmla="*/ 3 h 3"/>
                </a:gdLst>
                <a:ahLst/>
                <a:cxnLst>
                  <a:cxn ang="0">
                    <a:pos x="T0" y="T1"/>
                  </a:cxn>
                  <a:cxn ang="0">
                    <a:pos x="T2" y="T3"/>
                  </a:cxn>
                  <a:cxn ang="0">
                    <a:pos x="T4" y="T5"/>
                  </a:cxn>
                </a:cxnLst>
                <a:rect l="0" t="0" r="r" b="b"/>
                <a:pathLst>
                  <a:path w="8" h="3">
                    <a:moveTo>
                      <a:pt x="8" y="3"/>
                    </a:moveTo>
                    <a:cubicBezTo>
                      <a:pt x="6" y="3"/>
                      <a:pt x="2" y="1"/>
                      <a:pt x="0" y="0"/>
                    </a:cubicBezTo>
                    <a:cubicBezTo>
                      <a:pt x="3" y="1"/>
                      <a:pt x="5" y="2"/>
                      <a:pt x="8"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4" name="Freeform 193"/>
              <p:cNvSpPr>
                <a:spLocks/>
              </p:cNvSpPr>
              <p:nvPr/>
            </p:nvSpPr>
            <p:spPr bwMode="auto">
              <a:xfrm>
                <a:off x="2221" y="26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5" name="Freeform 194"/>
              <p:cNvSpPr>
                <a:spLocks/>
              </p:cNvSpPr>
              <p:nvPr/>
            </p:nvSpPr>
            <p:spPr bwMode="auto">
              <a:xfrm>
                <a:off x="2089" y="2662"/>
                <a:ext cx="2" cy="1"/>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2" y="1"/>
                      <a:pt x="4" y="1"/>
                      <a:pt x="5" y="0"/>
                    </a:cubicBezTo>
                    <a:cubicBezTo>
                      <a:pt x="4" y="1"/>
                      <a:pt x="2" y="2"/>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6" name="Freeform 195"/>
              <p:cNvSpPr>
                <a:spLocks/>
              </p:cNvSpPr>
              <p:nvPr/>
            </p:nvSpPr>
            <p:spPr bwMode="auto">
              <a:xfrm>
                <a:off x="2104" y="2714"/>
                <a:ext cx="2" cy="1"/>
              </a:xfrm>
              <a:custGeom>
                <a:avLst/>
                <a:gdLst>
                  <a:gd name="T0" fmla="*/ 9 w 9"/>
                  <a:gd name="T1" fmla="*/ 1 h 5"/>
                  <a:gd name="T2" fmla="*/ 0 w 9"/>
                  <a:gd name="T3" fmla="*/ 5 h 5"/>
                  <a:gd name="T4" fmla="*/ 0 w 9"/>
                  <a:gd name="T5" fmla="*/ 5 h 5"/>
                  <a:gd name="T6" fmla="*/ 9 w 9"/>
                  <a:gd name="T7" fmla="*/ 1 h 5"/>
                </a:gdLst>
                <a:ahLst/>
                <a:cxnLst>
                  <a:cxn ang="0">
                    <a:pos x="T0" y="T1"/>
                  </a:cxn>
                  <a:cxn ang="0">
                    <a:pos x="T2" y="T3"/>
                  </a:cxn>
                  <a:cxn ang="0">
                    <a:pos x="T4" y="T5"/>
                  </a:cxn>
                  <a:cxn ang="0">
                    <a:pos x="T6" y="T7"/>
                  </a:cxn>
                </a:cxnLst>
                <a:rect l="0" t="0" r="r" b="b"/>
                <a:pathLst>
                  <a:path w="9" h="5">
                    <a:moveTo>
                      <a:pt x="9" y="1"/>
                    </a:moveTo>
                    <a:cubicBezTo>
                      <a:pt x="6" y="3"/>
                      <a:pt x="3" y="4"/>
                      <a:pt x="0" y="5"/>
                    </a:cubicBezTo>
                    <a:cubicBezTo>
                      <a:pt x="0" y="5"/>
                      <a:pt x="0" y="5"/>
                      <a:pt x="0" y="5"/>
                    </a:cubicBezTo>
                    <a:cubicBezTo>
                      <a:pt x="1" y="2"/>
                      <a:pt x="6" y="0"/>
                      <a:pt x="9"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7" name="Freeform 196"/>
              <p:cNvSpPr>
                <a:spLocks/>
              </p:cNvSpPr>
              <p:nvPr/>
            </p:nvSpPr>
            <p:spPr bwMode="auto">
              <a:xfrm>
                <a:off x="2091" y="2662"/>
                <a:ext cx="0" cy="0"/>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2" y="0"/>
                    </a:cubicBezTo>
                    <a:cubicBezTo>
                      <a:pt x="2" y="1"/>
                      <a:pt x="1"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8" name="Freeform 197"/>
              <p:cNvSpPr>
                <a:spLocks/>
              </p:cNvSpPr>
              <p:nvPr/>
            </p:nvSpPr>
            <p:spPr bwMode="auto">
              <a:xfrm>
                <a:off x="2454" y="2752"/>
                <a:ext cx="2" cy="1"/>
              </a:xfrm>
              <a:custGeom>
                <a:avLst/>
                <a:gdLst>
                  <a:gd name="T0" fmla="*/ 4 w 4"/>
                  <a:gd name="T1" fmla="*/ 2 h 2"/>
                  <a:gd name="T2" fmla="*/ 2 w 4"/>
                  <a:gd name="T3" fmla="*/ 2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cubicBezTo>
                      <a:pt x="3" y="2"/>
                      <a:pt x="3" y="2"/>
                      <a:pt x="2" y="2"/>
                    </a:cubicBezTo>
                    <a:cubicBezTo>
                      <a:pt x="2" y="1"/>
                      <a:pt x="1" y="0"/>
                      <a:pt x="0" y="0"/>
                    </a:cubicBezTo>
                    <a:cubicBezTo>
                      <a:pt x="1" y="0"/>
                      <a:pt x="3" y="1"/>
                      <a:pt x="4"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9" name="Freeform 198"/>
              <p:cNvSpPr>
                <a:spLocks/>
              </p:cNvSpPr>
              <p:nvPr/>
            </p:nvSpPr>
            <p:spPr bwMode="auto">
              <a:xfrm>
                <a:off x="2455" y="2753"/>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1" y="0"/>
                      <a:pt x="1" y="0"/>
                      <a:pt x="0" y="0"/>
                    </a:cubicBezTo>
                    <a:cubicBezTo>
                      <a:pt x="0" y="0"/>
                      <a:pt x="1"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0" name="Freeform 199"/>
              <p:cNvSpPr>
                <a:spLocks/>
              </p:cNvSpPr>
              <p:nvPr/>
            </p:nvSpPr>
            <p:spPr bwMode="auto">
              <a:xfrm>
                <a:off x="2425" y="2727"/>
                <a:ext cx="1" cy="1"/>
              </a:xfrm>
              <a:custGeom>
                <a:avLst/>
                <a:gdLst>
                  <a:gd name="T0" fmla="*/ 3 w 3"/>
                  <a:gd name="T1" fmla="*/ 0 h 3"/>
                  <a:gd name="T2" fmla="*/ 0 w 3"/>
                  <a:gd name="T3" fmla="*/ 3 h 3"/>
                  <a:gd name="T4" fmla="*/ 2 w 3"/>
                  <a:gd name="T5" fmla="*/ 0 h 3"/>
                  <a:gd name="T6" fmla="*/ 3 w 3"/>
                  <a:gd name="T7" fmla="*/ 0 h 3"/>
                </a:gdLst>
                <a:ahLst/>
                <a:cxnLst>
                  <a:cxn ang="0">
                    <a:pos x="T0" y="T1"/>
                  </a:cxn>
                  <a:cxn ang="0">
                    <a:pos x="T2" y="T3"/>
                  </a:cxn>
                  <a:cxn ang="0">
                    <a:pos x="T4" y="T5"/>
                  </a:cxn>
                  <a:cxn ang="0">
                    <a:pos x="T6" y="T7"/>
                  </a:cxn>
                </a:cxnLst>
                <a:rect l="0" t="0" r="r" b="b"/>
                <a:pathLst>
                  <a:path w="3" h="3">
                    <a:moveTo>
                      <a:pt x="3" y="0"/>
                    </a:moveTo>
                    <a:cubicBezTo>
                      <a:pt x="2" y="1"/>
                      <a:pt x="1" y="2"/>
                      <a:pt x="0" y="3"/>
                    </a:cubicBezTo>
                    <a:cubicBezTo>
                      <a:pt x="1" y="2"/>
                      <a:pt x="1" y="1"/>
                      <a:pt x="2" y="0"/>
                    </a:cubicBezTo>
                    <a:cubicBezTo>
                      <a:pt x="2" y="0"/>
                      <a:pt x="3" y="0"/>
                      <a:pt x="3"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1" name="Freeform 200"/>
              <p:cNvSpPr>
                <a:spLocks/>
              </p:cNvSpPr>
              <p:nvPr/>
            </p:nvSpPr>
            <p:spPr bwMode="auto">
              <a:xfrm>
                <a:off x="2622" y="2783"/>
                <a:ext cx="1" cy="2"/>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4" y="2"/>
                      <a:pt x="2" y="4"/>
                      <a:pt x="0" y="5"/>
                    </a:cubicBezTo>
                    <a:cubicBezTo>
                      <a:pt x="1" y="3"/>
                      <a:pt x="3" y="1"/>
                      <a:pt x="5"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2" name="Freeform 201"/>
              <p:cNvSpPr>
                <a:spLocks/>
              </p:cNvSpPr>
              <p:nvPr/>
            </p:nvSpPr>
            <p:spPr bwMode="auto">
              <a:xfrm>
                <a:off x="2156" y="2589"/>
                <a:ext cx="1" cy="1"/>
              </a:xfrm>
              <a:custGeom>
                <a:avLst/>
                <a:gdLst>
                  <a:gd name="T0" fmla="*/ 1 w 1"/>
                  <a:gd name="T1" fmla="*/ 0 h 3"/>
                  <a:gd name="T2" fmla="*/ 0 w 1"/>
                  <a:gd name="T3" fmla="*/ 3 h 3"/>
                  <a:gd name="T4" fmla="*/ 0 w 1"/>
                  <a:gd name="T5" fmla="*/ 1 h 3"/>
                  <a:gd name="T6" fmla="*/ 1 w 1"/>
                  <a:gd name="T7" fmla="*/ 0 h 3"/>
                </a:gdLst>
                <a:ahLst/>
                <a:cxnLst>
                  <a:cxn ang="0">
                    <a:pos x="T0" y="T1"/>
                  </a:cxn>
                  <a:cxn ang="0">
                    <a:pos x="T2" y="T3"/>
                  </a:cxn>
                  <a:cxn ang="0">
                    <a:pos x="T4" y="T5"/>
                  </a:cxn>
                  <a:cxn ang="0">
                    <a:pos x="T6" y="T7"/>
                  </a:cxn>
                </a:cxnLst>
                <a:rect l="0" t="0" r="r" b="b"/>
                <a:pathLst>
                  <a:path w="1" h="3">
                    <a:moveTo>
                      <a:pt x="1" y="0"/>
                    </a:moveTo>
                    <a:cubicBezTo>
                      <a:pt x="0" y="1"/>
                      <a:pt x="0" y="2"/>
                      <a:pt x="0" y="3"/>
                    </a:cubicBezTo>
                    <a:cubicBezTo>
                      <a:pt x="0" y="2"/>
                      <a:pt x="0" y="2"/>
                      <a:pt x="0" y="1"/>
                    </a:cubicBezTo>
                    <a:cubicBezTo>
                      <a:pt x="0" y="1"/>
                      <a:pt x="1"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3" name="Freeform 202"/>
              <p:cNvSpPr>
                <a:spLocks/>
              </p:cNvSpPr>
              <p:nvPr/>
            </p:nvSpPr>
            <p:spPr bwMode="auto">
              <a:xfrm>
                <a:off x="3032" y="2697"/>
                <a:ext cx="1" cy="3"/>
              </a:xfrm>
              <a:custGeom>
                <a:avLst/>
                <a:gdLst>
                  <a:gd name="T0" fmla="*/ 1 w 2"/>
                  <a:gd name="T1" fmla="*/ 0 h 9"/>
                  <a:gd name="T2" fmla="*/ 1 w 2"/>
                  <a:gd name="T3" fmla="*/ 9 h 9"/>
                  <a:gd name="T4" fmla="*/ 1 w 2"/>
                  <a:gd name="T5" fmla="*/ 0 h 9"/>
                </a:gdLst>
                <a:ahLst/>
                <a:cxnLst>
                  <a:cxn ang="0">
                    <a:pos x="T0" y="T1"/>
                  </a:cxn>
                  <a:cxn ang="0">
                    <a:pos x="T2" y="T3"/>
                  </a:cxn>
                  <a:cxn ang="0">
                    <a:pos x="T4" y="T5"/>
                  </a:cxn>
                </a:cxnLst>
                <a:rect l="0" t="0" r="r" b="b"/>
                <a:pathLst>
                  <a:path w="2" h="9">
                    <a:moveTo>
                      <a:pt x="1" y="0"/>
                    </a:moveTo>
                    <a:cubicBezTo>
                      <a:pt x="1" y="3"/>
                      <a:pt x="2" y="6"/>
                      <a:pt x="1" y="9"/>
                    </a:cubicBezTo>
                    <a:cubicBezTo>
                      <a:pt x="1" y="6"/>
                      <a:pt x="0" y="3"/>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4" name="Freeform 203"/>
              <p:cNvSpPr>
                <a:spLocks/>
              </p:cNvSpPr>
              <p:nvPr/>
            </p:nvSpPr>
            <p:spPr bwMode="auto">
              <a:xfrm>
                <a:off x="2034" y="2655"/>
                <a:ext cx="1"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5" name="Freeform 204"/>
              <p:cNvSpPr>
                <a:spLocks/>
              </p:cNvSpPr>
              <p:nvPr/>
            </p:nvSpPr>
            <p:spPr bwMode="auto">
              <a:xfrm>
                <a:off x="2260" y="2642"/>
                <a:ext cx="1" cy="1"/>
              </a:xfrm>
              <a:custGeom>
                <a:avLst/>
                <a:gdLst>
                  <a:gd name="T0" fmla="*/ 0 w 3"/>
                  <a:gd name="T1" fmla="*/ 0 h 2"/>
                  <a:gd name="T2" fmla="*/ 2 w 3"/>
                  <a:gd name="T3" fmla="*/ 2 h 2"/>
                  <a:gd name="T4" fmla="*/ 0 w 3"/>
                  <a:gd name="T5" fmla="*/ 0 h 2"/>
                </a:gdLst>
                <a:ahLst/>
                <a:cxnLst>
                  <a:cxn ang="0">
                    <a:pos x="T0" y="T1"/>
                  </a:cxn>
                  <a:cxn ang="0">
                    <a:pos x="T2" y="T3"/>
                  </a:cxn>
                  <a:cxn ang="0">
                    <a:pos x="T4" y="T5"/>
                  </a:cxn>
                </a:cxnLst>
                <a:rect l="0" t="0" r="r" b="b"/>
                <a:pathLst>
                  <a:path w="3" h="2">
                    <a:moveTo>
                      <a:pt x="0" y="0"/>
                    </a:moveTo>
                    <a:cubicBezTo>
                      <a:pt x="2" y="1"/>
                      <a:pt x="3" y="1"/>
                      <a:pt x="2" y="2"/>
                    </a:cubicBezTo>
                    <a:cubicBezTo>
                      <a:pt x="2" y="2"/>
                      <a:pt x="1"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6" name="Freeform 205"/>
              <p:cNvSpPr>
                <a:spLocks/>
              </p:cNvSpPr>
              <p:nvPr/>
            </p:nvSpPr>
            <p:spPr bwMode="auto">
              <a:xfrm>
                <a:off x="2252" y="2731"/>
                <a:ext cx="1"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7" name="Freeform 206"/>
              <p:cNvSpPr>
                <a:spLocks/>
              </p:cNvSpPr>
              <p:nvPr/>
            </p:nvSpPr>
            <p:spPr bwMode="auto">
              <a:xfrm>
                <a:off x="2281" y="26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8" name="Freeform 207"/>
              <p:cNvSpPr>
                <a:spLocks/>
              </p:cNvSpPr>
              <p:nvPr/>
            </p:nvSpPr>
            <p:spPr bwMode="auto">
              <a:xfrm>
                <a:off x="2252" y="265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1"/>
                      <a:pt x="0" y="0"/>
                    </a:cubicBezTo>
                    <a:cubicBezTo>
                      <a:pt x="1" y="1"/>
                      <a:pt x="1" y="1"/>
                      <a:pt x="2"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9" name="Freeform 208"/>
              <p:cNvSpPr>
                <a:spLocks/>
              </p:cNvSpPr>
              <p:nvPr/>
            </p:nvSpPr>
            <p:spPr bwMode="auto">
              <a:xfrm>
                <a:off x="2252" y="2647"/>
                <a:ext cx="2" cy="1"/>
              </a:xfrm>
              <a:custGeom>
                <a:avLst/>
                <a:gdLst>
                  <a:gd name="T0" fmla="*/ 8 w 8"/>
                  <a:gd name="T1" fmla="*/ 3 h 3"/>
                  <a:gd name="T2" fmla="*/ 0 w 8"/>
                  <a:gd name="T3" fmla="*/ 0 h 3"/>
                  <a:gd name="T4" fmla="*/ 8 w 8"/>
                  <a:gd name="T5" fmla="*/ 3 h 3"/>
                </a:gdLst>
                <a:ahLst/>
                <a:cxnLst>
                  <a:cxn ang="0">
                    <a:pos x="T0" y="T1"/>
                  </a:cxn>
                  <a:cxn ang="0">
                    <a:pos x="T2" y="T3"/>
                  </a:cxn>
                  <a:cxn ang="0">
                    <a:pos x="T4" y="T5"/>
                  </a:cxn>
                </a:cxnLst>
                <a:rect l="0" t="0" r="r" b="b"/>
                <a:pathLst>
                  <a:path w="8" h="3">
                    <a:moveTo>
                      <a:pt x="8" y="3"/>
                    </a:moveTo>
                    <a:cubicBezTo>
                      <a:pt x="6" y="3"/>
                      <a:pt x="2" y="1"/>
                      <a:pt x="0" y="0"/>
                    </a:cubicBezTo>
                    <a:cubicBezTo>
                      <a:pt x="3" y="1"/>
                      <a:pt x="6" y="2"/>
                      <a:pt x="8"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0" name="Freeform 209"/>
              <p:cNvSpPr>
                <a:spLocks/>
              </p:cNvSpPr>
              <p:nvPr/>
            </p:nvSpPr>
            <p:spPr bwMode="auto">
              <a:xfrm>
                <a:off x="2336" y="2669"/>
                <a:ext cx="1"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1"/>
                      <a:pt x="2" y="0"/>
                    </a:cubicBezTo>
                    <a:cubicBezTo>
                      <a:pt x="2" y="1"/>
                      <a:pt x="1"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 name="Freeform 210"/>
              <p:cNvSpPr>
                <a:spLocks/>
              </p:cNvSpPr>
              <p:nvPr/>
            </p:nvSpPr>
            <p:spPr bwMode="auto">
              <a:xfrm>
                <a:off x="2334" y="2670"/>
                <a:ext cx="2" cy="1"/>
              </a:xfrm>
              <a:custGeom>
                <a:avLst/>
                <a:gdLst>
                  <a:gd name="T0" fmla="*/ 0 w 7"/>
                  <a:gd name="T1" fmla="*/ 3 h 3"/>
                  <a:gd name="T2" fmla="*/ 7 w 7"/>
                  <a:gd name="T3" fmla="*/ 0 h 3"/>
                  <a:gd name="T4" fmla="*/ 0 w 7"/>
                  <a:gd name="T5" fmla="*/ 3 h 3"/>
                </a:gdLst>
                <a:ahLst/>
                <a:cxnLst>
                  <a:cxn ang="0">
                    <a:pos x="T0" y="T1"/>
                  </a:cxn>
                  <a:cxn ang="0">
                    <a:pos x="T2" y="T3"/>
                  </a:cxn>
                  <a:cxn ang="0">
                    <a:pos x="T4" y="T5"/>
                  </a:cxn>
                </a:cxnLst>
                <a:rect l="0" t="0" r="r" b="b"/>
                <a:pathLst>
                  <a:path w="7" h="3">
                    <a:moveTo>
                      <a:pt x="0" y="3"/>
                    </a:moveTo>
                    <a:cubicBezTo>
                      <a:pt x="3" y="2"/>
                      <a:pt x="5" y="1"/>
                      <a:pt x="7" y="0"/>
                    </a:cubicBezTo>
                    <a:cubicBezTo>
                      <a:pt x="5" y="1"/>
                      <a:pt x="2" y="2"/>
                      <a:pt x="0"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2" name="Freeform 211"/>
              <p:cNvSpPr>
                <a:spLocks/>
              </p:cNvSpPr>
              <p:nvPr/>
            </p:nvSpPr>
            <p:spPr bwMode="auto">
              <a:xfrm>
                <a:off x="2830" y="2683"/>
                <a:ext cx="1"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0"/>
                      <a:pt x="0" y="0"/>
                    </a:cubicBezTo>
                    <a:cubicBezTo>
                      <a:pt x="1" y="0"/>
                      <a:pt x="2" y="1"/>
                      <a:pt x="3"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3" name="Freeform 212"/>
              <p:cNvSpPr>
                <a:spLocks/>
              </p:cNvSpPr>
              <p:nvPr/>
            </p:nvSpPr>
            <p:spPr bwMode="auto">
              <a:xfrm>
                <a:off x="1856" y="2680"/>
                <a:ext cx="1" cy="0"/>
              </a:xfrm>
              <a:custGeom>
                <a:avLst/>
                <a:gdLst>
                  <a:gd name="T0" fmla="*/ 0 w 2"/>
                  <a:gd name="T1" fmla="*/ 1 h 1"/>
                  <a:gd name="T2" fmla="*/ 1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1"/>
                      <a:pt x="1" y="1"/>
                    </a:cubicBezTo>
                    <a:cubicBezTo>
                      <a:pt x="2" y="0"/>
                      <a:pt x="2" y="0"/>
                      <a:pt x="2" y="0"/>
                    </a:cubicBezTo>
                    <a:cubicBezTo>
                      <a:pt x="1" y="1"/>
                      <a:pt x="1"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4" name="Freeform 213"/>
              <p:cNvSpPr>
                <a:spLocks/>
              </p:cNvSpPr>
              <p:nvPr/>
            </p:nvSpPr>
            <p:spPr bwMode="auto">
              <a:xfrm>
                <a:off x="1854" y="2670"/>
                <a:ext cx="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5" name="Freeform 214"/>
              <p:cNvSpPr>
                <a:spLocks/>
              </p:cNvSpPr>
              <p:nvPr/>
            </p:nvSpPr>
            <p:spPr bwMode="auto">
              <a:xfrm>
                <a:off x="1854" y="2670"/>
                <a:ext cx="0"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6" name="Freeform 215"/>
              <p:cNvSpPr>
                <a:spLocks/>
              </p:cNvSpPr>
              <p:nvPr/>
            </p:nvSpPr>
            <p:spPr bwMode="auto">
              <a:xfrm>
                <a:off x="1402" y="2557"/>
                <a:ext cx="2" cy="1"/>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0"/>
                      <a:pt x="5" y="0"/>
                    </a:cubicBezTo>
                    <a:cubicBezTo>
                      <a:pt x="4" y="1"/>
                      <a:pt x="2" y="2"/>
                      <a:pt x="0"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7" name="Freeform 216"/>
              <p:cNvSpPr>
                <a:spLocks/>
              </p:cNvSpPr>
              <p:nvPr/>
            </p:nvSpPr>
            <p:spPr bwMode="auto">
              <a:xfrm>
                <a:off x="1970" y="2638"/>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0"/>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8" name="Freeform 217"/>
              <p:cNvSpPr>
                <a:spLocks/>
              </p:cNvSpPr>
              <p:nvPr/>
            </p:nvSpPr>
            <p:spPr bwMode="auto">
              <a:xfrm>
                <a:off x="1692" y="2526"/>
                <a:ext cx="0" cy="1"/>
              </a:xfrm>
              <a:custGeom>
                <a:avLst/>
                <a:gdLst>
                  <a:gd name="T0" fmla="*/ 0 w 1"/>
                  <a:gd name="T1" fmla="*/ 1 h 1"/>
                  <a:gd name="T2" fmla="*/ 0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1"/>
                      <a:pt x="0" y="1"/>
                    </a:cubicBezTo>
                    <a:cubicBezTo>
                      <a:pt x="0" y="0"/>
                      <a:pt x="1"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9" name="Freeform 218"/>
              <p:cNvSpPr>
                <a:spLocks/>
              </p:cNvSpPr>
              <p:nvPr/>
            </p:nvSpPr>
            <p:spPr bwMode="auto">
              <a:xfrm>
                <a:off x="3632" y="2620"/>
                <a:ext cx="4" cy="1"/>
              </a:xfrm>
              <a:custGeom>
                <a:avLst/>
                <a:gdLst>
                  <a:gd name="T0" fmla="*/ 0 w 12"/>
                  <a:gd name="T1" fmla="*/ 1 h 3"/>
                  <a:gd name="T2" fmla="*/ 12 w 12"/>
                  <a:gd name="T3" fmla="*/ 0 h 3"/>
                  <a:gd name="T4" fmla="*/ 0 w 12"/>
                  <a:gd name="T5" fmla="*/ 1 h 3"/>
                </a:gdLst>
                <a:ahLst/>
                <a:cxnLst>
                  <a:cxn ang="0">
                    <a:pos x="T0" y="T1"/>
                  </a:cxn>
                  <a:cxn ang="0">
                    <a:pos x="T2" y="T3"/>
                  </a:cxn>
                  <a:cxn ang="0">
                    <a:pos x="T4" y="T5"/>
                  </a:cxn>
                </a:cxnLst>
                <a:rect l="0" t="0" r="r" b="b"/>
                <a:pathLst>
                  <a:path w="12" h="3">
                    <a:moveTo>
                      <a:pt x="0" y="1"/>
                    </a:moveTo>
                    <a:cubicBezTo>
                      <a:pt x="4" y="1"/>
                      <a:pt x="8" y="0"/>
                      <a:pt x="12" y="0"/>
                    </a:cubicBezTo>
                    <a:cubicBezTo>
                      <a:pt x="8" y="2"/>
                      <a:pt x="3" y="3"/>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0" name="Freeform 219"/>
              <p:cNvSpPr>
                <a:spLocks/>
              </p:cNvSpPr>
              <p:nvPr/>
            </p:nvSpPr>
            <p:spPr bwMode="auto">
              <a:xfrm>
                <a:off x="3317" y="2751"/>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1" name="Freeform 220"/>
              <p:cNvSpPr>
                <a:spLocks/>
              </p:cNvSpPr>
              <p:nvPr/>
            </p:nvSpPr>
            <p:spPr bwMode="auto">
              <a:xfrm>
                <a:off x="3238" y="2683"/>
                <a:ext cx="1"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1"/>
                      <a:pt x="0"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2" name="Freeform 221"/>
              <p:cNvSpPr>
                <a:spLocks/>
              </p:cNvSpPr>
              <p:nvPr/>
            </p:nvSpPr>
            <p:spPr bwMode="auto">
              <a:xfrm>
                <a:off x="3230" y="2675"/>
                <a:ext cx="0" cy="1"/>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1" y="2"/>
                    </a:cubicBezTo>
                    <a:cubicBezTo>
                      <a:pt x="0" y="1"/>
                      <a:pt x="1" y="1"/>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3" name="Freeform 222"/>
              <p:cNvSpPr>
                <a:spLocks/>
              </p:cNvSpPr>
              <p:nvPr/>
            </p:nvSpPr>
            <p:spPr bwMode="auto">
              <a:xfrm>
                <a:off x="3216" y="269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4" name="Freeform 223"/>
              <p:cNvSpPr>
                <a:spLocks/>
              </p:cNvSpPr>
              <p:nvPr/>
            </p:nvSpPr>
            <p:spPr bwMode="auto">
              <a:xfrm>
                <a:off x="3236" y="2678"/>
                <a:ext cx="2" cy="1"/>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2"/>
                      <a:pt x="4" y="1"/>
                      <a:pt x="6" y="0"/>
                    </a:cubicBezTo>
                    <a:cubicBezTo>
                      <a:pt x="4" y="1"/>
                      <a:pt x="2" y="3"/>
                      <a:pt x="0" y="4"/>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5" name="Freeform 224"/>
              <p:cNvSpPr>
                <a:spLocks/>
              </p:cNvSpPr>
              <p:nvPr/>
            </p:nvSpPr>
            <p:spPr bwMode="auto">
              <a:xfrm>
                <a:off x="3638" y="2624"/>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6" name="Freeform 225"/>
              <p:cNvSpPr>
                <a:spLocks/>
              </p:cNvSpPr>
              <p:nvPr/>
            </p:nvSpPr>
            <p:spPr bwMode="auto">
              <a:xfrm>
                <a:off x="3639" y="2624"/>
                <a:ext cx="1"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1" y="0"/>
                      <a:pt x="0" y="0"/>
                    </a:cubicBezTo>
                    <a:cubicBezTo>
                      <a:pt x="1" y="0"/>
                      <a:pt x="3" y="0"/>
                      <a:pt x="5"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7" name="Freeform 226"/>
              <p:cNvSpPr>
                <a:spLocks/>
              </p:cNvSpPr>
              <p:nvPr/>
            </p:nvSpPr>
            <p:spPr bwMode="auto">
              <a:xfrm>
                <a:off x="3308" y="2741"/>
                <a:ext cx="0" cy="0"/>
              </a:xfrm>
              <a:custGeom>
                <a:avLst/>
                <a:gdLst>
                  <a:gd name="T0" fmla="*/ 2 w 2"/>
                  <a:gd name="T1" fmla="*/ 0 h 2"/>
                  <a:gd name="T2" fmla="*/ 1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2"/>
                    </a:cubicBezTo>
                    <a:cubicBezTo>
                      <a:pt x="1" y="2"/>
                      <a:pt x="0" y="2"/>
                      <a:pt x="0" y="2"/>
                    </a:cubicBezTo>
                    <a:cubicBezTo>
                      <a:pt x="1" y="2"/>
                      <a:pt x="1" y="1"/>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8" name="Freeform 227"/>
              <p:cNvSpPr>
                <a:spLocks/>
              </p:cNvSpPr>
              <p:nvPr/>
            </p:nvSpPr>
            <p:spPr bwMode="auto">
              <a:xfrm>
                <a:off x="3321" y="2738"/>
                <a:ext cx="1" cy="1"/>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cubicBezTo>
                      <a:pt x="1" y="0"/>
                      <a:pt x="2" y="1"/>
                      <a:pt x="2" y="2"/>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9" name="Freeform 228"/>
              <p:cNvSpPr>
                <a:spLocks/>
              </p:cNvSpPr>
              <p:nvPr/>
            </p:nvSpPr>
            <p:spPr bwMode="auto">
              <a:xfrm>
                <a:off x="3308" y="2741"/>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0" name="Freeform 229"/>
              <p:cNvSpPr>
                <a:spLocks/>
              </p:cNvSpPr>
              <p:nvPr/>
            </p:nvSpPr>
            <p:spPr bwMode="auto">
              <a:xfrm>
                <a:off x="3324" y="2722"/>
                <a:ext cx="0" cy="0"/>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2" y="0"/>
                      <a:pt x="2" y="1"/>
                    </a:cubicBezTo>
                    <a:cubicBezTo>
                      <a:pt x="1" y="1"/>
                      <a:pt x="1" y="0"/>
                      <a:pt x="0" y="0"/>
                    </a:cubicBezTo>
                    <a:cubicBezTo>
                      <a:pt x="0" y="0"/>
                      <a:pt x="1"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1" name="Freeform 230"/>
              <p:cNvSpPr>
                <a:spLocks/>
              </p:cNvSpPr>
              <p:nvPr/>
            </p:nvSpPr>
            <p:spPr bwMode="auto">
              <a:xfrm>
                <a:off x="3746" y="2550"/>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1" y="2"/>
                    </a:cubicBezTo>
                    <a:cubicBezTo>
                      <a:pt x="0" y="2"/>
                      <a:pt x="0" y="1"/>
                      <a:pt x="0" y="0"/>
                    </a:cubicBezTo>
                    <a:lnTo>
                      <a:pt x="1" y="1"/>
                    </a:ln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2" name="Freeform 231"/>
              <p:cNvSpPr>
                <a:spLocks/>
              </p:cNvSpPr>
              <p:nvPr/>
            </p:nvSpPr>
            <p:spPr bwMode="auto">
              <a:xfrm>
                <a:off x="3967" y="2609"/>
                <a:ext cx="1" cy="0"/>
              </a:xfrm>
              <a:custGeom>
                <a:avLst/>
                <a:gdLst>
                  <a:gd name="T0" fmla="*/ 0 w 4"/>
                  <a:gd name="T1" fmla="*/ 4 w 4"/>
                  <a:gd name="T2" fmla="*/ 0 w 4"/>
                </a:gdLst>
                <a:ahLst/>
                <a:cxnLst>
                  <a:cxn ang="0">
                    <a:pos x="T0" y="0"/>
                  </a:cxn>
                  <a:cxn ang="0">
                    <a:pos x="T1" y="0"/>
                  </a:cxn>
                  <a:cxn ang="0">
                    <a:pos x="T2" y="0"/>
                  </a:cxn>
                </a:cxnLst>
                <a:rect l="0" t="0" r="r" b="b"/>
                <a:pathLst>
                  <a:path w="4">
                    <a:moveTo>
                      <a:pt x="0" y="0"/>
                    </a:moveTo>
                    <a:cubicBezTo>
                      <a:pt x="2" y="0"/>
                      <a:pt x="3" y="0"/>
                      <a:pt x="4" y="0"/>
                    </a:cubicBezTo>
                    <a:cubicBezTo>
                      <a:pt x="3" y="0"/>
                      <a:pt x="2"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3" name="Freeform 232"/>
              <p:cNvSpPr>
                <a:spLocks/>
              </p:cNvSpPr>
              <p:nvPr/>
            </p:nvSpPr>
            <p:spPr bwMode="auto">
              <a:xfrm>
                <a:off x="3726" y="2665"/>
                <a:ext cx="1" cy="0"/>
              </a:xfrm>
              <a:custGeom>
                <a:avLst/>
                <a:gdLst>
                  <a:gd name="T0" fmla="*/ 3 w 3"/>
                  <a:gd name="T1" fmla="*/ 0 h 1"/>
                  <a:gd name="T2" fmla="*/ 0 w 3"/>
                  <a:gd name="T3" fmla="*/ 1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1"/>
                      <a:pt x="1" y="1"/>
                      <a:pt x="0" y="1"/>
                    </a:cubicBezTo>
                    <a:cubicBezTo>
                      <a:pt x="0" y="1"/>
                      <a:pt x="0" y="1"/>
                      <a:pt x="0" y="1"/>
                    </a:cubicBezTo>
                    <a:cubicBezTo>
                      <a:pt x="0" y="1"/>
                      <a:pt x="2" y="0"/>
                      <a:pt x="3"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4" name="Freeform 233"/>
              <p:cNvSpPr>
                <a:spLocks/>
              </p:cNvSpPr>
              <p:nvPr/>
            </p:nvSpPr>
            <p:spPr bwMode="auto">
              <a:xfrm>
                <a:off x="3558" y="2610"/>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5" name="Freeform 234"/>
              <p:cNvSpPr>
                <a:spLocks/>
              </p:cNvSpPr>
              <p:nvPr/>
            </p:nvSpPr>
            <p:spPr bwMode="auto">
              <a:xfrm>
                <a:off x="3569" y="2674"/>
                <a:ext cx="0" cy="0"/>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0"/>
                    </a:cubicBezTo>
                    <a:cubicBezTo>
                      <a:pt x="0" y="1"/>
                      <a:pt x="0" y="1"/>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6" name="Freeform 235"/>
              <p:cNvSpPr>
                <a:spLocks/>
              </p:cNvSpPr>
              <p:nvPr/>
            </p:nvSpPr>
            <p:spPr bwMode="auto">
              <a:xfrm>
                <a:off x="3556" y="2605"/>
                <a:ext cx="2" cy="1"/>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2"/>
                      <a:pt x="4" y="1"/>
                      <a:pt x="6" y="0"/>
                    </a:cubicBezTo>
                    <a:cubicBezTo>
                      <a:pt x="4" y="1"/>
                      <a:pt x="2" y="3"/>
                      <a:pt x="0" y="4"/>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7" name="Freeform 236"/>
              <p:cNvSpPr>
                <a:spLocks/>
              </p:cNvSpPr>
              <p:nvPr/>
            </p:nvSpPr>
            <p:spPr bwMode="auto">
              <a:xfrm>
                <a:off x="3535" y="26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8" name="Freeform 237"/>
              <p:cNvSpPr>
                <a:spLocks/>
              </p:cNvSpPr>
              <p:nvPr/>
            </p:nvSpPr>
            <p:spPr bwMode="auto">
              <a:xfrm>
                <a:off x="3549" y="2602"/>
                <a:ext cx="1" cy="1"/>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1" y="2"/>
                    </a:cubicBezTo>
                    <a:cubicBezTo>
                      <a:pt x="0" y="1"/>
                      <a:pt x="1" y="1"/>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9" name="Freeform 238"/>
              <p:cNvSpPr>
                <a:spLocks/>
              </p:cNvSpPr>
              <p:nvPr/>
            </p:nvSpPr>
            <p:spPr bwMode="auto">
              <a:xfrm>
                <a:off x="3583" y="2669"/>
                <a:ext cx="2" cy="1"/>
              </a:xfrm>
              <a:custGeom>
                <a:avLst/>
                <a:gdLst>
                  <a:gd name="T0" fmla="*/ 8 w 8"/>
                  <a:gd name="T1" fmla="*/ 3 h 3"/>
                  <a:gd name="T2" fmla="*/ 8 w 8"/>
                  <a:gd name="T3" fmla="*/ 3 h 3"/>
                  <a:gd name="T4" fmla="*/ 0 w 8"/>
                  <a:gd name="T5" fmla="*/ 1 h 3"/>
                  <a:gd name="T6" fmla="*/ 8 w 8"/>
                  <a:gd name="T7" fmla="*/ 3 h 3"/>
                </a:gdLst>
                <a:ahLst/>
                <a:cxnLst>
                  <a:cxn ang="0">
                    <a:pos x="T0" y="T1"/>
                  </a:cxn>
                  <a:cxn ang="0">
                    <a:pos x="T2" y="T3"/>
                  </a:cxn>
                  <a:cxn ang="0">
                    <a:pos x="T4" y="T5"/>
                  </a:cxn>
                  <a:cxn ang="0">
                    <a:pos x="T6" y="T7"/>
                  </a:cxn>
                </a:cxnLst>
                <a:rect l="0" t="0" r="r" b="b"/>
                <a:pathLst>
                  <a:path w="8" h="3">
                    <a:moveTo>
                      <a:pt x="8" y="3"/>
                    </a:moveTo>
                    <a:cubicBezTo>
                      <a:pt x="8" y="3"/>
                      <a:pt x="8" y="3"/>
                      <a:pt x="8" y="3"/>
                    </a:cubicBezTo>
                    <a:cubicBezTo>
                      <a:pt x="6" y="3"/>
                      <a:pt x="3" y="2"/>
                      <a:pt x="0" y="1"/>
                    </a:cubicBezTo>
                    <a:cubicBezTo>
                      <a:pt x="2" y="0"/>
                      <a:pt x="7" y="1"/>
                      <a:pt x="8"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0" name="Freeform 239"/>
              <p:cNvSpPr>
                <a:spLocks/>
              </p:cNvSpPr>
              <p:nvPr/>
            </p:nvSpPr>
            <p:spPr bwMode="auto">
              <a:xfrm>
                <a:off x="3587" y="2625"/>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1" y="0"/>
                      <a:pt x="2"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1" name="Freeform 240"/>
              <p:cNvSpPr>
                <a:spLocks/>
              </p:cNvSpPr>
              <p:nvPr/>
            </p:nvSpPr>
            <p:spPr bwMode="auto">
              <a:xfrm>
                <a:off x="3588" y="2625"/>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1" y="0"/>
                      <a:pt x="0" y="0"/>
                    </a:cubicBezTo>
                    <a:cubicBezTo>
                      <a:pt x="1" y="0"/>
                      <a:pt x="2" y="0"/>
                      <a:pt x="4"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2" name="Freeform 241"/>
              <p:cNvSpPr>
                <a:spLocks/>
              </p:cNvSpPr>
              <p:nvPr/>
            </p:nvSpPr>
            <p:spPr bwMode="auto">
              <a:xfrm>
                <a:off x="3515" y="2667"/>
                <a:ext cx="1" cy="1"/>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0" y="1"/>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3" name="Freeform 242"/>
              <p:cNvSpPr>
                <a:spLocks/>
              </p:cNvSpPr>
              <p:nvPr/>
            </p:nvSpPr>
            <p:spPr bwMode="auto">
              <a:xfrm>
                <a:off x="4083" y="25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4" name="Freeform 243"/>
              <p:cNvSpPr>
                <a:spLocks/>
              </p:cNvSpPr>
              <p:nvPr/>
            </p:nvSpPr>
            <p:spPr bwMode="auto">
              <a:xfrm>
                <a:off x="945" y="251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5" name="Freeform 244"/>
              <p:cNvSpPr>
                <a:spLocks/>
              </p:cNvSpPr>
              <p:nvPr/>
            </p:nvSpPr>
            <p:spPr bwMode="auto">
              <a:xfrm>
                <a:off x="938" y="2510"/>
                <a:ext cx="1" cy="0"/>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0"/>
                      <a:pt x="2" y="0"/>
                    </a:cubicBezTo>
                    <a:cubicBezTo>
                      <a:pt x="1" y="1"/>
                      <a:pt x="1" y="1"/>
                      <a:pt x="0" y="1"/>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6" name="Freeform 245"/>
              <p:cNvSpPr>
                <a:spLocks/>
              </p:cNvSpPr>
              <p:nvPr/>
            </p:nvSpPr>
            <p:spPr bwMode="auto">
              <a:xfrm>
                <a:off x="929" y="2498"/>
                <a:ext cx="1" cy="1"/>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2" y="1"/>
                      <a:pt x="1" y="2"/>
                      <a:pt x="0" y="3"/>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7" name="Freeform 246"/>
              <p:cNvSpPr>
                <a:spLocks/>
              </p:cNvSpPr>
              <p:nvPr/>
            </p:nvSpPr>
            <p:spPr bwMode="auto">
              <a:xfrm>
                <a:off x="788" y="25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1EB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6" name="Freeform 35"/>
            <p:cNvSpPr/>
            <p:nvPr/>
          </p:nvSpPr>
          <p:spPr>
            <a:xfrm>
              <a:off x="959121" y="1449320"/>
              <a:ext cx="7492784" cy="2856523"/>
            </a:xfrm>
            <a:custGeom>
              <a:avLst/>
              <a:gdLst>
                <a:gd name="connsiteX0" fmla="*/ 0 w 7473245"/>
                <a:gd name="connsiteY0" fmla="*/ 0 h 2844800"/>
                <a:gd name="connsiteX1" fmla="*/ 3939823 w 7473245"/>
                <a:gd name="connsiteY1" fmla="*/ 620889 h 2844800"/>
                <a:gd name="connsiteX2" fmla="*/ 5802489 w 7473245"/>
                <a:gd name="connsiteY2" fmla="*/ 2370667 h 2844800"/>
                <a:gd name="connsiteX3" fmla="*/ 7473245 w 7473245"/>
                <a:gd name="connsiteY3" fmla="*/ 2844800 h 2844800"/>
                <a:gd name="connsiteX0" fmla="*/ 0 w 7473245"/>
                <a:gd name="connsiteY0" fmla="*/ 0 h 2844800"/>
                <a:gd name="connsiteX1" fmla="*/ 3861669 w 7473245"/>
                <a:gd name="connsiteY1" fmla="*/ 601351 h 2844800"/>
                <a:gd name="connsiteX2" fmla="*/ 5802489 w 7473245"/>
                <a:gd name="connsiteY2" fmla="*/ 2370667 h 2844800"/>
                <a:gd name="connsiteX3" fmla="*/ 7473245 w 7473245"/>
                <a:gd name="connsiteY3" fmla="*/ 2844800 h 2844800"/>
                <a:gd name="connsiteX0" fmla="*/ 0 w 7449799"/>
                <a:gd name="connsiteY0" fmla="*/ 0 h 2836985"/>
                <a:gd name="connsiteX1" fmla="*/ 3838223 w 7449799"/>
                <a:gd name="connsiteY1" fmla="*/ 593536 h 2836985"/>
                <a:gd name="connsiteX2" fmla="*/ 5779043 w 7449799"/>
                <a:gd name="connsiteY2" fmla="*/ 2362852 h 2836985"/>
                <a:gd name="connsiteX3" fmla="*/ 7449799 w 7449799"/>
                <a:gd name="connsiteY3" fmla="*/ 2836985 h 2836985"/>
                <a:gd name="connsiteX0" fmla="*/ 0 w 7449799"/>
                <a:gd name="connsiteY0" fmla="*/ 0 h 2836985"/>
                <a:gd name="connsiteX1" fmla="*/ 3744438 w 7449799"/>
                <a:gd name="connsiteY1" fmla="*/ 542736 h 2836985"/>
                <a:gd name="connsiteX2" fmla="*/ 5779043 w 7449799"/>
                <a:gd name="connsiteY2" fmla="*/ 2362852 h 2836985"/>
                <a:gd name="connsiteX3" fmla="*/ 7449799 w 7449799"/>
                <a:gd name="connsiteY3" fmla="*/ 2836985 h 2836985"/>
                <a:gd name="connsiteX0" fmla="*/ 0 w 7449799"/>
                <a:gd name="connsiteY0" fmla="*/ 0 h 2836985"/>
                <a:gd name="connsiteX1" fmla="*/ 3744438 w 7449799"/>
                <a:gd name="connsiteY1" fmla="*/ 542736 h 2836985"/>
                <a:gd name="connsiteX2" fmla="*/ 5779043 w 7449799"/>
                <a:gd name="connsiteY2" fmla="*/ 2362852 h 2836985"/>
                <a:gd name="connsiteX3" fmla="*/ 7449799 w 7449799"/>
                <a:gd name="connsiteY3" fmla="*/ 2836985 h 2836985"/>
                <a:gd name="connsiteX0" fmla="*/ 0 w 7484968"/>
                <a:gd name="connsiteY0" fmla="*/ 0 h 2829169"/>
                <a:gd name="connsiteX1" fmla="*/ 3779607 w 7484968"/>
                <a:gd name="connsiteY1" fmla="*/ 534920 h 2829169"/>
                <a:gd name="connsiteX2" fmla="*/ 5814212 w 7484968"/>
                <a:gd name="connsiteY2" fmla="*/ 2355036 h 2829169"/>
                <a:gd name="connsiteX3" fmla="*/ 7484968 w 7484968"/>
                <a:gd name="connsiteY3" fmla="*/ 2829169 h 2829169"/>
                <a:gd name="connsiteX0" fmla="*/ 0 w 7484968"/>
                <a:gd name="connsiteY0" fmla="*/ 0 h 2829169"/>
                <a:gd name="connsiteX1" fmla="*/ 3779607 w 7484968"/>
                <a:gd name="connsiteY1" fmla="*/ 534920 h 2829169"/>
                <a:gd name="connsiteX2" fmla="*/ 5814212 w 7484968"/>
                <a:gd name="connsiteY2" fmla="*/ 23550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Lst>
              <a:ahLst/>
              <a:cxnLst>
                <a:cxn ang="0">
                  <a:pos x="connsiteX0" y="connsiteY0"/>
                </a:cxn>
                <a:cxn ang="0">
                  <a:pos x="connsiteX1" y="connsiteY1"/>
                </a:cxn>
                <a:cxn ang="0">
                  <a:pos x="connsiteX2" y="connsiteY2"/>
                </a:cxn>
                <a:cxn ang="0">
                  <a:pos x="connsiteX3" y="connsiteY3"/>
                </a:cxn>
              </a:cxnLst>
              <a:rect l="l" t="t" r="r" b="b"/>
              <a:pathLst>
                <a:path w="7492784" h="2856523">
                  <a:moveTo>
                    <a:pt x="0" y="0"/>
                  </a:moveTo>
                  <a:cubicBezTo>
                    <a:pt x="2385140" y="19104"/>
                    <a:pt x="3086715" y="217311"/>
                    <a:pt x="3779607" y="534920"/>
                  </a:cubicBezTo>
                  <a:cubicBezTo>
                    <a:pt x="4472499" y="852529"/>
                    <a:pt x="4714702" y="1143578"/>
                    <a:pt x="5024858" y="1436728"/>
                  </a:cubicBezTo>
                  <a:cubicBezTo>
                    <a:pt x="5335014" y="1729878"/>
                    <a:pt x="5826443" y="2808690"/>
                    <a:pt x="7492784" y="2856523"/>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Oval 36"/>
            <p:cNvSpPr>
              <a:spLocks noChangeArrowheads="1"/>
            </p:cNvSpPr>
            <p:nvPr/>
          </p:nvSpPr>
          <p:spPr bwMode="auto">
            <a:xfrm>
              <a:off x="4997716" y="2027093"/>
              <a:ext cx="245349" cy="243354"/>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87</a:t>
              </a:r>
            </a:p>
          </p:txBody>
        </p:sp>
        <p:sp>
          <p:nvSpPr>
            <p:cNvPr id="38" name="Oval 37"/>
            <p:cNvSpPr>
              <a:spLocks noChangeArrowheads="1"/>
            </p:cNvSpPr>
            <p:nvPr/>
          </p:nvSpPr>
          <p:spPr bwMode="auto">
            <a:xfrm>
              <a:off x="5850989" y="2747179"/>
              <a:ext cx="249338" cy="24534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92</a:t>
              </a:r>
            </a:p>
          </p:txBody>
        </p:sp>
        <p:sp>
          <p:nvSpPr>
            <p:cNvPr id="39" name="Oval 38"/>
            <p:cNvSpPr>
              <a:spLocks noChangeArrowheads="1"/>
            </p:cNvSpPr>
            <p:nvPr/>
          </p:nvSpPr>
          <p:spPr bwMode="auto">
            <a:xfrm>
              <a:off x="6524436" y="3491204"/>
              <a:ext cx="245349" cy="24534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96</a:t>
              </a:r>
            </a:p>
          </p:txBody>
        </p:sp>
        <p:sp>
          <p:nvSpPr>
            <p:cNvPr id="40" name="Freeform 39"/>
            <p:cNvSpPr/>
            <p:nvPr/>
          </p:nvSpPr>
          <p:spPr>
            <a:xfrm>
              <a:off x="958905" y="1469171"/>
              <a:ext cx="7484969" cy="2856523"/>
            </a:xfrm>
            <a:custGeom>
              <a:avLst/>
              <a:gdLst>
                <a:gd name="connsiteX0" fmla="*/ 0 w 7473245"/>
                <a:gd name="connsiteY0" fmla="*/ 0 h 2844800"/>
                <a:gd name="connsiteX1" fmla="*/ 3939823 w 7473245"/>
                <a:gd name="connsiteY1" fmla="*/ 620889 h 2844800"/>
                <a:gd name="connsiteX2" fmla="*/ 5802489 w 7473245"/>
                <a:gd name="connsiteY2" fmla="*/ 2370667 h 2844800"/>
                <a:gd name="connsiteX3" fmla="*/ 7473245 w 7473245"/>
                <a:gd name="connsiteY3" fmla="*/ 2844800 h 2844800"/>
                <a:gd name="connsiteX0" fmla="*/ 0 w 7473245"/>
                <a:gd name="connsiteY0" fmla="*/ 0 h 2844800"/>
                <a:gd name="connsiteX1" fmla="*/ 3861669 w 7473245"/>
                <a:gd name="connsiteY1" fmla="*/ 601351 h 2844800"/>
                <a:gd name="connsiteX2" fmla="*/ 5802489 w 7473245"/>
                <a:gd name="connsiteY2" fmla="*/ 2370667 h 2844800"/>
                <a:gd name="connsiteX3" fmla="*/ 7473245 w 7473245"/>
                <a:gd name="connsiteY3" fmla="*/ 2844800 h 2844800"/>
                <a:gd name="connsiteX0" fmla="*/ 0 w 7449799"/>
                <a:gd name="connsiteY0" fmla="*/ 0 h 2836985"/>
                <a:gd name="connsiteX1" fmla="*/ 3838223 w 7449799"/>
                <a:gd name="connsiteY1" fmla="*/ 593536 h 2836985"/>
                <a:gd name="connsiteX2" fmla="*/ 5779043 w 7449799"/>
                <a:gd name="connsiteY2" fmla="*/ 2362852 h 2836985"/>
                <a:gd name="connsiteX3" fmla="*/ 7449799 w 7449799"/>
                <a:gd name="connsiteY3" fmla="*/ 2836985 h 2836985"/>
                <a:gd name="connsiteX0" fmla="*/ 0 w 7449799"/>
                <a:gd name="connsiteY0" fmla="*/ 0 h 2836985"/>
                <a:gd name="connsiteX1" fmla="*/ 3744438 w 7449799"/>
                <a:gd name="connsiteY1" fmla="*/ 542736 h 2836985"/>
                <a:gd name="connsiteX2" fmla="*/ 5779043 w 7449799"/>
                <a:gd name="connsiteY2" fmla="*/ 2362852 h 2836985"/>
                <a:gd name="connsiteX3" fmla="*/ 7449799 w 7449799"/>
                <a:gd name="connsiteY3" fmla="*/ 2836985 h 2836985"/>
                <a:gd name="connsiteX0" fmla="*/ 0 w 7449799"/>
                <a:gd name="connsiteY0" fmla="*/ 0 h 2836985"/>
                <a:gd name="connsiteX1" fmla="*/ 3744438 w 7449799"/>
                <a:gd name="connsiteY1" fmla="*/ 542736 h 2836985"/>
                <a:gd name="connsiteX2" fmla="*/ 5779043 w 7449799"/>
                <a:gd name="connsiteY2" fmla="*/ 2362852 h 2836985"/>
                <a:gd name="connsiteX3" fmla="*/ 7449799 w 7449799"/>
                <a:gd name="connsiteY3" fmla="*/ 2836985 h 2836985"/>
                <a:gd name="connsiteX0" fmla="*/ 0 w 7484968"/>
                <a:gd name="connsiteY0" fmla="*/ 0 h 2829169"/>
                <a:gd name="connsiteX1" fmla="*/ 3779607 w 7484968"/>
                <a:gd name="connsiteY1" fmla="*/ 534920 h 2829169"/>
                <a:gd name="connsiteX2" fmla="*/ 5814212 w 7484968"/>
                <a:gd name="connsiteY2" fmla="*/ 2355036 h 2829169"/>
                <a:gd name="connsiteX3" fmla="*/ 7484968 w 7484968"/>
                <a:gd name="connsiteY3" fmla="*/ 2829169 h 2829169"/>
                <a:gd name="connsiteX0" fmla="*/ 0 w 7484968"/>
                <a:gd name="connsiteY0" fmla="*/ 0 h 2829169"/>
                <a:gd name="connsiteX1" fmla="*/ 3779607 w 7484968"/>
                <a:gd name="connsiteY1" fmla="*/ 534920 h 2829169"/>
                <a:gd name="connsiteX2" fmla="*/ 5814212 w 7484968"/>
                <a:gd name="connsiteY2" fmla="*/ 23550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337473 w 7492784"/>
                <a:gd name="connsiteY2" fmla="*/ 2136205 h 2856523"/>
                <a:gd name="connsiteX3" fmla="*/ 7492784 w 7492784"/>
                <a:gd name="connsiteY3" fmla="*/ 2856523 h 2856523"/>
                <a:gd name="connsiteX0" fmla="*/ 0 w 7496692"/>
                <a:gd name="connsiteY0" fmla="*/ 0 h 2840892"/>
                <a:gd name="connsiteX1" fmla="*/ 3779607 w 7496692"/>
                <a:gd name="connsiteY1" fmla="*/ 534920 h 2840892"/>
                <a:gd name="connsiteX2" fmla="*/ 5337473 w 7496692"/>
                <a:gd name="connsiteY2" fmla="*/ 2136205 h 2840892"/>
                <a:gd name="connsiteX3" fmla="*/ 7496692 w 7496692"/>
                <a:gd name="connsiteY3" fmla="*/ 2840892 h 2840892"/>
                <a:gd name="connsiteX0" fmla="*/ 0 w 7496692"/>
                <a:gd name="connsiteY0" fmla="*/ 0 h 2840892"/>
                <a:gd name="connsiteX1" fmla="*/ 3130930 w 7496692"/>
                <a:gd name="connsiteY1" fmla="*/ 636520 h 2840892"/>
                <a:gd name="connsiteX2" fmla="*/ 5337473 w 7496692"/>
                <a:gd name="connsiteY2" fmla="*/ 2136205 h 2840892"/>
                <a:gd name="connsiteX3" fmla="*/ 7496692 w 7496692"/>
                <a:gd name="connsiteY3" fmla="*/ 2840892 h 2840892"/>
                <a:gd name="connsiteX0" fmla="*/ 0 w 7496692"/>
                <a:gd name="connsiteY0" fmla="*/ 0 h 2840892"/>
                <a:gd name="connsiteX1" fmla="*/ 3130930 w 7496692"/>
                <a:gd name="connsiteY1" fmla="*/ 636520 h 2840892"/>
                <a:gd name="connsiteX2" fmla="*/ 5337473 w 7496692"/>
                <a:gd name="connsiteY2" fmla="*/ 2136205 h 2840892"/>
                <a:gd name="connsiteX3" fmla="*/ 7496692 w 7496692"/>
                <a:gd name="connsiteY3" fmla="*/ 2840892 h 2840892"/>
                <a:gd name="connsiteX0" fmla="*/ 0 w 7496692"/>
                <a:gd name="connsiteY0" fmla="*/ 0 h 2840892"/>
                <a:gd name="connsiteX1" fmla="*/ 3130930 w 7496692"/>
                <a:gd name="connsiteY1" fmla="*/ 636520 h 2840892"/>
                <a:gd name="connsiteX2" fmla="*/ 5333566 w 7496692"/>
                <a:gd name="connsiteY2" fmla="*/ 2159651 h 2840892"/>
                <a:gd name="connsiteX3" fmla="*/ 7496692 w 7496692"/>
                <a:gd name="connsiteY3" fmla="*/ 2840892 h 2840892"/>
                <a:gd name="connsiteX0" fmla="*/ 0 w 7496692"/>
                <a:gd name="connsiteY0" fmla="*/ 0 h 2840892"/>
                <a:gd name="connsiteX1" fmla="*/ 3130930 w 7496692"/>
                <a:gd name="connsiteY1" fmla="*/ 636520 h 2840892"/>
                <a:gd name="connsiteX2" fmla="*/ 5333566 w 7496692"/>
                <a:gd name="connsiteY2" fmla="*/ 2159651 h 2840892"/>
                <a:gd name="connsiteX3" fmla="*/ 7496692 w 7496692"/>
                <a:gd name="connsiteY3" fmla="*/ 2840892 h 2840892"/>
                <a:gd name="connsiteX0" fmla="*/ 0 w 7457615"/>
                <a:gd name="connsiteY0" fmla="*/ 0 h 2770554"/>
                <a:gd name="connsiteX1" fmla="*/ 3091853 w 7457615"/>
                <a:gd name="connsiteY1" fmla="*/ 566182 h 2770554"/>
                <a:gd name="connsiteX2" fmla="*/ 5294489 w 7457615"/>
                <a:gd name="connsiteY2" fmla="*/ 2089313 h 2770554"/>
                <a:gd name="connsiteX3" fmla="*/ 7457615 w 7457615"/>
                <a:gd name="connsiteY3" fmla="*/ 2770554 h 2770554"/>
                <a:gd name="connsiteX0" fmla="*/ 0 w 7500599"/>
                <a:gd name="connsiteY0" fmla="*/ 0 h 2825261"/>
                <a:gd name="connsiteX1" fmla="*/ 3134837 w 7500599"/>
                <a:gd name="connsiteY1" fmla="*/ 620889 h 2825261"/>
                <a:gd name="connsiteX2" fmla="*/ 5337473 w 7500599"/>
                <a:gd name="connsiteY2" fmla="*/ 2144020 h 2825261"/>
                <a:gd name="connsiteX3" fmla="*/ 7500599 w 7500599"/>
                <a:gd name="connsiteY3" fmla="*/ 2825261 h 2825261"/>
                <a:gd name="connsiteX0" fmla="*/ 0 w 7500599"/>
                <a:gd name="connsiteY0" fmla="*/ 0 h 2825261"/>
                <a:gd name="connsiteX1" fmla="*/ 3134837 w 7500599"/>
                <a:gd name="connsiteY1" fmla="*/ 620889 h 2825261"/>
                <a:gd name="connsiteX2" fmla="*/ 5337473 w 7500599"/>
                <a:gd name="connsiteY2" fmla="*/ 2144020 h 2825261"/>
                <a:gd name="connsiteX3" fmla="*/ 7500599 w 7500599"/>
                <a:gd name="connsiteY3" fmla="*/ 2825261 h 2825261"/>
                <a:gd name="connsiteX0" fmla="*/ 0 w 7500599"/>
                <a:gd name="connsiteY0" fmla="*/ 0 h 2825261"/>
                <a:gd name="connsiteX1" fmla="*/ 3252068 w 7500599"/>
                <a:gd name="connsiteY1" fmla="*/ 644335 h 2825261"/>
                <a:gd name="connsiteX2" fmla="*/ 5337473 w 7500599"/>
                <a:gd name="connsiteY2" fmla="*/ 2144020 h 2825261"/>
                <a:gd name="connsiteX3" fmla="*/ 7500599 w 7500599"/>
                <a:gd name="connsiteY3" fmla="*/ 2825261 h 2825261"/>
                <a:gd name="connsiteX0" fmla="*/ 0 w 7500599"/>
                <a:gd name="connsiteY0" fmla="*/ 0 h 2825261"/>
                <a:gd name="connsiteX1" fmla="*/ 3252068 w 7500599"/>
                <a:gd name="connsiteY1" fmla="*/ 644335 h 2825261"/>
                <a:gd name="connsiteX2" fmla="*/ 5337473 w 7500599"/>
                <a:gd name="connsiteY2" fmla="*/ 2144020 h 2825261"/>
                <a:gd name="connsiteX3" fmla="*/ 7500599 w 7500599"/>
                <a:gd name="connsiteY3" fmla="*/ 2825261 h 2825261"/>
                <a:gd name="connsiteX0" fmla="*/ 0 w 7500599"/>
                <a:gd name="connsiteY0" fmla="*/ 0 h 2825261"/>
                <a:gd name="connsiteX1" fmla="*/ 3252068 w 7500599"/>
                <a:gd name="connsiteY1" fmla="*/ 644335 h 2825261"/>
                <a:gd name="connsiteX2" fmla="*/ 5337473 w 7500599"/>
                <a:gd name="connsiteY2" fmla="*/ 2144020 h 2825261"/>
                <a:gd name="connsiteX3" fmla="*/ 7500599 w 7500599"/>
                <a:gd name="connsiteY3" fmla="*/ 2825261 h 2825261"/>
                <a:gd name="connsiteX0" fmla="*/ 0 w 7500599"/>
                <a:gd name="connsiteY0" fmla="*/ 0 h 2825261"/>
                <a:gd name="connsiteX1" fmla="*/ 3255976 w 7500599"/>
                <a:gd name="connsiteY1" fmla="*/ 683412 h 2825261"/>
                <a:gd name="connsiteX2" fmla="*/ 5337473 w 7500599"/>
                <a:gd name="connsiteY2" fmla="*/ 2144020 h 2825261"/>
                <a:gd name="connsiteX3" fmla="*/ 7500599 w 7500599"/>
                <a:gd name="connsiteY3" fmla="*/ 2825261 h 2825261"/>
                <a:gd name="connsiteX0" fmla="*/ 0 w 7500599"/>
                <a:gd name="connsiteY0" fmla="*/ 0 h 2825261"/>
                <a:gd name="connsiteX1" fmla="*/ 3322406 w 7500599"/>
                <a:gd name="connsiteY1" fmla="*/ 675596 h 2825261"/>
                <a:gd name="connsiteX2" fmla="*/ 5337473 w 7500599"/>
                <a:gd name="connsiteY2" fmla="*/ 2144020 h 2825261"/>
                <a:gd name="connsiteX3" fmla="*/ 7500599 w 7500599"/>
                <a:gd name="connsiteY3" fmla="*/ 2825261 h 2825261"/>
                <a:gd name="connsiteX0" fmla="*/ 0 w 7500599"/>
                <a:gd name="connsiteY0" fmla="*/ 0 h 2825261"/>
                <a:gd name="connsiteX1" fmla="*/ 3322406 w 7500599"/>
                <a:gd name="connsiteY1" fmla="*/ 675596 h 2825261"/>
                <a:gd name="connsiteX2" fmla="*/ 5337473 w 7500599"/>
                <a:gd name="connsiteY2" fmla="*/ 2144020 h 2825261"/>
                <a:gd name="connsiteX3" fmla="*/ 7500599 w 7500599"/>
                <a:gd name="connsiteY3" fmla="*/ 2825261 h 2825261"/>
                <a:gd name="connsiteX0" fmla="*/ 0 w 7492784"/>
                <a:gd name="connsiteY0" fmla="*/ 0 h 2852615"/>
                <a:gd name="connsiteX1" fmla="*/ 3322406 w 7492784"/>
                <a:gd name="connsiteY1" fmla="*/ 675596 h 2852615"/>
                <a:gd name="connsiteX2" fmla="*/ 5337473 w 7492784"/>
                <a:gd name="connsiteY2" fmla="*/ 2144020 h 2852615"/>
                <a:gd name="connsiteX3" fmla="*/ 7492784 w 7492784"/>
                <a:gd name="connsiteY3" fmla="*/ 2852615 h 2852615"/>
                <a:gd name="connsiteX0" fmla="*/ 0 w 7492784"/>
                <a:gd name="connsiteY0" fmla="*/ 0 h 2852615"/>
                <a:gd name="connsiteX1" fmla="*/ 3322406 w 7492784"/>
                <a:gd name="connsiteY1" fmla="*/ 675596 h 2852615"/>
                <a:gd name="connsiteX2" fmla="*/ 5337473 w 7492784"/>
                <a:gd name="connsiteY2" fmla="*/ 2144020 h 2852615"/>
                <a:gd name="connsiteX3" fmla="*/ 7492784 w 7492784"/>
                <a:gd name="connsiteY3" fmla="*/ 2852615 h 2852615"/>
                <a:gd name="connsiteX0" fmla="*/ 0 w 7492784"/>
                <a:gd name="connsiteY0" fmla="*/ 0 h 2852615"/>
                <a:gd name="connsiteX1" fmla="*/ 3322406 w 7492784"/>
                <a:gd name="connsiteY1" fmla="*/ 675596 h 2852615"/>
                <a:gd name="connsiteX2" fmla="*/ 5337473 w 7492784"/>
                <a:gd name="connsiteY2" fmla="*/ 2144020 h 2852615"/>
                <a:gd name="connsiteX3" fmla="*/ 7492784 w 7492784"/>
                <a:gd name="connsiteY3" fmla="*/ 2852615 h 2852615"/>
                <a:gd name="connsiteX0" fmla="*/ 0 w 7492784"/>
                <a:gd name="connsiteY0" fmla="*/ 0 h 2852615"/>
                <a:gd name="connsiteX1" fmla="*/ 3322406 w 7492784"/>
                <a:gd name="connsiteY1" fmla="*/ 675596 h 2852615"/>
                <a:gd name="connsiteX2" fmla="*/ 5380458 w 7492784"/>
                <a:gd name="connsiteY2" fmla="*/ 2175282 h 2852615"/>
                <a:gd name="connsiteX3" fmla="*/ 7492784 w 7492784"/>
                <a:gd name="connsiteY3" fmla="*/ 2852615 h 2852615"/>
                <a:gd name="connsiteX0" fmla="*/ 0 w 7492784"/>
                <a:gd name="connsiteY0" fmla="*/ 0 h 2852615"/>
                <a:gd name="connsiteX1" fmla="*/ 3322406 w 7492784"/>
                <a:gd name="connsiteY1" fmla="*/ 675596 h 2852615"/>
                <a:gd name="connsiteX2" fmla="*/ 5380458 w 7492784"/>
                <a:gd name="connsiteY2" fmla="*/ 2175282 h 2852615"/>
                <a:gd name="connsiteX3" fmla="*/ 7492784 w 7492784"/>
                <a:gd name="connsiteY3" fmla="*/ 2852615 h 2852615"/>
                <a:gd name="connsiteX0" fmla="*/ 0 w 7492784"/>
                <a:gd name="connsiteY0" fmla="*/ 0 h 2852615"/>
                <a:gd name="connsiteX1" fmla="*/ 3322406 w 7492784"/>
                <a:gd name="connsiteY1" fmla="*/ 675596 h 2852615"/>
                <a:gd name="connsiteX2" fmla="*/ 5380458 w 7492784"/>
                <a:gd name="connsiteY2" fmla="*/ 2175282 h 2852615"/>
                <a:gd name="connsiteX3" fmla="*/ 7492784 w 7492784"/>
                <a:gd name="connsiteY3" fmla="*/ 2852615 h 2852615"/>
                <a:gd name="connsiteX0" fmla="*/ 0 w 7492784"/>
                <a:gd name="connsiteY0" fmla="*/ 0 h 2852615"/>
                <a:gd name="connsiteX1" fmla="*/ 3322406 w 7492784"/>
                <a:gd name="connsiteY1" fmla="*/ 675596 h 2852615"/>
                <a:gd name="connsiteX2" fmla="*/ 5380458 w 7492784"/>
                <a:gd name="connsiteY2" fmla="*/ 2175282 h 2852615"/>
                <a:gd name="connsiteX3" fmla="*/ 7492784 w 7492784"/>
                <a:gd name="connsiteY3" fmla="*/ 2852615 h 2852615"/>
                <a:gd name="connsiteX0" fmla="*/ 0 w 7484969"/>
                <a:gd name="connsiteY0" fmla="*/ 0 h 2856523"/>
                <a:gd name="connsiteX1" fmla="*/ 3322406 w 7484969"/>
                <a:gd name="connsiteY1" fmla="*/ 675596 h 2856523"/>
                <a:gd name="connsiteX2" fmla="*/ 5380458 w 7484969"/>
                <a:gd name="connsiteY2" fmla="*/ 2175282 h 2856523"/>
                <a:gd name="connsiteX3" fmla="*/ 7484969 w 7484969"/>
                <a:gd name="connsiteY3" fmla="*/ 2856523 h 2856523"/>
              </a:gdLst>
              <a:ahLst/>
              <a:cxnLst>
                <a:cxn ang="0">
                  <a:pos x="connsiteX0" y="connsiteY0"/>
                </a:cxn>
                <a:cxn ang="0">
                  <a:pos x="connsiteX1" y="connsiteY1"/>
                </a:cxn>
                <a:cxn ang="0">
                  <a:pos x="connsiteX2" y="connsiteY2"/>
                </a:cxn>
                <a:cxn ang="0">
                  <a:pos x="connsiteX3" y="connsiteY3"/>
                </a:cxn>
              </a:cxnLst>
              <a:rect l="l" t="t" r="r" b="b"/>
              <a:pathLst>
                <a:path w="7484969" h="2856523">
                  <a:moveTo>
                    <a:pt x="0" y="0"/>
                  </a:moveTo>
                  <a:cubicBezTo>
                    <a:pt x="2224925" y="54273"/>
                    <a:pt x="2488186" y="246618"/>
                    <a:pt x="3322406" y="675596"/>
                  </a:cubicBezTo>
                  <a:cubicBezTo>
                    <a:pt x="4156626" y="1104574"/>
                    <a:pt x="4686698" y="1811794"/>
                    <a:pt x="5380458" y="2175282"/>
                  </a:cubicBezTo>
                  <a:cubicBezTo>
                    <a:pt x="6074219" y="2538770"/>
                    <a:pt x="6369613" y="2773521"/>
                    <a:pt x="7484969" y="2856523"/>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Oval 40"/>
            <p:cNvSpPr>
              <a:spLocks noChangeArrowheads="1"/>
            </p:cNvSpPr>
            <p:nvPr/>
          </p:nvSpPr>
          <p:spPr bwMode="auto">
            <a:xfrm>
              <a:off x="4147973" y="2027093"/>
              <a:ext cx="245349" cy="24335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82</a:t>
              </a:r>
            </a:p>
          </p:txBody>
        </p:sp>
        <p:sp>
          <p:nvSpPr>
            <p:cNvPr id="42" name="Oval 41"/>
            <p:cNvSpPr>
              <a:spLocks noChangeArrowheads="1"/>
            </p:cNvSpPr>
            <p:nvPr/>
          </p:nvSpPr>
          <p:spPr bwMode="auto">
            <a:xfrm>
              <a:off x="5177957" y="2747179"/>
              <a:ext cx="245349" cy="245349"/>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88</a:t>
              </a:r>
            </a:p>
          </p:txBody>
        </p:sp>
        <p:sp>
          <p:nvSpPr>
            <p:cNvPr id="43" name="Oval 42"/>
            <p:cNvSpPr>
              <a:spLocks noChangeArrowheads="1"/>
            </p:cNvSpPr>
            <p:nvPr/>
          </p:nvSpPr>
          <p:spPr bwMode="auto">
            <a:xfrm>
              <a:off x="6195870" y="3491204"/>
              <a:ext cx="243354" cy="245349"/>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94</a:t>
              </a:r>
            </a:p>
          </p:txBody>
        </p:sp>
        <p:sp>
          <p:nvSpPr>
            <p:cNvPr id="44" name="Freeform 43"/>
            <p:cNvSpPr/>
            <p:nvPr/>
          </p:nvSpPr>
          <p:spPr>
            <a:xfrm>
              <a:off x="969865" y="1503854"/>
              <a:ext cx="7480290" cy="2834326"/>
            </a:xfrm>
            <a:custGeom>
              <a:avLst/>
              <a:gdLst>
                <a:gd name="connsiteX0" fmla="*/ 0 w 7473245"/>
                <a:gd name="connsiteY0" fmla="*/ 0 h 2844800"/>
                <a:gd name="connsiteX1" fmla="*/ 3939823 w 7473245"/>
                <a:gd name="connsiteY1" fmla="*/ 620889 h 2844800"/>
                <a:gd name="connsiteX2" fmla="*/ 5802489 w 7473245"/>
                <a:gd name="connsiteY2" fmla="*/ 2370667 h 2844800"/>
                <a:gd name="connsiteX3" fmla="*/ 7473245 w 7473245"/>
                <a:gd name="connsiteY3" fmla="*/ 2844800 h 2844800"/>
                <a:gd name="connsiteX0" fmla="*/ 0 w 7473245"/>
                <a:gd name="connsiteY0" fmla="*/ 0 h 2844800"/>
                <a:gd name="connsiteX1" fmla="*/ 3861669 w 7473245"/>
                <a:gd name="connsiteY1" fmla="*/ 601351 h 2844800"/>
                <a:gd name="connsiteX2" fmla="*/ 5802489 w 7473245"/>
                <a:gd name="connsiteY2" fmla="*/ 2370667 h 2844800"/>
                <a:gd name="connsiteX3" fmla="*/ 7473245 w 7473245"/>
                <a:gd name="connsiteY3" fmla="*/ 2844800 h 2844800"/>
                <a:gd name="connsiteX0" fmla="*/ 0 w 7449799"/>
                <a:gd name="connsiteY0" fmla="*/ 0 h 2836985"/>
                <a:gd name="connsiteX1" fmla="*/ 3838223 w 7449799"/>
                <a:gd name="connsiteY1" fmla="*/ 593536 h 2836985"/>
                <a:gd name="connsiteX2" fmla="*/ 5779043 w 7449799"/>
                <a:gd name="connsiteY2" fmla="*/ 2362852 h 2836985"/>
                <a:gd name="connsiteX3" fmla="*/ 7449799 w 7449799"/>
                <a:gd name="connsiteY3" fmla="*/ 2836985 h 2836985"/>
                <a:gd name="connsiteX0" fmla="*/ 0 w 7449799"/>
                <a:gd name="connsiteY0" fmla="*/ 0 h 2836985"/>
                <a:gd name="connsiteX1" fmla="*/ 3744438 w 7449799"/>
                <a:gd name="connsiteY1" fmla="*/ 542736 h 2836985"/>
                <a:gd name="connsiteX2" fmla="*/ 5779043 w 7449799"/>
                <a:gd name="connsiteY2" fmla="*/ 2362852 h 2836985"/>
                <a:gd name="connsiteX3" fmla="*/ 7449799 w 7449799"/>
                <a:gd name="connsiteY3" fmla="*/ 2836985 h 2836985"/>
                <a:gd name="connsiteX0" fmla="*/ 0 w 7449799"/>
                <a:gd name="connsiteY0" fmla="*/ 0 h 2836985"/>
                <a:gd name="connsiteX1" fmla="*/ 3744438 w 7449799"/>
                <a:gd name="connsiteY1" fmla="*/ 542736 h 2836985"/>
                <a:gd name="connsiteX2" fmla="*/ 5779043 w 7449799"/>
                <a:gd name="connsiteY2" fmla="*/ 2362852 h 2836985"/>
                <a:gd name="connsiteX3" fmla="*/ 7449799 w 7449799"/>
                <a:gd name="connsiteY3" fmla="*/ 2836985 h 2836985"/>
                <a:gd name="connsiteX0" fmla="*/ 0 w 7484968"/>
                <a:gd name="connsiteY0" fmla="*/ 0 h 2829169"/>
                <a:gd name="connsiteX1" fmla="*/ 3779607 w 7484968"/>
                <a:gd name="connsiteY1" fmla="*/ 534920 h 2829169"/>
                <a:gd name="connsiteX2" fmla="*/ 5814212 w 7484968"/>
                <a:gd name="connsiteY2" fmla="*/ 2355036 h 2829169"/>
                <a:gd name="connsiteX3" fmla="*/ 7484968 w 7484968"/>
                <a:gd name="connsiteY3" fmla="*/ 2829169 h 2829169"/>
                <a:gd name="connsiteX0" fmla="*/ 0 w 7484968"/>
                <a:gd name="connsiteY0" fmla="*/ 0 h 2829169"/>
                <a:gd name="connsiteX1" fmla="*/ 3779607 w 7484968"/>
                <a:gd name="connsiteY1" fmla="*/ 534920 h 2829169"/>
                <a:gd name="connsiteX2" fmla="*/ 5814212 w 7484968"/>
                <a:gd name="connsiteY2" fmla="*/ 23550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857197 w 7484968"/>
                <a:gd name="connsiteY2" fmla="*/ 2405836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84968"/>
                <a:gd name="connsiteY0" fmla="*/ 0 h 2829169"/>
                <a:gd name="connsiteX1" fmla="*/ 3779607 w 7484968"/>
                <a:gd name="connsiteY1" fmla="*/ 534920 h 2829169"/>
                <a:gd name="connsiteX2" fmla="*/ 5024858 w 7484968"/>
                <a:gd name="connsiteY2" fmla="*/ 1436728 h 2829169"/>
                <a:gd name="connsiteX3" fmla="*/ 7484968 w 7484968"/>
                <a:gd name="connsiteY3" fmla="*/ 2829169 h 2829169"/>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024858 w 7492784"/>
                <a:gd name="connsiteY2" fmla="*/ 1436728 h 2856523"/>
                <a:gd name="connsiteX3" fmla="*/ 7492784 w 7492784"/>
                <a:gd name="connsiteY3" fmla="*/ 2856523 h 2856523"/>
                <a:gd name="connsiteX0" fmla="*/ 0 w 7492784"/>
                <a:gd name="connsiteY0" fmla="*/ 0 h 2856523"/>
                <a:gd name="connsiteX1" fmla="*/ 3779607 w 7492784"/>
                <a:gd name="connsiteY1" fmla="*/ 534920 h 2856523"/>
                <a:gd name="connsiteX2" fmla="*/ 5337473 w 7492784"/>
                <a:gd name="connsiteY2" fmla="*/ 2136205 h 2856523"/>
                <a:gd name="connsiteX3" fmla="*/ 7492784 w 7492784"/>
                <a:gd name="connsiteY3" fmla="*/ 2856523 h 2856523"/>
                <a:gd name="connsiteX0" fmla="*/ 0 w 7496692"/>
                <a:gd name="connsiteY0" fmla="*/ 0 h 2840892"/>
                <a:gd name="connsiteX1" fmla="*/ 3779607 w 7496692"/>
                <a:gd name="connsiteY1" fmla="*/ 534920 h 2840892"/>
                <a:gd name="connsiteX2" fmla="*/ 5337473 w 7496692"/>
                <a:gd name="connsiteY2" fmla="*/ 2136205 h 2840892"/>
                <a:gd name="connsiteX3" fmla="*/ 7496692 w 7496692"/>
                <a:gd name="connsiteY3" fmla="*/ 2840892 h 2840892"/>
                <a:gd name="connsiteX0" fmla="*/ 0 w 7496692"/>
                <a:gd name="connsiteY0" fmla="*/ 0 h 2840892"/>
                <a:gd name="connsiteX1" fmla="*/ 3130930 w 7496692"/>
                <a:gd name="connsiteY1" fmla="*/ 636520 h 2840892"/>
                <a:gd name="connsiteX2" fmla="*/ 5337473 w 7496692"/>
                <a:gd name="connsiteY2" fmla="*/ 2136205 h 2840892"/>
                <a:gd name="connsiteX3" fmla="*/ 7496692 w 7496692"/>
                <a:gd name="connsiteY3" fmla="*/ 2840892 h 2840892"/>
                <a:gd name="connsiteX0" fmla="*/ 0 w 7496692"/>
                <a:gd name="connsiteY0" fmla="*/ 0 h 2840892"/>
                <a:gd name="connsiteX1" fmla="*/ 3130930 w 7496692"/>
                <a:gd name="connsiteY1" fmla="*/ 636520 h 2840892"/>
                <a:gd name="connsiteX2" fmla="*/ 5337473 w 7496692"/>
                <a:gd name="connsiteY2" fmla="*/ 2136205 h 2840892"/>
                <a:gd name="connsiteX3" fmla="*/ 7496692 w 7496692"/>
                <a:gd name="connsiteY3" fmla="*/ 2840892 h 2840892"/>
                <a:gd name="connsiteX0" fmla="*/ 0 w 7496692"/>
                <a:gd name="connsiteY0" fmla="*/ 0 h 2840892"/>
                <a:gd name="connsiteX1" fmla="*/ 3130930 w 7496692"/>
                <a:gd name="connsiteY1" fmla="*/ 636520 h 2840892"/>
                <a:gd name="connsiteX2" fmla="*/ 5333566 w 7496692"/>
                <a:gd name="connsiteY2" fmla="*/ 2159651 h 2840892"/>
                <a:gd name="connsiteX3" fmla="*/ 7496692 w 7496692"/>
                <a:gd name="connsiteY3" fmla="*/ 2840892 h 2840892"/>
                <a:gd name="connsiteX0" fmla="*/ 0 w 7496692"/>
                <a:gd name="connsiteY0" fmla="*/ 0 h 2840892"/>
                <a:gd name="connsiteX1" fmla="*/ 3130930 w 7496692"/>
                <a:gd name="connsiteY1" fmla="*/ 636520 h 2840892"/>
                <a:gd name="connsiteX2" fmla="*/ 5333566 w 7496692"/>
                <a:gd name="connsiteY2" fmla="*/ 2159651 h 2840892"/>
                <a:gd name="connsiteX3" fmla="*/ 7496692 w 7496692"/>
                <a:gd name="connsiteY3" fmla="*/ 2840892 h 2840892"/>
                <a:gd name="connsiteX0" fmla="*/ 0 w 7457615"/>
                <a:gd name="connsiteY0" fmla="*/ 0 h 2770554"/>
                <a:gd name="connsiteX1" fmla="*/ 3091853 w 7457615"/>
                <a:gd name="connsiteY1" fmla="*/ 566182 h 2770554"/>
                <a:gd name="connsiteX2" fmla="*/ 5294489 w 7457615"/>
                <a:gd name="connsiteY2" fmla="*/ 2089313 h 2770554"/>
                <a:gd name="connsiteX3" fmla="*/ 7457615 w 7457615"/>
                <a:gd name="connsiteY3" fmla="*/ 2770554 h 2770554"/>
                <a:gd name="connsiteX0" fmla="*/ 0 w 7500599"/>
                <a:gd name="connsiteY0" fmla="*/ 0 h 2825261"/>
                <a:gd name="connsiteX1" fmla="*/ 3134837 w 7500599"/>
                <a:gd name="connsiteY1" fmla="*/ 620889 h 2825261"/>
                <a:gd name="connsiteX2" fmla="*/ 5337473 w 7500599"/>
                <a:gd name="connsiteY2" fmla="*/ 2144020 h 2825261"/>
                <a:gd name="connsiteX3" fmla="*/ 7500599 w 7500599"/>
                <a:gd name="connsiteY3" fmla="*/ 2825261 h 2825261"/>
                <a:gd name="connsiteX0" fmla="*/ 0 w 7500599"/>
                <a:gd name="connsiteY0" fmla="*/ 0 h 2825261"/>
                <a:gd name="connsiteX1" fmla="*/ 3134837 w 7500599"/>
                <a:gd name="connsiteY1" fmla="*/ 620889 h 2825261"/>
                <a:gd name="connsiteX2" fmla="*/ 5337473 w 7500599"/>
                <a:gd name="connsiteY2" fmla="*/ 2144020 h 2825261"/>
                <a:gd name="connsiteX3" fmla="*/ 7500599 w 7500599"/>
                <a:gd name="connsiteY3" fmla="*/ 2825261 h 2825261"/>
                <a:gd name="connsiteX0" fmla="*/ 0 w 7500599"/>
                <a:gd name="connsiteY0" fmla="*/ 0 h 2825261"/>
                <a:gd name="connsiteX1" fmla="*/ 3252068 w 7500599"/>
                <a:gd name="connsiteY1" fmla="*/ 644335 h 2825261"/>
                <a:gd name="connsiteX2" fmla="*/ 5337473 w 7500599"/>
                <a:gd name="connsiteY2" fmla="*/ 2144020 h 2825261"/>
                <a:gd name="connsiteX3" fmla="*/ 7500599 w 7500599"/>
                <a:gd name="connsiteY3" fmla="*/ 2825261 h 2825261"/>
                <a:gd name="connsiteX0" fmla="*/ 0 w 7500599"/>
                <a:gd name="connsiteY0" fmla="*/ 0 h 2825261"/>
                <a:gd name="connsiteX1" fmla="*/ 3252068 w 7500599"/>
                <a:gd name="connsiteY1" fmla="*/ 644335 h 2825261"/>
                <a:gd name="connsiteX2" fmla="*/ 5337473 w 7500599"/>
                <a:gd name="connsiteY2" fmla="*/ 2144020 h 2825261"/>
                <a:gd name="connsiteX3" fmla="*/ 7500599 w 7500599"/>
                <a:gd name="connsiteY3" fmla="*/ 2825261 h 2825261"/>
                <a:gd name="connsiteX0" fmla="*/ 0 w 7500599"/>
                <a:gd name="connsiteY0" fmla="*/ 0 h 2825261"/>
                <a:gd name="connsiteX1" fmla="*/ 3252068 w 7500599"/>
                <a:gd name="connsiteY1" fmla="*/ 644335 h 2825261"/>
                <a:gd name="connsiteX2" fmla="*/ 5337473 w 7500599"/>
                <a:gd name="connsiteY2" fmla="*/ 2144020 h 2825261"/>
                <a:gd name="connsiteX3" fmla="*/ 7500599 w 7500599"/>
                <a:gd name="connsiteY3" fmla="*/ 2825261 h 2825261"/>
                <a:gd name="connsiteX0" fmla="*/ 0 w 7500599"/>
                <a:gd name="connsiteY0" fmla="*/ 0 h 2825261"/>
                <a:gd name="connsiteX1" fmla="*/ 3255976 w 7500599"/>
                <a:gd name="connsiteY1" fmla="*/ 683412 h 2825261"/>
                <a:gd name="connsiteX2" fmla="*/ 5337473 w 7500599"/>
                <a:gd name="connsiteY2" fmla="*/ 2144020 h 2825261"/>
                <a:gd name="connsiteX3" fmla="*/ 7500599 w 7500599"/>
                <a:gd name="connsiteY3" fmla="*/ 2825261 h 2825261"/>
                <a:gd name="connsiteX0" fmla="*/ 0 w 7500599"/>
                <a:gd name="connsiteY0" fmla="*/ 0 h 2825261"/>
                <a:gd name="connsiteX1" fmla="*/ 3322406 w 7500599"/>
                <a:gd name="connsiteY1" fmla="*/ 675596 h 2825261"/>
                <a:gd name="connsiteX2" fmla="*/ 5337473 w 7500599"/>
                <a:gd name="connsiteY2" fmla="*/ 2144020 h 2825261"/>
                <a:gd name="connsiteX3" fmla="*/ 7500599 w 7500599"/>
                <a:gd name="connsiteY3" fmla="*/ 2825261 h 2825261"/>
                <a:gd name="connsiteX0" fmla="*/ 0 w 7500599"/>
                <a:gd name="connsiteY0" fmla="*/ 0 h 2825261"/>
                <a:gd name="connsiteX1" fmla="*/ 3322406 w 7500599"/>
                <a:gd name="connsiteY1" fmla="*/ 675596 h 2825261"/>
                <a:gd name="connsiteX2" fmla="*/ 5337473 w 7500599"/>
                <a:gd name="connsiteY2" fmla="*/ 2144020 h 2825261"/>
                <a:gd name="connsiteX3" fmla="*/ 7500599 w 7500599"/>
                <a:gd name="connsiteY3" fmla="*/ 2825261 h 2825261"/>
                <a:gd name="connsiteX0" fmla="*/ 0 w 7492784"/>
                <a:gd name="connsiteY0" fmla="*/ 0 h 2852615"/>
                <a:gd name="connsiteX1" fmla="*/ 3322406 w 7492784"/>
                <a:gd name="connsiteY1" fmla="*/ 675596 h 2852615"/>
                <a:gd name="connsiteX2" fmla="*/ 5337473 w 7492784"/>
                <a:gd name="connsiteY2" fmla="*/ 2144020 h 2852615"/>
                <a:gd name="connsiteX3" fmla="*/ 7492784 w 7492784"/>
                <a:gd name="connsiteY3" fmla="*/ 2852615 h 2852615"/>
                <a:gd name="connsiteX0" fmla="*/ 0 w 7492784"/>
                <a:gd name="connsiteY0" fmla="*/ 0 h 2852615"/>
                <a:gd name="connsiteX1" fmla="*/ 3322406 w 7492784"/>
                <a:gd name="connsiteY1" fmla="*/ 675596 h 2852615"/>
                <a:gd name="connsiteX2" fmla="*/ 5337473 w 7492784"/>
                <a:gd name="connsiteY2" fmla="*/ 2144020 h 2852615"/>
                <a:gd name="connsiteX3" fmla="*/ 7492784 w 7492784"/>
                <a:gd name="connsiteY3" fmla="*/ 2852615 h 2852615"/>
                <a:gd name="connsiteX0" fmla="*/ 0 w 7492784"/>
                <a:gd name="connsiteY0" fmla="*/ 0 h 2852615"/>
                <a:gd name="connsiteX1" fmla="*/ 3322406 w 7492784"/>
                <a:gd name="connsiteY1" fmla="*/ 675596 h 2852615"/>
                <a:gd name="connsiteX2" fmla="*/ 5337473 w 7492784"/>
                <a:gd name="connsiteY2" fmla="*/ 2144020 h 2852615"/>
                <a:gd name="connsiteX3" fmla="*/ 7492784 w 7492784"/>
                <a:gd name="connsiteY3" fmla="*/ 2852615 h 2852615"/>
                <a:gd name="connsiteX0" fmla="*/ 0 w 7492784"/>
                <a:gd name="connsiteY0" fmla="*/ 0 h 2852615"/>
                <a:gd name="connsiteX1" fmla="*/ 3322406 w 7492784"/>
                <a:gd name="connsiteY1" fmla="*/ 675596 h 2852615"/>
                <a:gd name="connsiteX2" fmla="*/ 5380458 w 7492784"/>
                <a:gd name="connsiteY2" fmla="*/ 2175282 h 2852615"/>
                <a:gd name="connsiteX3" fmla="*/ 7492784 w 7492784"/>
                <a:gd name="connsiteY3" fmla="*/ 2852615 h 2852615"/>
                <a:gd name="connsiteX0" fmla="*/ 0 w 7492784"/>
                <a:gd name="connsiteY0" fmla="*/ 0 h 2852615"/>
                <a:gd name="connsiteX1" fmla="*/ 3322406 w 7492784"/>
                <a:gd name="connsiteY1" fmla="*/ 675596 h 2852615"/>
                <a:gd name="connsiteX2" fmla="*/ 5380458 w 7492784"/>
                <a:gd name="connsiteY2" fmla="*/ 2175282 h 2852615"/>
                <a:gd name="connsiteX3" fmla="*/ 7492784 w 7492784"/>
                <a:gd name="connsiteY3" fmla="*/ 2852615 h 2852615"/>
                <a:gd name="connsiteX0" fmla="*/ 0 w 7492784"/>
                <a:gd name="connsiteY0" fmla="*/ 0 h 2852615"/>
                <a:gd name="connsiteX1" fmla="*/ 3322406 w 7492784"/>
                <a:gd name="connsiteY1" fmla="*/ 675596 h 2852615"/>
                <a:gd name="connsiteX2" fmla="*/ 5380458 w 7492784"/>
                <a:gd name="connsiteY2" fmla="*/ 2175282 h 2852615"/>
                <a:gd name="connsiteX3" fmla="*/ 7492784 w 7492784"/>
                <a:gd name="connsiteY3" fmla="*/ 2852615 h 2852615"/>
                <a:gd name="connsiteX0" fmla="*/ 0 w 7492784"/>
                <a:gd name="connsiteY0" fmla="*/ 0 h 2852615"/>
                <a:gd name="connsiteX1" fmla="*/ 3322406 w 7492784"/>
                <a:gd name="connsiteY1" fmla="*/ 675596 h 2852615"/>
                <a:gd name="connsiteX2" fmla="*/ 5380458 w 7492784"/>
                <a:gd name="connsiteY2" fmla="*/ 2175282 h 2852615"/>
                <a:gd name="connsiteX3" fmla="*/ 7492784 w 7492784"/>
                <a:gd name="connsiteY3" fmla="*/ 2852615 h 2852615"/>
                <a:gd name="connsiteX0" fmla="*/ 0 w 7484969"/>
                <a:gd name="connsiteY0" fmla="*/ 0 h 2856523"/>
                <a:gd name="connsiteX1" fmla="*/ 3322406 w 7484969"/>
                <a:gd name="connsiteY1" fmla="*/ 675596 h 2856523"/>
                <a:gd name="connsiteX2" fmla="*/ 5380458 w 7484969"/>
                <a:gd name="connsiteY2" fmla="*/ 2175282 h 2856523"/>
                <a:gd name="connsiteX3" fmla="*/ 7484969 w 7484969"/>
                <a:gd name="connsiteY3" fmla="*/ 2856523 h 2856523"/>
                <a:gd name="connsiteX0" fmla="*/ 0 w 7754600"/>
                <a:gd name="connsiteY0" fmla="*/ 0 h 2801815"/>
                <a:gd name="connsiteX1" fmla="*/ 3322406 w 7754600"/>
                <a:gd name="connsiteY1" fmla="*/ 675596 h 2801815"/>
                <a:gd name="connsiteX2" fmla="*/ 5380458 w 7754600"/>
                <a:gd name="connsiteY2" fmla="*/ 2175282 h 2801815"/>
                <a:gd name="connsiteX3" fmla="*/ 7754600 w 7754600"/>
                <a:gd name="connsiteY3" fmla="*/ 2801815 h 2801815"/>
                <a:gd name="connsiteX0" fmla="*/ 0 w 7754600"/>
                <a:gd name="connsiteY0" fmla="*/ 0 h 2816466"/>
                <a:gd name="connsiteX1" fmla="*/ 3322406 w 7754600"/>
                <a:gd name="connsiteY1" fmla="*/ 675596 h 2816466"/>
                <a:gd name="connsiteX2" fmla="*/ 5380458 w 7754600"/>
                <a:gd name="connsiteY2" fmla="*/ 2175282 h 2816466"/>
                <a:gd name="connsiteX3" fmla="*/ 7754600 w 7754600"/>
                <a:gd name="connsiteY3" fmla="*/ 2801815 h 2816466"/>
                <a:gd name="connsiteX0" fmla="*/ 0 w 7754600"/>
                <a:gd name="connsiteY0" fmla="*/ 0 h 2814995"/>
                <a:gd name="connsiteX1" fmla="*/ 3322406 w 7754600"/>
                <a:gd name="connsiteY1" fmla="*/ 675596 h 2814995"/>
                <a:gd name="connsiteX2" fmla="*/ 5317935 w 7754600"/>
                <a:gd name="connsiteY2" fmla="*/ 2124482 h 2814995"/>
                <a:gd name="connsiteX3" fmla="*/ 7754600 w 7754600"/>
                <a:gd name="connsiteY3" fmla="*/ 2801815 h 2814995"/>
                <a:gd name="connsiteX0" fmla="*/ 0 w 7457616"/>
                <a:gd name="connsiteY0" fmla="*/ 0 h 2834533"/>
                <a:gd name="connsiteX1" fmla="*/ 3025422 w 7457616"/>
                <a:gd name="connsiteY1" fmla="*/ 695134 h 2834533"/>
                <a:gd name="connsiteX2" fmla="*/ 5020951 w 7457616"/>
                <a:gd name="connsiteY2" fmla="*/ 2144020 h 2834533"/>
                <a:gd name="connsiteX3" fmla="*/ 7457616 w 7457616"/>
                <a:gd name="connsiteY3" fmla="*/ 2821353 h 2834533"/>
                <a:gd name="connsiteX0" fmla="*/ 0 w 7457616"/>
                <a:gd name="connsiteY0" fmla="*/ 0 h 2834533"/>
                <a:gd name="connsiteX1" fmla="*/ 3025422 w 7457616"/>
                <a:gd name="connsiteY1" fmla="*/ 695134 h 2834533"/>
                <a:gd name="connsiteX2" fmla="*/ 5020951 w 7457616"/>
                <a:gd name="connsiteY2" fmla="*/ 2144020 h 2834533"/>
                <a:gd name="connsiteX3" fmla="*/ 7457616 w 7457616"/>
                <a:gd name="connsiteY3" fmla="*/ 2821353 h 2834533"/>
                <a:gd name="connsiteX0" fmla="*/ 0 w 7457616"/>
                <a:gd name="connsiteY0" fmla="*/ 0 h 2834733"/>
                <a:gd name="connsiteX1" fmla="*/ 2923822 w 7457616"/>
                <a:gd name="connsiteY1" fmla="*/ 648241 h 2834733"/>
                <a:gd name="connsiteX2" fmla="*/ 5020951 w 7457616"/>
                <a:gd name="connsiteY2" fmla="*/ 2144020 h 2834733"/>
                <a:gd name="connsiteX3" fmla="*/ 7457616 w 7457616"/>
                <a:gd name="connsiteY3" fmla="*/ 2821353 h 2834733"/>
                <a:gd name="connsiteX0" fmla="*/ 0 w 7457616"/>
                <a:gd name="connsiteY0" fmla="*/ 0 h 2834733"/>
                <a:gd name="connsiteX1" fmla="*/ 2923822 w 7457616"/>
                <a:gd name="connsiteY1" fmla="*/ 648241 h 2834733"/>
                <a:gd name="connsiteX2" fmla="*/ 5020951 w 7457616"/>
                <a:gd name="connsiteY2" fmla="*/ 2144020 h 2834733"/>
                <a:gd name="connsiteX3" fmla="*/ 7457616 w 7457616"/>
                <a:gd name="connsiteY3" fmla="*/ 2821353 h 2834733"/>
                <a:gd name="connsiteX0" fmla="*/ 0 w 7457616"/>
                <a:gd name="connsiteY0" fmla="*/ 0 h 2834566"/>
                <a:gd name="connsiteX1" fmla="*/ 2935545 w 7457616"/>
                <a:gd name="connsiteY1" fmla="*/ 687318 h 2834566"/>
                <a:gd name="connsiteX2" fmla="*/ 5020951 w 7457616"/>
                <a:gd name="connsiteY2" fmla="*/ 2144020 h 2834566"/>
                <a:gd name="connsiteX3" fmla="*/ 7457616 w 7457616"/>
                <a:gd name="connsiteY3" fmla="*/ 2821353 h 2834566"/>
                <a:gd name="connsiteX0" fmla="*/ 0 w 7457616"/>
                <a:gd name="connsiteY0" fmla="*/ 0 h 2833612"/>
                <a:gd name="connsiteX1" fmla="*/ 2935545 w 7457616"/>
                <a:gd name="connsiteY1" fmla="*/ 687318 h 2833612"/>
                <a:gd name="connsiteX2" fmla="*/ 4993597 w 7457616"/>
                <a:gd name="connsiteY2" fmla="*/ 2104943 h 2833612"/>
                <a:gd name="connsiteX3" fmla="*/ 7457616 w 7457616"/>
                <a:gd name="connsiteY3" fmla="*/ 2821353 h 2833612"/>
                <a:gd name="connsiteX0" fmla="*/ 0 w 7457616"/>
                <a:gd name="connsiteY0" fmla="*/ 0 h 2834531"/>
                <a:gd name="connsiteX1" fmla="*/ 2935545 w 7457616"/>
                <a:gd name="connsiteY1" fmla="*/ 687318 h 2834531"/>
                <a:gd name="connsiteX2" fmla="*/ 4993597 w 7457616"/>
                <a:gd name="connsiteY2" fmla="*/ 2104943 h 2834531"/>
                <a:gd name="connsiteX3" fmla="*/ 7457616 w 7457616"/>
                <a:gd name="connsiteY3" fmla="*/ 2821353 h 2834531"/>
                <a:gd name="connsiteX0" fmla="*/ 0 w 7457616"/>
                <a:gd name="connsiteY0" fmla="*/ 0 h 2826510"/>
                <a:gd name="connsiteX1" fmla="*/ 2935545 w 7457616"/>
                <a:gd name="connsiteY1" fmla="*/ 687318 h 2826510"/>
                <a:gd name="connsiteX2" fmla="*/ 4993597 w 7457616"/>
                <a:gd name="connsiteY2" fmla="*/ 2104943 h 2826510"/>
                <a:gd name="connsiteX3" fmla="*/ 7457616 w 7457616"/>
                <a:gd name="connsiteY3" fmla="*/ 2821353 h 2826510"/>
                <a:gd name="connsiteX0" fmla="*/ 0 w 7457616"/>
                <a:gd name="connsiteY0" fmla="*/ 0 h 2826510"/>
                <a:gd name="connsiteX1" fmla="*/ 2935545 w 7457616"/>
                <a:gd name="connsiteY1" fmla="*/ 687318 h 2826510"/>
                <a:gd name="connsiteX2" fmla="*/ 4993597 w 7457616"/>
                <a:gd name="connsiteY2" fmla="*/ 2104943 h 2826510"/>
                <a:gd name="connsiteX3" fmla="*/ 7457616 w 7457616"/>
                <a:gd name="connsiteY3" fmla="*/ 2821353 h 2826510"/>
                <a:gd name="connsiteX0" fmla="*/ 0 w 7453709"/>
                <a:gd name="connsiteY0" fmla="*/ 0 h 2841589"/>
                <a:gd name="connsiteX1" fmla="*/ 2935545 w 7453709"/>
                <a:gd name="connsiteY1" fmla="*/ 687318 h 2841589"/>
                <a:gd name="connsiteX2" fmla="*/ 4993597 w 7453709"/>
                <a:gd name="connsiteY2" fmla="*/ 2104943 h 2841589"/>
                <a:gd name="connsiteX3" fmla="*/ 7453709 w 7453709"/>
                <a:gd name="connsiteY3" fmla="*/ 2836984 h 2841589"/>
                <a:gd name="connsiteX0" fmla="*/ 0 w 7453709"/>
                <a:gd name="connsiteY0" fmla="*/ 0 h 2836984"/>
                <a:gd name="connsiteX1" fmla="*/ 2935545 w 7453709"/>
                <a:gd name="connsiteY1" fmla="*/ 687318 h 2836984"/>
                <a:gd name="connsiteX2" fmla="*/ 4993597 w 7453709"/>
                <a:gd name="connsiteY2" fmla="*/ 2104943 h 2836984"/>
                <a:gd name="connsiteX3" fmla="*/ 7453709 w 7453709"/>
                <a:gd name="connsiteY3" fmla="*/ 2836984 h 2836984"/>
                <a:gd name="connsiteX0" fmla="*/ 0 w 7480290"/>
                <a:gd name="connsiteY0" fmla="*/ 0 h 2834326"/>
                <a:gd name="connsiteX1" fmla="*/ 2935545 w 7480290"/>
                <a:gd name="connsiteY1" fmla="*/ 687318 h 2834326"/>
                <a:gd name="connsiteX2" fmla="*/ 4993597 w 7480290"/>
                <a:gd name="connsiteY2" fmla="*/ 2104943 h 2834326"/>
                <a:gd name="connsiteX3" fmla="*/ 7480290 w 7480290"/>
                <a:gd name="connsiteY3" fmla="*/ 2834326 h 2834326"/>
                <a:gd name="connsiteX0" fmla="*/ 0 w 7480290"/>
                <a:gd name="connsiteY0" fmla="*/ 0 h 2834326"/>
                <a:gd name="connsiteX1" fmla="*/ 2935545 w 7480290"/>
                <a:gd name="connsiteY1" fmla="*/ 638680 h 2834326"/>
                <a:gd name="connsiteX2" fmla="*/ 4993597 w 7480290"/>
                <a:gd name="connsiteY2" fmla="*/ 2104943 h 2834326"/>
                <a:gd name="connsiteX3" fmla="*/ 7480290 w 7480290"/>
                <a:gd name="connsiteY3" fmla="*/ 2834326 h 2834326"/>
                <a:gd name="connsiteX0" fmla="*/ 0 w 7480290"/>
                <a:gd name="connsiteY0" fmla="*/ 0 h 2834326"/>
                <a:gd name="connsiteX1" fmla="*/ 2935545 w 7480290"/>
                <a:gd name="connsiteY1" fmla="*/ 638680 h 2834326"/>
                <a:gd name="connsiteX2" fmla="*/ 4993597 w 7480290"/>
                <a:gd name="connsiteY2" fmla="*/ 2104943 h 2834326"/>
                <a:gd name="connsiteX3" fmla="*/ 7480290 w 7480290"/>
                <a:gd name="connsiteY3" fmla="*/ 2834326 h 2834326"/>
              </a:gdLst>
              <a:ahLst/>
              <a:cxnLst>
                <a:cxn ang="0">
                  <a:pos x="connsiteX0" y="connsiteY0"/>
                </a:cxn>
                <a:cxn ang="0">
                  <a:pos x="connsiteX1" y="connsiteY1"/>
                </a:cxn>
                <a:cxn ang="0">
                  <a:pos x="connsiteX2" y="connsiteY2"/>
                </a:cxn>
                <a:cxn ang="0">
                  <a:pos x="connsiteX3" y="connsiteY3"/>
                </a:cxn>
              </a:cxnLst>
              <a:rect l="l" t="t" r="r" b="b"/>
              <a:pathLst>
                <a:path w="7480290" h="2834326">
                  <a:moveTo>
                    <a:pt x="0" y="0"/>
                  </a:moveTo>
                  <a:cubicBezTo>
                    <a:pt x="1576248" y="73811"/>
                    <a:pt x="2181100" y="278128"/>
                    <a:pt x="2935545" y="638680"/>
                  </a:cubicBezTo>
                  <a:cubicBezTo>
                    <a:pt x="3689990" y="999232"/>
                    <a:pt x="4236140" y="1739002"/>
                    <a:pt x="4993597" y="2104943"/>
                  </a:cubicBezTo>
                  <a:cubicBezTo>
                    <a:pt x="5751054" y="2470884"/>
                    <a:pt x="6357119" y="2798216"/>
                    <a:pt x="7480290" y="2834326"/>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Oval 44"/>
            <p:cNvSpPr>
              <a:spLocks noChangeArrowheads="1"/>
            </p:cNvSpPr>
            <p:nvPr/>
          </p:nvSpPr>
          <p:spPr bwMode="auto">
            <a:xfrm>
              <a:off x="3807955" y="2027093"/>
              <a:ext cx="245349" cy="243354"/>
            </a:xfrm>
            <a:prstGeom prst="ellipse">
              <a:avLst/>
            </a:prstGeom>
            <a:solidFill>
              <a:srgbClr val="00A7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80</a:t>
              </a:r>
            </a:p>
          </p:txBody>
        </p:sp>
        <p:sp>
          <p:nvSpPr>
            <p:cNvPr id="46" name="Oval 45"/>
            <p:cNvSpPr>
              <a:spLocks noChangeArrowheads="1"/>
            </p:cNvSpPr>
            <p:nvPr/>
          </p:nvSpPr>
          <p:spPr bwMode="auto">
            <a:xfrm>
              <a:off x="4827942" y="2747179"/>
              <a:ext cx="245349" cy="245349"/>
            </a:xfrm>
            <a:prstGeom prst="ellipse">
              <a:avLst/>
            </a:prstGeom>
            <a:solidFill>
              <a:srgbClr val="00A7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86</a:t>
              </a:r>
            </a:p>
          </p:txBody>
        </p:sp>
        <p:sp>
          <p:nvSpPr>
            <p:cNvPr id="47" name="Oval 46"/>
            <p:cNvSpPr>
              <a:spLocks noChangeArrowheads="1"/>
            </p:cNvSpPr>
            <p:nvPr/>
          </p:nvSpPr>
          <p:spPr bwMode="auto">
            <a:xfrm>
              <a:off x="5846954" y="3491204"/>
              <a:ext cx="245349" cy="245349"/>
            </a:xfrm>
            <a:prstGeom prst="ellipse">
              <a:avLst/>
            </a:prstGeom>
            <a:solidFill>
              <a:srgbClr val="00A7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rPr>
                <a:t>92</a:t>
              </a:r>
            </a:p>
          </p:txBody>
        </p:sp>
        <p:cxnSp>
          <p:nvCxnSpPr>
            <p:cNvPr id="48" name="Straight Connector 47"/>
            <p:cNvCxnSpPr/>
            <p:nvPr/>
          </p:nvCxnSpPr>
          <p:spPr>
            <a:xfrm>
              <a:off x="957355" y="4335836"/>
              <a:ext cx="7490802" cy="11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796257" y="5845862"/>
            <a:ext cx="566131" cy="351392"/>
          </a:xfrm>
          <a:prstGeom prst="rect">
            <a:avLst/>
          </a:prstGeom>
          <a:noFill/>
        </p:spPr>
        <p:txBody>
          <a:bodyPr wrap="none" rtlCol="0">
            <a:spAutoFit/>
          </a:bodyPr>
          <a:lstStyle/>
          <a:p>
            <a:r>
              <a:rPr lang="en-US" dirty="0"/>
              <a:t>Age</a:t>
            </a:r>
          </a:p>
        </p:txBody>
      </p:sp>
      <p:sp>
        <p:nvSpPr>
          <p:cNvPr id="266" name="TextBox 265"/>
          <p:cNvSpPr txBox="1"/>
          <p:nvPr/>
        </p:nvSpPr>
        <p:spPr>
          <a:xfrm>
            <a:off x="694267" y="975268"/>
            <a:ext cx="5057795" cy="400110"/>
          </a:xfrm>
          <a:prstGeom prst="rect">
            <a:avLst/>
          </a:prstGeom>
          <a:noFill/>
        </p:spPr>
        <p:txBody>
          <a:bodyPr wrap="none" rtlCol="0">
            <a:spAutoFit/>
          </a:bodyPr>
          <a:lstStyle/>
          <a:p>
            <a:r>
              <a:rPr lang="en-US" sz="2000" dirty="0"/>
              <a:t>People are living much longer in retirement</a:t>
            </a:r>
          </a:p>
        </p:txBody>
      </p:sp>
      <p:sp>
        <p:nvSpPr>
          <p:cNvPr id="267" name="Title 1">
            <a:extLst>
              <a:ext uri="{FF2B5EF4-FFF2-40B4-BE49-F238E27FC236}">
                <a16:creationId xmlns:a16="http://schemas.microsoft.com/office/drawing/2014/main" id="{31661059-A6AB-40F5-ABC6-DD1CF1A6F3C1}"/>
              </a:ext>
            </a:extLst>
          </p:cNvPr>
          <p:cNvSpPr>
            <a:spLocks noGrp="1"/>
          </p:cNvSpPr>
          <p:nvPr>
            <p:ph type="title"/>
          </p:nvPr>
        </p:nvSpPr>
        <p:spPr>
          <a:xfrm>
            <a:off x="711606" y="249208"/>
            <a:ext cx="8221664" cy="641023"/>
          </a:xfrm>
        </p:spPr>
        <p:txBody>
          <a:bodyPr anchor="ctr" anchorCtr="0"/>
          <a:lstStyle/>
          <a:p>
            <a:r>
              <a:rPr lang="en-US" sz="2400" dirty="0"/>
              <a:t>Reality:</a:t>
            </a:r>
          </a:p>
        </p:txBody>
      </p:sp>
    </p:spTree>
    <p:extLst>
      <p:ext uri="{BB962C8B-B14F-4D97-AF65-F5344CB8AC3E}">
        <p14:creationId xmlns:p14="http://schemas.microsoft.com/office/powerpoint/2010/main" val="185733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circle(out)">
                                      <p:cBhvr>
                                        <p:cTn id="7" dur="2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83" y="348673"/>
            <a:ext cx="8221664" cy="679885"/>
          </a:xfrm>
        </p:spPr>
        <p:txBody>
          <a:bodyPr/>
          <a:lstStyle/>
          <a:p>
            <a:r>
              <a:rPr lang="en-US" sz="2400" dirty="0"/>
              <a:t>The impact of an unexpected income gap</a:t>
            </a:r>
          </a:p>
        </p:txBody>
      </p:sp>
      <p:sp>
        <p:nvSpPr>
          <p:cNvPr id="12" name="Rectangle 11"/>
          <p:cNvSpPr/>
          <p:nvPr/>
        </p:nvSpPr>
        <p:spPr>
          <a:xfrm>
            <a:off x="5137371" y="6401605"/>
            <a:ext cx="3559296" cy="2154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lumMod val="50000"/>
                  </a:schemeClr>
                </a:solidFill>
              </a:rPr>
              <a:t>*Bureau of Labor Statistics,</a:t>
            </a:r>
            <a:r>
              <a:rPr lang="en-US" sz="500" dirty="0">
                <a:solidFill>
                  <a:schemeClr val="bg1">
                    <a:lumMod val="50000"/>
                  </a:schemeClr>
                </a:solidFill>
              </a:rPr>
              <a:t>  </a:t>
            </a:r>
            <a:r>
              <a:rPr lang="en-US" sz="800" dirty="0">
                <a:solidFill>
                  <a:schemeClr val="bg1">
                    <a:lumMod val="50000"/>
                  </a:schemeClr>
                </a:solidFill>
              </a:rPr>
              <a:t>Consumer Expenditure Survey, 2020.</a:t>
            </a:r>
          </a:p>
        </p:txBody>
      </p:sp>
      <p:sp>
        <p:nvSpPr>
          <p:cNvPr id="23" name="Chord 22">
            <a:extLst>
              <a:ext uri="{FF2B5EF4-FFF2-40B4-BE49-F238E27FC236}">
                <a16:creationId xmlns:a16="http://schemas.microsoft.com/office/drawing/2014/main" id="{81277A77-C3F6-4F76-AFDB-675307B6BA0B}"/>
              </a:ext>
            </a:extLst>
          </p:cNvPr>
          <p:cNvSpPr/>
          <p:nvPr/>
        </p:nvSpPr>
        <p:spPr>
          <a:xfrm>
            <a:off x="3958458" y="2433819"/>
            <a:ext cx="1747748" cy="1747748"/>
          </a:xfrm>
          <a:prstGeom prst="chord">
            <a:avLst>
              <a:gd name="adj1" fmla="val 8148741"/>
              <a:gd name="adj2" fmla="val 26585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ord 23">
            <a:extLst>
              <a:ext uri="{FF2B5EF4-FFF2-40B4-BE49-F238E27FC236}">
                <a16:creationId xmlns:a16="http://schemas.microsoft.com/office/drawing/2014/main" id="{8F45D5C4-81B3-4835-8F14-46586BC47CC5}"/>
              </a:ext>
            </a:extLst>
          </p:cNvPr>
          <p:cNvSpPr/>
          <p:nvPr/>
        </p:nvSpPr>
        <p:spPr>
          <a:xfrm>
            <a:off x="6469353" y="2433819"/>
            <a:ext cx="1747748" cy="1747748"/>
          </a:xfrm>
          <a:prstGeom prst="chord">
            <a:avLst>
              <a:gd name="adj1" fmla="val 8156394"/>
              <a:gd name="adj2" fmla="val 26585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a:extLst>
              <a:ext uri="{FF2B5EF4-FFF2-40B4-BE49-F238E27FC236}">
                <a16:creationId xmlns:a16="http://schemas.microsoft.com/office/drawing/2014/main" id="{95C9B9E6-9F82-43E9-8CDC-4D5420D2C204}"/>
              </a:ext>
            </a:extLst>
          </p:cNvPr>
          <p:cNvSpPr/>
          <p:nvPr/>
        </p:nvSpPr>
        <p:spPr>
          <a:xfrm>
            <a:off x="1249216" y="2433819"/>
            <a:ext cx="1747748" cy="1747748"/>
          </a:xfrm>
          <a:prstGeom prst="chord">
            <a:avLst>
              <a:gd name="adj1" fmla="val 8148403"/>
              <a:gd name="adj2" fmla="val 26585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4F039-4072-4481-A215-552A42AEDD9F}"/>
              </a:ext>
            </a:extLst>
          </p:cNvPr>
          <p:cNvSpPr txBox="1"/>
          <p:nvPr/>
        </p:nvSpPr>
        <p:spPr>
          <a:xfrm>
            <a:off x="691983" y="4098181"/>
            <a:ext cx="2861565" cy="923330"/>
          </a:xfrm>
          <a:prstGeom prst="rect">
            <a:avLst/>
          </a:prstGeom>
          <a:noFill/>
        </p:spPr>
        <p:txBody>
          <a:bodyPr wrap="square" rtlCol="0">
            <a:spAutoFit/>
          </a:bodyPr>
          <a:lstStyle/>
          <a:p>
            <a:pPr algn="ctr"/>
            <a:r>
              <a:rPr lang="en-US" dirty="0">
                <a:solidFill>
                  <a:schemeClr val="tx2"/>
                </a:solidFill>
              </a:rPr>
              <a:t>Average Annual                    Expenditures</a:t>
            </a:r>
          </a:p>
          <a:p>
            <a:pPr algn="ctr"/>
            <a:r>
              <a:rPr lang="en-US" dirty="0">
                <a:solidFill>
                  <a:schemeClr val="tx2"/>
                </a:solidFill>
              </a:rPr>
              <a:t>Ages 65 and Older</a:t>
            </a:r>
          </a:p>
        </p:txBody>
      </p:sp>
      <p:sp>
        <p:nvSpPr>
          <p:cNvPr id="9" name="TextBox 8">
            <a:extLst>
              <a:ext uri="{FF2B5EF4-FFF2-40B4-BE49-F238E27FC236}">
                <a16:creationId xmlns:a16="http://schemas.microsoft.com/office/drawing/2014/main" id="{BCE63D97-9B4B-41DE-91E6-6AA811FD5093}"/>
              </a:ext>
            </a:extLst>
          </p:cNvPr>
          <p:cNvSpPr txBox="1"/>
          <p:nvPr/>
        </p:nvSpPr>
        <p:spPr>
          <a:xfrm>
            <a:off x="6325996" y="4098181"/>
            <a:ext cx="2118824" cy="646331"/>
          </a:xfrm>
          <a:prstGeom prst="rect">
            <a:avLst/>
          </a:prstGeom>
          <a:noFill/>
        </p:spPr>
        <p:txBody>
          <a:bodyPr wrap="square" rtlCol="0">
            <a:spAutoFit/>
          </a:bodyPr>
          <a:lstStyle/>
          <a:p>
            <a:pPr algn="ctr"/>
            <a:r>
              <a:rPr lang="en-US" dirty="0">
                <a:solidFill>
                  <a:schemeClr val="tx2"/>
                </a:solidFill>
              </a:rPr>
              <a:t>Retirement                  Income Gap</a:t>
            </a:r>
          </a:p>
        </p:txBody>
      </p:sp>
      <p:sp>
        <p:nvSpPr>
          <p:cNvPr id="8" name="TextBox 7">
            <a:extLst>
              <a:ext uri="{FF2B5EF4-FFF2-40B4-BE49-F238E27FC236}">
                <a16:creationId xmlns:a16="http://schemas.microsoft.com/office/drawing/2014/main" id="{F83C244F-5E9F-4381-AAD5-6CF244B8804D}"/>
              </a:ext>
            </a:extLst>
          </p:cNvPr>
          <p:cNvSpPr txBox="1"/>
          <p:nvPr/>
        </p:nvSpPr>
        <p:spPr>
          <a:xfrm>
            <a:off x="3802262" y="4098181"/>
            <a:ext cx="2118824" cy="646331"/>
          </a:xfrm>
          <a:prstGeom prst="rect">
            <a:avLst/>
          </a:prstGeom>
          <a:noFill/>
        </p:spPr>
        <p:txBody>
          <a:bodyPr wrap="square" rtlCol="0">
            <a:spAutoFit/>
          </a:bodyPr>
          <a:lstStyle/>
          <a:p>
            <a:pPr algn="ctr"/>
            <a:r>
              <a:rPr lang="en-US" dirty="0">
                <a:solidFill>
                  <a:schemeClr val="tx2"/>
                </a:solidFill>
              </a:rPr>
              <a:t>Additional Years               in Retirement</a:t>
            </a:r>
          </a:p>
        </p:txBody>
      </p:sp>
      <p:grpSp>
        <p:nvGrpSpPr>
          <p:cNvPr id="11" name="Group 10">
            <a:extLst>
              <a:ext uri="{FF2B5EF4-FFF2-40B4-BE49-F238E27FC236}">
                <a16:creationId xmlns:a16="http://schemas.microsoft.com/office/drawing/2014/main" id="{044A5240-0CE0-494F-B63A-2C323A000EDE}"/>
              </a:ext>
            </a:extLst>
          </p:cNvPr>
          <p:cNvGrpSpPr/>
          <p:nvPr/>
        </p:nvGrpSpPr>
        <p:grpSpPr>
          <a:xfrm>
            <a:off x="1254588" y="2552738"/>
            <a:ext cx="6903928" cy="1182690"/>
            <a:chOff x="1254588" y="2552738"/>
            <a:chExt cx="6903928" cy="1182690"/>
          </a:xfrm>
        </p:grpSpPr>
        <p:sp>
          <p:nvSpPr>
            <p:cNvPr id="3" name="Rectangle 2">
              <a:extLst>
                <a:ext uri="{FF2B5EF4-FFF2-40B4-BE49-F238E27FC236}">
                  <a16:creationId xmlns:a16="http://schemas.microsoft.com/office/drawing/2014/main" id="{28654E61-6AAD-4C0A-8656-0A9E06488FA8}"/>
                </a:ext>
              </a:extLst>
            </p:cNvPr>
            <p:cNvSpPr/>
            <p:nvPr/>
          </p:nvSpPr>
          <p:spPr>
            <a:xfrm>
              <a:off x="1254588" y="3181430"/>
              <a:ext cx="1742376" cy="553998"/>
            </a:xfrm>
            <a:prstGeom prst="rect">
              <a:avLst/>
            </a:prstGeom>
          </p:spPr>
          <p:txBody>
            <a:bodyPr wrap="square">
              <a:spAutoFit/>
            </a:bodyPr>
            <a:lstStyle/>
            <a:p>
              <a:pPr algn="ctr"/>
              <a:r>
                <a:rPr lang="en-US" sz="3000" spc="-150" dirty="0">
                  <a:solidFill>
                    <a:schemeClr val="bg1"/>
                  </a:solidFill>
                  <a:latin typeface="+mj-lt"/>
                </a:rPr>
                <a:t>$47,579</a:t>
              </a:r>
            </a:p>
          </p:txBody>
        </p:sp>
        <p:sp>
          <p:nvSpPr>
            <p:cNvPr id="4" name="Rectangle 3">
              <a:extLst>
                <a:ext uri="{FF2B5EF4-FFF2-40B4-BE49-F238E27FC236}">
                  <a16:creationId xmlns:a16="http://schemas.microsoft.com/office/drawing/2014/main" id="{B9D8210A-0E21-4AA5-BE59-9AA881FF330E}"/>
                </a:ext>
              </a:extLst>
            </p:cNvPr>
            <p:cNvSpPr/>
            <p:nvPr/>
          </p:nvSpPr>
          <p:spPr>
            <a:xfrm>
              <a:off x="6527941" y="3181430"/>
              <a:ext cx="1630575" cy="553998"/>
            </a:xfrm>
            <a:prstGeom prst="rect">
              <a:avLst/>
            </a:prstGeom>
          </p:spPr>
          <p:txBody>
            <a:bodyPr wrap="none">
              <a:spAutoFit/>
            </a:bodyPr>
            <a:lstStyle/>
            <a:p>
              <a:pPr algn="ctr"/>
              <a:r>
                <a:rPr lang="en-US" sz="3000" spc="-150" dirty="0">
                  <a:solidFill>
                    <a:schemeClr val="bg1"/>
                  </a:solidFill>
                  <a:latin typeface="+mj-lt"/>
                </a:rPr>
                <a:t>$237,895</a:t>
              </a:r>
            </a:p>
          </p:txBody>
        </p:sp>
        <p:sp>
          <p:nvSpPr>
            <p:cNvPr id="10" name="Rectangle 9">
              <a:extLst>
                <a:ext uri="{FF2B5EF4-FFF2-40B4-BE49-F238E27FC236}">
                  <a16:creationId xmlns:a16="http://schemas.microsoft.com/office/drawing/2014/main" id="{AA0D15FE-CB60-4AFD-8F64-F29FC90F2EDC}"/>
                </a:ext>
              </a:extLst>
            </p:cNvPr>
            <p:cNvSpPr/>
            <p:nvPr/>
          </p:nvSpPr>
          <p:spPr>
            <a:xfrm>
              <a:off x="3958458" y="3181430"/>
              <a:ext cx="1742376" cy="553998"/>
            </a:xfrm>
            <a:prstGeom prst="rect">
              <a:avLst/>
            </a:prstGeom>
          </p:spPr>
          <p:txBody>
            <a:bodyPr wrap="square">
              <a:spAutoFit/>
            </a:bodyPr>
            <a:lstStyle/>
            <a:p>
              <a:pPr algn="ctr"/>
              <a:r>
                <a:rPr lang="en-US" sz="3000" dirty="0">
                  <a:solidFill>
                    <a:schemeClr val="bg1"/>
                  </a:solidFill>
                  <a:latin typeface="+mj-lt"/>
                </a:rPr>
                <a:t>5</a:t>
              </a:r>
            </a:p>
          </p:txBody>
        </p:sp>
        <p:sp>
          <p:nvSpPr>
            <p:cNvPr id="6" name="Multiplication Sign 5">
              <a:extLst>
                <a:ext uri="{FF2B5EF4-FFF2-40B4-BE49-F238E27FC236}">
                  <a16:creationId xmlns:a16="http://schemas.microsoft.com/office/drawing/2014/main" id="{FFA269D8-077A-4A92-9740-4A0F28D3B31C}"/>
                </a:ext>
              </a:extLst>
            </p:cNvPr>
            <p:cNvSpPr/>
            <p:nvPr/>
          </p:nvSpPr>
          <p:spPr>
            <a:xfrm>
              <a:off x="3184658" y="3020685"/>
              <a:ext cx="649936" cy="649936"/>
            </a:xfrm>
            <a:prstGeom prst="mathMultiply">
              <a:avLst>
                <a:gd name="adj1" fmla="val 124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2EF6D2A4-86AD-4E16-AF07-27269B02426C}"/>
                </a:ext>
              </a:extLst>
            </p:cNvPr>
            <p:cNvSpPr/>
            <p:nvPr/>
          </p:nvSpPr>
          <p:spPr>
            <a:xfrm>
              <a:off x="5814951" y="3065139"/>
              <a:ext cx="564367" cy="519978"/>
            </a:xfrm>
            <a:prstGeom prst="mathEqual">
              <a:avLst>
                <a:gd name="adj1" fmla="val 17456"/>
                <a:gd name="adj2" fmla="val 158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D0269FBD-C38E-4071-80E2-3BAACEB8FCDA}"/>
                </a:ext>
              </a:extLst>
            </p:cNvPr>
            <p:cNvGrpSpPr/>
            <p:nvPr/>
          </p:nvGrpSpPr>
          <p:grpSpPr>
            <a:xfrm>
              <a:off x="1878964" y="2552738"/>
              <a:ext cx="487602" cy="543697"/>
              <a:chOff x="12827000" y="1989138"/>
              <a:chExt cx="538163" cy="600075"/>
            </a:xfrm>
            <a:solidFill>
              <a:schemeClr val="bg1"/>
            </a:solidFill>
          </p:grpSpPr>
          <p:sp>
            <p:nvSpPr>
              <p:cNvPr id="17" name="Freeform 172">
                <a:extLst>
                  <a:ext uri="{FF2B5EF4-FFF2-40B4-BE49-F238E27FC236}">
                    <a16:creationId xmlns:a16="http://schemas.microsoft.com/office/drawing/2014/main" id="{916E266E-BBA4-44B5-A44C-57802278328C}"/>
                  </a:ext>
                </a:extLst>
              </p:cNvPr>
              <p:cNvSpPr>
                <a:spLocks noEditPoints="1"/>
              </p:cNvSpPr>
              <p:nvPr/>
            </p:nvSpPr>
            <p:spPr bwMode="auto">
              <a:xfrm>
                <a:off x="13188950" y="2376488"/>
                <a:ext cx="176213" cy="100013"/>
              </a:xfrm>
              <a:custGeom>
                <a:avLst/>
                <a:gdLst>
                  <a:gd name="T0" fmla="*/ 101 w 117"/>
                  <a:gd name="T1" fmla="*/ 0 h 66"/>
                  <a:gd name="T2" fmla="*/ 95 w 117"/>
                  <a:gd name="T3" fmla="*/ 0 h 66"/>
                  <a:gd name="T4" fmla="*/ 94 w 117"/>
                  <a:gd name="T5" fmla="*/ 1 h 66"/>
                  <a:gd name="T6" fmla="*/ 93 w 117"/>
                  <a:gd name="T7" fmla="*/ 0 h 66"/>
                  <a:gd name="T8" fmla="*/ 93 w 117"/>
                  <a:gd name="T9" fmla="*/ 0 h 66"/>
                  <a:gd name="T10" fmla="*/ 93 w 117"/>
                  <a:gd name="T11" fmla="*/ 0 h 66"/>
                  <a:gd name="T12" fmla="*/ 61 w 117"/>
                  <a:gd name="T13" fmla="*/ 0 h 66"/>
                  <a:gd name="T14" fmla="*/ 24 w 117"/>
                  <a:gd name="T15" fmla="*/ 0 h 66"/>
                  <a:gd name="T16" fmla="*/ 0 w 117"/>
                  <a:gd name="T17" fmla="*/ 24 h 66"/>
                  <a:gd name="T18" fmla="*/ 0 w 117"/>
                  <a:gd name="T19" fmla="*/ 42 h 66"/>
                  <a:gd name="T20" fmla="*/ 24 w 117"/>
                  <a:gd name="T21" fmla="*/ 66 h 66"/>
                  <a:gd name="T22" fmla="*/ 61 w 117"/>
                  <a:gd name="T23" fmla="*/ 66 h 66"/>
                  <a:gd name="T24" fmla="*/ 93 w 117"/>
                  <a:gd name="T25" fmla="*/ 66 h 66"/>
                  <a:gd name="T26" fmla="*/ 93 w 117"/>
                  <a:gd name="T27" fmla="*/ 66 h 66"/>
                  <a:gd name="T28" fmla="*/ 93 w 117"/>
                  <a:gd name="T29" fmla="*/ 66 h 66"/>
                  <a:gd name="T30" fmla="*/ 94 w 117"/>
                  <a:gd name="T31" fmla="*/ 66 h 66"/>
                  <a:gd name="T32" fmla="*/ 95 w 117"/>
                  <a:gd name="T33" fmla="*/ 66 h 66"/>
                  <a:gd name="T34" fmla="*/ 101 w 117"/>
                  <a:gd name="T35" fmla="*/ 66 h 66"/>
                  <a:gd name="T36" fmla="*/ 117 w 117"/>
                  <a:gd name="T37" fmla="*/ 50 h 66"/>
                  <a:gd name="T38" fmla="*/ 117 w 117"/>
                  <a:gd name="T39" fmla="*/ 42 h 66"/>
                  <a:gd name="T40" fmla="*/ 117 w 117"/>
                  <a:gd name="T41" fmla="*/ 24 h 66"/>
                  <a:gd name="T42" fmla="*/ 117 w 117"/>
                  <a:gd name="T43" fmla="*/ 16 h 66"/>
                  <a:gd name="T44" fmla="*/ 101 w 117"/>
                  <a:gd name="T45" fmla="*/ 0 h 66"/>
                  <a:gd name="T46" fmla="*/ 32 w 117"/>
                  <a:gd name="T47" fmla="*/ 45 h 66"/>
                  <a:gd name="T48" fmla="*/ 20 w 117"/>
                  <a:gd name="T49" fmla="*/ 33 h 66"/>
                  <a:gd name="T50" fmla="*/ 32 w 117"/>
                  <a:gd name="T51" fmla="*/ 21 h 66"/>
                  <a:gd name="T52" fmla="*/ 44 w 117"/>
                  <a:gd name="T53" fmla="*/ 33 h 66"/>
                  <a:gd name="T54" fmla="*/ 32 w 117"/>
                  <a:gd name="T55" fmla="*/ 4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66">
                    <a:moveTo>
                      <a:pt x="101" y="0"/>
                    </a:moveTo>
                    <a:cubicBezTo>
                      <a:pt x="95" y="0"/>
                      <a:pt x="95" y="0"/>
                      <a:pt x="95" y="0"/>
                    </a:cubicBezTo>
                    <a:cubicBezTo>
                      <a:pt x="95" y="0"/>
                      <a:pt x="95" y="1"/>
                      <a:pt x="94" y="1"/>
                    </a:cubicBezTo>
                    <a:cubicBezTo>
                      <a:pt x="94" y="0"/>
                      <a:pt x="94" y="0"/>
                      <a:pt x="93" y="0"/>
                    </a:cubicBezTo>
                    <a:cubicBezTo>
                      <a:pt x="93" y="0"/>
                      <a:pt x="93" y="0"/>
                      <a:pt x="93" y="0"/>
                    </a:cubicBezTo>
                    <a:cubicBezTo>
                      <a:pt x="93" y="0"/>
                      <a:pt x="93" y="0"/>
                      <a:pt x="93" y="0"/>
                    </a:cubicBezTo>
                    <a:cubicBezTo>
                      <a:pt x="61" y="0"/>
                      <a:pt x="61" y="0"/>
                      <a:pt x="61" y="0"/>
                    </a:cubicBezTo>
                    <a:cubicBezTo>
                      <a:pt x="24" y="0"/>
                      <a:pt x="24" y="0"/>
                      <a:pt x="24" y="0"/>
                    </a:cubicBezTo>
                    <a:cubicBezTo>
                      <a:pt x="10" y="0"/>
                      <a:pt x="0" y="11"/>
                      <a:pt x="0" y="24"/>
                    </a:cubicBezTo>
                    <a:cubicBezTo>
                      <a:pt x="0" y="42"/>
                      <a:pt x="0" y="42"/>
                      <a:pt x="0" y="42"/>
                    </a:cubicBezTo>
                    <a:cubicBezTo>
                      <a:pt x="0" y="56"/>
                      <a:pt x="10" y="66"/>
                      <a:pt x="24" y="66"/>
                    </a:cubicBezTo>
                    <a:cubicBezTo>
                      <a:pt x="61" y="66"/>
                      <a:pt x="61" y="66"/>
                      <a:pt x="61" y="66"/>
                    </a:cubicBezTo>
                    <a:cubicBezTo>
                      <a:pt x="93" y="66"/>
                      <a:pt x="93" y="66"/>
                      <a:pt x="93" y="66"/>
                    </a:cubicBezTo>
                    <a:cubicBezTo>
                      <a:pt x="93" y="66"/>
                      <a:pt x="93" y="66"/>
                      <a:pt x="93" y="66"/>
                    </a:cubicBezTo>
                    <a:cubicBezTo>
                      <a:pt x="93" y="66"/>
                      <a:pt x="93" y="66"/>
                      <a:pt x="93" y="66"/>
                    </a:cubicBezTo>
                    <a:cubicBezTo>
                      <a:pt x="94" y="66"/>
                      <a:pt x="94" y="66"/>
                      <a:pt x="94" y="66"/>
                    </a:cubicBezTo>
                    <a:cubicBezTo>
                      <a:pt x="95" y="66"/>
                      <a:pt x="95" y="66"/>
                      <a:pt x="95" y="66"/>
                    </a:cubicBezTo>
                    <a:cubicBezTo>
                      <a:pt x="101" y="66"/>
                      <a:pt x="101" y="66"/>
                      <a:pt x="101" y="66"/>
                    </a:cubicBezTo>
                    <a:cubicBezTo>
                      <a:pt x="110" y="66"/>
                      <a:pt x="117" y="59"/>
                      <a:pt x="117" y="50"/>
                    </a:cubicBezTo>
                    <a:cubicBezTo>
                      <a:pt x="117" y="42"/>
                      <a:pt x="117" y="42"/>
                      <a:pt x="117" y="42"/>
                    </a:cubicBezTo>
                    <a:cubicBezTo>
                      <a:pt x="117" y="24"/>
                      <a:pt x="117" y="24"/>
                      <a:pt x="117" y="24"/>
                    </a:cubicBezTo>
                    <a:cubicBezTo>
                      <a:pt x="117" y="16"/>
                      <a:pt x="117" y="16"/>
                      <a:pt x="117" y="16"/>
                    </a:cubicBezTo>
                    <a:cubicBezTo>
                      <a:pt x="117" y="8"/>
                      <a:pt x="110" y="0"/>
                      <a:pt x="101" y="0"/>
                    </a:cubicBezTo>
                    <a:close/>
                    <a:moveTo>
                      <a:pt x="32" y="45"/>
                    </a:moveTo>
                    <a:cubicBezTo>
                      <a:pt x="26" y="45"/>
                      <a:pt x="20" y="40"/>
                      <a:pt x="20" y="33"/>
                    </a:cubicBezTo>
                    <a:cubicBezTo>
                      <a:pt x="20" y="27"/>
                      <a:pt x="26" y="21"/>
                      <a:pt x="32" y="21"/>
                    </a:cubicBezTo>
                    <a:cubicBezTo>
                      <a:pt x="39" y="21"/>
                      <a:pt x="44" y="27"/>
                      <a:pt x="44" y="33"/>
                    </a:cubicBezTo>
                    <a:cubicBezTo>
                      <a:pt x="44" y="40"/>
                      <a:pt x="39" y="45"/>
                      <a:pt x="3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3">
                <a:extLst>
                  <a:ext uri="{FF2B5EF4-FFF2-40B4-BE49-F238E27FC236}">
                    <a16:creationId xmlns:a16="http://schemas.microsoft.com/office/drawing/2014/main" id="{6C9E96BD-4865-4CF6-B89F-2A8C04BAECC7}"/>
                  </a:ext>
                </a:extLst>
              </p:cNvPr>
              <p:cNvSpPr>
                <a:spLocks/>
              </p:cNvSpPr>
              <p:nvPr/>
            </p:nvSpPr>
            <p:spPr bwMode="auto">
              <a:xfrm>
                <a:off x="13150850" y="2212975"/>
                <a:ext cx="38100" cy="15875"/>
              </a:xfrm>
              <a:custGeom>
                <a:avLst/>
                <a:gdLst>
                  <a:gd name="T0" fmla="*/ 25 w 25"/>
                  <a:gd name="T1" fmla="*/ 0 h 11"/>
                  <a:gd name="T2" fmla="*/ 0 w 25"/>
                  <a:gd name="T3" fmla="*/ 11 h 11"/>
                  <a:gd name="T4" fmla="*/ 25 w 25"/>
                  <a:gd name="T5" fmla="*/ 11 h 11"/>
                  <a:gd name="T6" fmla="*/ 25 w 25"/>
                  <a:gd name="T7" fmla="*/ 0 h 11"/>
                </a:gdLst>
                <a:ahLst/>
                <a:cxnLst>
                  <a:cxn ang="0">
                    <a:pos x="T0" y="T1"/>
                  </a:cxn>
                  <a:cxn ang="0">
                    <a:pos x="T2" y="T3"/>
                  </a:cxn>
                  <a:cxn ang="0">
                    <a:pos x="T4" y="T5"/>
                  </a:cxn>
                  <a:cxn ang="0">
                    <a:pos x="T6" y="T7"/>
                  </a:cxn>
                </a:cxnLst>
                <a:rect l="0" t="0" r="r" b="b"/>
                <a:pathLst>
                  <a:path w="25" h="11">
                    <a:moveTo>
                      <a:pt x="25" y="0"/>
                    </a:moveTo>
                    <a:cubicBezTo>
                      <a:pt x="16" y="2"/>
                      <a:pt x="8" y="6"/>
                      <a:pt x="0" y="11"/>
                    </a:cubicBezTo>
                    <a:cubicBezTo>
                      <a:pt x="25" y="11"/>
                      <a:pt x="25" y="11"/>
                      <a:pt x="25" y="11"/>
                    </a:cubicBez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4">
                <a:extLst>
                  <a:ext uri="{FF2B5EF4-FFF2-40B4-BE49-F238E27FC236}">
                    <a16:creationId xmlns:a16="http://schemas.microsoft.com/office/drawing/2014/main" id="{543443AE-B129-4A19-AAF7-5659E616CAF8}"/>
                  </a:ext>
                </a:extLst>
              </p:cNvPr>
              <p:cNvSpPr>
                <a:spLocks/>
              </p:cNvSpPr>
              <p:nvPr/>
            </p:nvSpPr>
            <p:spPr bwMode="auto">
              <a:xfrm>
                <a:off x="12827000" y="2197100"/>
                <a:ext cx="512763" cy="392113"/>
              </a:xfrm>
              <a:custGeom>
                <a:avLst/>
                <a:gdLst>
                  <a:gd name="T0" fmla="*/ 335 w 342"/>
                  <a:gd name="T1" fmla="*/ 202 h 261"/>
                  <a:gd name="T2" fmla="*/ 334 w 342"/>
                  <a:gd name="T3" fmla="*/ 202 h 261"/>
                  <a:gd name="T4" fmla="*/ 265 w 342"/>
                  <a:gd name="T5" fmla="*/ 202 h 261"/>
                  <a:gd name="T6" fmla="*/ 225 w 342"/>
                  <a:gd name="T7" fmla="*/ 162 h 261"/>
                  <a:gd name="T8" fmla="*/ 225 w 342"/>
                  <a:gd name="T9" fmla="*/ 144 h 261"/>
                  <a:gd name="T10" fmla="*/ 265 w 342"/>
                  <a:gd name="T11" fmla="*/ 104 h 261"/>
                  <a:gd name="T12" fmla="*/ 334 w 342"/>
                  <a:gd name="T13" fmla="*/ 104 h 261"/>
                  <a:gd name="T14" fmla="*/ 335 w 342"/>
                  <a:gd name="T15" fmla="*/ 105 h 261"/>
                  <a:gd name="T16" fmla="*/ 336 w 342"/>
                  <a:gd name="T17" fmla="*/ 104 h 261"/>
                  <a:gd name="T18" fmla="*/ 342 w 342"/>
                  <a:gd name="T19" fmla="*/ 104 h 261"/>
                  <a:gd name="T20" fmla="*/ 342 w 342"/>
                  <a:gd name="T21" fmla="*/ 46 h 261"/>
                  <a:gd name="T22" fmla="*/ 48 w 342"/>
                  <a:gd name="T23" fmla="*/ 46 h 261"/>
                  <a:gd name="T24" fmla="*/ 48 w 342"/>
                  <a:gd name="T25" fmla="*/ 46 h 261"/>
                  <a:gd name="T26" fmla="*/ 36 w 342"/>
                  <a:gd name="T27" fmla="*/ 46 h 261"/>
                  <a:gd name="T28" fmla="*/ 32 w 342"/>
                  <a:gd name="T29" fmla="*/ 42 h 261"/>
                  <a:gd name="T30" fmla="*/ 32 w 342"/>
                  <a:gd name="T31" fmla="*/ 34 h 261"/>
                  <a:gd name="T32" fmla="*/ 32 w 342"/>
                  <a:gd name="T33" fmla="*/ 34 h 261"/>
                  <a:gd name="T34" fmla="*/ 32 w 342"/>
                  <a:gd name="T35" fmla="*/ 34 h 261"/>
                  <a:gd name="T36" fmla="*/ 48 w 342"/>
                  <a:gd name="T37" fmla="*/ 22 h 261"/>
                  <a:gd name="T38" fmla="*/ 123 w 342"/>
                  <a:gd name="T39" fmla="*/ 22 h 261"/>
                  <a:gd name="T40" fmla="*/ 127 w 342"/>
                  <a:gd name="T41" fmla="*/ 0 h 261"/>
                  <a:gd name="T42" fmla="*/ 67 w 342"/>
                  <a:gd name="T43" fmla="*/ 0 h 261"/>
                  <a:gd name="T44" fmla="*/ 40 w 342"/>
                  <a:gd name="T45" fmla="*/ 0 h 261"/>
                  <a:gd name="T46" fmla="*/ 0 w 342"/>
                  <a:gd name="T47" fmla="*/ 40 h 261"/>
                  <a:gd name="T48" fmla="*/ 0 w 342"/>
                  <a:gd name="T49" fmla="*/ 221 h 261"/>
                  <a:gd name="T50" fmla="*/ 40 w 342"/>
                  <a:gd name="T51" fmla="*/ 261 h 261"/>
                  <a:gd name="T52" fmla="*/ 67 w 342"/>
                  <a:gd name="T53" fmla="*/ 261 h 261"/>
                  <a:gd name="T54" fmla="*/ 302 w 342"/>
                  <a:gd name="T55" fmla="*/ 261 h 261"/>
                  <a:gd name="T56" fmla="*/ 334 w 342"/>
                  <a:gd name="T57" fmla="*/ 261 h 261"/>
                  <a:gd name="T58" fmla="*/ 342 w 342"/>
                  <a:gd name="T59" fmla="*/ 253 h 261"/>
                  <a:gd name="T60" fmla="*/ 342 w 342"/>
                  <a:gd name="T61" fmla="*/ 232 h 261"/>
                  <a:gd name="T62" fmla="*/ 342 w 342"/>
                  <a:gd name="T63" fmla="*/ 221 h 261"/>
                  <a:gd name="T64" fmla="*/ 342 w 342"/>
                  <a:gd name="T65" fmla="*/ 202 h 261"/>
                  <a:gd name="T66" fmla="*/ 336 w 342"/>
                  <a:gd name="T67" fmla="*/ 202 h 261"/>
                  <a:gd name="T68" fmla="*/ 335 w 342"/>
                  <a:gd name="T69" fmla="*/ 20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261">
                    <a:moveTo>
                      <a:pt x="335" y="202"/>
                    </a:moveTo>
                    <a:cubicBezTo>
                      <a:pt x="335" y="202"/>
                      <a:pt x="334" y="202"/>
                      <a:pt x="334" y="202"/>
                    </a:cubicBezTo>
                    <a:cubicBezTo>
                      <a:pt x="265" y="202"/>
                      <a:pt x="265" y="202"/>
                      <a:pt x="265" y="202"/>
                    </a:cubicBezTo>
                    <a:cubicBezTo>
                      <a:pt x="242" y="202"/>
                      <a:pt x="225" y="185"/>
                      <a:pt x="225" y="162"/>
                    </a:cubicBezTo>
                    <a:cubicBezTo>
                      <a:pt x="225" y="144"/>
                      <a:pt x="225" y="144"/>
                      <a:pt x="225" y="144"/>
                    </a:cubicBezTo>
                    <a:cubicBezTo>
                      <a:pt x="225" y="122"/>
                      <a:pt x="242" y="104"/>
                      <a:pt x="265" y="104"/>
                    </a:cubicBezTo>
                    <a:cubicBezTo>
                      <a:pt x="334" y="104"/>
                      <a:pt x="334" y="104"/>
                      <a:pt x="334" y="104"/>
                    </a:cubicBezTo>
                    <a:cubicBezTo>
                      <a:pt x="334" y="104"/>
                      <a:pt x="335" y="104"/>
                      <a:pt x="335" y="105"/>
                    </a:cubicBezTo>
                    <a:cubicBezTo>
                      <a:pt x="335" y="104"/>
                      <a:pt x="336" y="104"/>
                      <a:pt x="336" y="104"/>
                    </a:cubicBezTo>
                    <a:cubicBezTo>
                      <a:pt x="342" y="104"/>
                      <a:pt x="342" y="104"/>
                      <a:pt x="342" y="104"/>
                    </a:cubicBezTo>
                    <a:cubicBezTo>
                      <a:pt x="342" y="46"/>
                      <a:pt x="342" y="46"/>
                      <a:pt x="342" y="46"/>
                    </a:cubicBezTo>
                    <a:cubicBezTo>
                      <a:pt x="48" y="46"/>
                      <a:pt x="48" y="46"/>
                      <a:pt x="48" y="46"/>
                    </a:cubicBezTo>
                    <a:cubicBezTo>
                      <a:pt x="48" y="46"/>
                      <a:pt x="48" y="46"/>
                      <a:pt x="48" y="46"/>
                    </a:cubicBezTo>
                    <a:cubicBezTo>
                      <a:pt x="36" y="46"/>
                      <a:pt x="36" y="46"/>
                      <a:pt x="36" y="46"/>
                    </a:cubicBezTo>
                    <a:cubicBezTo>
                      <a:pt x="34" y="46"/>
                      <a:pt x="32" y="44"/>
                      <a:pt x="32" y="42"/>
                    </a:cubicBezTo>
                    <a:cubicBezTo>
                      <a:pt x="32" y="34"/>
                      <a:pt x="32" y="34"/>
                      <a:pt x="32" y="34"/>
                    </a:cubicBezTo>
                    <a:cubicBezTo>
                      <a:pt x="32" y="34"/>
                      <a:pt x="32" y="34"/>
                      <a:pt x="32" y="34"/>
                    </a:cubicBezTo>
                    <a:cubicBezTo>
                      <a:pt x="32" y="34"/>
                      <a:pt x="32" y="34"/>
                      <a:pt x="32" y="34"/>
                    </a:cubicBezTo>
                    <a:cubicBezTo>
                      <a:pt x="32" y="27"/>
                      <a:pt x="39" y="22"/>
                      <a:pt x="48" y="22"/>
                    </a:cubicBezTo>
                    <a:cubicBezTo>
                      <a:pt x="123" y="22"/>
                      <a:pt x="123" y="22"/>
                      <a:pt x="123" y="22"/>
                    </a:cubicBezTo>
                    <a:cubicBezTo>
                      <a:pt x="124" y="15"/>
                      <a:pt x="125" y="8"/>
                      <a:pt x="127" y="0"/>
                    </a:cubicBezTo>
                    <a:cubicBezTo>
                      <a:pt x="67" y="0"/>
                      <a:pt x="67" y="0"/>
                      <a:pt x="67" y="0"/>
                    </a:cubicBezTo>
                    <a:cubicBezTo>
                      <a:pt x="40" y="0"/>
                      <a:pt x="40" y="0"/>
                      <a:pt x="40" y="0"/>
                    </a:cubicBezTo>
                    <a:cubicBezTo>
                      <a:pt x="18" y="0"/>
                      <a:pt x="0" y="18"/>
                      <a:pt x="0" y="40"/>
                    </a:cubicBezTo>
                    <a:cubicBezTo>
                      <a:pt x="0" y="221"/>
                      <a:pt x="0" y="221"/>
                      <a:pt x="0" y="221"/>
                    </a:cubicBezTo>
                    <a:cubicBezTo>
                      <a:pt x="0" y="243"/>
                      <a:pt x="18" y="261"/>
                      <a:pt x="40" y="261"/>
                    </a:cubicBezTo>
                    <a:cubicBezTo>
                      <a:pt x="67" y="261"/>
                      <a:pt x="67" y="261"/>
                      <a:pt x="67" y="261"/>
                    </a:cubicBezTo>
                    <a:cubicBezTo>
                      <a:pt x="302" y="261"/>
                      <a:pt x="302" y="261"/>
                      <a:pt x="302" y="261"/>
                    </a:cubicBezTo>
                    <a:cubicBezTo>
                      <a:pt x="334" y="261"/>
                      <a:pt x="334" y="261"/>
                      <a:pt x="334" y="261"/>
                    </a:cubicBezTo>
                    <a:cubicBezTo>
                      <a:pt x="339" y="261"/>
                      <a:pt x="342" y="257"/>
                      <a:pt x="342" y="253"/>
                    </a:cubicBezTo>
                    <a:cubicBezTo>
                      <a:pt x="342" y="232"/>
                      <a:pt x="342" y="232"/>
                      <a:pt x="342" y="232"/>
                    </a:cubicBezTo>
                    <a:cubicBezTo>
                      <a:pt x="342" y="221"/>
                      <a:pt x="342" y="221"/>
                      <a:pt x="342" y="221"/>
                    </a:cubicBezTo>
                    <a:cubicBezTo>
                      <a:pt x="342" y="202"/>
                      <a:pt x="342" y="202"/>
                      <a:pt x="342" y="202"/>
                    </a:cubicBezTo>
                    <a:cubicBezTo>
                      <a:pt x="336" y="202"/>
                      <a:pt x="336" y="202"/>
                      <a:pt x="336" y="202"/>
                    </a:cubicBezTo>
                    <a:cubicBezTo>
                      <a:pt x="336" y="202"/>
                      <a:pt x="335" y="202"/>
                      <a:pt x="335"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5">
                <a:extLst>
                  <a:ext uri="{FF2B5EF4-FFF2-40B4-BE49-F238E27FC236}">
                    <a16:creationId xmlns:a16="http://schemas.microsoft.com/office/drawing/2014/main" id="{0547B54D-9DA9-4650-A394-2962110102E0}"/>
                  </a:ext>
                </a:extLst>
              </p:cNvPr>
              <p:cNvSpPr>
                <a:spLocks/>
              </p:cNvSpPr>
              <p:nvPr/>
            </p:nvSpPr>
            <p:spPr bwMode="auto">
              <a:xfrm>
                <a:off x="13290550" y="2197100"/>
                <a:ext cx="49213" cy="31750"/>
              </a:xfrm>
              <a:custGeom>
                <a:avLst/>
                <a:gdLst>
                  <a:gd name="T0" fmla="*/ 25 w 33"/>
                  <a:gd name="T1" fmla="*/ 0 h 22"/>
                  <a:gd name="T2" fmla="*/ 19 w 33"/>
                  <a:gd name="T3" fmla="*/ 0 h 22"/>
                  <a:gd name="T4" fmla="*/ 0 w 33"/>
                  <a:gd name="T5" fmla="*/ 22 h 22"/>
                  <a:gd name="T6" fmla="*/ 33 w 33"/>
                  <a:gd name="T7" fmla="*/ 22 h 22"/>
                  <a:gd name="T8" fmla="*/ 33 w 33"/>
                  <a:gd name="T9" fmla="*/ 8 h 22"/>
                  <a:gd name="T10" fmla="*/ 25 w 33"/>
                  <a:gd name="T11" fmla="*/ 0 h 22"/>
                </a:gdLst>
                <a:ahLst/>
                <a:cxnLst>
                  <a:cxn ang="0">
                    <a:pos x="T0" y="T1"/>
                  </a:cxn>
                  <a:cxn ang="0">
                    <a:pos x="T2" y="T3"/>
                  </a:cxn>
                  <a:cxn ang="0">
                    <a:pos x="T4" y="T5"/>
                  </a:cxn>
                  <a:cxn ang="0">
                    <a:pos x="T6" y="T7"/>
                  </a:cxn>
                  <a:cxn ang="0">
                    <a:pos x="T8" y="T9"/>
                  </a:cxn>
                  <a:cxn ang="0">
                    <a:pos x="T10" y="T11"/>
                  </a:cxn>
                </a:cxnLst>
                <a:rect l="0" t="0" r="r" b="b"/>
                <a:pathLst>
                  <a:path w="33" h="22">
                    <a:moveTo>
                      <a:pt x="25" y="0"/>
                    </a:moveTo>
                    <a:cubicBezTo>
                      <a:pt x="19" y="0"/>
                      <a:pt x="19" y="0"/>
                      <a:pt x="19" y="0"/>
                    </a:cubicBezTo>
                    <a:cubicBezTo>
                      <a:pt x="0" y="22"/>
                      <a:pt x="0" y="22"/>
                      <a:pt x="0" y="22"/>
                    </a:cubicBezTo>
                    <a:cubicBezTo>
                      <a:pt x="33" y="22"/>
                      <a:pt x="33" y="22"/>
                      <a:pt x="33" y="22"/>
                    </a:cubicBezTo>
                    <a:cubicBezTo>
                      <a:pt x="33" y="8"/>
                      <a:pt x="33" y="8"/>
                      <a:pt x="33" y="8"/>
                    </a:cubicBezTo>
                    <a:cubicBezTo>
                      <a:pt x="33" y="4"/>
                      <a:pt x="30"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6">
                <a:extLst>
                  <a:ext uri="{FF2B5EF4-FFF2-40B4-BE49-F238E27FC236}">
                    <a16:creationId xmlns:a16="http://schemas.microsoft.com/office/drawing/2014/main" id="{088A628B-3019-4A02-82D9-DAE5F7DD81DA}"/>
                  </a:ext>
                </a:extLst>
              </p:cNvPr>
              <p:cNvSpPr>
                <a:spLocks/>
              </p:cNvSpPr>
              <p:nvPr/>
            </p:nvSpPr>
            <p:spPr bwMode="auto">
              <a:xfrm>
                <a:off x="13044488" y="1989138"/>
                <a:ext cx="296863" cy="258763"/>
              </a:xfrm>
              <a:custGeom>
                <a:avLst/>
                <a:gdLst>
                  <a:gd name="T0" fmla="*/ 116 w 198"/>
                  <a:gd name="T1" fmla="*/ 122 h 172"/>
                  <a:gd name="T2" fmla="*/ 120 w 198"/>
                  <a:gd name="T3" fmla="*/ 122 h 172"/>
                  <a:gd name="T4" fmla="*/ 120 w 198"/>
                  <a:gd name="T5" fmla="*/ 164 h 172"/>
                  <a:gd name="T6" fmla="*/ 126 w 198"/>
                  <a:gd name="T7" fmla="*/ 166 h 172"/>
                  <a:gd name="T8" fmla="*/ 195 w 198"/>
                  <a:gd name="T9" fmla="*/ 90 h 172"/>
                  <a:gd name="T10" fmla="*/ 195 w 198"/>
                  <a:gd name="T11" fmla="*/ 78 h 172"/>
                  <a:gd name="T12" fmla="*/ 126 w 198"/>
                  <a:gd name="T13" fmla="*/ 4 h 172"/>
                  <a:gd name="T14" fmla="*/ 120 w 198"/>
                  <a:gd name="T15" fmla="*/ 6 h 172"/>
                  <a:gd name="T16" fmla="*/ 120 w 198"/>
                  <a:gd name="T17" fmla="*/ 53 h 172"/>
                  <a:gd name="T18" fmla="*/ 116 w 198"/>
                  <a:gd name="T19" fmla="*/ 53 h 172"/>
                  <a:gd name="T20" fmla="*/ 0 w 198"/>
                  <a:gd name="T21" fmla="*/ 172 h 172"/>
                  <a:gd name="T22" fmla="*/ 18 w 198"/>
                  <a:gd name="T23" fmla="*/ 172 h 172"/>
                  <a:gd name="T24" fmla="*/ 116 w 198"/>
                  <a:gd name="T25" fmla="*/ 12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72">
                    <a:moveTo>
                      <a:pt x="116" y="122"/>
                    </a:moveTo>
                    <a:cubicBezTo>
                      <a:pt x="118" y="122"/>
                      <a:pt x="119" y="122"/>
                      <a:pt x="120" y="122"/>
                    </a:cubicBezTo>
                    <a:cubicBezTo>
                      <a:pt x="120" y="164"/>
                      <a:pt x="120" y="164"/>
                      <a:pt x="120" y="164"/>
                    </a:cubicBezTo>
                    <a:cubicBezTo>
                      <a:pt x="120" y="168"/>
                      <a:pt x="123" y="169"/>
                      <a:pt x="126" y="166"/>
                    </a:cubicBezTo>
                    <a:cubicBezTo>
                      <a:pt x="195" y="90"/>
                      <a:pt x="195" y="90"/>
                      <a:pt x="195" y="90"/>
                    </a:cubicBezTo>
                    <a:cubicBezTo>
                      <a:pt x="198" y="87"/>
                      <a:pt x="198" y="81"/>
                      <a:pt x="195" y="78"/>
                    </a:cubicBezTo>
                    <a:cubicBezTo>
                      <a:pt x="126" y="4"/>
                      <a:pt x="126" y="4"/>
                      <a:pt x="126" y="4"/>
                    </a:cubicBezTo>
                    <a:cubicBezTo>
                      <a:pt x="123" y="0"/>
                      <a:pt x="120" y="1"/>
                      <a:pt x="120" y="6"/>
                    </a:cubicBezTo>
                    <a:cubicBezTo>
                      <a:pt x="120" y="53"/>
                      <a:pt x="120" y="53"/>
                      <a:pt x="120" y="53"/>
                    </a:cubicBezTo>
                    <a:cubicBezTo>
                      <a:pt x="119" y="53"/>
                      <a:pt x="118" y="53"/>
                      <a:pt x="116" y="53"/>
                    </a:cubicBezTo>
                    <a:cubicBezTo>
                      <a:pt x="23" y="53"/>
                      <a:pt x="4" y="134"/>
                      <a:pt x="0" y="172"/>
                    </a:cubicBezTo>
                    <a:cubicBezTo>
                      <a:pt x="18" y="172"/>
                      <a:pt x="18" y="172"/>
                      <a:pt x="18" y="172"/>
                    </a:cubicBezTo>
                    <a:cubicBezTo>
                      <a:pt x="37" y="151"/>
                      <a:pt x="72" y="122"/>
                      <a:pt x="11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id="{4AB0B423-6276-44DB-8242-3C1AA004F34E}"/>
                </a:ext>
              </a:extLst>
            </p:cNvPr>
            <p:cNvGrpSpPr/>
            <p:nvPr/>
          </p:nvGrpSpPr>
          <p:grpSpPr>
            <a:xfrm>
              <a:off x="4592088" y="2676183"/>
              <a:ext cx="475115" cy="462073"/>
              <a:chOff x="4270742" y="1384596"/>
              <a:chExt cx="325900" cy="316954"/>
            </a:xfrm>
            <a:solidFill>
              <a:schemeClr val="bg1"/>
            </a:solidFill>
          </p:grpSpPr>
          <p:sp>
            <p:nvSpPr>
              <p:cNvPr id="28" name="Freeform 23">
                <a:extLst>
                  <a:ext uri="{FF2B5EF4-FFF2-40B4-BE49-F238E27FC236}">
                    <a16:creationId xmlns:a16="http://schemas.microsoft.com/office/drawing/2014/main" id="{7271B303-9002-4947-9ED3-ED905B5B4DD7}"/>
                  </a:ext>
                </a:extLst>
              </p:cNvPr>
              <p:cNvSpPr>
                <a:spLocks noEditPoints="1"/>
              </p:cNvSpPr>
              <p:nvPr/>
            </p:nvSpPr>
            <p:spPr bwMode="auto">
              <a:xfrm>
                <a:off x="4270742" y="1498342"/>
                <a:ext cx="325900" cy="203208"/>
              </a:xfrm>
              <a:custGeom>
                <a:avLst/>
                <a:gdLst>
                  <a:gd name="T0" fmla="*/ 27 w 108"/>
                  <a:gd name="T1" fmla="*/ 67 h 67"/>
                  <a:gd name="T2" fmla="*/ 52 w 108"/>
                  <a:gd name="T3" fmla="*/ 67 h 67"/>
                  <a:gd name="T4" fmla="*/ 52 w 108"/>
                  <a:gd name="T5" fmla="*/ 47 h 67"/>
                  <a:gd name="T6" fmla="*/ 27 w 108"/>
                  <a:gd name="T7" fmla="*/ 47 h 67"/>
                  <a:gd name="T8" fmla="*/ 27 w 108"/>
                  <a:gd name="T9" fmla="*/ 67 h 67"/>
                  <a:gd name="T10" fmla="*/ 56 w 108"/>
                  <a:gd name="T11" fmla="*/ 67 h 67"/>
                  <a:gd name="T12" fmla="*/ 81 w 108"/>
                  <a:gd name="T13" fmla="*/ 67 h 67"/>
                  <a:gd name="T14" fmla="*/ 81 w 108"/>
                  <a:gd name="T15" fmla="*/ 47 h 67"/>
                  <a:gd name="T16" fmla="*/ 56 w 108"/>
                  <a:gd name="T17" fmla="*/ 47 h 67"/>
                  <a:gd name="T18" fmla="*/ 56 w 108"/>
                  <a:gd name="T19" fmla="*/ 67 h 67"/>
                  <a:gd name="T20" fmla="*/ 27 w 108"/>
                  <a:gd name="T21" fmla="*/ 20 h 67"/>
                  <a:gd name="T22" fmla="*/ 52 w 108"/>
                  <a:gd name="T23" fmla="*/ 20 h 67"/>
                  <a:gd name="T24" fmla="*/ 52 w 108"/>
                  <a:gd name="T25" fmla="*/ 0 h 67"/>
                  <a:gd name="T26" fmla="*/ 27 w 108"/>
                  <a:gd name="T27" fmla="*/ 0 h 67"/>
                  <a:gd name="T28" fmla="*/ 27 w 108"/>
                  <a:gd name="T29" fmla="*/ 20 h 67"/>
                  <a:gd name="T30" fmla="*/ 27 w 108"/>
                  <a:gd name="T31" fmla="*/ 42 h 67"/>
                  <a:gd name="T32" fmla="*/ 52 w 108"/>
                  <a:gd name="T33" fmla="*/ 42 h 67"/>
                  <a:gd name="T34" fmla="*/ 52 w 108"/>
                  <a:gd name="T35" fmla="*/ 24 h 67"/>
                  <a:gd name="T36" fmla="*/ 27 w 108"/>
                  <a:gd name="T37" fmla="*/ 24 h 67"/>
                  <a:gd name="T38" fmla="*/ 27 w 108"/>
                  <a:gd name="T39" fmla="*/ 42 h 67"/>
                  <a:gd name="T40" fmla="*/ 56 w 108"/>
                  <a:gd name="T41" fmla="*/ 42 h 67"/>
                  <a:gd name="T42" fmla="*/ 81 w 108"/>
                  <a:gd name="T43" fmla="*/ 42 h 67"/>
                  <a:gd name="T44" fmla="*/ 81 w 108"/>
                  <a:gd name="T45" fmla="*/ 24 h 67"/>
                  <a:gd name="T46" fmla="*/ 56 w 108"/>
                  <a:gd name="T47" fmla="*/ 24 h 67"/>
                  <a:gd name="T48" fmla="*/ 56 w 108"/>
                  <a:gd name="T49" fmla="*/ 42 h 67"/>
                  <a:gd name="T50" fmla="*/ 0 w 108"/>
                  <a:gd name="T51" fmla="*/ 42 h 67"/>
                  <a:gd name="T52" fmla="*/ 23 w 108"/>
                  <a:gd name="T53" fmla="*/ 42 h 67"/>
                  <a:gd name="T54" fmla="*/ 23 w 108"/>
                  <a:gd name="T55" fmla="*/ 24 h 67"/>
                  <a:gd name="T56" fmla="*/ 0 w 108"/>
                  <a:gd name="T57" fmla="*/ 24 h 67"/>
                  <a:gd name="T58" fmla="*/ 0 w 108"/>
                  <a:gd name="T59" fmla="*/ 42 h 67"/>
                  <a:gd name="T60" fmla="*/ 0 w 108"/>
                  <a:gd name="T61" fmla="*/ 65 h 67"/>
                  <a:gd name="T62" fmla="*/ 2 w 108"/>
                  <a:gd name="T63" fmla="*/ 67 h 67"/>
                  <a:gd name="T64" fmla="*/ 23 w 108"/>
                  <a:gd name="T65" fmla="*/ 67 h 67"/>
                  <a:gd name="T66" fmla="*/ 23 w 108"/>
                  <a:gd name="T67" fmla="*/ 47 h 67"/>
                  <a:gd name="T68" fmla="*/ 0 w 108"/>
                  <a:gd name="T69" fmla="*/ 47 h 67"/>
                  <a:gd name="T70" fmla="*/ 0 w 108"/>
                  <a:gd name="T71" fmla="*/ 65 h 67"/>
                  <a:gd name="T72" fmla="*/ 85 w 108"/>
                  <a:gd name="T73" fmla="*/ 67 h 67"/>
                  <a:gd name="T74" fmla="*/ 106 w 108"/>
                  <a:gd name="T75" fmla="*/ 67 h 67"/>
                  <a:gd name="T76" fmla="*/ 108 w 108"/>
                  <a:gd name="T77" fmla="*/ 65 h 67"/>
                  <a:gd name="T78" fmla="*/ 108 w 108"/>
                  <a:gd name="T79" fmla="*/ 47 h 67"/>
                  <a:gd name="T80" fmla="*/ 85 w 108"/>
                  <a:gd name="T81" fmla="*/ 47 h 67"/>
                  <a:gd name="T82" fmla="*/ 85 w 108"/>
                  <a:gd name="T83" fmla="*/ 67 h 67"/>
                  <a:gd name="T84" fmla="*/ 0 w 108"/>
                  <a:gd name="T85" fmla="*/ 20 h 67"/>
                  <a:gd name="T86" fmla="*/ 23 w 108"/>
                  <a:gd name="T87" fmla="*/ 20 h 67"/>
                  <a:gd name="T88" fmla="*/ 23 w 108"/>
                  <a:gd name="T89" fmla="*/ 0 h 67"/>
                  <a:gd name="T90" fmla="*/ 0 w 108"/>
                  <a:gd name="T91" fmla="*/ 0 h 67"/>
                  <a:gd name="T92" fmla="*/ 0 w 108"/>
                  <a:gd name="T93" fmla="*/ 20 h 67"/>
                  <a:gd name="T94" fmla="*/ 85 w 108"/>
                  <a:gd name="T95" fmla="*/ 0 h 67"/>
                  <a:gd name="T96" fmla="*/ 85 w 108"/>
                  <a:gd name="T97" fmla="*/ 20 h 67"/>
                  <a:gd name="T98" fmla="*/ 108 w 108"/>
                  <a:gd name="T99" fmla="*/ 20 h 67"/>
                  <a:gd name="T100" fmla="*/ 108 w 108"/>
                  <a:gd name="T101" fmla="*/ 0 h 67"/>
                  <a:gd name="T102" fmla="*/ 85 w 108"/>
                  <a:gd name="T103" fmla="*/ 0 h 67"/>
                  <a:gd name="T104" fmla="*/ 56 w 108"/>
                  <a:gd name="T105" fmla="*/ 20 h 67"/>
                  <a:gd name="T106" fmla="*/ 81 w 108"/>
                  <a:gd name="T107" fmla="*/ 20 h 67"/>
                  <a:gd name="T108" fmla="*/ 81 w 108"/>
                  <a:gd name="T109" fmla="*/ 0 h 67"/>
                  <a:gd name="T110" fmla="*/ 56 w 108"/>
                  <a:gd name="T111" fmla="*/ 0 h 67"/>
                  <a:gd name="T112" fmla="*/ 56 w 108"/>
                  <a:gd name="T113" fmla="*/ 20 h 67"/>
                  <a:gd name="T114" fmla="*/ 85 w 108"/>
                  <a:gd name="T115" fmla="*/ 42 h 67"/>
                  <a:gd name="T116" fmla="*/ 108 w 108"/>
                  <a:gd name="T117" fmla="*/ 42 h 67"/>
                  <a:gd name="T118" fmla="*/ 108 w 108"/>
                  <a:gd name="T119" fmla="*/ 24 h 67"/>
                  <a:gd name="T120" fmla="*/ 85 w 108"/>
                  <a:gd name="T121" fmla="*/ 24 h 67"/>
                  <a:gd name="T122" fmla="*/ 85 w 108"/>
                  <a:gd name="T123"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67">
                    <a:moveTo>
                      <a:pt x="27" y="67"/>
                    </a:moveTo>
                    <a:cubicBezTo>
                      <a:pt x="52" y="67"/>
                      <a:pt x="52" y="67"/>
                      <a:pt x="52" y="67"/>
                    </a:cubicBezTo>
                    <a:cubicBezTo>
                      <a:pt x="52" y="47"/>
                      <a:pt x="52" y="47"/>
                      <a:pt x="52" y="47"/>
                    </a:cubicBezTo>
                    <a:cubicBezTo>
                      <a:pt x="27" y="47"/>
                      <a:pt x="27" y="47"/>
                      <a:pt x="27" y="47"/>
                    </a:cubicBezTo>
                    <a:lnTo>
                      <a:pt x="27" y="67"/>
                    </a:lnTo>
                    <a:close/>
                    <a:moveTo>
                      <a:pt x="56" y="67"/>
                    </a:moveTo>
                    <a:cubicBezTo>
                      <a:pt x="81" y="67"/>
                      <a:pt x="81" y="67"/>
                      <a:pt x="81" y="67"/>
                    </a:cubicBezTo>
                    <a:cubicBezTo>
                      <a:pt x="81" y="47"/>
                      <a:pt x="81" y="47"/>
                      <a:pt x="81" y="47"/>
                    </a:cubicBezTo>
                    <a:cubicBezTo>
                      <a:pt x="56" y="47"/>
                      <a:pt x="56" y="47"/>
                      <a:pt x="56" y="47"/>
                    </a:cubicBezTo>
                    <a:lnTo>
                      <a:pt x="56" y="67"/>
                    </a:lnTo>
                    <a:close/>
                    <a:moveTo>
                      <a:pt x="27" y="20"/>
                    </a:moveTo>
                    <a:cubicBezTo>
                      <a:pt x="52" y="20"/>
                      <a:pt x="52" y="20"/>
                      <a:pt x="52" y="20"/>
                    </a:cubicBezTo>
                    <a:cubicBezTo>
                      <a:pt x="52" y="0"/>
                      <a:pt x="52" y="0"/>
                      <a:pt x="52" y="0"/>
                    </a:cubicBezTo>
                    <a:cubicBezTo>
                      <a:pt x="27" y="0"/>
                      <a:pt x="27" y="0"/>
                      <a:pt x="27" y="0"/>
                    </a:cubicBezTo>
                    <a:lnTo>
                      <a:pt x="27" y="20"/>
                    </a:lnTo>
                    <a:close/>
                    <a:moveTo>
                      <a:pt x="27" y="42"/>
                    </a:moveTo>
                    <a:cubicBezTo>
                      <a:pt x="52" y="42"/>
                      <a:pt x="52" y="42"/>
                      <a:pt x="52" y="42"/>
                    </a:cubicBezTo>
                    <a:cubicBezTo>
                      <a:pt x="52" y="24"/>
                      <a:pt x="52" y="24"/>
                      <a:pt x="52" y="24"/>
                    </a:cubicBezTo>
                    <a:cubicBezTo>
                      <a:pt x="27" y="24"/>
                      <a:pt x="27" y="24"/>
                      <a:pt x="27" y="24"/>
                    </a:cubicBezTo>
                    <a:lnTo>
                      <a:pt x="27" y="42"/>
                    </a:lnTo>
                    <a:close/>
                    <a:moveTo>
                      <a:pt x="56" y="42"/>
                    </a:moveTo>
                    <a:cubicBezTo>
                      <a:pt x="81" y="42"/>
                      <a:pt x="81" y="42"/>
                      <a:pt x="81" y="42"/>
                    </a:cubicBezTo>
                    <a:cubicBezTo>
                      <a:pt x="81" y="24"/>
                      <a:pt x="81" y="24"/>
                      <a:pt x="81" y="24"/>
                    </a:cubicBezTo>
                    <a:cubicBezTo>
                      <a:pt x="56" y="24"/>
                      <a:pt x="56" y="24"/>
                      <a:pt x="56" y="24"/>
                    </a:cubicBezTo>
                    <a:lnTo>
                      <a:pt x="56" y="42"/>
                    </a:lnTo>
                    <a:close/>
                    <a:moveTo>
                      <a:pt x="0" y="42"/>
                    </a:moveTo>
                    <a:cubicBezTo>
                      <a:pt x="23" y="42"/>
                      <a:pt x="23" y="42"/>
                      <a:pt x="23" y="42"/>
                    </a:cubicBezTo>
                    <a:cubicBezTo>
                      <a:pt x="23" y="24"/>
                      <a:pt x="23" y="24"/>
                      <a:pt x="23" y="24"/>
                    </a:cubicBezTo>
                    <a:cubicBezTo>
                      <a:pt x="0" y="24"/>
                      <a:pt x="0" y="24"/>
                      <a:pt x="0" y="24"/>
                    </a:cubicBezTo>
                    <a:lnTo>
                      <a:pt x="0" y="42"/>
                    </a:lnTo>
                    <a:close/>
                    <a:moveTo>
                      <a:pt x="0" y="65"/>
                    </a:moveTo>
                    <a:cubicBezTo>
                      <a:pt x="0" y="66"/>
                      <a:pt x="1" y="67"/>
                      <a:pt x="2" y="67"/>
                    </a:cubicBezTo>
                    <a:cubicBezTo>
                      <a:pt x="23" y="67"/>
                      <a:pt x="23" y="67"/>
                      <a:pt x="23" y="67"/>
                    </a:cubicBezTo>
                    <a:cubicBezTo>
                      <a:pt x="23" y="47"/>
                      <a:pt x="23" y="47"/>
                      <a:pt x="23" y="47"/>
                    </a:cubicBezTo>
                    <a:cubicBezTo>
                      <a:pt x="0" y="47"/>
                      <a:pt x="0" y="47"/>
                      <a:pt x="0" y="47"/>
                    </a:cubicBezTo>
                    <a:lnTo>
                      <a:pt x="0" y="65"/>
                    </a:lnTo>
                    <a:close/>
                    <a:moveTo>
                      <a:pt x="85" y="67"/>
                    </a:moveTo>
                    <a:cubicBezTo>
                      <a:pt x="106" y="67"/>
                      <a:pt x="106" y="67"/>
                      <a:pt x="106" y="67"/>
                    </a:cubicBezTo>
                    <a:cubicBezTo>
                      <a:pt x="107" y="67"/>
                      <a:pt x="108" y="66"/>
                      <a:pt x="108" y="65"/>
                    </a:cubicBezTo>
                    <a:cubicBezTo>
                      <a:pt x="108" y="47"/>
                      <a:pt x="108" y="47"/>
                      <a:pt x="108" y="47"/>
                    </a:cubicBezTo>
                    <a:cubicBezTo>
                      <a:pt x="85" y="47"/>
                      <a:pt x="85" y="47"/>
                      <a:pt x="85" y="47"/>
                    </a:cubicBezTo>
                    <a:lnTo>
                      <a:pt x="85" y="67"/>
                    </a:lnTo>
                    <a:close/>
                    <a:moveTo>
                      <a:pt x="0" y="20"/>
                    </a:moveTo>
                    <a:cubicBezTo>
                      <a:pt x="23" y="20"/>
                      <a:pt x="23" y="20"/>
                      <a:pt x="23" y="20"/>
                    </a:cubicBezTo>
                    <a:cubicBezTo>
                      <a:pt x="23" y="0"/>
                      <a:pt x="23" y="0"/>
                      <a:pt x="23" y="0"/>
                    </a:cubicBezTo>
                    <a:cubicBezTo>
                      <a:pt x="0" y="0"/>
                      <a:pt x="0" y="0"/>
                      <a:pt x="0" y="0"/>
                    </a:cubicBezTo>
                    <a:lnTo>
                      <a:pt x="0" y="20"/>
                    </a:lnTo>
                    <a:close/>
                    <a:moveTo>
                      <a:pt x="85" y="0"/>
                    </a:moveTo>
                    <a:cubicBezTo>
                      <a:pt x="85" y="20"/>
                      <a:pt x="85" y="20"/>
                      <a:pt x="85" y="20"/>
                    </a:cubicBezTo>
                    <a:cubicBezTo>
                      <a:pt x="108" y="20"/>
                      <a:pt x="108" y="20"/>
                      <a:pt x="108" y="20"/>
                    </a:cubicBezTo>
                    <a:cubicBezTo>
                      <a:pt x="108" y="0"/>
                      <a:pt x="108" y="0"/>
                      <a:pt x="108" y="0"/>
                    </a:cubicBezTo>
                    <a:lnTo>
                      <a:pt x="85" y="0"/>
                    </a:lnTo>
                    <a:close/>
                    <a:moveTo>
                      <a:pt x="56" y="20"/>
                    </a:moveTo>
                    <a:cubicBezTo>
                      <a:pt x="81" y="20"/>
                      <a:pt x="81" y="20"/>
                      <a:pt x="81" y="20"/>
                    </a:cubicBezTo>
                    <a:cubicBezTo>
                      <a:pt x="81" y="0"/>
                      <a:pt x="81" y="0"/>
                      <a:pt x="81" y="0"/>
                    </a:cubicBezTo>
                    <a:cubicBezTo>
                      <a:pt x="56" y="0"/>
                      <a:pt x="56" y="0"/>
                      <a:pt x="56" y="0"/>
                    </a:cubicBezTo>
                    <a:lnTo>
                      <a:pt x="56" y="20"/>
                    </a:lnTo>
                    <a:close/>
                    <a:moveTo>
                      <a:pt x="85" y="42"/>
                    </a:moveTo>
                    <a:cubicBezTo>
                      <a:pt x="108" y="42"/>
                      <a:pt x="108" y="42"/>
                      <a:pt x="108" y="42"/>
                    </a:cubicBezTo>
                    <a:cubicBezTo>
                      <a:pt x="108" y="24"/>
                      <a:pt x="108" y="24"/>
                      <a:pt x="108" y="24"/>
                    </a:cubicBezTo>
                    <a:cubicBezTo>
                      <a:pt x="85" y="24"/>
                      <a:pt x="85" y="24"/>
                      <a:pt x="85" y="24"/>
                    </a:cubicBezTo>
                    <a:lnTo>
                      <a:pt x="8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2DAED343-03B8-40E2-9D4D-3CC7A5FCFBDE}"/>
                  </a:ext>
                </a:extLst>
              </p:cNvPr>
              <p:cNvSpPr>
                <a:spLocks noEditPoints="1"/>
              </p:cNvSpPr>
              <p:nvPr/>
            </p:nvSpPr>
            <p:spPr bwMode="auto">
              <a:xfrm>
                <a:off x="4270742" y="1384596"/>
                <a:ext cx="325900" cy="95853"/>
              </a:xfrm>
              <a:custGeom>
                <a:avLst/>
                <a:gdLst>
                  <a:gd name="T0" fmla="*/ 106 w 108"/>
                  <a:gd name="T1" fmla="*/ 17 h 32"/>
                  <a:gd name="T2" fmla="*/ 97 w 108"/>
                  <a:gd name="T3" fmla="*/ 17 h 32"/>
                  <a:gd name="T4" fmla="*/ 97 w 108"/>
                  <a:gd name="T5" fmla="*/ 19 h 32"/>
                  <a:gd name="T6" fmla="*/ 86 w 108"/>
                  <a:gd name="T7" fmla="*/ 28 h 32"/>
                  <a:gd name="T8" fmla="*/ 76 w 108"/>
                  <a:gd name="T9" fmla="*/ 19 h 32"/>
                  <a:gd name="T10" fmla="*/ 76 w 108"/>
                  <a:gd name="T11" fmla="*/ 17 h 32"/>
                  <a:gd name="T12" fmla="*/ 32 w 108"/>
                  <a:gd name="T13" fmla="*/ 17 h 32"/>
                  <a:gd name="T14" fmla="*/ 32 w 108"/>
                  <a:gd name="T15" fmla="*/ 19 h 32"/>
                  <a:gd name="T16" fmla="*/ 22 w 108"/>
                  <a:gd name="T17" fmla="*/ 28 h 32"/>
                  <a:gd name="T18" fmla="*/ 11 w 108"/>
                  <a:gd name="T19" fmla="*/ 19 h 32"/>
                  <a:gd name="T20" fmla="*/ 11 w 108"/>
                  <a:gd name="T21" fmla="*/ 17 h 32"/>
                  <a:gd name="T22" fmla="*/ 2 w 108"/>
                  <a:gd name="T23" fmla="*/ 17 h 32"/>
                  <a:gd name="T24" fmla="*/ 0 w 108"/>
                  <a:gd name="T25" fmla="*/ 19 h 32"/>
                  <a:gd name="T26" fmla="*/ 0 w 108"/>
                  <a:gd name="T27" fmla="*/ 32 h 32"/>
                  <a:gd name="T28" fmla="*/ 108 w 108"/>
                  <a:gd name="T29" fmla="*/ 32 h 32"/>
                  <a:gd name="T30" fmla="*/ 108 w 108"/>
                  <a:gd name="T31" fmla="*/ 19 h 32"/>
                  <a:gd name="T32" fmla="*/ 106 w 108"/>
                  <a:gd name="T33" fmla="*/ 17 h 32"/>
                  <a:gd name="T34" fmla="*/ 86 w 108"/>
                  <a:gd name="T35" fmla="*/ 23 h 32"/>
                  <a:gd name="T36" fmla="*/ 92 w 108"/>
                  <a:gd name="T37" fmla="*/ 19 h 32"/>
                  <a:gd name="T38" fmla="*/ 92 w 108"/>
                  <a:gd name="T39" fmla="*/ 5 h 32"/>
                  <a:gd name="T40" fmla="*/ 86 w 108"/>
                  <a:gd name="T41" fmla="*/ 0 h 32"/>
                  <a:gd name="T42" fmla="*/ 81 w 108"/>
                  <a:gd name="T43" fmla="*/ 5 h 32"/>
                  <a:gd name="T44" fmla="*/ 81 w 108"/>
                  <a:gd name="T45" fmla="*/ 19 h 32"/>
                  <a:gd name="T46" fmla="*/ 86 w 108"/>
                  <a:gd name="T47" fmla="*/ 23 h 32"/>
                  <a:gd name="T48" fmla="*/ 22 w 108"/>
                  <a:gd name="T49" fmla="*/ 23 h 32"/>
                  <a:gd name="T50" fmla="*/ 27 w 108"/>
                  <a:gd name="T51" fmla="*/ 19 h 32"/>
                  <a:gd name="T52" fmla="*/ 27 w 108"/>
                  <a:gd name="T53" fmla="*/ 5 h 32"/>
                  <a:gd name="T54" fmla="*/ 22 w 108"/>
                  <a:gd name="T55" fmla="*/ 0 h 32"/>
                  <a:gd name="T56" fmla="*/ 16 w 108"/>
                  <a:gd name="T57" fmla="*/ 5 h 32"/>
                  <a:gd name="T58" fmla="*/ 16 w 108"/>
                  <a:gd name="T59" fmla="*/ 19 h 32"/>
                  <a:gd name="T60" fmla="*/ 22 w 108"/>
                  <a:gd name="T6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32">
                    <a:moveTo>
                      <a:pt x="106" y="17"/>
                    </a:moveTo>
                    <a:cubicBezTo>
                      <a:pt x="97" y="17"/>
                      <a:pt x="97" y="17"/>
                      <a:pt x="97" y="17"/>
                    </a:cubicBezTo>
                    <a:cubicBezTo>
                      <a:pt x="97" y="19"/>
                      <a:pt x="97" y="19"/>
                      <a:pt x="97" y="19"/>
                    </a:cubicBezTo>
                    <a:cubicBezTo>
                      <a:pt x="97" y="24"/>
                      <a:pt x="92" y="28"/>
                      <a:pt x="86" y="28"/>
                    </a:cubicBezTo>
                    <a:cubicBezTo>
                      <a:pt x="81" y="28"/>
                      <a:pt x="76" y="24"/>
                      <a:pt x="76" y="19"/>
                    </a:cubicBezTo>
                    <a:cubicBezTo>
                      <a:pt x="76" y="17"/>
                      <a:pt x="76" y="17"/>
                      <a:pt x="76" y="17"/>
                    </a:cubicBezTo>
                    <a:cubicBezTo>
                      <a:pt x="32" y="17"/>
                      <a:pt x="32" y="17"/>
                      <a:pt x="32" y="17"/>
                    </a:cubicBezTo>
                    <a:cubicBezTo>
                      <a:pt x="32" y="19"/>
                      <a:pt x="32" y="19"/>
                      <a:pt x="32" y="19"/>
                    </a:cubicBezTo>
                    <a:cubicBezTo>
                      <a:pt x="32" y="24"/>
                      <a:pt x="27" y="28"/>
                      <a:pt x="22" y="28"/>
                    </a:cubicBezTo>
                    <a:cubicBezTo>
                      <a:pt x="16" y="28"/>
                      <a:pt x="11" y="24"/>
                      <a:pt x="11" y="19"/>
                    </a:cubicBezTo>
                    <a:cubicBezTo>
                      <a:pt x="11" y="17"/>
                      <a:pt x="11" y="17"/>
                      <a:pt x="11" y="17"/>
                    </a:cubicBezTo>
                    <a:cubicBezTo>
                      <a:pt x="2" y="17"/>
                      <a:pt x="2" y="17"/>
                      <a:pt x="2" y="17"/>
                    </a:cubicBezTo>
                    <a:cubicBezTo>
                      <a:pt x="1" y="17"/>
                      <a:pt x="0" y="18"/>
                      <a:pt x="0" y="19"/>
                    </a:cubicBezTo>
                    <a:cubicBezTo>
                      <a:pt x="0" y="32"/>
                      <a:pt x="0" y="32"/>
                      <a:pt x="0" y="32"/>
                    </a:cubicBezTo>
                    <a:cubicBezTo>
                      <a:pt x="108" y="32"/>
                      <a:pt x="108" y="32"/>
                      <a:pt x="108" y="32"/>
                    </a:cubicBezTo>
                    <a:cubicBezTo>
                      <a:pt x="108" y="19"/>
                      <a:pt x="108" y="19"/>
                      <a:pt x="108" y="19"/>
                    </a:cubicBezTo>
                    <a:cubicBezTo>
                      <a:pt x="108" y="18"/>
                      <a:pt x="107" y="17"/>
                      <a:pt x="106" y="17"/>
                    </a:cubicBezTo>
                    <a:close/>
                    <a:moveTo>
                      <a:pt x="86" y="23"/>
                    </a:moveTo>
                    <a:cubicBezTo>
                      <a:pt x="89" y="23"/>
                      <a:pt x="92" y="21"/>
                      <a:pt x="92" y="19"/>
                    </a:cubicBezTo>
                    <a:cubicBezTo>
                      <a:pt x="92" y="5"/>
                      <a:pt x="92" y="5"/>
                      <a:pt x="92" y="5"/>
                    </a:cubicBezTo>
                    <a:cubicBezTo>
                      <a:pt x="92" y="2"/>
                      <a:pt x="89" y="0"/>
                      <a:pt x="86" y="0"/>
                    </a:cubicBezTo>
                    <a:cubicBezTo>
                      <a:pt x="84" y="0"/>
                      <a:pt x="81" y="2"/>
                      <a:pt x="81" y="5"/>
                    </a:cubicBezTo>
                    <a:cubicBezTo>
                      <a:pt x="81" y="19"/>
                      <a:pt x="81" y="19"/>
                      <a:pt x="81" y="19"/>
                    </a:cubicBezTo>
                    <a:cubicBezTo>
                      <a:pt x="81" y="21"/>
                      <a:pt x="84" y="23"/>
                      <a:pt x="86" y="23"/>
                    </a:cubicBezTo>
                    <a:close/>
                    <a:moveTo>
                      <a:pt x="22" y="23"/>
                    </a:moveTo>
                    <a:cubicBezTo>
                      <a:pt x="24" y="23"/>
                      <a:pt x="27" y="21"/>
                      <a:pt x="27" y="19"/>
                    </a:cubicBezTo>
                    <a:cubicBezTo>
                      <a:pt x="27" y="5"/>
                      <a:pt x="27" y="5"/>
                      <a:pt x="27" y="5"/>
                    </a:cubicBezTo>
                    <a:cubicBezTo>
                      <a:pt x="27" y="2"/>
                      <a:pt x="24" y="0"/>
                      <a:pt x="22" y="0"/>
                    </a:cubicBezTo>
                    <a:cubicBezTo>
                      <a:pt x="19" y="0"/>
                      <a:pt x="16" y="2"/>
                      <a:pt x="16" y="5"/>
                    </a:cubicBezTo>
                    <a:cubicBezTo>
                      <a:pt x="16" y="19"/>
                      <a:pt x="16" y="19"/>
                      <a:pt x="16" y="19"/>
                    </a:cubicBezTo>
                    <a:cubicBezTo>
                      <a:pt x="16" y="21"/>
                      <a:pt x="19" y="23"/>
                      <a:pt x="2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334DC8CF-A211-4AD5-B5FC-939FA1FA30B0}"/>
                </a:ext>
              </a:extLst>
            </p:cNvPr>
            <p:cNvGrpSpPr/>
            <p:nvPr/>
          </p:nvGrpSpPr>
          <p:grpSpPr>
            <a:xfrm>
              <a:off x="7112972" y="2590859"/>
              <a:ext cx="444819" cy="502297"/>
              <a:chOff x="3440113" y="5102225"/>
              <a:chExt cx="282575" cy="319088"/>
            </a:xfrm>
            <a:solidFill>
              <a:schemeClr val="bg1"/>
            </a:solidFill>
          </p:grpSpPr>
          <p:sp>
            <p:nvSpPr>
              <p:cNvPr id="31" name="Freeform 152">
                <a:extLst>
                  <a:ext uri="{FF2B5EF4-FFF2-40B4-BE49-F238E27FC236}">
                    <a16:creationId xmlns:a16="http://schemas.microsoft.com/office/drawing/2014/main" id="{BA725E0A-BE74-4A63-B072-2FFB35632348}"/>
                  </a:ext>
                </a:extLst>
              </p:cNvPr>
              <p:cNvSpPr>
                <a:spLocks noEditPoints="1"/>
              </p:cNvSpPr>
              <p:nvPr/>
            </p:nvSpPr>
            <p:spPr bwMode="auto">
              <a:xfrm>
                <a:off x="3440113" y="5102225"/>
                <a:ext cx="282575" cy="136525"/>
              </a:xfrm>
              <a:custGeom>
                <a:avLst/>
                <a:gdLst>
                  <a:gd name="T0" fmla="*/ 624 w 1248"/>
                  <a:gd name="T1" fmla="*/ 0 h 599"/>
                  <a:gd name="T2" fmla="*/ 0 w 1248"/>
                  <a:gd name="T3" fmla="*/ 217 h 599"/>
                  <a:gd name="T4" fmla="*/ 0 w 1248"/>
                  <a:gd name="T5" fmla="*/ 382 h 599"/>
                  <a:gd name="T6" fmla="*/ 624 w 1248"/>
                  <a:gd name="T7" fmla="*/ 599 h 599"/>
                  <a:gd name="T8" fmla="*/ 1248 w 1248"/>
                  <a:gd name="T9" fmla="*/ 382 h 599"/>
                  <a:gd name="T10" fmla="*/ 1248 w 1248"/>
                  <a:gd name="T11" fmla="*/ 217 h 599"/>
                  <a:gd name="T12" fmla="*/ 624 w 1248"/>
                  <a:gd name="T13" fmla="*/ 0 h 599"/>
                  <a:gd name="T14" fmla="*/ 142 w 1248"/>
                  <a:gd name="T15" fmla="*/ 497 h 599"/>
                  <a:gd name="T16" fmla="*/ 59 w 1248"/>
                  <a:gd name="T17" fmla="*/ 449 h 599"/>
                  <a:gd name="T18" fmla="*/ 59 w 1248"/>
                  <a:gd name="T19" fmla="*/ 287 h 599"/>
                  <a:gd name="T20" fmla="*/ 142 w 1248"/>
                  <a:gd name="T21" fmla="*/ 335 h 599"/>
                  <a:gd name="T22" fmla="*/ 142 w 1248"/>
                  <a:gd name="T23" fmla="*/ 497 h 599"/>
                  <a:gd name="T24" fmla="*/ 265 w 1248"/>
                  <a:gd name="T25" fmla="*/ 538 h 599"/>
                  <a:gd name="T26" fmla="*/ 181 w 1248"/>
                  <a:gd name="T27" fmla="*/ 513 h 599"/>
                  <a:gd name="T28" fmla="*/ 181 w 1248"/>
                  <a:gd name="T29" fmla="*/ 351 h 599"/>
                  <a:gd name="T30" fmla="*/ 265 w 1248"/>
                  <a:gd name="T31" fmla="*/ 376 h 599"/>
                  <a:gd name="T32" fmla="*/ 265 w 1248"/>
                  <a:gd name="T33" fmla="*/ 538 h 599"/>
                  <a:gd name="T34" fmla="*/ 387 w 1248"/>
                  <a:gd name="T35" fmla="*/ 562 h 599"/>
                  <a:gd name="T36" fmla="*/ 304 w 1248"/>
                  <a:gd name="T37" fmla="*/ 547 h 599"/>
                  <a:gd name="T38" fmla="*/ 304 w 1248"/>
                  <a:gd name="T39" fmla="*/ 386 h 599"/>
                  <a:gd name="T40" fmla="*/ 387 w 1248"/>
                  <a:gd name="T41" fmla="*/ 401 h 599"/>
                  <a:gd name="T42" fmla="*/ 387 w 1248"/>
                  <a:gd name="T43" fmla="*/ 562 h 599"/>
                  <a:gd name="T44" fmla="*/ 1138 w 1248"/>
                  <a:gd name="T45" fmla="*/ 482 h 599"/>
                  <a:gd name="T46" fmla="*/ 1055 w 1248"/>
                  <a:gd name="T47" fmla="*/ 517 h 599"/>
                  <a:gd name="T48" fmla="*/ 1055 w 1248"/>
                  <a:gd name="T49" fmla="*/ 355 h 599"/>
                  <a:gd name="T50" fmla="*/ 1138 w 1248"/>
                  <a:gd name="T51" fmla="*/ 320 h 599"/>
                  <a:gd name="T52" fmla="*/ 1138 w 1248"/>
                  <a:gd name="T53" fmla="*/ 482 h 599"/>
                  <a:gd name="T54" fmla="*/ 1049 w 1248"/>
                  <a:gd name="T55" fmla="*/ 322 h 599"/>
                  <a:gd name="T56" fmla="*/ 624 w 1248"/>
                  <a:gd name="T57" fmla="*/ 383 h 599"/>
                  <a:gd name="T58" fmla="*/ 200 w 1248"/>
                  <a:gd name="T59" fmla="*/ 322 h 599"/>
                  <a:gd name="T60" fmla="*/ 51 w 1248"/>
                  <a:gd name="T61" fmla="*/ 217 h 599"/>
                  <a:gd name="T62" fmla="*/ 200 w 1248"/>
                  <a:gd name="T63" fmla="*/ 112 h 599"/>
                  <a:gd name="T64" fmla="*/ 624 w 1248"/>
                  <a:gd name="T65" fmla="*/ 51 h 599"/>
                  <a:gd name="T66" fmla="*/ 1049 w 1248"/>
                  <a:gd name="T67" fmla="*/ 112 h 599"/>
                  <a:gd name="T68" fmla="*/ 1197 w 1248"/>
                  <a:gd name="T69" fmla="*/ 217 h 599"/>
                  <a:gd name="T70" fmla="*/ 1049 w 1248"/>
                  <a:gd name="T71" fmla="*/ 32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599">
                    <a:moveTo>
                      <a:pt x="624" y="0"/>
                    </a:moveTo>
                    <a:cubicBezTo>
                      <a:pt x="280" y="0"/>
                      <a:pt x="0" y="97"/>
                      <a:pt x="0" y="217"/>
                    </a:cubicBezTo>
                    <a:cubicBezTo>
                      <a:pt x="0" y="382"/>
                      <a:pt x="0" y="382"/>
                      <a:pt x="0" y="382"/>
                    </a:cubicBezTo>
                    <a:cubicBezTo>
                      <a:pt x="0" y="502"/>
                      <a:pt x="280" y="599"/>
                      <a:pt x="624" y="599"/>
                    </a:cubicBezTo>
                    <a:cubicBezTo>
                      <a:pt x="969" y="599"/>
                      <a:pt x="1248" y="502"/>
                      <a:pt x="1248" y="382"/>
                    </a:cubicBezTo>
                    <a:cubicBezTo>
                      <a:pt x="1248" y="217"/>
                      <a:pt x="1248" y="217"/>
                      <a:pt x="1248" y="217"/>
                    </a:cubicBezTo>
                    <a:cubicBezTo>
                      <a:pt x="1248" y="97"/>
                      <a:pt x="969" y="0"/>
                      <a:pt x="624" y="0"/>
                    </a:cubicBezTo>
                    <a:close/>
                    <a:moveTo>
                      <a:pt x="142" y="497"/>
                    </a:moveTo>
                    <a:cubicBezTo>
                      <a:pt x="109" y="482"/>
                      <a:pt x="81" y="466"/>
                      <a:pt x="59" y="449"/>
                    </a:cubicBezTo>
                    <a:cubicBezTo>
                      <a:pt x="59" y="287"/>
                      <a:pt x="59" y="287"/>
                      <a:pt x="59" y="287"/>
                    </a:cubicBezTo>
                    <a:cubicBezTo>
                      <a:pt x="81" y="305"/>
                      <a:pt x="109" y="321"/>
                      <a:pt x="142" y="335"/>
                    </a:cubicBezTo>
                    <a:lnTo>
                      <a:pt x="142" y="497"/>
                    </a:lnTo>
                    <a:close/>
                    <a:moveTo>
                      <a:pt x="265" y="538"/>
                    </a:moveTo>
                    <a:cubicBezTo>
                      <a:pt x="235" y="530"/>
                      <a:pt x="207" y="522"/>
                      <a:pt x="181" y="513"/>
                    </a:cubicBezTo>
                    <a:cubicBezTo>
                      <a:pt x="181" y="351"/>
                      <a:pt x="181" y="351"/>
                      <a:pt x="181" y="351"/>
                    </a:cubicBezTo>
                    <a:cubicBezTo>
                      <a:pt x="207" y="360"/>
                      <a:pt x="235" y="369"/>
                      <a:pt x="265" y="376"/>
                    </a:cubicBezTo>
                    <a:lnTo>
                      <a:pt x="265" y="538"/>
                    </a:lnTo>
                    <a:close/>
                    <a:moveTo>
                      <a:pt x="387" y="562"/>
                    </a:moveTo>
                    <a:cubicBezTo>
                      <a:pt x="358" y="558"/>
                      <a:pt x="330" y="553"/>
                      <a:pt x="304" y="547"/>
                    </a:cubicBezTo>
                    <a:cubicBezTo>
                      <a:pt x="304" y="386"/>
                      <a:pt x="304" y="386"/>
                      <a:pt x="304" y="386"/>
                    </a:cubicBezTo>
                    <a:cubicBezTo>
                      <a:pt x="330" y="391"/>
                      <a:pt x="358" y="396"/>
                      <a:pt x="387" y="401"/>
                    </a:cubicBezTo>
                    <a:lnTo>
                      <a:pt x="387" y="562"/>
                    </a:lnTo>
                    <a:close/>
                    <a:moveTo>
                      <a:pt x="1138" y="482"/>
                    </a:moveTo>
                    <a:cubicBezTo>
                      <a:pt x="1114" y="494"/>
                      <a:pt x="1086" y="506"/>
                      <a:pt x="1055" y="517"/>
                    </a:cubicBezTo>
                    <a:cubicBezTo>
                      <a:pt x="1055" y="355"/>
                      <a:pt x="1055" y="355"/>
                      <a:pt x="1055" y="355"/>
                    </a:cubicBezTo>
                    <a:cubicBezTo>
                      <a:pt x="1086" y="345"/>
                      <a:pt x="1114" y="333"/>
                      <a:pt x="1138" y="320"/>
                    </a:cubicBezTo>
                    <a:lnTo>
                      <a:pt x="1138" y="482"/>
                    </a:lnTo>
                    <a:close/>
                    <a:moveTo>
                      <a:pt x="1049" y="322"/>
                    </a:moveTo>
                    <a:cubicBezTo>
                      <a:pt x="936" y="362"/>
                      <a:pt x="785" y="383"/>
                      <a:pt x="624" y="383"/>
                    </a:cubicBezTo>
                    <a:cubicBezTo>
                      <a:pt x="463" y="383"/>
                      <a:pt x="312" y="362"/>
                      <a:pt x="200" y="322"/>
                    </a:cubicBezTo>
                    <a:cubicBezTo>
                      <a:pt x="97" y="287"/>
                      <a:pt x="51" y="244"/>
                      <a:pt x="51" y="217"/>
                    </a:cubicBezTo>
                    <a:cubicBezTo>
                      <a:pt x="51" y="191"/>
                      <a:pt x="97" y="148"/>
                      <a:pt x="200" y="112"/>
                    </a:cubicBezTo>
                    <a:cubicBezTo>
                      <a:pt x="312" y="73"/>
                      <a:pt x="463" y="51"/>
                      <a:pt x="624" y="51"/>
                    </a:cubicBezTo>
                    <a:cubicBezTo>
                      <a:pt x="785" y="51"/>
                      <a:pt x="936" y="73"/>
                      <a:pt x="1049" y="112"/>
                    </a:cubicBezTo>
                    <a:cubicBezTo>
                      <a:pt x="1151" y="148"/>
                      <a:pt x="1197" y="191"/>
                      <a:pt x="1197" y="217"/>
                    </a:cubicBezTo>
                    <a:cubicBezTo>
                      <a:pt x="1197" y="244"/>
                      <a:pt x="1151" y="287"/>
                      <a:pt x="1049" y="3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53">
                <a:extLst>
                  <a:ext uri="{FF2B5EF4-FFF2-40B4-BE49-F238E27FC236}">
                    <a16:creationId xmlns:a16="http://schemas.microsoft.com/office/drawing/2014/main" id="{99517EDF-F11A-41EC-94F3-0F20236169A7}"/>
                  </a:ext>
                </a:extLst>
              </p:cNvPr>
              <p:cNvSpPr>
                <a:spLocks/>
              </p:cNvSpPr>
              <p:nvPr/>
            </p:nvSpPr>
            <p:spPr bwMode="auto">
              <a:xfrm>
                <a:off x="3532188" y="5119688"/>
                <a:ext cx="98425" cy="63500"/>
              </a:xfrm>
              <a:custGeom>
                <a:avLst/>
                <a:gdLst>
                  <a:gd name="T0" fmla="*/ 416 w 433"/>
                  <a:gd name="T1" fmla="*/ 151 h 277"/>
                  <a:gd name="T2" fmla="*/ 376 w 433"/>
                  <a:gd name="T3" fmla="*/ 131 h 277"/>
                  <a:gd name="T4" fmla="*/ 286 w 433"/>
                  <a:gd name="T5" fmla="*/ 110 h 277"/>
                  <a:gd name="T6" fmla="*/ 193 w 433"/>
                  <a:gd name="T7" fmla="*/ 89 h 277"/>
                  <a:gd name="T8" fmla="*/ 176 w 433"/>
                  <a:gd name="T9" fmla="*/ 70 h 277"/>
                  <a:gd name="T10" fmla="*/ 184 w 433"/>
                  <a:gd name="T11" fmla="*/ 57 h 277"/>
                  <a:gd name="T12" fmla="*/ 208 w 433"/>
                  <a:gd name="T13" fmla="*/ 53 h 277"/>
                  <a:gd name="T14" fmla="*/ 234 w 433"/>
                  <a:gd name="T15" fmla="*/ 58 h 277"/>
                  <a:gd name="T16" fmla="*/ 240 w 433"/>
                  <a:gd name="T17" fmla="*/ 78 h 277"/>
                  <a:gd name="T18" fmla="*/ 240 w 433"/>
                  <a:gd name="T19" fmla="*/ 88 h 277"/>
                  <a:gd name="T20" fmla="*/ 412 w 433"/>
                  <a:gd name="T21" fmla="*/ 88 h 277"/>
                  <a:gd name="T22" fmla="*/ 414 w 433"/>
                  <a:gd name="T23" fmla="*/ 77 h 277"/>
                  <a:gd name="T24" fmla="*/ 374 w 433"/>
                  <a:gd name="T25" fmla="*/ 36 h 277"/>
                  <a:gd name="T26" fmla="*/ 255 w 433"/>
                  <a:gd name="T27" fmla="*/ 18 h 277"/>
                  <a:gd name="T28" fmla="*/ 255 w 433"/>
                  <a:gd name="T29" fmla="*/ 0 h 277"/>
                  <a:gd name="T30" fmla="*/ 175 w 433"/>
                  <a:gd name="T31" fmla="*/ 0 h 277"/>
                  <a:gd name="T32" fmla="*/ 175 w 433"/>
                  <a:gd name="T33" fmla="*/ 18 h 277"/>
                  <a:gd name="T34" fmla="*/ 44 w 433"/>
                  <a:gd name="T35" fmla="*/ 37 h 277"/>
                  <a:gd name="T36" fmla="*/ 0 w 433"/>
                  <a:gd name="T37" fmla="*/ 78 h 277"/>
                  <a:gd name="T38" fmla="*/ 21 w 433"/>
                  <a:gd name="T39" fmla="*/ 110 h 277"/>
                  <a:gd name="T40" fmla="*/ 70 w 433"/>
                  <a:gd name="T41" fmla="*/ 132 h 277"/>
                  <a:gd name="T42" fmla="*/ 177 w 433"/>
                  <a:gd name="T43" fmla="*/ 157 h 277"/>
                  <a:gd name="T44" fmla="*/ 233 w 433"/>
                  <a:gd name="T45" fmla="*/ 175 h 277"/>
                  <a:gd name="T46" fmla="*/ 241 w 433"/>
                  <a:gd name="T47" fmla="*/ 204 h 277"/>
                  <a:gd name="T48" fmla="*/ 232 w 433"/>
                  <a:gd name="T49" fmla="*/ 215 h 277"/>
                  <a:gd name="T50" fmla="*/ 206 w 433"/>
                  <a:gd name="T51" fmla="*/ 219 h 277"/>
                  <a:gd name="T52" fmla="*/ 181 w 433"/>
                  <a:gd name="T53" fmla="*/ 214 h 277"/>
                  <a:gd name="T54" fmla="*/ 175 w 433"/>
                  <a:gd name="T55" fmla="*/ 184 h 277"/>
                  <a:gd name="T56" fmla="*/ 175 w 433"/>
                  <a:gd name="T57" fmla="*/ 170 h 277"/>
                  <a:gd name="T58" fmla="*/ 2 w 433"/>
                  <a:gd name="T59" fmla="*/ 170 h 277"/>
                  <a:gd name="T60" fmla="*/ 2 w 433"/>
                  <a:gd name="T61" fmla="*/ 181 h 277"/>
                  <a:gd name="T62" fmla="*/ 54 w 433"/>
                  <a:gd name="T63" fmla="*/ 236 h 277"/>
                  <a:gd name="T64" fmla="*/ 175 w 433"/>
                  <a:gd name="T65" fmla="*/ 254 h 277"/>
                  <a:gd name="T66" fmla="*/ 175 w 433"/>
                  <a:gd name="T67" fmla="*/ 277 h 277"/>
                  <a:gd name="T68" fmla="*/ 255 w 433"/>
                  <a:gd name="T69" fmla="*/ 277 h 277"/>
                  <a:gd name="T70" fmla="*/ 255 w 433"/>
                  <a:gd name="T71" fmla="*/ 255 h 277"/>
                  <a:gd name="T72" fmla="*/ 388 w 433"/>
                  <a:gd name="T73" fmla="*/ 233 h 277"/>
                  <a:gd name="T74" fmla="*/ 433 w 433"/>
                  <a:gd name="T75" fmla="*/ 184 h 277"/>
                  <a:gd name="T76" fmla="*/ 416 w 433"/>
                  <a:gd name="T77" fmla="*/ 15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3" h="277">
                    <a:moveTo>
                      <a:pt x="416" y="151"/>
                    </a:moveTo>
                    <a:cubicBezTo>
                      <a:pt x="405" y="142"/>
                      <a:pt x="392" y="136"/>
                      <a:pt x="376" y="131"/>
                    </a:cubicBezTo>
                    <a:cubicBezTo>
                      <a:pt x="360" y="126"/>
                      <a:pt x="330" y="119"/>
                      <a:pt x="286" y="110"/>
                    </a:cubicBezTo>
                    <a:cubicBezTo>
                      <a:pt x="234" y="100"/>
                      <a:pt x="203" y="93"/>
                      <a:pt x="193" y="89"/>
                    </a:cubicBezTo>
                    <a:cubicBezTo>
                      <a:pt x="182" y="85"/>
                      <a:pt x="176" y="79"/>
                      <a:pt x="176" y="70"/>
                    </a:cubicBezTo>
                    <a:cubicBezTo>
                      <a:pt x="176" y="64"/>
                      <a:pt x="179" y="60"/>
                      <a:pt x="184" y="57"/>
                    </a:cubicBezTo>
                    <a:cubicBezTo>
                      <a:pt x="190" y="55"/>
                      <a:pt x="198" y="53"/>
                      <a:pt x="208" y="53"/>
                    </a:cubicBezTo>
                    <a:cubicBezTo>
                      <a:pt x="221" y="53"/>
                      <a:pt x="230" y="55"/>
                      <a:pt x="234" y="58"/>
                    </a:cubicBezTo>
                    <a:cubicBezTo>
                      <a:pt x="238" y="61"/>
                      <a:pt x="240" y="68"/>
                      <a:pt x="240" y="78"/>
                    </a:cubicBezTo>
                    <a:cubicBezTo>
                      <a:pt x="240" y="88"/>
                      <a:pt x="240" y="88"/>
                      <a:pt x="240" y="88"/>
                    </a:cubicBezTo>
                    <a:cubicBezTo>
                      <a:pt x="412" y="88"/>
                      <a:pt x="412" y="88"/>
                      <a:pt x="412" y="88"/>
                    </a:cubicBezTo>
                    <a:cubicBezTo>
                      <a:pt x="414" y="83"/>
                      <a:pt x="414" y="79"/>
                      <a:pt x="414" y="77"/>
                    </a:cubicBezTo>
                    <a:cubicBezTo>
                      <a:pt x="414" y="60"/>
                      <a:pt x="401" y="46"/>
                      <a:pt x="374" y="36"/>
                    </a:cubicBezTo>
                    <a:cubicBezTo>
                      <a:pt x="348" y="27"/>
                      <a:pt x="308" y="20"/>
                      <a:pt x="255" y="18"/>
                    </a:cubicBezTo>
                    <a:cubicBezTo>
                      <a:pt x="255" y="0"/>
                      <a:pt x="255" y="0"/>
                      <a:pt x="255" y="0"/>
                    </a:cubicBezTo>
                    <a:cubicBezTo>
                      <a:pt x="175" y="0"/>
                      <a:pt x="175" y="0"/>
                      <a:pt x="175" y="0"/>
                    </a:cubicBezTo>
                    <a:cubicBezTo>
                      <a:pt x="175" y="18"/>
                      <a:pt x="175" y="18"/>
                      <a:pt x="175" y="18"/>
                    </a:cubicBezTo>
                    <a:cubicBezTo>
                      <a:pt x="117" y="20"/>
                      <a:pt x="73" y="27"/>
                      <a:pt x="44" y="37"/>
                    </a:cubicBezTo>
                    <a:cubicBezTo>
                      <a:pt x="14" y="46"/>
                      <a:pt x="0" y="60"/>
                      <a:pt x="0" y="78"/>
                    </a:cubicBezTo>
                    <a:cubicBezTo>
                      <a:pt x="0" y="90"/>
                      <a:pt x="7" y="100"/>
                      <a:pt x="21" y="110"/>
                    </a:cubicBezTo>
                    <a:cubicBezTo>
                      <a:pt x="34" y="120"/>
                      <a:pt x="51" y="127"/>
                      <a:pt x="70" y="132"/>
                    </a:cubicBezTo>
                    <a:cubicBezTo>
                      <a:pt x="89" y="138"/>
                      <a:pt x="125" y="146"/>
                      <a:pt x="177" y="157"/>
                    </a:cubicBezTo>
                    <a:cubicBezTo>
                      <a:pt x="209" y="164"/>
                      <a:pt x="227" y="170"/>
                      <a:pt x="233" y="175"/>
                    </a:cubicBezTo>
                    <a:cubicBezTo>
                      <a:pt x="238" y="181"/>
                      <a:pt x="241" y="190"/>
                      <a:pt x="241" y="204"/>
                    </a:cubicBezTo>
                    <a:cubicBezTo>
                      <a:pt x="241" y="209"/>
                      <a:pt x="238" y="213"/>
                      <a:pt x="232" y="215"/>
                    </a:cubicBezTo>
                    <a:cubicBezTo>
                      <a:pt x="227" y="218"/>
                      <a:pt x="218" y="219"/>
                      <a:pt x="206" y="219"/>
                    </a:cubicBezTo>
                    <a:cubicBezTo>
                      <a:pt x="193" y="219"/>
                      <a:pt x="184" y="217"/>
                      <a:pt x="181" y="214"/>
                    </a:cubicBezTo>
                    <a:cubicBezTo>
                      <a:pt x="177" y="210"/>
                      <a:pt x="175" y="200"/>
                      <a:pt x="175" y="184"/>
                    </a:cubicBezTo>
                    <a:cubicBezTo>
                      <a:pt x="175" y="170"/>
                      <a:pt x="175" y="170"/>
                      <a:pt x="175" y="170"/>
                    </a:cubicBezTo>
                    <a:cubicBezTo>
                      <a:pt x="2" y="170"/>
                      <a:pt x="2" y="170"/>
                      <a:pt x="2" y="170"/>
                    </a:cubicBezTo>
                    <a:cubicBezTo>
                      <a:pt x="2" y="181"/>
                      <a:pt x="2" y="181"/>
                      <a:pt x="2" y="181"/>
                    </a:cubicBezTo>
                    <a:cubicBezTo>
                      <a:pt x="2" y="207"/>
                      <a:pt x="20" y="226"/>
                      <a:pt x="54" y="236"/>
                    </a:cubicBezTo>
                    <a:cubicBezTo>
                      <a:pt x="89" y="247"/>
                      <a:pt x="129" y="253"/>
                      <a:pt x="175" y="254"/>
                    </a:cubicBezTo>
                    <a:cubicBezTo>
                      <a:pt x="175" y="277"/>
                      <a:pt x="175" y="277"/>
                      <a:pt x="175" y="277"/>
                    </a:cubicBezTo>
                    <a:cubicBezTo>
                      <a:pt x="255" y="277"/>
                      <a:pt x="255" y="277"/>
                      <a:pt x="255" y="277"/>
                    </a:cubicBezTo>
                    <a:cubicBezTo>
                      <a:pt x="255" y="255"/>
                      <a:pt x="255" y="255"/>
                      <a:pt x="255" y="255"/>
                    </a:cubicBezTo>
                    <a:cubicBezTo>
                      <a:pt x="314" y="252"/>
                      <a:pt x="358" y="245"/>
                      <a:pt x="388" y="233"/>
                    </a:cubicBezTo>
                    <a:cubicBezTo>
                      <a:pt x="418" y="221"/>
                      <a:pt x="433" y="205"/>
                      <a:pt x="433" y="184"/>
                    </a:cubicBezTo>
                    <a:cubicBezTo>
                      <a:pt x="433" y="171"/>
                      <a:pt x="427" y="160"/>
                      <a:pt x="416" y="1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54">
                <a:extLst>
                  <a:ext uri="{FF2B5EF4-FFF2-40B4-BE49-F238E27FC236}">
                    <a16:creationId xmlns:a16="http://schemas.microsoft.com/office/drawing/2014/main" id="{43FE207A-C11B-4F9C-98DC-C22BA469B10D}"/>
                  </a:ext>
                </a:extLst>
              </p:cNvPr>
              <p:cNvSpPr>
                <a:spLocks noEditPoints="1"/>
              </p:cNvSpPr>
              <p:nvPr/>
            </p:nvSpPr>
            <p:spPr bwMode="auto">
              <a:xfrm>
                <a:off x="3440113" y="5207000"/>
                <a:ext cx="282575" cy="92075"/>
              </a:xfrm>
              <a:custGeom>
                <a:avLst/>
                <a:gdLst>
                  <a:gd name="T0" fmla="*/ 624 w 1248"/>
                  <a:gd name="T1" fmla="*/ 195 h 405"/>
                  <a:gd name="T2" fmla="*/ 4 w 1248"/>
                  <a:gd name="T3" fmla="*/ 0 h 405"/>
                  <a:gd name="T4" fmla="*/ 0 w 1248"/>
                  <a:gd name="T5" fmla="*/ 23 h 405"/>
                  <a:gd name="T6" fmla="*/ 0 w 1248"/>
                  <a:gd name="T7" fmla="*/ 188 h 405"/>
                  <a:gd name="T8" fmla="*/ 624 w 1248"/>
                  <a:gd name="T9" fmla="*/ 405 h 405"/>
                  <a:gd name="T10" fmla="*/ 1248 w 1248"/>
                  <a:gd name="T11" fmla="*/ 188 h 405"/>
                  <a:gd name="T12" fmla="*/ 1248 w 1248"/>
                  <a:gd name="T13" fmla="*/ 23 h 405"/>
                  <a:gd name="T14" fmla="*/ 1245 w 1248"/>
                  <a:gd name="T15" fmla="*/ 0 h 405"/>
                  <a:gd name="T16" fmla="*/ 624 w 1248"/>
                  <a:gd name="T17" fmla="*/ 195 h 405"/>
                  <a:gd name="T18" fmla="*/ 142 w 1248"/>
                  <a:gd name="T19" fmla="*/ 302 h 405"/>
                  <a:gd name="T20" fmla="*/ 59 w 1248"/>
                  <a:gd name="T21" fmla="*/ 255 h 405"/>
                  <a:gd name="T22" fmla="*/ 59 w 1248"/>
                  <a:gd name="T23" fmla="*/ 93 h 405"/>
                  <a:gd name="T24" fmla="*/ 142 w 1248"/>
                  <a:gd name="T25" fmla="*/ 141 h 405"/>
                  <a:gd name="T26" fmla="*/ 142 w 1248"/>
                  <a:gd name="T27" fmla="*/ 302 h 405"/>
                  <a:gd name="T28" fmla="*/ 265 w 1248"/>
                  <a:gd name="T29" fmla="*/ 344 h 405"/>
                  <a:gd name="T30" fmla="*/ 181 w 1248"/>
                  <a:gd name="T31" fmla="*/ 318 h 405"/>
                  <a:gd name="T32" fmla="*/ 181 w 1248"/>
                  <a:gd name="T33" fmla="*/ 156 h 405"/>
                  <a:gd name="T34" fmla="*/ 265 w 1248"/>
                  <a:gd name="T35" fmla="*/ 182 h 405"/>
                  <a:gd name="T36" fmla="*/ 265 w 1248"/>
                  <a:gd name="T37" fmla="*/ 344 h 405"/>
                  <a:gd name="T38" fmla="*/ 387 w 1248"/>
                  <a:gd name="T39" fmla="*/ 368 h 405"/>
                  <a:gd name="T40" fmla="*/ 304 w 1248"/>
                  <a:gd name="T41" fmla="*/ 353 h 405"/>
                  <a:gd name="T42" fmla="*/ 304 w 1248"/>
                  <a:gd name="T43" fmla="*/ 191 h 405"/>
                  <a:gd name="T44" fmla="*/ 387 w 1248"/>
                  <a:gd name="T45" fmla="*/ 206 h 405"/>
                  <a:gd name="T46" fmla="*/ 387 w 1248"/>
                  <a:gd name="T47" fmla="*/ 368 h 405"/>
                  <a:gd name="T48" fmla="*/ 1138 w 1248"/>
                  <a:gd name="T49" fmla="*/ 287 h 405"/>
                  <a:gd name="T50" fmla="*/ 1055 w 1248"/>
                  <a:gd name="T51" fmla="*/ 323 h 405"/>
                  <a:gd name="T52" fmla="*/ 1055 w 1248"/>
                  <a:gd name="T53" fmla="*/ 161 h 405"/>
                  <a:gd name="T54" fmla="*/ 1138 w 1248"/>
                  <a:gd name="T55" fmla="*/ 125 h 405"/>
                  <a:gd name="T56" fmla="*/ 1138 w 1248"/>
                  <a:gd name="T57" fmla="*/ 28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8" h="405">
                    <a:moveTo>
                      <a:pt x="624" y="195"/>
                    </a:moveTo>
                    <a:cubicBezTo>
                      <a:pt x="302" y="195"/>
                      <a:pt x="36" y="110"/>
                      <a:pt x="4" y="0"/>
                    </a:cubicBezTo>
                    <a:cubicBezTo>
                      <a:pt x="1" y="8"/>
                      <a:pt x="0" y="15"/>
                      <a:pt x="0" y="23"/>
                    </a:cubicBezTo>
                    <a:cubicBezTo>
                      <a:pt x="0" y="188"/>
                      <a:pt x="0" y="188"/>
                      <a:pt x="0" y="188"/>
                    </a:cubicBezTo>
                    <a:cubicBezTo>
                      <a:pt x="0" y="307"/>
                      <a:pt x="280" y="405"/>
                      <a:pt x="624" y="405"/>
                    </a:cubicBezTo>
                    <a:cubicBezTo>
                      <a:pt x="969" y="405"/>
                      <a:pt x="1248" y="307"/>
                      <a:pt x="1248" y="188"/>
                    </a:cubicBezTo>
                    <a:cubicBezTo>
                      <a:pt x="1248" y="23"/>
                      <a:pt x="1248" y="23"/>
                      <a:pt x="1248" y="23"/>
                    </a:cubicBezTo>
                    <a:cubicBezTo>
                      <a:pt x="1248" y="15"/>
                      <a:pt x="1247" y="8"/>
                      <a:pt x="1245" y="0"/>
                    </a:cubicBezTo>
                    <a:cubicBezTo>
                      <a:pt x="1212" y="110"/>
                      <a:pt x="947" y="195"/>
                      <a:pt x="624" y="195"/>
                    </a:cubicBezTo>
                    <a:close/>
                    <a:moveTo>
                      <a:pt x="142" y="302"/>
                    </a:moveTo>
                    <a:cubicBezTo>
                      <a:pt x="109" y="288"/>
                      <a:pt x="81" y="272"/>
                      <a:pt x="59" y="255"/>
                    </a:cubicBezTo>
                    <a:cubicBezTo>
                      <a:pt x="59" y="93"/>
                      <a:pt x="59" y="93"/>
                      <a:pt x="59" y="93"/>
                    </a:cubicBezTo>
                    <a:cubicBezTo>
                      <a:pt x="81" y="110"/>
                      <a:pt x="109" y="126"/>
                      <a:pt x="142" y="141"/>
                    </a:cubicBezTo>
                    <a:lnTo>
                      <a:pt x="142" y="302"/>
                    </a:lnTo>
                    <a:close/>
                    <a:moveTo>
                      <a:pt x="265" y="344"/>
                    </a:moveTo>
                    <a:cubicBezTo>
                      <a:pt x="235" y="336"/>
                      <a:pt x="207" y="327"/>
                      <a:pt x="181" y="318"/>
                    </a:cubicBezTo>
                    <a:cubicBezTo>
                      <a:pt x="181" y="156"/>
                      <a:pt x="181" y="156"/>
                      <a:pt x="181" y="156"/>
                    </a:cubicBezTo>
                    <a:cubicBezTo>
                      <a:pt x="207" y="166"/>
                      <a:pt x="235" y="174"/>
                      <a:pt x="265" y="182"/>
                    </a:cubicBezTo>
                    <a:lnTo>
                      <a:pt x="265" y="344"/>
                    </a:lnTo>
                    <a:close/>
                    <a:moveTo>
                      <a:pt x="387" y="368"/>
                    </a:moveTo>
                    <a:cubicBezTo>
                      <a:pt x="358" y="364"/>
                      <a:pt x="330" y="359"/>
                      <a:pt x="304" y="353"/>
                    </a:cubicBezTo>
                    <a:cubicBezTo>
                      <a:pt x="304" y="191"/>
                      <a:pt x="304" y="191"/>
                      <a:pt x="304" y="191"/>
                    </a:cubicBezTo>
                    <a:cubicBezTo>
                      <a:pt x="330" y="197"/>
                      <a:pt x="358" y="202"/>
                      <a:pt x="387" y="206"/>
                    </a:cubicBezTo>
                    <a:lnTo>
                      <a:pt x="387" y="368"/>
                    </a:lnTo>
                    <a:close/>
                    <a:moveTo>
                      <a:pt x="1138" y="287"/>
                    </a:moveTo>
                    <a:cubicBezTo>
                      <a:pt x="1114" y="300"/>
                      <a:pt x="1086" y="312"/>
                      <a:pt x="1055" y="323"/>
                    </a:cubicBezTo>
                    <a:cubicBezTo>
                      <a:pt x="1055" y="161"/>
                      <a:pt x="1055" y="161"/>
                      <a:pt x="1055" y="161"/>
                    </a:cubicBezTo>
                    <a:cubicBezTo>
                      <a:pt x="1086" y="150"/>
                      <a:pt x="1114" y="138"/>
                      <a:pt x="1138" y="125"/>
                    </a:cubicBezTo>
                    <a:lnTo>
                      <a:pt x="1138" y="2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55">
                <a:extLst>
                  <a:ext uri="{FF2B5EF4-FFF2-40B4-BE49-F238E27FC236}">
                    <a16:creationId xmlns:a16="http://schemas.microsoft.com/office/drawing/2014/main" id="{AC94A3F1-CEDC-488F-BEAF-E3EF4EF8AAA3}"/>
                  </a:ext>
                </a:extLst>
              </p:cNvPr>
              <p:cNvSpPr>
                <a:spLocks noEditPoints="1"/>
              </p:cNvSpPr>
              <p:nvPr/>
            </p:nvSpPr>
            <p:spPr bwMode="auto">
              <a:xfrm>
                <a:off x="3440113" y="5267325"/>
                <a:ext cx="282575" cy="92075"/>
              </a:xfrm>
              <a:custGeom>
                <a:avLst/>
                <a:gdLst>
                  <a:gd name="T0" fmla="*/ 624 w 1248"/>
                  <a:gd name="T1" fmla="*/ 194 h 404"/>
                  <a:gd name="T2" fmla="*/ 4 w 1248"/>
                  <a:gd name="T3" fmla="*/ 0 h 404"/>
                  <a:gd name="T4" fmla="*/ 0 w 1248"/>
                  <a:gd name="T5" fmla="*/ 22 h 404"/>
                  <a:gd name="T6" fmla="*/ 0 w 1248"/>
                  <a:gd name="T7" fmla="*/ 187 h 404"/>
                  <a:gd name="T8" fmla="*/ 624 w 1248"/>
                  <a:gd name="T9" fmla="*/ 404 h 404"/>
                  <a:gd name="T10" fmla="*/ 1248 w 1248"/>
                  <a:gd name="T11" fmla="*/ 187 h 404"/>
                  <a:gd name="T12" fmla="*/ 1248 w 1248"/>
                  <a:gd name="T13" fmla="*/ 22 h 404"/>
                  <a:gd name="T14" fmla="*/ 1245 w 1248"/>
                  <a:gd name="T15" fmla="*/ 0 h 404"/>
                  <a:gd name="T16" fmla="*/ 624 w 1248"/>
                  <a:gd name="T17" fmla="*/ 194 h 404"/>
                  <a:gd name="T18" fmla="*/ 142 w 1248"/>
                  <a:gd name="T19" fmla="*/ 302 h 404"/>
                  <a:gd name="T20" fmla="*/ 59 w 1248"/>
                  <a:gd name="T21" fmla="*/ 254 h 404"/>
                  <a:gd name="T22" fmla="*/ 59 w 1248"/>
                  <a:gd name="T23" fmla="*/ 92 h 404"/>
                  <a:gd name="T24" fmla="*/ 142 w 1248"/>
                  <a:gd name="T25" fmla="*/ 140 h 404"/>
                  <a:gd name="T26" fmla="*/ 142 w 1248"/>
                  <a:gd name="T27" fmla="*/ 302 h 404"/>
                  <a:gd name="T28" fmla="*/ 265 w 1248"/>
                  <a:gd name="T29" fmla="*/ 343 h 404"/>
                  <a:gd name="T30" fmla="*/ 181 w 1248"/>
                  <a:gd name="T31" fmla="*/ 317 h 404"/>
                  <a:gd name="T32" fmla="*/ 181 w 1248"/>
                  <a:gd name="T33" fmla="*/ 156 h 404"/>
                  <a:gd name="T34" fmla="*/ 265 w 1248"/>
                  <a:gd name="T35" fmla="*/ 181 h 404"/>
                  <a:gd name="T36" fmla="*/ 265 w 1248"/>
                  <a:gd name="T37" fmla="*/ 343 h 404"/>
                  <a:gd name="T38" fmla="*/ 387 w 1248"/>
                  <a:gd name="T39" fmla="*/ 367 h 404"/>
                  <a:gd name="T40" fmla="*/ 304 w 1248"/>
                  <a:gd name="T41" fmla="*/ 352 h 404"/>
                  <a:gd name="T42" fmla="*/ 304 w 1248"/>
                  <a:gd name="T43" fmla="*/ 190 h 404"/>
                  <a:gd name="T44" fmla="*/ 387 w 1248"/>
                  <a:gd name="T45" fmla="*/ 206 h 404"/>
                  <a:gd name="T46" fmla="*/ 387 w 1248"/>
                  <a:gd name="T47" fmla="*/ 367 h 404"/>
                  <a:gd name="T48" fmla="*/ 1138 w 1248"/>
                  <a:gd name="T49" fmla="*/ 286 h 404"/>
                  <a:gd name="T50" fmla="*/ 1055 w 1248"/>
                  <a:gd name="T51" fmla="*/ 322 h 404"/>
                  <a:gd name="T52" fmla="*/ 1055 w 1248"/>
                  <a:gd name="T53" fmla="*/ 160 h 404"/>
                  <a:gd name="T54" fmla="*/ 1138 w 1248"/>
                  <a:gd name="T55" fmla="*/ 125 h 404"/>
                  <a:gd name="T56" fmla="*/ 1138 w 1248"/>
                  <a:gd name="T57" fmla="*/ 286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8" h="404">
                    <a:moveTo>
                      <a:pt x="624" y="194"/>
                    </a:moveTo>
                    <a:cubicBezTo>
                      <a:pt x="302" y="194"/>
                      <a:pt x="36" y="109"/>
                      <a:pt x="4" y="0"/>
                    </a:cubicBezTo>
                    <a:cubicBezTo>
                      <a:pt x="1" y="7"/>
                      <a:pt x="0" y="14"/>
                      <a:pt x="0" y="22"/>
                    </a:cubicBezTo>
                    <a:cubicBezTo>
                      <a:pt x="0" y="187"/>
                      <a:pt x="0" y="187"/>
                      <a:pt x="0" y="187"/>
                    </a:cubicBezTo>
                    <a:cubicBezTo>
                      <a:pt x="0" y="307"/>
                      <a:pt x="280" y="404"/>
                      <a:pt x="624" y="404"/>
                    </a:cubicBezTo>
                    <a:cubicBezTo>
                      <a:pt x="969" y="404"/>
                      <a:pt x="1248" y="307"/>
                      <a:pt x="1248" y="187"/>
                    </a:cubicBezTo>
                    <a:cubicBezTo>
                      <a:pt x="1248" y="22"/>
                      <a:pt x="1248" y="22"/>
                      <a:pt x="1248" y="22"/>
                    </a:cubicBezTo>
                    <a:cubicBezTo>
                      <a:pt x="1248" y="14"/>
                      <a:pt x="1247" y="7"/>
                      <a:pt x="1245" y="0"/>
                    </a:cubicBezTo>
                    <a:cubicBezTo>
                      <a:pt x="1212" y="109"/>
                      <a:pt x="947" y="194"/>
                      <a:pt x="624" y="194"/>
                    </a:cubicBezTo>
                    <a:close/>
                    <a:moveTo>
                      <a:pt x="142" y="302"/>
                    </a:moveTo>
                    <a:cubicBezTo>
                      <a:pt x="109" y="287"/>
                      <a:pt x="81" y="271"/>
                      <a:pt x="59" y="254"/>
                    </a:cubicBezTo>
                    <a:cubicBezTo>
                      <a:pt x="59" y="92"/>
                      <a:pt x="59" y="92"/>
                      <a:pt x="59" y="92"/>
                    </a:cubicBezTo>
                    <a:cubicBezTo>
                      <a:pt x="81" y="109"/>
                      <a:pt x="109" y="125"/>
                      <a:pt x="142" y="140"/>
                    </a:cubicBezTo>
                    <a:lnTo>
                      <a:pt x="142" y="302"/>
                    </a:lnTo>
                    <a:close/>
                    <a:moveTo>
                      <a:pt x="265" y="343"/>
                    </a:moveTo>
                    <a:cubicBezTo>
                      <a:pt x="235" y="335"/>
                      <a:pt x="207" y="327"/>
                      <a:pt x="181" y="317"/>
                    </a:cubicBezTo>
                    <a:cubicBezTo>
                      <a:pt x="181" y="156"/>
                      <a:pt x="181" y="156"/>
                      <a:pt x="181" y="156"/>
                    </a:cubicBezTo>
                    <a:cubicBezTo>
                      <a:pt x="207" y="165"/>
                      <a:pt x="235" y="174"/>
                      <a:pt x="265" y="181"/>
                    </a:cubicBezTo>
                    <a:lnTo>
                      <a:pt x="265" y="343"/>
                    </a:lnTo>
                    <a:close/>
                    <a:moveTo>
                      <a:pt x="387" y="367"/>
                    </a:moveTo>
                    <a:cubicBezTo>
                      <a:pt x="358" y="363"/>
                      <a:pt x="330" y="358"/>
                      <a:pt x="304" y="352"/>
                    </a:cubicBezTo>
                    <a:cubicBezTo>
                      <a:pt x="304" y="190"/>
                      <a:pt x="304" y="190"/>
                      <a:pt x="304" y="190"/>
                    </a:cubicBezTo>
                    <a:cubicBezTo>
                      <a:pt x="330" y="196"/>
                      <a:pt x="358" y="201"/>
                      <a:pt x="387" y="206"/>
                    </a:cubicBezTo>
                    <a:lnTo>
                      <a:pt x="387" y="367"/>
                    </a:lnTo>
                    <a:close/>
                    <a:moveTo>
                      <a:pt x="1138" y="286"/>
                    </a:moveTo>
                    <a:cubicBezTo>
                      <a:pt x="1114" y="299"/>
                      <a:pt x="1086" y="311"/>
                      <a:pt x="1055" y="322"/>
                    </a:cubicBezTo>
                    <a:cubicBezTo>
                      <a:pt x="1055" y="160"/>
                      <a:pt x="1055" y="160"/>
                      <a:pt x="1055" y="160"/>
                    </a:cubicBezTo>
                    <a:cubicBezTo>
                      <a:pt x="1086" y="149"/>
                      <a:pt x="1114" y="138"/>
                      <a:pt x="1138" y="125"/>
                    </a:cubicBezTo>
                    <a:lnTo>
                      <a:pt x="1138" y="28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56">
                <a:extLst>
                  <a:ext uri="{FF2B5EF4-FFF2-40B4-BE49-F238E27FC236}">
                    <a16:creationId xmlns:a16="http://schemas.microsoft.com/office/drawing/2014/main" id="{D2B223B8-C57C-4393-AC1D-8AB28D8BB455}"/>
                  </a:ext>
                </a:extLst>
              </p:cNvPr>
              <p:cNvSpPr>
                <a:spLocks noEditPoints="1"/>
              </p:cNvSpPr>
              <p:nvPr/>
            </p:nvSpPr>
            <p:spPr bwMode="auto">
              <a:xfrm>
                <a:off x="3440113" y="5329238"/>
                <a:ext cx="282575" cy="92075"/>
              </a:xfrm>
              <a:custGeom>
                <a:avLst/>
                <a:gdLst>
                  <a:gd name="T0" fmla="*/ 624 w 1248"/>
                  <a:gd name="T1" fmla="*/ 194 h 404"/>
                  <a:gd name="T2" fmla="*/ 4 w 1248"/>
                  <a:gd name="T3" fmla="*/ 0 h 404"/>
                  <a:gd name="T4" fmla="*/ 0 w 1248"/>
                  <a:gd name="T5" fmla="*/ 22 h 404"/>
                  <a:gd name="T6" fmla="*/ 0 w 1248"/>
                  <a:gd name="T7" fmla="*/ 187 h 404"/>
                  <a:gd name="T8" fmla="*/ 624 w 1248"/>
                  <a:gd name="T9" fmla="*/ 404 h 404"/>
                  <a:gd name="T10" fmla="*/ 1248 w 1248"/>
                  <a:gd name="T11" fmla="*/ 187 h 404"/>
                  <a:gd name="T12" fmla="*/ 1248 w 1248"/>
                  <a:gd name="T13" fmla="*/ 22 h 404"/>
                  <a:gd name="T14" fmla="*/ 1245 w 1248"/>
                  <a:gd name="T15" fmla="*/ 0 h 404"/>
                  <a:gd name="T16" fmla="*/ 624 w 1248"/>
                  <a:gd name="T17" fmla="*/ 194 h 404"/>
                  <a:gd name="T18" fmla="*/ 142 w 1248"/>
                  <a:gd name="T19" fmla="*/ 302 h 404"/>
                  <a:gd name="T20" fmla="*/ 59 w 1248"/>
                  <a:gd name="T21" fmla="*/ 254 h 404"/>
                  <a:gd name="T22" fmla="*/ 59 w 1248"/>
                  <a:gd name="T23" fmla="*/ 93 h 404"/>
                  <a:gd name="T24" fmla="*/ 142 w 1248"/>
                  <a:gd name="T25" fmla="*/ 140 h 404"/>
                  <a:gd name="T26" fmla="*/ 142 w 1248"/>
                  <a:gd name="T27" fmla="*/ 302 h 404"/>
                  <a:gd name="T28" fmla="*/ 265 w 1248"/>
                  <a:gd name="T29" fmla="*/ 343 h 404"/>
                  <a:gd name="T30" fmla="*/ 181 w 1248"/>
                  <a:gd name="T31" fmla="*/ 318 h 404"/>
                  <a:gd name="T32" fmla="*/ 181 w 1248"/>
                  <a:gd name="T33" fmla="*/ 156 h 404"/>
                  <a:gd name="T34" fmla="*/ 265 w 1248"/>
                  <a:gd name="T35" fmla="*/ 181 h 404"/>
                  <a:gd name="T36" fmla="*/ 265 w 1248"/>
                  <a:gd name="T37" fmla="*/ 343 h 404"/>
                  <a:gd name="T38" fmla="*/ 387 w 1248"/>
                  <a:gd name="T39" fmla="*/ 368 h 404"/>
                  <a:gd name="T40" fmla="*/ 304 w 1248"/>
                  <a:gd name="T41" fmla="*/ 352 h 404"/>
                  <a:gd name="T42" fmla="*/ 304 w 1248"/>
                  <a:gd name="T43" fmla="*/ 191 h 404"/>
                  <a:gd name="T44" fmla="*/ 387 w 1248"/>
                  <a:gd name="T45" fmla="*/ 206 h 404"/>
                  <a:gd name="T46" fmla="*/ 387 w 1248"/>
                  <a:gd name="T47" fmla="*/ 368 h 404"/>
                  <a:gd name="T48" fmla="*/ 1138 w 1248"/>
                  <a:gd name="T49" fmla="*/ 287 h 404"/>
                  <a:gd name="T50" fmla="*/ 1055 w 1248"/>
                  <a:gd name="T51" fmla="*/ 322 h 404"/>
                  <a:gd name="T52" fmla="*/ 1055 w 1248"/>
                  <a:gd name="T53" fmla="*/ 160 h 404"/>
                  <a:gd name="T54" fmla="*/ 1138 w 1248"/>
                  <a:gd name="T55" fmla="*/ 125 h 404"/>
                  <a:gd name="T56" fmla="*/ 1138 w 1248"/>
                  <a:gd name="T57" fmla="*/ 28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8" h="404">
                    <a:moveTo>
                      <a:pt x="624" y="194"/>
                    </a:moveTo>
                    <a:cubicBezTo>
                      <a:pt x="302" y="194"/>
                      <a:pt x="36" y="109"/>
                      <a:pt x="4" y="0"/>
                    </a:cubicBezTo>
                    <a:cubicBezTo>
                      <a:pt x="1" y="7"/>
                      <a:pt x="0" y="15"/>
                      <a:pt x="0" y="22"/>
                    </a:cubicBezTo>
                    <a:cubicBezTo>
                      <a:pt x="0" y="187"/>
                      <a:pt x="0" y="187"/>
                      <a:pt x="0" y="187"/>
                    </a:cubicBezTo>
                    <a:cubicBezTo>
                      <a:pt x="0" y="307"/>
                      <a:pt x="280" y="404"/>
                      <a:pt x="624" y="404"/>
                    </a:cubicBezTo>
                    <a:cubicBezTo>
                      <a:pt x="969" y="404"/>
                      <a:pt x="1248" y="307"/>
                      <a:pt x="1248" y="187"/>
                    </a:cubicBezTo>
                    <a:cubicBezTo>
                      <a:pt x="1248" y="22"/>
                      <a:pt x="1248" y="22"/>
                      <a:pt x="1248" y="22"/>
                    </a:cubicBezTo>
                    <a:cubicBezTo>
                      <a:pt x="1248" y="15"/>
                      <a:pt x="1247" y="7"/>
                      <a:pt x="1245" y="0"/>
                    </a:cubicBezTo>
                    <a:cubicBezTo>
                      <a:pt x="1212" y="109"/>
                      <a:pt x="947" y="194"/>
                      <a:pt x="624" y="194"/>
                    </a:cubicBezTo>
                    <a:close/>
                    <a:moveTo>
                      <a:pt x="142" y="302"/>
                    </a:moveTo>
                    <a:cubicBezTo>
                      <a:pt x="109" y="288"/>
                      <a:pt x="81" y="272"/>
                      <a:pt x="59" y="254"/>
                    </a:cubicBezTo>
                    <a:cubicBezTo>
                      <a:pt x="59" y="93"/>
                      <a:pt x="59" y="93"/>
                      <a:pt x="59" y="93"/>
                    </a:cubicBezTo>
                    <a:cubicBezTo>
                      <a:pt x="81" y="110"/>
                      <a:pt x="109" y="126"/>
                      <a:pt x="142" y="140"/>
                    </a:cubicBezTo>
                    <a:lnTo>
                      <a:pt x="142" y="302"/>
                    </a:lnTo>
                    <a:close/>
                    <a:moveTo>
                      <a:pt x="265" y="343"/>
                    </a:moveTo>
                    <a:cubicBezTo>
                      <a:pt x="235" y="336"/>
                      <a:pt x="207" y="327"/>
                      <a:pt x="181" y="318"/>
                    </a:cubicBezTo>
                    <a:cubicBezTo>
                      <a:pt x="181" y="156"/>
                      <a:pt x="181" y="156"/>
                      <a:pt x="181" y="156"/>
                    </a:cubicBezTo>
                    <a:cubicBezTo>
                      <a:pt x="207" y="165"/>
                      <a:pt x="235" y="174"/>
                      <a:pt x="265" y="181"/>
                    </a:cubicBezTo>
                    <a:lnTo>
                      <a:pt x="265" y="343"/>
                    </a:lnTo>
                    <a:close/>
                    <a:moveTo>
                      <a:pt x="387" y="368"/>
                    </a:moveTo>
                    <a:cubicBezTo>
                      <a:pt x="358" y="363"/>
                      <a:pt x="330" y="358"/>
                      <a:pt x="304" y="352"/>
                    </a:cubicBezTo>
                    <a:cubicBezTo>
                      <a:pt x="304" y="191"/>
                      <a:pt x="304" y="191"/>
                      <a:pt x="304" y="191"/>
                    </a:cubicBezTo>
                    <a:cubicBezTo>
                      <a:pt x="330" y="196"/>
                      <a:pt x="358" y="202"/>
                      <a:pt x="387" y="206"/>
                    </a:cubicBezTo>
                    <a:lnTo>
                      <a:pt x="387" y="368"/>
                    </a:lnTo>
                    <a:close/>
                    <a:moveTo>
                      <a:pt x="1138" y="287"/>
                    </a:moveTo>
                    <a:cubicBezTo>
                      <a:pt x="1114" y="300"/>
                      <a:pt x="1086" y="311"/>
                      <a:pt x="1055" y="322"/>
                    </a:cubicBezTo>
                    <a:cubicBezTo>
                      <a:pt x="1055" y="160"/>
                      <a:pt x="1055" y="160"/>
                      <a:pt x="1055" y="160"/>
                    </a:cubicBezTo>
                    <a:cubicBezTo>
                      <a:pt x="1086" y="150"/>
                      <a:pt x="1114" y="138"/>
                      <a:pt x="1138" y="125"/>
                    </a:cubicBezTo>
                    <a:lnTo>
                      <a:pt x="1138" y="2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9032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hidden="1"/>
          <p:cNvGrpSpPr/>
          <p:nvPr/>
        </p:nvGrpSpPr>
        <p:grpSpPr>
          <a:xfrm>
            <a:off x="685800" y="1383788"/>
            <a:ext cx="8458200" cy="1460538"/>
            <a:chOff x="685800" y="1383788"/>
            <a:chExt cx="8458200" cy="1460538"/>
          </a:xfrm>
        </p:grpSpPr>
        <p:sp>
          <p:nvSpPr>
            <p:cNvPr id="2056" name="Rectangle 2055"/>
            <p:cNvSpPr/>
            <p:nvPr/>
          </p:nvSpPr>
          <p:spPr>
            <a:xfrm>
              <a:off x="685800" y="2652740"/>
              <a:ext cx="8458200" cy="191586"/>
            </a:xfrm>
            <a:prstGeom prst="rect">
              <a:avLst/>
            </a:prstGeom>
            <a:gradFill>
              <a:gsLst>
                <a:gs pos="37000">
                  <a:schemeClr val="bg1">
                    <a:lumMod val="65000"/>
                  </a:schemeClr>
                </a:gs>
                <a:gs pos="45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685800" y="2130882"/>
              <a:ext cx="8458200" cy="191586"/>
            </a:xfrm>
            <a:prstGeom prst="rect">
              <a:avLst/>
            </a:prstGeom>
            <a:gradFill flip="none" rotWithShape="1">
              <a:gsLst>
                <a:gs pos="0">
                  <a:schemeClr val="tx1">
                    <a:lumMod val="10000"/>
                    <a:lumOff val="90000"/>
                  </a:schemeClr>
                </a:gs>
                <a:gs pos="60000">
                  <a:schemeClr val="accent4">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85800" y="1751500"/>
              <a:ext cx="8458200" cy="744921"/>
              <a:chOff x="685800" y="1741975"/>
              <a:chExt cx="8458200" cy="744921"/>
            </a:xfrm>
            <a:gradFill>
              <a:gsLst>
                <a:gs pos="37000">
                  <a:schemeClr val="bg1">
                    <a:lumMod val="85000"/>
                  </a:schemeClr>
                </a:gs>
                <a:gs pos="44000">
                  <a:schemeClr val="accent4">
                    <a:lumMod val="40000"/>
                    <a:lumOff val="60000"/>
                  </a:schemeClr>
                </a:gs>
              </a:gsLst>
              <a:lin ang="0" scaled="1"/>
            </a:gradFill>
          </p:grpSpPr>
          <p:sp>
            <p:nvSpPr>
              <p:cNvPr id="86" name="Rectangle 85"/>
              <p:cNvSpPr/>
              <p:nvPr/>
            </p:nvSpPr>
            <p:spPr>
              <a:xfrm>
                <a:off x="685800" y="2295310"/>
                <a:ext cx="8458200" cy="1915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Freeform 28"/>
              <p:cNvSpPr>
                <a:spLocks/>
              </p:cNvSpPr>
              <p:nvPr/>
            </p:nvSpPr>
            <p:spPr bwMode="auto">
              <a:xfrm>
                <a:off x="3454326" y="1741975"/>
                <a:ext cx="1096162" cy="650408"/>
              </a:xfrm>
              <a:custGeom>
                <a:avLst/>
                <a:gdLst>
                  <a:gd name="T0" fmla="*/ 2447 w 3146"/>
                  <a:gd name="T1" fmla="*/ 1576 h 1865"/>
                  <a:gd name="T2" fmla="*/ 2447 w 3146"/>
                  <a:gd name="T3" fmla="*/ 1320 h 1865"/>
                  <a:gd name="T4" fmla="*/ 2921 w 3146"/>
                  <a:gd name="T5" fmla="*/ 1320 h 1865"/>
                  <a:gd name="T6" fmla="*/ 2653 w 3146"/>
                  <a:gd name="T7" fmla="*/ 954 h 1865"/>
                  <a:gd name="T8" fmla="*/ 2783 w 3146"/>
                  <a:gd name="T9" fmla="*/ 954 h 1865"/>
                  <a:gd name="T10" fmla="*/ 2507 w 3146"/>
                  <a:gd name="T11" fmla="*/ 575 h 1865"/>
                  <a:gd name="T12" fmla="*/ 2609 w 3146"/>
                  <a:gd name="T13" fmla="*/ 575 h 1865"/>
                  <a:gd name="T14" fmla="*/ 2358 w 3146"/>
                  <a:gd name="T15" fmla="*/ 231 h 1865"/>
                  <a:gd name="T16" fmla="*/ 2107 w 3146"/>
                  <a:gd name="T17" fmla="*/ 575 h 1865"/>
                  <a:gd name="T18" fmla="*/ 2210 w 3146"/>
                  <a:gd name="T19" fmla="*/ 575 h 1865"/>
                  <a:gd name="T20" fmla="*/ 2073 w 3146"/>
                  <a:gd name="T21" fmla="*/ 762 h 1865"/>
                  <a:gd name="T22" fmla="*/ 2114 w 3146"/>
                  <a:gd name="T23" fmla="*/ 817 h 1865"/>
                  <a:gd name="T24" fmla="*/ 2173 w 3146"/>
                  <a:gd name="T25" fmla="*/ 899 h 1865"/>
                  <a:gd name="T26" fmla="*/ 2020 w 3146"/>
                  <a:gd name="T27" fmla="*/ 899 h 1865"/>
                  <a:gd name="T28" fmla="*/ 2060 w 3146"/>
                  <a:gd name="T29" fmla="*/ 954 h 1865"/>
                  <a:gd name="T30" fmla="*/ 2062 w 3146"/>
                  <a:gd name="T31" fmla="*/ 956 h 1865"/>
                  <a:gd name="T32" fmla="*/ 2275 w 3146"/>
                  <a:gd name="T33" fmla="*/ 1247 h 1865"/>
                  <a:gd name="T34" fmla="*/ 2335 w 3146"/>
                  <a:gd name="T35" fmla="*/ 1329 h 1865"/>
                  <a:gd name="T36" fmla="*/ 2270 w 3146"/>
                  <a:gd name="T37" fmla="*/ 1329 h 1865"/>
                  <a:gd name="T38" fmla="*/ 2270 w 3146"/>
                  <a:gd name="T39" fmla="*/ 1537 h 1865"/>
                  <a:gd name="T40" fmla="*/ 1677 w 3146"/>
                  <a:gd name="T41" fmla="*/ 1476 h 1865"/>
                  <a:gd name="T42" fmla="*/ 1677 w 3146"/>
                  <a:gd name="T43" fmla="*/ 1278 h 1865"/>
                  <a:gd name="T44" fmla="*/ 2233 w 3146"/>
                  <a:gd name="T45" fmla="*/ 1278 h 1865"/>
                  <a:gd name="T46" fmla="*/ 1919 w 3146"/>
                  <a:gd name="T47" fmla="*/ 848 h 1865"/>
                  <a:gd name="T48" fmla="*/ 2072 w 3146"/>
                  <a:gd name="T49" fmla="*/ 848 h 1865"/>
                  <a:gd name="T50" fmla="*/ 1748 w 3146"/>
                  <a:gd name="T51" fmla="*/ 403 h 1865"/>
                  <a:gd name="T52" fmla="*/ 1868 w 3146"/>
                  <a:gd name="T53" fmla="*/ 403 h 1865"/>
                  <a:gd name="T54" fmla="*/ 1573 w 3146"/>
                  <a:gd name="T55" fmla="*/ 0 h 1865"/>
                  <a:gd name="T56" fmla="*/ 1278 w 3146"/>
                  <a:gd name="T57" fmla="*/ 403 h 1865"/>
                  <a:gd name="T58" fmla="*/ 1399 w 3146"/>
                  <a:gd name="T59" fmla="*/ 403 h 1865"/>
                  <a:gd name="T60" fmla="*/ 1074 w 3146"/>
                  <a:gd name="T61" fmla="*/ 848 h 1865"/>
                  <a:gd name="T62" fmla="*/ 1227 w 3146"/>
                  <a:gd name="T63" fmla="*/ 848 h 1865"/>
                  <a:gd name="T64" fmla="*/ 913 w 3146"/>
                  <a:gd name="T65" fmla="*/ 1278 h 1865"/>
                  <a:gd name="T66" fmla="*/ 1469 w 3146"/>
                  <a:gd name="T67" fmla="*/ 1278 h 1865"/>
                  <a:gd name="T68" fmla="*/ 1469 w 3146"/>
                  <a:gd name="T69" fmla="*/ 1476 h 1865"/>
                  <a:gd name="T70" fmla="*/ 877 w 3146"/>
                  <a:gd name="T71" fmla="*/ 1537 h 1865"/>
                  <a:gd name="T72" fmla="*/ 877 w 3146"/>
                  <a:gd name="T73" fmla="*/ 1329 h 1865"/>
                  <a:gd name="T74" fmla="*/ 812 w 3146"/>
                  <a:gd name="T75" fmla="*/ 1329 h 1865"/>
                  <a:gd name="T76" fmla="*/ 871 w 3146"/>
                  <a:gd name="T77" fmla="*/ 1247 h 1865"/>
                  <a:gd name="T78" fmla="*/ 1085 w 3146"/>
                  <a:gd name="T79" fmla="*/ 956 h 1865"/>
                  <a:gd name="T80" fmla="*/ 1086 w 3146"/>
                  <a:gd name="T81" fmla="*/ 954 h 1865"/>
                  <a:gd name="T82" fmla="*/ 1126 w 3146"/>
                  <a:gd name="T83" fmla="*/ 899 h 1865"/>
                  <a:gd name="T84" fmla="*/ 973 w 3146"/>
                  <a:gd name="T85" fmla="*/ 899 h 1865"/>
                  <a:gd name="T86" fmla="*/ 1033 w 3146"/>
                  <a:gd name="T87" fmla="*/ 817 h 1865"/>
                  <a:gd name="T88" fmla="*/ 1073 w 3146"/>
                  <a:gd name="T89" fmla="*/ 762 h 1865"/>
                  <a:gd name="T90" fmla="*/ 937 w 3146"/>
                  <a:gd name="T91" fmla="*/ 575 h 1865"/>
                  <a:gd name="T92" fmla="*/ 1039 w 3146"/>
                  <a:gd name="T93" fmla="*/ 575 h 1865"/>
                  <a:gd name="T94" fmla="*/ 788 w 3146"/>
                  <a:gd name="T95" fmla="*/ 231 h 1865"/>
                  <a:gd name="T96" fmla="*/ 537 w 3146"/>
                  <a:gd name="T97" fmla="*/ 575 h 1865"/>
                  <a:gd name="T98" fmla="*/ 640 w 3146"/>
                  <a:gd name="T99" fmla="*/ 575 h 1865"/>
                  <a:gd name="T100" fmla="*/ 363 w 3146"/>
                  <a:gd name="T101" fmla="*/ 954 h 1865"/>
                  <a:gd name="T102" fmla="*/ 493 w 3146"/>
                  <a:gd name="T103" fmla="*/ 954 h 1865"/>
                  <a:gd name="T104" fmla="*/ 225 w 3146"/>
                  <a:gd name="T105" fmla="*/ 1320 h 1865"/>
                  <a:gd name="T106" fmla="*/ 699 w 3146"/>
                  <a:gd name="T107" fmla="*/ 1320 h 1865"/>
                  <a:gd name="T108" fmla="*/ 699 w 3146"/>
                  <a:gd name="T109" fmla="*/ 1576 h 1865"/>
                  <a:gd name="T110" fmla="*/ 0 w 3146"/>
                  <a:gd name="T111" fmla="*/ 1865 h 1865"/>
                  <a:gd name="T112" fmla="*/ 1573 w 3146"/>
                  <a:gd name="T113" fmla="*/ 1706 h 1865"/>
                  <a:gd name="T114" fmla="*/ 3146 w 3146"/>
                  <a:gd name="T115" fmla="*/ 1865 h 1865"/>
                  <a:gd name="T116" fmla="*/ 2447 w 3146"/>
                  <a:gd name="T117" fmla="*/ 1576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6" h="1865">
                    <a:moveTo>
                      <a:pt x="2447" y="1576"/>
                    </a:moveTo>
                    <a:cubicBezTo>
                      <a:pt x="2447" y="1320"/>
                      <a:pt x="2447" y="1320"/>
                      <a:pt x="2447" y="1320"/>
                    </a:cubicBezTo>
                    <a:cubicBezTo>
                      <a:pt x="2921" y="1320"/>
                      <a:pt x="2921" y="1320"/>
                      <a:pt x="2921" y="1320"/>
                    </a:cubicBezTo>
                    <a:cubicBezTo>
                      <a:pt x="2653" y="954"/>
                      <a:pt x="2653" y="954"/>
                      <a:pt x="2653" y="954"/>
                    </a:cubicBezTo>
                    <a:cubicBezTo>
                      <a:pt x="2783" y="954"/>
                      <a:pt x="2783" y="954"/>
                      <a:pt x="2783" y="954"/>
                    </a:cubicBezTo>
                    <a:cubicBezTo>
                      <a:pt x="2507" y="575"/>
                      <a:pt x="2507" y="575"/>
                      <a:pt x="2507" y="575"/>
                    </a:cubicBezTo>
                    <a:cubicBezTo>
                      <a:pt x="2609" y="575"/>
                      <a:pt x="2609" y="575"/>
                      <a:pt x="2609" y="575"/>
                    </a:cubicBezTo>
                    <a:cubicBezTo>
                      <a:pt x="2358" y="231"/>
                      <a:pt x="2358" y="231"/>
                      <a:pt x="2358" y="231"/>
                    </a:cubicBezTo>
                    <a:cubicBezTo>
                      <a:pt x="2107" y="575"/>
                      <a:pt x="2107" y="575"/>
                      <a:pt x="2107" y="575"/>
                    </a:cubicBezTo>
                    <a:cubicBezTo>
                      <a:pt x="2210" y="575"/>
                      <a:pt x="2210" y="575"/>
                      <a:pt x="2210" y="575"/>
                    </a:cubicBezTo>
                    <a:cubicBezTo>
                      <a:pt x="2073" y="762"/>
                      <a:pt x="2073" y="762"/>
                      <a:pt x="2073" y="762"/>
                    </a:cubicBezTo>
                    <a:cubicBezTo>
                      <a:pt x="2114" y="817"/>
                      <a:pt x="2114" y="817"/>
                      <a:pt x="2114" y="817"/>
                    </a:cubicBezTo>
                    <a:cubicBezTo>
                      <a:pt x="2173" y="899"/>
                      <a:pt x="2173" y="899"/>
                      <a:pt x="2173" y="899"/>
                    </a:cubicBezTo>
                    <a:cubicBezTo>
                      <a:pt x="2020" y="899"/>
                      <a:pt x="2020" y="899"/>
                      <a:pt x="2020" y="899"/>
                    </a:cubicBezTo>
                    <a:cubicBezTo>
                      <a:pt x="2060" y="954"/>
                      <a:pt x="2060" y="954"/>
                      <a:pt x="2060" y="954"/>
                    </a:cubicBezTo>
                    <a:cubicBezTo>
                      <a:pt x="2062" y="956"/>
                      <a:pt x="2062" y="956"/>
                      <a:pt x="2062" y="956"/>
                    </a:cubicBezTo>
                    <a:cubicBezTo>
                      <a:pt x="2275" y="1247"/>
                      <a:pt x="2275" y="1247"/>
                      <a:pt x="2275" y="1247"/>
                    </a:cubicBezTo>
                    <a:cubicBezTo>
                      <a:pt x="2335" y="1329"/>
                      <a:pt x="2335" y="1329"/>
                      <a:pt x="2335" y="1329"/>
                    </a:cubicBezTo>
                    <a:cubicBezTo>
                      <a:pt x="2270" y="1329"/>
                      <a:pt x="2270" y="1329"/>
                      <a:pt x="2270" y="1329"/>
                    </a:cubicBezTo>
                    <a:cubicBezTo>
                      <a:pt x="2270" y="1537"/>
                      <a:pt x="2270" y="1537"/>
                      <a:pt x="2270" y="1537"/>
                    </a:cubicBezTo>
                    <a:cubicBezTo>
                      <a:pt x="2084" y="1502"/>
                      <a:pt x="1885" y="1481"/>
                      <a:pt x="1677" y="1476"/>
                    </a:cubicBezTo>
                    <a:cubicBezTo>
                      <a:pt x="1677" y="1278"/>
                      <a:pt x="1677" y="1278"/>
                      <a:pt x="1677" y="1278"/>
                    </a:cubicBezTo>
                    <a:cubicBezTo>
                      <a:pt x="2233" y="1278"/>
                      <a:pt x="2233" y="1278"/>
                      <a:pt x="2233" y="1278"/>
                    </a:cubicBezTo>
                    <a:cubicBezTo>
                      <a:pt x="1919" y="848"/>
                      <a:pt x="1919" y="848"/>
                      <a:pt x="1919" y="848"/>
                    </a:cubicBezTo>
                    <a:cubicBezTo>
                      <a:pt x="2072" y="848"/>
                      <a:pt x="2072" y="848"/>
                      <a:pt x="2072" y="848"/>
                    </a:cubicBezTo>
                    <a:cubicBezTo>
                      <a:pt x="1748" y="403"/>
                      <a:pt x="1748" y="403"/>
                      <a:pt x="1748" y="403"/>
                    </a:cubicBezTo>
                    <a:cubicBezTo>
                      <a:pt x="1868" y="403"/>
                      <a:pt x="1868" y="403"/>
                      <a:pt x="1868" y="403"/>
                    </a:cubicBezTo>
                    <a:cubicBezTo>
                      <a:pt x="1573" y="0"/>
                      <a:pt x="1573" y="0"/>
                      <a:pt x="1573" y="0"/>
                    </a:cubicBezTo>
                    <a:cubicBezTo>
                      <a:pt x="1278" y="403"/>
                      <a:pt x="1278" y="403"/>
                      <a:pt x="1278" y="403"/>
                    </a:cubicBezTo>
                    <a:cubicBezTo>
                      <a:pt x="1399" y="403"/>
                      <a:pt x="1399" y="403"/>
                      <a:pt x="1399" y="403"/>
                    </a:cubicBezTo>
                    <a:cubicBezTo>
                      <a:pt x="1074" y="848"/>
                      <a:pt x="1074" y="848"/>
                      <a:pt x="1074" y="848"/>
                    </a:cubicBezTo>
                    <a:cubicBezTo>
                      <a:pt x="1227" y="848"/>
                      <a:pt x="1227" y="848"/>
                      <a:pt x="1227" y="848"/>
                    </a:cubicBezTo>
                    <a:cubicBezTo>
                      <a:pt x="913" y="1278"/>
                      <a:pt x="913" y="1278"/>
                      <a:pt x="913" y="1278"/>
                    </a:cubicBezTo>
                    <a:cubicBezTo>
                      <a:pt x="1469" y="1278"/>
                      <a:pt x="1469" y="1278"/>
                      <a:pt x="1469" y="1278"/>
                    </a:cubicBezTo>
                    <a:cubicBezTo>
                      <a:pt x="1469" y="1476"/>
                      <a:pt x="1469" y="1476"/>
                      <a:pt x="1469" y="1476"/>
                    </a:cubicBezTo>
                    <a:cubicBezTo>
                      <a:pt x="1261" y="1481"/>
                      <a:pt x="1062" y="1502"/>
                      <a:pt x="877" y="1537"/>
                    </a:cubicBezTo>
                    <a:cubicBezTo>
                      <a:pt x="877" y="1329"/>
                      <a:pt x="877" y="1329"/>
                      <a:pt x="877" y="1329"/>
                    </a:cubicBezTo>
                    <a:cubicBezTo>
                      <a:pt x="812" y="1329"/>
                      <a:pt x="812" y="1329"/>
                      <a:pt x="812" y="1329"/>
                    </a:cubicBezTo>
                    <a:cubicBezTo>
                      <a:pt x="871" y="1247"/>
                      <a:pt x="871" y="1247"/>
                      <a:pt x="871" y="1247"/>
                    </a:cubicBezTo>
                    <a:cubicBezTo>
                      <a:pt x="1085" y="956"/>
                      <a:pt x="1085" y="956"/>
                      <a:pt x="1085" y="956"/>
                    </a:cubicBezTo>
                    <a:cubicBezTo>
                      <a:pt x="1086" y="954"/>
                      <a:pt x="1086" y="954"/>
                      <a:pt x="1086" y="954"/>
                    </a:cubicBezTo>
                    <a:cubicBezTo>
                      <a:pt x="1126" y="899"/>
                      <a:pt x="1126" y="899"/>
                      <a:pt x="1126" y="899"/>
                    </a:cubicBezTo>
                    <a:cubicBezTo>
                      <a:pt x="973" y="899"/>
                      <a:pt x="973" y="899"/>
                      <a:pt x="973" y="899"/>
                    </a:cubicBezTo>
                    <a:cubicBezTo>
                      <a:pt x="1033" y="817"/>
                      <a:pt x="1033" y="817"/>
                      <a:pt x="1033" y="817"/>
                    </a:cubicBezTo>
                    <a:cubicBezTo>
                      <a:pt x="1073" y="762"/>
                      <a:pt x="1073" y="762"/>
                      <a:pt x="1073" y="762"/>
                    </a:cubicBezTo>
                    <a:cubicBezTo>
                      <a:pt x="937" y="575"/>
                      <a:pt x="937" y="575"/>
                      <a:pt x="937" y="575"/>
                    </a:cubicBezTo>
                    <a:cubicBezTo>
                      <a:pt x="1039" y="575"/>
                      <a:pt x="1039" y="575"/>
                      <a:pt x="1039" y="575"/>
                    </a:cubicBezTo>
                    <a:cubicBezTo>
                      <a:pt x="788" y="231"/>
                      <a:pt x="788" y="231"/>
                      <a:pt x="788" y="231"/>
                    </a:cubicBezTo>
                    <a:cubicBezTo>
                      <a:pt x="537" y="575"/>
                      <a:pt x="537" y="575"/>
                      <a:pt x="537" y="575"/>
                    </a:cubicBezTo>
                    <a:cubicBezTo>
                      <a:pt x="640" y="575"/>
                      <a:pt x="640" y="575"/>
                      <a:pt x="640" y="575"/>
                    </a:cubicBezTo>
                    <a:cubicBezTo>
                      <a:pt x="363" y="954"/>
                      <a:pt x="363" y="954"/>
                      <a:pt x="363" y="954"/>
                    </a:cubicBezTo>
                    <a:cubicBezTo>
                      <a:pt x="493" y="954"/>
                      <a:pt x="493" y="954"/>
                      <a:pt x="493" y="954"/>
                    </a:cubicBezTo>
                    <a:cubicBezTo>
                      <a:pt x="225" y="1320"/>
                      <a:pt x="225" y="1320"/>
                      <a:pt x="225" y="1320"/>
                    </a:cubicBezTo>
                    <a:cubicBezTo>
                      <a:pt x="699" y="1320"/>
                      <a:pt x="699" y="1320"/>
                      <a:pt x="699" y="1320"/>
                    </a:cubicBezTo>
                    <a:cubicBezTo>
                      <a:pt x="699" y="1576"/>
                      <a:pt x="699" y="1576"/>
                      <a:pt x="699" y="1576"/>
                    </a:cubicBezTo>
                    <a:cubicBezTo>
                      <a:pt x="422" y="1644"/>
                      <a:pt x="183" y="1744"/>
                      <a:pt x="0" y="1865"/>
                    </a:cubicBezTo>
                    <a:cubicBezTo>
                      <a:pt x="451" y="1764"/>
                      <a:pt x="992" y="1706"/>
                      <a:pt x="1573" y="1706"/>
                    </a:cubicBezTo>
                    <a:cubicBezTo>
                      <a:pt x="2155" y="1706"/>
                      <a:pt x="2695" y="1764"/>
                      <a:pt x="3146" y="1865"/>
                    </a:cubicBezTo>
                    <a:cubicBezTo>
                      <a:pt x="2963" y="1744"/>
                      <a:pt x="2724" y="1644"/>
                      <a:pt x="2447" y="15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85" name="Rectangle 84"/>
            <p:cNvSpPr/>
            <p:nvPr/>
          </p:nvSpPr>
          <p:spPr>
            <a:xfrm>
              <a:off x="685800" y="2478788"/>
              <a:ext cx="8458200" cy="191586"/>
            </a:xfrm>
            <a:prstGeom prst="rect">
              <a:avLst/>
            </a:prstGeom>
            <a:gradFill>
              <a:gsLst>
                <a:gs pos="36000">
                  <a:schemeClr val="bg1">
                    <a:lumMod val="75000"/>
                  </a:schemeClr>
                </a:gs>
                <a:gs pos="43000">
                  <a:schemeClr val="accent4">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5" name="Rectangle 2074"/>
            <p:cNvSpPr/>
            <p:nvPr/>
          </p:nvSpPr>
          <p:spPr>
            <a:xfrm>
              <a:off x="1505883" y="2205347"/>
              <a:ext cx="489608" cy="27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p:cNvGrpSpPr/>
            <p:nvPr/>
          </p:nvGrpSpPr>
          <p:grpSpPr>
            <a:xfrm>
              <a:off x="6276846" y="1383788"/>
              <a:ext cx="1672953" cy="1292846"/>
              <a:chOff x="4312757" y="1224581"/>
              <a:chExt cx="1672953" cy="1292846"/>
            </a:xfrm>
          </p:grpSpPr>
          <p:sp>
            <p:nvSpPr>
              <p:cNvPr id="132" name="Rectangle 131"/>
              <p:cNvSpPr/>
              <p:nvPr/>
            </p:nvSpPr>
            <p:spPr>
              <a:xfrm>
                <a:off x="4492014" y="2065190"/>
                <a:ext cx="1325308" cy="42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7"/>
              <p:cNvSpPr>
                <a:spLocks noEditPoints="1"/>
              </p:cNvSpPr>
              <p:nvPr/>
            </p:nvSpPr>
            <p:spPr bwMode="auto">
              <a:xfrm>
                <a:off x="4312757" y="1224581"/>
                <a:ext cx="1672953" cy="1292846"/>
              </a:xfrm>
              <a:custGeom>
                <a:avLst/>
                <a:gdLst>
                  <a:gd name="T0" fmla="*/ 79 w 718"/>
                  <a:gd name="T1" fmla="*/ 253 h 554"/>
                  <a:gd name="T2" fmla="*/ 674 w 718"/>
                  <a:gd name="T3" fmla="*/ 321 h 554"/>
                  <a:gd name="T4" fmla="*/ 495 w 718"/>
                  <a:gd name="T5" fmla="*/ 253 h 554"/>
                  <a:gd name="T6" fmla="*/ 411 w 718"/>
                  <a:gd name="T7" fmla="*/ 511 h 554"/>
                  <a:gd name="T8" fmla="*/ 495 w 718"/>
                  <a:gd name="T9" fmla="*/ 327 h 554"/>
                  <a:gd name="T10" fmla="*/ 488 w 718"/>
                  <a:gd name="T11" fmla="*/ 243 h 554"/>
                  <a:gd name="T12" fmla="*/ 230 w 718"/>
                  <a:gd name="T13" fmla="*/ 243 h 554"/>
                  <a:gd name="T14" fmla="*/ 223 w 718"/>
                  <a:gd name="T15" fmla="*/ 327 h 554"/>
                  <a:gd name="T16" fmla="*/ 35 w 718"/>
                  <a:gd name="T17" fmla="*/ 554 h 554"/>
                  <a:gd name="T18" fmla="*/ 674 w 718"/>
                  <a:gd name="T19" fmla="*/ 327 h 554"/>
                  <a:gd name="T20" fmla="*/ 143 w 718"/>
                  <a:gd name="T21" fmla="*/ 381 h 554"/>
                  <a:gd name="T22" fmla="*/ 146 w 718"/>
                  <a:gd name="T23" fmla="*/ 381 h 554"/>
                  <a:gd name="T24" fmla="*/ 388 w 718"/>
                  <a:gd name="T25" fmla="*/ 153 h 554"/>
                  <a:gd name="T26" fmla="*/ 362 w 718"/>
                  <a:gd name="T27" fmla="*/ 171 h 554"/>
                  <a:gd name="T28" fmla="*/ 388 w 718"/>
                  <a:gd name="T29" fmla="*/ 201 h 554"/>
                  <a:gd name="T30" fmla="*/ 387 w 718"/>
                  <a:gd name="T31" fmla="*/ 250 h 554"/>
                  <a:gd name="T32" fmla="*/ 381 w 718"/>
                  <a:gd name="T33" fmla="*/ 204 h 554"/>
                  <a:gd name="T34" fmla="*/ 381 w 718"/>
                  <a:gd name="T35" fmla="*/ 204 h 554"/>
                  <a:gd name="T36" fmla="*/ 362 w 718"/>
                  <a:gd name="T37" fmla="*/ 250 h 554"/>
                  <a:gd name="T38" fmla="*/ 329 w 718"/>
                  <a:gd name="T39" fmla="*/ 462 h 554"/>
                  <a:gd name="T40" fmla="*/ 394 w 718"/>
                  <a:gd name="T41" fmla="*/ 511 h 554"/>
                  <a:gd name="T42" fmla="*/ 381 w 718"/>
                  <a:gd name="T43" fmla="*/ 465 h 554"/>
                  <a:gd name="T44" fmla="*/ 381 w 718"/>
                  <a:gd name="T45" fmla="*/ 465 h 554"/>
                  <a:gd name="T46" fmla="*/ 357 w 718"/>
                  <a:gd name="T47" fmla="*/ 465 h 554"/>
                  <a:gd name="T48" fmla="*/ 344 w 718"/>
                  <a:gd name="T49" fmla="*/ 511 h 554"/>
                  <a:gd name="T50" fmla="*/ 341 w 718"/>
                  <a:gd name="T51" fmla="*/ 511 h 554"/>
                  <a:gd name="T52" fmla="*/ 333 w 718"/>
                  <a:gd name="T53" fmla="*/ 250 h 554"/>
                  <a:gd name="T54" fmla="*/ 333 w 718"/>
                  <a:gd name="T55" fmla="*/ 250 h 554"/>
                  <a:gd name="T56" fmla="*/ 354 w 718"/>
                  <a:gd name="T57" fmla="*/ 250 h 554"/>
                  <a:gd name="T58" fmla="*/ 358 w 718"/>
                  <a:gd name="T59" fmla="*/ 204 h 554"/>
                  <a:gd name="T60" fmla="*/ 332 w 718"/>
                  <a:gd name="T61" fmla="*/ 153 h 554"/>
                  <a:gd name="T62" fmla="*/ 332 w 718"/>
                  <a:gd name="T63" fmla="*/ 171 h 554"/>
                  <a:gd name="T64" fmla="*/ 358 w 718"/>
                  <a:gd name="T65" fmla="*/ 201 h 554"/>
                  <a:gd name="T66" fmla="*/ 330 w 718"/>
                  <a:gd name="T67" fmla="*/ 201 h 554"/>
                  <a:gd name="T68" fmla="*/ 420 w 718"/>
                  <a:gd name="T69" fmla="*/ 515 h 554"/>
                  <a:gd name="T70" fmla="*/ 327 w 718"/>
                  <a:gd name="T71" fmla="*/ 465 h 554"/>
                  <a:gd name="T72" fmla="*/ 327 w 718"/>
                  <a:gd name="T73" fmla="*/ 514 h 554"/>
                  <a:gd name="T74" fmla="*/ 407 w 718"/>
                  <a:gd name="T75" fmla="*/ 465 h 554"/>
                  <a:gd name="T76" fmla="*/ 420 w 718"/>
                  <a:gd name="T77" fmla="*/ 515 h 554"/>
                  <a:gd name="T78" fmla="*/ 394 w 718"/>
                  <a:gd name="T79" fmla="*/ 250 h 554"/>
                  <a:gd name="T80" fmla="*/ 420 w 718"/>
                  <a:gd name="T81" fmla="*/ 201 h 554"/>
                  <a:gd name="T82" fmla="*/ 523 w 718"/>
                  <a:gd name="T83" fmla="*/ 381 h 554"/>
                  <a:gd name="T84" fmla="*/ 575 w 718"/>
                  <a:gd name="T85" fmla="*/ 467 h 554"/>
                  <a:gd name="T86" fmla="*/ 230 w 718"/>
                  <a:gd name="T87" fmla="*/ 127 h 554"/>
                  <a:gd name="T88" fmla="*/ 488 w 718"/>
                  <a:gd name="T89" fmla="*/ 127 h 554"/>
                  <a:gd name="T90" fmla="*/ 471 w 718"/>
                  <a:gd name="T91" fmla="*/ 0 h 554"/>
                  <a:gd name="T92" fmla="*/ 359 w 718"/>
                  <a:gd name="T93" fmla="*/ 5 h 554"/>
                  <a:gd name="T94" fmla="*/ 230 w 718"/>
                  <a:gd name="T95" fmla="*/ 127 h 554"/>
                  <a:gd name="T96" fmla="*/ 307 w 718"/>
                  <a:gd name="T97" fmla="*/ 465 h 554"/>
                  <a:gd name="T98" fmla="*/ 314 w 718"/>
                  <a:gd name="T99" fmla="*/ 204 h 554"/>
                  <a:gd name="T100" fmla="*/ 411 w 718"/>
                  <a:gd name="T101" fmla="*/ 204 h 554"/>
                  <a:gd name="T102" fmla="*/ 407 w 718"/>
                  <a:gd name="T103" fmla="*/ 204 h 554"/>
                  <a:gd name="T104" fmla="*/ 407 w 718"/>
                  <a:gd name="T105" fmla="*/ 204 h 554"/>
                  <a:gd name="T106" fmla="*/ 317 w 718"/>
                  <a:gd name="T107" fmla="*/ 20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8" h="554">
                    <a:moveTo>
                      <a:pt x="44" y="321"/>
                    </a:moveTo>
                    <a:cubicBezTo>
                      <a:pt x="223" y="321"/>
                      <a:pt x="223" y="321"/>
                      <a:pt x="223" y="321"/>
                    </a:cubicBezTo>
                    <a:cubicBezTo>
                      <a:pt x="223" y="253"/>
                      <a:pt x="223" y="253"/>
                      <a:pt x="223" y="253"/>
                    </a:cubicBezTo>
                    <a:cubicBezTo>
                      <a:pt x="79" y="253"/>
                      <a:pt x="79" y="253"/>
                      <a:pt x="79" y="253"/>
                    </a:cubicBezTo>
                    <a:cubicBezTo>
                      <a:pt x="0" y="321"/>
                      <a:pt x="0" y="321"/>
                      <a:pt x="0" y="321"/>
                    </a:cubicBezTo>
                    <a:cubicBezTo>
                      <a:pt x="44" y="321"/>
                      <a:pt x="44" y="321"/>
                      <a:pt x="44" y="321"/>
                    </a:cubicBezTo>
                    <a:close/>
                    <a:moveTo>
                      <a:pt x="495" y="321"/>
                    </a:moveTo>
                    <a:cubicBezTo>
                      <a:pt x="674" y="321"/>
                      <a:pt x="674" y="321"/>
                      <a:pt x="674" y="321"/>
                    </a:cubicBezTo>
                    <a:cubicBezTo>
                      <a:pt x="674" y="321"/>
                      <a:pt x="674" y="321"/>
                      <a:pt x="674" y="321"/>
                    </a:cubicBezTo>
                    <a:cubicBezTo>
                      <a:pt x="718" y="321"/>
                      <a:pt x="718" y="321"/>
                      <a:pt x="718" y="321"/>
                    </a:cubicBezTo>
                    <a:cubicBezTo>
                      <a:pt x="639" y="253"/>
                      <a:pt x="639" y="253"/>
                      <a:pt x="639" y="253"/>
                    </a:cubicBezTo>
                    <a:cubicBezTo>
                      <a:pt x="495" y="253"/>
                      <a:pt x="495" y="253"/>
                      <a:pt x="495" y="253"/>
                    </a:cubicBezTo>
                    <a:lnTo>
                      <a:pt x="495" y="321"/>
                    </a:lnTo>
                    <a:close/>
                    <a:moveTo>
                      <a:pt x="417" y="465"/>
                    </a:moveTo>
                    <a:cubicBezTo>
                      <a:pt x="411" y="465"/>
                      <a:pt x="411" y="465"/>
                      <a:pt x="411" y="465"/>
                    </a:cubicBezTo>
                    <a:cubicBezTo>
                      <a:pt x="411" y="511"/>
                      <a:pt x="411" y="511"/>
                      <a:pt x="411" y="511"/>
                    </a:cubicBezTo>
                    <a:cubicBezTo>
                      <a:pt x="417" y="511"/>
                      <a:pt x="417" y="511"/>
                      <a:pt x="417" y="511"/>
                    </a:cubicBezTo>
                    <a:lnTo>
                      <a:pt x="417" y="465"/>
                    </a:lnTo>
                    <a:close/>
                    <a:moveTo>
                      <a:pt x="674" y="327"/>
                    </a:moveTo>
                    <a:cubicBezTo>
                      <a:pt x="495" y="327"/>
                      <a:pt x="495" y="327"/>
                      <a:pt x="495" y="327"/>
                    </a:cubicBezTo>
                    <a:cubicBezTo>
                      <a:pt x="495" y="536"/>
                      <a:pt x="495" y="536"/>
                      <a:pt x="495" y="536"/>
                    </a:cubicBezTo>
                    <a:cubicBezTo>
                      <a:pt x="488" y="536"/>
                      <a:pt x="488" y="536"/>
                      <a:pt x="488" y="536"/>
                    </a:cubicBezTo>
                    <a:cubicBezTo>
                      <a:pt x="488" y="243"/>
                      <a:pt x="488" y="243"/>
                      <a:pt x="488" y="243"/>
                    </a:cubicBezTo>
                    <a:cubicBezTo>
                      <a:pt x="488" y="243"/>
                      <a:pt x="488" y="243"/>
                      <a:pt x="488" y="243"/>
                    </a:cubicBezTo>
                    <a:cubicBezTo>
                      <a:pt x="488" y="135"/>
                      <a:pt x="488" y="135"/>
                      <a:pt x="488" y="135"/>
                    </a:cubicBezTo>
                    <a:cubicBezTo>
                      <a:pt x="437" y="99"/>
                      <a:pt x="361" y="44"/>
                      <a:pt x="359" y="43"/>
                    </a:cubicBezTo>
                    <a:cubicBezTo>
                      <a:pt x="357" y="44"/>
                      <a:pt x="281" y="99"/>
                      <a:pt x="230" y="135"/>
                    </a:cubicBezTo>
                    <a:cubicBezTo>
                      <a:pt x="230" y="243"/>
                      <a:pt x="230" y="243"/>
                      <a:pt x="230" y="243"/>
                    </a:cubicBezTo>
                    <a:cubicBezTo>
                      <a:pt x="230" y="243"/>
                      <a:pt x="230" y="243"/>
                      <a:pt x="230" y="243"/>
                    </a:cubicBezTo>
                    <a:cubicBezTo>
                      <a:pt x="230" y="536"/>
                      <a:pt x="230" y="536"/>
                      <a:pt x="230" y="536"/>
                    </a:cubicBezTo>
                    <a:cubicBezTo>
                      <a:pt x="223" y="536"/>
                      <a:pt x="223" y="536"/>
                      <a:pt x="223" y="536"/>
                    </a:cubicBezTo>
                    <a:cubicBezTo>
                      <a:pt x="223" y="327"/>
                      <a:pt x="223" y="327"/>
                      <a:pt x="223" y="327"/>
                    </a:cubicBezTo>
                    <a:cubicBezTo>
                      <a:pt x="44" y="327"/>
                      <a:pt x="44" y="327"/>
                      <a:pt x="44" y="327"/>
                    </a:cubicBezTo>
                    <a:cubicBezTo>
                      <a:pt x="44" y="528"/>
                      <a:pt x="44" y="528"/>
                      <a:pt x="44" y="528"/>
                    </a:cubicBezTo>
                    <a:cubicBezTo>
                      <a:pt x="35" y="528"/>
                      <a:pt x="35" y="528"/>
                      <a:pt x="35" y="528"/>
                    </a:cubicBezTo>
                    <a:cubicBezTo>
                      <a:pt x="35" y="554"/>
                      <a:pt x="35" y="554"/>
                      <a:pt x="35" y="554"/>
                    </a:cubicBezTo>
                    <a:cubicBezTo>
                      <a:pt x="683" y="554"/>
                      <a:pt x="683" y="554"/>
                      <a:pt x="683" y="554"/>
                    </a:cubicBezTo>
                    <a:cubicBezTo>
                      <a:pt x="683" y="528"/>
                      <a:pt x="683" y="528"/>
                      <a:pt x="683" y="528"/>
                    </a:cubicBezTo>
                    <a:cubicBezTo>
                      <a:pt x="674" y="528"/>
                      <a:pt x="674" y="528"/>
                      <a:pt x="674" y="528"/>
                    </a:cubicBezTo>
                    <a:lnTo>
                      <a:pt x="674" y="327"/>
                    </a:lnTo>
                    <a:close/>
                    <a:moveTo>
                      <a:pt x="143" y="467"/>
                    </a:moveTo>
                    <a:cubicBezTo>
                      <a:pt x="94" y="467"/>
                      <a:pt x="94" y="467"/>
                      <a:pt x="94" y="467"/>
                    </a:cubicBezTo>
                    <a:cubicBezTo>
                      <a:pt x="94" y="381"/>
                      <a:pt x="94" y="381"/>
                      <a:pt x="94" y="381"/>
                    </a:cubicBezTo>
                    <a:cubicBezTo>
                      <a:pt x="143" y="381"/>
                      <a:pt x="143" y="381"/>
                      <a:pt x="143" y="381"/>
                    </a:cubicBezTo>
                    <a:lnTo>
                      <a:pt x="143" y="467"/>
                    </a:lnTo>
                    <a:close/>
                    <a:moveTo>
                      <a:pt x="195" y="467"/>
                    </a:moveTo>
                    <a:cubicBezTo>
                      <a:pt x="146" y="467"/>
                      <a:pt x="146" y="467"/>
                      <a:pt x="146" y="467"/>
                    </a:cubicBezTo>
                    <a:cubicBezTo>
                      <a:pt x="146" y="381"/>
                      <a:pt x="146" y="381"/>
                      <a:pt x="146" y="381"/>
                    </a:cubicBezTo>
                    <a:cubicBezTo>
                      <a:pt x="195" y="381"/>
                      <a:pt x="195" y="381"/>
                      <a:pt x="195" y="381"/>
                    </a:cubicBezTo>
                    <a:lnTo>
                      <a:pt x="195" y="467"/>
                    </a:lnTo>
                    <a:close/>
                    <a:moveTo>
                      <a:pt x="362" y="113"/>
                    </a:moveTo>
                    <a:cubicBezTo>
                      <a:pt x="377" y="114"/>
                      <a:pt x="388" y="131"/>
                      <a:pt x="388" y="153"/>
                    </a:cubicBezTo>
                    <a:cubicBezTo>
                      <a:pt x="388" y="153"/>
                      <a:pt x="388" y="153"/>
                      <a:pt x="388" y="153"/>
                    </a:cubicBezTo>
                    <a:cubicBezTo>
                      <a:pt x="388" y="153"/>
                      <a:pt x="388" y="153"/>
                      <a:pt x="388" y="153"/>
                    </a:cubicBezTo>
                    <a:cubicBezTo>
                      <a:pt x="388" y="171"/>
                      <a:pt x="388" y="171"/>
                      <a:pt x="388" y="171"/>
                    </a:cubicBezTo>
                    <a:cubicBezTo>
                      <a:pt x="362" y="171"/>
                      <a:pt x="362" y="171"/>
                      <a:pt x="362" y="171"/>
                    </a:cubicBezTo>
                    <a:lnTo>
                      <a:pt x="362" y="113"/>
                    </a:lnTo>
                    <a:close/>
                    <a:moveTo>
                      <a:pt x="362" y="174"/>
                    </a:moveTo>
                    <a:cubicBezTo>
                      <a:pt x="388" y="174"/>
                      <a:pt x="388" y="174"/>
                      <a:pt x="388" y="174"/>
                    </a:cubicBezTo>
                    <a:cubicBezTo>
                      <a:pt x="388" y="201"/>
                      <a:pt x="388" y="201"/>
                      <a:pt x="388" y="201"/>
                    </a:cubicBezTo>
                    <a:cubicBezTo>
                      <a:pt x="362" y="201"/>
                      <a:pt x="362" y="201"/>
                      <a:pt x="362" y="201"/>
                    </a:cubicBezTo>
                    <a:lnTo>
                      <a:pt x="362" y="174"/>
                    </a:lnTo>
                    <a:close/>
                    <a:moveTo>
                      <a:pt x="387" y="204"/>
                    </a:moveTo>
                    <a:cubicBezTo>
                      <a:pt x="387" y="250"/>
                      <a:pt x="387" y="250"/>
                      <a:pt x="387" y="250"/>
                    </a:cubicBezTo>
                    <a:cubicBezTo>
                      <a:pt x="384" y="250"/>
                      <a:pt x="384" y="250"/>
                      <a:pt x="384" y="250"/>
                    </a:cubicBezTo>
                    <a:cubicBezTo>
                      <a:pt x="384" y="204"/>
                      <a:pt x="384" y="204"/>
                      <a:pt x="384" y="204"/>
                    </a:cubicBezTo>
                    <a:lnTo>
                      <a:pt x="387" y="204"/>
                    </a:lnTo>
                    <a:close/>
                    <a:moveTo>
                      <a:pt x="381" y="204"/>
                    </a:moveTo>
                    <a:cubicBezTo>
                      <a:pt x="381" y="250"/>
                      <a:pt x="381" y="250"/>
                      <a:pt x="381" y="250"/>
                    </a:cubicBezTo>
                    <a:cubicBezTo>
                      <a:pt x="371" y="250"/>
                      <a:pt x="371" y="250"/>
                      <a:pt x="371" y="250"/>
                    </a:cubicBezTo>
                    <a:cubicBezTo>
                      <a:pt x="371" y="204"/>
                      <a:pt x="371" y="204"/>
                      <a:pt x="371" y="204"/>
                    </a:cubicBezTo>
                    <a:lnTo>
                      <a:pt x="381" y="204"/>
                    </a:lnTo>
                    <a:close/>
                    <a:moveTo>
                      <a:pt x="362" y="204"/>
                    </a:moveTo>
                    <a:cubicBezTo>
                      <a:pt x="367" y="204"/>
                      <a:pt x="367" y="204"/>
                      <a:pt x="367" y="204"/>
                    </a:cubicBezTo>
                    <a:cubicBezTo>
                      <a:pt x="367" y="250"/>
                      <a:pt x="367" y="250"/>
                      <a:pt x="367" y="250"/>
                    </a:cubicBezTo>
                    <a:cubicBezTo>
                      <a:pt x="362" y="250"/>
                      <a:pt x="362" y="250"/>
                      <a:pt x="362" y="250"/>
                    </a:cubicBezTo>
                    <a:lnTo>
                      <a:pt x="362" y="204"/>
                    </a:lnTo>
                    <a:close/>
                    <a:moveTo>
                      <a:pt x="396" y="367"/>
                    </a:moveTo>
                    <a:cubicBezTo>
                      <a:pt x="396" y="462"/>
                      <a:pt x="396" y="462"/>
                      <a:pt x="396" y="462"/>
                    </a:cubicBezTo>
                    <a:cubicBezTo>
                      <a:pt x="329" y="462"/>
                      <a:pt x="329" y="462"/>
                      <a:pt x="329" y="462"/>
                    </a:cubicBezTo>
                    <a:cubicBezTo>
                      <a:pt x="329" y="367"/>
                      <a:pt x="329" y="367"/>
                      <a:pt x="329" y="367"/>
                    </a:cubicBezTo>
                    <a:lnTo>
                      <a:pt x="396" y="367"/>
                    </a:lnTo>
                    <a:close/>
                    <a:moveTo>
                      <a:pt x="394" y="465"/>
                    </a:moveTo>
                    <a:cubicBezTo>
                      <a:pt x="394" y="511"/>
                      <a:pt x="394" y="511"/>
                      <a:pt x="394" y="511"/>
                    </a:cubicBezTo>
                    <a:cubicBezTo>
                      <a:pt x="384" y="511"/>
                      <a:pt x="384" y="511"/>
                      <a:pt x="384" y="511"/>
                    </a:cubicBezTo>
                    <a:cubicBezTo>
                      <a:pt x="384" y="465"/>
                      <a:pt x="384" y="465"/>
                      <a:pt x="384" y="465"/>
                    </a:cubicBezTo>
                    <a:lnTo>
                      <a:pt x="394" y="465"/>
                    </a:lnTo>
                    <a:close/>
                    <a:moveTo>
                      <a:pt x="381" y="465"/>
                    </a:moveTo>
                    <a:cubicBezTo>
                      <a:pt x="381" y="511"/>
                      <a:pt x="381" y="511"/>
                      <a:pt x="381" y="511"/>
                    </a:cubicBezTo>
                    <a:cubicBezTo>
                      <a:pt x="371" y="511"/>
                      <a:pt x="371" y="511"/>
                      <a:pt x="371" y="511"/>
                    </a:cubicBezTo>
                    <a:cubicBezTo>
                      <a:pt x="371" y="465"/>
                      <a:pt x="371" y="465"/>
                      <a:pt x="371" y="465"/>
                    </a:cubicBezTo>
                    <a:lnTo>
                      <a:pt x="381" y="465"/>
                    </a:lnTo>
                    <a:close/>
                    <a:moveTo>
                      <a:pt x="367" y="465"/>
                    </a:moveTo>
                    <a:cubicBezTo>
                      <a:pt x="367" y="511"/>
                      <a:pt x="367" y="511"/>
                      <a:pt x="367" y="511"/>
                    </a:cubicBezTo>
                    <a:cubicBezTo>
                      <a:pt x="357" y="511"/>
                      <a:pt x="357" y="511"/>
                      <a:pt x="357" y="511"/>
                    </a:cubicBezTo>
                    <a:cubicBezTo>
                      <a:pt x="357" y="465"/>
                      <a:pt x="357" y="465"/>
                      <a:pt x="357" y="465"/>
                    </a:cubicBezTo>
                    <a:lnTo>
                      <a:pt x="367" y="465"/>
                    </a:lnTo>
                    <a:close/>
                    <a:moveTo>
                      <a:pt x="354" y="465"/>
                    </a:moveTo>
                    <a:cubicBezTo>
                      <a:pt x="354" y="511"/>
                      <a:pt x="354" y="511"/>
                      <a:pt x="354" y="511"/>
                    </a:cubicBezTo>
                    <a:cubicBezTo>
                      <a:pt x="344" y="511"/>
                      <a:pt x="344" y="511"/>
                      <a:pt x="344" y="511"/>
                    </a:cubicBezTo>
                    <a:cubicBezTo>
                      <a:pt x="344" y="465"/>
                      <a:pt x="344" y="465"/>
                      <a:pt x="344" y="465"/>
                    </a:cubicBezTo>
                    <a:lnTo>
                      <a:pt x="354" y="465"/>
                    </a:lnTo>
                    <a:close/>
                    <a:moveTo>
                      <a:pt x="341" y="465"/>
                    </a:moveTo>
                    <a:cubicBezTo>
                      <a:pt x="341" y="511"/>
                      <a:pt x="341" y="511"/>
                      <a:pt x="341" y="511"/>
                    </a:cubicBezTo>
                    <a:cubicBezTo>
                      <a:pt x="330" y="511"/>
                      <a:pt x="330" y="511"/>
                      <a:pt x="330" y="511"/>
                    </a:cubicBezTo>
                    <a:cubicBezTo>
                      <a:pt x="330" y="465"/>
                      <a:pt x="330" y="465"/>
                      <a:pt x="330" y="465"/>
                    </a:cubicBezTo>
                    <a:lnTo>
                      <a:pt x="341" y="465"/>
                    </a:lnTo>
                    <a:close/>
                    <a:moveTo>
                      <a:pt x="333" y="250"/>
                    </a:moveTo>
                    <a:cubicBezTo>
                      <a:pt x="333" y="204"/>
                      <a:pt x="333" y="204"/>
                      <a:pt x="333" y="204"/>
                    </a:cubicBezTo>
                    <a:cubicBezTo>
                      <a:pt x="341" y="204"/>
                      <a:pt x="341" y="204"/>
                      <a:pt x="341" y="204"/>
                    </a:cubicBezTo>
                    <a:cubicBezTo>
                      <a:pt x="341" y="250"/>
                      <a:pt x="341" y="250"/>
                      <a:pt x="341" y="250"/>
                    </a:cubicBezTo>
                    <a:lnTo>
                      <a:pt x="333" y="250"/>
                    </a:lnTo>
                    <a:close/>
                    <a:moveTo>
                      <a:pt x="344" y="250"/>
                    </a:moveTo>
                    <a:cubicBezTo>
                      <a:pt x="344" y="204"/>
                      <a:pt x="344" y="204"/>
                      <a:pt x="344" y="204"/>
                    </a:cubicBezTo>
                    <a:cubicBezTo>
                      <a:pt x="354" y="204"/>
                      <a:pt x="354" y="204"/>
                      <a:pt x="354" y="204"/>
                    </a:cubicBezTo>
                    <a:cubicBezTo>
                      <a:pt x="354" y="250"/>
                      <a:pt x="354" y="250"/>
                      <a:pt x="354" y="250"/>
                    </a:cubicBezTo>
                    <a:lnTo>
                      <a:pt x="344" y="250"/>
                    </a:lnTo>
                    <a:close/>
                    <a:moveTo>
                      <a:pt x="357" y="250"/>
                    </a:moveTo>
                    <a:cubicBezTo>
                      <a:pt x="357" y="204"/>
                      <a:pt x="357" y="204"/>
                      <a:pt x="357" y="204"/>
                    </a:cubicBezTo>
                    <a:cubicBezTo>
                      <a:pt x="358" y="204"/>
                      <a:pt x="358" y="204"/>
                      <a:pt x="358" y="204"/>
                    </a:cubicBezTo>
                    <a:cubicBezTo>
                      <a:pt x="358" y="250"/>
                      <a:pt x="358" y="250"/>
                      <a:pt x="358" y="250"/>
                    </a:cubicBezTo>
                    <a:lnTo>
                      <a:pt x="357" y="250"/>
                    </a:lnTo>
                    <a:close/>
                    <a:moveTo>
                      <a:pt x="332" y="153"/>
                    </a:moveTo>
                    <a:cubicBezTo>
                      <a:pt x="332" y="153"/>
                      <a:pt x="332" y="153"/>
                      <a:pt x="332" y="153"/>
                    </a:cubicBezTo>
                    <a:cubicBezTo>
                      <a:pt x="332" y="153"/>
                      <a:pt x="332" y="153"/>
                      <a:pt x="332" y="153"/>
                    </a:cubicBezTo>
                    <a:cubicBezTo>
                      <a:pt x="332" y="131"/>
                      <a:pt x="343" y="114"/>
                      <a:pt x="358" y="113"/>
                    </a:cubicBezTo>
                    <a:cubicBezTo>
                      <a:pt x="358" y="171"/>
                      <a:pt x="358" y="171"/>
                      <a:pt x="358" y="171"/>
                    </a:cubicBezTo>
                    <a:cubicBezTo>
                      <a:pt x="332" y="171"/>
                      <a:pt x="332" y="171"/>
                      <a:pt x="332" y="171"/>
                    </a:cubicBezTo>
                    <a:lnTo>
                      <a:pt x="332" y="153"/>
                    </a:lnTo>
                    <a:close/>
                    <a:moveTo>
                      <a:pt x="332" y="174"/>
                    </a:moveTo>
                    <a:cubicBezTo>
                      <a:pt x="358" y="174"/>
                      <a:pt x="358" y="174"/>
                      <a:pt x="358" y="174"/>
                    </a:cubicBezTo>
                    <a:cubicBezTo>
                      <a:pt x="358" y="201"/>
                      <a:pt x="358" y="201"/>
                      <a:pt x="358" y="201"/>
                    </a:cubicBezTo>
                    <a:cubicBezTo>
                      <a:pt x="332" y="201"/>
                      <a:pt x="332" y="201"/>
                      <a:pt x="332" y="201"/>
                    </a:cubicBezTo>
                    <a:lnTo>
                      <a:pt x="332" y="174"/>
                    </a:lnTo>
                    <a:close/>
                    <a:moveTo>
                      <a:pt x="304" y="201"/>
                    </a:moveTo>
                    <a:cubicBezTo>
                      <a:pt x="330" y="201"/>
                      <a:pt x="330" y="201"/>
                      <a:pt x="330" y="201"/>
                    </a:cubicBezTo>
                    <a:cubicBezTo>
                      <a:pt x="330" y="253"/>
                      <a:pt x="330" y="253"/>
                      <a:pt x="330" y="253"/>
                    </a:cubicBezTo>
                    <a:cubicBezTo>
                      <a:pt x="304" y="253"/>
                      <a:pt x="304" y="253"/>
                      <a:pt x="304" y="253"/>
                    </a:cubicBezTo>
                    <a:lnTo>
                      <a:pt x="304" y="201"/>
                    </a:lnTo>
                    <a:close/>
                    <a:moveTo>
                      <a:pt x="420" y="515"/>
                    </a:moveTo>
                    <a:cubicBezTo>
                      <a:pt x="304" y="515"/>
                      <a:pt x="304" y="515"/>
                      <a:pt x="304" y="515"/>
                    </a:cubicBezTo>
                    <a:cubicBezTo>
                      <a:pt x="304" y="462"/>
                      <a:pt x="304" y="462"/>
                      <a:pt x="304" y="462"/>
                    </a:cubicBezTo>
                    <a:cubicBezTo>
                      <a:pt x="327" y="462"/>
                      <a:pt x="327" y="462"/>
                      <a:pt x="327" y="462"/>
                    </a:cubicBezTo>
                    <a:cubicBezTo>
                      <a:pt x="327" y="465"/>
                      <a:pt x="327" y="465"/>
                      <a:pt x="327" y="465"/>
                    </a:cubicBezTo>
                    <a:cubicBezTo>
                      <a:pt x="317" y="465"/>
                      <a:pt x="317" y="465"/>
                      <a:pt x="317" y="465"/>
                    </a:cubicBezTo>
                    <a:cubicBezTo>
                      <a:pt x="317" y="511"/>
                      <a:pt x="317" y="511"/>
                      <a:pt x="317" y="511"/>
                    </a:cubicBezTo>
                    <a:cubicBezTo>
                      <a:pt x="327" y="511"/>
                      <a:pt x="327" y="511"/>
                      <a:pt x="327" y="511"/>
                    </a:cubicBezTo>
                    <a:cubicBezTo>
                      <a:pt x="327" y="514"/>
                      <a:pt x="327" y="514"/>
                      <a:pt x="327" y="514"/>
                    </a:cubicBezTo>
                    <a:cubicBezTo>
                      <a:pt x="397" y="514"/>
                      <a:pt x="397" y="514"/>
                      <a:pt x="397" y="514"/>
                    </a:cubicBezTo>
                    <a:cubicBezTo>
                      <a:pt x="397" y="511"/>
                      <a:pt x="397" y="511"/>
                      <a:pt x="397" y="511"/>
                    </a:cubicBezTo>
                    <a:cubicBezTo>
                      <a:pt x="407" y="511"/>
                      <a:pt x="407" y="511"/>
                      <a:pt x="407" y="511"/>
                    </a:cubicBezTo>
                    <a:cubicBezTo>
                      <a:pt x="407" y="465"/>
                      <a:pt x="407" y="465"/>
                      <a:pt x="407" y="465"/>
                    </a:cubicBezTo>
                    <a:cubicBezTo>
                      <a:pt x="397" y="465"/>
                      <a:pt x="397" y="465"/>
                      <a:pt x="397" y="465"/>
                    </a:cubicBezTo>
                    <a:cubicBezTo>
                      <a:pt x="397" y="462"/>
                      <a:pt x="397" y="462"/>
                      <a:pt x="397" y="462"/>
                    </a:cubicBezTo>
                    <a:cubicBezTo>
                      <a:pt x="420" y="462"/>
                      <a:pt x="420" y="462"/>
                      <a:pt x="420" y="462"/>
                    </a:cubicBezTo>
                    <a:lnTo>
                      <a:pt x="420" y="515"/>
                    </a:lnTo>
                    <a:close/>
                    <a:moveTo>
                      <a:pt x="420" y="253"/>
                    </a:moveTo>
                    <a:cubicBezTo>
                      <a:pt x="390" y="253"/>
                      <a:pt x="390" y="253"/>
                      <a:pt x="390" y="253"/>
                    </a:cubicBezTo>
                    <a:cubicBezTo>
                      <a:pt x="390" y="250"/>
                      <a:pt x="390" y="250"/>
                      <a:pt x="390" y="250"/>
                    </a:cubicBezTo>
                    <a:cubicBezTo>
                      <a:pt x="394" y="250"/>
                      <a:pt x="394" y="250"/>
                      <a:pt x="394" y="250"/>
                    </a:cubicBezTo>
                    <a:cubicBezTo>
                      <a:pt x="394" y="204"/>
                      <a:pt x="394" y="204"/>
                      <a:pt x="394" y="204"/>
                    </a:cubicBezTo>
                    <a:cubicBezTo>
                      <a:pt x="390" y="204"/>
                      <a:pt x="390" y="204"/>
                      <a:pt x="390" y="204"/>
                    </a:cubicBezTo>
                    <a:cubicBezTo>
                      <a:pt x="390" y="201"/>
                      <a:pt x="390" y="201"/>
                      <a:pt x="390" y="201"/>
                    </a:cubicBezTo>
                    <a:cubicBezTo>
                      <a:pt x="420" y="201"/>
                      <a:pt x="420" y="201"/>
                      <a:pt x="420" y="201"/>
                    </a:cubicBezTo>
                    <a:lnTo>
                      <a:pt x="420" y="253"/>
                    </a:lnTo>
                    <a:close/>
                    <a:moveTo>
                      <a:pt x="572" y="467"/>
                    </a:moveTo>
                    <a:cubicBezTo>
                      <a:pt x="523" y="467"/>
                      <a:pt x="523" y="467"/>
                      <a:pt x="523" y="467"/>
                    </a:cubicBezTo>
                    <a:cubicBezTo>
                      <a:pt x="523" y="381"/>
                      <a:pt x="523" y="381"/>
                      <a:pt x="523" y="381"/>
                    </a:cubicBezTo>
                    <a:cubicBezTo>
                      <a:pt x="572" y="381"/>
                      <a:pt x="572" y="381"/>
                      <a:pt x="572" y="381"/>
                    </a:cubicBezTo>
                    <a:lnTo>
                      <a:pt x="572" y="467"/>
                    </a:lnTo>
                    <a:close/>
                    <a:moveTo>
                      <a:pt x="624" y="467"/>
                    </a:moveTo>
                    <a:cubicBezTo>
                      <a:pt x="575" y="467"/>
                      <a:pt x="575" y="467"/>
                      <a:pt x="575" y="467"/>
                    </a:cubicBezTo>
                    <a:cubicBezTo>
                      <a:pt x="575" y="381"/>
                      <a:pt x="575" y="381"/>
                      <a:pt x="575" y="381"/>
                    </a:cubicBezTo>
                    <a:cubicBezTo>
                      <a:pt x="624" y="381"/>
                      <a:pt x="624" y="381"/>
                      <a:pt x="624" y="381"/>
                    </a:cubicBezTo>
                    <a:lnTo>
                      <a:pt x="624" y="467"/>
                    </a:lnTo>
                    <a:close/>
                    <a:moveTo>
                      <a:pt x="230" y="127"/>
                    </a:moveTo>
                    <a:cubicBezTo>
                      <a:pt x="230" y="127"/>
                      <a:pt x="230" y="127"/>
                      <a:pt x="230" y="127"/>
                    </a:cubicBezTo>
                    <a:cubicBezTo>
                      <a:pt x="359" y="35"/>
                      <a:pt x="359" y="35"/>
                      <a:pt x="359" y="35"/>
                    </a:cubicBezTo>
                    <a:cubicBezTo>
                      <a:pt x="488" y="127"/>
                      <a:pt x="488" y="127"/>
                      <a:pt x="488" y="127"/>
                    </a:cubicBezTo>
                    <a:cubicBezTo>
                      <a:pt x="488" y="127"/>
                      <a:pt x="488" y="127"/>
                      <a:pt x="488" y="127"/>
                    </a:cubicBezTo>
                    <a:cubicBezTo>
                      <a:pt x="536" y="161"/>
                      <a:pt x="536" y="161"/>
                      <a:pt x="536" y="161"/>
                    </a:cubicBezTo>
                    <a:cubicBezTo>
                      <a:pt x="550" y="141"/>
                      <a:pt x="550" y="141"/>
                      <a:pt x="550" y="141"/>
                    </a:cubicBezTo>
                    <a:cubicBezTo>
                      <a:pt x="471" y="85"/>
                      <a:pt x="471" y="85"/>
                      <a:pt x="471" y="85"/>
                    </a:cubicBezTo>
                    <a:cubicBezTo>
                      <a:pt x="471" y="0"/>
                      <a:pt x="471" y="0"/>
                      <a:pt x="471" y="0"/>
                    </a:cubicBezTo>
                    <a:cubicBezTo>
                      <a:pt x="429" y="0"/>
                      <a:pt x="429" y="0"/>
                      <a:pt x="429" y="0"/>
                    </a:cubicBezTo>
                    <a:cubicBezTo>
                      <a:pt x="429" y="55"/>
                      <a:pt x="429" y="55"/>
                      <a:pt x="429" y="55"/>
                    </a:cubicBezTo>
                    <a:cubicBezTo>
                      <a:pt x="359" y="5"/>
                      <a:pt x="359" y="5"/>
                      <a:pt x="359" y="5"/>
                    </a:cubicBezTo>
                    <a:cubicBezTo>
                      <a:pt x="359" y="5"/>
                      <a:pt x="359" y="5"/>
                      <a:pt x="359" y="5"/>
                    </a:cubicBezTo>
                    <a:cubicBezTo>
                      <a:pt x="359" y="5"/>
                      <a:pt x="359" y="5"/>
                      <a:pt x="359" y="5"/>
                    </a:cubicBezTo>
                    <a:cubicBezTo>
                      <a:pt x="168" y="141"/>
                      <a:pt x="168" y="141"/>
                      <a:pt x="168" y="141"/>
                    </a:cubicBezTo>
                    <a:cubicBezTo>
                      <a:pt x="182" y="161"/>
                      <a:pt x="182" y="161"/>
                      <a:pt x="182" y="161"/>
                    </a:cubicBezTo>
                    <a:lnTo>
                      <a:pt x="230" y="127"/>
                    </a:lnTo>
                    <a:close/>
                    <a:moveTo>
                      <a:pt x="307" y="511"/>
                    </a:moveTo>
                    <a:cubicBezTo>
                      <a:pt x="314" y="511"/>
                      <a:pt x="314" y="511"/>
                      <a:pt x="314" y="511"/>
                    </a:cubicBezTo>
                    <a:cubicBezTo>
                      <a:pt x="314" y="465"/>
                      <a:pt x="314" y="465"/>
                      <a:pt x="314" y="465"/>
                    </a:cubicBezTo>
                    <a:cubicBezTo>
                      <a:pt x="307" y="465"/>
                      <a:pt x="307" y="465"/>
                      <a:pt x="307" y="465"/>
                    </a:cubicBezTo>
                    <a:lnTo>
                      <a:pt x="307" y="511"/>
                    </a:lnTo>
                    <a:close/>
                    <a:moveTo>
                      <a:pt x="307" y="250"/>
                    </a:moveTo>
                    <a:cubicBezTo>
                      <a:pt x="314" y="250"/>
                      <a:pt x="314" y="250"/>
                      <a:pt x="314" y="250"/>
                    </a:cubicBezTo>
                    <a:cubicBezTo>
                      <a:pt x="314" y="204"/>
                      <a:pt x="314" y="204"/>
                      <a:pt x="314" y="204"/>
                    </a:cubicBezTo>
                    <a:cubicBezTo>
                      <a:pt x="307" y="204"/>
                      <a:pt x="307" y="204"/>
                      <a:pt x="307" y="204"/>
                    </a:cubicBezTo>
                    <a:lnTo>
                      <a:pt x="307" y="250"/>
                    </a:lnTo>
                    <a:close/>
                    <a:moveTo>
                      <a:pt x="417" y="204"/>
                    </a:moveTo>
                    <a:cubicBezTo>
                      <a:pt x="411" y="204"/>
                      <a:pt x="411" y="204"/>
                      <a:pt x="411" y="204"/>
                    </a:cubicBezTo>
                    <a:cubicBezTo>
                      <a:pt x="411" y="250"/>
                      <a:pt x="411" y="250"/>
                      <a:pt x="411" y="250"/>
                    </a:cubicBezTo>
                    <a:cubicBezTo>
                      <a:pt x="417" y="250"/>
                      <a:pt x="417" y="250"/>
                      <a:pt x="417" y="250"/>
                    </a:cubicBezTo>
                    <a:lnTo>
                      <a:pt x="417" y="204"/>
                    </a:lnTo>
                    <a:close/>
                    <a:moveTo>
                      <a:pt x="407" y="204"/>
                    </a:moveTo>
                    <a:cubicBezTo>
                      <a:pt x="397" y="204"/>
                      <a:pt x="397" y="204"/>
                      <a:pt x="397" y="204"/>
                    </a:cubicBezTo>
                    <a:cubicBezTo>
                      <a:pt x="397" y="250"/>
                      <a:pt x="397" y="250"/>
                      <a:pt x="397" y="250"/>
                    </a:cubicBezTo>
                    <a:cubicBezTo>
                      <a:pt x="407" y="250"/>
                      <a:pt x="407" y="250"/>
                      <a:pt x="407" y="250"/>
                    </a:cubicBezTo>
                    <a:lnTo>
                      <a:pt x="407" y="204"/>
                    </a:lnTo>
                    <a:close/>
                    <a:moveTo>
                      <a:pt x="317" y="250"/>
                    </a:moveTo>
                    <a:cubicBezTo>
                      <a:pt x="327" y="250"/>
                      <a:pt x="327" y="250"/>
                      <a:pt x="327" y="250"/>
                    </a:cubicBezTo>
                    <a:cubicBezTo>
                      <a:pt x="327" y="204"/>
                      <a:pt x="327" y="204"/>
                      <a:pt x="327" y="204"/>
                    </a:cubicBezTo>
                    <a:cubicBezTo>
                      <a:pt x="317" y="204"/>
                      <a:pt x="317" y="204"/>
                      <a:pt x="317" y="204"/>
                    </a:cubicBezTo>
                    <a:lnTo>
                      <a:pt x="317"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9" name="Freeform 29"/>
            <p:cNvSpPr>
              <a:spLocks noEditPoints="1"/>
            </p:cNvSpPr>
            <p:nvPr/>
          </p:nvSpPr>
          <p:spPr bwMode="auto">
            <a:xfrm>
              <a:off x="1016897" y="1637725"/>
              <a:ext cx="1516150" cy="1034065"/>
            </a:xfrm>
            <a:custGeom>
              <a:avLst/>
              <a:gdLst>
                <a:gd name="T0" fmla="*/ 739 w 879"/>
                <a:gd name="T1" fmla="*/ 234 h 600"/>
                <a:gd name="T2" fmla="*/ 517 w 879"/>
                <a:gd name="T3" fmla="*/ 10 h 600"/>
                <a:gd name="T4" fmla="*/ 418 w 879"/>
                <a:gd name="T5" fmla="*/ 0 h 600"/>
                <a:gd name="T6" fmla="*/ 821 w 879"/>
                <a:gd name="T7" fmla="*/ 369 h 600"/>
                <a:gd name="T8" fmla="*/ 250 w 879"/>
                <a:gd name="T9" fmla="*/ 163 h 600"/>
                <a:gd name="T10" fmla="*/ 38 w 879"/>
                <a:gd name="T11" fmla="*/ 365 h 600"/>
                <a:gd name="T12" fmla="*/ 837 w 879"/>
                <a:gd name="T13" fmla="*/ 600 h 600"/>
                <a:gd name="T14" fmla="*/ 76 w 879"/>
                <a:gd name="T15" fmla="*/ 562 h 600"/>
                <a:gd name="T16" fmla="*/ 76 w 879"/>
                <a:gd name="T17" fmla="*/ 562 h 600"/>
                <a:gd name="T18" fmla="*/ 94 w 879"/>
                <a:gd name="T19" fmla="*/ 462 h 600"/>
                <a:gd name="T20" fmla="*/ 97 w 879"/>
                <a:gd name="T21" fmla="*/ 462 h 600"/>
                <a:gd name="T22" fmla="*/ 115 w 879"/>
                <a:gd name="T23" fmla="*/ 562 h 600"/>
                <a:gd name="T24" fmla="*/ 147 w 879"/>
                <a:gd name="T25" fmla="*/ 562 h 600"/>
                <a:gd name="T26" fmla="*/ 147 w 879"/>
                <a:gd name="T27" fmla="*/ 562 h 600"/>
                <a:gd name="T28" fmla="*/ 165 w 879"/>
                <a:gd name="T29" fmla="*/ 462 h 600"/>
                <a:gd name="T30" fmla="*/ 168 w 879"/>
                <a:gd name="T31" fmla="*/ 462 h 600"/>
                <a:gd name="T32" fmla="*/ 186 w 879"/>
                <a:gd name="T33" fmla="*/ 562 h 600"/>
                <a:gd name="T34" fmla="*/ 218 w 879"/>
                <a:gd name="T35" fmla="*/ 562 h 600"/>
                <a:gd name="T36" fmla="*/ 218 w 879"/>
                <a:gd name="T37" fmla="*/ 562 h 600"/>
                <a:gd name="T38" fmla="*/ 236 w 879"/>
                <a:gd name="T39" fmla="*/ 462 h 600"/>
                <a:gd name="T40" fmla="*/ 239 w 879"/>
                <a:gd name="T41" fmla="*/ 462 h 600"/>
                <a:gd name="T42" fmla="*/ 65 w 879"/>
                <a:gd name="T43" fmla="*/ 440 h 600"/>
                <a:gd name="T44" fmla="*/ 416 w 879"/>
                <a:gd name="T45" fmla="*/ 135 h 600"/>
                <a:gd name="T46" fmla="*/ 416 w 879"/>
                <a:gd name="T47" fmla="*/ 135 h 600"/>
                <a:gd name="T48" fmla="*/ 416 w 879"/>
                <a:gd name="T49" fmla="*/ 220 h 600"/>
                <a:gd name="T50" fmla="*/ 292 w 879"/>
                <a:gd name="T51" fmla="*/ 444 h 600"/>
                <a:gd name="T52" fmla="*/ 292 w 879"/>
                <a:gd name="T53" fmla="*/ 441 h 600"/>
                <a:gd name="T54" fmla="*/ 333 w 879"/>
                <a:gd name="T55" fmla="*/ 391 h 600"/>
                <a:gd name="T56" fmla="*/ 333 w 879"/>
                <a:gd name="T57" fmla="*/ 391 h 600"/>
                <a:gd name="T58" fmla="*/ 377 w 879"/>
                <a:gd name="T59" fmla="*/ 444 h 600"/>
                <a:gd name="T60" fmla="*/ 336 w 879"/>
                <a:gd name="T61" fmla="*/ 394 h 600"/>
                <a:gd name="T62" fmla="*/ 336 w 879"/>
                <a:gd name="T63" fmla="*/ 391 h 600"/>
                <a:gd name="T64" fmla="*/ 412 w 879"/>
                <a:gd name="T65" fmla="*/ 258 h 600"/>
                <a:gd name="T66" fmla="*/ 412 w 879"/>
                <a:gd name="T67" fmla="*/ 258 h 600"/>
                <a:gd name="T68" fmla="*/ 412 w 879"/>
                <a:gd name="T69" fmla="*/ 179 h 600"/>
                <a:gd name="T70" fmla="*/ 377 w 879"/>
                <a:gd name="T71" fmla="*/ 135 h 600"/>
                <a:gd name="T72" fmla="*/ 452 w 879"/>
                <a:gd name="T73" fmla="*/ 223 h 600"/>
                <a:gd name="T74" fmla="*/ 484 w 879"/>
                <a:gd name="T75" fmla="*/ 484 h 600"/>
                <a:gd name="T76" fmla="*/ 484 w 879"/>
                <a:gd name="T77" fmla="*/ 484 h 600"/>
                <a:gd name="T78" fmla="*/ 484 w 879"/>
                <a:gd name="T79" fmla="*/ 394 h 600"/>
                <a:gd name="T80" fmla="*/ 443 w 879"/>
                <a:gd name="T81" fmla="*/ 345 h 600"/>
                <a:gd name="T82" fmla="*/ 487 w 879"/>
                <a:gd name="T83" fmla="*/ 484 h 600"/>
                <a:gd name="T84" fmla="*/ 528 w 879"/>
                <a:gd name="T85" fmla="*/ 441 h 600"/>
                <a:gd name="T86" fmla="*/ 528 w 879"/>
                <a:gd name="T87" fmla="*/ 441 h 600"/>
                <a:gd name="T88" fmla="*/ 528 w 879"/>
                <a:gd name="T89" fmla="*/ 345 h 600"/>
                <a:gd name="T90" fmla="*/ 642 w 879"/>
                <a:gd name="T91" fmla="*/ 444 h 600"/>
                <a:gd name="T92" fmla="*/ 642 w 879"/>
                <a:gd name="T93" fmla="*/ 441 h 600"/>
                <a:gd name="T94" fmla="*/ 683 w 879"/>
                <a:gd name="T95" fmla="*/ 391 h 600"/>
                <a:gd name="T96" fmla="*/ 683 w 879"/>
                <a:gd name="T97" fmla="*/ 391 h 600"/>
                <a:gd name="T98" fmla="*/ 727 w 879"/>
                <a:gd name="T99" fmla="*/ 444 h 600"/>
                <a:gd name="T100" fmla="*/ 686 w 879"/>
                <a:gd name="T101" fmla="*/ 394 h 600"/>
                <a:gd name="T102" fmla="*/ 686 w 879"/>
                <a:gd name="T103" fmla="*/ 391 h 600"/>
                <a:gd name="T104" fmla="*/ 727 w 879"/>
                <a:gd name="T105" fmla="*/ 255 h 600"/>
                <a:gd name="T106" fmla="*/ 825 w 879"/>
                <a:gd name="T107" fmla="*/ 365 h 600"/>
                <a:gd name="T108" fmla="*/ 727 w 879"/>
                <a:gd name="T109" fmla="*/ 25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9" h="600">
                  <a:moveTo>
                    <a:pt x="418" y="47"/>
                  </a:moveTo>
                  <a:cubicBezTo>
                    <a:pt x="730" y="249"/>
                    <a:pt x="730" y="249"/>
                    <a:pt x="730" y="249"/>
                  </a:cubicBezTo>
                  <a:cubicBezTo>
                    <a:pt x="739" y="235"/>
                    <a:pt x="739" y="235"/>
                    <a:pt x="739" y="235"/>
                  </a:cubicBezTo>
                  <a:cubicBezTo>
                    <a:pt x="739" y="234"/>
                    <a:pt x="739" y="234"/>
                    <a:pt x="739" y="234"/>
                  </a:cubicBezTo>
                  <a:cubicBezTo>
                    <a:pt x="751" y="216"/>
                    <a:pt x="751" y="216"/>
                    <a:pt x="751" y="216"/>
                  </a:cubicBezTo>
                  <a:cubicBezTo>
                    <a:pt x="568" y="97"/>
                    <a:pt x="568" y="97"/>
                    <a:pt x="568" y="97"/>
                  </a:cubicBezTo>
                  <a:cubicBezTo>
                    <a:pt x="568" y="10"/>
                    <a:pt x="568" y="10"/>
                    <a:pt x="568" y="10"/>
                  </a:cubicBezTo>
                  <a:cubicBezTo>
                    <a:pt x="517" y="10"/>
                    <a:pt x="517" y="10"/>
                    <a:pt x="517" y="10"/>
                  </a:cubicBezTo>
                  <a:cubicBezTo>
                    <a:pt x="517" y="64"/>
                    <a:pt x="517" y="64"/>
                    <a:pt x="517" y="64"/>
                  </a:cubicBezTo>
                  <a:cubicBezTo>
                    <a:pt x="418" y="0"/>
                    <a:pt x="418" y="0"/>
                    <a:pt x="418" y="0"/>
                  </a:cubicBezTo>
                  <a:cubicBezTo>
                    <a:pt x="418" y="1"/>
                    <a:pt x="418" y="1"/>
                    <a:pt x="418" y="1"/>
                  </a:cubicBezTo>
                  <a:cubicBezTo>
                    <a:pt x="418" y="0"/>
                    <a:pt x="418" y="0"/>
                    <a:pt x="418" y="0"/>
                  </a:cubicBezTo>
                  <a:cubicBezTo>
                    <a:pt x="85" y="216"/>
                    <a:pt x="85" y="216"/>
                    <a:pt x="85" y="216"/>
                  </a:cubicBezTo>
                  <a:cubicBezTo>
                    <a:pt x="107" y="249"/>
                    <a:pt x="107" y="249"/>
                    <a:pt x="107" y="249"/>
                  </a:cubicBezTo>
                  <a:lnTo>
                    <a:pt x="418" y="47"/>
                  </a:lnTo>
                  <a:close/>
                  <a:moveTo>
                    <a:pt x="821" y="369"/>
                  </a:moveTo>
                  <a:cubicBezTo>
                    <a:pt x="588" y="219"/>
                    <a:pt x="588" y="219"/>
                    <a:pt x="588" y="219"/>
                  </a:cubicBezTo>
                  <a:cubicBezTo>
                    <a:pt x="588" y="165"/>
                    <a:pt x="588" y="165"/>
                    <a:pt x="588" y="165"/>
                  </a:cubicBezTo>
                  <a:cubicBezTo>
                    <a:pt x="507" y="112"/>
                    <a:pt x="420" y="56"/>
                    <a:pt x="418" y="55"/>
                  </a:cubicBezTo>
                  <a:cubicBezTo>
                    <a:pt x="416" y="56"/>
                    <a:pt x="331" y="111"/>
                    <a:pt x="250" y="163"/>
                  </a:cubicBezTo>
                  <a:cubicBezTo>
                    <a:pt x="250" y="180"/>
                    <a:pt x="250" y="180"/>
                    <a:pt x="250" y="180"/>
                  </a:cubicBezTo>
                  <a:cubicBezTo>
                    <a:pt x="0" y="343"/>
                    <a:pt x="0" y="343"/>
                    <a:pt x="0" y="343"/>
                  </a:cubicBezTo>
                  <a:cubicBezTo>
                    <a:pt x="21" y="376"/>
                    <a:pt x="21" y="376"/>
                    <a:pt x="21" y="376"/>
                  </a:cubicBezTo>
                  <a:cubicBezTo>
                    <a:pt x="38" y="365"/>
                    <a:pt x="38" y="365"/>
                    <a:pt x="38" y="365"/>
                  </a:cubicBezTo>
                  <a:cubicBezTo>
                    <a:pt x="38" y="562"/>
                    <a:pt x="38" y="562"/>
                    <a:pt x="38" y="562"/>
                  </a:cubicBezTo>
                  <a:cubicBezTo>
                    <a:pt x="22" y="562"/>
                    <a:pt x="22" y="562"/>
                    <a:pt x="22" y="562"/>
                  </a:cubicBezTo>
                  <a:cubicBezTo>
                    <a:pt x="22" y="600"/>
                    <a:pt x="22" y="600"/>
                    <a:pt x="22" y="600"/>
                  </a:cubicBezTo>
                  <a:cubicBezTo>
                    <a:pt x="837" y="600"/>
                    <a:pt x="837" y="600"/>
                    <a:pt x="837" y="600"/>
                  </a:cubicBezTo>
                  <a:cubicBezTo>
                    <a:pt x="837" y="562"/>
                    <a:pt x="837" y="562"/>
                    <a:pt x="837" y="562"/>
                  </a:cubicBezTo>
                  <a:cubicBezTo>
                    <a:pt x="821" y="562"/>
                    <a:pt x="821" y="562"/>
                    <a:pt x="821" y="562"/>
                  </a:cubicBezTo>
                  <a:lnTo>
                    <a:pt x="821" y="369"/>
                  </a:lnTo>
                  <a:close/>
                  <a:moveTo>
                    <a:pt x="76" y="562"/>
                  </a:moveTo>
                  <a:cubicBezTo>
                    <a:pt x="65" y="562"/>
                    <a:pt x="65" y="562"/>
                    <a:pt x="65" y="562"/>
                  </a:cubicBezTo>
                  <a:cubicBezTo>
                    <a:pt x="65" y="462"/>
                    <a:pt x="65" y="462"/>
                    <a:pt x="65" y="462"/>
                  </a:cubicBezTo>
                  <a:cubicBezTo>
                    <a:pt x="76" y="462"/>
                    <a:pt x="76" y="462"/>
                    <a:pt x="76" y="462"/>
                  </a:cubicBezTo>
                  <a:lnTo>
                    <a:pt x="76" y="562"/>
                  </a:lnTo>
                  <a:close/>
                  <a:moveTo>
                    <a:pt x="94" y="562"/>
                  </a:moveTo>
                  <a:cubicBezTo>
                    <a:pt x="79" y="562"/>
                    <a:pt x="79" y="562"/>
                    <a:pt x="79" y="562"/>
                  </a:cubicBezTo>
                  <a:cubicBezTo>
                    <a:pt x="79" y="462"/>
                    <a:pt x="79" y="462"/>
                    <a:pt x="79" y="462"/>
                  </a:cubicBezTo>
                  <a:cubicBezTo>
                    <a:pt x="94" y="462"/>
                    <a:pt x="94" y="462"/>
                    <a:pt x="94" y="462"/>
                  </a:cubicBezTo>
                  <a:lnTo>
                    <a:pt x="94" y="562"/>
                  </a:lnTo>
                  <a:close/>
                  <a:moveTo>
                    <a:pt x="112" y="562"/>
                  </a:moveTo>
                  <a:cubicBezTo>
                    <a:pt x="97" y="562"/>
                    <a:pt x="97" y="562"/>
                    <a:pt x="97" y="562"/>
                  </a:cubicBezTo>
                  <a:cubicBezTo>
                    <a:pt x="97" y="462"/>
                    <a:pt x="97" y="462"/>
                    <a:pt x="97" y="462"/>
                  </a:cubicBezTo>
                  <a:cubicBezTo>
                    <a:pt x="112" y="462"/>
                    <a:pt x="112" y="462"/>
                    <a:pt x="112" y="462"/>
                  </a:cubicBezTo>
                  <a:lnTo>
                    <a:pt x="112" y="562"/>
                  </a:lnTo>
                  <a:close/>
                  <a:moveTo>
                    <a:pt x="129" y="562"/>
                  </a:moveTo>
                  <a:cubicBezTo>
                    <a:pt x="115" y="562"/>
                    <a:pt x="115" y="562"/>
                    <a:pt x="115" y="562"/>
                  </a:cubicBezTo>
                  <a:cubicBezTo>
                    <a:pt x="115" y="462"/>
                    <a:pt x="115" y="462"/>
                    <a:pt x="115" y="462"/>
                  </a:cubicBezTo>
                  <a:cubicBezTo>
                    <a:pt x="129" y="462"/>
                    <a:pt x="129" y="462"/>
                    <a:pt x="129" y="462"/>
                  </a:cubicBezTo>
                  <a:lnTo>
                    <a:pt x="129" y="562"/>
                  </a:lnTo>
                  <a:close/>
                  <a:moveTo>
                    <a:pt x="147" y="562"/>
                  </a:moveTo>
                  <a:cubicBezTo>
                    <a:pt x="133" y="562"/>
                    <a:pt x="133" y="562"/>
                    <a:pt x="133" y="562"/>
                  </a:cubicBezTo>
                  <a:cubicBezTo>
                    <a:pt x="133" y="462"/>
                    <a:pt x="133" y="462"/>
                    <a:pt x="133" y="462"/>
                  </a:cubicBezTo>
                  <a:cubicBezTo>
                    <a:pt x="147" y="462"/>
                    <a:pt x="147" y="462"/>
                    <a:pt x="147" y="462"/>
                  </a:cubicBezTo>
                  <a:lnTo>
                    <a:pt x="147" y="562"/>
                  </a:lnTo>
                  <a:close/>
                  <a:moveTo>
                    <a:pt x="165" y="562"/>
                  </a:moveTo>
                  <a:cubicBezTo>
                    <a:pt x="150" y="562"/>
                    <a:pt x="150" y="562"/>
                    <a:pt x="150" y="562"/>
                  </a:cubicBezTo>
                  <a:cubicBezTo>
                    <a:pt x="150" y="462"/>
                    <a:pt x="150" y="462"/>
                    <a:pt x="150" y="462"/>
                  </a:cubicBezTo>
                  <a:cubicBezTo>
                    <a:pt x="165" y="462"/>
                    <a:pt x="165" y="462"/>
                    <a:pt x="165" y="462"/>
                  </a:cubicBezTo>
                  <a:lnTo>
                    <a:pt x="165" y="562"/>
                  </a:lnTo>
                  <a:close/>
                  <a:moveTo>
                    <a:pt x="183" y="562"/>
                  </a:moveTo>
                  <a:cubicBezTo>
                    <a:pt x="168" y="562"/>
                    <a:pt x="168" y="562"/>
                    <a:pt x="168" y="562"/>
                  </a:cubicBezTo>
                  <a:cubicBezTo>
                    <a:pt x="168" y="462"/>
                    <a:pt x="168" y="462"/>
                    <a:pt x="168" y="462"/>
                  </a:cubicBezTo>
                  <a:cubicBezTo>
                    <a:pt x="183" y="462"/>
                    <a:pt x="183" y="462"/>
                    <a:pt x="183" y="462"/>
                  </a:cubicBezTo>
                  <a:lnTo>
                    <a:pt x="183" y="562"/>
                  </a:lnTo>
                  <a:close/>
                  <a:moveTo>
                    <a:pt x="200" y="562"/>
                  </a:moveTo>
                  <a:cubicBezTo>
                    <a:pt x="186" y="562"/>
                    <a:pt x="186" y="562"/>
                    <a:pt x="186" y="562"/>
                  </a:cubicBezTo>
                  <a:cubicBezTo>
                    <a:pt x="186" y="462"/>
                    <a:pt x="186" y="462"/>
                    <a:pt x="186" y="462"/>
                  </a:cubicBezTo>
                  <a:cubicBezTo>
                    <a:pt x="200" y="462"/>
                    <a:pt x="200" y="462"/>
                    <a:pt x="200" y="462"/>
                  </a:cubicBezTo>
                  <a:lnTo>
                    <a:pt x="200" y="562"/>
                  </a:lnTo>
                  <a:close/>
                  <a:moveTo>
                    <a:pt x="218" y="562"/>
                  </a:moveTo>
                  <a:cubicBezTo>
                    <a:pt x="204" y="562"/>
                    <a:pt x="204" y="562"/>
                    <a:pt x="204" y="562"/>
                  </a:cubicBezTo>
                  <a:cubicBezTo>
                    <a:pt x="204" y="462"/>
                    <a:pt x="204" y="462"/>
                    <a:pt x="204" y="462"/>
                  </a:cubicBezTo>
                  <a:cubicBezTo>
                    <a:pt x="218" y="462"/>
                    <a:pt x="218" y="462"/>
                    <a:pt x="218" y="462"/>
                  </a:cubicBezTo>
                  <a:lnTo>
                    <a:pt x="218" y="562"/>
                  </a:lnTo>
                  <a:close/>
                  <a:moveTo>
                    <a:pt x="236" y="562"/>
                  </a:moveTo>
                  <a:cubicBezTo>
                    <a:pt x="221" y="562"/>
                    <a:pt x="221" y="562"/>
                    <a:pt x="221" y="562"/>
                  </a:cubicBezTo>
                  <a:cubicBezTo>
                    <a:pt x="221" y="462"/>
                    <a:pt x="221" y="462"/>
                    <a:pt x="221" y="462"/>
                  </a:cubicBezTo>
                  <a:cubicBezTo>
                    <a:pt x="236" y="462"/>
                    <a:pt x="236" y="462"/>
                    <a:pt x="236" y="462"/>
                  </a:cubicBezTo>
                  <a:lnTo>
                    <a:pt x="236" y="562"/>
                  </a:lnTo>
                  <a:close/>
                  <a:moveTo>
                    <a:pt x="250" y="562"/>
                  </a:moveTo>
                  <a:cubicBezTo>
                    <a:pt x="239" y="562"/>
                    <a:pt x="239" y="562"/>
                    <a:pt x="239" y="562"/>
                  </a:cubicBezTo>
                  <a:cubicBezTo>
                    <a:pt x="239" y="462"/>
                    <a:pt x="239" y="462"/>
                    <a:pt x="239" y="462"/>
                  </a:cubicBezTo>
                  <a:cubicBezTo>
                    <a:pt x="250" y="462"/>
                    <a:pt x="250" y="462"/>
                    <a:pt x="250" y="462"/>
                  </a:cubicBezTo>
                  <a:lnTo>
                    <a:pt x="250" y="562"/>
                  </a:lnTo>
                  <a:close/>
                  <a:moveTo>
                    <a:pt x="250" y="440"/>
                  </a:moveTo>
                  <a:cubicBezTo>
                    <a:pt x="65" y="440"/>
                    <a:pt x="65" y="440"/>
                    <a:pt x="65" y="440"/>
                  </a:cubicBezTo>
                  <a:cubicBezTo>
                    <a:pt x="65" y="348"/>
                    <a:pt x="65" y="348"/>
                    <a:pt x="65" y="348"/>
                  </a:cubicBezTo>
                  <a:cubicBezTo>
                    <a:pt x="250" y="227"/>
                    <a:pt x="250" y="227"/>
                    <a:pt x="250" y="227"/>
                  </a:cubicBezTo>
                  <a:lnTo>
                    <a:pt x="250" y="440"/>
                  </a:lnTo>
                  <a:close/>
                  <a:moveTo>
                    <a:pt x="416" y="135"/>
                  </a:moveTo>
                  <a:cubicBezTo>
                    <a:pt x="452" y="135"/>
                    <a:pt x="452" y="135"/>
                    <a:pt x="452" y="135"/>
                  </a:cubicBezTo>
                  <a:cubicBezTo>
                    <a:pt x="452" y="176"/>
                    <a:pt x="452" y="176"/>
                    <a:pt x="452" y="176"/>
                  </a:cubicBezTo>
                  <a:cubicBezTo>
                    <a:pt x="416" y="176"/>
                    <a:pt x="416" y="176"/>
                    <a:pt x="416" y="176"/>
                  </a:cubicBezTo>
                  <a:lnTo>
                    <a:pt x="416" y="135"/>
                  </a:lnTo>
                  <a:close/>
                  <a:moveTo>
                    <a:pt x="416" y="179"/>
                  </a:moveTo>
                  <a:cubicBezTo>
                    <a:pt x="452" y="179"/>
                    <a:pt x="452" y="179"/>
                    <a:pt x="452" y="179"/>
                  </a:cubicBezTo>
                  <a:cubicBezTo>
                    <a:pt x="452" y="220"/>
                    <a:pt x="452" y="220"/>
                    <a:pt x="452" y="220"/>
                  </a:cubicBezTo>
                  <a:cubicBezTo>
                    <a:pt x="416" y="220"/>
                    <a:pt x="416" y="220"/>
                    <a:pt x="416" y="220"/>
                  </a:cubicBezTo>
                  <a:lnTo>
                    <a:pt x="416" y="179"/>
                  </a:lnTo>
                  <a:close/>
                  <a:moveTo>
                    <a:pt x="333" y="484"/>
                  </a:moveTo>
                  <a:cubicBezTo>
                    <a:pt x="292" y="484"/>
                    <a:pt x="292" y="484"/>
                    <a:pt x="292" y="484"/>
                  </a:cubicBezTo>
                  <a:cubicBezTo>
                    <a:pt x="292" y="444"/>
                    <a:pt x="292" y="444"/>
                    <a:pt x="292" y="444"/>
                  </a:cubicBezTo>
                  <a:cubicBezTo>
                    <a:pt x="333" y="444"/>
                    <a:pt x="333" y="444"/>
                    <a:pt x="333" y="444"/>
                  </a:cubicBezTo>
                  <a:lnTo>
                    <a:pt x="333" y="484"/>
                  </a:lnTo>
                  <a:close/>
                  <a:moveTo>
                    <a:pt x="333" y="441"/>
                  </a:moveTo>
                  <a:cubicBezTo>
                    <a:pt x="292" y="441"/>
                    <a:pt x="292" y="441"/>
                    <a:pt x="292" y="441"/>
                  </a:cubicBezTo>
                  <a:cubicBezTo>
                    <a:pt x="292" y="394"/>
                    <a:pt x="292" y="394"/>
                    <a:pt x="292" y="394"/>
                  </a:cubicBezTo>
                  <a:cubicBezTo>
                    <a:pt x="333" y="394"/>
                    <a:pt x="333" y="394"/>
                    <a:pt x="333" y="394"/>
                  </a:cubicBezTo>
                  <a:lnTo>
                    <a:pt x="333" y="441"/>
                  </a:lnTo>
                  <a:close/>
                  <a:moveTo>
                    <a:pt x="333" y="391"/>
                  </a:moveTo>
                  <a:cubicBezTo>
                    <a:pt x="292" y="391"/>
                    <a:pt x="292" y="391"/>
                    <a:pt x="292" y="391"/>
                  </a:cubicBezTo>
                  <a:cubicBezTo>
                    <a:pt x="292" y="345"/>
                    <a:pt x="292" y="345"/>
                    <a:pt x="292" y="345"/>
                  </a:cubicBezTo>
                  <a:cubicBezTo>
                    <a:pt x="333" y="345"/>
                    <a:pt x="333" y="345"/>
                    <a:pt x="333" y="345"/>
                  </a:cubicBezTo>
                  <a:lnTo>
                    <a:pt x="333" y="391"/>
                  </a:lnTo>
                  <a:close/>
                  <a:moveTo>
                    <a:pt x="377" y="484"/>
                  </a:moveTo>
                  <a:cubicBezTo>
                    <a:pt x="336" y="484"/>
                    <a:pt x="336" y="484"/>
                    <a:pt x="336" y="484"/>
                  </a:cubicBezTo>
                  <a:cubicBezTo>
                    <a:pt x="336" y="444"/>
                    <a:pt x="336" y="444"/>
                    <a:pt x="336" y="444"/>
                  </a:cubicBezTo>
                  <a:cubicBezTo>
                    <a:pt x="377" y="444"/>
                    <a:pt x="377" y="444"/>
                    <a:pt x="377" y="444"/>
                  </a:cubicBezTo>
                  <a:lnTo>
                    <a:pt x="377" y="484"/>
                  </a:lnTo>
                  <a:close/>
                  <a:moveTo>
                    <a:pt x="377" y="441"/>
                  </a:moveTo>
                  <a:cubicBezTo>
                    <a:pt x="336" y="441"/>
                    <a:pt x="336" y="441"/>
                    <a:pt x="336" y="441"/>
                  </a:cubicBezTo>
                  <a:cubicBezTo>
                    <a:pt x="336" y="394"/>
                    <a:pt x="336" y="394"/>
                    <a:pt x="336" y="394"/>
                  </a:cubicBezTo>
                  <a:cubicBezTo>
                    <a:pt x="377" y="394"/>
                    <a:pt x="377" y="394"/>
                    <a:pt x="377" y="394"/>
                  </a:cubicBezTo>
                  <a:lnTo>
                    <a:pt x="377" y="441"/>
                  </a:lnTo>
                  <a:close/>
                  <a:moveTo>
                    <a:pt x="377" y="391"/>
                  </a:moveTo>
                  <a:cubicBezTo>
                    <a:pt x="336" y="391"/>
                    <a:pt x="336" y="391"/>
                    <a:pt x="336" y="391"/>
                  </a:cubicBezTo>
                  <a:cubicBezTo>
                    <a:pt x="336" y="345"/>
                    <a:pt x="336" y="345"/>
                    <a:pt x="336" y="345"/>
                  </a:cubicBezTo>
                  <a:cubicBezTo>
                    <a:pt x="377" y="345"/>
                    <a:pt x="377" y="345"/>
                    <a:pt x="377" y="345"/>
                  </a:cubicBezTo>
                  <a:lnTo>
                    <a:pt x="377" y="391"/>
                  </a:lnTo>
                  <a:close/>
                  <a:moveTo>
                    <a:pt x="412" y="258"/>
                  </a:moveTo>
                  <a:cubicBezTo>
                    <a:pt x="377" y="258"/>
                    <a:pt x="377" y="258"/>
                    <a:pt x="377" y="258"/>
                  </a:cubicBezTo>
                  <a:cubicBezTo>
                    <a:pt x="377" y="223"/>
                    <a:pt x="377" y="223"/>
                    <a:pt x="377" y="223"/>
                  </a:cubicBezTo>
                  <a:cubicBezTo>
                    <a:pt x="412" y="223"/>
                    <a:pt x="412" y="223"/>
                    <a:pt x="412" y="223"/>
                  </a:cubicBezTo>
                  <a:lnTo>
                    <a:pt x="412" y="258"/>
                  </a:lnTo>
                  <a:close/>
                  <a:moveTo>
                    <a:pt x="412" y="220"/>
                  </a:moveTo>
                  <a:cubicBezTo>
                    <a:pt x="377" y="220"/>
                    <a:pt x="377" y="220"/>
                    <a:pt x="377" y="220"/>
                  </a:cubicBezTo>
                  <a:cubicBezTo>
                    <a:pt x="377" y="179"/>
                    <a:pt x="377" y="179"/>
                    <a:pt x="377" y="179"/>
                  </a:cubicBezTo>
                  <a:cubicBezTo>
                    <a:pt x="412" y="179"/>
                    <a:pt x="412" y="179"/>
                    <a:pt x="412" y="179"/>
                  </a:cubicBezTo>
                  <a:lnTo>
                    <a:pt x="412" y="220"/>
                  </a:lnTo>
                  <a:close/>
                  <a:moveTo>
                    <a:pt x="412" y="176"/>
                  </a:moveTo>
                  <a:cubicBezTo>
                    <a:pt x="377" y="176"/>
                    <a:pt x="377" y="176"/>
                    <a:pt x="377" y="176"/>
                  </a:cubicBezTo>
                  <a:cubicBezTo>
                    <a:pt x="377" y="135"/>
                    <a:pt x="377" y="135"/>
                    <a:pt x="377" y="135"/>
                  </a:cubicBezTo>
                  <a:cubicBezTo>
                    <a:pt x="412" y="135"/>
                    <a:pt x="412" y="135"/>
                    <a:pt x="412" y="135"/>
                  </a:cubicBezTo>
                  <a:lnTo>
                    <a:pt x="412" y="176"/>
                  </a:lnTo>
                  <a:close/>
                  <a:moveTo>
                    <a:pt x="416" y="223"/>
                  </a:moveTo>
                  <a:cubicBezTo>
                    <a:pt x="452" y="223"/>
                    <a:pt x="452" y="223"/>
                    <a:pt x="452" y="223"/>
                  </a:cubicBezTo>
                  <a:cubicBezTo>
                    <a:pt x="452" y="258"/>
                    <a:pt x="452" y="258"/>
                    <a:pt x="452" y="258"/>
                  </a:cubicBezTo>
                  <a:cubicBezTo>
                    <a:pt x="416" y="258"/>
                    <a:pt x="416" y="258"/>
                    <a:pt x="416" y="258"/>
                  </a:cubicBezTo>
                  <a:lnTo>
                    <a:pt x="416" y="223"/>
                  </a:lnTo>
                  <a:close/>
                  <a:moveTo>
                    <a:pt x="484" y="484"/>
                  </a:moveTo>
                  <a:cubicBezTo>
                    <a:pt x="443" y="484"/>
                    <a:pt x="443" y="484"/>
                    <a:pt x="443" y="484"/>
                  </a:cubicBezTo>
                  <a:cubicBezTo>
                    <a:pt x="443" y="444"/>
                    <a:pt x="443" y="444"/>
                    <a:pt x="443" y="444"/>
                  </a:cubicBezTo>
                  <a:cubicBezTo>
                    <a:pt x="484" y="444"/>
                    <a:pt x="484" y="444"/>
                    <a:pt x="484" y="444"/>
                  </a:cubicBezTo>
                  <a:lnTo>
                    <a:pt x="484" y="484"/>
                  </a:lnTo>
                  <a:close/>
                  <a:moveTo>
                    <a:pt x="484" y="441"/>
                  </a:moveTo>
                  <a:cubicBezTo>
                    <a:pt x="443" y="441"/>
                    <a:pt x="443" y="441"/>
                    <a:pt x="443" y="441"/>
                  </a:cubicBezTo>
                  <a:cubicBezTo>
                    <a:pt x="443" y="394"/>
                    <a:pt x="443" y="394"/>
                    <a:pt x="443" y="394"/>
                  </a:cubicBezTo>
                  <a:cubicBezTo>
                    <a:pt x="484" y="394"/>
                    <a:pt x="484" y="394"/>
                    <a:pt x="484" y="394"/>
                  </a:cubicBezTo>
                  <a:lnTo>
                    <a:pt x="484" y="441"/>
                  </a:lnTo>
                  <a:close/>
                  <a:moveTo>
                    <a:pt x="484" y="391"/>
                  </a:moveTo>
                  <a:cubicBezTo>
                    <a:pt x="443" y="391"/>
                    <a:pt x="443" y="391"/>
                    <a:pt x="443" y="391"/>
                  </a:cubicBezTo>
                  <a:cubicBezTo>
                    <a:pt x="443" y="345"/>
                    <a:pt x="443" y="345"/>
                    <a:pt x="443" y="345"/>
                  </a:cubicBezTo>
                  <a:cubicBezTo>
                    <a:pt x="484" y="345"/>
                    <a:pt x="484" y="345"/>
                    <a:pt x="484" y="345"/>
                  </a:cubicBezTo>
                  <a:lnTo>
                    <a:pt x="484" y="391"/>
                  </a:lnTo>
                  <a:close/>
                  <a:moveTo>
                    <a:pt x="528" y="484"/>
                  </a:moveTo>
                  <a:cubicBezTo>
                    <a:pt x="487" y="484"/>
                    <a:pt x="487" y="484"/>
                    <a:pt x="487" y="484"/>
                  </a:cubicBezTo>
                  <a:cubicBezTo>
                    <a:pt x="487" y="444"/>
                    <a:pt x="487" y="444"/>
                    <a:pt x="487" y="444"/>
                  </a:cubicBezTo>
                  <a:cubicBezTo>
                    <a:pt x="528" y="444"/>
                    <a:pt x="528" y="444"/>
                    <a:pt x="528" y="444"/>
                  </a:cubicBezTo>
                  <a:lnTo>
                    <a:pt x="528" y="484"/>
                  </a:lnTo>
                  <a:close/>
                  <a:moveTo>
                    <a:pt x="528" y="441"/>
                  </a:moveTo>
                  <a:cubicBezTo>
                    <a:pt x="487" y="441"/>
                    <a:pt x="487" y="441"/>
                    <a:pt x="487" y="441"/>
                  </a:cubicBezTo>
                  <a:cubicBezTo>
                    <a:pt x="487" y="394"/>
                    <a:pt x="487" y="394"/>
                    <a:pt x="487" y="394"/>
                  </a:cubicBezTo>
                  <a:cubicBezTo>
                    <a:pt x="528" y="394"/>
                    <a:pt x="528" y="394"/>
                    <a:pt x="528" y="394"/>
                  </a:cubicBezTo>
                  <a:lnTo>
                    <a:pt x="528" y="441"/>
                  </a:lnTo>
                  <a:close/>
                  <a:moveTo>
                    <a:pt x="528" y="391"/>
                  </a:moveTo>
                  <a:cubicBezTo>
                    <a:pt x="487" y="391"/>
                    <a:pt x="487" y="391"/>
                    <a:pt x="487" y="391"/>
                  </a:cubicBezTo>
                  <a:cubicBezTo>
                    <a:pt x="487" y="345"/>
                    <a:pt x="487" y="345"/>
                    <a:pt x="487" y="345"/>
                  </a:cubicBezTo>
                  <a:cubicBezTo>
                    <a:pt x="528" y="345"/>
                    <a:pt x="528" y="345"/>
                    <a:pt x="528" y="345"/>
                  </a:cubicBezTo>
                  <a:lnTo>
                    <a:pt x="528" y="391"/>
                  </a:lnTo>
                  <a:close/>
                  <a:moveTo>
                    <a:pt x="683" y="484"/>
                  </a:moveTo>
                  <a:cubicBezTo>
                    <a:pt x="642" y="484"/>
                    <a:pt x="642" y="484"/>
                    <a:pt x="642" y="484"/>
                  </a:cubicBezTo>
                  <a:cubicBezTo>
                    <a:pt x="642" y="444"/>
                    <a:pt x="642" y="444"/>
                    <a:pt x="642" y="444"/>
                  </a:cubicBezTo>
                  <a:cubicBezTo>
                    <a:pt x="683" y="444"/>
                    <a:pt x="683" y="444"/>
                    <a:pt x="683" y="444"/>
                  </a:cubicBezTo>
                  <a:lnTo>
                    <a:pt x="683" y="484"/>
                  </a:lnTo>
                  <a:close/>
                  <a:moveTo>
                    <a:pt x="683" y="441"/>
                  </a:moveTo>
                  <a:cubicBezTo>
                    <a:pt x="642" y="441"/>
                    <a:pt x="642" y="441"/>
                    <a:pt x="642" y="441"/>
                  </a:cubicBezTo>
                  <a:cubicBezTo>
                    <a:pt x="642" y="394"/>
                    <a:pt x="642" y="394"/>
                    <a:pt x="642" y="394"/>
                  </a:cubicBezTo>
                  <a:cubicBezTo>
                    <a:pt x="683" y="394"/>
                    <a:pt x="683" y="394"/>
                    <a:pt x="683" y="394"/>
                  </a:cubicBezTo>
                  <a:lnTo>
                    <a:pt x="683" y="441"/>
                  </a:lnTo>
                  <a:close/>
                  <a:moveTo>
                    <a:pt x="683" y="391"/>
                  </a:moveTo>
                  <a:cubicBezTo>
                    <a:pt x="642" y="391"/>
                    <a:pt x="642" y="391"/>
                    <a:pt x="642" y="391"/>
                  </a:cubicBezTo>
                  <a:cubicBezTo>
                    <a:pt x="642" y="345"/>
                    <a:pt x="642" y="345"/>
                    <a:pt x="642" y="345"/>
                  </a:cubicBezTo>
                  <a:cubicBezTo>
                    <a:pt x="683" y="345"/>
                    <a:pt x="683" y="345"/>
                    <a:pt x="683" y="345"/>
                  </a:cubicBezTo>
                  <a:lnTo>
                    <a:pt x="683" y="391"/>
                  </a:lnTo>
                  <a:close/>
                  <a:moveTo>
                    <a:pt x="727" y="484"/>
                  </a:moveTo>
                  <a:cubicBezTo>
                    <a:pt x="686" y="484"/>
                    <a:pt x="686" y="484"/>
                    <a:pt x="686" y="484"/>
                  </a:cubicBezTo>
                  <a:cubicBezTo>
                    <a:pt x="686" y="444"/>
                    <a:pt x="686" y="444"/>
                    <a:pt x="686" y="444"/>
                  </a:cubicBezTo>
                  <a:cubicBezTo>
                    <a:pt x="727" y="444"/>
                    <a:pt x="727" y="444"/>
                    <a:pt x="727" y="444"/>
                  </a:cubicBezTo>
                  <a:lnTo>
                    <a:pt x="727" y="484"/>
                  </a:lnTo>
                  <a:close/>
                  <a:moveTo>
                    <a:pt x="727" y="441"/>
                  </a:moveTo>
                  <a:cubicBezTo>
                    <a:pt x="686" y="441"/>
                    <a:pt x="686" y="441"/>
                    <a:pt x="686" y="441"/>
                  </a:cubicBezTo>
                  <a:cubicBezTo>
                    <a:pt x="686" y="394"/>
                    <a:pt x="686" y="394"/>
                    <a:pt x="686" y="394"/>
                  </a:cubicBezTo>
                  <a:cubicBezTo>
                    <a:pt x="727" y="394"/>
                    <a:pt x="727" y="394"/>
                    <a:pt x="727" y="394"/>
                  </a:cubicBezTo>
                  <a:lnTo>
                    <a:pt x="727" y="441"/>
                  </a:lnTo>
                  <a:close/>
                  <a:moveTo>
                    <a:pt x="727" y="391"/>
                  </a:moveTo>
                  <a:cubicBezTo>
                    <a:pt x="686" y="391"/>
                    <a:pt x="686" y="391"/>
                    <a:pt x="686" y="391"/>
                  </a:cubicBezTo>
                  <a:cubicBezTo>
                    <a:pt x="686" y="345"/>
                    <a:pt x="686" y="345"/>
                    <a:pt x="686" y="345"/>
                  </a:cubicBezTo>
                  <a:cubicBezTo>
                    <a:pt x="727" y="345"/>
                    <a:pt x="727" y="345"/>
                    <a:pt x="727" y="345"/>
                  </a:cubicBezTo>
                  <a:lnTo>
                    <a:pt x="727" y="391"/>
                  </a:lnTo>
                  <a:close/>
                  <a:moveTo>
                    <a:pt x="727" y="255"/>
                  </a:moveTo>
                  <a:cubicBezTo>
                    <a:pt x="727" y="255"/>
                    <a:pt x="727" y="255"/>
                    <a:pt x="727" y="255"/>
                  </a:cubicBezTo>
                  <a:cubicBezTo>
                    <a:pt x="719" y="250"/>
                    <a:pt x="660" y="211"/>
                    <a:pt x="595" y="169"/>
                  </a:cubicBezTo>
                  <a:cubicBezTo>
                    <a:pt x="595" y="215"/>
                    <a:pt x="595" y="215"/>
                    <a:pt x="595" y="215"/>
                  </a:cubicBezTo>
                  <a:cubicBezTo>
                    <a:pt x="598" y="217"/>
                    <a:pt x="825" y="365"/>
                    <a:pt x="825" y="365"/>
                  </a:cubicBezTo>
                  <a:cubicBezTo>
                    <a:pt x="825" y="366"/>
                    <a:pt x="825" y="366"/>
                    <a:pt x="825" y="366"/>
                  </a:cubicBezTo>
                  <a:cubicBezTo>
                    <a:pt x="857" y="387"/>
                    <a:pt x="857" y="387"/>
                    <a:pt x="857" y="387"/>
                  </a:cubicBezTo>
                  <a:cubicBezTo>
                    <a:pt x="879" y="353"/>
                    <a:pt x="879" y="353"/>
                    <a:pt x="879" y="353"/>
                  </a:cubicBezTo>
                  <a:lnTo>
                    <a:pt x="727" y="25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1" name="Freeform 2070"/>
            <p:cNvSpPr/>
            <p:nvPr/>
          </p:nvSpPr>
          <p:spPr>
            <a:xfrm>
              <a:off x="2061836" y="2256291"/>
              <a:ext cx="858981" cy="314036"/>
            </a:xfrm>
            <a:custGeom>
              <a:avLst/>
              <a:gdLst>
                <a:gd name="connsiteX0" fmla="*/ 0 w 858981"/>
                <a:gd name="connsiteY0" fmla="*/ 193963 h 314036"/>
                <a:gd name="connsiteX1" fmla="*/ 101600 w 858981"/>
                <a:gd name="connsiteY1" fmla="*/ 0 h 314036"/>
                <a:gd name="connsiteX2" fmla="*/ 748145 w 858981"/>
                <a:gd name="connsiteY2" fmla="*/ 27709 h 314036"/>
                <a:gd name="connsiteX3" fmla="*/ 858981 w 858981"/>
                <a:gd name="connsiteY3" fmla="*/ 240145 h 314036"/>
                <a:gd name="connsiteX4" fmla="*/ 563418 w 858981"/>
                <a:gd name="connsiteY4" fmla="*/ 314036 h 314036"/>
                <a:gd name="connsiteX5" fmla="*/ 36945 w 858981"/>
                <a:gd name="connsiteY5" fmla="*/ 295563 h 314036"/>
                <a:gd name="connsiteX6" fmla="*/ 0 w 858981"/>
                <a:gd name="connsiteY6" fmla="*/ 193963 h 31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981" h="314036">
                  <a:moveTo>
                    <a:pt x="0" y="193963"/>
                  </a:moveTo>
                  <a:lnTo>
                    <a:pt x="101600" y="0"/>
                  </a:lnTo>
                  <a:lnTo>
                    <a:pt x="748145" y="27709"/>
                  </a:lnTo>
                  <a:lnTo>
                    <a:pt x="858981" y="240145"/>
                  </a:lnTo>
                  <a:lnTo>
                    <a:pt x="563418" y="314036"/>
                  </a:lnTo>
                  <a:lnTo>
                    <a:pt x="36945" y="295563"/>
                  </a:lnTo>
                  <a:lnTo>
                    <a:pt x="0" y="1939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685800" y="266755"/>
            <a:ext cx="8221664" cy="614755"/>
          </a:xfrm>
        </p:spPr>
        <p:txBody>
          <a:bodyPr anchor="ctr"/>
          <a:lstStyle/>
          <a:p>
            <a:r>
              <a:rPr lang="en-US" sz="2400" dirty="0"/>
              <a:t>Times change. Has your perception of retirement?</a:t>
            </a:r>
          </a:p>
        </p:txBody>
      </p:sp>
      <p:sp>
        <p:nvSpPr>
          <p:cNvPr id="3" name="TextBox 2"/>
          <p:cNvSpPr txBox="1"/>
          <p:nvPr/>
        </p:nvSpPr>
        <p:spPr>
          <a:xfrm>
            <a:off x="-2381458" y="3992819"/>
            <a:ext cx="6073916" cy="1664406"/>
          </a:xfrm>
          <a:prstGeom prst="rect">
            <a:avLst/>
          </a:prstGeom>
          <a:noFill/>
        </p:spPr>
        <p:txBody>
          <a:bodyPr wrap="square" lIns="0" tIns="0" rIns="0" bIns="91440" anchor="t">
            <a:noAutofit/>
          </a:bodyPr>
          <a:lstStyle/>
          <a:p>
            <a:pPr algn="r">
              <a:spcBef>
                <a:spcPts val="600"/>
              </a:spcBef>
              <a:spcAft>
                <a:spcPts val="600"/>
              </a:spcAft>
              <a:buClr>
                <a:schemeClr val="accent5"/>
              </a:buClr>
              <a:buSzPct val="100000"/>
              <a:defRPr/>
            </a:pPr>
            <a:r>
              <a:rPr lang="en-US" sz="1400" dirty="0">
                <a:solidFill>
                  <a:schemeClr val="bg1"/>
                </a:solidFill>
                <a:latin typeface="Arial" panose="020B0604020202020204" pitchFamily="34" charset="0"/>
                <a:cs typeface="Arial" panose="020B0604020202020204" pitchFamily="34" charset="0"/>
              </a:rPr>
              <a:t>Used pensions and other savings</a:t>
            </a:r>
          </a:p>
          <a:p>
            <a:pPr algn="r">
              <a:spcBef>
                <a:spcPts val="600"/>
              </a:spcBef>
              <a:spcAft>
                <a:spcPts val="600"/>
              </a:spcAft>
              <a:buClr>
                <a:schemeClr val="accent5"/>
              </a:buClr>
              <a:buSzPct val="100000"/>
              <a:defRPr/>
            </a:pPr>
            <a:r>
              <a:rPr lang="en-US" sz="1400" dirty="0">
                <a:solidFill>
                  <a:schemeClr val="bg1"/>
                </a:solidFill>
                <a:latin typeface="Arial" panose="020B0604020202020204" pitchFamily="34" charset="0"/>
                <a:cs typeface="Arial" panose="020B0604020202020204" pitchFamily="34" charset="0"/>
              </a:rPr>
              <a:t>Retired between ages 62 – 65</a:t>
            </a:r>
          </a:p>
          <a:p>
            <a:pPr algn="r">
              <a:spcBef>
                <a:spcPts val="600"/>
              </a:spcBef>
              <a:spcAft>
                <a:spcPts val="600"/>
              </a:spcAft>
              <a:buClr>
                <a:schemeClr val="accent5"/>
              </a:buClr>
              <a:buSzPct val="100000"/>
              <a:defRPr/>
            </a:pPr>
            <a:r>
              <a:rPr lang="en-US" sz="1400" dirty="0">
                <a:solidFill>
                  <a:schemeClr val="bg1"/>
                </a:solidFill>
                <a:latin typeface="Arial" panose="020B0604020202020204" pitchFamily="34" charset="0"/>
                <a:cs typeface="Arial" panose="020B0604020202020204" pitchFamily="34" charset="0"/>
              </a:rPr>
              <a:t>Didn’t work after retirement</a:t>
            </a:r>
          </a:p>
          <a:p>
            <a:pPr algn="r">
              <a:spcBef>
                <a:spcPts val="600"/>
              </a:spcBef>
              <a:spcAft>
                <a:spcPts val="600"/>
              </a:spcAft>
              <a:buClr>
                <a:schemeClr val="accent5"/>
              </a:buClr>
              <a:buSzPct val="100000"/>
              <a:defRPr/>
            </a:pPr>
            <a:r>
              <a:rPr lang="en-US" sz="1400" dirty="0">
                <a:solidFill>
                  <a:schemeClr val="bg1"/>
                </a:solidFill>
                <a:latin typeface="Arial" panose="020B0604020202020204" pitchFamily="34" charset="0"/>
                <a:cs typeface="Arial" panose="020B0604020202020204" pitchFamily="34" charset="0"/>
              </a:rPr>
              <a:t>Eligible for full Social Security</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benefits at age 65</a:t>
            </a:r>
          </a:p>
        </p:txBody>
      </p:sp>
      <p:pic>
        <p:nvPicPr>
          <p:cNvPr id="206" name="Picture 205"/>
          <p:cNvPicPr>
            <a:picLocks noChangeAspect="1"/>
          </p:cNvPicPr>
          <p:nvPr/>
        </p:nvPicPr>
        <p:blipFill rotWithShape="1">
          <a:blip r:embed="rId3">
            <a:extLst>
              <a:ext uri="{BEBA8EAE-BF5A-486C-A8C5-ECC9F3942E4B}">
                <a14:imgProps xmlns:a14="http://schemas.microsoft.com/office/drawing/2010/main">
                  <a14:imgLayer r:embed="rId4">
                    <a14:imgEffect>
                      <a14:sharpenSoften amount="-49000"/>
                    </a14:imgEffect>
                    <a14:imgEffect>
                      <a14:brightnessContrast bright="-9000"/>
                    </a14:imgEffect>
                  </a14:imgLayer>
                </a14:imgProps>
              </a:ext>
              <a:ext uri="{28A0092B-C50C-407E-A947-70E740481C1C}">
                <a14:useLocalDpi xmlns:a14="http://schemas.microsoft.com/office/drawing/2010/main" val="0"/>
              </a:ext>
            </a:extLst>
          </a:blip>
          <a:srcRect r="60778"/>
          <a:stretch/>
        </p:blipFill>
        <p:spPr>
          <a:xfrm>
            <a:off x="686385" y="1304087"/>
            <a:ext cx="3316022" cy="1462919"/>
          </a:xfrm>
          <a:prstGeom prst="snipRoundRect">
            <a:avLst/>
          </a:prstGeom>
        </p:spPr>
      </p:pic>
      <p:grpSp>
        <p:nvGrpSpPr>
          <p:cNvPr id="207" name="Group 206"/>
          <p:cNvGrpSpPr/>
          <p:nvPr/>
        </p:nvGrpSpPr>
        <p:grpSpPr>
          <a:xfrm>
            <a:off x="2940144" y="2145069"/>
            <a:ext cx="305323" cy="889608"/>
            <a:chOff x="2929362" y="1763760"/>
            <a:chExt cx="305323" cy="889608"/>
          </a:xfrm>
        </p:grpSpPr>
        <p:grpSp>
          <p:nvGrpSpPr>
            <p:cNvPr id="208" name="Group 207"/>
            <p:cNvGrpSpPr/>
            <p:nvPr/>
          </p:nvGrpSpPr>
          <p:grpSpPr>
            <a:xfrm>
              <a:off x="2929362" y="1763760"/>
              <a:ext cx="305323" cy="889608"/>
              <a:chOff x="791369" y="1139825"/>
              <a:chExt cx="220663" cy="642938"/>
            </a:xfrm>
            <a:solidFill>
              <a:schemeClr val="accent6"/>
            </a:solidFill>
          </p:grpSpPr>
          <p:sp>
            <p:nvSpPr>
              <p:cNvPr id="212" name="Freeform 86"/>
              <p:cNvSpPr>
                <a:spLocks/>
              </p:cNvSpPr>
              <p:nvPr/>
            </p:nvSpPr>
            <p:spPr bwMode="auto">
              <a:xfrm>
                <a:off x="791369" y="1263650"/>
                <a:ext cx="220663" cy="519113"/>
              </a:xfrm>
              <a:custGeom>
                <a:avLst/>
                <a:gdLst>
                  <a:gd name="T0" fmla="*/ 323 w 361"/>
                  <a:gd name="T1" fmla="*/ 0 h 847"/>
                  <a:gd name="T2" fmla="*/ 322 w 361"/>
                  <a:gd name="T3" fmla="*/ 0 h 847"/>
                  <a:gd name="T4" fmla="*/ 321 w 361"/>
                  <a:gd name="T5" fmla="*/ 0 h 847"/>
                  <a:gd name="T6" fmla="*/ 275 w 361"/>
                  <a:gd name="T7" fmla="*/ 0 h 847"/>
                  <a:gd name="T8" fmla="*/ 86 w 361"/>
                  <a:gd name="T9" fmla="*/ 0 h 847"/>
                  <a:gd name="T10" fmla="*/ 40 w 361"/>
                  <a:gd name="T11" fmla="*/ 0 h 847"/>
                  <a:gd name="T12" fmla="*/ 39 w 361"/>
                  <a:gd name="T13" fmla="*/ 0 h 847"/>
                  <a:gd name="T14" fmla="*/ 38 w 361"/>
                  <a:gd name="T15" fmla="*/ 0 h 847"/>
                  <a:gd name="T16" fmla="*/ 0 w 361"/>
                  <a:gd name="T17" fmla="*/ 44 h 847"/>
                  <a:gd name="T18" fmla="*/ 0 w 361"/>
                  <a:gd name="T19" fmla="*/ 358 h 847"/>
                  <a:gd name="T20" fmla="*/ 38 w 361"/>
                  <a:gd name="T21" fmla="*/ 402 h 847"/>
                  <a:gd name="T22" fmla="*/ 75 w 361"/>
                  <a:gd name="T23" fmla="*/ 358 h 847"/>
                  <a:gd name="T24" fmla="*/ 75 w 361"/>
                  <a:gd name="T25" fmla="*/ 90 h 847"/>
                  <a:gd name="T26" fmla="*/ 86 w 361"/>
                  <a:gd name="T27" fmla="*/ 90 h 847"/>
                  <a:gd name="T28" fmla="*/ 86 w 361"/>
                  <a:gd name="T29" fmla="*/ 439 h 847"/>
                  <a:gd name="T30" fmla="*/ 86 w 361"/>
                  <a:gd name="T31" fmla="*/ 796 h 847"/>
                  <a:gd name="T32" fmla="*/ 129 w 361"/>
                  <a:gd name="T33" fmla="*/ 847 h 847"/>
                  <a:gd name="T34" fmla="*/ 173 w 361"/>
                  <a:gd name="T35" fmla="*/ 796 h 847"/>
                  <a:gd name="T36" fmla="*/ 173 w 361"/>
                  <a:gd name="T37" fmla="*/ 439 h 847"/>
                  <a:gd name="T38" fmla="*/ 188 w 361"/>
                  <a:gd name="T39" fmla="*/ 439 h 847"/>
                  <a:gd name="T40" fmla="*/ 188 w 361"/>
                  <a:gd name="T41" fmla="*/ 796 h 847"/>
                  <a:gd name="T42" fmla="*/ 231 w 361"/>
                  <a:gd name="T43" fmla="*/ 847 h 847"/>
                  <a:gd name="T44" fmla="*/ 275 w 361"/>
                  <a:gd name="T45" fmla="*/ 796 h 847"/>
                  <a:gd name="T46" fmla="*/ 275 w 361"/>
                  <a:gd name="T47" fmla="*/ 439 h 847"/>
                  <a:gd name="T48" fmla="*/ 275 w 361"/>
                  <a:gd name="T49" fmla="*/ 90 h 847"/>
                  <a:gd name="T50" fmla="*/ 285 w 361"/>
                  <a:gd name="T51" fmla="*/ 90 h 847"/>
                  <a:gd name="T52" fmla="*/ 285 w 361"/>
                  <a:gd name="T53" fmla="*/ 358 h 847"/>
                  <a:gd name="T54" fmla="*/ 323 w 361"/>
                  <a:gd name="T55" fmla="*/ 402 h 847"/>
                  <a:gd name="T56" fmla="*/ 361 w 361"/>
                  <a:gd name="T57" fmla="*/ 358 h 847"/>
                  <a:gd name="T58" fmla="*/ 361 w 361"/>
                  <a:gd name="T59" fmla="*/ 44 h 847"/>
                  <a:gd name="T60" fmla="*/ 323 w 361"/>
                  <a:gd name="T61"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847">
                    <a:moveTo>
                      <a:pt x="323" y="0"/>
                    </a:moveTo>
                    <a:cubicBezTo>
                      <a:pt x="323" y="0"/>
                      <a:pt x="322" y="0"/>
                      <a:pt x="322" y="0"/>
                    </a:cubicBezTo>
                    <a:cubicBezTo>
                      <a:pt x="321" y="0"/>
                      <a:pt x="321" y="0"/>
                      <a:pt x="321" y="0"/>
                    </a:cubicBezTo>
                    <a:cubicBezTo>
                      <a:pt x="275" y="0"/>
                      <a:pt x="275" y="0"/>
                      <a:pt x="275" y="0"/>
                    </a:cubicBezTo>
                    <a:cubicBezTo>
                      <a:pt x="86" y="0"/>
                      <a:pt x="86" y="0"/>
                      <a:pt x="86" y="0"/>
                    </a:cubicBezTo>
                    <a:cubicBezTo>
                      <a:pt x="40" y="0"/>
                      <a:pt x="40" y="0"/>
                      <a:pt x="40" y="0"/>
                    </a:cubicBezTo>
                    <a:cubicBezTo>
                      <a:pt x="40" y="0"/>
                      <a:pt x="39" y="0"/>
                      <a:pt x="39" y="0"/>
                    </a:cubicBezTo>
                    <a:cubicBezTo>
                      <a:pt x="39" y="0"/>
                      <a:pt x="38" y="0"/>
                      <a:pt x="38" y="0"/>
                    </a:cubicBezTo>
                    <a:cubicBezTo>
                      <a:pt x="17" y="0"/>
                      <a:pt x="0" y="20"/>
                      <a:pt x="0" y="44"/>
                    </a:cubicBezTo>
                    <a:cubicBezTo>
                      <a:pt x="0" y="358"/>
                      <a:pt x="0" y="358"/>
                      <a:pt x="0" y="358"/>
                    </a:cubicBezTo>
                    <a:cubicBezTo>
                      <a:pt x="0" y="382"/>
                      <a:pt x="17" y="402"/>
                      <a:pt x="38" y="402"/>
                    </a:cubicBezTo>
                    <a:cubicBezTo>
                      <a:pt x="58" y="402"/>
                      <a:pt x="75" y="382"/>
                      <a:pt x="75" y="358"/>
                    </a:cubicBezTo>
                    <a:cubicBezTo>
                      <a:pt x="75" y="90"/>
                      <a:pt x="75" y="90"/>
                      <a:pt x="75" y="90"/>
                    </a:cubicBezTo>
                    <a:cubicBezTo>
                      <a:pt x="86" y="90"/>
                      <a:pt x="86" y="90"/>
                      <a:pt x="86" y="90"/>
                    </a:cubicBezTo>
                    <a:cubicBezTo>
                      <a:pt x="86" y="439"/>
                      <a:pt x="86" y="439"/>
                      <a:pt x="86" y="439"/>
                    </a:cubicBezTo>
                    <a:cubicBezTo>
                      <a:pt x="86" y="796"/>
                      <a:pt x="86" y="796"/>
                      <a:pt x="86" y="796"/>
                    </a:cubicBezTo>
                    <a:cubicBezTo>
                      <a:pt x="86" y="824"/>
                      <a:pt x="105" y="847"/>
                      <a:pt x="129" y="847"/>
                    </a:cubicBezTo>
                    <a:cubicBezTo>
                      <a:pt x="153" y="847"/>
                      <a:pt x="173" y="824"/>
                      <a:pt x="173" y="796"/>
                    </a:cubicBezTo>
                    <a:cubicBezTo>
                      <a:pt x="173" y="439"/>
                      <a:pt x="173" y="439"/>
                      <a:pt x="173" y="439"/>
                    </a:cubicBezTo>
                    <a:cubicBezTo>
                      <a:pt x="188" y="439"/>
                      <a:pt x="188" y="439"/>
                      <a:pt x="188" y="439"/>
                    </a:cubicBezTo>
                    <a:cubicBezTo>
                      <a:pt x="188" y="796"/>
                      <a:pt x="188" y="796"/>
                      <a:pt x="188" y="796"/>
                    </a:cubicBezTo>
                    <a:cubicBezTo>
                      <a:pt x="188" y="824"/>
                      <a:pt x="207" y="847"/>
                      <a:pt x="231" y="847"/>
                    </a:cubicBezTo>
                    <a:cubicBezTo>
                      <a:pt x="255" y="847"/>
                      <a:pt x="275" y="824"/>
                      <a:pt x="275" y="796"/>
                    </a:cubicBezTo>
                    <a:cubicBezTo>
                      <a:pt x="275" y="439"/>
                      <a:pt x="275" y="439"/>
                      <a:pt x="275" y="439"/>
                    </a:cubicBezTo>
                    <a:cubicBezTo>
                      <a:pt x="275" y="90"/>
                      <a:pt x="275" y="90"/>
                      <a:pt x="275" y="90"/>
                    </a:cubicBezTo>
                    <a:cubicBezTo>
                      <a:pt x="285" y="90"/>
                      <a:pt x="285" y="90"/>
                      <a:pt x="285" y="90"/>
                    </a:cubicBezTo>
                    <a:cubicBezTo>
                      <a:pt x="285" y="358"/>
                      <a:pt x="285" y="358"/>
                      <a:pt x="285" y="358"/>
                    </a:cubicBezTo>
                    <a:cubicBezTo>
                      <a:pt x="285" y="382"/>
                      <a:pt x="302" y="402"/>
                      <a:pt x="323" y="402"/>
                    </a:cubicBezTo>
                    <a:cubicBezTo>
                      <a:pt x="344" y="402"/>
                      <a:pt x="361" y="382"/>
                      <a:pt x="361" y="358"/>
                    </a:cubicBezTo>
                    <a:cubicBezTo>
                      <a:pt x="361" y="44"/>
                      <a:pt x="361" y="44"/>
                      <a:pt x="361" y="44"/>
                    </a:cubicBezTo>
                    <a:cubicBezTo>
                      <a:pt x="361" y="20"/>
                      <a:pt x="344" y="0"/>
                      <a:pt x="323" y="0"/>
                    </a:cubicBezTo>
                    <a:close/>
                  </a:path>
                </a:pathLst>
              </a:cu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13" name="Oval 87"/>
              <p:cNvSpPr>
                <a:spLocks noChangeArrowheads="1"/>
              </p:cNvSpPr>
              <p:nvPr/>
            </p:nvSpPr>
            <p:spPr bwMode="auto">
              <a:xfrm>
                <a:off x="846931" y="1139825"/>
                <a:ext cx="109538" cy="109538"/>
              </a:xfrm>
              <a:prstGeom prst="ellipse">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grpSp>
        <p:grpSp>
          <p:nvGrpSpPr>
            <p:cNvPr id="209" name="Group 208"/>
            <p:cNvGrpSpPr/>
            <p:nvPr/>
          </p:nvGrpSpPr>
          <p:grpSpPr>
            <a:xfrm>
              <a:off x="2929362" y="1763760"/>
              <a:ext cx="305323" cy="889608"/>
              <a:chOff x="791369" y="1139825"/>
              <a:chExt cx="220663" cy="642938"/>
            </a:xfrm>
            <a:solidFill>
              <a:schemeClr val="accent6"/>
            </a:solidFill>
          </p:grpSpPr>
          <p:sp>
            <p:nvSpPr>
              <p:cNvPr id="210" name="Freeform 86"/>
              <p:cNvSpPr>
                <a:spLocks/>
              </p:cNvSpPr>
              <p:nvPr/>
            </p:nvSpPr>
            <p:spPr bwMode="auto">
              <a:xfrm>
                <a:off x="791369" y="1263650"/>
                <a:ext cx="220663" cy="519113"/>
              </a:xfrm>
              <a:custGeom>
                <a:avLst/>
                <a:gdLst>
                  <a:gd name="T0" fmla="*/ 323 w 361"/>
                  <a:gd name="T1" fmla="*/ 0 h 847"/>
                  <a:gd name="T2" fmla="*/ 322 w 361"/>
                  <a:gd name="T3" fmla="*/ 0 h 847"/>
                  <a:gd name="T4" fmla="*/ 321 w 361"/>
                  <a:gd name="T5" fmla="*/ 0 h 847"/>
                  <a:gd name="T6" fmla="*/ 275 w 361"/>
                  <a:gd name="T7" fmla="*/ 0 h 847"/>
                  <a:gd name="T8" fmla="*/ 86 w 361"/>
                  <a:gd name="T9" fmla="*/ 0 h 847"/>
                  <a:gd name="T10" fmla="*/ 40 w 361"/>
                  <a:gd name="T11" fmla="*/ 0 h 847"/>
                  <a:gd name="T12" fmla="*/ 39 w 361"/>
                  <a:gd name="T13" fmla="*/ 0 h 847"/>
                  <a:gd name="T14" fmla="*/ 38 w 361"/>
                  <a:gd name="T15" fmla="*/ 0 h 847"/>
                  <a:gd name="T16" fmla="*/ 0 w 361"/>
                  <a:gd name="T17" fmla="*/ 44 h 847"/>
                  <a:gd name="T18" fmla="*/ 0 w 361"/>
                  <a:gd name="T19" fmla="*/ 358 h 847"/>
                  <a:gd name="T20" fmla="*/ 38 w 361"/>
                  <a:gd name="T21" fmla="*/ 402 h 847"/>
                  <a:gd name="T22" fmla="*/ 75 w 361"/>
                  <a:gd name="T23" fmla="*/ 358 h 847"/>
                  <a:gd name="T24" fmla="*/ 75 w 361"/>
                  <a:gd name="T25" fmla="*/ 90 h 847"/>
                  <a:gd name="T26" fmla="*/ 86 w 361"/>
                  <a:gd name="T27" fmla="*/ 90 h 847"/>
                  <a:gd name="T28" fmla="*/ 86 w 361"/>
                  <a:gd name="T29" fmla="*/ 439 h 847"/>
                  <a:gd name="T30" fmla="*/ 86 w 361"/>
                  <a:gd name="T31" fmla="*/ 796 h 847"/>
                  <a:gd name="T32" fmla="*/ 129 w 361"/>
                  <a:gd name="T33" fmla="*/ 847 h 847"/>
                  <a:gd name="T34" fmla="*/ 173 w 361"/>
                  <a:gd name="T35" fmla="*/ 796 h 847"/>
                  <a:gd name="T36" fmla="*/ 173 w 361"/>
                  <a:gd name="T37" fmla="*/ 439 h 847"/>
                  <a:gd name="T38" fmla="*/ 188 w 361"/>
                  <a:gd name="T39" fmla="*/ 439 h 847"/>
                  <a:gd name="T40" fmla="*/ 188 w 361"/>
                  <a:gd name="T41" fmla="*/ 796 h 847"/>
                  <a:gd name="T42" fmla="*/ 231 w 361"/>
                  <a:gd name="T43" fmla="*/ 847 h 847"/>
                  <a:gd name="T44" fmla="*/ 275 w 361"/>
                  <a:gd name="T45" fmla="*/ 796 h 847"/>
                  <a:gd name="T46" fmla="*/ 275 w 361"/>
                  <a:gd name="T47" fmla="*/ 439 h 847"/>
                  <a:gd name="T48" fmla="*/ 275 w 361"/>
                  <a:gd name="T49" fmla="*/ 90 h 847"/>
                  <a:gd name="T50" fmla="*/ 285 w 361"/>
                  <a:gd name="T51" fmla="*/ 90 h 847"/>
                  <a:gd name="T52" fmla="*/ 285 w 361"/>
                  <a:gd name="T53" fmla="*/ 358 h 847"/>
                  <a:gd name="T54" fmla="*/ 323 w 361"/>
                  <a:gd name="T55" fmla="*/ 402 h 847"/>
                  <a:gd name="T56" fmla="*/ 361 w 361"/>
                  <a:gd name="T57" fmla="*/ 358 h 847"/>
                  <a:gd name="T58" fmla="*/ 361 w 361"/>
                  <a:gd name="T59" fmla="*/ 44 h 847"/>
                  <a:gd name="T60" fmla="*/ 323 w 361"/>
                  <a:gd name="T61"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847">
                    <a:moveTo>
                      <a:pt x="323" y="0"/>
                    </a:moveTo>
                    <a:cubicBezTo>
                      <a:pt x="323" y="0"/>
                      <a:pt x="322" y="0"/>
                      <a:pt x="322" y="0"/>
                    </a:cubicBezTo>
                    <a:cubicBezTo>
                      <a:pt x="321" y="0"/>
                      <a:pt x="321" y="0"/>
                      <a:pt x="321" y="0"/>
                    </a:cubicBezTo>
                    <a:cubicBezTo>
                      <a:pt x="275" y="0"/>
                      <a:pt x="275" y="0"/>
                      <a:pt x="275" y="0"/>
                    </a:cubicBezTo>
                    <a:cubicBezTo>
                      <a:pt x="86" y="0"/>
                      <a:pt x="86" y="0"/>
                      <a:pt x="86" y="0"/>
                    </a:cubicBezTo>
                    <a:cubicBezTo>
                      <a:pt x="40" y="0"/>
                      <a:pt x="40" y="0"/>
                      <a:pt x="40" y="0"/>
                    </a:cubicBezTo>
                    <a:cubicBezTo>
                      <a:pt x="40" y="0"/>
                      <a:pt x="39" y="0"/>
                      <a:pt x="39" y="0"/>
                    </a:cubicBezTo>
                    <a:cubicBezTo>
                      <a:pt x="39" y="0"/>
                      <a:pt x="38" y="0"/>
                      <a:pt x="38" y="0"/>
                    </a:cubicBezTo>
                    <a:cubicBezTo>
                      <a:pt x="17" y="0"/>
                      <a:pt x="0" y="20"/>
                      <a:pt x="0" y="44"/>
                    </a:cubicBezTo>
                    <a:cubicBezTo>
                      <a:pt x="0" y="358"/>
                      <a:pt x="0" y="358"/>
                      <a:pt x="0" y="358"/>
                    </a:cubicBezTo>
                    <a:cubicBezTo>
                      <a:pt x="0" y="382"/>
                      <a:pt x="17" y="402"/>
                      <a:pt x="38" y="402"/>
                    </a:cubicBezTo>
                    <a:cubicBezTo>
                      <a:pt x="58" y="402"/>
                      <a:pt x="75" y="382"/>
                      <a:pt x="75" y="358"/>
                    </a:cubicBezTo>
                    <a:cubicBezTo>
                      <a:pt x="75" y="90"/>
                      <a:pt x="75" y="90"/>
                      <a:pt x="75" y="90"/>
                    </a:cubicBezTo>
                    <a:cubicBezTo>
                      <a:pt x="86" y="90"/>
                      <a:pt x="86" y="90"/>
                      <a:pt x="86" y="90"/>
                    </a:cubicBezTo>
                    <a:cubicBezTo>
                      <a:pt x="86" y="439"/>
                      <a:pt x="86" y="439"/>
                      <a:pt x="86" y="439"/>
                    </a:cubicBezTo>
                    <a:cubicBezTo>
                      <a:pt x="86" y="796"/>
                      <a:pt x="86" y="796"/>
                      <a:pt x="86" y="796"/>
                    </a:cubicBezTo>
                    <a:cubicBezTo>
                      <a:pt x="86" y="824"/>
                      <a:pt x="105" y="847"/>
                      <a:pt x="129" y="847"/>
                    </a:cubicBezTo>
                    <a:cubicBezTo>
                      <a:pt x="153" y="847"/>
                      <a:pt x="173" y="824"/>
                      <a:pt x="173" y="796"/>
                    </a:cubicBezTo>
                    <a:cubicBezTo>
                      <a:pt x="173" y="439"/>
                      <a:pt x="173" y="439"/>
                      <a:pt x="173" y="439"/>
                    </a:cubicBezTo>
                    <a:cubicBezTo>
                      <a:pt x="188" y="439"/>
                      <a:pt x="188" y="439"/>
                      <a:pt x="188" y="439"/>
                    </a:cubicBezTo>
                    <a:cubicBezTo>
                      <a:pt x="188" y="796"/>
                      <a:pt x="188" y="796"/>
                      <a:pt x="188" y="796"/>
                    </a:cubicBezTo>
                    <a:cubicBezTo>
                      <a:pt x="188" y="824"/>
                      <a:pt x="207" y="847"/>
                      <a:pt x="231" y="847"/>
                    </a:cubicBezTo>
                    <a:cubicBezTo>
                      <a:pt x="255" y="847"/>
                      <a:pt x="275" y="824"/>
                      <a:pt x="275" y="796"/>
                    </a:cubicBezTo>
                    <a:cubicBezTo>
                      <a:pt x="275" y="439"/>
                      <a:pt x="275" y="439"/>
                      <a:pt x="275" y="439"/>
                    </a:cubicBezTo>
                    <a:cubicBezTo>
                      <a:pt x="275" y="90"/>
                      <a:pt x="275" y="90"/>
                      <a:pt x="275" y="90"/>
                    </a:cubicBezTo>
                    <a:cubicBezTo>
                      <a:pt x="285" y="90"/>
                      <a:pt x="285" y="90"/>
                      <a:pt x="285" y="90"/>
                    </a:cubicBezTo>
                    <a:cubicBezTo>
                      <a:pt x="285" y="358"/>
                      <a:pt x="285" y="358"/>
                      <a:pt x="285" y="358"/>
                    </a:cubicBezTo>
                    <a:cubicBezTo>
                      <a:pt x="285" y="382"/>
                      <a:pt x="302" y="402"/>
                      <a:pt x="323" y="402"/>
                    </a:cubicBezTo>
                    <a:cubicBezTo>
                      <a:pt x="344" y="402"/>
                      <a:pt x="361" y="382"/>
                      <a:pt x="361" y="358"/>
                    </a:cubicBezTo>
                    <a:cubicBezTo>
                      <a:pt x="361" y="44"/>
                      <a:pt x="361" y="44"/>
                      <a:pt x="361" y="44"/>
                    </a:cubicBezTo>
                    <a:cubicBezTo>
                      <a:pt x="361" y="20"/>
                      <a:pt x="344" y="0"/>
                      <a:pt x="3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11" name="Oval 87"/>
              <p:cNvSpPr>
                <a:spLocks noChangeArrowheads="1"/>
              </p:cNvSpPr>
              <p:nvPr/>
            </p:nvSpPr>
            <p:spPr bwMode="auto">
              <a:xfrm>
                <a:off x="846931" y="1139825"/>
                <a:ext cx="109538" cy="10953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grpSp>
      </p:grpSp>
      <p:grpSp>
        <p:nvGrpSpPr>
          <p:cNvPr id="214" name="Group 39"/>
          <p:cNvGrpSpPr>
            <a:grpSpLocks noChangeAspect="1"/>
          </p:cNvGrpSpPr>
          <p:nvPr/>
        </p:nvGrpSpPr>
        <p:grpSpPr bwMode="auto">
          <a:xfrm>
            <a:off x="1887327" y="2205348"/>
            <a:ext cx="1204125" cy="968709"/>
            <a:chOff x="2968" y="1110"/>
            <a:chExt cx="757" cy="609"/>
          </a:xfrm>
          <a:solidFill>
            <a:schemeClr val="accent6"/>
          </a:solidFill>
        </p:grpSpPr>
        <p:sp>
          <p:nvSpPr>
            <p:cNvPr id="215" name="Freeform 40"/>
            <p:cNvSpPr>
              <a:spLocks/>
            </p:cNvSpPr>
            <p:nvPr/>
          </p:nvSpPr>
          <p:spPr bwMode="auto">
            <a:xfrm>
              <a:off x="3003" y="1520"/>
              <a:ext cx="686" cy="55"/>
            </a:xfrm>
            <a:custGeom>
              <a:avLst/>
              <a:gdLst>
                <a:gd name="T0" fmla="*/ 952 w 992"/>
                <a:gd name="T1" fmla="*/ 0 h 80"/>
                <a:gd name="T2" fmla="*/ 496 w 992"/>
                <a:gd name="T3" fmla="*/ 0 h 80"/>
                <a:gd name="T4" fmla="*/ 40 w 992"/>
                <a:gd name="T5" fmla="*/ 0 h 80"/>
                <a:gd name="T6" fmla="*/ 0 w 992"/>
                <a:gd name="T7" fmla="*/ 40 h 80"/>
                <a:gd name="T8" fmla="*/ 40 w 992"/>
                <a:gd name="T9" fmla="*/ 80 h 80"/>
                <a:gd name="T10" fmla="*/ 496 w 992"/>
                <a:gd name="T11" fmla="*/ 80 h 80"/>
                <a:gd name="T12" fmla="*/ 952 w 992"/>
                <a:gd name="T13" fmla="*/ 80 h 80"/>
                <a:gd name="T14" fmla="*/ 992 w 992"/>
                <a:gd name="T15" fmla="*/ 40 h 80"/>
                <a:gd name="T16" fmla="*/ 952 w 992"/>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2" h="80">
                  <a:moveTo>
                    <a:pt x="952" y="0"/>
                  </a:moveTo>
                  <a:cubicBezTo>
                    <a:pt x="496" y="0"/>
                    <a:pt x="496" y="0"/>
                    <a:pt x="496" y="0"/>
                  </a:cubicBezTo>
                  <a:cubicBezTo>
                    <a:pt x="40" y="0"/>
                    <a:pt x="40" y="0"/>
                    <a:pt x="40" y="0"/>
                  </a:cubicBezTo>
                  <a:cubicBezTo>
                    <a:pt x="18" y="0"/>
                    <a:pt x="0" y="18"/>
                    <a:pt x="0" y="40"/>
                  </a:cubicBezTo>
                  <a:cubicBezTo>
                    <a:pt x="0" y="62"/>
                    <a:pt x="18" y="80"/>
                    <a:pt x="40" y="80"/>
                  </a:cubicBezTo>
                  <a:cubicBezTo>
                    <a:pt x="496" y="80"/>
                    <a:pt x="496" y="80"/>
                    <a:pt x="496" y="80"/>
                  </a:cubicBezTo>
                  <a:cubicBezTo>
                    <a:pt x="952" y="80"/>
                    <a:pt x="952" y="80"/>
                    <a:pt x="952" y="80"/>
                  </a:cubicBezTo>
                  <a:cubicBezTo>
                    <a:pt x="974" y="80"/>
                    <a:pt x="992" y="62"/>
                    <a:pt x="992" y="40"/>
                  </a:cubicBezTo>
                  <a:cubicBezTo>
                    <a:pt x="992" y="18"/>
                    <a:pt x="974" y="0"/>
                    <a:pt x="952" y="0"/>
                  </a:cubicBezTo>
                  <a:close/>
                </a:path>
              </a:pathLst>
            </a:custGeom>
            <a:grp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22" name="Freeform 41"/>
            <p:cNvSpPr>
              <a:spLocks/>
            </p:cNvSpPr>
            <p:nvPr/>
          </p:nvSpPr>
          <p:spPr bwMode="auto">
            <a:xfrm>
              <a:off x="3037" y="1586"/>
              <a:ext cx="77" cy="133"/>
            </a:xfrm>
            <a:custGeom>
              <a:avLst/>
              <a:gdLst>
                <a:gd name="T0" fmla="*/ 0 w 111"/>
                <a:gd name="T1" fmla="*/ 163 h 192"/>
                <a:gd name="T2" fmla="*/ 29 w 111"/>
                <a:gd name="T3" fmla="*/ 192 h 192"/>
                <a:gd name="T4" fmla="*/ 82 w 111"/>
                <a:gd name="T5" fmla="*/ 192 h 192"/>
                <a:gd name="T6" fmla="*/ 111 w 111"/>
                <a:gd name="T7" fmla="*/ 163 h 192"/>
                <a:gd name="T8" fmla="*/ 111 w 111"/>
                <a:gd name="T9" fmla="*/ 0 h 192"/>
                <a:gd name="T10" fmla="*/ 0 w 111"/>
                <a:gd name="T11" fmla="*/ 0 h 192"/>
                <a:gd name="T12" fmla="*/ 0 w 111"/>
                <a:gd name="T13" fmla="*/ 163 h 192"/>
              </a:gdLst>
              <a:ahLst/>
              <a:cxnLst>
                <a:cxn ang="0">
                  <a:pos x="T0" y="T1"/>
                </a:cxn>
                <a:cxn ang="0">
                  <a:pos x="T2" y="T3"/>
                </a:cxn>
                <a:cxn ang="0">
                  <a:pos x="T4" y="T5"/>
                </a:cxn>
                <a:cxn ang="0">
                  <a:pos x="T6" y="T7"/>
                </a:cxn>
                <a:cxn ang="0">
                  <a:pos x="T8" y="T9"/>
                </a:cxn>
                <a:cxn ang="0">
                  <a:pos x="T10" y="T11"/>
                </a:cxn>
                <a:cxn ang="0">
                  <a:pos x="T12" y="T13"/>
                </a:cxn>
              </a:cxnLst>
              <a:rect l="0" t="0" r="r" b="b"/>
              <a:pathLst>
                <a:path w="111" h="192">
                  <a:moveTo>
                    <a:pt x="0" y="163"/>
                  </a:moveTo>
                  <a:cubicBezTo>
                    <a:pt x="0" y="179"/>
                    <a:pt x="13" y="192"/>
                    <a:pt x="29" y="192"/>
                  </a:cubicBezTo>
                  <a:cubicBezTo>
                    <a:pt x="82" y="192"/>
                    <a:pt x="82" y="192"/>
                    <a:pt x="82" y="192"/>
                  </a:cubicBezTo>
                  <a:cubicBezTo>
                    <a:pt x="98" y="192"/>
                    <a:pt x="111" y="179"/>
                    <a:pt x="111" y="163"/>
                  </a:cubicBezTo>
                  <a:cubicBezTo>
                    <a:pt x="111" y="0"/>
                    <a:pt x="111" y="0"/>
                    <a:pt x="111" y="0"/>
                  </a:cubicBezTo>
                  <a:cubicBezTo>
                    <a:pt x="0" y="0"/>
                    <a:pt x="0" y="0"/>
                    <a:pt x="0" y="0"/>
                  </a:cubicBezTo>
                  <a:lnTo>
                    <a:pt x="0" y="163"/>
                  </a:lnTo>
                  <a:close/>
                </a:path>
              </a:pathLst>
            </a:custGeom>
            <a:grp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24" name="Freeform 42"/>
            <p:cNvSpPr>
              <a:spLocks/>
            </p:cNvSpPr>
            <p:nvPr/>
          </p:nvSpPr>
          <p:spPr bwMode="auto">
            <a:xfrm>
              <a:off x="3579" y="1586"/>
              <a:ext cx="77" cy="133"/>
            </a:xfrm>
            <a:custGeom>
              <a:avLst/>
              <a:gdLst>
                <a:gd name="T0" fmla="*/ 0 w 112"/>
                <a:gd name="T1" fmla="*/ 163 h 192"/>
                <a:gd name="T2" fmla="*/ 29 w 112"/>
                <a:gd name="T3" fmla="*/ 192 h 192"/>
                <a:gd name="T4" fmla="*/ 83 w 112"/>
                <a:gd name="T5" fmla="*/ 192 h 192"/>
                <a:gd name="T6" fmla="*/ 112 w 112"/>
                <a:gd name="T7" fmla="*/ 163 h 192"/>
                <a:gd name="T8" fmla="*/ 112 w 112"/>
                <a:gd name="T9" fmla="*/ 0 h 192"/>
                <a:gd name="T10" fmla="*/ 0 w 112"/>
                <a:gd name="T11" fmla="*/ 0 h 192"/>
                <a:gd name="T12" fmla="*/ 0 w 112"/>
                <a:gd name="T13" fmla="*/ 163 h 192"/>
              </a:gdLst>
              <a:ahLst/>
              <a:cxnLst>
                <a:cxn ang="0">
                  <a:pos x="T0" y="T1"/>
                </a:cxn>
                <a:cxn ang="0">
                  <a:pos x="T2" y="T3"/>
                </a:cxn>
                <a:cxn ang="0">
                  <a:pos x="T4" y="T5"/>
                </a:cxn>
                <a:cxn ang="0">
                  <a:pos x="T6" y="T7"/>
                </a:cxn>
                <a:cxn ang="0">
                  <a:pos x="T8" y="T9"/>
                </a:cxn>
                <a:cxn ang="0">
                  <a:pos x="T10" y="T11"/>
                </a:cxn>
                <a:cxn ang="0">
                  <a:pos x="T12" y="T13"/>
                </a:cxn>
              </a:cxnLst>
              <a:rect l="0" t="0" r="r" b="b"/>
              <a:pathLst>
                <a:path w="112" h="192">
                  <a:moveTo>
                    <a:pt x="0" y="163"/>
                  </a:moveTo>
                  <a:cubicBezTo>
                    <a:pt x="0" y="179"/>
                    <a:pt x="13" y="192"/>
                    <a:pt x="29" y="192"/>
                  </a:cubicBezTo>
                  <a:cubicBezTo>
                    <a:pt x="83" y="192"/>
                    <a:pt x="83" y="192"/>
                    <a:pt x="83" y="192"/>
                  </a:cubicBezTo>
                  <a:cubicBezTo>
                    <a:pt x="99" y="192"/>
                    <a:pt x="112" y="179"/>
                    <a:pt x="112" y="163"/>
                  </a:cubicBezTo>
                  <a:cubicBezTo>
                    <a:pt x="112" y="0"/>
                    <a:pt x="112" y="0"/>
                    <a:pt x="112" y="0"/>
                  </a:cubicBezTo>
                  <a:cubicBezTo>
                    <a:pt x="0" y="0"/>
                    <a:pt x="0" y="0"/>
                    <a:pt x="0" y="0"/>
                  </a:cubicBezTo>
                  <a:lnTo>
                    <a:pt x="0" y="163"/>
                  </a:lnTo>
                  <a:close/>
                </a:path>
              </a:pathLst>
            </a:custGeom>
            <a:grp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25" name="Freeform 43"/>
            <p:cNvSpPr>
              <a:spLocks/>
            </p:cNvSpPr>
            <p:nvPr/>
          </p:nvSpPr>
          <p:spPr bwMode="auto">
            <a:xfrm>
              <a:off x="3125" y="1586"/>
              <a:ext cx="443" cy="44"/>
            </a:xfrm>
            <a:custGeom>
              <a:avLst/>
              <a:gdLst>
                <a:gd name="T0" fmla="*/ 6 w 640"/>
                <a:gd name="T1" fmla="*/ 25 h 64"/>
                <a:gd name="T2" fmla="*/ 56 w 640"/>
                <a:gd name="T3" fmla="*/ 64 h 64"/>
                <a:gd name="T4" fmla="*/ 584 w 640"/>
                <a:gd name="T5" fmla="*/ 64 h 64"/>
                <a:gd name="T6" fmla="*/ 634 w 640"/>
                <a:gd name="T7" fmla="*/ 25 h 64"/>
                <a:gd name="T8" fmla="*/ 640 w 640"/>
                <a:gd name="T9" fmla="*/ 0 h 64"/>
                <a:gd name="T10" fmla="*/ 0 w 640"/>
                <a:gd name="T11" fmla="*/ 0 h 64"/>
                <a:gd name="T12" fmla="*/ 6 w 640"/>
                <a:gd name="T13" fmla="*/ 25 h 64"/>
              </a:gdLst>
              <a:ahLst/>
              <a:cxnLst>
                <a:cxn ang="0">
                  <a:pos x="T0" y="T1"/>
                </a:cxn>
                <a:cxn ang="0">
                  <a:pos x="T2" y="T3"/>
                </a:cxn>
                <a:cxn ang="0">
                  <a:pos x="T4" y="T5"/>
                </a:cxn>
                <a:cxn ang="0">
                  <a:pos x="T6" y="T7"/>
                </a:cxn>
                <a:cxn ang="0">
                  <a:pos x="T8" y="T9"/>
                </a:cxn>
                <a:cxn ang="0">
                  <a:pos x="T10" y="T11"/>
                </a:cxn>
                <a:cxn ang="0">
                  <a:pos x="T12" y="T13"/>
                </a:cxn>
              </a:cxnLst>
              <a:rect l="0" t="0" r="r" b="b"/>
              <a:pathLst>
                <a:path w="640" h="64">
                  <a:moveTo>
                    <a:pt x="6" y="25"/>
                  </a:moveTo>
                  <a:cubicBezTo>
                    <a:pt x="12" y="48"/>
                    <a:pt x="32" y="64"/>
                    <a:pt x="56" y="64"/>
                  </a:cubicBezTo>
                  <a:cubicBezTo>
                    <a:pt x="584" y="64"/>
                    <a:pt x="584" y="64"/>
                    <a:pt x="584" y="64"/>
                  </a:cubicBezTo>
                  <a:cubicBezTo>
                    <a:pt x="608" y="64"/>
                    <a:pt x="628" y="48"/>
                    <a:pt x="634" y="25"/>
                  </a:cubicBezTo>
                  <a:cubicBezTo>
                    <a:pt x="640" y="0"/>
                    <a:pt x="640" y="0"/>
                    <a:pt x="640" y="0"/>
                  </a:cubicBezTo>
                  <a:cubicBezTo>
                    <a:pt x="0" y="0"/>
                    <a:pt x="0" y="0"/>
                    <a:pt x="0" y="0"/>
                  </a:cubicBezTo>
                  <a:lnTo>
                    <a:pt x="6" y="25"/>
                  </a:lnTo>
                  <a:close/>
                </a:path>
              </a:pathLst>
            </a:custGeom>
            <a:grp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26" name="Freeform 44"/>
            <p:cNvSpPr>
              <a:spLocks noEditPoints="1"/>
            </p:cNvSpPr>
            <p:nvPr/>
          </p:nvSpPr>
          <p:spPr bwMode="auto">
            <a:xfrm>
              <a:off x="2968" y="1143"/>
              <a:ext cx="757" cy="366"/>
            </a:xfrm>
            <a:custGeom>
              <a:avLst/>
              <a:gdLst>
                <a:gd name="T0" fmla="*/ 547 w 1094"/>
                <a:gd name="T1" fmla="*/ 528 h 528"/>
                <a:gd name="T2" fmla="*/ 947 w 1094"/>
                <a:gd name="T3" fmla="*/ 240 h 528"/>
                <a:gd name="T4" fmla="*/ 964 w 1094"/>
                <a:gd name="T5" fmla="*/ 224 h 528"/>
                <a:gd name="T6" fmla="*/ 992 w 1094"/>
                <a:gd name="T7" fmla="*/ 240 h 528"/>
                <a:gd name="T8" fmla="*/ 1014 w 1094"/>
                <a:gd name="T9" fmla="*/ 171 h 528"/>
                <a:gd name="T10" fmla="*/ 984 w 1094"/>
                <a:gd name="T11" fmla="*/ 149 h 528"/>
                <a:gd name="T12" fmla="*/ 963 w 1094"/>
                <a:gd name="T13" fmla="*/ 208 h 528"/>
                <a:gd name="T14" fmla="*/ 883 w 1094"/>
                <a:gd name="T15" fmla="*/ 24 h 528"/>
                <a:gd name="T16" fmla="*/ 211 w 1094"/>
                <a:gd name="T17" fmla="*/ 24 h 528"/>
                <a:gd name="T18" fmla="*/ 131 w 1094"/>
                <a:gd name="T19" fmla="*/ 208 h 528"/>
                <a:gd name="T20" fmla="*/ 110 w 1094"/>
                <a:gd name="T21" fmla="*/ 149 h 528"/>
                <a:gd name="T22" fmla="*/ 80 w 1094"/>
                <a:gd name="T23" fmla="*/ 171 h 528"/>
                <a:gd name="T24" fmla="*/ 102 w 1094"/>
                <a:gd name="T25" fmla="*/ 240 h 528"/>
                <a:gd name="T26" fmla="*/ 130 w 1094"/>
                <a:gd name="T27" fmla="*/ 224 h 528"/>
                <a:gd name="T28" fmla="*/ 147 w 1094"/>
                <a:gd name="T29" fmla="*/ 240 h 528"/>
                <a:gd name="T30" fmla="*/ 971 w 1094"/>
                <a:gd name="T31" fmla="*/ 504 h 528"/>
                <a:gd name="T32" fmla="*/ 123 w 1094"/>
                <a:gd name="T33" fmla="*/ 504 h 528"/>
                <a:gd name="T34" fmla="*/ 123 w 1094"/>
                <a:gd name="T35" fmla="*/ 488 h 528"/>
                <a:gd name="T36" fmla="*/ 971 w 1094"/>
                <a:gd name="T37" fmla="*/ 488 h 528"/>
                <a:gd name="T38" fmla="*/ 971 w 1094"/>
                <a:gd name="T39" fmla="*/ 504 h 528"/>
                <a:gd name="T40" fmla="*/ 555 w 1094"/>
                <a:gd name="T41" fmla="*/ 424 h 528"/>
                <a:gd name="T42" fmla="*/ 888 w 1094"/>
                <a:gd name="T43" fmla="*/ 440 h 528"/>
                <a:gd name="T44" fmla="*/ 891 w 1094"/>
                <a:gd name="T45" fmla="*/ 456 h 528"/>
                <a:gd name="T46" fmla="*/ 555 w 1094"/>
                <a:gd name="T47" fmla="*/ 472 h 528"/>
                <a:gd name="T48" fmla="*/ 891 w 1094"/>
                <a:gd name="T49" fmla="*/ 456 h 528"/>
                <a:gd name="T50" fmla="*/ 555 w 1094"/>
                <a:gd name="T51" fmla="*/ 392 h 528"/>
                <a:gd name="T52" fmla="*/ 861 w 1094"/>
                <a:gd name="T53" fmla="*/ 408 h 528"/>
                <a:gd name="T54" fmla="*/ 555 w 1094"/>
                <a:gd name="T55" fmla="*/ 376 h 528"/>
                <a:gd name="T56" fmla="*/ 547 w 1094"/>
                <a:gd name="T57" fmla="*/ 360 h 528"/>
                <a:gd name="T58" fmla="*/ 539 w 1094"/>
                <a:gd name="T59" fmla="*/ 376 h 528"/>
                <a:gd name="T60" fmla="*/ 547 w 1094"/>
                <a:gd name="T61" fmla="*/ 360 h 528"/>
                <a:gd name="T62" fmla="*/ 555 w 1094"/>
                <a:gd name="T63" fmla="*/ 376 h 528"/>
                <a:gd name="T64" fmla="*/ 539 w 1094"/>
                <a:gd name="T65" fmla="*/ 408 h 528"/>
                <a:gd name="T66" fmla="*/ 265 w 1094"/>
                <a:gd name="T67" fmla="*/ 392 h 528"/>
                <a:gd name="T68" fmla="*/ 539 w 1094"/>
                <a:gd name="T69" fmla="*/ 424 h 528"/>
                <a:gd name="T70" fmla="*/ 206 w 1094"/>
                <a:gd name="T71" fmla="*/ 440 h 528"/>
                <a:gd name="T72" fmla="*/ 539 w 1094"/>
                <a:gd name="T73" fmla="*/ 424 h 528"/>
                <a:gd name="T74" fmla="*/ 539 w 1094"/>
                <a:gd name="T75" fmla="*/ 472 h 528"/>
                <a:gd name="T76" fmla="*/ 203 w 1094"/>
                <a:gd name="T77" fmla="*/ 456 h 528"/>
                <a:gd name="T78" fmla="*/ 947 w 1094"/>
                <a:gd name="T79" fmla="*/ 272 h 528"/>
                <a:gd name="T80" fmla="*/ 947 w 1094"/>
                <a:gd name="T81" fmla="*/ 400 h 528"/>
                <a:gd name="T82" fmla="*/ 947 w 1094"/>
                <a:gd name="T83" fmla="*/ 272 h 528"/>
                <a:gd name="T84" fmla="*/ 547 w 1094"/>
                <a:gd name="T85" fmla="*/ 16 h 528"/>
                <a:gd name="T86" fmla="*/ 899 w 1094"/>
                <a:gd name="T87" fmla="*/ 208 h 528"/>
                <a:gd name="T88" fmla="*/ 195 w 1094"/>
                <a:gd name="T89" fmla="*/ 208 h 528"/>
                <a:gd name="T90" fmla="*/ 211 w 1094"/>
                <a:gd name="T91" fmla="*/ 336 h 528"/>
                <a:gd name="T92" fmla="*/ 83 w 1094"/>
                <a:gd name="T93" fmla="*/ 336 h 528"/>
                <a:gd name="T94" fmla="*/ 211 w 1094"/>
                <a:gd name="T95" fmla="*/ 33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4" h="528">
                  <a:moveTo>
                    <a:pt x="83" y="528"/>
                  </a:moveTo>
                  <a:cubicBezTo>
                    <a:pt x="547" y="528"/>
                    <a:pt x="547" y="528"/>
                    <a:pt x="547" y="528"/>
                  </a:cubicBezTo>
                  <a:cubicBezTo>
                    <a:pt x="1011" y="528"/>
                    <a:pt x="1011" y="528"/>
                    <a:pt x="1011" y="528"/>
                  </a:cubicBezTo>
                  <a:cubicBezTo>
                    <a:pt x="1011" y="528"/>
                    <a:pt x="1094" y="264"/>
                    <a:pt x="947" y="240"/>
                  </a:cubicBezTo>
                  <a:cubicBezTo>
                    <a:pt x="942" y="224"/>
                    <a:pt x="942" y="224"/>
                    <a:pt x="942" y="224"/>
                  </a:cubicBezTo>
                  <a:cubicBezTo>
                    <a:pt x="964" y="224"/>
                    <a:pt x="964" y="224"/>
                    <a:pt x="964" y="224"/>
                  </a:cubicBezTo>
                  <a:cubicBezTo>
                    <a:pt x="966" y="233"/>
                    <a:pt x="974" y="240"/>
                    <a:pt x="984" y="240"/>
                  </a:cubicBezTo>
                  <a:cubicBezTo>
                    <a:pt x="992" y="240"/>
                    <a:pt x="992" y="240"/>
                    <a:pt x="992" y="240"/>
                  </a:cubicBezTo>
                  <a:cubicBezTo>
                    <a:pt x="1004" y="240"/>
                    <a:pt x="1014" y="231"/>
                    <a:pt x="1014" y="219"/>
                  </a:cubicBezTo>
                  <a:cubicBezTo>
                    <a:pt x="1014" y="171"/>
                    <a:pt x="1014" y="171"/>
                    <a:pt x="1014" y="171"/>
                  </a:cubicBezTo>
                  <a:cubicBezTo>
                    <a:pt x="1014" y="159"/>
                    <a:pt x="1004" y="149"/>
                    <a:pt x="992" y="149"/>
                  </a:cubicBezTo>
                  <a:cubicBezTo>
                    <a:pt x="984" y="149"/>
                    <a:pt x="984" y="149"/>
                    <a:pt x="984" y="149"/>
                  </a:cubicBezTo>
                  <a:cubicBezTo>
                    <a:pt x="972" y="149"/>
                    <a:pt x="963" y="159"/>
                    <a:pt x="963" y="171"/>
                  </a:cubicBezTo>
                  <a:cubicBezTo>
                    <a:pt x="963" y="208"/>
                    <a:pt x="963" y="208"/>
                    <a:pt x="963" y="208"/>
                  </a:cubicBezTo>
                  <a:cubicBezTo>
                    <a:pt x="938" y="208"/>
                    <a:pt x="938" y="208"/>
                    <a:pt x="938" y="208"/>
                  </a:cubicBezTo>
                  <a:cubicBezTo>
                    <a:pt x="883" y="24"/>
                    <a:pt x="883" y="24"/>
                    <a:pt x="883" y="24"/>
                  </a:cubicBezTo>
                  <a:cubicBezTo>
                    <a:pt x="883" y="24"/>
                    <a:pt x="797" y="0"/>
                    <a:pt x="547" y="0"/>
                  </a:cubicBezTo>
                  <a:cubicBezTo>
                    <a:pt x="297" y="0"/>
                    <a:pt x="211" y="24"/>
                    <a:pt x="211" y="24"/>
                  </a:cubicBezTo>
                  <a:cubicBezTo>
                    <a:pt x="156" y="208"/>
                    <a:pt x="156" y="208"/>
                    <a:pt x="156" y="208"/>
                  </a:cubicBezTo>
                  <a:cubicBezTo>
                    <a:pt x="131" y="208"/>
                    <a:pt x="131" y="208"/>
                    <a:pt x="131" y="208"/>
                  </a:cubicBezTo>
                  <a:cubicBezTo>
                    <a:pt x="131" y="171"/>
                    <a:pt x="131" y="171"/>
                    <a:pt x="131" y="171"/>
                  </a:cubicBezTo>
                  <a:cubicBezTo>
                    <a:pt x="131" y="159"/>
                    <a:pt x="122" y="149"/>
                    <a:pt x="110" y="149"/>
                  </a:cubicBezTo>
                  <a:cubicBezTo>
                    <a:pt x="102" y="149"/>
                    <a:pt x="102" y="149"/>
                    <a:pt x="102" y="149"/>
                  </a:cubicBezTo>
                  <a:cubicBezTo>
                    <a:pt x="90" y="149"/>
                    <a:pt x="80" y="159"/>
                    <a:pt x="80" y="171"/>
                  </a:cubicBezTo>
                  <a:cubicBezTo>
                    <a:pt x="80" y="219"/>
                    <a:pt x="80" y="219"/>
                    <a:pt x="80" y="219"/>
                  </a:cubicBezTo>
                  <a:cubicBezTo>
                    <a:pt x="80" y="231"/>
                    <a:pt x="90" y="240"/>
                    <a:pt x="102" y="240"/>
                  </a:cubicBezTo>
                  <a:cubicBezTo>
                    <a:pt x="110" y="240"/>
                    <a:pt x="110" y="240"/>
                    <a:pt x="110" y="240"/>
                  </a:cubicBezTo>
                  <a:cubicBezTo>
                    <a:pt x="120" y="240"/>
                    <a:pt x="128" y="233"/>
                    <a:pt x="130" y="224"/>
                  </a:cubicBezTo>
                  <a:cubicBezTo>
                    <a:pt x="152" y="224"/>
                    <a:pt x="152" y="224"/>
                    <a:pt x="152" y="224"/>
                  </a:cubicBezTo>
                  <a:cubicBezTo>
                    <a:pt x="147" y="240"/>
                    <a:pt x="147" y="240"/>
                    <a:pt x="147" y="240"/>
                  </a:cubicBezTo>
                  <a:cubicBezTo>
                    <a:pt x="0" y="264"/>
                    <a:pt x="83" y="528"/>
                    <a:pt x="83" y="528"/>
                  </a:cubicBezTo>
                  <a:close/>
                  <a:moveTo>
                    <a:pt x="971" y="504"/>
                  </a:moveTo>
                  <a:cubicBezTo>
                    <a:pt x="547" y="504"/>
                    <a:pt x="547" y="504"/>
                    <a:pt x="547" y="504"/>
                  </a:cubicBezTo>
                  <a:cubicBezTo>
                    <a:pt x="123" y="504"/>
                    <a:pt x="123" y="504"/>
                    <a:pt x="123" y="504"/>
                  </a:cubicBezTo>
                  <a:cubicBezTo>
                    <a:pt x="119" y="504"/>
                    <a:pt x="115" y="500"/>
                    <a:pt x="115" y="496"/>
                  </a:cubicBezTo>
                  <a:cubicBezTo>
                    <a:pt x="115" y="492"/>
                    <a:pt x="119" y="488"/>
                    <a:pt x="123" y="488"/>
                  </a:cubicBezTo>
                  <a:cubicBezTo>
                    <a:pt x="547" y="488"/>
                    <a:pt x="547" y="488"/>
                    <a:pt x="547" y="488"/>
                  </a:cubicBezTo>
                  <a:cubicBezTo>
                    <a:pt x="971" y="488"/>
                    <a:pt x="971" y="488"/>
                    <a:pt x="971" y="488"/>
                  </a:cubicBezTo>
                  <a:cubicBezTo>
                    <a:pt x="975" y="488"/>
                    <a:pt x="979" y="492"/>
                    <a:pt x="979" y="496"/>
                  </a:cubicBezTo>
                  <a:cubicBezTo>
                    <a:pt x="979" y="500"/>
                    <a:pt x="975" y="504"/>
                    <a:pt x="971" y="504"/>
                  </a:cubicBezTo>
                  <a:close/>
                  <a:moveTo>
                    <a:pt x="555" y="440"/>
                  </a:moveTo>
                  <a:cubicBezTo>
                    <a:pt x="555" y="424"/>
                    <a:pt x="555" y="424"/>
                    <a:pt x="555" y="424"/>
                  </a:cubicBezTo>
                  <a:cubicBezTo>
                    <a:pt x="879" y="424"/>
                    <a:pt x="879" y="424"/>
                    <a:pt x="879" y="424"/>
                  </a:cubicBezTo>
                  <a:cubicBezTo>
                    <a:pt x="883" y="429"/>
                    <a:pt x="886" y="434"/>
                    <a:pt x="888" y="440"/>
                  </a:cubicBezTo>
                  <a:lnTo>
                    <a:pt x="555" y="440"/>
                  </a:lnTo>
                  <a:close/>
                  <a:moveTo>
                    <a:pt x="891" y="456"/>
                  </a:moveTo>
                  <a:cubicBezTo>
                    <a:pt x="891" y="472"/>
                    <a:pt x="891" y="472"/>
                    <a:pt x="891" y="472"/>
                  </a:cubicBezTo>
                  <a:cubicBezTo>
                    <a:pt x="555" y="472"/>
                    <a:pt x="555" y="472"/>
                    <a:pt x="555" y="472"/>
                  </a:cubicBezTo>
                  <a:cubicBezTo>
                    <a:pt x="555" y="456"/>
                    <a:pt x="555" y="456"/>
                    <a:pt x="555" y="456"/>
                  </a:cubicBezTo>
                  <a:lnTo>
                    <a:pt x="891" y="456"/>
                  </a:lnTo>
                  <a:close/>
                  <a:moveTo>
                    <a:pt x="555" y="408"/>
                  </a:moveTo>
                  <a:cubicBezTo>
                    <a:pt x="555" y="392"/>
                    <a:pt x="555" y="392"/>
                    <a:pt x="555" y="392"/>
                  </a:cubicBezTo>
                  <a:cubicBezTo>
                    <a:pt x="829" y="392"/>
                    <a:pt x="829" y="392"/>
                    <a:pt x="829" y="392"/>
                  </a:cubicBezTo>
                  <a:cubicBezTo>
                    <a:pt x="841" y="397"/>
                    <a:pt x="852" y="402"/>
                    <a:pt x="861" y="408"/>
                  </a:cubicBezTo>
                  <a:lnTo>
                    <a:pt x="555" y="408"/>
                  </a:lnTo>
                  <a:close/>
                  <a:moveTo>
                    <a:pt x="555" y="376"/>
                  </a:moveTo>
                  <a:cubicBezTo>
                    <a:pt x="555" y="360"/>
                    <a:pt x="555" y="360"/>
                    <a:pt x="555" y="360"/>
                  </a:cubicBezTo>
                  <a:cubicBezTo>
                    <a:pt x="547" y="360"/>
                    <a:pt x="547" y="360"/>
                    <a:pt x="547" y="360"/>
                  </a:cubicBezTo>
                  <a:cubicBezTo>
                    <a:pt x="539" y="360"/>
                    <a:pt x="539" y="360"/>
                    <a:pt x="539" y="360"/>
                  </a:cubicBezTo>
                  <a:cubicBezTo>
                    <a:pt x="539" y="376"/>
                    <a:pt x="539" y="376"/>
                    <a:pt x="539" y="376"/>
                  </a:cubicBezTo>
                  <a:cubicBezTo>
                    <a:pt x="322" y="376"/>
                    <a:pt x="322" y="376"/>
                    <a:pt x="322" y="376"/>
                  </a:cubicBezTo>
                  <a:cubicBezTo>
                    <a:pt x="421" y="356"/>
                    <a:pt x="547" y="360"/>
                    <a:pt x="547" y="360"/>
                  </a:cubicBezTo>
                  <a:cubicBezTo>
                    <a:pt x="547" y="360"/>
                    <a:pt x="673" y="356"/>
                    <a:pt x="772" y="376"/>
                  </a:cubicBezTo>
                  <a:lnTo>
                    <a:pt x="555" y="376"/>
                  </a:lnTo>
                  <a:close/>
                  <a:moveTo>
                    <a:pt x="539" y="392"/>
                  </a:moveTo>
                  <a:cubicBezTo>
                    <a:pt x="539" y="408"/>
                    <a:pt x="539" y="408"/>
                    <a:pt x="539" y="408"/>
                  </a:cubicBezTo>
                  <a:cubicBezTo>
                    <a:pt x="233" y="408"/>
                    <a:pt x="233" y="408"/>
                    <a:pt x="233" y="408"/>
                  </a:cubicBezTo>
                  <a:cubicBezTo>
                    <a:pt x="242" y="402"/>
                    <a:pt x="253" y="397"/>
                    <a:pt x="265" y="392"/>
                  </a:cubicBezTo>
                  <a:lnTo>
                    <a:pt x="539" y="392"/>
                  </a:lnTo>
                  <a:close/>
                  <a:moveTo>
                    <a:pt x="539" y="424"/>
                  </a:moveTo>
                  <a:cubicBezTo>
                    <a:pt x="539" y="440"/>
                    <a:pt x="539" y="440"/>
                    <a:pt x="539" y="440"/>
                  </a:cubicBezTo>
                  <a:cubicBezTo>
                    <a:pt x="206" y="440"/>
                    <a:pt x="206" y="440"/>
                    <a:pt x="206" y="440"/>
                  </a:cubicBezTo>
                  <a:cubicBezTo>
                    <a:pt x="208" y="434"/>
                    <a:pt x="211" y="429"/>
                    <a:pt x="215" y="424"/>
                  </a:cubicBezTo>
                  <a:lnTo>
                    <a:pt x="539" y="424"/>
                  </a:lnTo>
                  <a:close/>
                  <a:moveTo>
                    <a:pt x="539" y="456"/>
                  </a:moveTo>
                  <a:cubicBezTo>
                    <a:pt x="539" y="472"/>
                    <a:pt x="539" y="472"/>
                    <a:pt x="539" y="472"/>
                  </a:cubicBezTo>
                  <a:cubicBezTo>
                    <a:pt x="203" y="472"/>
                    <a:pt x="203" y="472"/>
                    <a:pt x="203" y="472"/>
                  </a:cubicBezTo>
                  <a:cubicBezTo>
                    <a:pt x="203" y="456"/>
                    <a:pt x="203" y="456"/>
                    <a:pt x="203" y="456"/>
                  </a:cubicBezTo>
                  <a:lnTo>
                    <a:pt x="539" y="456"/>
                  </a:lnTo>
                  <a:close/>
                  <a:moveTo>
                    <a:pt x="947" y="272"/>
                  </a:moveTo>
                  <a:cubicBezTo>
                    <a:pt x="982" y="272"/>
                    <a:pt x="1011" y="301"/>
                    <a:pt x="1011" y="336"/>
                  </a:cubicBezTo>
                  <a:cubicBezTo>
                    <a:pt x="1011" y="371"/>
                    <a:pt x="982" y="400"/>
                    <a:pt x="947" y="400"/>
                  </a:cubicBezTo>
                  <a:cubicBezTo>
                    <a:pt x="912" y="400"/>
                    <a:pt x="883" y="371"/>
                    <a:pt x="883" y="336"/>
                  </a:cubicBezTo>
                  <a:cubicBezTo>
                    <a:pt x="883" y="301"/>
                    <a:pt x="912" y="272"/>
                    <a:pt x="947" y="272"/>
                  </a:cubicBezTo>
                  <a:close/>
                  <a:moveTo>
                    <a:pt x="227" y="40"/>
                  </a:moveTo>
                  <a:cubicBezTo>
                    <a:pt x="269" y="15"/>
                    <a:pt x="547" y="16"/>
                    <a:pt x="547" y="16"/>
                  </a:cubicBezTo>
                  <a:cubicBezTo>
                    <a:pt x="547" y="16"/>
                    <a:pt x="825" y="15"/>
                    <a:pt x="867" y="40"/>
                  </a:cubicBezTo>
                  <a:cubicBezTo>
                    <a:pt x="867" y="40"/>
                    <a:pt x="911" y="157"/>
                    <a:pt x="899" y="208"/>
                  </a:cubicBezTo>
                  <a:cubicBezTo>
                    <a:pt x="899" y="208"/>
                    <a:pt x="781" y="168"/>
                    <a:pt x="547" y="168"/>
                  </a:cubicBezTo>
                  <a:cubicBezTo>
                    <a:pt x="313" y="168"/>
                    <a:pt x="195" y="208"/>
                    <a:pt x="195" y="208"/>
                  </a:cubicBezTo>
                  <a:cubicBezTo>
                    <a:pt x="183" y="157"/>
                    <a:pt x="227" y="40"/>
                    <a:pt x="227" y="40"/>
                  </a:cubicBezTo>
                  <a:close/>
                  <a:moveTo>
                    <a:pt x="211" y="336"/>
                  </a:moveTo>
                  <a:cubicBezTo>
                    <a:pt x="211" y="371"/>
                    <a:pt x="182" y="400"/>
                    <a:pt x="147" y="400"/>
                  </a:cubicBezTo>
                  <a:cubicBezTo>
                    <a:pt x="112" y="400"/>
                    <a:pt x="83" y="371"/>
                    <a:pt x="83" y="336"/>
                  </a:cubicBezTo>
                  <a:cubicBezTo>
                    <a:pt x="83" y="301"/>
                    <a:pt x="112" y="272"/>
                    <a:pt x="147" y="272"/>
                  </a:cubicBezTo>
                  <a:cubicBezTo>
                    <a:pt x="182" y="272"/>
                    <a:pt x="211" y="301"/>
                    <a:pt x="211" y="336"/>
                  </a:cubicBezTo>
                  <a:close/>
                </a:path>
              </a:pathLst>
            </a:custGeom>
            <a:grp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27" name="Freeform 45"/>
            <p:cNvSpPr>
              <a:spLocks noEditPoints="1"/>
            </p:cNvSpPr>
            <p:nvPr/>
          </p:nvSpPr>
          <p:spPr bwMode="auto">
            <a:xfrm>
              <a:off x="3114" y="1110"/>
              <a:ext cx="465" cy="39"/>
            </a:xfrm>
            <a:custGeom>
              <a:avLst/>
              <a:gdLst>
                <a:gd name="T0" fmla="*/ 672 w 672"/>
                <a:gd name="T1" fmla="*/ 56 h 56"/>
                <a:gd name="T2" fmla="*/ 655 w 672"/>
                <a:gd name="T3" fmla="*/ 32 h 56"/>
                <a:gd name="T4" fmla="*/ 336 w 672"/>
                <a:gd name="T5" fmla="*/ 0 h 56"/>
                <a:gd name="T6" fmla="*/ 17 w 672"/>
                <a:gd name="T7" fmla="*/ 32 h 56"/>
                <a:gd name="T8" fmla="*/ 0 w 672"/>
                <a:gd name="T9" fmla="*/ 56 h 56"/>
                <a:gd name="T10" fmla="*/ 336 w 672"/>
                <a:gd name="T11" fmla="*/ 32 h 56"/>
                <a:gd name="T12" fmla="*/ 672 w 672"/>
                <a:gd name="T13" fmla="*/ 56 h 56"/>
                <a:gd name="T14" fmla="*/ 338 w 672"/>
                <a:gd name="T15" fmla="*/ 16 h 56"/>
                <a:gd name="T16" fmla="*/ 338 w 672"/>
                <a:gd name="T17" fmla="*/ 16 h 56"/>
                <a:gd name="T18" fmla="*/ 336 w 672"/>
                <a:gd name="T19" fmla="*/ 16 h 56"/>
                <a:gd name="T20" fmla="*/ 338 w 672"/>
                <a:gd name="T2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2" h="56">
                  <a:moveTo>
                    <a:pt x="672" y="56"/>
                  </a:moveTo>
                  <a:cubicBezTo>
                    <a:pt x="672" y="45"/>
                    <a:pt x="665" y="36"/>
                    <a:pt x="655" y="32"/>
                  </a:cubicBezTo>
                  <a:cubicBezTo>
                    <a:pt x="624" y="20"/>
                    <a:pt x="541" y="0"/>
                    <a:pt x="336" y="0"/>
                  </a:cubicBezTo>
                  <a:cubicBezTo>
                    <a:pt x="131" y="0"/>
                    <a:pt x="48" y="20"/>
                    <a:pt x="17" y="32"/>
                  </a:cubicBezTo>
                  <a:cubicBezTo>
                    <a:pt x="7" y="36"/>
                    <a:pt x="0" y="45"/>
                    <a:pt x="0" y="56"/>
                  </a:cubicBezTo>
                  <a:cubicBezTo>
                    <a:pt x="0" y="56"/>
                    <a:pt x="86" y="32"/>
                    <a:pt x="336" y="32"/>
                  </a:cubicBezTo>
                  <a:cubicBezTo>
                    <a:pt x="586" y="32"/>
                    <a:pt x="672" y="56"/>
                    <a:pt x="672" y="56"/>
                  </a:cubicBezTo>
                  <a:close/>
                  <a:moveTo>
                    <a:pt x="338" y="16"/>
                  </a:moveTo>
                  <a:cubicBezTo>
                    <a:pt x="338" y="16"/>
                    <a:pt x="338" y="16"/>
                    <a:pt x="338" y="16"/>
                  </a:cubicBezTo>
                  <a:cubicBezTo>
                    <a:pt x="337" y="16"/>
                    <a:pt x="337" y="16"/>
                    <a:pt x="336" y="16"/>
                  </a:cubicBezTo>
                  <a:cubicBezTo>
                    <a:pt x="337" y="16"/>
                    <a:pt x="337" y="16"/>
                    <a:pt x="338" y="16"/>
                  </a:cubicBezTo>
                  <a:close/>
                </a:path>
              </a:pathLst>
            </a:custGeom>
            <a:grp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28" name="Freeform 46"/>
            <p:cNvSpPr>
              <a:spLocks noEditPoints="1"/>
            </p:cNvSpPr>
            <p:nvPr/>
          </p:nvSpPr>
          <p:spPr bwMode="auto">
            <a:xfrm>
              <a:off x="3590" y="1343"/>
              <a:ext cx="66" cy="66"/>
            </a:xfrm>
            <a:custGeom>
              <a:avLst/>
              <a:gdLst>
                <a:gd name="T0" fmla="*/ 48 w 96"/>
                <a:gd name="T1" fmla="*/ 96 h 96"/>
                <a:gd name="T2" fmla="*/ 96 w 96"/>
                <a:gd name="T3" fmla="*/ 48 h 96"/>
                <a:gd name="T4" fmla="*/ 48 w 96"/>
                <a:gd name="T5" fmla="*/ 0 h 96"/>
                <a:gd name="T6" fmla="*/ 0 w 96"/>
                <a:gd name="T7" fmla="*/ 48 h 96"/>
                <a:gd name="T8" fmla="*/ 48 w 96"/>
                <a:gd name="T9" fmla="*/ 96 h 96"/>
                <a:gd name="T10" fmla="*/ 48 w 96"/>
                <a:gd name="T11" fmla="*/ 16 h 96"/>
                <a:gd name="T12" fmla="*/ 80 w 96"/>
                <a:gd name="T13" fmla="*/ 48 h 96"/>
                <a:gd name="T14" fmla="*/ 48 w 96"/>
                <a:gd name="T15" fmla="*/ 80 h 96"/>
                <a:gd name="T16" fmla="*/ 16 w 96"/>
                <a:gd name="T17" fmla="*/ 48 h 96"/>
                <a:gd name="T18" fmla="*/ 48 w 96"/>
                <a:gd name="T19"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75" y="96"/>
                    <a:pt x="96" y="75"/>
                    <a:pt x="96" y="48"/>
                  </a:cubicBezTo>
                  <a:cubicBezTo>
                    <a:pt x="96" y="21"/>
                    <a:pt x="75" y="0"/>
                    <a:pt x="48" y="0"/>
                  </a:cubicBezTo>
                  <a:cubicBezTo>
                    <a:pt x="21" y="0"/>
                    <a:pt x="0" y="21"/>
                    <a:pt x="0" y="48"/>
                  </a:cubicBezTo>
                  <a:cubicBezTo>
                    <a:pt x="0" y="75"/>
                    <a:pt x="21" y="96"/>
                    <a:pt x="48" y="96"/>
                  </a:cubicBezTo>
                  <a:close/>
                  <a:moveTo>
                    <a:pt x="48" y="16"/>
                  </a:moveTo>
                  <a:cubicBezTo>
                    <a:pt x="66" y="16"/>
                    <a:pt x="80" y="30"/>
                    <a:pt x="80" y="48"/>
                  </a:cubicBezTo>
                  <a:cubicBezTo>
                    <a:pt x="80" y="66"/>
                    <a:pt x="66" y="80"/>
                    <a:pt x="48" y="80"/>
                  </a:cubicBezTo>
                  <a:cubicBezTo>
                    <a:pt x="30" y="80"/>
                    <a:pt x="16" y="66"/>
                    <a:pt x="16" y="48"/>
                  </a:cubicBezTo>
                  <a:cubicBezTo>
                    <a:pt x="16" y="30"/>
                    <a:pt x="30" y="16"/>
                    <a:pt x="48" y="16"/>
                  </a:cubicBezTo>
                  <a:close/>
                </a:path>
              </a:pathLst>
            </a:custGeom>
            <a:grp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29" name="Freeform 47"/>
            <p:cNvSpPr>
              <a:spLocks noEditPoints="1"/>
            </p:cNvSpPr>
            <p:nvPr/>
          </p:nvSpPr>
          <p:spPr bwMode="auto">
            <a:xfrm>
              <a:off x="3036" y="1343"/>
              <a:ext cx="67" cy="66"/>
            </a:xfrm>
            <a:custGeom>
              <a:avLst/>
              <a:gdLst>
                <a:gd name="T0" fmla="*/ 0 w 96"/>
                <a:gd name="T1" fmla="*/ 48 h 96"/>
                <a:gd name="T2" fmla="*/ 48 w 96"/>
                <a:gd name="T3" fmla="*/ 96 h 96"/>
                <a:gd name="T4" fmla="*/ 96 w 96"/>
                <a:gd name="T5" fmla="*/ 48 h 96"/>
                <a:gd name="T6" fmla="*/ 48 w 96"/>
                <a:gd name="T7" fmla="*/ 0 h 96"/>
                <a:gd name="T8" fmla="*/ 0 w 96"/>
                <a:gd name="T9" fmla="*/ 48 h 96"/>
                <a:gd name="T10" fmla="*/ 80 w 96"/>
                <a:gd name="T11" fmla="*/ 48 h 96"/>
                <a:gd name="T12" fmla="*/ 48 w 96"/>
                <a:gd name="T13" fmla="*/ 80 h 96"/>
                <a:gd name="T14" fmla="*/ 16 w 96"/>
                <a:gd name="T15" fmla="*/ 48 h 96"/>
                <a:gd name="T16" fmla="*/ 48 w 96"/>
                <a:gd name="T17" fmla="*/ 16 h 96"/>
                <a:gd name="T18" fmla="*/ 80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75"/>
                    <a:pt x="21" y="96"/>
                    <a:pt x="48" y="96"/>
                  </a:cubicBezTo>
                  <a:cubicBezTo>
                    <a:pt x="75" y="96"/>
                    <a:pt x="96" y="75"/>
                    <a:pt x="96" y="48"/>
                  </a:cubicBezTo>
                  <a:cubicBezTo>
                    <a:pt x="96" y="21"/>
                    <a:pt x="75" y="0"/>
                    <a:pt x="48" y="0"/>
                  </a:cubicBezTo>
                  <a:cubicBezTo>
                    <a:pt x="21" y="0"/>
                    <a:pt x="0" y="21"/>
                    <a:pt x="0" y="48"/>
                  </a:cubicBezTo>
                  <a:close/>
                  <a:moveTo>
                    <a:pt x="80" y="48"/>
                  </a:moveTo>
                  <a:cubicBezTo>
                    <a:pt x="80" y="66"/>
                    <a:pt x="66" y="80"/>
                    <a:pt x="48" y="80"/>
                  </a:cubicBezTo>
                  <a:cubicBezTo>
                    <a:pt x="30" y="80"/>
                    <a:pt x="16" y="66"/>
                    <a:pt x="16" y="48"/>
                  </a:cubicBezTo>
                  <a:cubicBezTo>
                    <a:pt x="16" y="30"/>
                    <a:pt x="30" y="16"/>
                    <a:pt x="48" y="16"/>
                  </a:cubicBezTo>
                  <a:cubicBezTo>
                    <a:pt x="66" y="16"/>
                    <a:pt x="80" y="30"/>
                    <a:pt x="80" y="48"/>
                  </a:cubicBezTo>
                  <a:close/>
                </a:path>
              </a:pathLst>
            </a:custGeom>
            <a:grp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grpSp>
      <p:sp>
        <p:nvSpPr>
          <p:cNvPr id="239" name="Rectangle 238"/>
          <p:cNvSpPr/>
          <p:nvPr/>
        </p:nvSpPr>
        <p:spPr>
          <a:xfrm>
            <a:off x="685800" y="3095145"/>
            <a:ext cx="3316607" cy="26808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1" name="Rechteck 30"/>
          <p:cNvSpPr/>
          <p:nvPr/>
        </p:nvSpPr>
        <p:spPr bwMode="gray">
          <a:xfrm>
            <a:off x="685802" y="3459233"/>
            <a:ext cx="2979243" cy="178776"/>
          </a:xfrm>
          <a:prstGeom prst="rect">
            <a:avLst/>
          </a:prstGeom>
          <a:noFill/>
          <a:ln w="12700">
            <a:noFill/>
            <a:miter lim="800000"/>
            <a:headEnd/>
            <a:tailEnd/>
          </a:ln>
          <a:effectLst/>
        </p:spPr>
        <p:txBody>
          <a:bodyPr vert="horz" lIns="0" tIns="0" rIns="0" bIns="0" anchor="t" anchorCtr="0"/>
          <a:lstStyle/>
          <a:p>
            <a:pPr indent="-190500" algn="r">
              <a:lnSpc>
                <a:spcPct val="80000"/>
              </a:lnSpc>
              <a:spcAft>
                <a:spcPts val="600"/>
              </a:spcAft>
              <a:buClr>
                <a:srgbClr val="808080"/>
              </a:buClr>
              <a:defRPr/>
            </a:pPr>
            <a:r>
              <a:rPr lang="en-US" sz="2000" b="1" noProof="1">
                <a:solidFill>
                  <a:srgbClr val="FFFFFF"/>
                </a:solidFill>
                <a:cs typeface="Arial" panose="020B0604020202020204" pitchFamily="34" charset="0"/>
              </a:rPr>
              <a:t>Yesterday’s retirees</a:t>
            </a:r>
          </a:p>
        </p:txBody>
      </p:sp>
      <p:grpSp>
        <p:nvGrpSpPr>
          <p:cNvPr id="244" name="Group 243"/>
          <p:cNvGrpSpPr/>
          <p:nvPr/>
        </p:nvGrpSpPr>
        <p:grpSpPr>
          <a:xfrm>
            <a:off x="1092297" y="4277421"/>
            <a:ext cx="2683980" cy="729465"/>
            <a:chOff x="1052407" y="3155634"/>
            <a:chExt cx="2968823" cy="729465"/>
          </a:xfrm>
        </p:grpSpPr>
        <p:cxnSp>
          <p:nvCxnSpPr>
            <p:cNvPr id="245" name="Straight Connector 244"/>
            <p:cNvCxnSpPr/>
            <p:nvPr/>
          </p:nvCxnSpPr>
          <p:spPr>
            <a:xfrm>
              <a:off x="1052407" y="3155634"/>
              <a:ext cx="29688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1052407" y="3525504"/>
              <a:ext cx="29688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1052407" y="3885099"/>
              <a:ext cx="29688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C4D52EA-CDCB-4EC0-8C1C-5F964AFCFAF5}"/>
              </a:ext>
            </a:extLst>
          </p:cNvPr>
          <p:cNvGrpSpPr/>
          <p:nvPr/>
        </p:nvGrpSpPr>
        <p:grpSpPr>
          <a:xfrm>
            <a:off x="4086225" y="1304087"/>
            <a:ext cx="5746144" cy="4471893"/>
            <a:chOff x="4086225" y="1304087"/>
            <a:chExt cx="5746144" cy="4471893"/>
          </a:xfrm>
        </p:grpSpPr>
        <p:pic>
          <p:nvPicPr>
            <p:cNvPr id="205" name="Picture 204"/>
            <p:cNvPicPr>
              <a:picLocks noChangeAspect="1"/>
            </p:cNvPicPr>
            <p:nvPr/>
          </p:nvPicPr>
          <p:blipFill rotWithShape="1">
            <a:blip r:embed="rId3">
              <a:extLst>
                <a:ext uri="{BEBA8EAE-BF5A-486C-A8C5-ECC9F3942E4B}">
                  <a14:imgProps xmlns:a14="http://schemas.microsoft.com/office/drawing/2010/main">
                    <a14:imgLayer r:embed="rId4">
                      <a14:imgEffect>
                        <a14:sharpenSoften amount="-49000"/>
                      </a14:imgEffect>
                      <a14:imgEffect>
                        <a14:brightnessContrast bright="-9000"/>
                      </a14:imgEffect>
                    </a14:imgLayer>
                  </a14:imgProps>
                </a:ext>
                <a:ext uri="{28A0092B-C50C-407E-A947-70E740481C1C}">
                  <a14:useLocalDpi xmlns:a14="http://schemas.microsoft.com/office/drawing/2010/main" val="0"/>
                </a:ext>
              </a:extLst>
            </a:blip>
            <a:srcRect l="40140" r="181"/>
            <a:stretch/>
          </p:blipFill>
          <p:spPr>
            <a:xfrm>
              <a:off x="4098498" y="1304087"/>
              <a:ext cx="5045502" cy="1462919"/>
            </a:xfrm>
            <a:prstGeom prst="snipRoundRect">
              <a:avLst/>
            </a:prstGeom>
          </p:spPr>
        </p:pic>
        <p:grpSp>
          <p:nvGrpSpPr>
            <p:cNvPr id="230" name="Group 229"/>
            <p:cNvGrpSpPr/>
            <p:nvPr/>
          </p:nvGrpSpPr>
          <p:grpSpPr>
            <a:xfrm>
              <a:off x="6104311" y="2151067"/>
              <a:ext cx="438759" cy="879780"/>
              <a:chOff x="6861098" y="2141542"/>
              <a:chExt cx="438759" cy="879780"/>
            </a:xfrm>
            <a:solidFill>
              <a:schemeClr val="tx2"/>
            </a:solidFill>
          </p:grpSpPr>
          <p:grpSp>
            <p:nvGrpSpPr>
              <p:cNvPr id="231" name="Group 230"/>
              <p:cNvGrpSpPr/>
              <p:nvPr/>
            </p:nvGrpSpPr>
            <p:grpSpPr>
              <a:xfrm>
                <a:off x="6861098" y="2141542"/>
                <a:ext cx="438759" cy="879780"/>
                <a:chOff x="4336256" y="1165225"/>
                <a:chExt cx="307975" cy="617538"/>
              </a:xfrm>
              <a:grpFill/>
            </p:grpSpPr>
            <p:sp>
              <p:nvSpPr>
                <p:cNvPr id="235" name="Freeform 66"/>
                <p:cNvSpPr>
                  <a:spLocks/>
                </p:cNvSpPr>
                <p:nvPr/>
              </p:nvSpPr>
              <p:spPr bwMode="auto">
                <a:xfrm>
                  <a:off x="4336256" y="1290638"/>
                  <a:ext cx="307975" cy="492125"/>
                </a:xfrm>
                <a:custGeom>
                  <a:avLst/>
                  <a:gdLst>
                    <a:gd name="T0" fmla="*/ 498 w 504"/>
                    <a:gd name="T1" fmla="*/ 298 h 802"/>
                    <a:gd name="T2" fmla="*/ 421 w 504"/>
                    <a:gd name="T3" fmla="*/ 29 h 802"/>
                    <a:gd name="T4" fmla="*/ 391 w 504"/>
                    <a:gd name="T5" fmla="*/ 1 h 802"/>
                    <a:gd name="T6" fmla="*/ 385 w 504"/>
                    <a:gd name="T7" fmla="*/ 0 h 802"/>
                    <a:gd name="T8" fmla="*/ 347 w 504"/>
                    <a:gd name="T9" fmla="*/ 0 h 802"/>
                    <a:gd name="T10" fmla="*/ 157 w 504"/>
                    <a:gd name="T11" fmla="*/ 0 h 802"/>
                    <a:gd name="T12" fmla="*/ 119 w 504"/>
                    <a:gd name="T13" fmla="*/ 0 h 802"/>
                    <a:gd name="T14" fmla="*/ 113 w 504"/>
                    <a:gd name="T15" fmla="*/ 1 h 802"/>
                    <a:gd name="T16" fmla="*/ 83 w 504"/>
                    <a:gd name="T17" fmla="*/ 29 h 802"/>
                    <a:gd name="T18" fmla="*/ 6 w 504"/>
                    <a:gd name="T19" fmla="*/ 298 h 802"/>
                    <a:gd name="T20" fmla="*/ 33 w 504"/>
                    <a:gd name="T21" fmla="*/ 346 h 802"/>
                    <a:gd name="T22" fmla="*/ 81 w 504"/>
                    <a:gd name="T23" fmla="*/ 319 h 802"/>
                    <a:gd name="T24" fmla="*/ 148 w 504"/>
                    <a:gd name="T25" fmla="*/ 85 h 802"/>
                    <a:gd name="T26" fmla="*/ 157 w 504"/>
                    <a:gd name="T27" fmla="*/ 85 h 802"/>
                    <a:gd name="T28" fmla="*/ 157 w 504"/>
                    <a:gd name="T29" fmla="*/ 100 h 802"/>
                    <a:gd name="T30" fmla="*/ 40 w 504"/>
                    <a:gd name="T31" fmla="*/ 522 h 802"/>
                    <a:gd name="T32" fmla="*/ 157 w 504"/>
                    <a:gd name="T33" fmla="*/ 522 h 802"/>
                    <a:gd name="T34" fmla="*/ 157 w 504"/>
                    <a:gd name="T35" fmla="*/ 751 h 802"/>
                    <a:gd name="T36" fmla="*/ 201 w 504"/>
                    <a:gd name="T37" fmla="*/ 802 h 802"/>
                    <a:gd name="T38" fmla="*/ 244 w 504"/>
                    <a:gd name="T39" fmla="*/ 751 h 802"/>
                    <a:gd name="T40" fmla="*/ 244 w 504"/>
                    <a:gd name="T41" fmla="*/ 522 h 802"/>
                    <a:gd name="T42" fmla="*/ 260 w 504"/>
                    <a:gd name="T43" fmla="*/ 522 h 802"/>
                    <a:gd name="T44" fmla="*/ 260 w 504"/>
                    <a:gd name="T45" fmla="*/ 751 h 802"/>
                    <a:gd name="T46" fmla="*/ 303 w 504"/>
                    <a:gd name="T47" fmla="*/ 802 h 802"/>
                    <a:gd name="T48" fmla="*/ 347 w 504"/>
                    <a:gd name="T49" fmla="*/ 751 h 802"/>
                    <a:gd name="T50" fmla="*/ 347 w 504"/>
                    <a:gd name="T51" fmla="*/ 522 h 802"/>
                    <a:gd name="T52" fmla="*/ 464 w 504"/>
                    <a:gd name="T53" fmla="*/ 522 h 802"/>
                    <a:gd name="T54" fmla="*/ 347 w 504"/>
                    <a:gd name="T55" fmla="*/ 100 h 802"/>
                    <a:gd name="T56" fmla="*/ 347 w 504"/>
                    <a:gd name="T57" fmla="*/ 85 h 802"/>
                    <a:gd name="T58" fmla="*/ 356 w 504"/>
                    <a:gd name="T59" fmla="*/ 85 h 802"/>
                    <a:gd name="T60" fmla="*/ 423 w 504"/>
                    <a:gd name="T61" fmla="*/ 319 h 802"/>
                    <a:gd name="T62" fmla="*/ 471 w 504"/>
                    <a:gd name="T63" fmla="*/ 346 h 802"/>
                    <a:gd name="T64" fmla="*/ 498 w 504"/>
                    <a:gd name="T65" fmla="*/ 298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4" h="802">
                      <a:moveTo>
                        <a:pt x="498" y="298"/>
                      </a:moveTo>
                      <a:cubicBezTo>
                        <a:pt x="421" y="29"/>
                        <a:pt x="421" y="29"/>
                        <a:pt x="421" y="29"/>
                      </a:cubicBezTo>
                      <a:cubicBezTo>
                        <a:pt x="417" y="14"/>
                        <a:pt x="405" y="4"/>
                        <a:pt x="391" y="1"/>
                      </a:cubicBezTo>
                      <a:cubicBezTo>
                        <a:pt x="389" y="0"/>
                        <a:pt x="387" y="0"/>
                        <a:pt x="385" y="0"/>
                      </a:cubicBezTo>
                      <a:cubicBezTo>
                        <a:pt x="347" y="0"/>
                        <a:pt x="347" y="0"/>
                        <a:pt x="347" y="0"/>
                      </a:cubicBezTo>
                      <a:cubicBezTo>
                        <a:pt x="157" y="0"/>
                        <a:pt x="157" y="0"/>
                        <a:pt x="157" y="0"/>
                      </a:cubicBezTo>
                      <a:cubicBezTo>
                        <a:pt x="119" y="0"/>
                        <a:pt x="119" y="0"/>
                        <a:pt x="119" y="0"/>
                      </a:cubicBezTo>
                      <a:cubicBezTo>
                        <a:pt x="117" y="0"/>
                        <a:pt x="115" y="0"/>
                        <a:pt x="113" y="1"/>
                      </a:cubicBezTo>
                      <a:cubicBezTo>
                        <a:pt x="99" y="4"/>
                        <a:pt x="87" y="14"/>
                        <a:pt x="83" y="29"/>
                      </a:cubicBezTo>
                      <a:cubicBezTo>
                        <a:pt x="6" y="298"/>
                        <a:pt x="6" y="298"/>
                        <a:pt x="6" y="298"/>
                      </a:cubicBezTo>
                      <a:cubicBezTo>
                        <a:pt x="0" y="318"/>
                        <a:pt x="12" y="340"/>
                        <a:pt x="33" y="346"/>
                      </a:cubicBezTo>
                      <a:cubicBezTo>
                        <a:pt x="53" y="352"/>
                        <a:pt x="75" y="340"/>
                        <a:pt x="81" y="319"/>
                      </a:cubicBezTo>
                      <a:cubicBezTo>
                        <a:pt x="148" y="85"/>
                        <a:pt x="148" y="85"/>
                        <a:pt x="148" y="85"/>
                      </a:cubicBezTo>
                      <a:cubicBezTo>
                        <a:pt x="157" y="85"/>
                        <a:pt x="157" y="85"/>
                        <a:pt x="157" y="85"/>
                      </a:cubicBezTo>
                      <a:cubicBezTo>
                        <a:pt x="157" y="100"/>
                        <a:pt x="157" y="100"/>
                        <a:pt x="157" y="100"/>
                      </a:cubicBezTo>
                      <a:cubicBezTo>
                        <a:pt x="40" y="522"/>
                        <a:pt x="40" y="522"/>
                        <a:pt x="40" y="522"/>
                      </a:cubicBezTo>
                      <a:cubicBezTo>
                        <a:pt x="157" y="522"/>
                        <a:pt x="157" y="522"/>
                        <a:pt x="157" y="522"/>
                      </a:cubicBezTo>
                      <a:cubicBezTo>
                        <a:pt x="157" y="751"/>
                        <a:pt x="157" y="751"/>
                        <a:pt x="157" y="751"/>
                      </a:cubicBezTo>
                      <a:cubicBezTo>
                        <a:pt x="157" y="779"/>
                        <a:pt x="177" y="802"/>
                        <a:pt x="201" y="802"/>
                      </a:cubicBezTo>
                      <a:cubicBezTo>
                        <a:pt x="224" y="802"/>
                        <a:pt x="244" y="779"/>
                        <a:pt x="244" y="751"/>
                      </a:cubicBezTo>
                      <a:cubicBezTo>
                        <a:pt x="244" y="522"/>
                        <a:pt x="244" y="522"/>
                        <a:pt x="244" y="522"/>
                      </a:cubicBezTo>
                      <a:cubicBezTo>
                        <a:pt x="260" y="522"/>
                        <a:pt x="260" y="522"/>
                        <a:pt x="260" y="522"/>
                      </a:cubicBezTo>
                      <a:cubicBezTo>
                        <a:pt x="260" y="751"/>
                        <a:pt x="260" y="751"/>
                        <a:pt x="260" y="751"/>
                      </a:cubicBezTo>
                      <a:cubicBezTo>
                        <a:pt x="260" y="779"/>
                        <a:pt x="280" y="802"/>
                        <a:pt x="303" y="802"/>
                      </a:cubicBezTo>
                      <a:cubicBezTo>
                        <a:pt x="327" y="802"/>
                        <a:pt x="347" y="779"/>
                        <a:pt x="347" y="751"/>
                      </a:cubicBezTo>
                      <a:cubicBezTo>
                        <a:pt x="347" y="522"/>
                        <a:pt x="347" y="522"/>
                        <a:pt x="347" y="522"/>
                      </a:cubicBezTo>
                      <a:cubicBezTo>
                        <a:pt x="464" y="522"/>
                        <a:pt x="464" y="522"/>
                        <a:pt x="464" y="522"/>
                      </a:cubicBezTo>
                      <a:cubicBezTo>
                        <a:pt x="347" y="100"/>
                        <a:pt x="347" y="100"/>
                        <a:pt x="347" y="100"/>
                      </a:cubicBezTo>
                      <a:cubicBezTo>
                        <a:pt x="347" y="85"/>
                        <a:pt x="347" y="85"/>
                        <a:pt x="347" y="85"/>
                      </a:cubicBezTo>
                      <a:cubicBezTo>
                        <a:pt x="356" y="85"/>
                        <a:pt x="356" y="85"/>
                        <a:pt x="356" y="85"/>
                      </a:cubicBezTo>
                      <a:cubicBezTo>
                        <a:pt x="423" y="319"/>
                        <a:pt x="423" y="319"/>
                        <a:pt x="423" y="319"/>
                      </a:cubicBezTo>
                      <a:cubicBezTo>
                        <a:pt x="429" y="340"/>
                        <a:pt x="451" y="352"/>
                        <a:pt x="471" y="346"/>
                      </a:cubicBezTo>
                      <a:cubicBezTo>
                        <a:pt x="492" y="340"/>
                        <a:pt x="504" y="318"/>
                        <a:pt x="498" y="298"/>
                      </a:cubicBezTo>
                      <a:close/>
                    </a:path>
                  </a:pathLst>
                </a:cu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36" name="Oval 67"/>
                <p:cNvSpPr>
                  <a:spLocks noChangeArrowheads="1"/>
                </p:cNvSpPr>
                <p:nvPr/>
              </p:nvSpPr>
              <p:spPr bwMode="auto">
                <a:xfrm>
                  <a:off x="4434681" y="1165225"/>
                  <a:ext cx="109538" cy="109538"/>
                </a:xfrm>
                <a:prstGeom prst="ellipse">
                  <a:avLst/>
                </a:prstGeom>
                <a:grpFill/>
                <a:ln w="38100">
                  <a:solidFill>
                    <a:schemeClr val="bg1"/>
                  </a:solid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grpSp>
          <p:grpSp>
            <p:nvGrpSpPr>
              <p:cNvPr id="232" name="Group 231"/>
              <p:cNvGrpSpPr/>
              <p:nvPr/>
            </p:nvGrpSpPr>
            <p:grpSpPr>
              <a:xfrm>
                <a:off x="6861098" y="2141542"/>
                <a:ext cx="438759" cy="879780"/>
                <a:chOff x="4336256" y="1165225"/>
                <a:chExt cx="307975" cy="617538"/>
              </a:xfrm>
              <a:grpFill/>
            </p:grpSpPr>
            <p:sp>
              <p:nvSpPr>
                <p:cNvPr id="233" name="Freeform 66"/>
                <p:cNvSpPr>
                  <a:spLocks/>
                </p:cNvSpPr>
                <p:nvPr/>
              </p:nvSpPr>
              <p:spPr bwMode="auto">
                <a:xfrm>
                  <a:off x="4336256" y="1290638"/>
                  <a:ext cx="307975" cy="492125"/>
                </a:xfrm>
                <a:custGeom>
                  <a:avLst/>
                  <a:gdLst>
                    <a:gd name="T0" fmla="*/ 498 w 504"/>
                    <a:gd name="T1" fmla="*/ 298 h 802"/>
                    <a:gd name="T2" fmla="*/ 421 w 504"/>
                    <a:gd name="T3" fmla="*/ 29 h 802"/>
                    <a:gd name="T4" fmla="*/ 391 w 504"/>
                    <a:gd name="T5" fmla="*/ 1 h 802"/>
                    <a:gd name="T6" fmla="*/ 385 w 504"/>
                    <a:gd name="T7" fmla="*/ 0 h 802"/>
                    <a:gd name="T8" fmla="*/ 347 w 504"/>
                    <a:gd name="T9" fmla="*/ 0 h 802"/>
                    <a:gd name="T10" fmla="*/ 157 w 504"/>
                    <a:gd name="T11" fmla="*/ 0 h 802"/>
                    <a:gd name="T12" fmla="*/ 119 w 504"/>
                    <a:gd name="T13" fmla="*/ 0 h 802"/>
                    <a:gd name="T14" fmla="*/ 113 w 504"/>
                    <a:gd name="T15" fmla="*/ 1 h 802"/>
                    <a:gd name="T16" fmla="*/ 83 w 504"/>
                    <a:gd name="T17" fmla="*/ 29 h 802"/>
                    <a:gd name="T18" fmla="*/ 6 w 504"/>
                    <a:gd name="T19" fmla="*/ 298 h 802"/>
                    <a:gd name="T20" fmla="*/ 33 w 504"/>
                    <a:gd name="T21" fmla="*/ 346 h 802"/>
                    <a:gd name="T22" fmla="*/ 81 w 504"/>
                    <a:gd name="T23" fmla="*/ 319 h 802"/>
                    <a:gd name="T24" fmla="*/ 148 w 504"/>
                    <a:gd name="T25" fmla="*/ 85 h 802"/>
                    <a:gd name="T26" fmla="*/ 157 w 504"/>
                    <a:gd name="T27" fmla="*/ 85 h 802"/>
                    <a:gd name="T28" fmla="*/ 157 w 504"/>
                    <a:gd name="T29" fmla="*/ 100 h 802"/>
                    <a:gd name="T30" fmla="*/ 40 w 504"/>
                    <a:gd name="T31" fmla="*/ 522 h 802"/>
                    <a:gd name="T32" fmla="*/ 157 w 504"/>
                    <a:gd name="T33" fmla="*/ 522 h 802"/>
                    <a:gd name="T34" fmla="*/ 157 w 504"/>
                    <a:gd name="T35" fmla="*/ 751 h 802"/>
                    <a:gd name="T36" fmla="*/ 201 w 504"/>
                    <a:gd name="T37" fmla="*/ 802 h 802"/>
                    <a:gd name="T38" fmla="*/ 244 w 504"/>
                    <a:gd name="T39" fmla="*/ 751 h 802"/>
                    <a:gd name="T40" fmla="*/ 244 w 504"/>
                    <a:gd name="T41" fmla="*/ 522 h 802"/>
                    <a:gd name="T42" fmla="*/ 260 w 504"/>
                    <a:gd name="T43" fmla="*/ 522 h 802"/>
                    <a:gd name="T44" fmla="*/ 260 w 504"/>
                    <a:gd name="T45" fmla="*/ 751 h 802"/>
                    <a:gd name="T46" fmla="*/ 303 w 504"/>
                    <a:gd name="T47" fmla="*/ 802 h 802"/>
                    <a:gd name="T48" fmla="*/ 347 w 504"/>
                    <a:gd name="T49" fmla="*/ 751 h 802"/>
                    <a:gd name="T50" fmla="*/ 347 w 504"/>
                    <a:gd name="T51" fmla="*/ 522 h 802"/>
                    <a:gd name="T52" fmla="*/ 464 w 504"/>
                    <a:gd name="T53" fmla="*/ 522 h 802"/>
                    <a:gd name="T54" fmla="*/ 347 w 504"/>
                    <a:gd name="T55" fmla="*/ 100 h 802"/>
                    <a:gd name="T56" fmla="*/ 347 w 504"/>
                    <a:gd name="T57" fmla="*/ 85 h 802"/>
                    <a:gd name="T58" fmla="*/ 356 w 504"/>
                    <a:gd name="T59" fmla="*/ 85 h 802"/>
                    <a:gd name="T60" fmla="*/ 423 w 504"/>
                    <a:gd name="T61" fmla="*/ 319 h 802"/>
                    <a:gd name="T62" fmla="*/ 471 w 504"/>
                    <a:gd name="T63" fmla="*/ 346 h 802"/>
                    <a:gd name="T64" fmla="*/ 498 w 504"/>
                    <a:gd name="T65" fmla="*/ 298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4" h="802">
                      <a:moveTo>
                        <a:pt x="498" y="298"/>
                      </a:moveTo>
                      <a:cubicBezTo>
                        <a:pt x="421" y="29"/>
                        <a:pt x="421" y="29"/>
                        <a:pt x="421" y="29"/>
                      </a:cubicBezTo>
                      <a:cubicBezTo>
                        <a:pt x="417" y="14"/>
                        <a:pt x="405" y="4"/>
                        <a:pt x="391" y="1"/>
                      </a:cubicBezTo>
                      <a:cubicBezTo>
                        <a:pt x="389" y="0"/>
                        <a:pt x="387" y="0"/>
                        <a:pt x="385" y="0"/>
                      </a:cubicBezTo>
                      <a:cubicBezTo>
                        <a:pt x="347" y="0"/>
                        <a:pt x="347" y="0"/>
                        <a:pt x="347" y="0"/>
                      </a:cubicBezTo>
                      <a:cubicBezTo>
                        <a:pt x="157" y="0"/>
                        <a:pt x="157" y="0"/>
                        <a:pt x="157" y="0"/>
                      </a:cubicBezTo>
                      <a:cubicBezTo>
                        <a:pt x="119" y="0"/>
                        <a:pt x="119" y="0"/>
                        <a:pt x="119" y="0"/>
                      </a:cubicBezTo>
                      <a:cubicBezTo>
                        <a:pt x="117" y="0"/>
                        <a:pt x="115" y="0"/>
                        <a:pt x="113" y="1"/>
                      </a:cubicBezTo>
                      <a:cubicBezTo>
                        <a:pt x="99" y="4"/>
                        <a:pt x="87" y="14"/>
                        <a:pt x="83" y="29"/>
                      </a:cubicBezTo>
                      <a:cubicBezTo>
                        <a:pt x="6" y="298"/>
                        <a:pt x="6" y="298"/>
                        <a:pt x="6" y="298"/>
                      </a:cubicBezTo>
                      <a:cubicBezTo>
                        <a:pt x="0" y="318"/>
                        <a:pt x="12" y="340"/>
                        <a:pt x="33" y="346"/>
                      </a:cubicBezTo>
                      <a:cubicBezTo>
                        <a:pt x="53" y="352"/>
                        <a:pt x="75" y="340"/>
                        <a:pt x="81" y="319"/>
                      </a:cubicBezTo>
                      <a:cubicBezTo>
                        <a:pt x="148" y="85"/>
                        <a:pt x="148" y="85"/>
                        <a:pt x="148" y="85"/>
                      </a:cubicBezTo>
                      <a:cubicBezTo>
                        <a:pt x="157" y="85"/>
                        <a:pt x="157" y="85"/>
                        <a:pt x="157" y="85"/>
                      </a:cubicBezTo>
                      <a:cubicBezTo>
                        <a:pt x="157" y="100"/>
                        <a:pt x="157" y="100"/>
                        <a:pt x="157" y="100"/>
                      </a:cubicBezTo>
                      <a:cubicBezTo>
                        <a:pt x="40" y="522"/>
                        <a:pt x="40" y="522"/>
                        <a:pt x="40" y="522"/>
                      </a:cubicBezTo>
                      <a:cubicBezTo>
                        <a:pt x="157" y="522"/>
                        <a:pt x="157" y="522"/>
                        <a:pt x="157" y="522"/>
                      </a:cubicBezTo>
                      <a:cubicBezTo>
                        <a:pt x="157" y="751"/>
                        <a:pt x="157" y="751"/>
                        <a:pt x="157" y="751"/>
                      </a:cubicBezTo>
                      <a:cubicBezTo>
                        <a:pt x="157" y="779"/>
                        <a:pt x="177" y="802"/>
                        <a:pt x="201" y="802"/>
                      </a:cubicBezTo>
                      <a:cubicBezTo>
                        <a:pt x="224" y="802"/>
                        <a:pt x="244" y="779"/>
                        <a:pt x="244" y="751"/>
                      </a:cubicBezTo>
                      <a:cubicBezTo>
                        <a:pt x="244" y="522"/>
                        <a:pt x="244" y="522"/>
                        <a:pt x="244" y="522"/>
                      </a:cubicBezTo>
                      <a:cubicBezTo>
                        <a:pt x="260" y="522"/>
                        <a:pt x="260" y="522"/>
                        <a:pt x="260" y="522"/>
                      </a:cubicBezTo>
                      <a:cubicBezTo>
                        <a:pt x="260" y="751"/>
                        <a:pt x="260" y="751"/>
                        <a:pt x="260" y="751"/>
                      </a:cubicBezTo>
                      <a:cubicBezTo>
                        <a:pt x="260" y="779"/>
                        <a:pt x="280" y="802"/>
                        <a:pt x="303" y="802"/>
                      </a:cubicBezTo>
                      <a:cubicBezTo>
                        <a:pt x="327" y="802"/>
                        <a:pt x="347" y="779"/>
                        <a:pt x="347" y="751"/>
                      </a:cubicBezTo>
                      <a:cubicBezTo>
                        <a:pt x="347" y="522"/>
                        <a:pt x="347" y="522"/>
                        <a:pt x="347" y="522"/>
                      </a:cubicBezTo>
                      <a:cubicBezTo>
                        <a:pt x="464" y="522"/>
                        <a:pt x="464" y="522"/>
                        <a:pt x="464" y="522"/>
                      </a:cubicBezTo>
                      <a:cubicBezTo>
                        <a:pt x="347" y="100"/>
                        <a:pt x="347" y="100"/>
                        <a:pt x="347" y="100"/>
                      </a:cubicBezTo>
                      <a:cubicBezTo>
                        <a:pt x="347" y="85"/>
                        <a:pt x="347" y="85"/>
                        <a:pt x="347" y="85"/>
                      </a:cubicBezTo>
                      <a:cubicBezTo>
                        <a:pt x="356" y="85"/>
                        <a:pt x="356" y="85"/>
                        <a:pt x="356" y="85"/>
                      </a:cubicBezTo>
                      <a:cubicBezTo>
                        <a:pt x="423" y="319"/>
                        <a:pt x="423" y="319"/>
                        <a:pt x="423" y="319"/>
                      </a:cubicBezTo>
                      <a:cubicBezTo>
                        <a:pt x="429" y="340"/>
                        <a:pt x="451" y="352"/>
                        <a:pt x="471" y="346"/>
                      </a:cubicBezTo>
                      <a:cubicBezTo>
                        <a:pt x="492" y="340"/>
                        <a:pt x="504" y="318"/>
                        <a:pt x="498" y="29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34" name="Oval 67"/>
                <p:cNvSpPr>
                  <a:spLocks noChangeArrowheads="1"/>
                </p:cNvSpPr>
                <p:nvPr/>
              </p:nvSpPr>
              <p:spPr bwMode="auto">
                <a:xfrm>
                  <a:off x="4434681" y="1165225"/>
                  <a:ext cx="109538" cy="10953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grpSp>
        </p:grpSp>
        <p:sp>
          <p:nvSpPr>
            <p:cNvPr id="237" name="Freeform 236"/>
            <p:cNvSpPr/>
            <p:nvPr/>
          </p:nvSpPr>
          <p:spPr>
            <a:xfrm>
              <a:off x="4932086" y="2249333"/>
              <a:ext cx="1259329" cy="924724"/>
            </a:xfrm>
            <a:custGeom>
              <a:avLst/>
              <a:gdLst>
                <a:gd name="connsiteX0" fmla="*/ 0 w 1352006"/>
                <a:gd name="connsiteY0" fmla="*/ 917665 h 992777"/>
                <a:gd name="connsiteX1" fmla="*/ 0 w 1352006"/>
                <a:gd name="connsiteY1" fmla="*/ 460465 h 992777"/>
                <a:gd name="connsiteX2" fmla="*/ 124097 w 1352006"/>
                <a:gd name="connsiteY2" fmla="*/ 306977 h 992777"/>
                <a:gd name="connsiteX3" fmla="*/ 6532 w 1352006"/>
                <a:gd name="connsiteY3" fmla="*/ 248194 h 992777"/>
                <a:gd name="connsiteX4" fmla="*/ 3266 w 1352006"/>
                <a:gd name="connsiteY4" fmla="*/ 192677 h 992777"/>
                <a:gd name="connsiteX5" fmla="*/ 127363 w 1352006"/>
                <a:gd name="connsiteY5" fmla="*/ 163285 h 992777"/>
                <a:gd name="connsiteX6" fmla="*/ 166552 w 1352006"/>
                <a:gd name="connsiteY6" fmla="*/ 199208 h 992777"/>
                <a:gd name="connsiteX7" fmla="*/ 320040 w 1352006"/>
                <a:gd name="connsiteY7" fmla="*/ 9797 h 992777"/>
                <a:gd name="connsiteX8" fmla="*/ 1028700 w 1352006"/>
                <a:gd name="connsiteY8" fmla="*/ 0 h 992777"/>
                <a:gd name="connsiteX9" fmla="*/ 1156063 w 1352006"/>
                <a:gd name="connsiteY9" fmla="*/ 199208 h 992777"/>
                <a:gd name="connsiteX10" fmla="*/ 1247503 w 1352006"/>
                <a:gd name="connsiteY10" fmla="*/ 150223 h 992777"/>
                <a:gd name="connsiteX11" fmla="*/ 1348740 w 1352006"/>
                <a:gd name="connsiteY11" fmla="*/ 195943 h 992777"/>
                <a:gd name="connsiteX12" fmla="*/ 1352006 w 1352006"/>
                <a:gd name="connsiteY12" fmla="*/ 248194 h 992777"/>
                <a:gd name="connsiteX13" fmla="*/ 1205049 w 1352006"/>
                <a:gd name="connsiteY13" fmla="*/ 264523 h 992777"/>
                <a:gd name="connsiteX14" fmla="*/ 1335677 w 1352006"/>
                <a:gd name="connsiteY14" fmla="*/ 470263 h 992777"/>
                <a:gd name="connsiteX15" fmla="*/ 1338943 w 1352006"/>
                <a:gd name="connsiteY15" fmla="*/ 966651 h 992777"/>
                <a:gd name="connsiteX16" fmla="*/ 1286692 w 1352006"/>
                <a:gd name="connsiteY16" fmla="*/ 992777 h 992777"/>
                <a:gd name="connsiteX17" fmla="*/ 1123406 w 1352006"/>
                <a:gd name="connsiteY17" fmla="*/ 979714 h 992777"/>
                <a:gd name="connsiteX18" fmla="*/ 1133203 w 1352006"/>
                <a:gd name="connsiteY18" fmla="*/ 865414 h 992777"/>
                <a:gd name="connsiteX19" fmla="*/ 215537 w 1352006"/>
                <a:gd name="connsiteY19" fmla="*/ 855617 h 992777"/>
                <a:gd name="connsiteX20" fmla="*/ 186146 w 1352006"/>
                <a:gd name="connsiteY20" fmla="*/ 989511 h 992777"/>
                <a:gd name="connsiteX21" fmla="*/ 78377 w 1352006"/>
                <a:gd name="connsiteY21" fmla="*/ 986245 h 992777"/>
                <a:gd name="connsiteX22" fmla="*/ 0 w 1352006"/>
                <a:gd name="connsiteY22" fmla="*/ 917665 h 99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2006" h="992777">
                  <a:moveTo>
                    <a:pt x="0" y="917665"/>
                  </a:moveTo>
                  <a:lnTo>
                    <a:pt x="0" y="460465"/>
                  </a:lnTo>
                  <a:lnTo>
                    <a:pt x="124097" y="306977"/>
                  </a:lnTo>
                  <a:lnTo>
                    <a:pt x="6532" y="248194"/>
                  </a:lnTo>
                  <a:lnTo>
                    <a:pt x="3266" y="192677"/>
                  </a:lnTo>
                  <a:lnTo>
                    <a:pt x="127363" y="163285"/>
                  </a:lnTo>
                  <a:lnTo>
                    <a:pt x="166552" y="199208"/>
                  </a:lnTo>
                  <a:lnTo>
                    <a:pt x="320040" y="9797"/>
                  </a:lnTo>
                  <a:lnTo>
                    <a:pt x="1028700" y="0"/>
                  </a:lnTo>
                  <a:lnTo>
                    <a:pt x="1156063" y="199208"/>
                  </a:lnTo>
                  <a:lnTo>
                    <a:pt x="1247503" y="150223"/>
                  </a:lnTo>
                  <a:lnTo>
                    <a:pt x="1348740" y="195943"/>
                  </a:lnTo>
                  <a:lnTo>
                    <a:pt x="1352006" y="248194"/>
                  </a:lnTo>
                  <a:lnTo>
                    <a:pt x="1205049" y="264523"/>
                  </a:lnTo>
                  <a:lnTo>
                    <a:pt x="1335677" y="470263"/>
                  </a:lnTo>
                  <a:cubicBezTo>
                    <a:pt x="1336766" y="635726"/>
                    <a:pt x="1337854" y="801188"/>
                    <a:pt x="1338943" y="966651"/>
                  </a:cubicBezTo>
                  <a:lnTo>
                    <a:pt x="1286692" y="992777"/>
                  </a:lnTo>
                  <a:lnTo>
                    <a:pt x="1123406" y="979714"/>
                  </a:lnTo>
                  <a:lnTo>
                    <a:pt x="1133203" y="865414"/>
                  </a:lnTo>
                  <a:lnTo>
                    <a:pt x="215537" y="855617"/>
                  </a:lnTo>
                  <a:lnTo>
                    <a:pt x="186146" y="989511"/>
                  </a:lnTo>
                  <a:lnTo>
                    <a:pt x="78377" y="986245"/>
                  </a:lnTo>
                  <a:lnTo>
                    <a:pt x="0" y="9176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8" name="Freeform 29"/>
            <p:cNvSpPr>
              <a:spLocks noEditPoints="1"/>
            </p:cNvSpPr>
            <p:nvPr/>
          </p:nvSpPr>
          <p:spPr bwMode="auto">
            <a:xfrm>
              <a:off x="4896052" y="2233722"/>
              <a:ext cx="1320631" cy="923359"/>
            </a:xfrm>
            <a:custGeom>
              <a:avLst/>
              <a:gdLst>
                <a:gd name="T0" fmla="*/ 82 w 464"/>
                <a:gd name="T1" fmla="*/ 293 h 325"/>
                <a:gd name="T2" fmla="*/ 73 w 464"/>
                <a:gd name="T3" fmla="*/ 325 h 325"/>
                <a:gd name="T4" fmla="*/ 14 w 464"/>
                <a:gd name="T5" fmla="*/ 304 h 325"/>
                <a:gd name="T6" fmla="*/ 14 w 464"/>
                <a:gd name="T7" fmla="*/ 266 h 325"/>
                <a:gd name="T8" fmla="*/ 44 w 464"/>
                <a:gd name="T9" fmla="*/ 110 h 325"/>
                <a:gd name="T10" fmla="*/ 21 w 464"/>
                <a:gd name="T11" fmla="*/ 64 h 325"/>
                <a:gd name="T12" fmla="*/ 57 w 464"/>
                <a:gd name="T13" fmla="*/ 86 h 325"/>
                <a:gd name="T14" fmla="*/ 111 w 464"/>
                <a:gd name="T15" fmla="*/ 10 h 325"/>
                <a:gd name="T16" fmla="*/ 353 w 464"/>
                <a:gd name="T17" fmla="*/ 10 h 325"/>
                <a:gd name="T18" fmla="*/ 408 w 464"/>
                <a:gd name="T19" fmla="*/ 86 h 325"/>
                <a:gd name="T20" fmla="*/ 443 w 464"/>
                <a:gd name="T21" fmla="*/ 64 h 325"/>
                <a:gd name="T22" fmla="*/ 420 w 464"/>
                <a:gd name="T23" fmla="*/ 110 h 325"/>
                <a:gd name="T24" fmla="*/ 450 w 464"/>
                <a:gd name="T25" fmla="*/ 266 h 325"/>
                <a:gd name="T26" fmla="*/ 450 w 464"/>
                <a:gd name="T27" fmla="*/ 304 h 325"/>
                <a:gd name="T28" fmla="*/ 392 w 464"/>
                <a:gd name="T29" fmla="*/ 325 h 325"/>
                <a:gd name="T30" fmla="*/ 383 w 464"/>
                <a:gd name="T31" fmla="*/ 293 h 325"/>
                <a:gd name="T32" fmla="*/ 383 w 464"/>
                <a:gd name="T33" fmla="*/ 282 h 325"/>
                <a:gd name="T34" fmla="*/ 82 w 464"/>
                <a:gd name="T35" fmla="*/ 282 h 325"/>
                <a:gd name="T36" fmla="*/ 123 w 464"/>
                <a:gd name="T37" fmla="*/ 31 h 325"/>
                <a:gd name="T38" fmla="*/ 103 w 464"/>
                <a:gd name="T39" fmla="*/ 63 h 325"/>
                <a:gd name="T40" fmla="*/ 115 w 464"/>
                <a:gd name="T41" fmla="*/ 72 h 325"/>
                <a:gd name="T42" fmla="*/ 232 w 464"/>
                <a:gd name="T43" fmla="*/ 70 h 325"/>
                <a:gd name="T44" fmla="*/ 153 w 464"/>
                <a:gd name="T45" fmla="*/ 27 h 325"/>
                <a:gd name="T46" fmla="*/ 232 w 464"/>
                <a:gd name="T47" fmla="*/ 13 h 325"/>
                <a:gd name="T48" fmla="*/ 152 w 464"/>
                <a:gd name="T49" fmla="*/ 16 h 325"/>
                <a:gd name="T50" fmla="*/ 108 w 464"/>
                <a:gd name="T51" fmla="*/ 32 h 325"/>
                <a:gd name="T52" fmla="*/ 78 w 464"/>
                <a:gd name="T53" fmla="*/ 85 h 325"/>
                <a:gd name="T54" fmla="*/ 387 w 464"/>
                <a:gd name="T55" fmla="*/ 85 h 325"/>
                <a:gd name="T56" fmla="*/ 356 w 464"/>
                <a:gd name="T57" fmla="*/ 32 h 325"/>
                <a:gd name="T58" fmla="*/ 312 w 464"/>
                <a:gd name="T59" fmla="*/ 16 h 325"/>
                <a:gd name="T60" fmla="*/ 232 w 464"/>
                <a:gd name="T61" fmla="*/ 13 h 325"/>
                <a:gd name="T62" fmla="*/ 154 w 464"/>
                <a:gd name="T63" fmla="*/ 162 h 325"/>
                <a:gd name="T64" fmla="*/ 164 w 464"/>
                <a:gd name="T65" fmla="*/ 192 h 325"/>
                <a:gd name="T66" fmla="*/ 232 w 464"/>
                <a:gd name="T67" fmla="*/ 197 h 325"/>
                <a:gd name="T68" fmla="*/ 300 w 464"/>
                <a:gd name="T69" fmla="*/ 192 h 325"/>
                <a:gd name="T70" fmla="*/ 310 w 464"/>
                <a:gd name="T71" fmla="*/ 162 h 325"/>
                <a:gd name="T72" fmla="*/ 232 w 464"/>
                <a:gd name="T73" fmla="*/ 235 h 325"/>
                <a:gd name="T74" fmla="*/ 145 w 464"/>
                <a:gd name="T75" fmla="*/ 249 h 325"/>
                <a:gd name="T76" fmla="*/ 232 w 464"/>
                <a:gd name="T77" fmla="*/ 271 h 325"/>
                <a:gd name="T78" fmla="*/ 320 w 464"/>
                <a:gd name="T79" fmla="*/ 249 h 325"/>
                <a:gd name="T80" fmla="*/ 232 w 464"/>
                <a:gd name="T81" fmla="*/ 235 h 325"/>
                <a:gd name="T82" fmla="*/ 417 w 464"/>
                <a:gd name="T83" fmla="*/ 243 h 325"/>
                <a:gd name="T84" fmla="*/ 405 w 464"/>
                <a:gd name="T85" fmla="*/ 254 h 325"/>
                <a:gd name="T86" fmla="*/ 429 w 464"/>
                <a:gd name="T87" fmla="*/ 243 h 325"/>
                <a:gd name="T88" fmla="*/ 405 w 464"/>
                <a:gd name="T89" fmla="*/ 231 h 325"/>
                <a:gd name="T90" fmla="*/ 350 w 464"/>
                <a:gd name="T91" fmla="*/ 265 h 325"/>
                <a:gd name="T92" fmla="*/ 395 w 464"/>
                <a:gd name="T93" fmla="*/ 236 h 325"/>
                <a:gd name="T94" fmla="*/ 350 w 464"/>
                <a:gd name="T95" fmla="*/ 265 h 325"/>
                <a:gd name="T96" fmla="*/ 334 w 464"/>
                <a:gd name="T97" fmla="*/ 176 h 325"/>
                <a:gd name="T98" fmla="*/ 425 w 464"/>
                <a:gd name="T99" fmla="*/ 172 h 325"/>
                <a:gd name="T100" fmla="*/ 417 w 464"/>
                <a:gd name="T101" fmla="*/ 131 h 325"/>
                <a:gd name="T102" fmla="*/ 47 w 464"/>
                <a:gd name="T103" fmla="*/ 243 h 325"/>
                <a:gd name="T104" fmla="*/ 59 w 464"/>
                <a:gd name="T105" fmla="*/ 254 h 325"/>
                <a:gd name="T106" fmla="*/ 36 w 464"/>
                <a:gd name="T107" fmla="*/ 243 h 325"/>
                <a:gd name="T108" fmla="*/ 59 w 464"/>
                <a:gd name="T109" fmla="*/ 231 h 325"/>
                <a:gd name="T110" fmla="*/ 114 w 464"/>
                <a:gd name="T111" fmla="*/ 265 h 325"/>
                <a:gd name="T112" fmla="*/ 69 w 464"/>
                <a:gd name="T113" fmla="*/ 236 h 325"/>
                <a:gd name="T114" fmla="*/ 114 w 464"/>
                <a:gd name="T115" fmla="*/ 265 h 325"/>
                <a:gd name="T116" fmla="*/ 130 w 464"/>
                <a:gd name="T117" fmla="*/ 176 h 325"/>
                <a:gd name="T118" fmla="*/ 40 w 464"/>
                <a:gd name="T119" fmla="*/ 172 h 325"/>
                <a:gd name="T120" fmla="*/ 47 w 464"/>
                <a:gd name="T121" fmla="*/ 13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325">
                  <a:moveTo>
                    <a:pt x="48" y="293"/>
                  </a:moveTo>
                  <a:cubicBezTo>
                    <a:pt x="82" y="293"/>
                    <a:pt x="82" y="293"/>
                    <a:pt x="82" y="293"/>
                  </a:cubicBezTo>
                  <a:cubicBezTo>
                    <a:pt x="82" y="316"/>
                    <a:pt x="82" y="316"/>
                    <a:pt x="82" y="316"/>
                  </a:cubicBezTo>
                  <a:cubicBezTo>
                    <a:pt x="82" y="321"/>
                    <a:pt x="78" y="325"/>
                    <a:pt x="73" y="325"/>
                  </a:cubicBezTo>
                  <a:cubicBezTo>
                    <a:pt x="35" y="325"/>
                    <a:pt x="35" y="325"/>
                    <a:pt x="35" y="325"/>
                  </a:cubicBezTo>
                  <a:cubicBezTo>
                    <a:pt x="23" y="325"/>
                    <a:pt x="14" y="315"/>
                    <a:pt x="14" y="304"/>
                  </a:cubicBezTo>
                  <a:cubicBezTo>
                    <a:pt x="14" y="272"/>
                    <a:pt x="14" y="272"/>
                    <a:pt x="14" y="272"/>
                  </a:cubicBezTo>
                  <a:cubicBezTo>
                    <a:pt x="14" y="266"/>
                    <a:pt x="14" y="266"/>
                    <a:pt x="14" y="266"/>
                  </a:cubicBezTo>
                  <a:cubicBezTo>
                    <a:pt x="14" y="154"/>
                    <a:pt x="14" y="154"/>
                    <a:pt x="14" y="154"/>
                  </a:cubicBezTo>
                  <a:cubicBezTo>
                    <a:pt x="14" y="143"/>
                    <a:pt x="35" y="124"/>
                    <a:pt x="44" y="110"/>
                  </a:cubicBezTo>
                  <a:cubicBezTo>
                    <a:pt x="49" y="101"/>
                    <a:pt x="49" y="94"/>
                    <a:pt x="39" y="93"/>
                  </a:cubicBezTo>
                  <a:cubicBezTo>
                    <a:pt x="13" y="93"/>
                    <a:pt x="0" y="69"/>
                    <a:pt x="21" y="64"/>
                  </a:cubicBezTo>
                  <a:cubicBezTo>
                    <a:pt x="41" y="61"/>
                    <a:pt x="41" y="61"/>
                    <a:pt x="41" y="61"/>
                  </a:cubicBezTo>
                  <a:cubicBezTo>
                    <a:pt x="59" y="59"/>
                    <a:pt x="56" y="76"/>
                    <a:pt x="57" y="86"/>
                  </a:cubicBezTo>
                  <a:cubicBezTo>
                    <a:pt x="57" y="95"/>
                    <a:pt x="59" y="98"/>
                    <a:pt x="63" y="89"/>
                  </a:cubicBezTo>
                  <a:cubicBezTo>
                    <a:pt x="73" y="68"/>
                    <a:pt x="105" y="11"/>
                    <a:pt x="111" y="10"/>
                  </a:cubicBezTo>
                  <a:cubicBezTo>
                    <a:pt x="132" y="5"/>
                    <a:pt x="185" y="0"/>
                    <a:pt x="232" y="2"/>
                  </a:cubicBezTo>
                  <a:cubicBezTo>
                    <a:pt x="279" y="0"/>
                    <a:pt x="332" y="5"/>
                    <a:pt x="353" y="10"/>
                  </a:cubicBezTo>
                  <a:cubicBezTo>
                    <a:pt x="359" y="11"/>
                    <a:pt x="391" y="68"/>
                    <a:pt x="401" y="89"/>
                  </a:cubicBezTo>
                  <a:cubicBezTo>
                    <a:pt x="405" y="98"/>
                    <a:pt x="407" y="95"/>
                    <a:pt x="408" y="86"/>
                  </a:cubicBezTo>
                  <a:cubicBezTo>
                    <a:pt x="408" y="76"/>
                    <a:pt x="405" y="59"/>
                    <a:pt x="423" y="61"/>
                  </a:cubicBezTo>
                  <a:cubicBezTo>
                    <a:pt x="443" y="64"/>
                    <a:pt x="443" y="64"/>
                    <a:pt x="443" y="64"/>
                  </a:cubicBezTo>
                  <a:cubicBezTo>
                    <a:pt x="464" y="69"/>
                    <a:pt x="451" y="93"/>
                    <a:pt x="425" y="93"/>
                  </a:cubicBezTo>
                  <a:cubicBezTo>
                    <a:pt x="416" y="94"/>
                    <a:pt x="415" y="101"/>
                    <a:pt x="420" y="110"/>
                  </a:cubicBezTo>
                  <a:cubicBezTo>
                    <a:pt x="429" y="124"/>
                    <a:pt x="450" y="143"/>
                    <a:pt x="450" y="154"/>
                  </a:cubicBezTo>
                  <a:cubicBezTo>
                    <a:pt x="450" y="266"/>
                    <a:pt x="450" y="266"/>
                    <a:pt x="450" y="266"/>
                  </a:cubicBezTo>
                  <a:cubicBezTo>
                    <a:pt x="450" y="272"/>
                    <a:pt x="450" y="272"/>
                    <a:pt x="450" y="272"/>
                  </a:cubicBezTo>
                  <a:cubicBezTo>
                    <a:pt x="450" y="304"/>
                    <a:pt x="450" y="304"/>
                    <a:pt x="450" y="304"/>
                  </a:cubicBezTo>
                  <a:cubicBezTo>
                    <a:pt x="450" y="315"/>
                    <a:pt x="441" y="325"/>
                    <a:pt x="429" y="325"/>
                  </a:cubicBezTo>
                  <a:cubicBezTo>
                    <a:pt x="392" y="325"/>
                    <a:pt x="392" y="325"/>
                    <a:pt x="392" y="325"/>
                  </a:cubicBezTo>
                  <a:cubicBezTo>
                    <a:pt x="387" y="325"/>
                    <a:pt x="383" y="321"/>
                    <a:pt x="383" y="316"/>
                  </a:cubicBezTo>
                  <a:cubicBezTo>
                    <a:pt x="383" y="293"/>
                    <a:pt x="383" y="293"/>
                    <a:pt x="383" y="293"/>
                  </a:cubicBezTo>
                  <a:cubicBezTo>
                    <a:pt x="416" y="293"/>
                    <a:pt x="416" y="293"/>
                    <a:pt x="416" y="293"/>
                  </a:cubicBezTo>
                  <a:cubicBezTo>
                    <a:pt x="397" y="293"/>
                    <a:pt x="399" y="282"/>
                    <a:pt x="383" y="282"/>
                  </a:cubicBezTo>
                  <a:cubicBezTo>
                    <a:pt x="361" y="282"/>
                    <a:pt x="278" y="282"/>
                    <a:pt x="232" y="282"/>
                  </a:cubicBezTo>
                  <a:cubicBezTo>
                    <a:pt x="186" y="282"/>
                    <a:pt x="104" y="282"/>
                    <a:pt x="82" y="282"/>
                  </a:cubicBezTo>
                  <a:cubicBezTo>
                    <a:pt x="65" y="282"/>
                    <a:pt x="67" y="293"/>
                    <a:pt x="48" y="293"/>
                  </a:cubicBezTo>
                  <a:close/>
                  <a:moveTo>
                    <a:pt x="123" y="31"/>
                  </a:moveTo>
                  <a:cubicBezTo>
                    <a:pt x="121" y="33"/>
                    <a:pt x="119" y="36"/>
                    <a:pt x="118" y="38"/>
                  </a:cubicBezTo>
                  <a:cubicBezTo>
                    <a:pt x="112" y="46"/>
                    <a:pt x="108" y="55"/>
                    <a:pt x="103" y="63"/>
                  </a:cubicBezTo>
                  <a:cubicBezTo>
                    <a:pt x="101" y="66"/>
                    <a:pt x="99" y="69"/>
                    <a:pt x="97" y="72"/>
                  </a:cubicBezTo>
                  <a:cubicBezTo>
                    <a:pt x="103" y="72"/>
                    <a:pt x="109" y="72"/>
                    <a:pt x="115" y="72"/>
                  </a:cubicBezTo>
                  <a:cubicBezTo>
                    <a:pt x="133" y="71"/>
                    <a:pt x="151" y="71"/>
                    <a:pt x="168" y="71"/>
                  </a:cubicBezTo>
                  <a:cubicBezTo>
                    <a:pt x="190" y="70"/>
                    <a:pt x="211" y="70"/>
                    <a:pt x="232" y="70"/>
                  </a:cubicBezTo>
                  <a:cubicBezTo>
                    <a:pt x="206" y="24"/>
                    <a:pt x="206" y="24"/>
                    <a:pt x="206" y="24"/>
                  </a:cubicBezTo>
                  <a:cubicBezTo>
                    <a:pt x="188" y="24"/>
                    <a:pt x="171" y="25"/>
                    <a:pt x="153" y="27"/>
                  </a:cubicBezTo>
                  <a:cubicBezTo>
                    <a:pt x="143" y="28"/>
                    <a:pt x="133" y="29"/>
                    <a:pt x="123" y="31"/>
                  </a:cubicBezTo>
                  <a:close/>
                  <a:moveTo>
                    <a:pt x="232" y="13"/>
                  </a:moveTo>
                  <a:cubicBezTo>
                    <a:pt x="228" y="13"/>
                    <a:pt x="212" y="13"/>
                    <a:pt x="208" y="13"/>
                  </a:cubicBezTo>
                  <a:cubicBezTo>
                    <a:pt x="190" y="13"/>
                    <a:pt x="171" y="14"/>
                    <a:pt x="152" y="16"/>
                  </a:cubicBezTo>
                  <a:cubicBezTo>
                    <a:pt x="141" y="17"/>
                    <a:pt x="128" y="18"/>
                    <a:pt x="116" y="21"/>
                  </a:cubicBezTo>
                  <a:cubicBezTo>
                    <a:pt x="114" y="24"/>
                    <a:pt x="110" y="29"/>
                    <a:pt x="108" y="32"/>
                  </a:cubicBezTo>
                  <a:cubicBezTo>
                    <a:pt x="103" y="40"/>
                    <a:pt x="98" y="49"/>
                    <a:pt x="93" y="57"/>
                  </a:cubicBezTo>
                  <a:cubicBezTo>
                    <a:pt x="88" y="66"/>
                    <a:pt x="83" y="75"/>
                    <a:pt x="78" y="85"/>
                  </a:cubicBezTo>
                  <a:cubicBezTo>
                    <a:pt x="106" y="83"/>
                    <a:pt x="185" y="82"/>
                    <a:pt x="232" y="82"/>
                  </a:cubicBezTo>
                  <a:cubicBezTo>
                    <a:pt x="280" y="82"/>
                    <a:pt x="358" y="83"/>
                    <a:pt x="387" y="85"/>
                  </a:cubicBezTo>
                  <a:cubicBezTo>
                    <a:pt x="382" y="75"/>
                    <a:pt x="376" y="66"/>
                    <a:pt x="371" y="57"/>
                  </a:cubicBezTo>
                  <a:cubicBezTo>
                    <a:pt x="366" y="49"/>
                    <a:pt x="361" y="40"/>
                    <a:pt x="356" y="32"/>
                  </a:cubicBezTo>
                  <a:cubicBezTo>
                    <a:pt x="354" y="29"/>
                    <a:pt x="351" y="24"/>
                    <a:pt x="348" y="21"/>
                  </a:cubicBezTo>
                  <a:cubicBezTo>
                    <a:pt x="336" y="18"/>
                    <a:pt x="324" y="17"/>
                    <a:pt x="312" y="16"/>
                  </a:cubicBezTo>
                  <a:cubicBezTo>
                    <a:pt x="293" y="14"/>
                    <a:pt x="275" y="13"/>
                    <a:pt x="256" y="13"/>
                  </a:cubicBezTo>
                  <a:cubicBezTo>
                    <a:pt x="252" y="13"/>
                    <a:pt x="236" y="13"/>
                    <a:pt x="232" y="13"/>
                  </a:cubicBezTo>
                  <a:close/>
                  <a:moveTo>
                    <a:pt x="232" y="162"/>
                  </a:moveTo>
                  <a:cubicBezTo>
                    <a:pt x="154" y="162"/>
                    <a:pt x="154" y="162"/>
                    <a:pt x="154" y="162"/>
                  </a:cubicBezTo>
                  <a:cubicBezTo>
                    <a:pt x="149" y="162"/>
                    <a:pt x="146" y="166"/>
                    <a:pt x="150" y="172"/>
                  </a:cubicBezTo>
                  <a:cubicBezTo>
                    <a:pt x="164" y="192"/>
                    <a:pt x="164" y="192"/>
                    <a:pt x="164" y="192"/>
                  </a:cubicBezTo>
                  <a:cubicBezTo>
                    <a:pt x="167" y="195"/>
                    <a:pt x="170" y="197"/>
                    <a:pt x="174" y="197"/>
                  </a:cubicBezTo>
                  <a:cubicBezTo>
                    <a:pt x="232" y="197"/>
                    <a:pt x="232" y="197"/>
                    <a:pt x="232" y="197"/>
                  </a:cubicBezTo>
                  <a:cubicBezTo>
                    <a:pt x="290" y="197"/>
                    <a:pt x="290" y="197"/>
                    <a:pt x="290" y="197"/>
                  </a:cubicBezTo>
                  <a:cubicBezTo>
                    <a:pt x="294" y="197"/>
                    <a:pt x="298" y="195"/>
                    <a:pt x="300" y="192"/>
                  </a:cubicBezTo>
                  <a:cubicBezTo>
                    <a:pt x="314" y="172"/>
                    <a:pt x="314" y="172"/>
                    <a:pt x="314" y="172"/>
                  </a:cubicBezTo>
                  <a:cubicBezTo>
                    <a:pt x="318" y="166"/>
                    <a:pt x="315" y="162"/>
                    <a:pt x="310" y="162"/>
                  </a:cubicBezTo>
                  <a:cubicBezTo>
                    <a:pt x="232" y="162"/>
                    <a:pt x="232" y="162"/>
                    <a:pt x="232" y="162"/>
                  </a:cubicBezTo>
                  <a:close/>
                  <a:moveTo>
                    <a:pt x="232" y="235"/>
                  </a:moveTo>
                  <a:cubicBezTo>
                    <a:pt x="151" y="235"/>
                    <a:pt x="151" y="235"/>
                    <a:pt x="151" y="235"/>
                  </a:cubicBezTo>
                  <a:cubicBezTo>
                    <a:pt x="141" y="235"/>
                    <a:pt x="143" y="243"/>
                    <a:pt x="145" y="249"/>
                  </a:cubicBezTo>
                  <a:cubicBezTo>
                    <a:pt x="149" y="264"/>
                    <a:pt x="147" y="271"/>
                    <a:pt x="162" y="271"/>
                  </a:cubicBezTo>
                  <a:cubicBezTo>
                    <a:pt x="232" y="271"/>
                    <a:pt x="232" y="271"/>
                    <a:pt x="232" y="271"/>
                  </a:cubicBezTo>
                  <a:cubicBezTo>
                    <a:pt x="302" y="271"/>
                    <a:pt x="302" y="271"/>
                    <a:pt x="302" y="271"/>
                  </a:cubicBezTo>
                  <a:cubicBezTo>
                    <a:pt x="317" y="271"/>
                    <a:pt x="315" y="264"/>
                    <a:pt x="320" y="249"/>
                  </a:cubicBezTo>
                  <a:cubicBezTo>
                    <a:pt x="321" y="243"/>
                    <a:pt x="323" y="235"/>
                    <a:pt x="313" y="235"/>
                  </a:cubicBezTo>
                  <a:cubicBezTo>
                    <a:pt x="232" y="235"/>
                    <a:pt x="232" y="235"/>
                    <a:pt x="232" y="235"/>
                  </a:cubicBezTo>
                  <a:close/>
                  <a:moveTo>
                    <a:pt x="406" y="231"/>
                  </a:moveTo>
                  <a:cubicBezTo>
                    <a:pt x="412" y="231"/>
                    <a:pt x="417" y="236"/>
                    <a:pt x="417" y="243"/>
                  </a:cubicBezTo>
                  <a:cubicBezTo>
                    <a:pt x="417" y="249"/>
                    <a:pt x="412" y="254"/>
                    <a:pt x="406" y="254"/>
                  </a:cubicBezTo>
                  <a:cubicBezTo>
                    <a:pt x="406" y="254"/>
                    <a:pt x="405" y="254"/>
                    <a:pt x="405" y="254"/>
                  </a:cubicBezTo>
                  <a:cubicBezTo>
                    <a:pt x="408" y="256"/>
                    <a:pt x="411" y="257"/>
                    <a:pt x="414" y="257"/>
                  </a:cubicBezTo>
                  <a:cubicBezTo>
                    <a:pt x="422" y="257"/>
                    <a:pt x="429" y="251"/>
                    <a:pt x="429" y="243"/>
                  </a:cubicBezTo>
                  <a:cubicBezTo>
                    <a:pt x="429" y="235"/>
                    <a:pt x="422" y="228"/>
                    <a:pt x="414" y="228"/>
                  </a:cubicBezTo>
                  <a:cubicBezTo>
                    <a:pt x="411" y="228"/>
                    <a:pt x="408" y="229"/>
                    <a:pt x="405" y="231"/>
                  </a:cubicBezTo>
                  <a:cubicBezTo>
                    <a:pt x="405" y="231"/>
                    <a:pt x="406" y="231"/>
                    <a:pt x="406" y="231"/>
                  </a:cubicBezTo>
                  <a:close/>
                  <a:moveTo>
                    <a:pt x="350" y="265"/>
                  </a:moveTo>
                  <a:cubicBezTo>
                    <a:pt x="387" y="265"/>
                    <a:pt x="387" y="265"/>
                    <a:pt x="387" y="265"/>
                  </a:cubicBezTo>
                  <a:cubicBezTo>
                    <a:pt x="407" y="265"/>
                    <a:pt x="388" y="254"/>
                    <a:pt x="395" y="236"/>
                  </a:cubicBezTo>
                  <a:cubicBezTo>
                    <a:pt x="354" y="254"/>
                    <a:pt x="354" y="254"/>
                    <a:pt x="354" y="254"/>
                  </a:cubicBezTo>
                  <a:cubicBezTo>
                    <a:pt x="344" y="258"/>
                    <a:pt x="345" y="265"/>
                    <a:pt x="350" y="265"/>
                  </a:cubicBezTo>
                  <a:close/>
                  <a:moveTo>
                    <a:pt x="417" y="131"/>
                  </a:moveTo>
                  <a:cubicBezTo>
                    <a:pt x="366" y="136"/>
                    <a:pt x="349" y="159"/>
                    <a:pt x="334" y="176"/>
                  </a:cubicBezTo>
                  <a:cubicBezTo>
                    <a:pt x="331" y="179"/>
                    <a:pt x="324" y="189"/>
                    <a:pt x="335" y="187"/>
                  </a:cubicBezTo>
                  <a:cubicBezTo>
                    <a:pt x="425" y="172"/>
                    <a:pt x="425" y="172"/>
                    <a:pt x="425" y="172"/>
                  </a:cubicBezTo>
                  <a:cubicBezTo>
                    <a:pt x="428" y="172"/>
                    <a:pt x="430" y="170"/>
                    <a:pt x="430" y="167"/>
                  </a:cubicBezTo>
                  <a:cubicBezTo>
                    <a:pt x="430" y="161"/>
                    <a:pt x="427" y="130"/>
                    <a:pt x="417" y="131"/>
                  </a:cubicBezTo>
                  <a:close/>
                  <a:moveTo>
                    <a:pt x="58" y="231"/>
                  </a:moveTo>
                  <a:cubicBezTo>
                    <a:pt x="52" y="231"/>
                    <a:pt x="47" y="236"/>
                    <a:pt x="47" y="243"/>
                  </a:cubicBezTo>
                  <a:cubicBezTo>
                    <a:pt x="47" y="249"/>
                    <a:pt x="52" y="254"/>
                    <a:pt x="58" y="254"/>
                  </a:cubicBezTo>
                  <a:cubicBezTo>
                    <a:pt x="59" y="254"/>
                    <a:pt x="59" y="254"/>
                    <a:pt x="59" y="254"/>
                  </a:cubicBezTo>
                  <a:cubicBezTo>
                    <a:pt x="57" y="256"/>
                    <a:pt x="54" y="257"/>
                    <a:pt x="50" y="257"/>
                  </a:cubicBezTo>
                  <a:cubicBezTo>
                    <a:pt x="42" y="257"/>
                    <a:pt x="36" y="251"/>
                    <a:pt x="36" y="243"/>
                  </a:cubicBezTo>
                  <a:cubicBezTo>
                    <a:pt x="36" y="235"/>
                    <a:pt x="42" y="228"/>
                    <a:pt x="50" y="228"/>
                  </a:cubicBezTo>
                  <a:cubicBezTo>
                    <a:pt x="54" y="228"/>
                    <a:pt x="57" y="229"/>
                    <a:pt x="59" y="231"/>
                  </a:cubicBezTo>
                  <a:cubicBezTo>
                    <a:pt x="59" y="231"/>
                    <a:pt x="59" y="231"/>
                    <a:pt x="58" y="231"/>
                  </a:cubicBezTo>
                  <a:close/>
                  <a:moveTo>
                    <a:pt x="114" y="265"/>
                  </a:moveTo>
                  <a:cubicBezTo>
                    <a:pt x="78" y="265"/>
                    <a:pt x="78" y="265"/>
                    <a:pt x="78" y="265"/>
                  </a:cubicBezTo>
                  <a:cubicBezTo>
                    <a:pt x="58" y="265"/>
                    <a:pt x="76" y="254"/>
                    <a:pt x="69" y="236"/>
                  </a:cubicBezTo>
                  <a:cubicBezTo>
                    <a:pt x="110" y="254"/>
                    <a:pt x="110" y="254"/>
                    <a:pt x="110" y="254"/>
                  </a:cubicBezTo>
                  <a:cubicBezTo>
                    <a:pt x="120" y="258"/>
                    <a:pt x="119" y="265"/>
                    <a:pt x="114" y="265"/>
                  </a:cubicBezTo>
                  <a:close/>
                  <a:moveTo>
                    <a:pt x="47" y="131"/>
                  </a:moveTo>
                  <a:cubicBezTo>
                    <a:pt x="98" y="136"/>
                    <a:pt x="115" y="159"/>
                    <a:pt x="130" y="176"/>
                  </a:cubicBezTo>
                  <a:cubicBezTo>
                    <a:pt x="133" y="179"/>
                    <a:pt x="140" y="189"/>
                    <a:pt x="129" y="187"/>
                  </a:cubicBezTo>
                  <a:cubicBezTo>
                    <a:pt x="40" y="172"/>
                    <a:pt x="40" y="172"/>
                    <a:pt x="40" y="172"/>
                  </a:cubicBezTo>
                  <a:cubicBezTo>
                    <a:pt x="36" y="172"/>
                    <a:pt x="34" y="170"/>
                    <a:pt x="34" y="167"/>
                  </a:cubicBezTo>
                  <a:cubicBezTo>
                    <a:pt x="34" y="161"/>
                    <a:pt x="37" y="130"/>
                    <a:pt x="47" y="131"/>
                  </a:cubicBezTo>
                  <a:close/>
                </a:path>
              </a:pathLst>
            </a:custGeom>
            <a:solidFill>
              <a:schemeClr val="accent6"/>
            </a:solid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40" name="Rectangle 239"/>
            <p:cNvSpPr/>
            <p:nvPr/>
          </p:nvSpPr>
          <p:spPr>
            <a:xfrm>
              <a:off x="4086225" y="3095145"/>
              <a:ext cx="5054613" cy="26808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2" name="Rechteck 33"/>
            <p:cNvSpPr/>
            <p:nvPr/>
          </p:nvSpPr>
          <p:spPr bwMode="gray">
            <a:xfrm>
              <a:off x="4349822" y="3992820"/>
              <a:ext cx="5482547" cy="1587951"/>
            </a:xfrm>
            <a:prstGeom prst="rect">
              <a:avLst/>
            </a:prstGeom>
            <a:noFill/>
            <a:ln w="12700">
              <a:noFill/>
              <a:miter lim="800000"/>
              <a:headEnd/>
              <a:tailEnd/>
            </a:ln>
            <a:effectLst/>
            <a:scene3d>
              <a:camera prst="orthographicFront"/>
              <a:lightRig rig="balanced" dir="t"/>
            </a:scene3d>
            <a:sp3d/>
          </p:spPr>
          <p:txBody>
            <a:bodyPr lIns="0" tIns="0" rIns="0" bIns="0" anchor="t" anchorCtr="0"/>
            <a:lstStyle/>
            <a:p>
              <a:pPr>
                <a:spcBef>
                  <a:spcPts val="600"/>
                </a:spcBef>
                <a:spcAft>
                  <a:spcPts val="600"/>
                </a:spcAft>
                <a:buClr>
                  <a:srgbClr val="27AAE1"/>
                </a:buClr>
                <a:buSzPct val="104000"/>
                <a:defRPr/>
              </a:pPr>
              <a:r>
                <a:rPr lang="en-US" sz="1400" dirty="0">
                  <a:solidFill>
                    <a:schemeClr val="bg1"/>
                  </a:solidFill>
                  <a:cs typeface="Arial" panose="020B0604020202020204" pitchFamily="34" charset="0"/>
                </a:rPr>
                <a:t>Use IRAs, 401(k)s, investments, annuities, other savings</a:t>
              </a:r>
            </a:p>
            <a:p>
              <a:pPr>
                <a:spcBef>
                  <a:spcPts val="600"/>
                </a:spcBef>
                <a:spcAft>
                  <a:spcPts val="600"/>
                </a:spcAft>
                <a:buClr>
                  <a:srgbClr val="27AAE1"/>
                </a:buClr>
                <a:buSzPct val="104000"/>
                <a:defRPr/>
              </a:pPr>
              <a:r>
                <a:rPr lang="en-US" sz="1400" dirty="0">
                  <a:solidFill>
                    <a:schemeClr val="bg1"/>
                  </a:solidFill>
                  <a:cs typeface="Arial" panose="020B0604020202020204" pitchFamily="34" charset="0"/>
                </a:rPr>
                <a:t>Retire between ages 65-72</a:t>
              </a:r>
            </a:p>
            <a:p>
              <a:pPr>
                <a:spcBef>
                  <a:spcPts val="600"/>
                </a:spcBef>
                <a:spcAft>
                  <a:spcPts val="600"/>
                </a:spcAft>
                <a:buClr>
                  <a:srgbClr val="27AAE1"/>
                </a:buClr>
                <a:buSzPct val="104000"/>
                <a:defRPr/>
              </a:pPr>
              <a:r>
                <a:rPr lang="en-US" sz="1400" dirty="0">
                  <a:solidFill>
                    <a:schemeClr val="bg1"/>
                  </a:solidFill>
                  <a:cs typeface="Arial" panose="020B0604020202020204" pitchFamily="34" charset="0"/>
                </a:rPr>
                <a:t>May work in retirement</a:t>
              </a:r>
            </a:p>
            <a:p>
              <a:pPr>
                <a:spcBef>
                  <a:spcPts val="600"/>
                </a:spcBef>
                <a:spcAft>
                  <a:spcPts val="600"/>
                </a:spcAft>
                <a:buClr>
                  <a:srgbClr val="27AAE1"/>
                </a:buClr>
                <a:buSzPct val="104000"/>
                <a:defRPr/>
              </a:pPr>
              <a:r>
                <a:rPr lang="en-US" sz="1400" dirty="0">
                  <a:solidFill>
                    <a:schemeClr val="bg1"/>
                  </a:solidFill>
                  <a:cs typeface="Arial" panose="020B0604020202020204" pitchFamily="34" charset="0"/>
                </a:rPr>
                <a:t>Eligible for full Social Security benefits at age 67</a:t>
              </a:r>
            </a:p>
          </p:txBody>
        </p:sp>
        <p:sp>
          <p:nvSpPr>
            <p:cNvPr id="243" name="Rechteck 30"/>
            <p:cNvSpPr/>
            <p:nvPr/>
          </p:nvSpPr>
          <p:spPr bwMode="gray">
            <a:xfrm>
              <a:off x="4339774" y="3459233"/>
              <a:ext cx="3534929" cy="178776"/>
            </a:xfrm>
            <a:prstGeom prst="rect">
              <a:avLst/>
            </a:prstGeom>
            <a:noFill/>
            <a:ln w="12700">
              <a:noFill/>
              <a:miter lim="800000"/>
              <a:headEnd/>
              <a:tailEnd/>
            </a:ln>
            <a:effectLst/>
          </p:spPr>
          <p:txBody>
            <a:bodyPr vert="horz" lIns="0" tIns="0" rIns="0" bIns="0" anchor="t" anchorCtr="0"/>
            <a:lstStyle/>
            <a:p>
              <a:pPr indent="-190500">
                <a:lnSpc>
                  <a:spcPct val="80000"/>
                </a:lnSpc>
                <a:spcAft>
                  <a:spcPts val="600"/>
                </a:spcAft>
                <a:buClr>
                  <a:srgbClr val="808080"/>
                </a:buClr>
                <a:defRPr/>
              </a:pPr>
              <a:r>
                <a:rPr lang="en-US" sz="2000" b="1" noProof="1">
                  <a:solidFill>
                    <a:schemeClr val="bg1"/>
                  </a:solidFill>
                  <a:cs typeface="Arial" panose="020B0604020202020204" pitchFamily="34" charset="0"/>
                </a:rPr>
                <a:t>Today’s retirees</a:t>
              </a:r>
            </a:p>
          </p:txBody>
        </p:sp>
        <p:grpSp>
          <p:nvGrpSpPr>
            <p:cNvPr id="248" name="Group 247"/>
            <p:cNvGrpSpPr/>
            <p:nvPr/>
          </p:nvGrpSpPr>
          <p:grpSpPr>
            <a:xfrm>
              <a:off x="4339774" y="4277421"/>
              <a:ext cx="4454908" cy="729465"/>
              <a:chOff x="4342062" y="3155634"/>
              <a:chExt cx="2976581" cy="729465"/>
            </a:xfrm>
          </p:grpSpPr>
          <p:cxnSp>
            <p:nvCxnSpPr>
              <p:cNvPr id="249" name="Straight Connector 248"/>
              <p:cNvCxnSpPr/>
              <p:nvPr/>
            </p:nvCxnSpPr>
            <p:spPr>
              <a:xfrm>
                <a:off x="4349820" y="3155634"/>
                <a:ext cx="29688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349820" y="3525504"/>
                <a:ext cx="29688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342062" y="3885099"/>
                <a:ext cx="296882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2" name="Freeform 29"/>
            <p:cNvSpPr>
              <a:spLocks noEditPoints="1"/>
            </p:cNvSpPr>
            <p:nvPr/>
          </p:nvSpPr>
          <p:spPr bwMode="auto">
            <a:xfrm>
              <a:off x="4896052" y="2233722"/>
              <a:ext cx="1320631" cy="923359"/>
            </a:xfrm>
            <a:custGeom>
              <a:avLst/>
              <a:gdLst>
                <a:gd name="T0" fmla="*/ 82 w 464"/>
                <a:gd name="T1" fmla="*/ 293 h 325"/>
                <a:gd name="T2" fmla="*/ 73 w 464"/>
                <a:gd name="T3" fmla="*/ 325 h 325"/>
                <a:gd name="T4" fmla="*/ 14 w 464"/>
                <a:gd name="T5" fmla="*/ 304 h 325"/>
                <a:gd name="T6" fmla="*/ 14 w 464"/>
                <a:gd name="T7" fmla="*/ 266 h 325"/>
                <a:gd name="T8" fmla="*/ 44 w 464"/>
                <a:gd name="T9" fmla="*/ 110 h 325"/>
                <a:gd name="T10" fmla="*/ 21 w 464"/>
                <a:gd name="T11" fmla="*/ 64 h 325"/>
                <a:gd name="T12" fmla="*/ 57 w 464"/>
                <a:gd name="T13" fmla="*/ 86 h 325"/>
                <a:gd name="T14" fmla="*/ 111 w 464"/>
                <a:gd name="T15" fmla="*/ 10 h 325"/>
                <a:gd name="T16" fmla="*/ 353 w 464"/>
                <a:gd name="T17" fmla="*/ 10 h 325"/>
                <a:gd name="T18" fmla="*/ 408 w 464"/>
                <a:gd name="T19" fmla="*/ 86 h 325"/>
                <a:gd name="T20" fmla="*/ 443 w 464"/>
                <a:gd name="T21" fmla="*/ 64 h 325"/>
                <a:gd name="T22" fmla="*/ 420 w 464"/>
                <a:gd name="T23" fmla="*/ 110 h 325"/>
                <a:gd name="T24" fmla="*/ 450 w 464"/>
                <a:gd name="T25" fmla="*/ 266 h 325"/>
                <a:gd name="T26" fmla="*/ 450 w 464"/>
                <a:gd name="T27" fmla="*/ 304 h 325"/>
                <a:gd name="T28" fmla="*/ 392 w 464"/>
                <a:gd name="T29" fmla="*/ 325 h 325"/>
                <a:gd name="T30" fmla="*/ 383 w 464"/>
                <a:gd name="T31" fmla="*/ 293 h 325"/>
                <a:gd name="T32" fmla="*/ 383 w 464"/>
                <a:gd name="T33" fmla="*/ 282 h 325"/>
                <a:gd name="T34" fmla="*/ 82 w 464"/>
                <a:gd name="T35" fmla="*/ 282 h 325"/>
                <a:gd name="T36" fmla="*/ 123 w 464"/>
                <a:gd name="T37" fmla="*/ 31 h 325"/>
                <a:gd name="T38" fmla="*/ 103 w 464"/>
                <a:gd name="T39" fmla="*/ 63 h 325"/>
                <a:gd name="T40" fmla="*/ 115 w 464"/>
                <a:gd name="T41" fmla="*/ 72 h 325"/>
                <a:gd name="T42" fmla="*/ 232 w 464"/>
                <a:gd name="T43" fmla="*/ 70 h 325"/>
                <a:gd name="T44" fmla="*/ 153 w 464"/>
                <a:gd name="T45" fmla="*/ 27 h 325"/>
                <a:gd name="T46" fmla="*/ 232 w 464"/>
                <a:gd name="T47" fmla="*/ 13 h 325"/>
                <a:gd name="T48" fmla="*/ 152 w 464"/>
                <a:gd name="T49" fmla="*/ 16 h 325"/>
                <a:gd name="T50" fmla="*/ 108 w 464"/>
                <a:gd name="T51" fmla="*/ 32 h 325"/>
                <a:gd name="T52" fmla="*/ 78 w 464"/>
                <a:gd name="T53" fmla="*/ 85 h 325"/>
                <a:gd name="T54" fmla="*/ 387 w 464"/>
                <a:gd name="T55" fmla="*/ 85 h 325"/>
                <a:gd name="T56" fmla="*/ 356 w 464"/>
                <a:gd name="T57" fmla="*/ 32 h 325"/>
                <a:gd name="T58" fmla="*/ 312 w 464"/>
                <a:gd name="T59" fmla="*/ 16 h 325"/>
                <a:gd name="T60" fmla="*/ 232 w 464"/>
                <a:gd name="T61" fmla="*/ 13 h 325"/>
                <a:gd name="T62" fmla="*/ 154 w 464"/>
                <a:gd name="T63" fmla="*/ 162 h 325"/>
                <a:gd name="T64" fmla="*/ 164 w 464"/>
                <a:gd name="T65" fmla="*/ 192 h 325"/>
                <a:gd name="T66" fmla="*/ 232 w 464"/>
                <a:gd name="T67" fmla="*/ 197 h 325"/>
                <a:gd name="T68" fmla="*/ 300 w 464"/>
                <a:gd name="T69" fmla="*/ 192 h 325"/>
                <a:gd name="T70" fmla="*/ 310 w 464"/>
                <a:gd name="T71" fmla="*/ 162 h 325"/>
                <a:gd name="T72" fmla="*/ 232 w 464"/>
                <a:gd name="T73" fmla="*/ 235 h 325"/>
                <a:gd name="T74" fmla="*/ 145 w 464"/>
                <a:gd name="T75" fmla="*/ 249 h 325"/>
                <a:gd name="T76" fmla="*/ 232 w 464"/>
                <a:gd name="T77" fmla="*/ 271 h 325"/>
                <a:gd name="T78" fmla="*/ 320 w 464"/>
                <a:gd name="T79" fmla="*/ 249 h 325"/>
                <a:gd name="T80" fmla="*/ 232 w 464"/>
                <a:gd name="T81" fmla="*/ 235 h 325"/>
                <a:gd name="T82" fmla="*/ 417 w 464"/>
                <a:gd name="T83" fmla="*/ 243 h 325"/>
                <a:gd name="T84" fmla="*/ 405 w 464"/>
                <a:gd name="T85" fmla="*/ 254 h 325"/>
                <a:gd name="T86" fmla="*/ 429 w 464"/>
                <a:gd name="T87" fmla="*/ 243 h 325"/>
                <a:gd name="T88" fmla="*/ 405 w 464"/>
                <a:gd name="T89" fmla="*/ 231 h 325"/>
                <a:gd name="T90" fmla="*/ 350 w 464"/>
                <a:gd name="T91" fmla="*/ 265 h 325"/>
                <a:gd name="T92" fmla="*/ 395 w 464"/>
                <a:gd name="T93" fmla="*/ 236 h 325"/>
                <a:gd name="T94" fmla="*/ 350 w 464"/>
                <a:gd name="T95" fmla="*/ 265 h 325"/>
                <a:gd name="T96" fmla="*/ 334 w 464"/>
                <a:gd name="T97" fmla="*/ 176 h 325"/>
                <a:gd name="T98" fmla="*/ 425 w 464"/>
                <a:gd name="T99" fmla="*/ 172 h 325"/>
                <a:gd name="T100" fmla="*/ 417 w 464"/>
                <a:gd name="T101" fmla="*/ 131 h 325"/>
                <a:gd name="T102" fmla="*/ 47 w 464"/>
                <a:gd name="T103" fmla="*/ 243 h 325"/>
                <a:gd name="T104" fmla="*/ 59 w 464"/>
                <a:gd name="T105" fmla="*/ 254 h 325"/>
                <a:gd name="T106" fmla="*/ 36 w 464"/>
                <a:gd name="T107" fmla="*/ 243 h 325"/>
                <a:gd name="T108" fmla="*/ 59 w 464"/>
                <a:gd name="T109" fmla="*/ 231 h 325"/>
                <a:gd name="T110" fmla="*/ 114 w 464"/>
                <a:gd name="T111" fmla="*/ 265 h 325"/>
                <a:gd name="T112" fmla="*/ 69 w 464"/>
                <a:gd name="T113" fmla="*/ 236 h 325"/>
                <a:gd name="T114" fmla="*/ 114 w 464"/>
                <a:gd name="T115" fmla="*/ 265 h 325"/>
                <a:gd name="T116" fmla="*/ 130 w 464"/>
                <a:gd name="T117" fmla="*/ 176 h 325"/>
                <a:gd name="T118" fmla="*/ 40 w 464"/>
                <a:gd name="T119" fmla="*/ 172 h 325"/>
                <a:gd name="T120" fmla="*/ 47 w 464"/>
                <a:gd name="T121" fmla="*/ 13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325">
                  <a:moveTo>
                    <a:pt x="48" y="293"/>
                  </a:moveTo>
                  <a:cubicBezTo>
                    <a:pt x="82" y="293"/>
                    <a:pt x="82" y="293"/>
                    <a:pt x="82" y="293"/>
                  </a:cubicBezTo>
                  <a:cubicBezTo>
                    <a:pt x="82" y="316"/>
                    <a:pt x="82" y="316"/>
                    <a:pt x="82" y="316"/>
                  </a:cubicBezTo>
                  <a:cubicBezTo>
                    <a:pt x="82" y="321"/>
                    <a:pt x="78" y="325"/>
                    <a:pt x="73" y="325"/>
                  </a:cubicBezTo>
                  <a:cubicBezTo>
                    <a:pt x="35" y="325"/>
                    <a:pt x="35" y="325"/>
                    <a:pt x="35" y="325"/>
                  </a:cubicBezTo>
                  <a:cubicBezTo>
                    <a:pt x="23" y="325"/>
                    <a:pt x="14" y="315"/>
                    <a:pt x="14" y="304"/>
                  </a:cubicBezTo>
                  <a:cubicBezTo>
                    <a:pt x="14" y="272"/>
                    <a:pt x="14" y="272"/>
                    <a:pt x="14" y="272"/>
                  </a:cubicBezTo>
                  <a:cubicBezTo>
                    <a:pt x="14" y="266"/>
                    <a:pt x="14" y="266"/>
                    <a:pt x="14" y="266"/>
                  </a:cubicBezTo>
                  <a:cubicBezTo>
                    <a:pt x="14" y="154"/>
                    <a:pt x="14" y="154"/>
                    <a:pt x="14" y="154"/>
                  </a:cubicBezTo>
                  <a:cubicBezTo>
                    <a:pt x="14" y="143"/>
                    <a:pt x="35" y="124"/>
                    <a:pt x="44" y="110"/>
                  </a:cubicBezTo>
                  <a:cubicBezTo>
                    <a:pt x="49" y="101"/>
                    <a:pt x="49" y="94"/>
                    <a:pt x="39" y="93"/>
                  </a:cubicBezTo>
                  <a:cubicBezTo>
                    <a:pt x="13" y="93"/>
                    <a:pt x="0" y="69"/>
                    <a:pt x="21" y="64"/>
                  </a:cubicBezTo>
                  <a:cubicBezTo>
                    <a:pt x="41" y="61"/>
                    <a:pt x="41" y="61"/>
                    <a:pt x="41" y="61"/>
                  </a:cubicBezTo>
                  <a:cubicBezTo>
                    <a:pt x="59" y="59"/>
                    <a:pt x="56" y="76"/>
                    <a:pt x="57" y="86"/>
                  </a:cubicBezTo>
                  <a:cubicBezTo>
                    <a:pt x="57" y="95"/>
                    <a:pt x="59" y="98"/>
                    <a:pt x="63" y="89"/>
                  </a:cubicBezTo>
                  <a:cubicBezTo>
                    <a:pt x="73" y="68"/>
                    <a:pt x="105" y="11"/>
                    <a:pt x="111" y="10"/>
                  </a:cubicBezTo>
                  <a:cubicBezTo>
                    <a:pt x="132" y="5"/>
                    <a:pt x="185" y="0"/>
                    <a:pt x="232" y="2"/>
                  </a:cubicBezTo>
                  <a:cubicBezTo>
                    <a:pt x="279" y="0"/>
                    <a:pt x="332" y="5"/>
                    <a:pt x="353" y="10"/>
                  </a:cubicBezTo>
                  <a:cubicBezTo>
                    <a:pt x="359" y="11"/>
                    <a:pt x="391" y="68"/>
                    <a:pt x="401" y="89"/>
                  </a:cubicBezTo>
                  <a:cubicBezTo>
                    <a:pt x="405" y="98"/>
                    <a:pt x="407" y="95"/>
                    <a:pt x="408" y="86"/>
                  </a:cubicBezTo>
                  <a:cubicBezTo>
                    <a:pt x="408" y="76"/>
                    <a:pt x="405" y="59"/>
                    <a:pt x="423" y="61"/>
                  </a:cubicBezTo>
                  <a:cubicBezTo>
                    <a:pt x="443" y="64"/>
                    <a:pt x="443" y="64"/>
                    <a:pt x="443" y="64"/>
                  </a:cubicBezTo>
                  <a:cubicBezTo>
                    <a:pt x="464" y="69"/>
                    <a:pt x="451" y="93"/>
                    <a:pt x="425" y="93"/>
                  </a:cubicBezTo>
                  <a:cubicBezTo>
                    <a:pt x="416" y="94"/>
                    <a:pt x="415" y="101"/>
                    <a:pt x="420" y="110"/>
                  </a:cubicBezTo>
                  <a:cubicBezTo>
                    <a:pt x="429" y="124"/>
                    <a:pt x="450" y="143"/>
                    <a:pt x="450" y="154"/>
                  </a:cubicBezTo>
                  <a:cubicBezTo>
                    <a:pt x="450" y="266"/>
                    <a:pt x="450" y="266"/>
                    <a:pt x="450" y="266"/>
                  </a:cubicBezTo>
                  <a:cubicBezTo>
                    <a:pt x="450" y="272"/>
                    <a:pt x="450" y="272"/>
                    <a:pt x="450" y="272"/>
                  </a:cubicBezTo>
                  <a:cubicBezTo>
                    <a:pt x="450" y="304"/>
                    <a:pt x="450" y="304"/>
                    <a:pt x="450" y="304"/>
                  </a:cubicBezTo>
                  <a:cubicBezTo>
                    <a:pt x="450" y="315"/>
                    <a:pt x="441" y="325"/>
                    <a:pt x="429" y="325"/>
                  </a:cubicBezTo>
                  <a:cubicBezTo>
                    <a:pt x="392" y="325"/>
                    <a:pt x="392" y="325"/>
                    <a:pt x="392" y="325"/>
                  </a:cubicBezTo>
                  <a:cubicBezTo>
                    <a:pt x="387" y="325"/>
                    <a:pt x="383" y="321"/>
                    <a:pt x="383" y="316"/>
                  </a:cubicBezTo>
                  <a:cubicBezTo>
                    <a:pt x="383" y="293"/>
                    <a:pt x="383" y="293"/>
                    <a:pt x="383" y="293"/>
                  </a:cubicBezTo>
                  <a:cubicBezTo>
                    <a:pt x="416" y="293"/>
                    <a:pt x="416" y="293"/>
                    <a:pt x="416" y="293"/>
                  </a:cubicBezTo>
                  <a:cubicBezTo>
                    <a:pt x="397" y="293"/>
                    <a:pt x="399" y="282"/>
                    <a:pt x="383" y="282"/>
                  </a:cubicBezTo>
                  <a:cubicBezTo>
                    <a:pt x="361" y="282"/>
                    <a:pt x="278" y="282"/>
                    <a:pt x="232" y="282"/>
                  </a:cubicBezTo>
                  <a:cubicBezTo>
                    <a:pt x="186" y="282"/>
                    <a:pt x="104" y="282"/>
                    <a:pt x="82" y="282"/>
                  </a:cubicBezTo>
                  <a:cubicBezTo>
                    <a:pt x="65" y="282"/>
                    <a:pt x="67" y="293"/>
                    <a:pt x="48" y="293"/>
                  </a:cubicBezTo>
                  <a:close/>
                  <a:moveTo>
                    <a:pt x="123" y="31"/>
                  </a:moveTo>
                  <a:cubicBezTo>
                    <a:pt x="121" y="33"/>
                    <a:pt x="119" y="36"/>
                    <a:pt x="118" y="38"/>
                  </a:cubicBezTo>
                  <a:cubicBezTo>
                    <a:pt x="112" y="46"/>
                    <a:pt x="108" y="55"/>
                    <a:pt x="103" y="63"/>
                  </a:cubicBezTo>
                  <a:cubicBezTo>
                    <a:pt x="101" y="66"/>
                    <a:pt x="99" y="69"/>
                    <a:pt x="97" y="72"/>
                  </a:cubicBezTo>
                  <a:cubicBezTo>
                    <a:pt x="103" y="72"/>
                    <a:pt x="109" y="72"/>
                    <a:pt x="115" y="72"/>
                  </a:cubicBezTo>
                  <a:cubicBezTo>
                    <a:pt x="133" y="71"/>
                    <a:pt x="151" y="71"/>
                    <a:pt x="168" y="71"/>
                  </a:cubicBezTo>
                  <a:cubicBezTo>
                    <a:pt x="190" y="70"/>
                    <a:pt x="211" y="70"/>
                    <a:pt x="232" y="70"/>
                  </a:cubicBezTo>
                  <a:cubicBezTo>
                    <a:pt x="206" y="24"/>
                    <a:pt x="206" y="24"/>
                    <a:pt x="206" y="24"/>
                  </a:cubicBezTo>
                  <a:cubicBezTo>
                    <a:pt x="188" y="24"/>
                    <a:pt x="171" y="25"/>
                    <a:pt x="153" y="27"/>
                  </a:cubicBezTo>
                  <a:cubicBezTo>
                    <a:pt x="143" y="28"/>
                    <a:pt x="133" y="29"/>
                    <a:pt x="123" y="31"/>
                  </a:cubicBezTo>
                  <a:close/>
                  <a:moveTo>
                    <a:pt x="232" y="13"/>
                  </a:moveTo>
                  <a:cubicBezTo>
                    <a:pt x="228" y="13"/>
                    <a:pt x="212" y="13"/>
                    <a:pt x="208" y="13"/>
                  </a:cubicBezTo>
                  <a:cubicBezTo>
                    <a:pt x="190" y="13"/>
                    <a:pt x="171" y="14"/>
                    <a:pt x="152" y="16"/>
                  </a:cubicBezTo>
                  <a:cubicBezTo>
                    <a:pt x="141" y="17"/>
                    <a:pt x="128" y="18"/>
                    <a:pt x="116" y="21"/>
                  </a:cubicBezTo>
                  <a:cubicBezTo>
                    <a:pt x="114" y="24"/>
                    <a:pt x="110" y="29"/>
                    <a:pt x="108" y="32"/>
                  </a:cubicBezTo>
                  <a:cubicBezTo>
                    <a:pt x="103" y="40"/>
                    <a:pt x="98" y="49"/>
                    <a:pt x="93" y="57"/>
                  </a:cubicBezTo>
                  <a:cubicBezTo>
                    <a:pt x="88" y="66"/>
                    <a:pt x="83" y="75"/>
                    <a:pt x="78" y="85"/>
                  </a:cubicBezTo>
                  <a:cubicBezTo>
                    <a:pt x="106" y="83"/>
                    <a:pt x="185" y="82"/>
                    <a:pt x="232" y="82"/>
                  </a:cubicBezTo>
                  <a:cubicBezTo>
                    <a:pt x="280" y="82"/>
                    <a:pt x="358" y="83"/>
                    <a:pt x="387" y="85"/>
                  </a:cubicBezTo>
                  <a:cubicBezTo>
                    <a:pt x="382" y="75"/>
                    <a:pt x="376" y="66"/>
                    <a:pt x="371" y="57"/>
                  </a:cubicBezTo>
                  <a:cubicBezTo>
                    <a:pt x="366" y="49"/>
                    <a:pt x="361" y="40"/>
                    <a:pt x="356" y="32"/>
                  </a:cubicBezTo>
                  <a:cubicBezTo>
                    <a:pt x="354" y="29"/>
                    <a:pt x="351" y="24"/>
                    <a:pt x="348" y="21"/>
                  </a:cubicBezTo>
                  <a:cubicBezTo>
                    <a:pt x="336" y="18"/>
                    <a:pt x="324" y="17"/>
                    <a:pt x="312" y="16"/>
                  </a:cubicBezTo>
                  <a:cubicBezTo>
                    <a:pt x="293" y="14"/>
                    <a:pt x="275" y="13"/>
                    <a:pt x="256" y="13"/>
                  </a:cubicBezTo>
                  <a:cubicBezTo>
                    <a:pt x="252" y="13"/>
                    <a:pt x="236" y="13"/>
                    <a:pt x="232" y="13"/>
                  </a:cubicBezTo>
                  <a:close/>
                  <a:moveTo>
                    <a:pt x="232" y="162"/>
                  </a:moveTo>
                  <a:cubicBezTo>
                    <a:pt x="154" y="162"/>
                    <a:pt x="154" y="162"/>
                    <a:pt x="154" y="162"/>
                  </a:cubicBezTo>
                  <a:cubicBezTo>
                    <a:pt x="149" y="162"/>
                    <a:pt x="146" y="166"/>
                    <a:pt x="150" y="172"/>
                  </a:cubicBezTo>
                  <a:cubicBezTo>
                    <a:pt x="164" y="192"/>
                    <a:pt x="164" y="192"/>
                    <a:pt x="164" y="192"/>
                  </a:cubicBezTo>
                  <a:cubicBezTo>
                    <a:pt x="167" y="195"/>
                    <a:pt x="170" y="197"/>
                    <a:pt x="174" y="197"/>
                  </a:cubicBezTo>
                  <a:cubicBezTo>
                    <a:pt x="232" y="197"/>
                    <a:pt x="232" y="197"/>
                    <a:pt x="232" y="197"/>
                  </a:cubicBezTo>
                  <a:cubicBezTo>
                    <a:pt x="290" y="197"/>
                    <a:pt x="290" y="197"/>
                    <a:pt x="290" y="197"/>
                  </a:cubicBezTo>
                  <a:cubicBezTo>
                    <a:pt x="294" y="197"/>
                    <a:pt x="298" y="195"/>
                    <a:pt x="300" y="192"/>
                  </a:cubicBezTo>
                  <a:cubicBezTo>
                    <a:pt x="314" y="172"/>
                    <a:pt x="314" y="172"/>
                    <a:pt x="314" y="172"/>
                  </a:cubicBezTo>
                  <a:cubicBezTo>
                    <a:pt x="318" y="166"/>
                    <a:pt x="315" y="162"/>
                    <a:pt x="310" y="162"/>
                  </a:cubicBezTo>
                  <a:cubicBezTo>
                    <a:pt x="232" y="162"/>
                    <a:pt x="232" y="162"/>
                    <a:pt x="232" y="162"/>
                  </a:cubicBezTo>
                  <a:close/>
                  <a:moveTo>
                    <a:pt x="232" y="235"/>
                  </a:moveTo>
                  <a:cubicBezTo>
                    <a:pt x="151" y="235"/>
                    <a:pt x="151" y="235"/>
                    <a:pt x="151" y="235"/>
                  </a:cubicBezTo>
                  <a:cubicBezTo>
                    <a:pt x="141" y="235"/>
                    <a:pt x="143" y="243"/>
                    <a:pt x="145" y="249"/>
                  </a:cubicBezTo>
                  <a:cubicBezTo>
                    <a:pt x="149" y="264"/>
                    <a:pt x="147" y="271"/>
                    <a:pt x="162" y="271"/>
                  </a:cubicBezTo>
                  <a:cubicBezTo>
                    <a:pt x="232" y="271"/>
                    <a:pt x="232" y="271"/>
                    <a:pt x="232" y="271"/>
                  </a:cubicBezTo>
                  <a:cubicBezTo>
                    <a:pt x="302" y="271"/>
                    <a:pt x="302" y="271"/>
                    <a:pt x="302" y="271"/>
                  </a:cubicBezTo>
                  <a:cubicBezTo>
                    <a:pt x="317" y="271"/>
                    <a:pt x="315" y="264"/>
                    <a:pt x="320" y="249"/>
                  </a:cubicBezTo>
                  <a:cubicBezTo>
                    <a:pt x="321" y="243"/>
                    <a:pt x="323" y="235"/>
                    <a:pt x="313" y="235"/>
                  </a:cubicBezTo>
                  <a:cubicBezTo>
                    <a:pt x="232" y="235"/>
                    <a:pt x="232" y="235"/>
                    <a:pt x="232" y="235"/>
                  </a:cubicBezTo>
                  <a:close/>
                  <a:moveTo>
                    <a:pt x="406" y="231"/>
                  </a:moveTo>
                  <a:cubicBezTo>
                    <a:pt x="412" y="231"/>
                    <a:pt x="417" y="236"/>
                    <a:pt x="417" y="243"/>
                  </a:cubicBezTo>
                  <a:cubicBezTo>
                    <a:pt x="417" y="249"/>
                    <a:pt x="412" y="254"/>
                    <a:pt x="406" y="254"/>
                  </a:cubicBezTo>
                  <a:cubicBezTo>
                    <a:pt x="406" y="254"/>
                    <a:pt x="405" y="254"/>
                    <a:pt x="405" y="254"/>
                  </a:cubicBezTo>
                  <a:cubicBezTo>
                    <a:pt x="408" y="256"/>
                    <a:pt x="411" y="257"/>
                    <a:pt x="414" y="257"/>
                  </a:cubicBezTo>
                  <a:cubicBezTo>
                    <a:pt x="422" y="257"/>
                    <a:pt x="429" y="251"/>
                    <a:pt x="429" y="243"/>
                  </a:cubicBezTo>
                  <a:cubicBezTo>
                    <a:pt x="429" y="235"/>
                    <a:pt x="422" y="228"/>
                    <a:pt x="414" y="228"/>
                  </a:cubicBezTo>
                  <a:cubicBezTo>
                    <a:pt x="411" y="228"/>
                    <a:pt x="408" y="229"/>
                    <a:pt x="405" y="231"/>
                  </a:cubicBezTo>
                  <a:cubicBezTo>
                    <a:pt x="405" y="231"/>
                    <a:pt x="406" y="231"/>
                    <a:pt x="406" y="231"/>
                  </a:cubicBezTo>
                  <a:close/>
                  <a:moveTo>
                    <a:pt x="350" y="265"/>
                  </a:moveTo>
                  <a:cubicBezTo>
                    <a:pt x="387" y="265"/>
                    <a:pt x="387" y="265"/>
                    <a:pt x="387" y="265"/>
                  </a:cubicBezTo>
                  <a:cubicBezTo>
                    <a:pt x="407" y="265"/>
                    <a:pt x="388" y="254"/>
                    <a:pt x="395" y="236"/>
                  </a:cubicBezTo>
                  <a:cubicBezTo>
                    <a:pt x="354" y="254"/>
                    <a:pt x="354" y="254"/>
                    <a:pt x="354" y="254"/>
                  </a:cubicBezTo>
                  <a:cubicBezTo>
                    <a:pt x="344" y="258"/>
                    <a:pt x="345" y="265"/>
                    <a:pt x="350" y="265"/>
                  </a:cubicBezTo>
                  <a:close/>
                  <a:moveTo>
                    <a:pt x="417" y="131"/>
                  </a:moveTo>
                  <a:cubicBezTo>
                    <a:pt x="366" y="136"/>
                    <a:pt x="349" y="159"/>
                    <a:pt x="334" y="176"/>
                  </a:cubicBezTo>
                  <a:cubicBezTo>
                    <a:pt x="331" y="179"/>
                    <a:pt x="324" y="189"/>
                    <a:pt x="335" y="187"/>
                  </a:cubicBezTo>
                  <a:cubicBezTo>
                    <a:pt x="425" y="172"/>
                    <a:pt x="425" y="172"/>
                    <a:pt x="425" y="172"/>
                  </a:cubicBezTo>
                  <a:cubicBezTo>
                    <a:pt x="428" y="172"/>
                    <a:pt x="430" y="170"/>
                    <a:pt x="430" y="167"/>
                  </a:cubicBezTo>
                  <a:cubicBezTo>
                    <a:pt x="430" y="161"/>
                    <a:pt x="427" y="130"/>
                    <a:pt x="417" y="131"/>
                  </a:cubicBezTo>
                  <a:close/>
                  <a:moveTo>
                    <a:pt x="58" y="231"/>
                  </a:moveTo>
                  <a:cubicBezTo>
                    <a:pt x="52" y="231"/>
                    <a:pt x="47" y="236"/>
                    <a:pt x="47" y="243"/>
                  </a:cubicBezTo>
                  <a:cubicBezTo>
                    <a:pt x="47" y="249"/>
                    <a:pt x="52" y="254"/>
                    <a:pt x="58" y="254"/>
                  </a:cubicBezTo>
                  <a:cubicBezTo>
                    <a:pt x="59" y="254"/>
                    <a:pt x="59" y="254"/>
                    <a:pt x="59" y="254"/>
                  </a:cubicBezTo>
                  <a:cubicBezTo>
                    <a:pt x="57" y="256"/>
                    <a:pt x="54" y="257"/>
                    <a:pt x="50" y="257"/>
                  </a:cubicBezTo>
                  <a:cubicBezTo>
                    <a:pt x="42" y="257"/>
                    <a:pt x="36" y="251"/>
                    <a:pt x="36" y="243"/>
                  </a:cubicBezTo>
                  <a:cubicBezTo>
                    <a:pt x="36" y="235"/>
                    <a:pt x="42" y="228"/>
                    <a:pt x="50" y="228"/>
                  </a:cubicBezTo>
                  <a:cubicBezTo>
                    <a:pt x="54" y="228"/>
                    <a:pt x="57" y="229"/>
                    <a:pt x="59" y="231"/>
                  </a:cubicBezTo>
                  <a:cubicBezTo>
                    <a:pt x="59" y="231"/>
                    <a:pt x="59" y="231"/>
                    <a:pt x="58" y="231"/>
                  </a:cubicBezTo>
                  <a:close/>
                  <a:moveTo>
                    <a:pt x="114" y="265"/>
                  </a:moveTo>
                  <a:cubicBezTo>
                    <a:pt x="78" y="265"/>
                    <a:pt x="78" y="265"/>
                    <a:pt x="78" y="265"/>
                  </a:cubicBezTo>
                  <a:cubicBezTo>
                    <a:pt x="58" y="265"/>
                    <a:pt x="76" y="254"/>
                    <a:pt x="69" y="236"/>
                  </a:cubicBezTo>
                  <a:cubicBezTo>
                    <a:pt x="110" y="254"/>
                    <a:pt x="110" y="254"/>
                    <a:pt x="110" y="254"/>
                  </a:cubicBezTo>
                  <a:cubicBezTo>
                    <a:pt x="120" y="258"/>
                    <a:pt x="119" y="265"/>
                    <a:pt x="114" y="265"/>
                  </a:cubicBezTo>
                  <a:close/>
                  <a:moveTo>
                    <a:pt x="47" y="131"/>
                  </a:moveTo>
                  <a:cubicBezTo>
                    <a:pt x="98" y="136"/>
                    <a:pt x="115" y="159"/>
                    <a:pt x="130" y="176"/>
                  </a:cubicBezTo>
                  <a:cubicBezTo>
                    <a:pt x="133" y="179"/>
                    <a:pt x="140" y="189"/>
                    <a:pt x="129" y="187"/>
                  </a:cubicBezTo>
                  <a:cubicBezTo>
                    <a:pt x="40" y="172"/>
                    <a:pt x="40" y="172"/>
                    <a:pt x="40" y="172"/>
                  </a:cubicBezTo>
                  <a:cubicBezTo>
                    <a:pt x="36" y="172"/>
                    <a:pt x="34" y="170"/>
                    <a:pt x="34" y="167"/>
                  </a:cubicBezTo>
                  <a:cubicBezTo>
                    <a:pt x="34" y="161"/>
                    <a:pt x="37" y="130"/>
                    <a:pt x="47" y="1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grpSp>
      <p:sp>
        <p:nvSpPr>
          <p:cNvPr id="253" name="Rounded Rectangle 252"/>
          <p:cNvSpPr/>
          <p:nvPr/>
        </p:nvSpPr>
        <p:spPr>
          <a:xfrm>
            <a:off x="2333173" y="2296633"/>
            <a:ext cx="508549" cy="182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82" name="Group 39"/>
          <p:cNvGrpSpPr>
            <a:grpSpLocks noChangeAspect="1"/>
          </p:cNvGrpSpPr>
          <p:nvPr/>
        </p:nvGrpSpPr>
        <p:grpSpPr bwMode="auto">
          <a:xfrm>
            <a:off x="1887327" y="2205348"/>
            <a:ext cx="1204125" cy="968709"/>
            <a:chOff x="2968" y="1110"/>
            <a:chExt cx="757" cy="609"/>
          </a:xfrm>
          <a:solidFill>
            <a:schemeClr val="accent6"/>
          </a:solidFill>
        </p:grpSpPr>
        <p:sp>
          <p:nvSpPr>
            <p:cNvPr id="283" name="Freeform 40"/>
            <p:cNvSpPr>
              <a:spLocks/>
            </p:cNvSpPr>
            <p:nvPr/>
          </p:nvSpPr>
          <p:spPr bwMode="auto">
            <a:xfrm>
              <a:off x="3003" y="1520"/>
              <a:ext cx="686" cy="55"/>
            </a:xfrm>
            <a:custGeom>
              <a:avLst/>
              <a:gdLst>
                <a:gd name="T0" fmla="*/ 952 w 992"/>
                <a:gd name="T1" fmla="*/ 0 h 80"/>
                <a:gd name="T2" fmla="*/ 496 w 992"/>
                <a:gd name="T3" fmla="*/ 0 h 80"/>
                <a:gd name="T4" fmla="*/ 40 w 992"/>
                <a:gd name="T5" fmla="*/ 0 h 80"/>
                <a:gd name="T6" fmla="*/ 0 w 992"/>
                <a:gd name="T7" fmla="*/ 40 h 80"/>
                <a:gd name="T8" fmla="*/ 40 w 992"/>
                <a:gd name="T9" fmla="*/ 80 h 80"/>
                <a:gd name="T10" fmla="*/ 496 w 992"/>
                <a:gd name="T11" fmla="*/ 80 h 80"/>
                <a:gd name="T12" fmla="*/ 952 w 992"/>
                <a:gd name="T13" fmla="*/ 80 h 80"/>
                <a:gd name="T14" fmla="*/ 992 w 992"/>
                <a:gd name="T15" fmla="*/ 40 h 80"/>
                <a:gd name="T16" fmla="*/ 952 w 992"/>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2" h="80">
                  <a:moveTo>
                    <a:pt x="952" y="0"/>
                  </a:moveTo>
                  <a:cubicBezTo>
                    <a:pt x="496" y="0"/>
                    <a:pt x="496" y="0"/>
                    <a:pt x="496" y="0"/>
                  </a:cubicBezTo>
                  <a:cubicBezTo>
                    <a:pt x="40" y="0"/>
                    <a:pt x="40" y="0"/>
                    <a:pt x="40" y="0"/>
                  </a:cubicBezTo>
                  <a:cubicBezTo>
                    <a:pt x="18" y="0"/>
                    <a:pt x="0" y="18"/>
                    <a:pt x="0" y="40"/>
                  </a:cubicBezTo>
                  <a:cubicBezTo>
                    <a:pt x="0" y="62"/>
                    <a:pt x="18" y="80"/>
                    <a:pt x="40" y="80"/>
                  </a:cubicBezTo>
                  <a:cubicBezTo>
                    <a:pt x="496" y="80"/>
                    <a:pt x="496" y="80"/>
                    <a:pt x="496" y="80"/>
                  </a:cubicBezTo>
                  <a:cubicBezTo>
                    <a:pt x="952" y="80"/>
                    <a:pt x="952" y="80"/>
                    <a:pt x="952" y="80"/>
                  </a:cubicBezTo>
                  <a:cubicBezTo>
                    <a:pt x="974" y="80"/>
                    <a:pt x="992" y="62"/>
                    <a:pt x="992" y="40"/>
                  </a:cubicBezTo>
                  <a:cubicBezTo>
                    <a:pt x="992" y="18"/>
                    <a:pt x="974" y="0"/>
                    <a:pt x="9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84" name="Freeform 41"/>
            <p:cNvSpPr>
              <a:spLocks/>
            </p:cNvSpPr>
            <p:nvPr/>
          </p:nvSpPr>
          <p:spPr bwMode="auto">
            <a:xfrm>
              <a:off x="3037" y="1586"/>
              <a:ext cx="77" cy="133"/>
            </a:xfrm>
            <a:custGeom>
              <a:avLst/>
              <a:gdLst>
                <a:gd name="T0" fmla="*/ 0 w 111"/>
                <a:gd name="T1" fmla="*/ 163 h 192"/>
                <a:gd name="T2" fmla="*/ 29 w 111"/>
                <a:gd name="T3" fmla="*/ 192 h 192"/>
                <a:gd name="T4" fmla="*/ 82 w 111"/>
                <a:gd name="T5" fmla="*/ 192 h 192"/>
                <a:gd name="T6" fmla="*/ 111 w 111"/>
                <a:gd name="T7" fmla="*/ 163 h 192"/>
                <a:gd name="T8" fmla="*/ 111 w 111"/>
                <a:gd name="T9" fmla="*/ 0 h 192"/>
                <a:gd name="T10" fmla="*/ 0 w 111"/>
                <a:gd name="T11" fmla="*/ 0 h 192"/>
                <a:gd name="T12" fmla="*/ 0 w 111"/>
                <a:gd name="T13" fmla="*/ 163 h 192"/>
              </a:gdLst>
              <a:ahLst/>
              <a:cxnLst>
                <a:cxn ang="0">
                  <a:pos x="T0" y="T1"/>
                </a:cxn>
                <a:cxn ang="0">
                  <a:pos x="T2" y="T3"/>
                </a:cxn>
                <a:cxn ang="0">
                  <a:pos x="T4" y="T5"/>
                </a:cxn>
                <a:cxn ang="0">
                  <a:pos x="T6" y="T7"/>
                </a:cxn>
                <a:cxn ang="0">
                  <a:pos x="T8" y="T9"/>
                </a:cxn>
                <a:cxn ang="0">
                  <a:pos x="T10" y="T11"/>
                </a:cxn>
                <a:cxn ang="0">
                  <a:pos x="T12" y="T13"/>
                </a:cxn>
              </a:cxnLst>
              <a:rect l="0" t="0" r="r" b="b"/>
              <a:pathLst>
                <a:path w="111" h="192">
                  <a:moveTo>
                    <a:pt x="0" y="163"/>
                  </a:moveTo>
                  <a:cubicBezTo>
                    <a:pt x="0" y="179"/>
                    <a:pt x="13" y="192"/>
                    <a:pt x="29" y="192"/>
                  </a:cubicBezTo>
                  <a:cubicBezTo>
                    <a:pt x="82" y="192"/>
                    <a:pt x="82" y="192"/>
                    <a:pt x="82" y="192"/>
                  </a:cubicBezTo>
                  <a:cubicBezTo>
                    <a:pt x="98" y="192"/>
                    <a:pt x="111" y="179"/>
                    <a:pt x="111" y="163"/>
                  </a:cubicBezTo>
                  <a:cubicBezTo>
                    <a:pt x="111" y="0"/>
                    <a:pt x="111" y="0"/>
                    <a:pt x="111" y="0"/>
                  </a:cubicBezTo>
                  <a:cubicBezTo>
                    <a:pt x="0" y="0"/>
                    <a:pt x="0" y="0"/>
                    <a:pt x="0" y="0"/>
                  </a:cubicBezTo>
                  <a:lnTo>
                    <a:pt x="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85" name="Freeform 42"/>
            <p:cNvSpPr>
              <a:spLocks/>
            </p:cNvSpPr>
            <p:nvPr/>
          </p:nvSpPr>
          <p:spPr bwMode="auto">
            <a:xfrm>
              <a:off x="3579" y="1586"/>
              <a:ext cx="77" cy="133"/>
            </a:xfrm>
            <a:custGeom>
              <a:avLst/>
              <a:gdLst>
                <a:gd name="T0" fmla="*/ 0 w 112"/>
                <a:gd name="T1" fmla="*/ 163 h 192"/>
                <a:gd name="T2" fmla="*/ 29 w 112"/>
                <a:gd name="T3" fmla="*/ 192 h 192"/>
                <a:gd name="T4" fmla="*/ 83 w 112"/>
                <a:gd name="T5" fmla="*/ 192 h 192"/>
                <a:gd name="T6" fmla="*/ 112 w 112"/>
                <a:gd name="T7" fmla="*/ 163 h 192"/>
                <a:gd name="T8" fmla="*/ 112 w 112"/>
                <a:gd name="T9" fmla="*/ 0 h 192"/>
                <a:gd name="T10" fmla="*/ 0 w 112"/>
                <a:gd name="T11" fmla="*/ 0 h 192"/>
                <a:gd name="T12" fmla="*/ 0 w 112"/>
                <a:gd name="T13" fmla="*/ 163 h 192"/>
              </a:gdLst>
              <a:ahLst/>
              <a:cxnLst>
                <a:cxn ang="0">
                  <a:pos x="T0" y="T1"/>
                </a:cxn>
                <a:cxn ang="0">
                  <a:pos x="T2" y="T3"/>
                </a:cxn>
                <a:cxn ang="0">
                  <a:pos x="T4" y="T5"/>
                </a:cxn>
                <a:cxn ang="0">
                  <a:pos x="T6" y="T7"/>
                </a:cxn>
                <a:cxn ang="0">
                  <a:pos x="T8" y="T9"/>
                </a:cxn>
                <a:cxn ang="0">
                  <a:pos x="T10" y="T11"/>
                </a:cxn>
                <a:cxn ang="0">
                  <a:pos x="T12" y="T13"/>
                </a:cxn>
              </a:cxnLst>
              <a:rect l="0" t="0" r="r" b="b"/>
              <a:pathLst>
                <a:path w="112" h="192">
                  <a:moveTo>
                    <a:pt x="0" y="163"/>
                  </a:moveTo>
                  <a:cubicBezTo>
                    <a:pt x="0" y="179"/>
                    <a:pt x="13" y="192"/>
                    <a:pt x="29" y="192"/>
                  </a:cubicBezTo>
                  <a:cubicBezTo>
                    <a:pt x="83" y="192"/>
                    <a:pt x="83" y="192"/>
                    <a:pt x="83" y="192"/>
                  </a:cubicBezTo>
                  <a:cubicBezTo>
                    <a:pt x="99" y="192"/>
                    <a:pt x="112" y="179"/>
                    <a:pt x="112" y="163"/>
                  </a:cubicBezTo>
                  <a:cubicBezTo>
                    <a:pt x="112" y="0"/>
                    <a:pt x="112" y="0"/>
                    <a:pt x="112" y="0"/>
                  </a:cubicBezTo>
                  <a:cubicBezTo>
                    <a:pt x="0" y="0"/>
                    <a:pt x="0" y="0"/>
                    <a:pt x="0" y="0"/>
                  </a:cubicBezTo>
                  <a:lnTo>
                    <a:pt x="0"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86" name="Freeform 43"/>
            <p:cNvSpPr>
              <a:spLocks/>
            </p:cNvSpPr>
            <p:nvPr/>
          </p:nvSpPr>
          <p:spPr bwMode="auto">
            <a:xfrm>
              <a:off x="3125" y="1586"/>
              <a:ext cx="443" cy="44"/>
            </a:xfrm>
            <a:custGeom>
              <a:avLst/>
              <a:gdLst>
                <a:gd name="T0" fmla="*/ 6 w 640"/>
                <a:gd name="T1" fmla="*/ 25 h 64"/>
                <a:gd name="T2" fmla="*/ 56 w 640"/>
                <a:gd name="T3" fmla="*/ 64 h 64"/>
                <a:gd name="T4" fmla="*/ 584 w 640"/>
                <a:gd name="T5" fmla="*/ 64 h 64"/>
                <a:gd name="T6" fmla="*/ 634 w 640"/>
                <a:gd name="T7" fmla="*/ 25 h 64"/>
                <a:gd name="T8" fmla="*/ 640 w 640"/>
                <a:gd name="T9" fmla="*/ 0 h 64"/>
                <a:gd name="T10" fmla="*/ 0 w 640"/>
                <a:gd name="T11" fmla="*/ 0 h 64"/>
                <a:gd name="T12" fmla="*/ 6 w 640"/>
                <a:gd name="T13" fmla="*/ 25 h 64"/>
              </a:gdLst>
              <a:ahLst/>
              <a:cxnLst>
                <a:cxn ang="0">
                  <a:pos x="T0" y="T1"/>
                </a:cxn>
                <a:cxn ang="0">
                  <a:pos x="T2" y="T3"/>
                </a:cxn>
                <a:cxn ang="0">
                  <a:pos x="T4" y="T5"/>
                </a:cxn>
                <a:cxn ang="0">
                  <a:pos x="T6" y="T7"/>
                </a:cxn>
                <a:cxn ang="0">
                  <a:pos x="T8" y="T9"/>
                </a:cxn>
                <a:cxn ang="0">
                  <a:pos x="T10" y="T11"/>
                </a:cxn>
                <a:cxn ang="0">
                  <a:pos x="T12" y="T13"/>
                </a:cxn>
              </a:cxnLst>
              <a:rect l="0" t="0" r="r" b="b"/>
              <a:pathLst>
                <a:path w="640" h="64">
                  <a:moveTo>
                    <a:pt x="6" y="25"/>
                  </a:moveTo>
                  <a:cubicBezTo>
                    <a:pt x="12" y="48"/>
                    <a:pt x="32" y="64"/>
                    <a:pt x="56" y="64"/>
                  </a:cubicBezTo>
                  <a:cubicBezTo>
                    <a:pt x="584" y="64"/>
                    <a:pt x="584" y="64"/>
                    <a:pt x="584" y="64"/>
                  </a:cubicBezTo>
                  <a:cubicBezTo>
                    <a:pt x="608" y="64"/>
                    <a:pt x="628" y="48"/>
                    <a:pt x="634" y="25"/>
                  </a:cubicBezTo>
                  <a:cubicBezTo>
                    <a:pt x="640" y="0"/>
                    <a:pt x="640" y="0"/>
                    <a:pt x="640" y="0"/>
                  </a:cubicBezTo>
                  <a:cubicBezTo>
                    <a:pt x="0" y="0"/>
                    <a:pt x="0" y="0"/>
                    <a:pt x="0" y="0"/>
                  </a:cubicBezTo>
                  <a:lnTo>
                    <a:pt x="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87" name="Freeform 44"/>
            <p:cNvSpPr>
              <a:spLocks noEditPoints="1"/>
            </p:cNvSpPr>
            <p:nvPr/>
          </p:nvSpPr>
          <p:spPr bwMode="auto">
            <a:xfrm>
              <a:off x="2968" y="1143"/>
              <a:ext cx="757" cy="366"/>
            </a:xfrm>
            <a:custGeom>
              <a:avLst/>
              <a:gdLst>
                <a:gd name="T0" fmla="*/ 547 w 1094"/>
                <a:gd name="T1" fmla="*/ 528 h 528"/>
                <a:gd name="T2" fmla="*/ 947 w 1094"/>
                <a:gd name="T3" fmla="*/ 240 h 528"/>
                <a:gd name="T4" fmla="*/ 964 w 1094"/>
                <a:gd name="T5" fmla="*/ 224 h 528"/>
                <a:gd name="T6" fmla="*/ 992 w 1094"/>
                <a:gd name="T7" fmla="*/ 240 h 528"/>
                <a:gd name="T8" fmla="*/ 1014 w 1094"/>
                <a:gd name="T9" fmla="*/ 171 h 528"/>
                <a:gd name="T10" fmla="*/ 984 w 1094"/>
                <a:gd name="T11" fmla="*/ 149 h 528"/>
                <a:gd name="T12" fmla="*/ 963 w 1094"/>
                <a:gd name="T13" fmla="*/ 208 h 528"/>
                <a:gd name="T14" fmla="*/ 883 w 1094"/>
                <a:gd name="T15" fmla="*/ 24 h 528"/>
                <a:gd name="T16" fmla="*/ 211 w 1094"/>
                <a:gd name="T17" fmla="*/ 24 h 528"/>
                <a:gd name="T18" fmla="*/ 131 w 1094"/>
                <a:gd name="T19" fmla="*/ 208 h 528"/>
                <a:gd name="T20" fmla="*/ 110 w 1094"/>
                <a:gd name="T21" fmla="*/ 149 h 528"/>
                <a:gd name="T22" fmla="*/ 80 w 1094"/>
                <a:gd name="T23" fmla="*/ 171 h 528"/>
                <a:gd name="T24" fmla="*/ 102 w 1094"/>
                <a:gd name="T25" fmla="*/ 240 h 528"/>
                <a:gd name="T26" fmla="*/ 130 w 1094"/>
                <a:gd name="T27" fmla="*/ 224 h 528"/>
                <a:gd name="T28" fmla="*/ 147 w 1094"/>
                <a:gd name="T29" fmla="*/ 240 h 528"/>
                <a:gd name="T30" fmla="*/ 971 w 1094"/>
                <a:gd name="T31" fmla="*/ 504 h 528"/>
                <a:gd name="T32" fmla="*/ 123 w 1094"/>
                <a:gd name="T33" fmla="*/ 504 h 528"/>
                <a:gd name="T34" fmla="*/ 123 w 1094"/>
                <a:gd name="T35" fmla="*/ 488 h 528"/>
                <a:gd name="T36" fmla="*/ 971 w 1094"/>
                <a:gd name="T37" fmla="*/ 488 h 528"/>
                <a:gd name="T38" fmla="*/ 971 w 1094"/>
                <a:gd name="T39" fmla="*/ 504 h 528"/>
                <a:gd name="T40" fmla="*/ 555 w 1094"/>
                <a:gd name="T41" fmla="*/ 424 h 528"/>
                <a:gd name="T42" fmla="*/ 888 w 1094"/>
                <a:gd name="T43" fmla="*/ 440 h 528"/>
                <a:gd name="T44" fmla="*/ 891 w 1094"/>
                <a:gd name="T45" fmla="*/ 456 h 528"/>
                <a:gd name="T46" fmla="*/ 555 w 1094"/>
                <a:gd name="T47" fmla="*/ 472 h 528"/>
                <a:gd name="T48" fmla="*/ 891 w 1094"/>
                <a:gd name="T49" fmla="*/ 456 h 528"/>
                <a:gd name="T50" fmla="*/ 555 w 1094"/>
                <a:gd name="T51" fmla="*/ 392 h 528"/>
                <a:gd name="T52" fmla="*/ 861 w 1094"/>
                <a:gd name="T53" fmla="*/ 408 h 528"/>
                <a:gd name="T54" fmla="*/ 555 w 1094"/>
                <a:gd name="T55" fmla="*/ 376 h 528"/>
                <a:gd name="T56" fmla="*/ 547 w 1094"/>
                <a:gd name="T57" fmla="*/ 360 h 528"/>
                <a:gd name="T58" fmla="*/ 539 w 1094"/>
                <a:gd name="T59" fmla="*/ 376 h 528"/>
                <a:gd name="T60" fmla="*/ 547 w 1094"/>
                <a:gd name="T61" fmla="*/ 360 h 528"/>
                <a:gd name="T62" fmla="*/ 555 w 1094"/>
                <a:gd name="T63" fmla="*/ 376 h 528"/>
                <a:gd name="T64" fmla="*/ 539 w 1094"/>
                <a:gd name="T65" fmla="*/ 408 h 528"/>
                <a:gd name="T66" fmla="*/ 265 w 1094"/>
                <a:gd name="T67" fmla="*/ 392 h 528"/>
                <a:gd name="T68" fmla="*/ 539 w 1094"/>
                <a:gd name="T69" fmla="*/ 424 h 528"/>
                <a:gd name="T70" fmla="*/ 206 w 1094"/>
                <a:gd name="T71" fmla="*/ 440 h 528"/>
                <a:gd name="T72" fmla="*/ 539 w 1094"/>
                <a:gd name="T73" fmla="*/ 424 h 528"/>
                <a:gd name="T74" fmla="*/ 539 w 1094"/>
                <a:gd name="T75" fmla="*/ 472 h 528"/>
                <a:gd name="T76" fmla="*/ 203 w 1094"/>
                <a:gd name="T77" fmla="*/ 456 h 528"/>
                <a:gd name="T78" fmla="*/ 947 w 1094"/>
                <a:gd name="T79" fmla="*/ 272 h 528"/>
                <a:gd name="T80" fmla="*/ 947 w 1094"/>
                <a:gd name="T81" fmla="*/ 400 h 528"/>
                <a:gd name="T82" fmla="*/ 947 w 1094"/>
                <a:gd name="T83" fmla="*/ 272 h 528"/>
                <a:gd name="T84" fmla="*/ 547 w 1094"/>
                <a:gd name="T85" fmla="*/ 16 h 528"/>
                <a:gd name="T86" fmla="*/ 899 w 1094"/>
                <a:gd name="T87" fmla="*/ 208 h 528"/>
                <a:gd name="T88" fmla="*/ 195 w 1094"/>
                <a:gd name="T89" fmla="*/ 208 h 528"/>
                <a:gd name="T90" fmla="*/ 211 w 1094"/>
                <a:gd name="T91" fmla="*/ 336 h 528"/>
                <a:gd name="T92" fmla="*/ 83 w 1094"/>
                <a:gd name="T93" fmla="*/ 336 h 528"/>
                <a:gd name="T94" fmla="*/ 211 w 1094"/>
                <a:gd name="T95" fmla="*/ 33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4" h="528">
                  <a:moveTo>
                    <a:pt x="83" y="528"/>
                  </a:moveTo>
                  <a:cubicBezTo>
                    <a:pt x="547" y="528"/>
                    <a:pt x="547" y="528"/>
                    <a:pt x="547" y="528"/>
                  </a:cubicBezTo>
                  <a:cubicBezTo>
                    <a:pt x="1011" y="528"/>
                    <a:pt x="1011" y="528"/>
                    <a:pt x="1011" y="528"/>
                  </a:cubicBezTo>
                  <a:cubicBezTo>
                    <a:pt x="1011" y="528"/>
                    <a:pt x="1094" y="264"/>
                    <a:pt x="947" y="240"/>
                  </a:cubicBezTo>
                  <a:cubicBezTo>
                    <a:pt x="942" y="224"/>
                    <a:pt x="942" y="224"/>
                    <a:pt x="942" y="224"/>
                  </a:cubicBezTo>
                  <a:cubicBezTo>
                    <a:pt x="964" y="224"/>
                    <a:pt x="964" y="224"/>
                    <a:pt x="964" y="224"/>
                  </a:cubicBezTo>
                  <a:cubicBezTo>
                    <a:pt x="966" y="233"/>
                    <a:pt x="974" y="240"/>
                    <a:pt x="984" y="240"/>
                  </a:cubicBezTo>
                  <a:cubicBezTo>
                    <a:pt x="992" y="240"/>
                    <a:pt x="992" y="240"/>
                    <a:pt x="992" y="240"/>
                  </a:cubicBezTo>
                  <a:cubicBezTo>
                    <a:pt x="1004" y="240"/>
                    <a:pt x="1014" y="231"/>
                    <a:pt x="1014" y="219"/>
                  </a:cubicBezTo>
                  <a:cubicBezTo>
                    <a:pt x="1014" y="171"/>
                    <a:pt x="1014" y="171"/>
                    <a:pt x="1014" y="171"/>
                  </a:cubicBezTo>
                  <a:cubicBezTo>
                    <a:pt x="1014" y="159"/>
                    <a:pt x="1004" y="149"/>
                    <a:pt x="992" y="149"/>
                  </a:cubicBezTo>
                  <a:cubicBezTo>
                    <a:pt x="984" y="149"/>
                    <a:pt x="984" y="149"/>
                    <a:pt x="984" y="149"/>
                  </a:cubicBezTo>
                  <a:cubicBezTo>
                    <a:pt x="972" y="149"/>
                    <a:pt x="963" y="159"/>
                    <a:pt x="963" y="171"/>
                  </a:cubicBezTo>
                  <a:cubicBezTo>
                    <a:pt x="963" y="208"/>
                    <a:pt x="963" y="208"/>
                    <a:pt x="963" y="208"/>
                  </a:cubicBezTo>
                  <a:cubicBezTo>
                    <a:pt x="938" y="208"/>
                    <a:pt x="938" y="208"/>
                    <a:pt x="938" y="208"/>
                  </a:cubicBezTo>
                  <a:cubicBezTo>
                    <a:pt x="883" y="24"/>
                    <a:pt x="883" y="24"/>
                    <a:pt x="883" y="24"/>
                  </a:cubicBezTo>
                  <a:cubicBezTo>
                    <a:pt x="883" y="24"/>
                    <a:pt x="797" y="0"/>
                    <a:pt x="547" y="0"/>
                  </a:cubicBezTo>
                  <a:cubicBezTo>
                    <a:pt x="297" y="0"/>
                    <a:pt x="211" y="24"/>
                    <a:pt x="211" y="24"/>
                  </a:cubicBezTo>
                  <a:cubicBezTo>
                    <a:pt x="156" y="208"/>
                    <a:pt x="156" y="208"/>
                    <a:pt x="156" y="208"/>
                  </a:cubicBezTo>
                  <a:cubicBezTo>
                    <a:pt x="131" y="208"/>
                    <a:pt x="131" y="208"/>
                    <a:pt x="131" y="208"/>
                  </a:cubicBezTo>
                  <a:cubicBezTo>
                    <a:pt x="131" y="171"/>
                    <a:pt x="131" y="171"/>
                    <a:pt x="131" y="171"/>
                  </a:cubicBezTo>
                  <a:cubicBezTo>
                    <a:pt x="131" y="159"/>
                    <a:pt x="122" y="149"/>
                    <a:pt x="110" y="149"/>
                  </a:cubicBezTo>
                  <a:cubicBezTo>
                    <a:pt x="102" y="149"/>
                    <a:pt x="102" y="149"/>
                    <a:pt x="102" y="149"/>
                  </a:cubicBezTo>
                  <a:cubicBezTo>
                    <a:pt x="90" y="149"/>
                    <a:pt x="80" y="159"/>
                    <a:pt x="80" y="171"/>
                  </a:cubicBezTo>
                  <a:cubicBezTo>
                    <a:pt x="80" y="219"/>
                    <a:pt x="80" y="219"/>
                    <a:pt x="80" y="219"/>
                  </a:cubicBezTo>
                  <a:cubicBezTo>
                    <a:pt x="80" y="231"/>
                    <a:pt x="90" y="240"/>
                    <a:pt x="102" y="240"/>
                  </a:cubicBezTo>
                  <a:cubicBezTo>
                    <a:pt x="110" y="240"/>
                    <a:pt x="110" y="240"/>
                    <a:pt x="110" y="240"/>
                  </a:cubicBezTo>
                  <a:cubicBezTo>
                    <a:pt x="120" y="240"/>
                    <a:pt x="128" y="233"/>
                    <a:pt x="130" y="224"/>
                  </a:cubicBezTo>
                  <a:cubicBezTo>
                    <a:pt x="152" y="224"/>
                    <a:pt x="152" y="224"/>
                    <a:pt x="152" y="224"/>
                  </a:cubicBezTo>
                  <a:cubicBezTo>
                    <a:pt x="147" y="240"/>
                    <a:pt x="147" y="240"/>
                    <a:pt x="147" y="240"/>
                  </a:cubicBezTo>
                  <a:cubicBezTo>
                    <a:pt x="0" y="264"/>
                    <a:pt x="83" y="528"/>
                    <a:pt x="83" y="528"/>
                  </a:cubicBezTo>
                  <a:close/>
                  <a:moveTo>
                    <a:pt x="971" y="504"/>
                  </a:moveTo>
                  <a:cubicBezTo>
                    <a:pt x="547" y="504"/>
                    <a:pt x="547" y="504"/>
                    <a:pt x="547" y="504"/>
                  </a:cubicBezTo>
                  <a:cubicBezTo>
                    <a:pt x="123" y="504"/>
                    <a:pt x="123" y="504"/>
                    <a:pt x="123" y="504"/>
                  </a:cubicBezTo>
                  <a:cubicBezTo>
                    <a:pt x="119" y="504"/>
                    <a:pt x="115" y="500"/>
                    <a:pt x="115" y="496"/>
                  </a:cubicBezTo>
                  <a:cubicBezTo>
                    <a:pt x="115" y="492"/>
                    <a:pt x="119" y="488"/>
                    <a:pt x="123" y="488"/>
                  </a:cubicBezTo>
                  <a:cubicBezTo>
                    <a:pt x="547" y="488"/>
                    <a:pt x="547" y="488"/>
                    <a:pt x="547" y="488"/>
                  </a:cubicBezTo>
                  <a:cubicBezTo>
                    <a:pt x="971" y="488"/>
                    <a:pt x="971" y="488"/>
                    <a:pt x="971" y="488"/>
                  </a:cubicBezTo>
                  <a:cubicBezTo>
                    <a:pt x="975" y="488"/>
                    <a:pt x="979" y="492"/>
                    <a:pt x="979" y="496"/>
                  </a:cubicBezTo>
                  <a:cubicBezTo>
                    <a:pt x="979" y="500"/>
                    <a:pt x="975" y="504"/>
                    <a:pt x="971" y="504"/>
                  </a:cubicBezTo>
                  <a:close/>
                  <a:moveTo>
                    <a:pt x="555" y="440"/>
                  </a:moveTo>
                  <a:cubicBezTo>
                    <a:pt x="555" y="424"/>
                    <a:pt x="555" y="424"/>
                    <a:pt x="555" y="424"/>
                  </a:cubicBezTo>
                  <a:cubicBezTo>
                    <a:pt x="879" y="424"/>
                    <a:pt x="879" y="424"/>
                    <a:pt x="879" y="424"/>
                  </a:cubicBezTo>
                  <a:cubicBezTo>
                    <a:pt x="883" y="429"/>
                    <a:pt x="886" y="434"/>
                    <a:pt x="888" y="440"/>
                  </a:cubicBezTo>
                  <a:lnTo>
                    <a:pt x="555" y="440"/>
                  </a:lnTo>
                  <a:close/>
                  <a:moveTo>
                    <a:pt x="891" y="456"/>
                  </a:moveTo>
                  <a:cubicBezTo>
                    <a:pt x="891" y="472"/>
                    <a:pt x="891" y="472"/>
                    <a:pt x="891" y="472"/>
                  </a:cubicBezTo>
                  <a:cubicBezTo>
                    <a:pt x="555" y="472"/>
                    <a:pt x="555" y="472"/>
                    <a:pt x="555" y="472"/>
                  </a:cubicBezTo>
                  <a:cubicBezTo>
                    <a:pt x="555" y="456"/>
                    <a:pt x="555" y="456"/>
                    <a:pt x="555" y="456"/>
                  </a:cubicBezTo>
                  <a:lnTo>
                    <a:pt x="891" y="456"/>
                  </a:lnTo>
                  <a:close/>
                  <a:moveTo>
                    <a:pt x="555" y="408"/>
                  </a:moveTo>
                  <a:cubicBezTo>
                    <a:pt x="555" y="392"/>
                    <a:pt x="555" y="392"/>
                    <a:pt x="555" y="392"/>
                  </a:cubicBezTo>
                  <a:cubicBezTo>
                    <a:pt x="829" y="392"/>
                    <a:pt x="829" y="392"/>
                    <a:pt x="829" y="392"/>
                  </a:cubicBezTo>
                  <a:cubicBezTo>
                    <a:pt x="841" y="397"/>
                    <a:pt x="852" y="402"/>
                    <a:pt x="861" y="408"/>
                  </a:cubicBezTo>
                  <a:lnTo>
                    <a:pt x="555" y="408"/>
                  </a:lnTo>
                  <a:close/>
                  <a:moveTo>
                    <a:pt x="555" y="376"/>
                  </a:moveTo>
                  <a:cubicBezTo>
                    <a:pt x="555" y="360"/>
                    <a:pt x="555" y="360"/>
                    <a:pt x="555" y="360"/>
                  </a:cubicBezTo>
                  <a:cubicBezTo>
                    <a:pt x="547" y="360"/>
                    <a:pt x="547" y="360"/>
                    <a:pt x="547" y="360"/>
                  </a:cubicBezTo>
                  <a:cubicBezTo>
                    <a:pt x="539" y="360"/>
                    <a:pt x="539" y="360"/>
                    <a:pt x="539" y="360"/>
                  </a:cubicBezTo>
                  <a:cubicBezTo>
                    <a:pt x="539" y="376"/>
                    <a:pt x="539" y="376"/>
                    <a:pt x="539" y="376"/>
                  </a:cubicBezTo>
                  <a:cubicBezTo>
                    <a:pt x="322" y="376"/>
                    <a:pt x="322" y="376"/>
                    <a:pt x="322" y="376"/>
                  </a:cubicBezTo>
                  <a:cubicBezTo>
                    <a:pt x="421" y="356"/>
                    <a:pt x="547" y="360"/>
                    <a:pt x="547" y="360"/>
                  </a:cubicBezTo>
                  <a:cubicBezTo>
                    <a:pt x="547" y="360"/>
                    <a:pt x="673" y="356"/>
                    <a:pt x="772" y="376"/>
                  </a:cubicBezTo>
                  <a:lnTo>
                    <a:pt x="555" y="376"/>
                  </a:lnTo>
                  <a:close/>
                  <a:moveTo>
                    <a:pt x="539" y="392"/>
                  </a:moveTo>
                  <a:cubicBezTo>
                    <a:pt x="539" y="408"/>
                    <a:pt x="539" y="408"/>
                    <a:pt x="539" y="408"/>
                  </a:cubicBezTo>
                  <a:cubicBezTo>
                    <a:pt x="233" y="408"/>
                    <a:pt x="233" y="408"/>
                    <a:pt x="233" y="408"/>
                  </a:cubicBezTo>
                  <a:cubicBezTo>
                    <a:pt x="242" y="402"/>
                    <a:pt x="253" y="397"/>
                    <a:pt x="265" y="392"/>
                  </a:cubicBezTo>
                  <a:lnTo>
                    <a:pt x="539" y="392"/>
                  </a:lnTo>
                  <a:close/>
                  <a:moveTo>
                    <a:pt x="539" y="424"/>
                  </a:moveTo>
                  <a:cubicBezTo>
                    <a:pt x="539" y="440"/>
                    <a:pt x="539" y="440"/>
                    <a:pt x="539" y="440"/>
                  </a:cubicBezTo>
                  <a:cubicBezTo>
                    <a:pt x="206" y="440"/>
                    <a:pt x="206" y="440"/>
                    <a:pt x="206" y="440"/>
                  </a:cubicBezTo>
                  <a:cubicBezTo>
                    <a:pt x="208" y="434"/>
                    <a:pt x="211" y="429"/>
                    <a:pt x="215" y="424"/>
                  </a:cubicBezTo>
                  <a:lnTo>
                    <a:pt x="539" y="424"/>
                  </a:lnTo>
                  <a:close/>
                  <a:moveTo>
                    <a:pt x="539" y="456"/>
                  </a:moveTo>
                  <a:cubicBezTo>
                    <a:pt x="539" y="472"/>
                    <a:pt x="539" y="472"/>
                    <a:pt x="539" y="472"/>
                  </a:cubicBezTo>
                  <a:cubicBezTo>
                    <a:pt x="203" y="472"/>
                    <a:pt x="203" y="472"/>
                    <a:pt x="203" y="472"/>
                  </a:cubicBezTo>
                  <a:cubicBezTo>
                    <a:pt x="203" y="456"/>
                    <a:pt x="203" y="456"/>
                    <a:pt x="203" y="456"/>
                  </a:cubicBezTo>
                  <a:lnTo>
                    <a:pt x="539" y="456"/>
                  </a:lnTo>
                  <a:close/>
                  <a:moveTo>
                    <a:pt x="947" y="272"/>
                  </a:moveTo>
                  <a:cubicBezTo>
                    <a:pt x="982" y="272"/>
                    <a:pt x="1011" y="301"/>
                    <a:pt x="1011" y="336"/>
                  </a:cubicBezTo>
                  <a:cubicBezTo>
                    <a:pt x="1011" y="371"/>
                    <a:pt x="982" y="400"/>
                    <a:pt x="947" y="400"/>
                  </a:cubicBezTo>
                  <a:cubicBezTo>
                    <a:pt x="912" y="400"/>
                    <a:pt x="883" y="371"/>
                    <a:pt x="883" y="336"/>
                  </a:cubicBezTo>
                  <a:cubicBezTo>
                    <a:pt x="883" y="301"/>
                    <a:pt x="912" y="272"/>
                    <a:pt x="947" y="272"/>
                  </a:cubicBezTo>
                  <a:close/>
                  <a:moveTo>
                    <a:pt x="227" y="40"/>
                  </a:moveTo>
                  <a:cubicBezTo>
                    <a:pt x="269" y="15"/>
                    <a:pt x="547" y="16"/>
                    <a:pt x="547" y="16"/>
                  </a:cubicBezTo>
                  <a:cubicBezTo>
                    <a:pt x="547" y="16"/>
                    <a:pt x="825" y="15"/>
                    <a:pt x="867" y="40"/>
                  </a:cubicBezTo>
                  <a:cubicBezTo>
                    <a:pt x="867" y="40"/>
                    <a:pt x="911" y="157"/>
                    <a:pt x="899" y="208"/>
                  </a:cubicBezTo>
                  <a:cubicBezTo>
                    <a:pt x="899" y="208"/>
                    <a:pt x="781" y="168"/>
                    <a:pt x="547" y="168"/>
                  </a:cubicBezTo>
                  <a:cubicBezTo>
                    <a:pt x="313" y="168"/>
                    <a:pt x="195" y="208"/>
                    <a:pt x="195" y="208"/>
                  </a:cubicBezTo>
                  <a:cubicBezTo>
                    <a:pt x="183" y="157"/>
                    <a:pt x="227" y="40"/>
                    <a:pt x="227" y="40"/>
                  </a:cubicBezTo>
                  <a:close/>
                  <a:moveTo>
                    <a:pt x="211" y="336"/>
                  </a:moveTo>
                  <a:cubicBezTo>
                    <a:pt x="211" y="371"/>
                    <a:pt x="182" y="400"/>
                    <a:pt x="147" y="400"/>
                  </a:cubicBezTo>
                  <a:cubicBezTo>
                    <a:pt x="112" y="400"/>
                    <a:pt x="83" y="371"/>
                    <a:pt x="83" y="336"/>
                  </a:cubicBezTo>
                  <a:cubicBezTo>
                    <a:pt x="83" y="301"/>
                    <a:pt x="112" y="272"/>
                    <a:pt x="147" y="272"/>
                  </a:cubicBezTo>
                  <a:cubicBezTo>
                    <a:pt x="182" y="272"/>
                    <a:pt x="211" y="301"/>
                    <a:pt x="211" y="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88" name="Freeform 45"/>
            <p:cNvSpPr>
              <a:spLocks noEditPoints="1"/>
            </p:cNvSpPr>
            <p:nvPr/>
          </p:nvSpPr>
          <p:spPr bwMode="auto">
            <a:xfrm>
              <a:off x="3114" y="1110"/>
              <a:ext cx="465" cy="39"/>
            </a:xfrm>
            <a:custGeom>
              <a:avLst/>
              <a:gdLst>
                <a:gd name="T0" fmla="*/ 672 w 672"/>
                <a:gd name="T1" fmla="*/ 56 h 56"/>
                <a:gd name="T2" fmla="*/ 655 w 672"/>
                <a:gd name="T3" fmla="*/ 32 h 56"/>
                <a:gd name="T4" fmla="*/ 336 w 672"/>
                <a:gd name="T5" fmla="*/ 0 h 56"/>
                <a:gd name="T6" fmla="*/ 17 w 672"/>
                <a:gd name="T7" fmla="*/ 32 h 56"/>
                <a:gd name="T8" fmla="*/ 0 w 672"/>
                <a:gd name="T9" fmla="*/ 56 h 56"/>
                <a:gd name="T10" fmla="*/ 336 w 672"/>
                <a:gd name="T11" fmla="*/ 32 h 56"/>
                <a:gd name="T12" fmla="*/ 672 w 672"/>
                <a:gd name="T13" fmla="*/ 56 h 56"/>
                <a:gd name="T14" fmla="*/ 338 w 672"/>
                <a:gd name="T15" fmla="*/ 16 h 56"/>
                <a:gd name="T16" fmla="*/ 338 w 672"/>
                <a:gd name="T17" fmla="*/ 16 h 56"/>
                <a:gd name="T18" fmla="*/ 336 w 672"/>
                <a:gd name="T19" fmla="*/ 16 h 56"/>
                <a:gd name="T20" fmla="*/ 338 w 672"/>
                <a:gd name="T2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2" h="56">
                  <a:moveTo>
                    <a:pt x="672" y="56"/>
                  </a:moveTo>
                  <a:cubicBezTo>
                    <a:pt x="672" y="45"/>
                    <a:pt x="665" y="36"/>
                    <a:pt x="655" y="32"/>
                  </a:cubicBezTo>
                  <a:cubicBezTo>
                    <a:pt x="624" y="20"/>
                    <a:pt x="541" y="0"/>
                    <a:pt x="336" y="0"/>
                  </a:cubicBezTo>
                  <a:cubicBezTo>
                    <a:pt x="131" y="0"/>
                    <a:pt x="48" y="20"/>
                    <a:pt x="17" y="32"/>
                  </a:cubicBezTo>
                  <a:cubicBezTo>
                    <a:pt x="7" y="36"/>
                    <a:pt x="0" y="45"/>
                    <a:pt x="0" y="56"/>
                  </a:cubicBezTo>
                  <a:cubicBezTo>
                    <a:pt x="0" y="56"/>
                    <a:pt x="86" y="32"/>
                    <a:pt x="336" y="32"/>
                  </a:cubicBezTo>
                  <a:cubicBezTo>
                    <a:pt x="586" y="32"/>
                    <a:pt x="672" y="56"/>
                    <a:pt x="672" y="56"/>
                  </a:cubicBezTo>
                  <a:close/>
                  <a:moveTo>
                    <a:pt x="338" y="16"/>
                  </a:moveTo>
                  <a:cubicBezTo>
                    <a:pt x="338" y="16"/>
                    <a:pt x="338" y="16"/>
                    <a:pt x="338" y="16"/>
                  </a:cubicBezTo>
                  <a:cubicBezTo>
                    <a:pt x="337" y="16"/>
                    <a:pt x="337" y="16"/>
                    <a:pt x="336" y="16"/>
                  </a:cubicBezTo>
                  <a:cubicBezTo>
                    <a:pt x="337" y="16"/>
                    <a:pt x="337" y="16"/>
                    <a:pt x="3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89" name="Freeform 46"/>
            <p:cNvSpPr>
              <a:spLocks noEditPoints="1"/>
            </p:cNvSpPr>
            <p:nvPr/>
          </p:nvSpPr>
          <p:spPr bwMode="auto">
            <a:xfrm>
              <a:off x="3590" y="1343"/>
              <a:ext cx="66" cy="66"/>
            </a:xfrm>
            <a:custGeom>
              <a:avLst/>
              <a:gdLst>
                <a:gd name="T0" fmla="*/ 48 w 96"/>
                <a:gd name="T1" fmla="*/ 96 h 96"/>
                <a:gd name="T2" fmla="*/ 96 w 96"/>
                <a:gd name="T3" fmla="*/ 48 h 96"/>
                <a:gd name="T4" fmla="*/ 48 w 96"/>
                <a:gd name="T5" fmla="*/ 0 h 96"/>
                <a:gd name="T6" fmla="*/ 0 w 96"/>
                <a:gd name="T7" fmla="*/ 48 h 96"/>
                <a:gd name="T8" fmla="*/ 48 w 96"/>
                <a:gd name="T9" fmla="*/ 96 h 96"/>
                <a:gd name="T10" fmla="*/ 48 w 96"/>
                <a:gd name="T11" fmla="*/ 16 h 96"/>
                <a:gd name="T12" fmla="*/ 80 w 96"/>
                <a:gd name="T13" fmla="*/ 48 h 96"/>
                <a:gd name="T14" fmla="*/ 48 w 96"/>
                <a:gd name="T15" fmla="*/ 80 h 96"/>
                <a:gd name="T16" fmla="*/ 16 w 96"/>
                <a:gd name="T17" fmla="*/ 48 h 96"/>
                <a:gd name="T18" fmla="*/ 48 w 96"/>
                <a:gd name="T19"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75" y="96"/>
                    <a:pt x="96" y="75"/>
                    <a:pt x="96" y="48"/>
                  </a:cubicBezTo>
                  <a:cubicBezTo>
                    <a:pt x="96" y="21"/>
                    <a:pt x="75" y="0"/>
                    <a:pt x="48" y="0"/>
                  </a:cubicBezTo>
                  <a:cubicBezTo>
                    <a:pt x="21" y="0"/>
                    <a:pt x="0" y="21"/>
                    <a:pt x="0" y="48"/>
                  </a:cubicBezTo>
                  <a:cubicBezTo>
                    <a:pt x="0" y="75"/>
                    <a:pt x="21" y="96"/>
                    <a:pt x="48" y="96"/>
                  </a:cubicBezTo>
                  <a:close/>
                  <a:moveTo>
                    <a:pt x="48" y="16"/>
                  </a:moveTo>
                  <a:cubicBezTo>
                    <a:pt x="66" y="16"/>
                    <a:pt x="80" y="30"/>
                    <a:pt x="80" y="48"/>
                  </a:cubicBezTo>
                  <a:cubicBezTo>
                    <a:pt x="80" y="66"/>
                    <a:pt x="66" y="80"/>
                    <a:pt x="48" y="80"/>
                  </a:cubicBezTo>
                  <a:cubicBezTo>
                    <a:pt x="30" y="80"/>
                    <a:pt x="16" y="66"/>
                    <a:pt x="16" y="48"/>
                  </a:cubicBezTo>
                  <a:cubicBezTo>
                    <a:pt x="16" y="30"/>
                    <a:pt x="30" y="16"/>
                    <a:pt x="4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sp>
          <p:nvSpPr>
            <p:cNvPr id="290" name="Freeform 47"/>
            <p:cNvSpPr>
              <a:spLocks noEditPoints="1"/>
            </p:cNvSpPr>
            <p:nvPr/>
          </p:nvSpPr>
          <p:spPr bwMode="auto">
            <a:xfrm>
              <a:off x="3036" y="1343"/>
              <a:ext cx="67" cy="66"/>
            </a:xfrm>
            <a:custGeom>
              <a:avLst/>
              <a:gdLst>
                <a:gd name="T0" fmla="*/ 0 w 96"/>
                <a:gd name="T1" fmla="*/ 48 h 96"/>
                <a:gd name="T2" fmla="*/ 48 w 96"/>
                <a:gd name="T3" fmla="*/ 96 h 96"/>
                <a:gd name="T4" fmla="*/ 96 w 96"/>
                <a:gd name="T5" fmla="*/ 48 h 96"/>
                <a:gd name="T6" fmla="*/ 48 w 96"/>
                <a:gd name="T7" fmla="*/ 0 h 96"/>
                <a:gd name="T8" fmla="*/ 0 w 96"/>
                <a:gd name="T9" fmla="*/ 48 h 96"/>
                <a:gd name="T10" fmla="*/ 80 w 96"/>
                <a:gd name="T11" fmla="*/ 48 h 96"/>
                <a:gd name="T12" fmla="*/ 48 w 96"/>
                <a:gd name="T13" fmla="*/ 80 h 96"/>
                <a:gd name="T14" fmla="*/ 16 w 96"/>
                <a:gd name="T15" fmla="*/ 48 h 96"/>
                <a:gd name="T16" fmla="*/ 48 w 96"/>
                <a:gd name="T17" fmla="*/ 16 h 96"/>
                <a:gd name="T18" fmla="*/ 80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75"/>
                    <a:pt x="21" y="96"/>
                    <a:pt x="48" y="96"/>
                  </a:cubicBezTo>
                  <a:cubicBezTo>
                    <a:pt x="75" y="96"/>
                    <a:pt x="96" y="75"/>
                    <a:pt x="96" y="48"/>
                  </a:cubicBezTo>
                  <a:cubicBezTo>
                    <a:pt x="96" y="21"/>
                    <a:pt x="75" y="0"/>
                    <a:pt x="48" y="0"/>
                  </a:cubicBezTo>
                  <a:cubicBezTo>
                    <a:pt x="21" y="0"/>
                    <a:pt x="0" y="21"/>
                    <a:pt x="0" y="48"/>
                  </a:cubicBezTo>
                  <a:close/>
                  <a:moveTo>
                    <a:pt x="80" y="48"/>
                  </a:moveTo>
                  <a:cubicBezTo>
                    <a:pt x="80" y="66"/>
                    <a:pt x="66" y="80"/>
                    <a:pt x="48" y="80"/>
                  </a:cubicBezTo>
                  <a:cubicBezTo>
                    <a:pt x="30" y="80"/>
                    <a:pt x="16" y="66"/>
                    <a:pt x="16" y="48"/>
                  </a:cubicBezTo>
                  <a:cubicBezTo>
                    <a:pt x="16" y="30"/>
                    <a:pt x="30" y="16"/>
                    <a:pt x="48" y="16"/>
                  </a:cubicBezTo>
                  <a:cubicBezTo>
                    <a:pt x="66" y="16"/>
                    <a:pt x="80" y="30"/>
                    <a:pt x="8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C0C0C"/>
                </a:solidFill>
              </a:endParaRPr>
            </a:p>
          </p:txBody>
        </p:sp>
      </p:grpSp>
      <p:sp>
        <p:nvSpPr>
          <p:cNvPr id="291" name="Freeform 290"/>
          <p:cNvSpPr/>
          <p:nvPr/>
        </p:nvSpPr>
        <p:spPr>
          <a:xfrm>
            <a:off x="2113747" y="2296632"/>
            <a:ext cx="379554" cy="165595"/>
          </a:xfrm>
          <a:custGeom>
            <a:avLst/>
            <a:gdLst>
              <a:gd name="connsiteX0" fmla="*/ 0 w 386861"/>
              <a:gd name="connsiteY0" fmla="*/ 137971 h 137971"/>
              <a:gd name="connsiteX1" fmla="*/ 75749 w 386861"/>
              <a:gd name="connsiteY1" fmla="*/ 21642 h 137971"/>
              <a:gd name="connsiteX2" fmla="*/ 316523 w 386861"/>
              <a:gd name="connsiteY2" fmla="*/ 0 h 137971"/>
              <a:gd name="connsiteX3" fmla="*/ 386861 w 386861"/>
              <a:gd name="connsiteY3" fmla="*/ 132561 h 137971"/>
              <a:gd name="connsiteX4" fmla="*/ 0 w 386861"/>
              <a:gd name="connsiteY4" fmla="*/ 137971 h 137971"/>
              <a:gd name="connsiteX0" fmla="*/ 0 w 397682"/>
              <a:gd name="connsiteY0" fmla="*/ 165025 h 165025"/>
              <a:gd name="connsiteX1" fmla="*/ 86570 w 397682"/>
              <a:gd name="connsiteY1" fmla="*/ 21642 h 165025"/>
              <a:gd name="connsiteX2" fmla="*/ 327344 w 397682"/>
              <a:gd name="connsiteY2" fmla="*/ 0 h 165025"/>
              <a:gd name="connsiteX3" fmla="*/ 397682 w 397682"/>
              <a:gd name="connsiteY3" fmla="*/ 132561 h 165025"/>
              <a:gd name="connsiteX4" fmla="*/ 0 w 397682"/>
              <a:gd name="connsiteY4" fmla="*/ 165025 h 165025"/>
              <a:gd name="connsiteX0" fmla="*/ 0 w 397682"/>
              <a:gd name="connsiteY0" fmla="*/ 165025 h 165025"/>
              <a:gd name="connsiteX1" fmla="*/ 86570 w 397682"/>
              <a:gd name="connsiteY1" fmla="*/ 21642 h 165025"/>
              <a:gd name="connsiteX2" fmla="*/ 327344 w 397682"/>
              <a:gd name="connsiteY2" fmla="*/ 0 h 165025"/>
              <a:gd name="connsiteX3" fmla="*/ 397682 w 397682"/>
              <a:gd name="connsiteY3" fmla="*/ 132561 h 165025"/>
              <a:gd name="connsiteX4" fmla="*/ 0 w 397682"/>
              <a:gd name="connsiteY4" fmla="*/ 165025 h 165025"/>
              <a:gd name="connsiteX0" fmla="*/ 0 w 389566"/>
              <a:gd name="connsiteY0" fmla="*/ 165025 h 165025"/>
              <a:gd name="connsiteX1" fmla="*/ 86570 w 389566"/>
              <a:gd name="connsiteY1" fmla="*/ 21642 h 165025"/>
              <a:gd name="connsiteX2" fmla="*/ 327344 w 389566"/>
              <a:gd name="connsiteY2" fmla="*/ 0 h 165025"/>
              <a:gd name="connsiteX3" fmla="*/ 389566 w 389566"/>
              <a:gd name="connsiteY3" fmla="*/ 124445 h 165025"/>
              <a:gd name="connsiteX4" fmla="*/ 0 w 389566"/>
              <a:gd name="connsiteY4" fmla="*/ 165025 h 165025"/>
              <a:gd name="connsiteX0" fmla="*/ 0 w 389566"/>
              <a:gd name="connsiteY0" fmla="*/ 165025 h 165025"/>
              <a:gd name="connsiteX1" fmla="*/ 37874 w 389566"/>
              <a:gd name="connsiteY1" fmla="*/ 21642 h 165025"/>
              <a:gd name="connsiteX2" fmla="*/ 327344 w 389566"/>
              <a:gd name="connsiteY2" fmla="*/ 0 h 165025"/>
              <a:gd name="connsiteX3" fmla="*/ 389566 w 389566"/>
              <a:gd name="connsiteY3" fmla="*/ 124445 h 165025"/>
              <a:gd name="connsiteX4" fmla="*/ 0 w 389566"/>
              <a:gd name="connsiteY4" fmla="*/ 165025 h 165025"/>
              <a:gd name="connsiteX0" fmla="*/ 0 w 389566"/>
              <a:gd name="connsiteY0" fmla="*/ 165025 h 165025"/>
              <a:gd name="connsiteX1" fmla="*/ 37874 w 389566"/>
              <a:gd name="connsiteY1" fmla="*/ 21642 h 165025"/>
              <a:gd name="connsiteX2" fmla="*/ 327344 w 389566"/>
              <a:gd name="connsiteY2" fmla="*/ 0 h 165025"/>
              <a:gd name="connsiteX3" fmla="*/ 389566 w 389566"/>
              <a:gd name="connsiteY3" fmla="*/ 124445 h 165025"/>
              <a:gd name="connsiteX4" fmla="*/ 0 w 389566"/>
              <a:gd name="connsiteY4" fmla="*/ 165025 h 165025"/>
              <a:gd name="connsiteX0" fmla="*/ 0 w 389566"/>
              <a:gd name="connsiteY0" fmla="*/ 169962 h 169962"/>
              <a:gd name="connsiteX1" fmla="*/ 37874 w 389566"/>
              <a:gd name="connsiteY1" fmla="*/ 26579 h 169962"/>
              <a:gd name="connsiteX2" fmla="*/ 327344 w 389566"/>
              <a:gd name="connsiteY2" fmla="*/ 4937 h 169962"/>
              <a:gd name="connsiteX3" fmla="*/ 389566 w 389566"/>
              <a:gd name="connsiteY3" fmla="*/ 129382 h 169962"/>
              <a:gd name="connsiteX4" fmla="*/ 0 w 389566"/>
              <a:gd name="connsiteY4" fmla="*/ 169962 h 16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66" h="169962">
                <a:moveTo>
                  <a:pt x="0" y="169962"/>
                </a:moveTo>
                <a:lnTo>
                  <a:pt x="37874" y="26579"/>
                </a:lnTo>
                <a:cubicBezTo>
                  <a:pt x="112721" y="3133"/>
                  <a:pt x="257908" y="-6786"/>
                  <a:pt x="327344" y="4937"/>
                </a:cubicBezTo>
                <a:lnTo>
                  <a:pt x="389566" y="129382"/>
                </a:lnTo>
                <a:cubicBezTo>
                  <a:pt x="257005" y="140203"/>
                  <a:pt x="159614" y="126677"/>
                  <a:pt x="0" y="16996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2" name="TextBox 291"/>
          <p:cNvSpPr txBox="1"/>
          <p:nvPr/>
        </p:nvSpPr>
        <p:spPr>
          <a:xfrm>
            <a:off x="-2381458" y="3992819"/>
            <a:ext cx="6073916" cy="1664407"/>
          </a:xfrm>
          <a:prstGeom prst="rect">
            <a:avLst/>
          </a:prstGeom>
          <a:noFill/>
        </p:spPr>
        <p:txBody>
          <a:bodyPr wrap="square" lIns="0" tIns="0" rIns="0" bIns="91440" anchor="t">
            <a:noAutofit/>
          </a:bodyPr>
          <a:lstStyle/>
          <a:p>
            <a:pPr algn="r">
              <a:spcBef>
                <a:spcPts val="600"/>
              </a:spcBef>
              <a:spcAft>
                <a:spcPts val="600"/>
              </a:spcAft>
              <a:buClr>
                <a:srgbClr val="7AC143"/>
              </a:buClr>
              <a:buSzPct val="100000"/>
              <a:defRPr/>
            </a:pPr>
            <a:r>
              <a:rPr lang="en-US" sz="1400" dirty="0">
                <a:solidFill>
                  <a:srgbClr val="FFFFFF"/>
                </a:solidFill>
                <a:cs typeface="Arial" panose="020B0604020202020204" pitchFamily="34" charset="0"/>
              </a:rPr>
              <a:t>Used pensions and other savings</a:t>
            </a:r>
          </a:p>
          <a:p>
            <a:pPr algn="r">
              <a:spcBef>
                <a:spcPts val="600"/>
              </a:spcBef>
              <a:spcAft>
                <a:spcPts val="600"/>
              </a:spcAft>
              <a:buClr>
                <a:srgbClr val="7AC143"/>
              </a:buClr>
              <a:buSzPct val="100000"/>
              <a:defRPr/>
            </a:pPr>
            <a:r>
              <a:rPr lang="en-US" sz="1400" dirty="0">
                <a:solidFill>
                  <a:srgbClr val="FFFFFF"/>
                </a:solidFill>
                <a:cs typeface="Arial" panose="020B0604020202020204" pitchFamily="34" charset="0"/>
              </a:rPr>
              <a:t>Retired between ages 62-65</a:t>
            </a:r>
          </a:p>
          <a:p>
            <a:pPr algn="r">
              <a:spcBef>
                <a:spcPts val="600"/>
              </a:spcBef>
              <a:spcAft>
                <a:spcPts val="600"/>
              </a:spcAft>
              <a:buClr>
                <a:srgbClr val="7AC143"/>
              </a:buClr>
              <a:buSzPct val="100000"/>
              <a:defRPr/>
            </a:pPr>
            <a:r>
              <a:rPr lang="en-US" sz="1400" dirty="0">
                <a:solidFill>
                  <a:srgbClr val="FFFFFF"/>
                </a:solidFill>
                <a:cs typeface="Arial" panose="020B0604020202020204" pitchFamily="34" charset="0"/>
              </a:rPr>
              <a:t>Didn’t work after retirement</a:t>
            </a:r>
          </a:p>
          <a:p>
            <a:pPr algn="r">
              <a:spcBef>
                <a:spcPts val="600"/>
              </a:spcBef>
              <a:spcAft>
                <a:spcPts val="600"/>
              </a:spcAft>
              <a:buClr>
                <a:srgbClr val="7AC143"/>
              </a:buClr>
              <a:buSzPct val="100000"/>
              <a:defRPr/>
            </a:pPr>
            <a:r>
              <a:rPr lang="en-US" sz="1400" dirty="0">
                <a:solidFill>
                  <a:srgbClr val="FFFFFF"/>
                </a:solidFill>
                <a:cs typeface="Arial" panose="020B0604020202020204" pitchFamily="34" charset="0"/>
              </a:rPr>
              <a:t>Eligible for full Social Security</a:t>
            </a:r>
            <a:br>
              <a:rPr lang="en-US" sz="1400" dirty="0">
                <a:solidFill>
                  <a:srgbClr val="FFFFFF"/>
                </a:solidFill>
                <a:cs typeface="Arial" panose="020B0604020202020204" pitchFamily="34" charset="0"/>
              </a:rPr>
            </a:br>
            <a:r>
              <a:rPr lang="en-US" sz="1400" dirty="0">
                <a:solidFill>
                  <a:srgbClr val="FFFFFF"/>
                </a:solidFill>
                <a:cs typeface="Arial" panose="020B0604020202020204" pitchFamily="34" charset="0"/>
              </a:rPr>
              <a:t>benefits at age 65</a:t>
            </a:r>
          </a:p>
        </p:txBody>
      </p:sp>
    </p:spTree>
    <p:extLst>
      <p:ext uri="{BB962C8B-B14F-4D97-AF65-F5344CB8AC3E}">
        <p14:creationId xmlns:p14="http://schemas.microsoft.com/office/powerpoint/2010/main" val="119934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D1C6-9363-4B84-82CF-88BA44C9548D}"/>
              </a:ext>
            </a:extLst>
          </p:cNvPr>
          <p:cNvSpPr>
            <a:spLocks noGrp="1"/>
          </p:cNvSpPr>
          <p:nvPr>
            <p:ph type="title"/>
          </p:nvPr>
        </p:nvSpPr>
        <p:spPr>
          <a:xfrm>
            <a:off x="673695" y="375355"/>
            <a:ext cx="8221664" cy="1095005"/>
          </a:xfrm>
        </p:spPr>
        <p:txBody>
          <a:bodyPr/>
          <a:lstStyle/>
          <a:p>
            <a:r>
              <a:rPr lang="en-US" sz="2400" dirty="0"/>
              <a:t>Moving to bonds may not provide enough return</a:t>
            </a:r>
          </a:p>
        </p:txBody>
      </p:sp>
      <p:sp>
        <p:nvSpPr>
          <p:cNvPr id="5" name="TextBox 4">
            <a:extLst>
              <a:ext uri="{FF2B5EF4-FFF2-40B4-BE49-F238E27FC236}">
                <a16:creationId xmlns:a16="http://schemas.microsoft.com/office/drawing/2014/main" id="{1AF3C2B8-17C5-45F3-B773-90DC5F9CCB09}"/>
              </a:ext>
            </a:extLst>
          </p:cNvPr>
          <p:cNvSpPr txBox="1"/>
          <p:nvPr/>
        </p:nvSpPr>
        <p:spPr>
          <a:xfrm>
            <a:off x="5122036" y="6374923"/>
            <a:ext cx="3712876" cy="215444"/>
          </a:xfrm>
          <a:prstGeom prst="rect">
            <a:avLst/>
          </a:prstGeom>
          <a:noFill/>
        </p:spPr>
        <p:txBody>
          <a:bodyPr wrap="none" rtlCol="0">
            <a:spAutoFit/>
          </a:bodyPr>
          <a:lstStyle/>
          <a:p>
            <a:r>
              <a:rPr lang="en-US" sz="800" dirty="0">
                <a:solidFill>
                  <a:schemeClr val="bg1">
                    <a:lumMod val="50000"/>
                  </a:schemeClr>
                </a:solidFill>
              </a:rPr>
              <a:t>Source: Moody's: FRED Economic Data https://fred.stlouisfed.org/series/AAA</a:t>
            </a:r>
          </a:p>
        </p:txBody>
      </p:sp>
      <p:sp>
        <p:nvSpPr>
          <p:cNvPr id="3" name="TextBox 2">
            <a:extLst>
              <a:ext uri="{FF2B5EF4-FFF2-40B4-BE49-F238E27FC236}">
                <a16:creationId xmlns:a16="http://schemas.microsoft.com/office/drawing/2014/main" id="{07C72E59-5329-48BB-A3BD-244A33F1C96A}"/>
              </a:ext>
            </a:extLst>
          </p:cNvPr>
          <p:cNvSpPr txBox="1"/>
          <p:nvPr/>
        </p:nvSpPr>
        <p:spPr>
          <a:xfrm>
            <a:off x="673695" y="969264"/>
            <a:ext cx="2478024" cy="369332"/>
          </a:xfrm>
          <a:prstGeom prst="rect">
            <a:avLst/>
          </a:prstGeom>
          <a:noFill/>
        </p:spPr>
        <p:txBody>
          <a:bodyPr wrap="square" rtlCol="0">
            <a:spAutoFit/>
          </a:bodyPr>
          <a:lstStyle/>
          <a:p>
            <a:r>
              <a:rPr lang="en-US" dirty="0"/>
              <a:t>Corporate Bond Yield</a:t>
            </a:r>
          </a:p>
        </p:txBody>
      </p:sp>
      <p:graphicFrame>
        <p:nvGraphicFramePr>
          <p:cNvPr id="8" name="Chart 7">
            <a:extLst>
              <a:ext uri="{FF2B5EF4-FFF2-40B4-BE49-F238E27FC236}">
                <a16:creationId xmlns:a16="http://schemas.microsoft.com/office/drawing/2014/main" id="{F93135B0-7C9D-4BA0-A22A-D84E3A0FBFCE}"/>
              </a:ext>
            </a:extLst>
          </p:cNvPr>
          <p:cNvGraphicFramePr/>
          <p:nvPr>
            <p:extLst>
              <p:ext uri="{D42A27DB-BD31-4B8C-83A1-F6EECF244321}">
                <p14:modId xmlns:p14="http://schemas.microsoft.com/office/powerpoint/2010/main" val="1239924401"/>
              </p:ext>
            </p:extLst>
          </p:nvPr>
        </p:nvGraphicFramePr>
        <p:xfrm>
          <a:off x="1101770" y="1707788"/>
          <a:ext cx="7599901"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03D9E08-DA2D-430F-9700-D23CBADFE637}"/>
              </a:ext>
            </a:extLst>
          </p:cNvPr>
          <p:cNvSpPr txBox="1"/>
          <p:nvPr/>
        </p:nvSpPr>
        <p:spPr>
          <a:xfrm rot="16200000">
            <a:off x="-830676" y="3526796"/>
            <a:ext cx="3603282" cy="261610"/>
          </a:xfrm>
          <a:prstGeom prst="rect">
            <a:avLst/>
          </a:prstGeom>
          <a:noFill/>
        </p:spPr>
        <p:txBody>
          <a:bodyPr wrap="square" rtlCol="0">
            <a:spAutoFit/>
          </a:bodyPr>
          <a:lstStyle/>
          <a:p>
            <a:pPr algn="ctr"/>
            <a:r>
              <a:rPr lang="en-US" sz="1100" dirty="0">
                <a:solidFill>
                  <a:schemeClr val="bg1">
                    <a:lumMod val="65000"/>
                  </a:schemeClr>
                </a:solidFill>
              </a:rPr>
              <a:t>PERCENT</a:t>
            </a:r>
          </a:p>
        </p:txBody>
      </p:sp>
      <p:sp>
        <p:nvSpPr>
          <p:cNvPr id="10" name="Freeform: Shape 9">
            <a:extLst>
              <a:ext uri="{FF2B5EF4-FFF2-40B4-BE49-F238E27FC236}">
                <a16:creationId xmlns:a16="http://schemas.microsoft.com/office/drawing/2014/main" id="{E73FF828-227B-473F-ABFE-600EF1671466}"/>
              </a:ext>
            </a:extLst>
          </p:cNvPr>
          <p:cNvSpPr/>
          <p:nvPr/>
        </p:nvSpPr>
        <p:spPr>
          <a:xfrm>
            <a:off x="1587500" y="2120900"/>
            <a:ext cx="6972300" cy="3238500"/>
          </a:xfrm>
          <a:custGeom>
            <a:avLst/>
            <a:gdLst>
              <a:gd name="connsiteX0" fmla="*/ 0 w 6972300"/>
              <a:gd name="connsiteY0" fmla="*/ 0 h 3238500"/>
              <a:gd name="connsiteX1" fmla="*/ 584200 w 6972300"/>
              <a:gd name="connsiteY1" fmla="*/ 76200 h 3238500"/>
              <a:gd name="connsiteX2" fmla="*/ 1168400 w 6972300"/>
              <a:gd name="connsiteY2" fmla="*/ 723900 h 3238500"/>
              <a:gd name="connsiteX3" fmla="*/ 1714500 w 6972300"/>
              <a:gd name="connsiteY3" fmla="*/ 1028700 h 3238500"/>
              <a:gd name="connsiteX4" fmla="*/ 2311400 w 6972300"/>
              <a:gd name="connsiteY4" fmla="*/ 1854200 h 3238500"/>
              <a:gd name="connsiteX5" fmla="*/ 2921000 w 6972300"/>
              <a:gd name="connsiteY5" fmla="*/ 1701800 h 3238500"/>
              <a:gd name="connsiteX6" fmla="*/ 3492500 w 6972300"/>
              <a:gd name="connsiteY6" fmla="*/ 1752600 h 3238500"/>
              <a:gd name="connsiteX7" fmla="*/ 4089400 w 6972300"/>
              <a:gd name="connsiteY7" fmla="*/ 1638300 h 3238500"/>
              <a:gd name="connsiteX8" fmla="*/ 5245100 w 6972300"/>
              <a:gd name="connsiteY8" fmla="*/ 1943100 h 3238500"/>
              <a:gd name="connsiteX9" fmla="*/ 5816600 w 6972300"/>
              <a:gd name="connsiteY9" fmla="*/ 2362200 h 3238500"/>
              <a:gd name="connsiteX10" fmla="*/ 6362700 w 6972300"/>
              <a:gd name="connsiteY10" fmla="*/ 1752600 h 3238500"/>
              <a:gd name="connsiteX11" fmla="*/ 6972300 w 6972300"/>
              <a:gd name="connsiteY11" fmla="*/ 323850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72300" h="3238500">
                <a:moveTo>
                  <a:pt x="0" y="0"/>
                </a:moveTo>
                <a:lnTo>
                  <a:pt x="584200" y="76200"/>
                </a:lnTo>
                <a:lnTo>
                  <a:pt x="1168400" y="723900"/>
                </a:lnTo>
                <a:lnTo>
                  <a:pt x="1714500" y="1028700"/>
                </a:lnTo>
                <a:lnTo>
                  <a:pt x="2311400" y="1854200"/>
                </a:lnTo>
                <a:lnTo>
                  <a:pt x="2921000" y="1701800"/>
                </a:lnTo>
                <a:lnTo>
                  <a:pt x="3492500" y="1752600"/>
                </a:lnTo>
                <a:lnTo>
                  <a:pt x="4089400" y="1638300"/>
                </a:lnTo>
                <a:lnTo>
                  <a:pt x="5245100" y="1943100"/>
                </a:lnTo>
                <a:lnTo>
                  <a:pt x="5816600" y="2362200"/>
                </a:lnTo>
                <a:lnTo>
                  <a:pt x="6362700" y="1752600"/>
                </a:lnTo>
                <a:lnTo>
                  <a:pt x="6972300" y="3238500"/>
                </a:lnTo>
              </a:path>
            </a:pathLst>
          </a:custGeom>
          <a:noFill/>
          <a:ln>
            <a:solidFill>
              <a:schemeClr val="accent6"/>
            </a:solidFill>
            <a:head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583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83" y="337915"/>
            <a:ext cx="8221664" cy="679885"/>
          </a:xfrm>
        </p:spPr>
        <p:txBody>
          <a:bodyPr>
            <a:normAutofit/>
          </a:bodyPr>
          <a:lstStyle/>
          <a:p>
            <a:r>
              <a:rPr lang="en-US" sz="2400" dirty="0"/>
              <a:t>Have you saved enough for retirement?</a:t>
            </a:r>
          </a:p>
        </p:txBody>
      </p:sp>
      <p:sp>
        <p:nvSpPr>
          <p:cNvPr id="139" name="Rectangle 138"/>
          <p:cNvSpPr/>
          <p:nvPr/>
        </p:nvSpPr>
        <p:spPr>
          <a:xfrm>
            <a:off x="5054759" y="6417816"/>
            <a:ext cx="4020809" cy="2154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lumMod val="50000"/>
                  </a:schemeClr>
                </a:solidFill>
              </a:rPr>
              <a:t> “The State of American Retirement,” Economic Policy Institute, December 2019.</a:t>
            </a:r>
          </a:p>
        </p:txBody>
      </p:sp>
      <p:sp>
        <p:nvSpPr>
          <p:cNvPr id="137" name="TextBox 136"/>
          <p:cNvSpPr txBox="1"/>
          <p:nvPr/>
        </p:nvSpPr>
        <p:spPr>
          <a:xfrm>
            <a:off x="691357" y="1064503"/>
            <a:ext cx="6993917" cy="400110"/>
          </a:xfrm>
          <a:prstGeom prst="rect">
            <a:avLst/>
          </a:prstGeom>
          <a:noFill/>
        </p:spPr>
        <p:txBody>
          <a:bodyPr wrap="square" rtlCol="0">
            <a:spAutoFit/>
          </a:bodyPr>
          <a:lstStyle/>
          <a:p>
            <a:r>
              <a:rPr lang="en-US" sz="2000" dirty="0"/>
              <a:t>Most pre-retirees haven’t:</a:t>
            </a:r>
          </a:p>
        </p:txBody>
      </p:sp>
      <p:grpSp>
        <p:nvGrpSpPr>
          <p:cNvPr id="5" name="Group 4">
            <a:extLst>
              <a:ext uri="{FF2B5EF4-FFF2-40B4-BE49-F238E27FC236}">
                <a16:creationId xmlns:a16="http://schemas.microsoft.com/office/drawing/2014/main" id="{593FF164-628A-4320-AC69-5136694628E8}"/>
              </a:ext>
            </a:extLst>
          </p:cNvPr>
          <p:cNvGrpSpPr/>
          <p:nvPr/>
        </p:nvGrpSpPr>
        <p:grpSpPr>
          <a:xfrm>
            <a:off x="1701894" y="2098015"/>
            <a:ext cx="5740212" cy="3557634"/>
            <a:chOff x="1701894" y="2098015"/>
            <a:chExt cx="5740212" cy="3557634"/>
          </a:xfrm>
        </p:grpSpPr>
        <p:sp>
          <p:nvSpPr>
            <p:cNvPr id="78" name="Freeform 103"/>
            <p:cNvSpPr>
              <a:spLocks/>
            </p:cNvSpPr>
            <p:nvPr/>
          </p:nvSpPr>
          <p:spPr bwMode="auto">
            <a:xfrm>
              <a:off x="1701894" y="2988324"/>
              <a:ext cx="907107" cy="1508244"/>
            </a:xfrm>
            <a:custGeom>
              <a:avLst/>
              <a:gdLst>
                <a:gd name="T0" fmla="*/ 120 w 320"/>
                <a:gd name="T1" fmla="*/ 26 h 532"/>
                <a:gd name="T2" fmla="*/ 35 w 320"/>
                <a:gd name="T3" fmla="*/ 0 h 532"/>
                <a:gd name="T4" fmla="*/ 26 w 320"/>
                <a:gd name="T5" fmla="*/ 41 h 532"/>
                <a:gd name="T6" fmla="*/ 14 w 320"/>
                <a:gd name="T7" fmla="*/ 58 h 532"/>
                <a:gd name="T8" fmla="*/ 9 w 320"/>
                <a:gd name="T9" fmla="*/ 63 h 532"/>
                <a:gd name="T10" fmla="*/ 4 w 320"/>
                <a:gd name="T11" fmla="*/ 84 h 532"/>
                <a:gd name="T12" fmla="*/ 10 w 320"/>
                <a:gd name="T13" fmla="*/ 127 h 532"/>
                <a:gd name="T14" fmla="*/ 7 w 320"/>
                <a:gd name="T15" fmla="*/ 147 h 532"/>
                <a:gd name="T16" fmla="*/ 23 w 320"/>
                <a:gd name="T17" fmla="*/ 187 h 532"/>
                <a:gd name="T18" fmla="*/ 28 w 320"/>
                <a:gd name="T19" fmla="*/ 207 h 532"/>
                <a:gd name="T20" fmla="*/ 32 w 320"/>
                <a:gd name="T21" fmla="*/ 246 h 532"/>
                <a:gd name="T22" fmla="*/ 33 w 320"/>
                <a:gd name="T23" fmla="*/ 248 h 532"/>
                <a:gd name="T24" fmla="*/ 50 w 320"/>
                <a:gd name="T25" fmla="*/ 272 h 532"/>
                <a:gd name="T26" fmla="*/ 40 w 320"/>
                <a:gd name="T27" fmla="*/ 297 h 532"/>
                <a:gd name="T28" fmla="*/ 65 w 320"/>
                <a:gd name="T29" fmla="*/ 351 h 532"/>
                <a:gd name="T30" fmla="*/ 70 w 320"/>
                <a:gd name="T31" fmla="*/ 368 h 532"/>
                <a:gd name="T32" fmla="*/ 80 w 320"/>
                <a:gd name="T33" fmla="*/ 399 h 532"/>
                <a:gd name="T34" fmla="*/ 105 w 320"/>
                <a:gd name="T35" fmla="*/ 407 h 532"/>
                <a:gd name="T36" fmla="*/ 126 w 320"/>
                <a:gd name="T37" fmla="*/ 432 h 532"/>
                <a:gd name="T38" fmla="*/ 141 w 320"/>
                <a:gd name="T39" fmla="*/ 447 h 532"/>
                <a:gd name="T40" fmla="*/ 138 w 320"/>
                <a:gd name="T41" fmla="*/ 448 h 532"/>
                <a:gd name="T42" fmla="*/ 161 w 320"/>
                <a:gd name="T43" fmla="*/ 463 h 532"/>
                <a:gd name="T44" fmla="*/ 171 w 320"/>
                <a:gd name="T45" fmla="*/ 477 h 532"/>
                <a:gd name="T46" fmla="*/ 177 w 320"/>
                <a:gd name="T47" fmla="*/ 505 h 532"/>
                <a:gd name="T48" fmla="*/ 177 w 320"/>
                <a:gd name="T49" fmla="*/ 517 h 532"/>
                <a:gd name="T50" fmla="*/ 278 w 320"/>
                <a:gd name="T51" fmla="*/ 532 h 532"/>
                <a:gd name="T52" fmla="*/ 284 w 320"/>
                <a:gd name="T53" fmla="*/ 518 h 532"/>
                <a:gd name="T54" fmla="*/ 287 w 320"/>
                <a:gd name="T55" fmla="*/ 497 h 532"/>
                <a:gd name="T56" fmla="*/ 308 w 320"/>
                <a:gd name="T57" fmla="*/ 466 h 532"/>
                <a:gd name="T58" fmla="*/ 306 w 320"/>
                <a:gd name="T59" fmla="*/ 440 h 532"/>
                <a:gd name="T60" fmla="*/ 301 w 320"/>
                <a:gd name="T61" fmla="*/ 422 h 532"/>
                <a:gd name="T62" fmla="*/ 142 w 320"/>
                <a:gd name="T63" fmla="*/ 183 h 532"/>
                <a:gd name="T64" fmla="*/ 180 w 320"/>
                <a:gd name="T65" fmla="*/ 41 h 532"/>
                <a:gd name="T66" fmla="*/ 120 w 320"/>
                <a:gd name="T67" fmla="*/ 2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 h="532">
                  <a:moveTo>
                    <a:pt x="120" y="26"/>
                  </a:moveTo>
                  <a:cubicBezTo>
                    <a:pt x="35" y="0"/>
                    <a:pt x="35" y="0"/>
                    <a:pt x="35" y="0"/>
                  </a:cubicBezTo>
                  <a:cubicBezTo>
                    <a:pt x="26" y="7"/>
                    <a:pt x="35" y="23"/>
                    <a:pt x="26" y="41"/>
                  </a:cubicBezTo>
                  <a:cubicBezTo>
                    <a:pt x="21" y="49"/>
                    <a:pt x="24" y="50"/>
                    <a:pt x="14" y="58"/>
                  </a:cubicBezTo>
                  <a:cubicBezTo>
                    <a:pt x="9" y="62"/>
                    <a:pt x="16" y="59"/>
                    <a:pt x="9" y="63"/>
                  </a:cubicBezTo>
                  <a:cubicBezTo>
                    <a:pt x="8" y="63"/>
                    <a:pt x="0" y="78"/>
                    <a:pt x="4" y="84"/>
                  </a:cubicBezTo>
                  <a:cubicBezTo>
                    <a:pt x="11" y="94"/>
                    <a:pt x="18" y="116"/>
                    <a:pt x="10" y="127"/>
                  </a:cubicBezTo>
                  <a:cubicBezTo>
                    <a:pt x="10" y="128"/>
                    <a:pt x="9" y="143"/>
                    <a:pt x="7" y="147"/>
                  </a:cubicBezTo>
                  <a:cubicBezTo>
                    <a:pt x="6" y="149"/>
                    <a:pt x="20" y="181"/>
                    <a:pt x="23" y="187"/>
                  </a:cubicBezTo>
                  <a:cubicBezTo>
                    <a:pt x="26" y="197"/>
                    <a:pt x="18" y="193"/>
                    <a:pt x="28" y="207"/>
                  </a:cubicBezTo>
                  <a:cubicBezTo>
                    <a:pt x="44" y="229"/>
                    <a:pt x="27" y="224"/>
                    <a:pt x="32" y="246"/>
                  </a:cubicBezTo>
                  <a:cubicBezTo>
                    <a:pt x="32" y="246"/>
                    <a:pt x="33" y="248"/>
                    <a:pt x="33" y="248"/>
                  </a:cubicBezTo>
                  <a:cubicBezTo>
                    <a:pt x="41" y="267"/>
                    <a:pt x="53" y="255"/>
                    <a:pt x="50" y="272"/>
                  </a:cubicBezTo>
                  <a:cubicBezTo>
                    <a:pt x="48" y="279"/>
                    <a:pt x="32" y="275"/>
                    <a:pt x="40" y="297"/>
                  </a:cubicBezTo>
                  <a:cubicBezTo>
                    <a:pt x="47" y="300"/>
                    <a:pt x="53" y="340"/>
                    <a:pt x="65" y="351"/>
                  </a:cubicBezTo>
                  <a:cubicBezTo>
                    <a:pt x="66" y="351"/>
                    <a:pt x="70" y="366"/>
                    <a:pt x="70" y="368"/>
                  </a:cubicBezTo>
                  <a:cubicBezTo>
                    <a:pt x="70" y="386"/>
                    <a:pt x="55" y="395"/>
                    <a:pt x="80" y="399"/>
                  </a:cubicBezTo>
                  <a:cubicBezTo>
                    <a:pt x="87" y="400"/>
                    <a:pt x="91" y="407"/>
                    <a:pt x="105" y="407"/>
                  </a:cubicBezTo>
                  <a:cubicBezTo>
                    <a:pt x="112" y="406"/>
                    <a:pt x="112" y="430"/>
                    <a:pt x="126" y="432"/>
                  </a:cubicBezTo>
                  <a:cubicBezTo>
                    <a:pt x="132" y="433"/>
                    <a:pt x="149" y="438"/>
                    <a:pt x="141" y="447"/>
                  </a:cubicBezTo>
                  <a:cubicBezTo>
                    <a:pt x="140" y="448"/>
                    <a:pt x="139" y="448"/>
                    <a:pt x="138" y="448"/>
                  </a:cubicBezTo>
                  <a:cubicBezTo>
                    <a:pt x="140" y="461"/>
                    <a:pt x="151" y="442"/>
                    <a:pt x="161" y="463"/>
                  </a:cubicBezTo>
                  <a:cubicBezTo>
                    <a:pt x="164" y="469"/>
                    <a:pt x="169" y="469"/>
                    <a:pt x="171" y="477"/>
                  </a:cubicBezTo>
                  <a:cubicBezTo>
                    <a:pt x="175" y="491"/>
                    <a:pt x="177" y="479"/>
                    <a:pt x="177" y="505"/>
                  </a:cubicBezTo>
                  <a:cubicBezTo>
                    <a:pt x="177" y="508"/>
                    <a:pt x="177" y="512"/>
                    <a:pt x="177" y="517"/>
                  </a:cubicBezTo>
                  <a:cubicBezTo>
                    <a:pt x="278" y="532"/>
                    <a:pt x="278" y="532"/>
                    <a:pt x="278" y="532"/>
                  </a:cubicBezTo>
                  <a:cubicBezTo>
                    <a:pt x="290" y="532"/>
                    <a:pt x="293" y="520"/>
                    <a:pt x="284" y="518"/>
                  </a:cubicBezTo>
                  <a:cubicBezTo>
                    <a:pt x="280" y="517"/>
                    <a:pt x="278" y="499"/>
                    <a:pt x="287" y="497"/>
                  </a:cubicBezTo>
                  <a:cubicBezTo>
                    <a:pt x="298" y="494"/>
                    <a:pt x="288" y="472"/>
                    <a:pt x="308" y="466"/>
                  </a:cubicBezTo>
                  <a:cubicBezTo>
                    <a:pt x="320" y="461"/>
                    <a:pt x="306" y="456"/>
                    <a:pt x="306" y="440"/>
                  </a:cubicBezTo>
                  <a:cubicBezTo>
                    <a:pt x="306" y="435"/>
                    <a:pt x="297" y="431"/>
                    <a:pt x="301" y="422"/>
                  </a:cubicBezTo>
                  <a:cubicBezTo>
                    <a:pt x="142" y="183"/>
                    <a:pt x="142" y="183"/>
                    <a:pt x="142" y="183"/>
                  </a:cubicBezTo>
                  <a:cubicBezTo>
                    <a:pt x="180" y="41"/>
                    <a:pt x="180" y="41"/>
                    <a:pt x="180" y="41"/>
                  </a:cubicBezTo>
                  <a:lnTo>
                    <a:pt x="120" y="26"/>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4"/>
            <p:cNvSpPr>
              <a:spLocks/>
            </p:cNvSpPr>
            <p:nvPr/>
          </p:nvSpPr>
          <p:spPr bwMode="auto">
            <a:xfrm>
              <a:off x="1772687" y="2436381"/>
              <a:ext cx="927505" cy="736723"/>
            </a:xfrm>
            <a:custGeom>
              <a:avLst/>
              <a:gdLst>
                <a:gd name="T0" fmla="*/ 95 w 327"/>
                <a:gd name="T1" fmla="*/ 221 h 260"/>
                <a:gd name="T2" fmla="*/ 155 w 327"/>
                <a:gd name="T3" fmla="*/ 236 h 260"/>
                <a:gd name="T4" fmla="*/ 259 w 327"/>
                <a:gd name="T5" fmla="*/ 260 h 260"/>
                <a:gd name="T6" fmla="*/ 278 w 327"/>
                <a:gd name="T7" fmla="*/ 177 h 260"/>
                <a:gd name="T8" fmla="*/ 281 w 327"/>
                <a:gd name="T9" fmla="*/ 171 h 260"/>
                <a:gd name="T10" fmla="*/ 278 w 327"/>
                <a:gd name="T11" fmla="*/ 148 h 260"/>
                <a:gd name="T12" fmla="*/ 291 w 327"/>
                <a:gd name="T13" fmla="*/ 129 h 260"/>
                <a:gd name="T14" fmla="*/ 311 w 327"/>
                <a:gd name="T15" fmla="*/ 99 h 260"/>
                <a:gd name="T16" fmla="*/ 306 w 327"/>
                <a:gd name="T17" fmla="*/ 71 h 260"/>
                <a:gd name="T18" fmla="*/ 243 w 327"/>
                <a:gd name="T19" fmla="*/ 55 h 260"/>
                <a:gd name="T20" fmla="*/ 210 w 327"/>
                <a:gd name="T21" fmla="*/ 55 h 260"/>
                <a:gd name="T22" fmla="*/ 207 w 327"/>
                <a:gd name="T23" fmla="*/ 54 h 260"/>
                <a:gd name="T24" fmla="*/ 197 w 327"/>
                <a:gd name="T25" fmla="*/ 55 h 260"/>
                <a:gd name="T26" fmla="*/ 182 w 327"/>
                <a:gd name="T27" fmla="*/ 53 h 260"/>
                <a:gd name="T28" fmla="*/ 174 w 327"/>
                <a:gd name="T29" fmla="*/ 53 h 260"/>
                <a:gd name="T30" fmla="*/ 165 w 327"/>
                <a:gd name="T31" fmla="*/ 52 h 260"/>
                <a:gd name="T32" fmla="*/ 150 w 327"/>
                <a:gd name="T33" fmla="*/ 45 h 260"/>
                <a:gd name="T34" fmla="*/ 138 w 327"/>
                <a:gd name="T35" fmla="*/ 43 h 260"/>
                <a:gd name="T36" fmla="*/ 126 w 327"/>
                <a:gd name="T37" fmla="*/ 46 h 260"/>
                <a:gd name="T38" fmla="*/ 109 w 327"/>
                <a:gd name="T39" fmla="*/ 34 h 260"/>
                <a:gd name="T40" fmla="*/ 109 w 327"/>
                <a:gd name="T41" fmla="*/ 22 h 260"/>
                <a:gd name="T42" fmla="*/ 107 w 327"/>
                <a:gd name="T43" fmla="*/ 13 h 260"/>
                <a:gd name="T44" fmla="*/ 96 w 327"/>
                <a:gd name="T45" fmla="*/ 6 h 260"/>
                <a:gd name="T46" fmla="*/ 91 w 327"/>
                <a:gd name="T47" fmla="*/ 1 h 260"/>
                <a:gd name="T48" fmla="*/ 67 w 327"/>
                <a:gd name="T49" fmla="*/ 27 h 260"/>
                <a:gd name="T50" fmla="*/ 56 w 327"/>
                <a:gd name="T51" fmla="*/ 56 h 260"/>
                <a:gd name="T52" fmla="*/ 11 w 327"/>
                <a:gd name="T53" fmla="*/ 147 h 260"/>
                <a:gd name="T54" fmla="*/ 9 w 327"/>
                <a:gd name="T55" fmla="*/ 168 h 260"/>
                <a:gd name="T56" fmla="*/ 10 w 327"/>
                <a:gd name="T57" fmla="*/ 195 h 260"/>
                <a:gd name="T58" fmla="*/ 95 w 327"/>
                <a:gd name="T59"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260">
                  <a:moveTo>
                    <a:pt x="95" y="221"/>
                  </a:moveTo>
                  <a:cubicBezTo>
                    <a:pt x="155" y="236"/>
                    <a:pt x="155" y="236"/>
                    <a:pt x="155" y="236"/>
                  </a:cubicBezTo>
                  <a:cubicBezTo>
                    <a:pt x="259" y="260"/>
                    <a:pt x="259" y="260"/>
                    <a:pt x="259" y="260"/>
                  </a:cubicBezTo>
                  <a:cubicBezTo>
                    <a:pt x="278" y="177"/>
                    <a:pt x="278" y="177"/>
                    <a:pt x="278" y="177"/>
                  </a:cubicBezTo>
                  <a:cubicBezTo>
                    <a:pt x="278" y="176"/>
                    <a:pt x="281" y="172"/>
                    <a:pt x="281" y="171"/>
                  </a:cubicBezTo>
                  <a:cubicBezTo>
                    <a:pt x="297" y="147"/>
                    <a:pt x="271" y="152"/>
                    <a:pt x="278" y="148"/>
                  </a:cubicBezTo>
                  <a:cubicBezTo>
                    <a:pt x="275" y="139"/>
                    <a:pt x="285" y="131"/>
                    <a:pt x="291" y="129"/>
                  </a:cubicBezTo>
                  <a:cubicBezTo>
                    <a:pt x="293" y="128"/>
                    <a:pt x="301" y="105"/>
                    <a:pt x="311" y="99"/>
                  </a:cubicBezTo>
                  <a:cubicBezTo>
                    <a:pt x="327" y="90"/>
                    <a:pt x="305" y="81"/>
                    <a:pt x="306" y="71"/>
                  </a:cubicBezTo>
                  <a:cubicBezTo>
                    <a:pt x="243" y="55"/>
                    <a:pt x="243" y="55"/>
                    <a:pt x="243" y="55"/>
                  </a:cubicBezTo>
                  <a:cubicBezTo>
                    <a:pt x="210" y="55"/>
                    <a:pt x="210" y="55"/>
                    <a:pt x="210" y="55"/>
                  </a:cubicBezTo>
                  <a:cubicBezTo>
                    <a:pt x="210" y="55"/>
                    <a:pt x="208" y="54"/>
                    <a:pt x="207" y="54"/>
                  </a:cubicBezTo>
                  <a:cubicBezTo>
                    <a:pt x="204" y="51"/>
                    <a:pt x="201" y="55"/>
                    <a:pt x="197" y="55"/>
                  </a:cubicBezTo>
                  <a:cubicBezTo>
                    <a:pt x="191" y="55"/>
                    <a:pt x="186" y="58"/>
                    <a:pt x="182" y="53"/>
                  </a:cubicBezTo>
                  <a:cubicBezTo>
                    <a:pt x="179" y="51"/>
                    <a:pt x="178" y="53"/>
                    <a:pt x="174" y="53"/>
                  </a:cubicBezTo>
                  <a:cubicBezTo>
                    <a:pt x="167" y="54"/>
                    <a:pt x="168" y="53"/>
                    <a:pt x="165" y="52"/>
                  </a:cubicBezTo>
                  <a:cubicBezTo>
                    <a:pt x="162" y="51"/>
                    <a:pt x="156" y="45"/>
                    <a:pt x="150" y="45"/>
                  </a:cubicBezTo>
                  <a:cubicBezTo>
                    <a:pt x="146" y="45"/>
                    <a:pt x="140" y="41"/>
                    <a:pt x="138" y="43"/>
                  </a:cubicBezTo>
                  <a:cubicBezTo>
                    <a:pt x="135" y="46"/>
                    <a:pt x="130" y="46"/>
                    <a:pt x="126" y="46"/>
                  </a:cubicBezTo>
                  <a:cubicBezTo>
                    <a:pt x="122" y="45"/>
                    <a:pt x="106" y="38"/>
                    <a:pt x="109" y="34"/>
                  </a:cubicBezTo>
                  <a:cubicBezTo>
                    <a:pt x="110" y="32"/>
                    <a:pt x="109" y="25"/>
                    <a:pt x="109" y="22"/>
                  </a:cubicBezTo>
                  <a:cubicBezTo>
                    <a:pt x="109" y="14"/>
                    <a:pt x="110" y="17"/>
                    <a:pt x="107" y="13"/>
                  </a:cubicBezTo>
                  <a:cubicBezTo>
                    <a:pt x="103" y="4"/>
                    <a:pt x="95" y="10"/>
                    <a:pt x="96" y="6"/>
                  </a:cubicBezTo>
                  <a:cubicBezTo>
                    <a:pt x="96" y="2"/>
                    <a:pt x="93" y="0"/>
                    <a:pt x="91" y="1"/>
                  </a:cubicBezTo>
                  <a:cubicBezTo>
                    <a:pt x="77" y="4"/>
                    <a:pt x="68" y="18"/>
                    <a:pt x="67" y="27"/>
                  </a:cubicBezTo>
                  <a:cubicBezTo>
                    <a:pt x="65" y="48"/>
                    <a:pt x="56" y="52"/>
                    <a:pt x="56" y="56"/>
                  </a:cubicBezTo>
                  <a:cubicBezTo>
                    <a:pt x="54" y="80"/>
                    <a:pt x="27" y="128"/>
                    <a:pt x="11" y="147"/>
                  </a:cubicBezTo>
                  <a:cubicBezTo>
                    <a:pt x="2" y="150"/>
                    <a:pt x="13" y="163"/>
                    <a:pt x="9" y="168"/>
                  </a:cubicBezTo>
                  <a:cubicBezTo>
                    <a:pt x="0" y="181"/>
                    <a:pt x="10" y="195"/>
                    <a:pt x="10" y="195"/>
                  </a:cubicBezTo>
                  <a:lnTo>
                    <a:pt x="95" y="221"/>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05"/>
            <p:cNvSpPr>
              <a:spLocks/>
            </p:cNvSpPr>
            <p:nvPr/>
          </p:nvSpPr>
          <p:spPr bwMode="auto">
            <a:xfrm>
              <a:off x="1980266" y="2098015"/>
              <a:ext cx="739125" cy="538744"/>
            </a:xfrm>
            <a:custGeom>
              <a:avLst/>
              <a:gdLst>
                <a:gd name="T0" fmla="*/ 77 w 261"/>
                <a:gd name="T1" fmla="*/ 164 h 190"/>
                <a:gd name="T2" fmla="*/ 92 w 261"/>
                <a:gd name="T3" fmla="*/ 171 h 190"/>
                <a:gd name="T4" fmla="*/ 101 w 261"/>
                <a:gd name="T5" fmla="*/ 172 h 190"/>
                <a:gd name="T6" fmla="*/ 109 w 261"/>
                <a:gd name="T7" fmla="*/ 172 h 190"/>
                <a:gd name="T8" fmla="*/ 124 w 261"/>
                <a:gd name="T9" fmla="*/ 174 h 190"/>
                <a:gd name="T10" fmla="*/ 134 w 261"/>
                <a:gd name="T11" fmla="*/ 173 h 190"/>
                <a:gd name="T12" fmla="*/ 137 w 261"/>
                <a:gd name="T13" fmla="*/ 174 h 190"/>
                <a:gd name="T14" fmla="*/ 170 w 261"/>
                <a:gd name="T15" fmla="*/ 174 h 190"/>
                <a:gd name="T16" fmla="*/ 233 w 261"/>
                <a:gd name="T17" fmla="*/ 190 h 190"/>
                <a:gd name="T18" fmla="*/ 233 w 261"/>
                <a:gd name="T19" fmla="*/ 188 h 190"/>
                <a:gd name="T20" fmla="*/ 233 w 261"/>
                <a:gd name="T21" fmla="*/ 168 h 190"/>
                <a:gd name="T22" fmla="*/ 261 w 261"/>
                <a:gd name="T23" fmla="*/ 48 h 190"/>
                <a:gd name="T24" fmla="*/ 81 w 261"/>
                <a:gd name="T25" fmla="*/ 0 h 190"/>
                <a:gd name="T26" fmla="*/ 86 w 261"/>
                <a:gd name="T27" fmla="*/ 19 h 190"/>
                <a:gd name="T28" fmla="*/ 86 w 261"/>
                <a:gd name="T29" fmla="*/ 23 h 190"/>
                <a:gd name="T30" fmla="*/ 82 w 261"/>
                <a:gd name="T31" fmla="*/ 39 h 190"/>
                <a:gd name="T32" fmla="*/ 85 w 261"/>
                <a:gd name="T33" fmla="*/ 51 h 190"/>
                <a:gd name="T34" fmla="*/ 76 w 261"/>
                <a:gd name="T35" fmla="*/ 44 h 190"/>
                <a:gd name="T36" fmla="*/ 74 w 261"/>
                <a:gd name="T37" fmla="*/ 42 h 190"/>
                <a:gd name="T38" fmla="*/ 77 w 261"/>
                <a:gd name="T39" fmla="*/ 31 h 190"/>
                <a:gd name="T40" fmla="*/ 69 w 261"/>
                <a:gd name="T41" fmla="*/ 39 h 190"/>
                <a:gd name="T42" fmla="*/ 30 w 261"/>
                <a:gd name="T43" fmla="*/ 25 h 190"/>
                <a:gd name="T44" fmla="*/ 17 w 261"/>
                <a:gd name="T45" fmla="*/ 16 h 190"/>
                <a:gd name="T46" fmla="*/ 9 w 261"/>
                <a:gd name="T47" fmla="*/ 16 h 190"/>
                <a:gd name="T48" fmla="*/ 8 w 261"/>
                <a:gd name="T49" fmla="*/ 36 h 190"/>
                <a:gd name="T50" fmla="*/ 15 w 261"/>
                <a:gd name="T51" fmla="*/ 81 h 190"/>
                <a:gd name="T52" fmla="*/ 7 w 261"/>
                <a:gd name="T53" fmla="*/ 88 h 190"/>
                <a:gd name="T54" fmla="*/ 6 w 261"/>
                <a:gd name="T55" fmla="*/ 106 h 190"/>
                <a:gd name="T56" fmla="*/ 5 w 261"/>
                <a:gd name="T57" fmla="*/ 115 h 190"/>
                <a:gd name="T58" fmla="*/ 18 w 261"/>
                <a:gd name="T59" fmla="*/ 120 h 190"/>
                <a:gd name="T60" fmla="*/ 23 w 261"/>
                <a:gd name="T61" fmla="*/ 125 h 190"/>
                <a:gd name="T62" fmla="*/ 34 w 261"/>
                <a:gd name="T63" fmla="*/ 132 h 190"/>
                <a:gd name="T64" fmla="*/ 36 w 261"/>
                <a:gd name="T65" fmla="*/ 141 h 190"/>
                <a:gd name="T66" fmla="*/ 36 w 261"/>
                <a:gd name="T67" fmla="*/ 153 h 190"/>
                <a:gd name="T68" fmla="*/ 53 w 261"/>
                <a:gd name="T69" fmla="*/ 165 h 190"/>
                <a:gd name="T70" fmla="*/ 65 w 261"/>
                <a:gd name="T71" fmla="*/ 162 h 190"/>
                <a:gd name="T72" fmla="*/ 77 w 261"/>
                <a:gd name="T73" fmla="*/ 16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190">
                  <a:moveTo>
                    <a:pt x="77" y="164"/>
                  </a:moveTo>
                  <a:cubicBezTo>
                    <a:pt x="83" y="164"/>
                    <a:pt x="89" y="170"/>
                    <a:pt x="92" y="171"/>
                  </a:cubicBezTo>
                  <a:cubicBezTo>
                    <a:pt x="95" y="172"/>
                    <a:pt x="94" y="173"/>
                    <a:pt x="101" y="172"/>
                  </a:cubicBezTo>
                  <a:cubicBezTo>
                    <a:pt x="105" y="172"/>
                    <a:pt x="106" y="170"/>
                    <a:pt x="109" y="172"/>
                  </a:cubicBezTo>
                  <a:cubicBezTo>
                    <a:pt x="113" y="177"/>
                    <a:pt x="118" y="174"/>
                    <a:pt x="124" y="174"/>
                  </a:cubicBezTo>
                  <a:cubicBezTo>
                    <a:pt x="128" y="174"/>
                    <a:pt x="131" y="170"/>
                    <a:pt x="134" y="173"/>
                  </a:cubicBezTo>
                  <a:cubicBezTo>
                    <a:pt x="135" y="173"/>
                    <a:pt x="137" y="174"/>
                    <a:pt x="137" y="174"/>
                  </a:cubicBezTo>
                  <a:cubicBezTo>
                    <a:pt x="170" y="174"/>
                    <a:pt x="170" y="174"/>
                    <a:pt x="170" y="174"/>
                  </a:cubicBezTo>
                  <a:cubicBezTo>
                    <a:pt x="233" y="190"/>
                    <a:pt x="233" y="190"/>
                    <a:pt x="233" y="190"/>
                  </a:cubicBezTo>
                  <a:cubicBezTo>
                    <a:pt x="233" y="188"/>
                    <a:pt x="233" y="188"/>
                    <a:pt x="233" y="188"/>
                  </a:cubicBezTo>
                  <a:cubicBezTo>
                    <a:pt x="235" y="177"/>
                    <a:pt x="233" y="180"/>
                    <a:pt x="233" y="168"/>
                  </a:cubicBezTo>
                  <a:cubicBezTo>
                    <a:pt x="261" y="48"/>
                    <a:pt x="261" y="48"/>
                    <a:pt x="261" y="48"/>
                  </a:cubicBezTo>
                  <a:cubicBezTo>
                    <a:pt x="81" y="0"/>
                    <a:pt x="81" y="0"/>
                    <a:pt x="81" y="0"/>
                  </a:cubicBezTo>
                  <a:cubicBezTo>
                    <a:pt x="76" y="2"/>
                    <a:pt x="85" y="16"/>
                    <a:pt x="86" y="19"/>
                  </a:cubicBezTo>
                  <a:cubicBezTo>
                    <a:pt x="86" y="20"/>
                    <a:pt x="86" y="23"/>
                    <a:pt x="86" y="23"/>
                  </a:cubicBezTo>
                  <a:cubicBezTo>
                    <a:pt x="85" y="27"/>
                    <a:pt x="82" y="25"/>
                    <a:pt x="82" y="39"/>
                  </a:cubicBezTo>
                  <a:cubicBezTo>
                    <a:pt x="82" y="45"/>
                    <a:pt x="86" y="50"/>
                    <a:pt x="85" y="51"/>
                  </a:cubicBezTo>
                  <a:cubicBezTo>
                    <a:pt x="81" y="59"/>
                    <a:pt x="77" y="46"/>
                    <a:pt x="76" y="44"/>
                  </a:cubicBezTo>
                  <a:cubicBezTo>
                    <a:pt x="75" y="44"/>
                    <a:pt x="74" y="42"/>
                    <a:pt x="74" y="42"/>
                  </a:cubicBezTo>
                  <a:cubicBezTo>
                    <a:pt x="71" y="31"/>
                    <a:pt x="77" y="39"/>
                    <a:pt x="77" y="31"/>
                  </a:cubicBezTo>
                  <a:cubicBezTo>
                    <a:pt x="76" y="25"/>
                    <a:pt x="69" y="38"/>
                    <a:pt x="69" y="39"/>
                  </a:cubicBezTo>
                  <a:cubicBezTo>
                    <a:pt x="55" y="39"/>
                    <a:pt x="42" y="31"/>
                    <a:pt x="30" y="25"/>
                  </a:cubicBezTo>
                  <a:cubicBezTo>
                    <a:pt x="22" y="22"/>
                    <a:pt x="20" y="18"/>
                    <a:pt x="17" y="16"/>
                  </a:cubicBezTo>
                  <a:cubicBezTo>
                    <a:pt x="16" y="8"/>
                    <a:pt x="9" y="9"/>
                    <a:pt x="9" y="16"/>
                  </a:cubicBezTo>
                  <a:cubicBezTo>
                    <a:pt x="9" y="24"/>
                    <a:pt x="4" y="32"/>
                    <a:pt x="8" y="36"/>
                  </a:cubicBezTo>
                  <a:cubicBezTo>
                    <a:pt x="13" y="41"/>
                    <a:pt x="5" y="76"/>
                    <a:pt x="15" y="81"/>
                  </a:cubicBezTo>
                  <a:cubicBezTo>
                    <a:pt x="28" y="87"/>
                    <a:pt x="7" y="82"/>
                    <a:pt x="7" y="88"/>
                  </a:cubicBezTo>
                  <a:cubicBezTo>
                    <a:pt x="7" y="97"/>
                    <a:pt x="25" y="100"/>
                    <a:pt x="6" y="106"/>
                  </a:cubicBezTo>
                  <a:cubicBezTo>
                    <a:pt x="0" y="106"/>
                    <a:pt x="4" y="115"/>
                    <a:pt x="5" y="115"/>
                  </a:cubicBezTo>
                  <a:cubicBezTo>
                    <a:pt x="5" y="119"/>
                    <a:pt x="11" y="112"/>
                    <a:pt x="18" y="120"/>
                  </a:cubicBezTo>
                  <a:cubicBezTo>
                    <a:pt x="20" y="119"/>
                    <a:pt x="23" y="121"/>
                    <a:pt x="23" y="125"/>
                  </a:cubicBezTo>
                  <a:cubicBezTo>
                    <a:pt x="22" y="129"/>
                    <a:pt x="30" y="123"/>
                    <a:pt x="34" y="132"/>
                  </a:cubicBezTo>
                  <a:cubicBezTo>
                    <a:pt x="37" y="136"/>
                    <a:pt x="36" y="133"/>
                    <a:pt x="36" y="141"/>
                  </a:cubicBezTo>
                  <a:cubicBezTo>
                    <a:pt x="36" y="144"/>
                    <a:pt x="37" y="151"/>
                    <a:pt x="36" y="153"/>
                  </a:cubicBezTo>
                  <a:cubicBezTo>
                    <a:pt x="33" y="157"/>
                    <a:pt x="49" y="164"/>
                    <a:pt x="53" y="165"/>
                  </a:cubicBezTo>
                  <a:cubicBezTo>
                    <a:pt x="57" y="165"/>
                    <a:pt x="62" y="165"/>
                    <a:pt x="65" y="162"/>
                  </a:cubicBezTo>
                  <a:cubicBezTo>
                    <a:pt x="67" y="160"/>
                    <a:pt x="73" y="164"/>
                    <a:pt x="77" y="164"/>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06"/>
            <p:cNvSpPr>
              <a:spLocks/>
            </p:cNvSpPr>
            <p:nvPr/>
          </p:nvSpPr>
          <p:spPr bwMode="auto">
            <a:xfrm>
              <a:off x="2507012" y="2234800"/>
              <a:ext cx="655133" cy="1057092"/>
            </a:xfrm>
            <a:custGeom>
              <a:avLst/>
              <a:gdLst>
                <a:gd name="T0" fmla="*/ 52 w 231"/>
                <a:gd name="T1" fmla="*/ 170 h 373"/>
                <a:gd name="T2" fmla="*/ 32 w 231"/>
                <a:gd name="T3" fmla="*/ 200 h 373"/>
                <a:gd name="T4" fmla="*/ 19 w 231"/>
                <a:gd name="T5" fmla="*/ 219 h 373"/>
                <a:gd name="T6" fmla="*/ 22 w 231"/>
                <a:gd name="T7" fmla="*/ 242 h 373"/>
                <a:gd name="T8" fmla="*/ 19 w 231"/>
                <a:gd name="T9" fmla="*/ 248 h 373"/>
                <a:gd name="T10" fmla="*/ 0 w 231"/>
                <a:gd name="T11" fmla="*/ 331 h 373"/>
                <a:gd name="T12" fmla="*/ 105 w 231"/>
                <a:gd name="T13" fmla="*/ 355 h 373"/>
                <a:gd name="T14" fmla="*/ 210 w 231"/>
                <a:gd name="T15" fmla="*/ 373 h 373"/>
                <a:gd name="T16" fmla="*/ 231 w 231"/>
                <a:gd name="T17" fmla="*/ 251 h 373"/>
                <a:gd name="T18" fmla="*/ 224 w 231"/>
                <a:gd name="T19" fmla="*/ 243 h 373"/>
                <a:gd name="T20" fmla="*/ 215 w 231"/>
                <a:gd name="T21" fmla="*/ 240 h 373"/>
                <a:gd name="T22" fmla="*/ 191 w 231"/>
                <a:gd name="T23" fmla="*/ 242 h 373"/>
                <a:gd name="T24" fmla="*/ 169 w 231"/>
                <a:gd name="T25" fmla="*/ 244 h 373"/>
                <a:gd name="T26" fmla="*/ 163 w 231"/>
                <a:gd name="T27" fmla="*/ 233 h 373"/>
                <a:gd name="T28" fmla="*/ 150 w 231"/>
                <a:gd name="T29" fmla="*/ 212 h 373"/>
                <a:gd name="T30" fmla="*/ 147 w 231"/>
                <a:gd name="T31" fmla="*/ 198 h 373"/>
                <a:gd name="T32" fmla="*/ 144 w 231"/>
                <a:gd name="T33" fmla="*/ 185 h 373"/>
                <a:gd name="T34" fmla="*/ 129 w 231"/>
                <a:gd name="T35" fmla="*/ 185 h 373"/>
                <a:gd name="T36" fmla="*/ 123 w 231"/>
                <a:gd name="T37" fmla="*/ 171 h 373"/>
                <a:gd name="T38" fmla="*/ 138 w 231"/>
                <a:gd name="T39" fmla="*/ 128 h 373"/>
                <a:gd name="T40" fmla="*/ 130 w 231"/>
                <a:gd name="T41" fmla="*/ 125 h 373"/>
                <a:gd name="T42" fmla="*/ 116 w 231"/>
                <a:gd name="T43" fmla="*/ 103 h 373"/>
                <a:gd name="T44" fmla="*/ 111 w 231"/>
                <a:gd name="T45" fmla="*/ 91 h 373"/>
                <a:gd name="T46" fmla="*/ 104 w 231"/>
                <a:gd name="T47" fmla="*/ 84 h 373"/>
                <a:gd name="T48" fmla="*/ 103 w 231"/>
                <a:gd name="T49" fmla="*/ 69 h 373"/>
                <a:gd name="T50" fmla="*/ 96 w 231"/>
                <a:gd name="T51" fmla="*/ 51 h 373"/>
                <a:gd name="T52" fmla="*/ 106 w 231"/>
                <a:gd name="T53" fmla="*/ 6 h 373"/>
                <a:gd name="T54" fmla="*/ 75 w 231"/>
                <a:gd name="T55" fmla="*/ 0 h 373"/>
                <a:gd name="T56" fmla="*/ 47 w 231"/>
                <a:gd name="T57" fmla="*/ 120 h 373"/>
                <a:gd name="T58" fmla="*/ 47 w 231"/>
                <a:gd name="T59" fmla="*/ 140 h 373"/>
                <a:gd name="T60" fmla="*/ 47 w 231"/>
                <a:gd name="T61" fmla="*/ 142 h 373"/>
                <a:gd name="T62" fmla="*/ 52 w 231"/>
                <a:gd name="T63" fmla="*/ 17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 h="373">
                  <a:moveTo>
                    <a:pt x="52" y="170"/>
                  </a:moveTo>
                  <a:cubicBezTo>
                    <a:pt x="42" y="176"/>
                    <a:pt x="34" y="199"/>
                    <a:pt x="32" y="200"/>
                  </a:cubicBezTo>
                  <a:cubicBezTo>
                    <a:pt x="26" y="202"/>
                    <a:pt x="16" y="210"/>
                    <a:pt x="19" y="219"/>
                  </a:cubicBezTo>
                  <a:cubicBezTo>
                    <a:pt x="12" y="223"/>
                    <a:pt x="38" y="218"/>
                    <a:pt x="22" y="242"/>
                  </a:cubicBezTo>
                  <a:cubicBezTo>
                    <a:pt x="22" y="243"/>
                    <a:pt x="19" y="247"/>
                    <a:pt x="19" y="248"/>
                  </a:cubicBezTo>
                  <a:cubicBezTo>
                    <a:pt x="0" y="331"/>
                    <a:pt x="0" y="331"/>
                    <a:pt x="0" y="331"/>
                  </a:cubicBezTo>
                  <a:cubicBezTo>
                    <a:pt x="105" y="355"/>
                    <a:pt x="105" y="355"/>
                    <a:pt x="105" y="355"/>
                  </a:cubicBezTo>
                  <a:cubicBezTo>
                    <a:pt x="210" y="373"/>
                    <a:pt x="210" y="373"/>
                    <a:pt x="210" y="373"/>
                  </a:cubicBezTo>
                  <a:cubicBezTo>
                    <a:pt x="231" y="251"/>
                    <a:pt x="231" y="251"/>
                    <a:pt x="231" y="251"/>
                  </a:cubicBezTo>
                  <a:cubicBezTo>
                    <a:pt x="227" y="251"/>
                    <a:pt x="225" y="245"/>
                    <a:pt x="224" y="243"/>
                  </a:cubicBezTo>
                  <a:cubicBezTo>
                    <a:pt x="224" y="234"/>
                    <a:pt x="215" y="238"/>
                    <a:pt x="215" y="240"/>
                  </a:cubicBezTo>
                  <a:cubicBezTo>
                    <a:pt x="214" y="253"/>
                    <a:pt x="197" y="237"/>
                    <a:pt x="191" y="242"/>
                  </a:cubicBezTo>
                  <a:cubicBezTo>
                    <a:pt x="183" y="247"/>
                    <a:pt x="173" y="236"/>
                    <a:pt x="169" y="244"/>
                  </a:cubicBezTo>
                  <a:cubicBezTo>
                    <a:pt x="165" y="251"/>
                    <a:pt x="162" y="236"/>
                    <a:pt x="163" y="233"/>
                  </a:cubicBezTo>
                  <a:cubicBezTo>
                    <a:pt x="165" y="220"/>
                    <a:pt x="150" y="221"/>
                    <a:pt x="150" y="212"/>
                  </a:cubicBezTo>
                  <a:cubicBezTo>
                    <a:pt x="150" y="211"/>
                    <a:pt x="148" y="200"/>
                    <a:pt x="147" y="198"/>
                  </a:cubicBezTo>
                  <a:cubicBezTo>
                    <a:pt x="146" y="195"/>
                    <a:pt x="143" y="188"/>
                    <a:pt x="144" y="185"/>
                  </a:cubicBezTo>
                  <a:cubicBezTo>
                    <a:pt x="151" y="166"/>
                    <a:pt x="132" y="187"/>
                    <a:pt x="129" y="185"/>
                  </a:cubicBezTo>
                  <a:cubicBezTo>
                    <a:pt x="122" y="180"/>
                    <a:pt x="123" y="179"/>
                    <a:pt x="123" y="171"/>
                  </a:cubicBezTo>
                  <a:cubicBezTo>
                    <a:pt x="123" y="166"/>
                    <a:pt x="141" y="128"/>
                    <a:pt x="138" y="128"/>
                  </a:cubicBezTo>
                  <a:cubicBezTo>
                    <a:pt x="126" y="126"/>
                    <a:pt x="133" y="128"/>
                    <a:pt x="130" y="125"/>
                  </a:cubicBezTo>
                  <a:cubicBezTo>
                    <a:pt x="118" y="116"/>
                    <a:pt x="122" y="111"/>
                    <a:pt x="116" y="103"/>
                  </a:cubicBezTo>
                  <a:cubicBezTo>
                    <a:pt x="112" y="98"/>
                    <a:pt x="114" y="92"/>
                    <a:pt x="111" y="91"/>
                  </a:cubicBezTo>
                  <a:cubicBezTo>
                    <a:pt x="101" y="88"/>
                    <a:pt x="108" y="88"/>
                    <a:pt x="104" y="84"/>
                  </a:cubicBezTo>
                  <a:cubicBezTo>
                    <a:pt x="98" y="78"/>
                    <a:pt x="103" y="73"/>
                    <a:pt x="103" y="69"/>
                  </a:cubicBezTo>
                  <a:cubicBezTo>
                    <a:pt x="96" y="51"/>
                    <a:pt x="96" y="51"/>
                    <a:pt x="96" y="51"/>
                  </a:cubicBezTo>
                  <a:cubicBezTo>
                    <a:pt x="106" y="6"/>
                    <a:pt x="106" y="6"/>
                    <a:pt x="106" y="6"/>
                  </a:cubicBezTo>
                  <a:cubicBezTo>
                    <a:pt x="75" y="0"/>
                    <a:pt x="75" y="0"/>
                    <a:pt x="75" y="0"/>
                  </a:cubicBezTo>
                  <a:cubicBezTo>
                    <a:pt x="47" y="120"/>
                    <a:pt x="47" y="120"/>
                    <a:pt x="47" y="120"/>
                  </a:cubicBezTo>
                  <a:cubicBezTo>
                    <a:pt x="47" y="132"/>
                    <a:pt x="49" y="129"/>
                    <a:pt x="47" y="140"/>
                  </a:cubicBezTo>
                  <a:cubicBezTo>
                    <a:pt x="47" y="142"/>
                    <a:pt x="47" y="142"/>
                    <a:pt x="47" y="142"/>
                  </a:cubicBezTo>
                  <a:cubicBezTo>
                    <a:pt x="46" y="152"/>
                    <a:pt x="68" y="161"/>
                    <a:pt x="52" y="170"/>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07"/>
            <p:cNvSpPr>
              <a:spLocks/>
            </p:cNvSpPr>
            <p:nvPr/>
          </p:nvSpPr>
          <p:spPr bwMode="auto">
            <a:xfrm>
              <a:off x="2105052" y="3104711"/>
              <a:ext cx="699528" cy="1079889"/>
            </a:xfrm>
            <a:custGeom>
              <a:avLst/>
              <a:gdLst>
                <a:gd name="T0" fmla="*/ 247 w 247"/>
                <a:gd name="T1" fmla="*/ 48 h 381"/>
                <a:gd name="T2" fmla="*/ 142 w 247"/>
                <a:gd name="T3" fmla="*/ 24 h 381"/>
                <a:gd name="T4" fmla="*/ 38 w 247"/>
                <a:gd name="T5" fmla="*/ 0 h 381"/>
                <a:gd name="T6" fmla="*/ 0 w 247"/>
                <a:gd name="T7" fmla="*/ 142 h 381"/>
                <a:gd name="T8" fmla="*/ 159 w 247"/>
                <a:gd name="T9" fmla="*/ 381 h 381"/>
                <a:gd name="T10" fmla="*/ 163 w 247"/>
                <a:gd name="T11" fmla="*/ 377 h 381"/>
                <a:gd name="T12" fmla="*/ 165 w 247"/>
                <a:gd name="T13" fmla="*/ 361 h 381"/>
                <a:gd name="T14" fmla="*/ 165 w 247"/>
                <a:gd name="T15" fmla="*/ 351 h 381"/>
                <a:gd name="T16" fmla="*/ 167 w 247"/>
                <a:gd name="T17" fmla="*/ 335 h 381"/>
                <a:gd name="T18" fmla="*/ 172 w 247"/>
                <a:gd name="T19" fmla="*/ 326 h 381"/>
                <a:gd name="T20" fmla="*/ 179 w 247"/>
                <a:gd name="T21" fmla="*/ 329 h 381"/>
                <a:gd name="T22" fmla="*/ 183 w 247"/>
                <a:gd name="T23" fmla="*/ 332 h 381"/>
                <a:gd name="T24" fmla="*/ 194 w 247"/>
                <a:gd name="T25" fmla="*/ 323 h 381"/>
                <a:gd name="T26" fmla="*/ 201 w 247"/>
                <a:gd name="T27" fmla="*/ 288 h 381"/>
                <a:gd name="T28" fmla="*/ 247 w 247"/>
                <a:gd name="T29" fmla="*/ 4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381">
                  <a:moveTo>
                    <a:pt x="247" y="48"/>
                  </a:moveTo>
                  <a:cubicBezTo>
                    <a:pt x="142" y="24"/>
                    <a:pt x="142" y="24"/>
                    <a:pt x="142" y="24"/>
                  </a:cubicBezTo>
                  <a:cubicBezTo>
                    <a:pt x="38" y="0"/>
                    <a:pt x="38" y="0"/>
                    <a:pt x="38" y="0"/>
                  </a:cubicBezTo>
                  <a:cubicBezTo>
                    <a:pt x="0" y="142"/>
                    <a:pt x="0" y="142"/>
                    <a:pt x="0" y="142"/>
                  </a:cubicBezTo>
                  <a:cubicBezTo>
                    <a:pt x="159" y="381"/>
                    <a:pt x="159" y="381"/>
                    <a:pt x="159" y="381"/>
                  </a:cubicBezTo>
                  <a:cubicBezTo>
                    <a:pt x="160" y="381"/>
                    <a:pt x="162" y="378"/>
                    <a:pt x="163" y="377"/>
                  </a:cubicBezTo>
                  <a:cubicBezTo>
                    <a:pt x="166" y="373"/>
                    <a:pt x="167" y="365"/>
                    <a:pt x="165" y="361"/>
                  </a:cubicBezTo>
                  <a:cubicBezTo>
                    <a:pt x="162" y="352"/>
                    <a:pt x="165" y="355"/>
                    <a:pt x="165" y="351"/>
                  </a:cubicBezTo>
                  <a:cubicBezTo>
                    <a:pt x="165" y="343"/>
                    <a:pt x="168" y="340"/>
                    <a:pt x="167" y="335"/>
                  </a:cubicBezTo>
                  <a:cubicBezTo>
                    <a:pt x="165" y="330"/>
                    <a:pt x="165" y="325"/>
                    <a:pt x="172" y="326"/>
                  </a:cubicBezTo>
                  <a:cubicBezTo>
                    <a:pt x="175" y="326"/>
                    <a:pt x="177" y="330"/>
                    <a:pt x="179" y="329"/>
                  </a:cubicBezTo>
                  <a:cubicBezTo>
                    <a:pt x="181" y="327"/>
                    <a:pt x="183" y="330"/>
                    <a:pt x="183" y="332"/>
                  </a:cubicBezTo>
                  <a:cubicBezTo>
                    <a:pt x="183" y="337"/>
                    <a:pt x="194" y="333"/>
                    <a:pt x="194" y="323"/>
                  </a:cubicBezTo>
                  <a:cubicBezTo>
                    <a:pt x="201" y="288"/>
                    <a:pt x="201" y="288"/>
                    <a:pt x="201" y="288"/>
                  </a:cubicBezTo>
                  <a:lnTo>
                    <a:pt x="247" y="48"/>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08"/>
            <p:cNvSpPr>
              <a:spLocks/>
            </p:cNvSpPr>
            <p:nvPr/>
          </p:nvSpPr>
          <p:spPr bwMode="auto">
            <a:xfrm>
              <a:off x="2473415" y="3920628"/>
              <a:ext cx="739125" cy="869910"/>
            </a:xfrm>
            <a:custGeom>
              <a:avLst/>
              <a:gdLst>
                <a:gd name="T0" fmla="*/ 261 w 261"/>
                <a:gd name="T1" fmla="*/ 32 h 307"/>
                <a:gd name="T2" fmla="*/ 71 w 261"/>
                <a:gd name="T3" fmla="*/ 0 h 307"/>
                <a:gd name="T4" fmla="*/ 64 w 261"/>
                <a:gd name="T5" fmla="*/ 35 h 307"/>
                <a:gd name="T6" fmla="*/ 53 w 261"/>
                <a:gd name="T7" fmla="*/ 44 h 307"/>
                <a:gd name="T8" fmla="*/ 49 w 261"/>
                <a:gd name="T9" fmla="*/ 41 h 307"/>
                <a:gd name="T10" fmla="*/ 42 w 261"/>
                <a:gd name="T11" fmla="*/ 38 h 307"/>
                <a:gd name="T12" fmla="*/ 37 w 261"/>
                <a:gd name="T13" fmla="*/ 47 h 307"/>
                <a:gd name="T14" fmla="*/ 35 w 261"/>
                <a:gd name="T15" fmla="*/ 63 h 307"/>
                <a:gd name="T16" fmla="*/ 35 w 261"/>
                <a:gd name="T17" fmla="*/ 73 h 307"/>
                <a:gd name="T18" fmla="*/ 33 w 261"/>
                <a:gd name="T19" fmla="*/ 89 h 307"/>
                <a:gd name="T20" fmla="*/ 29 w 261"/>
                <a:gd name="T21" fmla="*/ 93 h 307"/>
                <a:gd name="T22" fmla="*/ 34 w 261"/>
                <a:gd name="T23" fmla="*/ 111 h 307"/>
                <a:gd name="T24" fmla="*/ 36 w 261"/>
                <a:gd name="T25" fmla="*/ 137 h 307"/>
                <a:gd name="T26" fmla="*/ 15 w 261"/>
                <a:gd name="T27" fmla="*/ 168 h 307"/>
                <a:gd name="T28" fmla="*/ 12 w 261"/>
                <a:gd name="T29" fmla="*/ 189 h 307"/>
                <a:gd name="T30" fmla="*/ 6 w 261"/>
                <a:gd name="T31" fmla="*/ 203 h 307"/>
                <a:gd name="T32" fmla="*/ 1 w 261"/>
                <a:gd name="T33" fmla="*/ 208 h 307"/>
                <a:gd name="T34" fmla="*/ 0 w 261"/>
                <a:gd name="T35" fmla="*/ 212 h 307"/>
                <a:gd name="T36" fmla="*/ 5 w 261"/>
                <a:gd name="T37" fmla="*/ 216 h 307"/>
                <a:gd name="T38" fmla="*/ 140 w 261"/>
                <a:gd name="T39" fmla="*/ 294 h 307"/>
                <a:gd name="T40" fmla="*/ 224 w 261"/>
                <a:gd name="T41" fmla="*/ 307 h 307"/>
                <a:gd name="T42" fmla="*/ 261 w 261"/>
                <a:gd name="T43" fmla="*/ 3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307">
                  <a:moveTo>
                    <a:pt x="261" y="32"/>
                  </a:moveTo>
                  <a:cubicBezTo>
                    <a:pt x="71" y="0"/>
                    <a:pt x="71" y="0"/>
                    <a:pt x="71" y="0"/>
                  </a:cubicBezTo>
                  <a:cubicBezTo>
                    <a:pt x="64" y="35"/>
                    <a:pt x="64" y="35"/>
                    <a:pt x="64" y="35"/>
                  </a:cubicBezTo>
                  <a:cubicBezTo>
                    <a:pt x="64" y="45"/>
                    <a:pt x="53" y="49"/>
                    <a:pt x="53" y="44"/>
                  </a:cubicBezTo>
                  <a:cubicBezTo>
                    <a:pt x="53" y="42"/>
                    <a:pt x="51" y="39"/>
                    <a:pt x="49" y="41"/>
                  </a:cubicBezTo>
                  <a:cubicBezTo>
                    <a:pt x="47" y="42"/>
                    <a:pt x="45" y="38"/>
                    <a:pt x="42" y="38"/>
                  </a:cubicBezTo>
                  <a:cubicBezTo>
                    <a:pt x="35" y="37"/>
                    <a:pt x="35" y="42"/>
                    <a:pt x="37" y="47"/>
                  </a:cubicBezTo>
                  <a:cubicBezTo>
                    <a:pt x="38" y="52"/>
                    <a:pt x="35" y="55"/>
                    <a:pt x="35" y="63"/>
                  </a:cubicBezTo>
                  <a:cubicBezTo>
                    <a:pt x="35" y="67"/>
                    <a:pt x="32" y="64"/>
                    <a:pt x="35" y="73"/>
                  </a:cubicBezTo>
                  <a:cubicBezTo>
                    <a:pt x="37" y="77"/>
                    <a:pt x="36" y="85"/>
                    <a:pt x="33" y="89"/>
                  </a:cubicBezTo>
                  <a:cubicBezTo>
                    <a:pt x="32" y="90"/>
                    <a:pt x="30" y="93"/>
                    <a:pt x="29" y="93"/>
                  </a:cubicBezTo>
                  <a:cubicBezTo>
                    <a:pt x="25" y="102"/>
                    <a:pt x="34" y="106"/>
                    <a:pt x="34" y="111"/>
                  </a:cubicBezTo>
                  <a:cubicBezTo>
                    <a:pt x="34" y="127"/>
                    <a:pt x="48" y="132"/>
                    <a:pt x="36" y="137"/>
                  </a:cubicBezTo>
                  <a:cubicBezTo>
                    <a:pt x="16" y="143"/>
                    <a:pt x="26" y="165"/>
                    <a:pt x="15" y="168"/>
                  </a:cubicBezTo>
                  <a:cubicBezTo>
                    <a:pt x="6" y="170"/>
                    <a:pt x="8" y="188"/>
                    <a:pt x="12" y="189"/>
                  </a:cubicBezTo>
                  <a:cubicBezTo>
                    <a:pt x="21" y="191"/>
                    <a:pt x="18" y="203"/>
                    <a:pt x="6" y="203"/>
                  </a:cubicBezTo>
                  <a:cubicBezTo>
                    <a:pt x="6" y="203"/>
                    <a:pt x="2" y="207"/>
                    <a:pt x="1" y="208"/>
                  </a:cubicBezTo>
                  <a:cubicBezTo>
                    <a:pt x="0" y="209"/>
                    <a:pt x="0" y="210"/>
                    <a:pt x="0" y="212"/>
                  </a:cubicBezTo>
                  <a:cubicBezTo>
                    <a:pt x="0" y="213"/>
                    <a:pt x="4" y="216"/>
                    <a:pt x="5" y="216"/>
                  </a:cubicBezTo>
                  <a:cubicBezTo>
                    <a:pt x="140" y="294"/>
                    <a:pt x="140" y="294"/>
                    <a:pt x="140" y="294"/>
                  </a:cubicBezTo>
                  <a:cubicBezTo>
                    <a:pt x="224" y="307"/>
                    <a:pt x="224" y="307"/>
                    <a:pt x="224" y="307"/>
                  </a:cubicBezTo>
                  <a:lnTo>
                    <a:pt x="261" y="32"/>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09"/>
            <p:cNvSpPr>
              <a:spLocks/>
            </p:cNvSpPr>
            <p:nvPr/>
          </p:nvSpPr>
          <p:spPr bwMode="auto">
            <a:xfrm>
              <a:off x="2674995" y="3240297"/>
              <a:ext cx="611937" cy="771521"/>
            </a:xfrm>
            <a:custGeom>
              <a:avLst/>
              <a:gdLst>
                <a:gd name="T0" fmla="*/ 0 w 510"/>
                <a:gd name="T1" fmla="*/ 567 h 643"/>
                <a:gd name="T2" fmla="*/ 448 w 510"/>
                <a:gd name="T3" fmla="*/ 643 h 643"/>
                <a:gd name="T4" fmla="*/ 510 w 510"/>
                <a:gd name="T5" fmla="*/ 185 h 643"/>
                <a:gd name="T6" fmla="*/ 342 w 510"/>
                <a:gd name="T7" fmla="*/ 161 h 643"/>
                <a:gd name="T8" fmla="*/ 356 w 510"/>
                <a:gd name="T9" fmla="*/ 43 h 643"/>
                <a:gd name="T10" fmla="*/ 108 w 510"/>
                <a:gd name="T11" fmla="*/ 0 h 643"/>
                <a:gd name="T12" fmla="*/ 0 w 510"/>
                <a:gd name="T13" fmla="*/ 567 h 643"/>
              </a:gdLst>
              <a:ahLst/>
              <a:cxnLst>
                <a:cxn ang="0">
                  <a:pos x="T0" y="T1"/>
                </a:cxn>
                <a:cxn ang="0">
                  <a:pos x="T2" y="T3"/>
                </a:cxn>
                <a:cxn ang="0">
                  <a:pos x="T4" y="T5"/>
                </a:cxn>
                <a:cxn ang="0">
                  <a:pos x="T6" y="T7"/>
                </a:cxn>
                <a:cxn ang="0">
                  <a:pos x="T8" y="T9"/>
                </a:cxn>
                <a:cxn ang="0">
                  <a:pos x="T10" y="T11"/>
                </a:cxn>
                <a:cxn ang="0">
                  <a:pos x="T12" y="T13"/>
                </a:cxn>
              </a:cxnLst>
              <a:rect l="0" t="0" r="r" b="b"/>
              <a:pathLst>
                <a:path w="510" h="643">
                  <a:moveTo>
                    <a:pt x="0" y="567"/>
                  </a:moveTo>
                  <a:lnTo>
                    <a:pt x="448" y="643"/>
                  </a:lnTo>
                  <a:lnTo>
                    <a:pt x="510" y="185"/>
                  </a:lnTo>
                  <a:lnTo>
                    <a:pt x="342" y="161"/>
                  </a:lnTo>
                  <a:lnTo>
                    <a:pt x="356" y="43"/>
                  </a:lnTo>
                  <a:lnTo>
                    <a:pt x="108" y="0"/>
                  </a:lnTo>
                  <a:lnTo>
                    <a:pt x="0" y="567"/>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10"/>
            <p:cNvSpPr>
              <a:spLocks/>
            </p:cNvSpPr>
            <p:nvPr/>
          </p:nvSpPr>
          <p:spPr bwMode="auto">
            <a:xfrm>
              <a:off x="3108150" y="4011818"/>
              <a:ext cx="761922" cy="788318"/>
            </a:xfrm>
            <a:custGeom>
              <a:avLst/>
              <a:gdLst>
                <a:gd name="T0" fmla="*/ 87 w 635"/>
                <a:gd name="T1" fmla="*/ 0 h 657"/>
                <a:gd name="T2" fmla="*/ 0 w 635"/>
                <a:gd name="T3" fmla="*/ 649 h 657"/>
                <a:gd name="T4" fmla="*/ 76 w 635"/>
                <a:gd name="T5" fmla="*/ 657 h 657"/>
                <a:gd name="T6" fmla="*/ 83 w 635"/>
                <a:gd name="T7" fmla="*/ 607 h 657"/>
                <a:gd name="T8" fmla="*/ 241 w 635"/>
                <a:gd name="T9" fmla="*/ 628 h 657"/>
                <a:gd name="T10" fmla="*/ 241 w 635"/>
                <a:gd name="T11" fmla="*/ 607 h 657"/>
                <a:gd name="T12" fmla="*/ 588 w 635"/>
                <a:gd name="T13" fmla="*/ 635 h 657"/>
                <a:gd name="T14" fmla="*/ 626 w 635"/>
                <a:gd name="T15" fmla="*/ 120 h 657"/>
                <a:gd name="T16" fmla="*/ 633 w 635"/>
                <a:gd name="T17" fmla="*/ 120 h 657"/>
                <a:gd name="T18" fmla="*/ 635 w 635"/>
                <a:gd name="T19" fmla="*/ 59 h 657"/>
                <a:gd name="T20" fmla="*/ 87 w 635"/>
                <a:gd name="T21"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5" h="657">
                  <a:moveTo>
                    <a:pt x="87" y="0"/>
                  </a:moveTo>
                  <a:lnTo>
                    <a:pt x="0" y="649"/>
                  </a:lnTo>
                  <a:lnTo>
                    <a:pt x="76" y="657"/>
                  </a:lnTo>
                  <a:lnTo>
                    <a:pt x="83" y="607"/>
                  </a:lnTo>
                  <a:lnTo>
                    <a:pt x="241" y="628"/>
                  </a:lnTo>
                  <a:lnTo>
                    <a:pt x="241" y="607"/>
                  </a:lnTo>
                  <a:lnTo>
                    <a:pt x="588" y="635"/>
                  </a:lnTo>
                  <a:lnTo>
                    <a:pt x="626" y="120"/>
                  </a:lnTo>
                  <a:lnTo>
                    <a:pt x="633" y="120"/>
                  </a:lnTo>
                  <a:lnTo>
                    <a:pt x="635" y="59"/>
                  </a:lnTo>
                  <a:lnTo>
                    <a:pt x="87" y="0"/>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11"/>
            <p:cNvSpPr>
              <a:spLocks/>
            </p:cNvSpPr>
            <p:nvPr/>
          </p:nvSpPr>
          <p:spPr bwMode="auto">
            <a:xfrm>
              <a:off x="3212540" y="3462275"/>
              <a:ext cx="796719" cy="628735"/>
            </a:xfrm>
            <a:custGeom>
              <a:avLst/>
              <a:gdLst>
                <a:gd name="T0" fmla="*/ 0 w 664"/>
                <a:gd name="T1" fmla="*/ 458 h 524"/>
                <a:gd name="T2" fmla="*/ 548 w 664"/>
                <a:gd name="T3" fmla="*/ 517 h 524"/>
                <a:gd name="T4" fmla="*/ 633 w 664"/>
                <a:gd name="T5" fmla="*/ 524 h 524"/>
                <a:gd name="T6" fmla="*/ 657 w 664"/>
                <a:gd name="T7" fmla="*/ 177 h 524"/>
                <a:gd name="T8" fmla="*/ 664 w 664"/>
                <a:gd name="T9" fmla="*/ 59 h 524"/>
                <a:gd name="T10" fmla="*/ 489 w 664"/>
                <a:gd name="T11" fmla="*/ 47 h 524"/>
                <a:gd name="T12" fmla="*/ 62 w 664"/>
                <a:gd name="T13" fmla="*/ 0 h 524"/>
                <a:gd name="T14" fmla="*/ 0 w 664"/>
                <a:gd name="T15" fmla="*/ 458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524">
                  <a:moveTo>
                    <a:pt x="0" y="458"/>
                  </a:moveTo>
                  <a:lnTo>
                    <a:pt x="548" y="517"/>
                  </a:lnTo>
                  <a:lnTo>
                    <a:pt x="633" y="524"/>
                  </a:lnTo>
                  <a:lnTo>
                    <a:pt x="657" y="177"/>
                  </a:lnTo>
                  <a:lnTo>
                    <a:pt x="664" y="59"/>
                  </a:lnTo>
                  <a:lnTo>
                    <a:pt x="489" y="47"/>
                  </a:lnTo>
                  <a:lnTo>
                    <a:pt x="62" y="0"/>
                  </a:lnTo>
                  <a:lnTo>
                    <a:pt x="0" y="458"/>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12"/>
            <p:cNvSpPr>
              <a:spLocks/>
            </p:cNvSpPr>
            <p:nvPr/>
          </p:nvSpPr>
          <p:spPr bwMode="auto">
            <a:xfrm>
              <a:off x="3085352" y="2877935"/>
              <a:ext cx="761922" cy="640733"/>
            </a:xfrm>
            <a:custGeom>
              <a:avLst/>
              <a:gdLst>
                <a:gd name="T0" fmla="*/ 71 w 269"/>
                <a:gd name="T1" fmla="*/ 206 h 226"/>
                <a:gd name="T2" fmla="*/ 252 w 269"/>
                <a:gd name="T3" fmla="*/ 226 h 226"/>
                <a:gd name="T4" fmla="*/ 261 w 269"/>
                <a:gd name="T5" fmla="*/ 128 h 226"/>
                <a:gd name="T6" fmla="*/ 269 w 269"/>
                <a:gd name="T7" fmla="*/ 29 h 226"/>
                <a:gd name="T8" fmla="*/ 30 w 269"/>
                <a:gd name="T9" fmla="*/ 0 h 226"/>
                <a:gd name="T10" fmla="*/ 27 w 269"/>
                <a:gd name="T11" fmla="*/ 24 h 226"/>
                <a:gd name="T12" fmla="*/ 6 w 269"/>
                <a:gd name="T13" fmla="*/ 146 h 226"/>
                <a:gd name="T14" fmla="*/ 0 w 269"/>
                <a:gd name="T15" fmla="*/ 196 h 226"/>
                <a:gd name="T16" fmla="*/ 71 w 269"/>
                <a:gd name="T17" fmla="*/ 20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6">
                  <a:moveTo>
                    <a:pt x="71" y="206"/>
                  </a:moveTo>
                  <a:cubicBezTo>
                    <a:pt x="252" y="226"/>
                    <a:pt x="252" y="226"/>
                    <a:pt x="252" y="226"/>
                  </a:cubicBezTo>
                  <a:cubicBezTo>
                    <a:pt x="261" y="128"/>
                    <a:pt x="261" y="128"/>
                    <a:pt x="261" y="128"/>
                  </a:cubicBezTo>
                  <a:cubicBezTo>
                    <a:pt x="269" y="29"/>
                    <a:pt x="269" y="29"/>
                    <a:pt x="269" y="29"/>
                  </a:cubicBezTo>
                  <a:cubicBezTo>
                    <a:pt x="189" y="23"/>
                    <a:pt x="109" y="14"/>
                    <a:pt x="30" y="0"/>
                  </a:cubicBezTo>
                  <a:cubicBezTo>
                    <a:pt x="27" y="24"/>
                    <a:pt x="27" y="24"/>
                    <a:pt x="27" y="24"/>
                  </a:cubicBezTo>
                  <a:cubicBezTo>
                    <a:pt x="6" y="146"/>
                    <a:pt x="6" y="146"/>
                    <a:pt x="6" y="146"/>
                  </a:cubicBezTo>
                  <a:cubicBezTo>
                    <a:pt x="0" y="196"/>
                    <a:pt x="0" y="196"/>
                    <a:pt x="0" y="196"/>
                  </a:cubicBezTo>
                  <a:lnTo>
                    <a:pt x="71" y="206"/>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3"/>
            <p:cNvSpPr>
              <a:spLocks/>
            </p:cNvSpPr>
            <p:nvPr/>
          </p:nvSpPr>
          <p:spPr bwMode="auto">
            <a:xfrm>
              <a:off x="2779383" y="2251599"/>
              <a:ext cx="1117086" cy="709127"/>
            </a:xfrm>
            <a:custGeom>
              <a:avLst/>
              <a:gdLst>
                <a:gd name="T0" fmla="*/ 138 w 394"/>
                <a:gd name="T1" fmla="*/ 221 h 250"/>
                <a:gd name="T2" fmla="*/ 377 w 394"/>
                <a:gd name="T3" fmla="*/ 250 h 250"/>
                <a:gd name="T4" fmla="*/ 381 w 394"/>
                <a:gd name="T5" fmla="*/ 205 h 250"/>
                <a:gd name="T6" fmla="*/ 394 w 394"/>
                <a:gd name="T7" fmla="*/ 58 h 250"/>
                <a:gd name="T8" fmla="*/ 10 w 394"/>
                <a:gd name="T9" fmla="*/ 0 h 250"/>
                <a:gd name="T10" fmla="*/ 0 w 394"/>
                <a:gd name="T11" fmla="*/ 45 h 250"/>
                <a:gd name="T12" fmla="*/ 7 w 394"/>
                <a:gd name="T13" fmla="*/ 63 h 250"/>
                <a:gd name="T14" fmla="*/ 8 w 394"/>
                <a:gd name="T15" fmla="*/ 78 h 250"/>
                <a:gd name="T16" fmla="*/ 15 w 394"/>
                <a:gd name="T17" fmla="*/ 85 h 250"/>
                <a:gd name="T18" fmla="*/ 20 w 394"/>
                <a:gd name="T19" fmla="*/ 97 h 250"/>
                <a:gd name="T20" fmla="*/ 34 w 394"/>
                <a:gd name="T21" fmla="*/ 119 h 250"/>
                <a:gd name="T22" fmla="*/ 42 w 394"/>
                <a:gd name="T23" fmla="*/ 122 h 250"/>
                <a:gd name="T24" fmla="*/ 27 w 394"/>
                <a:gd name="T25" fmla="*/ 165 h 250"/>
                <a:gd name="T26" fmla="*/ 33 w 394"/>
                <a:gd name="T27" fmla="*/ 179 h 250"/>
                <a:gd name="T28" fmla="*/ 48 w 394"/>
                <a:gd name="T29" fmla="*/ 179 h 250"/>
                <a:gd name="T30" fmla="*/ 51 w 394"/>
                <a:gd name="T31" fmla="*/ 192 h 250"/>
                <a:gd name="T32" fmla="*/ 54 w 394"/>
                <a:gd name="T33" fmla="*/ 206 h 250"/>
                <a:gd name="T34" fmla="*/ 67 w 394"/>
                <a:gd name="T35" fmla="*/ 227 h 250"/>
                <a:gd name="T36" fmla="*/ 73 w 394"/>
                <a:gd name="T37" fmla="*/ 238 h 250"/>
                <a:gd name="T38" fmla="*/ 95 w 394"/>
                <a:gd name="T39" fmla="*/ 236 h 250"/>
                <a:gd name="T40" fmla="*/ 119 w 394"/>
                <a:gd name="T41" fmla="*/ 234 h 250"/>
                <a:gd name="T42" fmla="*/ 128 w 394"/>
                <a:gd name="T43" fmla="*/ 237 h 250"/>
                <a:gd name="T44" fmla="*/ 135 w 394"/>
                <a:gd name="T45" fmla="*/ 245 h 250"/>
                <a:gd name="T46" fmla="*/ 138 w 394"/>
                <a:gd name="T47" fmla="*/ 2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4" h="250">
                  <a:moveTo>
                    <a:pt x="138" y="221"/>
                  </a:moveTo>
                  <a:cubicBezTo>
                    <a:pt x="217" y="235"/>
                    <a:pt x="297" y="244"/>
                    <a:pt x="377" y="250"/>
                  </a:cubicBezTo>
                  <a:cubicBezTo>
                    <a:pt x="381" y="205"/>
                    <a:pt x="381" y="205"/>
                    <a:pt x="381" y="205"/>
                  </a:cubicBezTo>
                  <a:cubicBezTo>
                    <a:pt x="394" y="58"/>
                    <a:pt x="394" y="58"/>
                    <a:pt x="394" y="58"/>
                  </a:cubicBezTo>
                  <a:cubicBezTo>
                    <a:pt x="277" y="47"/>
                    <a:pt x="157" y="29"/>
                    <a:pt x="10" y="0"/>
                  </a:cubicBezTo>
                  <a:cubicBezTo>
                    <a:pt x="0" y="45"/>
                    <a:pt x="0" y="45"/>
                    <a:pt x="0" y="45"/>
                  </a:cubicBezTo>
                  <a:cubicBezTo>
                    <a:pt x="7" y="63"/>
                    <a:pt x="7" y="63"/>
                    <a:pt x="7" y="63"/>
                  </a:cubicBezTo>
                  <a:cubicBezTo>
                    <a:pt x="7" y="67"/>
                    <a:pt x="2" y="72"/>
                    <a:pt x="8" y="78"/>
                  </a:cubicBezTo>
                  <a:cubicBezTo>
                    <a:pt x="12" y="82"/>
                    <a:pt x="5" y="82"/>
                    <a:pt x="15" y="85"/>
                  </a:cubicBezTo>
                  <a:cubicBezTo>
                    <a:pt x="18" y="86"/>
                    <a:pt x="16" y="92"/>
                    <a:pt x="20" y="97"/>
                  </a:cubicBezTo>
                  <a:cubicBezTo>
                    <a:pt x="26" y="105"/>
                    <a:pt x="22" y="110"/>
                    <a:pt x="34" y="119"/>
                  </a:cubicBezTo>
                  <a:cubicBezTo>
                    <a:pt x="37" y="122"/>
                    <a:pt x="30" y="120"/>
                    <a:pt x="42" y="122"/>
                  </a:cubicBezTo>
                  <a:cubicBezTo>
                    <a:pt x="45" y="122"/>
                    <a:pt x="27" y="160"/>
                    <a:pt x="27" y="165"/>
                  </a:cubicBezTo>
                  <a:cubicBezTo>
                    <a:pt x="27" y="173"/>
                    <a:pt x="26" y="174"/>
                    <a:pt x="33" y="179"/>
                  </a:cubicBezTo>
                  <a:cubicBezTo>
                    <a:pt x="36" y="181"/>
                    <a:pt x="55" y="160"/>
                    <a:pt x="48" y="179"/>
                  </a:cubicBezTo>
                  <a:cubicBezTo>
                    <a:pt x="47" y="182"/>
                    <a:pt x="50" y="189"/>
                    <a:pt x="51" y="192"/>
                  </a:cubicBezTo>
                  <a:cubicBezTo>
                    <a:pt x="52" y="194"/>
                    <a:pt x="54" y="205"/>
                    <a:pt x="54" y="206"/>
                  </a:cubicBezTo>
                  <a:cubicBezTo>
                    <a:pt x="54" y="215"/>
                    <a:pt x="69" y="214"/>
                    <a:pt x="67" y="227"/>
                  </a:cubicBezTo>
                  <a:cubicBezTo>
                    <a:pt x="66" y="230"/>
                    <a:pt x="69" y="245"/>
                    <a:pt x="73" y="238"/>
                  </a:cubicBezTo>
                  <a:cubicBezTo>
                    <a:pt x="77" y="230"/>
                    <a:pt x="87" y="241"/>
                    <a:pt x="95" y="236"/>
                  </a:cubicBezTo>
                  <a:cubicBezTo>
                    <a:pt x="101" y="231"/>
                    <a:pt x="118" y="247"/>
                    <a:pt x="119" y="234"/>
                  </a:cubicBezTo>
                  <a:cubicBezTo>
                    <a:pt x="119" y="232"/>
                    <a:pt x="128" y="228"/>
                    <a:pt x="128" y="237"/>
                  </a:cubicBezTo>
                  <a:cubicBezTo>
                    <a:pt x="129" y="239"/>
                    <a:pt x="131" y="245"/>
                    <a:pt x="135" y="245"/>
                  </a:cubicBezTo>
                  <a:lnTo>
                    <a:pt x="138" y="221"/>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14"/>
            <p:cNvSpPr>
              <a:spLocks/>
            </p:cNvSpPr>
            <p:nvPr/>
          </p:nvSpPr>
          <p:spPr bwMode="auto">
            <a:xfrm>
              <a:off x="3397321" y="4155804"/>
              <a:ext cx="1533443" cy="1499845"/>
            </a:xfrm>
            <a:custGeom>
              <a:avLst/>
              <a:gdLst>
                <a:gd name="T0" fmla="*/ 166 w 541"/>
                <a:gd name="T1" fmla="*/ 0 h 529"/>
                <a:gd name="T2" fmla="*/ 147 w 541"/>
                <a:gd name="T3" fmla="*/ 218 h 529"/>
                <a:gd name="T4" fmla="*/ 0 w 541"/>
                <a:gd name="T5" fmla="*/ 215 h 529"/>
                <a:gd name="T6" fmla="*/ 14 w 541"/>
                <a:gd name="T7" fmla="*/ 227 h 529"/>
                <a:gd name="T8" fmla="*/ 32 w 541"/>
                <a:gd name="T9" fmla="*/ 248 h 529"/>
                <a:gd name="T10" fmla="*/ 49 w 541"/>
                <a:gd name="T11" fmla="*/ 267 h 529"/>
                <a:gd name="T12" fmla="*/ 66 w 541"/>
                <a:gd name="T13" fmla="*/ 282 h 529"/>
                <a:gd name="T14" fmla="*/ 73 w 541"/>
                <a:gd name="T15" fmla="*/ 298 h 529"/>
                <a:gd name="T16" fmla="*/ 101 w 541"/>
                <a:gd name="T17" fmla="*/ 346 h 529"/>
                <a:gd name="T18" fmla="*/ 123 w 541"/>
                <a:gd name="T19" fmla="*/ 361 h 529"/>
                <a:gd name="T20" fmla="*/ 142 w 541"/>
                <a:gd name="T21" fmla="*/ 351 h 529"/>
                <a:gd name="T22" fmla="*/ 161 w 541"/>
                <a:gd name="T23" fmla="*/ 328 h 529"/>
                <a:gd name="T24" fmla="*/ 178 w 541"/>
                <a:gd name="T25" fmla="*/ 328 h 529"/>
                <a:gd name="T26" fmla="*/ 216 w 541"/>
                <a:gd name="T27" fmla="*/ 337 h 529"/>
                <a:gd name="T28" fmla="*/ 228 w 541"/>
                <a:gd name="T29" fmla="*/ 352 h 529"/>
                <a:gd name="T30" fmla="*/ 237 w 541"/>
                <a:gd name="T31" fmla="*/ 365 h 529"/>
                <a:gd name="T32" fmla="*/ 246 w 541"/>
                <a:gd name="T33" fmla="*/ 387 h 529"/>
                <a:gd name="T34" fmla="*/ 260 w 541"/>
                <a:gd name="T35" fmla="*/ 411 h 529"/>
                <a:gd name="T36" fmla="*/ 265 w 541"/>
                <a:gd name="T37" fmla="*/ 421 h 529"/>
                <a:gd name="T38" fmla="*/ 288 w 541"/>
                <a:gd name="T39" fmla="*/ 445 h 529"/>
                <a:gd name="T40" fmla="*/ 289 w 541"/>
                <a:gd name="T41" fmla="*/ 468 h 529"/>
                <a:gd name="T42" fmla="*/ 291 w 541"/>
                <a:gd name="T43" fmla="*/ 474 h 529"/>
                <a:gd name="T44" fmla="*/ 304 w 541"/>
                <a:gd name="T45" fmla="*/ 500 h 529"/>
                <a:gd name="T46" fmla="*/ 335 w 541"/>
                <a:gd name="T47" fmla="*/ 512 h 529"/>
                <a:gd name="T48" fmla="*/ 364 w 541"/>
                <a:gd name="T49" fmla="*/ 520 h 529"/>
                <a:gd name="T50" fmla="*/ 379 w 541"/>
                <a:gd name="T51" fmla="*/ 525 h 529"/>
                <a:gd name="T52" fmla="*/ 377 w 541"/>
                <a:gd name="T53" fmla="*/ 436 h 529"/>
                <a:gd name="T54" fmla="*/ 417 w 541"/>
                <a:gd name="T55" fmla="*/ 409 h 529"/>
                <a:gd name="T56" fmla="*/ 493 w 541"/>
                <a:gd name="T57" fmla="*/ 356 h 529"/>
                <a:gd name="T58" fmla="*/ 529 w 541"/>
                <a:gd name="T59" fmla="*/ 333 h 529"/>
                <a:gd name="T60" fmla="*/ 532 w 541"/>
                <a:gd name="T61" fmla="*/ 310 h 529"/>
                <a:gd name="T62" fmla="*/ 538 w 541"/>
                <a:gd name="T63" fmla="*/ 290 h 529"/>
                <a:gd name="T64" fmla="*/ 539 w 541"/>
                <a:gd name="T65" fmla="*/ 271 h 529"/>
                <a:gd name="T66" fmla="*/ 534 w 541"/>
                <a:gd name="T67" fmla="*/ 260 h 529"/>
                <a:gd name="T68" fmla="*/ 525 w 541"/>
                <a:gd name="T69" fmla="*/ 239 h 529"/>
                <a:gd name="T70" fmla="*/ 522 w 541"/>
                <a:gd name="T71" fmla="*/ 234 h 529"/>
                <a:gd name="T72" fmla="*/ 516 w 541"/>
                <a:gd name="T73" fmla="*/ 179 h 529"/>
                <a:gd name="T74" fmla="*/ 506 w 541"/>
                <a:gd name="T75" fmla="*/ 152 h 529"/>
                <a:gd name="T76" fmla="*/ 498 w 541"/>
                <a:gd name="T77" fmla="*/ 149 h 529"/>
                <a:gd name="T78" fmla="*/ 488 w 541"/>
                <a:gd name="T79" fmla="*/ 145 h 529"/>
                <a:gd name="T80" fmla="*/ 476 w 541"/>
                <a:gd name="T81" fmla="*/ 138 h 529"/>
                <a:gd name="T82" fmla="*/ 468 w 541"/>
                <a:gd name="T83" fmla="*/ 133 h 529"/>
                <a:gd name="T84" fmla="*/ 450 w 541"/>
                <a:gd name="T85" fmla="*/ 136 h 529"/>
                <a:gd name="T86" fmla="*/ 435 w 541"/>
                <a:gd name="T87" fmla="*/ 139 h 529"/>
                <a:gd name="T88" fmla="*/ 429 w 541"/>
                <a:gd name="T89" fmla="*/ 144 h 529"/>
                <a:gd name="T90" fmla="*/ 418 w 541"/>
                <a:gd name="T91" fmla="*/ 142 h 529"/>
                <a:gd name="T92" fmla="*/ 404 w 541"/>
                <a:gd name="T93" fmla="*/ 139 h 529"/>
                <a:gd name="T94" fmla="*/ 396 w 541"/>
                <a:gd name="T95" fmla="*/ 137 h 529"/>
                <a:gd name="T96" fmla="*/ 389 w 541"/>
                <a:gd name="T97" fmla="*/ 136 h 529"/>
                <a:gd name="T98" fmla="*/ 379 w 541"/>
                <a:gd name="T99" fmla="*/ 137 h 529"/>
                <a:gd name="T100" fmla="*/ 363 w 541"/>
                <a:gd name="T101" fmla="*/ 138 h 529"/>
                <a:gd name="T102" fmla="*/ 358 w 541"/>
                <a:gd name="T103" fmla="*/ 130 h 529"/>
                <a:gd name="T104" fmla="*/ 350 w 541"/>
                <a:gd name="T105" fmla="*/ 124 h 529"/>
                <a:gd name="T106" fmla="*/ 329 w 541"/>
                <a:gd name="T107" fmla="*/ 123 h 529"/>
                <a:gd name="T108" fmla="*/ 310 w 541"/>
                <a:gd name="T109" fmla="*/ 119 h 529"/>
                <a:gd name="T110" fmla="*/ 299 w 541"/>
                <a:gd name="T111" fmla="*/ 110 h 529"/>
                <a:gd name="T112" fmla="*/ 284 w 541"/>
                <a:gd name="T113" fmla="*/ 105 h 529"/>
                <a:gd name="T114" fmla="*/ 278 w 541"/>
                <a:gd name="T115" fmla="*/ 10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1" h="529">
                  <a:moveTo>
                    <a:pt x="281" y="5"/>
                  </a:moveTo>
                  <a:cubicBezTo>
                    <a:pt x="166" y="0"/>
                    <a:pt x="166" y="0"/>
                    <a:pt x="166" y="0"/>
                  </a:cubicBezTo>
                  <a:cubicBezTo>
                    <a:pt x="163" y="0"/>
                    <a:pt x="163" y="0"/>
                    <a:pt x="163" y="0"/>
                  </a:cubicBezTo>
                  <a:cubicBezTo>
                    <a:pt x="147" y="218"/>
                    <a:pt x="147" y="218"/>
                    <a:pt x="147" y="218"/>
                  </a:cubicBezTo>
                  <a:cubicBezTo>
                    <a:pt x="0" y="206"/>
                    <a:pt x="0" y="206"/>
                    <a:pt x="0" y="206"/>
                  </a:cubicBezTo>
                  <a:cubicBezTo>
                    <a:pt x="0" y="215"/>
                    <a:pt x="0" y="215"/>
                    <a:pt x="0" y="215"/>
                  </a:cubicBezTo>
                  <a:cubicBezTo>
                    <a:pt x="1" y="215"/>
                    <a:pt x="8" y="217"/>
                    <a:pt x="9" y="219"/>
                  </a:cubicBezTo>
                  <a:cubicBezTo>
                    <a:pt x="11" y="222"/>
                    <a:pt x="13" y="224"/>
                    <a:pt x="14" y="227"/>
                  </a:cubicBezTo>
                  <a:cubicBezTo>
                    <a:pt x="16" y="232"/>
                    <a:pt x="14" y="233"/>
                    <a:pt x="22" y="236"/>
                  </a:cubicBezTo>
                  <a:cubicBezTo>
                    <a:pt x="29" y="238"/>
                    <a:pt x="26" y="244"/>
                    <a:pt x="32" y="248"/>
                  </a:cubicBezTo>
                  <a:cubicBezTo>
                    <a:pt x="32" y="248"/>
                    <a:pt x="36" y="253"/>
                    <a:pt x="36" y="253"/>
                  </a:cubicBezTo>
                  <a:cubicBezTo>
                    <a:pt x="37" y="255"/>
                    <a:pt x="48" y="267"/>
                    <a:pt x="49" y="267"/>
                  </a:cubicBezTo>
                  <a:cubicBezTo>
                    <a:pt x="52" y="267"/>
                    <a:pt x="58" y="269"/>
                    <a:pt x="59" y="273"/>
                  </a:cubicBezTo>
                  <a:cubicBezTo>
                    <a:pt x="61" y="279"/>
                    <a:pt x="66" y="275"/>
                    <a:pt x="66" y="282"/>
                  </a:cubicBezTo>
                  <a:cubicBezTo>
                    <a:pt x="66" y="285"/>
                    <a:pt x="69" y="288"/>
                    <a:pt x="69" y="291"/>
                  </a:cubicBezTo>
                  <a:cubicBezTo>
                    <a:pt x="69" y="291"/>
                    <a:pt x="72" y="295"/>
                    <a:pt x="73" y="298"/>
                  </a:cubicBezTo>
                  <a:cubicBezTo>
                    <a:pt x="75" y="319"/>
                    <a:pt x="68" y="318"/>
                    <a:pt x="85" y="334"/>
                  </a:cubicBezTo>
                  <a:cubicBezTo>
                    <a:pt x="90" y="338"/>
                    <a:pt x="94" y="345"/>
                    <a:pt x="101" y="346"/>
                  </a:cubicBezTo>
                  <a:cubicBezTo>
                    <a:pt x="106" y="346"/>
                    <a:pt x="109" y="356"/>
                    <a:pt x="114" y="357"/>
                  </a:cubicBezTo>
                  <a:cubicBezTo>
                    <a:pt x="116" y="357"/>
                    <a:pt x="121" y="360"/>
                    <a:pt x="123" y="361"/>
                  </a:cubicBezTo>
                  <a:cubicBezTo>
                    <a:pt x="124" y="362"/>
                    <a:pt x="129" y="364"/>
                    <a:pt x="130" y="365"/>
                  </a:cubicBezTo>
                  <a:cubicBezTo>
                    <a:pt x="131" y="364"/>
                    <a:pt x="141" y="352"/>
                    <a:pt x="142" y="351"/>
                  </a:cubicBezTo>
                  <a:cubicBezTo>
                    <a:pt x="144" y="347"/>
                    <a:pt x="145" y="348"/>
                    <a:pt x="146" y="342"/>
                  </a:cubicBezTo>
                  <a:cubicBezTo>
                    <a:pt x="146" y="335"/>
                    <a:pt x="154" y="330"/>
                    <a:pt x="161" y="328"/>
                  </a:cubicBezTo>
                  <a:cubicBezTo>
                    <a:pt x="161" y="327"/>
                    <a:pt x="172" y="323"/>
                    <a:pt x="172" y="323"/>
                  </a:cubicBezTo>
                  <a:cubicBezTo>
                    <a:pt x="178" y="328"/>
                    <a:pt x="178" y="328"/>
                    <a:pt x="178" y="328"/>
                  </a:cubicBezTo>
                  <a:cubicBezTo>
                    <a:pt x="185" y="329"/>
                    <a:pt x="194" y="329"/>
                    <a:pt x="200" y="330"/>
                  </a:cubicBezTo>
                  <a:cubicBezTo>
                    <a:pt x="207" y="332"/>
                    <a:pt x="210" y="331"/>
                    <a:pt x="216" y="337"/>
                  </a:cubicBezTo>
                  <a:cubicBezTo>
                    <a:pt x="217" y="339"/>
                    <a:pt x="215" y="340"/>
                    <a:pt x="221" y="345"/>
                  </a:cubicBezTo>
                  <a:cubicBezTo>
                    <a:pt x="222" y="347"/>
                    <a:pt x="226" y="351"/>
                    <a:pt x="228" y="352"/>
                  </a:cubicBezTo>
                  <a:cubicBezTo>
                    <a:pt x="228" y="352"/>
                    <a:pt x="228" y="352"/>
                    <a:pt x="228" y="352"/>
                  </a:cubicBezTo>
                  <a:cubicBezTo>
                    <a:pt x="238" y="360"/>
                    <a:pt x="232" y="356"/>
                    <a:pt x="237" y="365"/>
                  </a:cubicBezTo>
                  <a:cubicBezTo>
                    <a:pt x="238" y="366"/>
                    <a:pt x="241" y="365"/>
                    <a:pt x="240" y="372"/>
                  </a:cubicBezTo>
                  <a:cubicBezTo>
                    <a:pt x="240" y="376"/>
                    <a:pt x="245" y="383"/>
                    <a:pt x="246" y="387"/>
                  </a:cubicBezTo>
                  <a:cubicBezTo>
                    <a:pt x="247" y="391"/>
                    <a:pt x="253" y="401"/>
                    <a:pt x="253" y="403"/>
                  </a:cubicBezTo>
                  <a:cubicBezTo>
                    <a:pt x="253" y="410"/>
                    <a:pt x="253" y="409"/>
                    <a:pt x="260" y="411"/>
                  </a:cubicBezTo>
                  <a:cubicBezTo>
                    <a:pt x="260" y="412"/>
                    <a:pt x="260" y="412"/>
                    <a:pt x="260" y="412"/>
                  </a:cubicBezTo>
                  <a:cubicBezTo>
                    <a:pt x="261" y="414"/>
                    <a:pt x="265" y="418"/>
                    <a:pt x="265" y="421"/>
                  </a:cubicBezTo>
                  <a:cubicBezTo>
                    <a:pt x="265" y="422"/>
                    <a:pt x="272" y="432"/>
                    <a:pt x="274" y="434"/>
                  </a:cubicBezTo>
                  <a:cubicBezTo>
                    <a:pt x="280" y="440"/>
                    <a:pt x="284" y="437"/>
                    <a:pt x="288" y="445"/>
                  </a:cubicBezTo>
                  <a:cubicBezTo>
                    <a:pt x="290" y="449"/>
                    <a:pt x="281" y="457"/>
                    <a:pt x="288" y="458"/>
                  </a:cubicBezTo>
                  <a:cubicBezTo>
                    <a:pt x="292" y="458"/>
                    <a:pt x="289" y="466"/>
                    <a:pt x="289" y="468"/>
                  </a:cubicBezTo>
                  <a:cubicBezTo>
                    <a:pt x="287" y="471"/>
                    <a:pt x="287" y="470"/>
                    <a:pt x="290" y="472"/>
                  </a:cubicBezTo>
                  <a:cubicBezTo>
                    <a:pt x="291" y="474"/>
                    <a:pt x="291" y="474"/>
                    <a:pt x="291" y="474"/>
                  </a:cubicBezTo>
                  <a:cubicBezTo>
                    <a:pt x="299" y="476"/>
                    <a:pt x="297" y="484"/>
                    <a:pt x="299" y="490"/>
                  </a:cubicBezTo>
                  <a:cubicBezTo>
                    <a:pt x="300" y="494"/>
                    <a:pt x="302" y="497"/>
                    <a:pt x="304" y="500"/>
                  </a:cubicBezTo>
                  <a:cubicBezTo>
                    <a:pt x="304" y="501"/>
                    <a:pt x="319" y="507"/>
                    <a:pt x="321" y="507"/>
                  </a:cubicBezTo>
                  <a:cubicBezTo>
                    <a:pt x="326" y="508"/>
                    <a:pt x="331" y="508"/>
                    <a:pt x="335" y="512"/>
                  </a:cubicBezTo>
                  <a:cubicBezTo>
                    <a:pt x="336" y="512"/>
                    <a:pt x="339" y="515"/>
                    <a:pt x="339" y="515"/>
                  </a:cubicBezTo>
                  <a:cubicBezTo>
                    <a:pt x="347" y="519"/>
                    <a:pt x="359" y="516"/>
                    <a:pt x="364" y="520"/>
                  </a:cubicBezTo>
                  <a:cubicBezTo>
                    <a:pt x="365" y="521"/>
                    <a:pt x="375" y="529"/>
                    <a:pt x="377" y="526"/>
                  </a:cubicBezTo>
                  <a:cubicBezTo>
                    <a:pt x="377" y="526"/>
                    <a:pt x="379" y="525"/>
                    <a:pt x="379" y="525"/>
                  </a:cubicBezTo>
                  <a:cubicBezTo>
                    <a:pt x="382" y="516"/>
                    <a:pt x="374" y="493"/>
                    <a:pt x="371" y="484"/>
                  </a:cubicBezTo>
                  <a:cubicBezTo>
                    <a:pt x="367" y="471"/>
                    <a:pt x="388" y="444"/>
                    <a:pt x="377" y="436"/>
                  </a:cubicBezTo>
                  <a:cubicBezTo>
                    <a:pt x="370" y="432"/>
                    <a:pt x="389" y="435"/>
                    <a:pt x="392" y="425"/>
                  </a:cubicBezTo>
                  <a:cubicBezTo>
                    <a:pt x="394" y="419"/>
                    <a:pt x="410" y="418"/>
                    <a:pt x="417" y="409"/>
                  </a:cubicBezTo>
                  <a:cubicBezTo>
                    <a:pt x="421" y="403"/>
                    <a:pt x="454" y="394"/>
                    <a:pt x="471" y="377"/>
                  </a:cubicBezTo>
                  <a:cubicBezTo>
                    <a:pt x="482" y="366"/>
                    <a:pt x="482" y="370"/>
                    <a:pt x="493" y="356"/>
                  </a:cubicBezTo>
                  <a:cubicBezTo>
                    <a:pt x="495" y="354"/>
                    <a:pt x="524" y="342"/>
                    <a:pt x="529" y="342"/>
                  </a:cubicBezTo>
                  <a:cubicBezTo>
                    <a:pt x="528" y="339"/>
                    <a:pt x="529" y="337"/>
                    <a:pt x="529" y="333"/>
                  </a:cubicBezTo>
                  <a:cubicBezTo>
                    <a:pt x="529" y="331"/>
                    <a:pt x="534" y="326"/>
                    <a:pt x="533" y="318"/>
                  </a:cubicBezTo>
                  <a:cubicBezTo>
                    <a:pt x="533" y="310"/>
                    <a:pt x="534" y="316"/>
                    <a:pt x="532" y="310"/>
                  </a:cubicBezTo>
                  <a:cubicBezTo>
                    <a:pt x="531" y="308"/>
                    <a:pt x="536" y="305"/>
                    <a:pt x="532" y="301"/>
                  </a:cubicBezTo>
                  <a:cubicBezTo>
                    <a:pt x="531" y="299"/>
                    <a:pt x="538" y="291"/>
                    <a:pt x="538" y="290"/>
                  </a:cubicBezTo>
                  <a:cubicBezTo>
                    <a:pt x="539" y="287"/>
                    <a:pt x="539" y="278"/>
                    <a:pt x="539" y="277"/>
                  </a:cubicBezTo>
                  <a:cubicBezTo>
                    <a:pt x="541" y="276"/>
                    <a:pt x="540" y="273"/>
                    <a:pt x="539" y="271"/>
                  </a:cubicBezTo>
                  <a:cubicBezTo>
                    <a:pt x="539" y="270"/>
                    <a:pt x="536" y="267"/>
                    <a:pt x="536" y="265"/>
                  </a:cubicBezTo>
                  <a:cubicBezTo>
                    <a:pt x="535" y="263"/>
                    <a:pt x="534" y="264"/>
                    <a:pt x="534" y="260"/>
                  </a:cubicBezTo>
                  <a:cubicBezTo>
                    <a:pt x="534" y="257"/>
                    <a:pt x="532" y="256"/>
                    <a:pt x="529" y="252"/>
                  </a:cubicBezTo>
                  <a:cubicBezTo>
                    <a:pt x="526" y="247"/>
                    <a:pt x="528" y="244"/>
                    <a:pt x="525" y="239"/>
                  </a:cubicBezTo>
                  <a:cubicBezTo>
                    <a:pt x="524" y="237"/>
                    <a:pt x="525" y="238"/>
                    <a:pt x="523" y="235"/>
                  </a:cubicBezTo>
                  <a:cubicBezTo>
                    <a:pt x="523" y="235"/>
                    <a:pt x="523" y="234"/>
                    <a:pt x="522" y="234"/>
                  </a:cubicBezTo>
                  <a:cubicBezTo>
                    <a:pt x="522" y="233"/>
                    <a:pt x="518" y="230"/>
                    <a:pt x="517" y="230"/>
                  </a:cubicBezTo>
                  <a:cubicBezTo>
                    <a:pt x="516" y="179"/>
                    <a:pt x="516" y="179"/>
                    <a:pt x="516" y="179"/>
                  </a:cubicBezTo>
                  <a:cubicBezTo>
                    <a:pt x="516" y="153"/>
                    <a:pt x="516" y="153"/>
                    <a:pt x="516" y="153"/>
                  </a:cubicBezTo>
                  <a:cubicBezTo>
                    <a:pt x="515" y="151"/>
                    <a:pt x="508" y="151"/>
                    <a:pt x="506" y="152"/>
                  </a:cubicBezTo>
                  <a:cubicBezTo>
                    <a:pt x="506" y="152"/>
                    <a:pt x="503" y="153"/>
                    <a:pt x="502" y="152"/>
                  </a:cubicBezTo>
                  <a:cubicBezTo>
                    <a:pt x="499" y="149"/>
                    <a:pt x="499" y="149"/>
                    <a:pt x="498" y="149"/>
                  </a:cubicBezTo>
                  <a:cubicBezTo>
                    <a:pt x="497" y="149"/>
                    <a:pt x="496" y="149"/>
                    <a:pt x="495" y="148"/>
                  </a:cubicBezTo>
                  <a:cubicBezTo>
                    <a:pt x="492" y="147"/>
                    <a:pt x="492" y="146"/>
                    <a:pt x="488" y="145"/>
                  </a:cubicBezTo>
                  <a:cubicBezTo>
                    <a:pt x="486" y="145"/>
                    <a:pt x="489" y="143"/>
                    <a:pt x="482" y="144"/>
                  </a:cubicBezTo>
                  <a:cubicBezTo>
                    <a:pt x="482" y="144"/>
                    <a:pt x="477" y="140"/>
                    <a:pt x="476" y="138"/>
                  </a:cubicBezTo>
                  <a:cubicBezTo>
                    <a:pt x="476" y="138"/>
                    <a:pt x="473" y="135"/>
                    <a:pt x="473" y="135"/>
                  </a:cubicBezTo>
                  <a:cubicBezTo>
                    <a:pt x="471" y="133"/>
                    <a:pt x="471" y="133"/>
                    <a:pt x="468" y="133"/>
                  </a:cubicBezTo>
                  <a:cubicBezTo>
                    <a:pt x="467" y="134"/>
                    <a:pt x="465" y="137"/>
                    <a:pt x="462" y="137"/>
                  </a:cubicBezTo>
                  <a:cubicBezTo>
                    <a:pt x="456" y="139"/>
                    <a:pt x="454" y="131"/>
                    <a:pt x="450" y="136"/>
                  </a:cubicBezTo>
                  <a:cubicBezTo>
                    <a:pt x="450" y="137"/>
                    <a:pt x="446" y="140"/>
                    <a:pt x="445" y="139"/>
                  </a:cubicBezTo>
                  <a:cubicBezTo>
                    <a:pt x="443" y="137"/>
                    <a:pt x="437" y="138"/>
                    <a:pt x="435" y="139"/>
                  </a:cubicBezTo>
                  <a:cubicBezTo>
                    <a:pt x="431" y="141"/>
                    <a:pt x="432" y="139"/>
                    <a:pt x="430" y="143"/>
                  </a:cubicBezTo>
                  <a:cubicBezTo>
                    <a:pt x="430" y="143"/>
                    <a:pt x="429" y="144"/>
                    <a:pt x="429" y="144"/>
                  </a:cubicBezTo>
                  <a:cubicBezTo>
                    <a:pt x="429" y="144"/>
                    <a:pt x="426" y="145"/>
                    <a:pt x="424" y="145"/>
                  </a:cubicBezTo>
                  <a:cubicBezTo>
                    <a:pt x="420" y="145"/>
                    <a:pt x="423" y="143"/>
                    <a:pt x="418" y="142"/>
                  </a:cubicBezTo>
                  <a:cubicBezTo>
                    <a:pt x="411" y="140"/>
                    <a:pt x="414" y="134"/>
                    <a:pt x="411" y="137"/>
                  </a:cubicBezTo>
                  <a:cubicBezTo>
                    <a:pt x="409" y="137"/>
                    <a:pt x="407" y="142"/>
                    <a:pt x="404" y="139"/>
                  </a:cubicBezTo>
                  <a:cubicBezTo>
                    <a:pt x="403" y="137"/>
                    <a:pt x="401" y="137"/>
                    <a:pt x="401" y="135"/>
                  </a:cubicBezTo>
                  <a:cubicBezTo>
                    <a:pt x="400" y="133"/>
                    <a:pt x="397" y="134"/>
                    <a:pt x="396" y="137"/>
                  </a:cubicBezTo>
                  <a:cubicBezTo>
                    <a:pt x="396" y="138"/>
                    <a:pt x="393" y="144"/>
                    <a:pt x="392" y="144"/>
                  </a:cubicBezTo>
                  <a:cubicBezTo>
                    <a:pt x="387" y="144"/>
                    <a:pt x="393" y="136"/>
                    <a:pt x="389" y="136"/>
                  </a:cubicBezTo>
                  <a:cubicBezTo>
                    <a:pt x="383" y="136"/>
                    <a:pt x="386" y="137"/>
                    <a:pt x="382" y="138"/>
                  </a:cubicBezTo>
                  <a:cubicBezTo>
                    <a:pt x="381" y="139"/>
                    <a:pt x="379" y="139"/>
                    <a:pt x="379" y="137"/>
                  </a:cubicBezTo>
                  <a:cubicBezTo>
                    <a:pt x="378" y="134"/>
                    <a:pt x="375" y="136"/>
                    <a:pt x="373" y="133"/>
                  </a:cubicBezTo>
                  <a:cubicBezTo>
                    <a:pt x="371" y="128"/>
                    <a:pt x="364" y="137"/>
                    <a:pt x="363" y="138"/>
                  </a:cubicBezTo>
                  <a:cubicBezTo>
                    <a:pt x="362" y="138"/>
                    <a:pt x="359" y="138"/>
                    <a:pt x="359" y="136"/>
                  </a:cubicBezTo>
                  <a:cubicBezTo>
                    <a:pt x="359" y="135"/>
                    <a:pt x="359" y="130"/>
                    <a:pt x="358" y="130"/>
                  </a:cubicBezTo>
                  <a:cubicBezTo>
                    <a:pt x="356" y="130"/>
                    <a:pt x="355" y="130"/>
                    <a:pt x="354" y="128"/>
                  </a:cubicBezTo>
                  <a:cubicBezTo>
                    <a:pt x="354" y="127"/>
                    <a:pt x="355" y="120"/>
                    <a:pt x="350" y="124"/>
                  </a:cubicBezTo>
                  <a:cubicBezTo>
                    <a:pt x="349" y="125"/>
                    <a:pt x="343" y="121"/>
                    <a:pt x="341" y="125"/>
                  </a:cubicBezTo>
                  <a:cubicBezTo>
                    <a:pt x="337" y="131"/>
                    <a:pt x="333" y="120"/>
                    <a:pt x="329" y="123"/>
                  </a:cubicBezTo>
                  <a:cubicBezTo>
                    <a:pt x="328" y="123"/>
                    <a:pt x="323" y="123"/>
                    <a:pt x="321" y="121"/>
                  </a:cubicBezTo>
                  <a:cubicBezTo>
                    <a:pt x="316" y="117"/>
                    <a:pt x="311" y="120"/>
                    <a:pt x="310" y="119"/>
                  </a:cubicBezTo>
                  <a:cubicBezTo>
                    <a:pt x="310" y="110"/>
                    <a:pt x="307" y="113"/>
                    <a:pt x="304" y="108"/>
                  </a:cubicBezTo>
                  <a:cubicBezTo>
                    <a:pt x="302" y="106"/>
                    <a:pt x="301" y="114"/>
                    <a:pt x="299" y="110"/>
                  </a:cubicBezTo>
                  <a:cubicBezTo>
                    <a:pt x="296" y="107"/>
                    <a:pt x="293" y="111"/>
                    <a:pt x="292" y="111"/>
                  </a:cubicBezTo>
                  <a:cubicBezTo>
                    <a:pt x="289" y="111"/>
                    <a:pt x="287" y="106"/>
                    <a:pt x="284" y="105"/>
                  </a:cubicBezTo>
                  <a:cubicBezTo>
                    <a:pt x="283" y="104"/>
                    <a:pt x="282" y="103"/>
                    <a:pt x="281" y="102"/>
                  </a:cubicBezTo>
                  <a:cubicBezTo>
                    <a:pt x="281" y="102"/>
                    <a:pt x="279" y="101"/>
                    <a:pt x="278" y="100"/>
                  </a:cubicBezTo>
                  <a:lnTo>
                    <a:pt x="281" y="5"/>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5"/>
            <p:cNvSpPr>
              <a:spLocks/>
            </p:cNvSpPr>
            <p:nvPr/>
          </p:nvSpPr>
          <p:spPr bwMode="auto">
            <a:xfrm>
              <a:off x="3867672" y="4082611"/>
              <a:ext cx="940704" cy="495549"/>
            </a:xfrm>
            <a:custGeom>
              <a:avLst/>
              <a:gdLst>
                <a:gd name="T0" fmla="*/ 115 w 332"/>
                <a:gd name="T1" fmla="*/ 31 h 175"/>
                <a:gd name="T2" fmla="*/ 112 w 332"/>
                <a:gd name="T3" fmla="*/ 126 h 175"/>
                <a:gd name="T4" fmla="*/ 115 w 332"/>
                <a:gd name="T5" fmla="*/ 128 h 175"/>
                <a:gd name="T6" fmla="*/ 118 w 332"/>
                <a:gd name="T7" fmla="*/ 131 h 175"/>
                <a:gd name="T8" fmla="*/ 126 w 332"/>
                <a:gd name="T9" fmla="*/ 137 h 175"/>
                <a:gd name="T10" fmla="*/ 133 w 332"/>
                <a:gd name="T11" fmla="*/ 136 h 175"/>
                <a:gd name="T12" fmla="*/ 138 w 332"/>
                <a:gd name="T13" fmla="*/ 134 h 175"/>
                <a:gd name="T14" fmla="*/ 144 w 332"/>
                <a:gd name="T15" fmla="*/ 145 h 175"/>
                <a:gd name="T16" fmla="*/ 155 w 332"/>
                <a:gd name="T17" fmla="*/ 147 h 175"/>
                <a:gd name="T18" fmla="*/ 163 w 332"/>
                <a:gd name="T19" fmla="*/ 149 h 175"/>
                <a:gd name="T20" fmla="*/ 175 w 332"/>
                <a:gd name="T21" fmla="*/ 151 h 175"/>
                <a:gd name="T22" fmla="*/ 184 w 332"/>
                <a:gd name="T23" fmla="*/ 150 h 175"/>
                <a:gd name="T24" fmla="*/ 188 w 332"/>
                <a:gd name="T25" fmla="*/ 154 h 175"/>
                <a:gd name="T26" fmla="*/ 192 w 332"/>
                <a:gd name="T27" fmla="*/ 156 h 175"/>
                <a:gd name="T28" fmla="*/ 193 w 332"/>
                <a:gd name="T29" fmla="*/ 162 h 175"/>
                <a:gd name="T30" fmla="*/ 197 w 332"/>
                <a:gd name="T31" fmla="*/ 164 h 175"/>
                <a:gd name="T32" fmla="*/ 207 w 332"/>
                <a:gd name="T33" fmla="*/ 159 h 175"/>
                <a:gd name="T34" fmla="*/ 213 w 332"/>
                <a:gd name="T35" fmla="*/ 163 h 175"/>
                <a:gd name="T36" fmla="*/ 216 w 332"/>
                <a:gd name="T37" fmla="*/ 164 h 175"/>
                <a:gd name="T38" fmla="*/ 223 w 332"/>
                <a:gd name="T39" fmla="*/ 162 h 175"/>
                <a:gd name="T40" fmla="*/ 226 w 332"/>
                <a:gd name="T41" fmla="*/ 170 h 175"/>
                <a:gd name="T42" fmla="*/ 230 w 332"/>
                <a:gd name="T43" fmla="*/ 163 h 175"/>
                <a:gd name="T44" fmla="*/ 235 w 332"/>
                <a:gd name="T45" fmla="*/ 161 h 175"/>
                <a:gd name="T46" fmla="*/ 238 w 332"/>
                <a:gd name="T47" fmla="*/ 165 h 175"/>
                <a:gd name="T48" fmla="*/ 245 w 332"/>
                <a:gd name="T49" fmla="*/ 163 h 175"/>
                <a:gd name="T50" fmla="*/ 252 w 332"/>
                <a:gd name="T51" fmla="*/ 168 h 175"/>
                <a:gd name="T52" fmla="*/ 258 w 332"/>
                <a:gd name="T53" fmla="*/ 171 h 175"/>
                <a:gd name="T54" fmla="*/ 263 w 332"/>
                <a:gd name="T55" fmla="*/ 170 h 175"/>
                <a:gd name="T56" fmla="*/ 264 w 332"/>
                <a:gd name="T57" fmla="*/ 169 h 175"/>
                <a:gd name="T58" fmla="*/ 269 w 332"/>
                <a:gd name="T59" fmla="*/ 165 h 175"/>
                <a:gd name="T60" fmla="*/ 279 w 332"/>
                <a:gd name="T61" fmla="*/ 165 h 175"/>
                <a:gd name="T62" fmla="*/ 284 w 332"/>
                <a:gd name="T63" fmla="*/ 162 h 175"/>
                <a:gd name="T64" fmla="*/ 296 w 332"/>
                <a:gd name="T65" fmla="*/ 163 h 175"/>
                <a:gd name="T66" fmla="*/ 302 w 332"/>
                <a:gd name="T67" fmla="*/ 159 h 175"/>
                <a:gd name="T68" fmla="*/ 307 w 332"/>
                <a:gd name="T69" fmla="*/ 161 h 175"/>
                <a:gd name="T70" fmla="*/ 310 w 332"/>
                <a:gd name="T71" fmla="*/ 164 h 175"/>
                <a:gd name="T72" fmla="*/ 316 w 332"/>
                <a:gd name="T73" fmla="*/ 170 h 175"/>
                <a:gd name="T74" fmla="*/ 322 w 332"/>
                <a:gd name="T75" fmla="*/ 171 h 175"/>
                <a:gd name="T76" fmla="*/ 329 w 332"/>
                <a:gd name="T77" fmla="*/ 174 h 175"/>
                <a:gd name="T78" fmla="*/ 332 w 332"/>
                <a:gd name="T79" fmla="*/ 175 h 175"/>
                <a:gd name="T80" fmla="*/ 324 w 332"/>
                <a:gd name="T81" fmla="*/ 34 h 175"/>
                <a:gd name="T82" fmla="*/ 323 w 332"/>
                <a:gd name="T83" fmla="*/ 28 h 175"/>
                <a:gd name="T84" fmla="*/ 323 w 332"/>
                <a:gd name="T85" fmla="*/ 10 h 175"/>
                <a:gd name="T86" fmla="*/ 37 w 332"/>
                <a:gd name="T87" fmla="*/ 3 h 175"/>
                <a:gd name="T88" fmla="*/ 1 w 332"/>
                <a:gd name="T89" fmla="*/ 0 h 175"/>
                <a:gd name="T90" fmla="*/ 0 w 332"/>
                <a:gd name="T91" fmla="*/ 26 h 175"/>
                <a:gd name="T92" fmla="*/ 115 w 332"/>
                <a:gd name="T93" fmla="*/ 3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 h="175">
                  <a:moveTo>
                    <a:pt x="115" y="31"/>
                  </a:moveTo>
                  <a:cubicBezTo>
                    <a:pt x="112" y="126"/>
                    <a:pt x="112" y="126"/>
                    <a:pt x="112" y="126"/>
                  </a:cubicBezTo>
                  <a:cubicBezTo>
                    <a:pt x="113" y="127"/>
                    <a:pt x="115" y="128"/>
                    <a:pt x="115" y="128"/>
                  </a:cubicBezTo>
                  <a:cubicBezTo>
                    <a:pt x="116" y="129"/>
                    <a:pt x="117" y="130"/>
                    <a:pt x="118" y="131"/>
                  </a:cubicBezTo>
                  <a:cubicBezTo>
                    <a:pt x="121" y="132"/>
                    <a:pt x="123" y="137"/>
                    <a:pt x="126" y="137"/>
                  </a:cubicBezTo>
                  <a:cubicBezTo>
                    <a:pt x="127" y="137"/>
                    <a:pt x="130" y="133"/>
                    <a:pt x="133" y="136"/>
                  </a:cubicBezTo>
                  <a:cubicBezTo>
                    <a:pt x="135" y="140"/>
                    <a:pt x="136" y="132"/>
                    <a:pt x="138" y="134"/>
                  </a:cubicBezTo>
                  <a:cubicBezTo>
                    <a:pt x="141" y="139"/>
                    <a:pt x="144" y="136"/>
                    <a:pt x="144" y="145"/>
                  </a:cubicBezTo>
                  <a:cubicBezTo>
                    <a:pt x="145" y="146"/>
                    <a:pt x="150" y="143"/>
                    <a:pt x="155" y="147"/>
                  </a:cubicBezTo>
                  <a:cubicBezTo>
                    <a:pt x="157" y="149"/>
                    <a:pt x="162" y="149"/>
                    <a:pt x="163" y="149"/>
                  </a:cubicBezTo>
                  <a:cubicBezTo>
                    <a:pt x="167" y="146"/>
                    <a:pt x="171" y="157"/>
                    <a:pt x="175" y="151"/>
                  </a:cubicBezTo>
                  <a:cubicBezTo>
                    <a:pt x="177" y="147"/>
                    <a:pt x="183" y="151"/>
                    <a:pt x="184" y="150"/>
                  </a:cubicBezTo>
                  <a:cubicBezTo>
                    <a:pt x="189" y="146"/>
                    <a:pt x="188" y="153"/>
                    <a:pt x="188" y="154"/>
                  </a:cubicBezTo>
                  <a:cubicBezTo>
                    <a:pt x="189" y="156"/>
                    <a:pt x="190" y="156"/>
                    <a:pt x="192" y="156"/>
                  </a:cubicBezTo>
                  <a:cubicBezTo>
                    <a:pt x="193" y="156"/>
                    <a:pt x="193" y="161"/>
                    <a:pt x="193" y="162"/>
                  </a:cubicBezTo>
                  <a:cubicBezTo>
                    <a:pt x="193" y="164"/>
                    <a:pt x="196" y="164"/>
                    <a:pt x="197" y="164"/>
                  </a:cubicBezTo>
                  <a:cubicBezTo>
                    <a:pt x="198" y="163"/>
                    <a:pt x="205" y="154"/>
                    <a:pt x="207" y="159"/>
                  </a:cubicBezTo>
                  <a:cubicBezTo>
                    <a:pt x="209" y="162"/>
                    <a:pt x="212" y="160"/>
                    <a:pt x="213" y="163"/>
                  </a:cubicBezTo>
                  <a:cubicBezTo>
                    <a:pt x="213" y="165"/>
                    <a:pt x="215" y="165"/>
                    <a:pt x="216" y="164"/>
                  </a:cubicBezTo>
                  <a:cubicBezTo>
                    <a:pt x="220" y="163"/>
                    <a:pt x="217" y="162"/>
                    <a:pt x="223" y="162"/>
                  </a:cubicBezTo>
                  <a:cubicBezTo>
                    <a:pt x="227" y="162"/>
                    <a:pt x="221" y="170"/>
                    <a:pt x="226" y="170"/>
                  </a:cubicBezTo>
                  <a:cubicBezTo>
                    <a:pt x="227" y="170"/>
                    <a:pt x="230" y="164"/>
                    <a:pt x="230" y="163"/>
                  </a:cubicBezTo>
                  <a:cubicBezTo>
                    <a:pt x="231" y="160"/>
                    <a:pt x="234" y="159"/>
                    <a:pt x="235" y="161"/>
                  </a:cubicBezTo>
                  <a:cubicBezTo>
                    <a:pt x="235" y="163"/>
                    <a:pt x="237" y="163"/>
                    <a:pt x="238" y="165"/>
                  </a:cubicBezTo>
                  <a:cubicBezTo>
                    <a:pt x="241" y="168"/>
                    <a:pt x="243" y="163"/>
                    <a:pt x="245" y="163"/>
                  </a:cubicBezTo>
                  <a:cubicBezTo>
                    <a:pt x="248" y="160"/>
                    <a:pt x="245" y="166"/>
                    <a:pt x="252" y="168"/>
                  </a:cubicBezTo>
                  <a:cubicBezTo>
                    <a:pt x="257" y="169"/>
                    <a:pt x="254" y="171"/>
                    <a:pt x="258" y="171"/>
                  </a:cubicBezTo>
                  <a:cubicBezTo>
                    <a:pt x="260" y="171"/>
                    <a:pt x="263" y="170"/>
                    <a:pt x="263" y="170"/>
                  </a:cubicBezTo>
                  <a:cubicBezTo>
                    <a:pt x="263" y="170"/>
                    <a:pt x="264" y="169"/>
                    <a:pt x="264" y="169"/>
                  </a:cubicBezTo>
                  <a:cubicBezTo>
                    <a:pt x="266" y="165"/>
                    <a:pt x="265" y="167"/>
                    <a:pt x="269" y="165"/>
                  </a:cubicBezTo>
                  <a:cubicBezTo>
                    <a:pt x="271" y="164"/>
                    <a:pt x="277" y="163"/>
                    <a:pt x="279" y="165"/>
                  </a:cubicBezTo>
                  <a:cubicBezTo>
                    <a:pt x="280" y="166"/>
                    <a:pt x="284" y="163"/>
                    <a:pt x="284" y="162"/>
                  </a:cubicBezTo>
                  <a:cubicBezTo>
                    <a:pt x="288" y="157"/>
                    <a:pt x="290" y="165"/>
                    <a:pt x="296" y="163"/>
                  </a:cubicBezTo>
                  <a:cubicBezTo>
                    <a:pt x="299" y="163"/>
                    <a:pt x="301" y="160"/>
                    <a:pt x="302" y="159"/>
                  </a:cubicBezTo>
                  <a:cubicBezTo>
                    <a:pt x="305" y="159"/>
                    <a:pt x="305" y="159"/>
                    <a:pt x="307" y="161"/>
                  </a:cubicBezTo>
                  <a:cubicBezTo>
                    <a:pt x="307" y="161"/>
                    <a:pt x="310" y="164"/>
                    <a:pt x="310" y="164"/>
                  </a:cubicBezTo>
                  <a:cubicBezTo>
                    <a:pt x="311" y="166"/>
                    <a:pt x="316" y="170"/>
                    <a:pt x="316" y="170"/>
                  </a:cubicBezTo>
                  <a:cubicBezTo>
                    <a:pt x="323" y="169"/>
                    <a:pt x="320" y="171"/>
                    <a:pt x="322" y="171"/>
                  </a:cubicBezTo>
                  <a:cubicBezTo>
                    <a:pt x="326" y="172"/>
                    <a:pt x="326" y="173"/>
                    <a:pt x="329" y="174"/>
                  </a:cubicBezTo>
                  <a:cubicBezTo>
                    <a:pt x="330" y="175"/>
                    <a:pt x="331" y="175"/>
                    <a:pt x="332" y="175"/>
                  </a:cubicBezTo>
                  <a:cubicBezTo>
                    <a:pt x="332" y="133"/>
                    <a:pt x="332" y="74"/>
                    <a:pt x="324" y="34"/>
                  </a:cubicBezTo>
                  <a:cubicBezTo>
                    <a:pt x="323" y="32"/>
                    <a:pt x="323" y="30"/>
                    <a:pt x="323" y="28"/>
                  </a:cubicBezTo>
                  <a:cubicBezTo>
                    <a:pt x="323" y="10"/>
                    <a:pt x="323" y="10"/>
                    <a:pt x="323" y="10"/>
                  </a:cubicBezTo>
                  <a:cubicBezTo>
                    <a:pt x="37" y="3"/>
                    <a:pt x="37" y="3"/>
                    <a:pt x="37" y="3"/>
                  </a:cubicBezTo>
                  <a:cubicBezTo>
                    <a:pt x="1" y="0"/>
                    <a:pt x="1" y="0"/>
                    <a:pt x="1" y="0"/>
                  </a:cubicBezTo>
                  <a:cubicBezTo>
                    <a:pt x="0" y="26"/>
                    <a:pt x="0" y="26"/>
                    <a:pt x="0" y="26"/>
                  </a:cubicBezTo>
                  <a:lnTo>
                    <a:pt x="115" y="31"/>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6"/>
            <p:cNvSpPr>
              <a:spLocks/>
            </p:cNvSpPr>
            <p:nvPr/>
          </p:nvSpPr>
          <p:spPr bwMode="auto">
            <a:xfrm>
              <a:off x="3972062" y="3674653"/>
              <a:ext cx="811117" cy="436754"/>
            </a:xfrm>
            <a:custGeom>
              <a:avLst/>
              <a:gdLst>
                <a:gd name="T0" fmla="*/ 0 w 286"/>
                <a:gd name="T1" fmla="*/ 147 h 154"/>
                <a:gd name="T2" fmla="*/ 286 w 286"/>
                <a:gd name="T3" fmla="*/ 154 h 154"/>
                <a:gd name="T4" fmla="*/ 286 w 286"/>
                <a:gd name="T5" fmla="*/ 49 h 154"/>
                <a:gd name="T6" fmla="*/ 279 w 286"/>
                <a:gd name="T7" fmla="*/ 43 h 154"/>
                <a:gd name="T8" fmla="*/ 273 w 286"/>
                <a:gd name="T9" fmla="*/ 33 h 154"/>
                <a:gd name="T10" fmla="*/ 272 w 286"/>
                <a:gd name="T11" fmla="*/ 11 h 154"/>
                <a:gd name="T12" fmla="*/ 259 w 286"/>
                <a:gd name="T13" fmla="*/ 6 h 154"/>
                <a:gd name="T14" fmla="*/ 10 w 286"/>
                <a:gd name="T15" fmla="*/ 0 h 154"/>
                <a:gd name="T16" fmla="*/ 0 w 286"/>
                <a:gd name="T17" fmla="*/ 1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54">
                  <a:moveTo>
                    <a:pt x="0" y="147"/>
                  </a:moveTo>
                  <a:cubicBezTo>
                    <a:pt x="286" y="154"/>
                    <a:pt x="286" y="154"/>
                    <a:pt x="286" y="154"/>
                  </a:cubicBezTo>
                  <a:cubicBezTo>
                    <a:pt x="286" y="49"/>
                    <a:pt x="286" y="49"/>
                    <a:pt x="286" y="49"/>
                  </a:cubicBezTo>
                  <a:cubicBezTo>
                    <a:pt x="285" y="47"/>
                    <a:pt x="281" y="45"/>
                    <a:pt x="279" y="43"/>
                  </a:cubicBezTo>
                  <a:cubicBezTo>
                    <a:pt x="273" y="37"/>
                    <a:pt x="276" y="35"/>
                    <a:pt x="273" y="33"/>
                  </a:cubicBezTo>
                  <a:cubicBezTo>
                    <a:pt x="260" y="26"/>
                    <a:pt x="283" y="18"/>
                    <a:pt x="272" y="11"/>
                  </a:cubicBezTo>
                  <a:cubicBezTo>
                    <a:pt x="271" y="10"/>
                    <a:pt x="268" y="12"/>
                    <a:pt x="259" y="6"/>
                  </a:cubicBezTo>
                  <a:cubicBezTo>
                    <a:pt x="10" y="0"/>
                    <a:pt x="10" y="0"/>
                    <a:pt x="10" y="0"/>
                  </a:cubicBezTo>
                  <a:lnTo>
                    <a:pt x="0" y="147"/>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7"/>
            <p:cNvSpPr>
              <a:spLocks/>
            </p:cNvSpPr>
            <p:nvPr/>
          </p:nvSpPr>
          <p:spPr bwMode="auto">
            <a:xfrm>
              <a:off x="3799279" y="3240298"/>
              <a:ext cx="907107" cy="451153"/>
            </a:xfrm>
            <a:custGeom>
              <a:avLst/>
              <a:gdLst>
                <a:gd name="T0" fmla="*/ 71 w 320"/>
                <a:gd name="T1" fmla="*/ 153 h 159"/>
                <a:gd name="T2" fmla="*/ 320 w 320"/>
                <a:gd name="T3" fmla="*/ 159 h 159"/>
                <a:gd name="T4" fmla="*/ 305 w 320"/>
                <a:gd name="T5" fmla="*/ 130 h 159"/>
                <a:gd name="T6" fmla="*/ 301 w 320"/>
                <a:gd name="T7" fmla="*/ 119 h 159"/>
                <a:gd name="T8" fmla="*/ 293 w 320"/>
                <a:gd name="T9" fmla="*/ 80 h 159"/>
                <a:gd name="T10" fmla="*/ 281 w 320"/>
                <a:gd name="T11" fmla="*/ 36 h 159"/>
                <a:gd name="T12" fmla="*/ 268 w 320"/>
                <a:gd name="T13" fmla="*/ 32 h 159"/>
                <a:gd name="T14" fmla="*/ 251 w 320"/>
                <a:gd name="T15" fmla="*/ 21 h 159"/>
                <a:gd name="T16" fmla="*/ 216 w 320"/>
                <a:gd name="T17" fmla="*/ 19 h 159"/>
                <a:gd name="T18" fmla="*/ 199 w 320"/>
                <a:gd name="T19" fmla="*/ 9 h 159"/>
                <a:gd name="T20" fmla="*/ 9 w 320"/>
                <a:gd name="T21" fmla="*/ 0 h 159"/>
                <a:gd name="T22" fmla="*/ 0 w 320"/>
                <a:gd name="T23" fmla="*/ 98 h 159"/>
                <a:gd name="T24" fmla="*/ 74 w 320"/>
                <a:gd name="T25" fmla="*/ 103 h 159"/>
                <a:gd name="T26" fmla="*/ 71 w 320"/>
                <a:gd name="T27"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159">
                  <a:moveTo>
                    <a:pt x="71" y="153"/>
                  </a:moveTo>
                  <a:cubicBezTo>
                    <a:pt x="320" y="159"/>
                    <a:pt x="320" y="159"/>
                    <a:pt x="320" y="159"/>
                  </a:cubicBezTo>
                  <a:cubicBezTo>
                    <a:pt x="317" y="149"/>
                    <a:pt x="308" y="145"/>
                    <a:pt x="305" y="130"/>
                  </a:cubicBezTo>
                  <a:cubicBezTo>
                    <a:pt x="304" y="126"/>
                    <a:pt x="301" y="123"/>
                    <a:pt x="301" y="119"/>
                  </a:cubicBezTo>
                  <a:cubicBezTo>
                    <a:pt x="303" y="103"/>
                    <a:pt x="295" y="93"/>
                    <a:pt x="293" y="80"/>
                  </a:cubicBezTo>
                  <a:cubicBezTo>
                    <a:pt x="290" y="59"/>
                    <a:pt x="281" y="58"/>
                    <a:pt x="281" y="36"/>
                  </a:cubicBezTo>
                  <a:cubicBezTo>
                    <a:pt x="276" y="38"/>
                    <a:pt x="271" y="38"/>
                    <a:pt x="268" y="32"/>
                  </a:cubicBezTo>
                  <a:cubicBezTo>
                    <a:pt x="263" y="21"/>
                    <a:pt x="257" y="26"/>
                    <a:pt x="251" y="21"/>
                  </a:cubicBezTo>
                  <a:cubicBezTo>
                    <a:pt x="242" y="12"/>
                    <a:pt x="219" y="28"/>
                    <a:pt x="216" y="19"/>
                  </a:cubicBezTo>
                  <a:cubicBezTo>
                    <a:pt x="206" y="15"/>
                    <a:pt x="212" y="6"/>
                    <a:pt x="199" y="9"/>
                  </a:cubicBezTo>
                  <a:cubicBezTo>
                    <a:pt x="9" y="0"/>
                    <a:pt x="9" y="0"/>
                    <a:pt x="9" y="0"/>
                  </a:cubicBezTo>
                  <a:cubicBezTo>
                    <a:pt x="0" y="98"/>
                    <a:pt x="0" y="98"/>
                    <a:pt x="0" y="98"/>
                  </a:cubicBezTo>
                  <a:cubicBezTo>
                    <a:pt x="74" y="103"/>
                    <a:pt x="74" y="103"/>
                    <a:pt x="74" y="103"/>
                  </a:cubicBezTo>
                  <a:lnTo>
                    <a:pt x="71" y="153"/>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18"/>
            <p:cNvSpPr>
              <a:spLocks/>
            </p:cNvSpPr>
            <p:nvPr/>
          </p:nvSpPr>
          <p:spPr bwMode="auto">
            <a:xfrm>
              <a:off x="3825676" y="2832339"/>
              <a:ext cx="772721" cy="515947"/>
            </a:xfrm>
            <a:custGeom>
              <a:avLst/>
              <a:gdLst>
                <a:gd name="T0" fmla="*/ 0 w 273"/>
                <a:gd name="T1" fmla="*/ 144 h 182"/>
                <a:gd name="T2" fmla="*/ 190 w 273"/>
                <a:gd name="T3" fmla="*/ 153 h 182"/>
                <a:gd name="T4" fmla="*/ 207 w 273"/>
                <a:gd name="T5" fmla="*/ 163 h 182"/>
                <a:gd name="T6" fmla="*/ 242 w 273"/>
                <a:gd name="T7" fmla="*/ 165 h 182"/>
                <a:gd name="T8" fmla="*/ 259 w 273"/>
                <a:gd name="T9" fmla="*/ 176 h 182"/>
                <a:gd name="T10" fmla="*/ 272 w 273"/>
                <a:gd name="T11" fmla="*/ 180 h 182"/>
                <a:gd name="T12" fmla="*/ 269 w 273"/>
                <a:gd name="T13" fmla="*/ 160 h 182"/>
                <a:gd name="T14" fmla="*/ 268 w 273"/>
                <a:gd name="T15" fmla="*/ 145 h 182"/>
                <a:gd name="T16" fmla="*/ 266 w 273"/>
                <a:gd name="T17" fmla="*/ 130 h 182"/>
                <a:gd name="T18" fmla="*/ 272 w 273"/>
                <a:gd name="T19" fmla="*/ 130 h 182"/>
                <a:gd name="T20" fmla="*/ 271 w 273"/>
                <a:gd name="T21" fmla="*/ 44 h 182"/>
                <a:gd name="T22" fmla="*/ 270 w 273"/>
                <a:gd name="T23" fmla="*/ 42 h 182"/>
                <a:gd name="T24" fmla="*/ 267 w 273"/>
                <a:gd name="T25" fmla="*/ 11 h 182"/>
                <a:gd name="T26" fmla="*/ 12 w 273"/>
                <a:gd name="T27" fmla="*/ 0 h 182"/>
                <a:gd name="T28" fmla="*/ 8 w 273"/>
                <a:gd name="T29" fmla="*/ 45 h 182"/>
                <a:gd name="T30" fmla="*/ 0 w 273"/>
                <a:gd name="T31" fmla="*/ 14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82">
                  <a:moveTo>
                    <a:pt x="0" y="144"/>
                  </a:moveTo>
                  <a:cubicBezTo>
                    <a:pt x="190" y="153"/>
                    <a:pt x="190" y="153"/>
                    <a:pt x="190" y="153"/>
                  </a:cubicBezTo>
                  <a:cubicBezTo>
                    <a:pt x="203" y="150"/>
                    <a:pt x="197" y="159"/>
                    <a:pt x="207" y="163"/>
                  </a:cubicBezTo>
                  <a:cubicBezTo>
                    <a:pt x="210" y="172"/>
                    <a:pt x="233" y="156"/>
                    <a:pt x="242" y="165"/>
                  </a:cubicBezTo>
                  <a:cubicBezTo>
                    <a:pt x="248" y="170"/>
                    <a:pt x="254" y="165"/>
                    <a:pt x="259" y="176"/>
                  </a:cubicBezTo>
                  <a:cubicBezTo>
                    <a:pt x="262" y="182"/>
                    <a:pt x="267" y="182"/>
                    <a:pt x="272" y="180"/>
                  </a:cubicBezTo>
                  <a:cubicBezTo>
                    <a:pt x="267" y="167"/>
                    <a:pt x="261" y="175"/>
                    <a:pt x="269" y="160"/>
                  </a:cubicBezTo>
                  <a:cubicBezTo>
                    <a:pt x="270" y="156"/>
                    <a:pt x="273" y="148"/>
                    <a:pt x="268" y="145"/>
                  </a:cubicBezTo>
                  <a:cubicBezTo>
                    <a:pt x="262" y="142"/>
                    <a:pt x="265" y="133"/>
                    <a:pt x="266" y="130"/>
                  </a:cubicBezTo>
                  <a:cubicBezTo>
                    <a:pt x="272" y="130"/>
                    <a:pt x="272" y="130"/>
                    <a:pt x="272" y="130"/>
                  </a:cubicBezTo>
                  <a:cubicBezTo>
                    <a:pt x="271" y="44"/>
                    <a:pt x="271" y="44"/>
                    <a:pt x="271" y="44"/>
                  </a:cubicBezTo>
                  <a:cubicBezTo>
                    <a:pt x="271" y="43"/>
                    <a:pt x="271" y="43"/>
                    <a:pt x="270" y="42"/>
                  </a:cubicBezTo>
                  <a:cubicBezTo>
                    <a:pt x="247" y="13"/>
                    <a:pt x="262" y="32"/>
                    <a:pt x="267" y="11"/>
                  </a:cubicBezTo>
                  <a:cubicBezTo>
                    <a:pt x="12" y="0"/>
                    <a:pt x="12" y="0"/>
                    <a:pt x="12" y="0"/>
                  </a:cubicBezTo>
                  <a:cubicBezTo>
                    <a:pt x="8" y="45"/>
                    <a:pt x="8" y="45"/>
                    <a:pt x="8" y="45"/>
                  </a:cubicBezTo>
                  <a:lnTo>
                    <a:pt x="0" y="144"/>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19"/>
            <p:cNvSpPr>
              <a:spLocks/>
            </p:cNvSpPr>
            <p:nvPr/>
          </p:nvSpPr>
          <p:spPr bwMode="auto">
            <a:xfrm>
              <a:off x="3859273" y="2415982"/>
              <a:ext cx="722327" cy="447554"/>
            </a:xfrm>
            <a:custGeom>
              <a:avLst/>
              <a:gdLst>
                <a:gd name="T0" fmla="*/ 0 w 255"/>
                <a:gd name="T1" fmla="*/ 147 h 158"/>
                <a:gd name="T2" fmla="*/ 255 w 255"/>
                <a:gd name="T3" fmla="*/ 158 h 158"/>
                <a:gd name="T4" fmla="*/ 245 w 255"/>
                <a:gd name="T5" fmla="*/ 100 h 158"/>
                <a:gd name="T6" fmla="*/ 238 w 255"/>
                <a:gd name="T7" fmla="*/ 51 h 158"/>
                <a:gd name="T8" fmla="*/ 233 w 255"/>
                <a:gd name="T9" fmla="*/ 11 h 158"/>
                <a:gd name="T10" fmla="*/ 13 w 255"/>
                <a:gd name="T11" fmla="*/ 0 h 158"/>
                <a:gd name="T12" fmla="*/ 0 w 255"/>
                <a:gd name="T13" fmla="*/ 147 h 158"/>
              </a:gdLst>
              <a:ahLst/>
              <a:cxnLst>
                <a:cxn ang="0">
                  <a:pos x="T0" y="T1"/>
                </a:cxn>
                <a:cxn ang="0">
                  <a:pos x="T2" y="T3"/>
                </a:cxn>
                <a:cxn ang="0">
                  <a:pos x="T4" y="T5"/>
                </a:cxn>
                <a:cxn ang="0">
                  <a:pos x="T6" y="T7"/>
                </a:cxn>
                <a:cxn ang="0">
                  <a:pos x="T8" y="T9"/>
                </a:cxn>
                <a:cxn ang="0">
                  <a:pos x="T10" y="T11"/>
                </a:cxn>
                <a:cxn ang="0">
                  <a:pos x="T12" y="T13"/>
                </a:cxn>
              </a:cxnLst>
              <a:rect l="0" t="0" r="r" b="b"/>
              <a:pathLst>
                <a:path w="255" h="158">
                  <a:moveTo>
                    <a:pt x="0" y="147"/>
                  </a:moveTo>
                  <a:cubicBezTo>
                    <a:pt x="255" y="158"/>
                    <a:pt x="255" y="158"/>
                    <a:pt x="255" y="158"/>
                  </a:cubicBezTo>
                  <a:cubicBezTo>
                    <a:pt x="255" y="133"/>
                    <a:pt x="245" y="113"/>
                    <a:pt x="245" y="100"/>
                  </a:cubicBezTo>
                  <a:cubicBezTo>
                    <a:pt x="245" y="67"/>
                    <a:pt x="241" y="76"/>
                    <a:pt x="238" y="51"/>
                  </a:cubicBezTo>
                  <a:cubicBezTo>
                    <a:pt x="235" y="29"/>
                    <a:pt x="239" y="29"/>
                    <a:pt x="233" y="11"/>
                  </a:cubicBezTo>
                  <a:cubicBezTo>
                    <a:pt x="157" y="10"/>
                    <a:pt x="85" y="7"/>
                    <a:pt x="13" y="0"/>
                  </a:cubicBezTo>
                  <a:lnTo>
                    <a:pt x="0" y="147"/>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20"/>
            <p:cNvSpPr>
              <a:spLocks/>
            </p:cNvSpPr>
            <p:nvPr/>
          </p:nvSpPr>
          <p:spPr bwMode="auto">
            <a:xfrm>
              <a:off x="4519205" y="2393184"/>
              <a:ext cx="723526" cy="807517"/>
            </a:xfrm>
            <a:custGeom>
              <a:avLst/>
              <a:gdLst>
                <a:gd name="T0" fmla="*/ 12 w 255"/>
                <a:gd name="T1" fmla="*/ 108 h 285"/>
                <a:gd name="T2" fmla="*/ 22 w 255"/>
                <a:gd name="T3" fmla="*/ 166 h 285"/>
                <a:gd name="T4" fmla="*/ 25 w 255"/>
                <a:gd name="T5" fmla="*/ 197 h 285"/>
                <a:gd name="T6" fmla="*/ 26 w 255"/>
                <a:gd name="T7" fmla="*/ 199 h 285"/>
                <a:gd name="T8" fmla="*/ 27 w 255"/>
                <a:gd name="T9" fmla="*/ 285 h 285"/>
                <a:gd name="T10" fmla="*/ 210 w 255"/>
                <a:gd name="T11" fmla="*/ 282 h 285"/>
                <a:gd name="T12" fmla="*/ 180 w 255"/>
                <a:gd name="T13" fmla="*/ 240 h 285"/>
                <a:gd name="T14" fmla="*/ 153 w 255"/>
                <a:gd name="T15" fmla="*/ 217 h 285"/>
                <a:gd name="T16" fmla="*/ 156 w 255"/>
                <a:gd name="T17" fmla="*/ 190 h 285"/>
                <a:gd name="T18" fmla="*/ 153 w 255"/>
                <a:gd name="T19" fmla="*/ 166 h 285"/>
                <a:gd name="T20" fmla="*/ 167 w 255"/>
                <a:gd name="T21" fmla="*/ 132 h 285"/>
                <a:gd name="T22" fmla="*/ 171 w 255"/>
                <a:gd name="T23" fmla="*/ 125 h 285"/>
                <a:gd name="T24" fmla="*/ 177 w 255"/>
                <a:gd name="T25" fmla="*/ 116 h 285"/>
                <a:gd name="T26" fmla="*/ 191 w 255"/>
                <a:gd name="T27" fmla="*/ 105 h 285"/>
                <a:gd name="T28" fmla="*/ 216 w 255"/>
                <a:gd name="T29" fmla="*/ 78 h 285"/>
                <a:gd name="T30" fmla="*/ 235 w 255"/>
                <a:gd name="T31" fmla="*/ 68 h 285"/>
                <a:gd name="T32" fmla="*/ 255 w 255"/>
                <a:gd name="T33" fmla="*/ 60 h 285"/>
                <a:gd name="T34" fmla="*/ 253 w 255"/>
                <a:gd name="T35" fmla="*/ 60 h 285"/>
                <a:gd name="T36" fmla="*/ 239 w 255"/>
                <a:gd name="T37" fmla="*/ 60 h 285"/>
                <a:gd name="T38" fmla="*/ 220 w 255"/>
                <a:gd name="T39" fmla="*/ 55 h 285"/>
                <a:gd name="T40" fmla="*/ 203 w 255"/>
                <a:gd name="T41" fmla="*/ 55 h 285"/>
                <a:gd name="T42" fmla="*/ 185 w 255"/>
                <a:gd name="T43" fmla="*/ 59 h 285"/>
                <a:gd name="T44" fmla="*/ 179 w 255"/>
                <a:gd name="T45" fmla="*/ 54 h 285"/>
                <a:gd name="T46" fmla="*/ 169 w 255"/>
                <a:gd name="T47" fmla="*/ 48 h 285"/>
                <a:gd name="T48" fmla="*/ 161 w 255"/>
                <a:gd name="T49" fmla="*/ 47 h 285"/>
                <a:gd name="T50" fmla="*/ 141 w 255"/>
                <a:gd name="T51" fmla="*/ 37 h 285"/>
                <a:gd name="T52" fmla="*/ 133 w 255"/>
                <a:gd name="T53" fmla="*/ 35 h 285"/>
                <a:gd name="T54" fmla="*/ 112 w 255"/>
                <a:gd name="T55" fmla="*/ 40 h 285"/>
                <a:gd name="T56" fmla="*/ 98 w 255"/>
                <a:gd name="T57" fmla="*/ 35 h 285"/>
                <a:gd name="T58" fmla="*/ 88 w 255"/>
                <a:gd name="T59" fmla="*/ 33 h 285"/>
                <a:gd name="T60" fmla="*/ 80 w 255"/>
                <a:gd name="T61" fmla="*/ 17 h 285"/>
                <a:gd name="T62" fmla="*/ 70 w 255"/>
                <a:gd name="T63" fmla="*/ 1 h 285"/>
                <a:gd name="T64" fmla="*/ 69 w 255"/>
                <a:gd name="T65" fmla="*/ 19 h 285"/>
                <a:gd name="T66" fmla="*/ 0 w 255"/>
                <a:gd name="T67" fmla="*/ 19 h 285"/>
                <a:gd name="T68" fmla="*/ 5 w 255"/>
                <a:gd name="T69" fmla="*/ 59 h 285"/>
                <a:gd name="T70" fmla="*/ 12 w 255"/>
                <a:gd name="T71" fmla="*/ 1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85">
                  <a:moveTo>
                    <a:pt x="12" y="108"/>
                  </a:moveTo>
                  <a:cubicBezTo>
                    <a:pt x="12" y="121"/>
                    <a:pt x="22" y="141"/>
                    <a:pt x="22" y="166"/>
                  </a:cubicBezTo>
                  <a:cubicBezTo>
                    <a:pt x="17" y="187"/>
                    <a:pt x="2" y="168"/>
                    <a:pt x="25" y="197"/>
                  </a:cubicBezTo>
                  <a:cubicBezTo>
                    <a:pt x="26" y="198"/>
                    <a:pt x="26" y="198"/>
                    <a:pt x="26" y="199"/>
                  </a:cubicBezTo>
                  <a:cubicBezTo>
                    <a:pt x="27" y="285"/>
                    <a:pt x="27" y="285"/>
                    <a:pt x="27" y="285"/>
                  </a:cubicBezTo>
                  <a:cubicBezTo>
                    <a:pt x="210" y="282"/>
                    <a:pt x="210" y="282"/>
                    <a:pt x="210" y="282"/>
                  </a:cubicBezTo>
                  <a:cubicBezTo>
                    <a:pt x="215" y="259"/>
                    <a:pt x="191" y="260"/>
                    <a:pt x="180" y="240"/>
                  </a:cubicBezTo>
                  <a:cubicBezTo>
                    <a:pt x="176" y="232"/>
                    <a:pt x="152" y="231"/>
                    <a:pt x="153" y="217"/>
                  </a:cubicBezTo>
                  <a:cubicBezTo>
                    <a:pt x="154" y="198"/>
                    <a:pt x="148" y="210"/>
                    <a:pt x="156" y="190"/>
                  </a:cubicBezTo>
                  <a:cubicBezTo>
                    <a:pt x="158" y="186"/>
                    <a:pt x="139" y="184"/>
                    <a:pt x="153" y="166"/>
                  </a:cubicBezTo>
                  <a:cubicBezTo>
                    <a:pt x="163" y="154"/>
                    <a:pt x="169" y="170"/>
                    <a:pt x="167" y="132"/>
                  </a:cubicBezTo>
                  <a:cubicBezTo>
                    <a:pt x="167" y="130"/>
                    <a:pt x="170" y="126"/>
                    <a:pt x="171" y="125"/>
                  </a:cubicBezTo>
                  <a:cubicBezTo>
                    <a:pt x="173" y="120"/>
                    <a:pt x="176" y="116"/>
                    <a:pt x="177" y="116"/>
                  </a:cubicBezTo>
                  <a:cubicBezTo>
                    <a:pt x="187" y="115"/>
                    <a:pt x="188" y="106"/>
                    <a:pt x="191" y="105"/>
                  </a:cubicBezTo>
                  <a:cubicBezTo>
                    <a:pt x="202" y="100"/>
                    <a:pt x="207" y="80"/>
                    <a:pt x="216" y="78"/>
                  </a:cubicBezTo>
                  <a:cubicBezTo>
                    <a:pt x="220" y="78"/>
                    <a:pt x="235" y="68"/>
                    <a:pt x="235" y="68"/>
                  </a:cubicBezTo>
                  <a:cubicBezTo>
                    <a:pt x="243" y="69"/>
                    <a:pt x="249" y="64"/>
                    <a:pt x="255" y="60"/>
                  </a:cubicBezTo>
                  <a:cubicBezTo>
                    <a:pt x="254" y="60"/>
                    <a:pt x="253" y="60"/>
                    <a:pt x="253" y="60"/>
                  </a:cubicBezTo>
                  <a:cubicBezTo>
                    <a:pt x="247" y="57"/>
                    <a:pt x="249" y="62"/>
                    <a:pt x="239" y="60"/>
                  </a:cubicBezTo>
                  <a:cubicBezTo>
                    <a:pt x="238" y="55"/>
                    <a:pt x="221" y="55"/>
                    <a:pt x="220" y="55"/>
                  </a:cubicBezTo>
                  <a:cubicBezTo>
                    <a:pt x="209" y="62"/>
                    <a:pt x="213" y="47"/>
                    <a:pt x="203" y="55"/>
                  </a:cubicBezTo>
                  <a:cubicBezTo>
                    <a:pt x="194" y="62"/>
                    <a:pt x="198" y="63"/>
                    <a:pt x="185" y="59"/>
                  </a:cubicBezTo>
                  <a:cubicBezTo>
                    <a:pt x="176" y="57"/>
                    <a:pt x="182" y="54"/>
                    <a:pt x="179" y="54"/>
                  </a:cubicBezTo>
                  <a:cubicBezTo>
                    <a:pt x="173" y="54"/>
                    <a:pt x="170" y="48"/>
                    <a:pt x="169" y="48"/>
                  </a:cubicBezTo>
                  <a:cubicBezTo>
                    <a:pt x="162" y="50"/>
                    <a:pt x="165" y="48"/>
                    <a:pt x="161" y="47"/>
                  </a:cubicBezTo>
                  <a:cubicBezTo>
                    <a:pt x="157" y="47"/>
                    <a:pt x="141" y="37"/>
                    <a:pt x="141" y="37"/>
                  </a:cubicBezTo>
                  <a:cubicBezTo>
                    <a:pt x="133" y="37"/>
                    <a:pt x="134" y="35"/>
                    <a:pt x="133" y="35"/>
                  </a:cubicBezTo>
                  <a:cubicBezTo>
                    <a:pt x="124" y="33"/>
                    <a:pt x="131" y="45"/>
                    <a:pt x="112" y="40"/>
                  </a:cubicBezTo>
                  <a:cubicBezTo>
                    <a:pt x="111" y="32"/>
                    <a:pt x="100" y="37"/>
                    <a:pt x="98" y="35"/>
                  </a:cubicBezTo>
                  <a:cubicBezTo>
                    <a:pt x="95" y="31"/>
                    <a:pt x="93" y="35"/>
                    <a:pt x="88" y="33"/>
                  </a:cubicBezTo>
                  <a:cubicBezTo>
                    <a:pt x="80" y="29"/>
                    <a:pt x="81" y="20"/>
                    <a:pt x="80" y="17"/>
                  </a:cubicBezTo>
                  <a:cubicBezTo>
                    <a:pt x="77" y="10"/>
                    <a:pt x="81" y="0"/>
                    <a:pt x="70" y="1"/>
                  </a:cubicBezTo>
                  <a:cubicBezTo>
                    <a:pt x="69" y="19"/>
                    <a:pt x="69" y="19"/>
                    <a:pt x="69" y="19"/>
                  </a:cubicBezTo>
                  <a:cubicBezTo>
                    <a:pt x="46" y="19"/>
                    <a:pt x="23" y="19"/>
                    <a:pt x="0" y="19"/>
                  </a:cubicBezTo>
                  <a:cubicBezTo>
                    <a:pt x="6" y="37"/>
                    <a:pt x="2" y="37"/>
                    <a:pt x="5" y="59"/>
                  </a:cubicBezTo>
                  <a:cubicBezTo>
                    <a:pt x="8" y="84"/>
                    <a:pt x="12" y="75"/>
                    <a:pt x="12" y="108"/>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21"/>
            <p:cNvSpPr>
              <a:spLocks/>
            </p:cNvSpPr>
            <p:nvPr/>
          </p:nvSpPr>
          <p:spPr bwMode="auto">
            <a:xfrm>
              <a:off x="4564801" y="3192303"/>
              <a:ext cx="682731" cy="436754"/>
            </a:xfrm>
            <a:custGeom>
              <a:avLst/>
              <a:gdLst>
                <a:gd name="T0" fmla="*/ 194 w 241"/>
                <a:gd name="T1" fmla="*/ 0 h 154"/>
                <a:gd name="T2" fmla="*/ 11 w 241"/>
                <a:gd name="T3" fmla="*/ 3 h 154"/>
                <a:gd name="T4" fmla="*/ 5 w 241"/>
                <a:gd name="T5" fmla="*/ 3 h 154"/>
                <a:gd name="T6" fmla="*/ 7 w 241"/>
                <a:gd name="T7" fmla="*/ 18 h 154"/>
                <a:gd name="T8" fmla="*/ 8 w 241"/>
                <a:gd name="T9" fmla="*/ 33 h 154"/>
                <a:gd name="T10" fmla="*/ 11 w 241"/>
                <a:gd name="T11" fmla="*/ 53 h 154"/>
                <a:gd name="T12" fmla="*/ 23 w 241"/>
                <a:gd name="T13" fmla="*/ 97 h 154"/>
                <a:gd name="T14" fmla="*/ 31 w 241"/>
                <a:gd name="T15" fmla="*/ 136 h 154"/>
                <a:gd name="T16" fmla="*/ 35 w 241"/>
                <a:gd name="T17" fmla="*/ 147 h 154"/>
                <a:gd name="T18" fmla="*/ 183 w 241"/>
                <a:gd name="T19" fmla="*/ 142 h 154"/>
                <a:gd name="T20" fmla="*/ 193 w 241"/>
                <a:gd name="T21" fmla="*/ 154 h 154"/>
                <a:gd name="T22" fmla="*/ 205 w 241"/>
                <a:gd name="T23" fmla="*/ 140 h 154"/>
                <a:gd name="T24" fmla="*/ 209 w 241"/>
                <a:gd name="T25" fmla="*/ 117 h 154"/>
                <a:gd name="T26" fmla="*/ 212 w 241"/>
                <a:gd name="T27" fmla="*/ 100 h 154"/>
                <a:gd name="T28" fmla="*/ 234 w 241"/>
                <a:gd name="T29" fmla="*/ 80 h 154"/>
                <a:gd name="T30" fmla="*/ 224 w 241"/>
                <a:gd name="T31" fmla="*/ 55 h 154"/>
                <a:gd name="T32" fmla="*/ 216 w 241"/>
                <a:gd name="T33" fmla="*/ 46 h 154"/>
                <a:gd name="T34" fmla="*/ 210 w 241"/>
                <a:gd name="T35" fmla="*/ 39 h 154"/>
                <a:gd name="T36" fmla="*/ 197 w 241"/>
                <a:gd name="T37" fmla="*/ 18 h 154"/>
                <a:gd name="T38" fmla="*/ 194 w 241"/>
                <a:gd name="T3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 h="154">
                  <a:moveTo>
                    <a:pt x="194" y="0"/>
                  </a:moveTo>
                  <a:cubicBezTo>
                    <a:pt x="11" y="3"/>
                    <a:pt x="11" y="3"/>
                    <a:pt x="11" y="3"/>
                  </a:cubicBezTo>
                  <a:cubicBezTo>
                    <a:pt x="5" y="3"/>
                    <a:pt x="5" y="3"/>
                    <a:pt x="5" y="3"/>
                  </a:cubicBezTo>
                  <a:cubicBezTo>
                    <a:pt x="4" y="6"/>
                    <a:pt x="1" y="15"/>
                    <a:pt x="7" y="18"/>
                  </a:cubicBezTo>
                  <a:cubicBezTo>
                    <a:pt x="12" y="21"/>
                    <a:pt x="9" y="29"/>
                    <a:pt x="8" y="33"/>
                  </a:cubicBezTo>
                  <a:cubicBezTo>
                    <a:pt x="0" y="48"/>
                    <a:pt x="6" y="40"/>
                    <a:pt x="11" y="53"/>
                  </a:cubicBezTo>
                  <a:cubicBezTo>
                    <a:pt x="11" y="75"/>
                    <a:pt x="20" y="76"/>
                    <a:pt x="23" y="97"/>
                  </a:cubicBezTo>
                  <a:cubicBezTo>
                    <a:pt x="25" y="110"/>
                    <a:pt x="33" y="120"/>
                    <a:pt x="31" y="136"/>
                  </a:cubicBezTo>
                  <a:cubicBezTo>
                    <a:pt x="31" y="140"/>
                    <a:pt x="34" y="143"/>
                    <a:pt x="35" y="147"/>
                  </a:cubicBezTo>
                  <a:cubicBezTo>
                    <a:pt x="183" y="142"/>
                    <a:pt x="183" y="142"/>
                    <a:pt x="183" y="142"/>
                  </a:cubicBezTo>
                  <a:cubicBezTo>
                    <a:pt x="193" y="154"/>
                    <a:pt x="193" y="154"/>
                    <a:pt x="193" y="154"/>
                  </a:cubicBezTo>
                  <a:cubicBezTo>
                    <a:pt x="203" y="138"/>
                    <a:pt x="192" y="145"/>
                    <a:pt x="205" y="140"/>
                  </a:cubicBezTo>
                  <a:cubicBezTo>
                    <a:pt x="206" y="138"/>
                    <a:pt x="211" y="117"/>
                    <a:pt x="209" y="117"/>
                  </a:cubicBezTo>
                  <a:cubicBezTo>
                    <a:pt x="205" y="116"/>
                    <a:pt x="201" y="100"/>
                    <a:pt x="212" y="100"/>
                  </a:cubicBezTo>
                  <a:cubicBezTo>
                    <a:pt x="225" y="101"/>
                    <a:pt x="229" y="89"/>
                    <a:pt x="234" y="80"/>
                  </a:cubicBezTo>
                  <a:cubicBezTo>
                    <a:pt x="241" y="66"/>
                    <a:pt x="226" y="65"/>
                    <a:pt x="224" y="55"/>
                  </a:cubicBezTo>
                  <a:cubicBezTo>
                    <a:pt x="222" y="50"/>
                    <a:pt x="216" y="51"/>
                    <a:pt x="216" y="46"/>
                  </a:cubicBezTo>
                  <a:cubicBezTo>
                    <a:pt x="216" y="42"/>
                    <a:pt x="213" y="39"/>
                    <a:pt x="210" y="39"/>
                  </a:cubicBezTo>
                  <a:cubicBezTo>
                    <a:pt x="197" y="39"/>
                    <a:pt x="195" y="22"/>
                    <a:pt x="197" y="18"/>
                  </a:cubicBezTo>
                  <a:cubicBezTo>
                    <a:pt x="206" y="4"/>
                    <a:pt x="194" y="14"/>
                    <a:pt x="194" y="0"/>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22"/>
            <p:cNvSpPr>
              <a:spLocks/>
            </p:cNvSpPr>
            <p:nvPr/>
          </p:nvSpPr>
          <p:spPr bwMode="auto">
            <a:xfrm>
              <a:off x="4664390" y="3595462"/>
              <a:ext cx="734326" cy="640733"/>
            </a:xfrm>
            <a:custGeom>
              <a:avLst/>
              <a:gdLst>
                <a:gd name="T0" fmla="*/ 148 w 259"/>
                <a:gd name="T1" fmla="*/ 0 h 226"/>
                <a:gd name="T2" fmla="*/ 0 w 259"/>
                <a:gd name="T3" fmla="*/ 5 h 226"/>
                <a:gd name="T4" fmla="*/ 15 w 259"/>
                <a:gd name="T5" fmla="*/ 34 h 226"/>
                <a:gd name="T6" fmla="*/ 28 w 259"/>
                <a:gd name="T7" fmla="*/ 39 h 226"/>
                <a:gd name="T8" fmla="*/ 29 w 259"/>
                <a:gd name="T9" fmla="*/ 61 h 226"/>
                <a:gd name="T10" fmla="*/ 35 w 259"/>
                <a:gd name="T11" fmla="*/ 71 h 226"/>
                <a:gd name="T12" fmla="*/ 42 w 259"/>
                <a:gd name="T13" fmla="*/ 77 h 226"/>
                <a:gd name="T14" fmla="*/ 42 w 259"/>
                <a:gd name="T15" fmla="*/ 182 h 226"/>
                <a:gd name="T16" fmla="*/ 42 w 259"/>
                <a:gd name="T17" fmla="*/ 200 h 226"/>
                <a:gd name="T18" fmla="*/ 43 w 259"/>
                <a:gd name="T19" fmla="*/ 206 h 226"/>
                <a:gd name="T20" fmla="*/ 217 w 259"/>
                <a:gd name="T21" fmla="*/ 201 h 226"/>
                <a:gd name="T22" fmla="*/ 219 w 259"/>
                <a:gd name="T23" fmla="*/ 212 h 226"/>
                <a:gd name="T24" fmla="*/ 211 w 259"/>
                <a:gd name="T25" fmla="*/ 226 h 226"/>
                <a:gd name="T26" fmla="*/ 235 w 259"/>
                <a:gd name="T27" fmla="*/ 225 h 226"/>
                <a:gd name="T28" fmla="*/ 240 w 259"/>
                <a:gd name="T29" fmla="*/ 201 h 226"/>
                <a:gd name="T30" fmla="*/ 240 w 259"/>
                <a:gd name="T31" fmla="*/ 197 h 226"/>
                <a:gd name="T32" fmla="*/ 243 w 259"/>
                <a:gd name="T33" fmla="*/ 195 h 226"/>
                <a:gd name="T34" fmla="*/ 252 w 259"/>
                <a:gd name="T35" fmla="*/ 171 h 226"/>
                <a:gd name="T36" fmla="*/ 240 w 259"/>
                <a:gd name="T37" fmla="*/ 161 h 226"/>
                <a:gd name="T38" fmla="*/ 236 w 259"/>
                <a:gd name="T39" fmla="*/ 144 h 226"/>
                <a:gd name="T40" fmla="*/ 221 w 259"/>
                <a:gd name="T41" fmla="*/ 130 h 226"/>
                <a:gd name="T42" fmla="*/ 206 w 259"/>
                <a:gd name="T43" fmla="*/ 116 h 226"/>
                <a:gd name="T44" fmla="*/ 211 w 259"/>
                <a:gd name="T45" fmla="*/ 82 h 226"/>
                <a:gd name="T46" fmla="*/ 187 w 259"/>
                <a:gd name="T47" fmla="*/ 65 h 226"/>
                <a:gd name="T48" fmla="*/ 170 w 259"/>
                <a:gd name="T49" fmla="*/ 52 h 226"/>
                <a:gd name="T50" fmla="*/ 160 w 259"/>
                <a:gd name="T51" fmla="*/ 32 h 226"/>
                <a:gd name="T52" fmla="*/ 158 w 259"/>
                <a:gd name="T53" fmla="*/ 12 h 226"/>
                <a:gd name="T54" fmla="*/ 148 w 259"/>
                <a:gd name="T5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9" h="226">
                  <a:moveTo>
                    <a:pt x="148" y="0"/>
                  </a:moveTo>
                  <a:cubicBezTo>
                    <a:pt x="0" y="5"/>
                    <a:pt x="0" y="5"/>
                    <a:pt x="0" y="5"/>
                  </a:cubicBezTo>
                  <a:cubicBezTo>
                    <a:pt x="3" y="20"/>
                    <a:pt x="12" y="24"/>
                    <a:pt x="15" y="34"/>
                  </a:cubicBezTo>
                  <a:cubicBezTo>
                    <a:pt x="24" y="40"/>
                    <a:pt x="27" y="38"/>
                    <a:pt x="28" y="39"/>
                  </a:cubicBezTo>
                  <a:cubicBezTo>
                    <a:pt x="39" y="46"/>
                    <a:pt x="16" y="54"/>
                    <a:pt x="29" y="61"/>
                  </a:cubicBezTo>
                  <a:cubicBezTo>
                    <a:pt x="32" y="63"/>
                    <a:pt x="29" y="65"/>
                    <a:pt x="35" y="71"/>
                  </a:cubicBezTo>
                  <a:cubicBezTo>
                    <a:pt x="37" y="73"/>
                    <a:pt x="41" y="75"/>
                    <a:pt x="42" y="77"/>
                  </a:cubicBezTo>
                  <a:cubicBezTo>
                    <a:pt x="42" y="182"/>
                    <a:pt x="42" y="182"/>
                    <a:pt x="42" y="182"/>
                  </a:cubicBezTo>
                  <a:cubicBezTo>
                    <a:pt x="42" y="200"/>
                    <a:pt x="42" y="200"/>
                    <a:pt x="42" y="200"/>
                  </a:cubicBezTo>
                  <a:cubicBezTo>
                    <a:pt x="42" y="202"/>
                    <a:pt x="42" y="204"/>
                    <a:pt x="43" y="206"/>
                  </a:cubicBezTo>
                  <a:cubicBezTo>
                    <a:pt x="217" y="201"/>
                    <a:pt x="217" y="201"/>
                    <a:pt x="217" y="201"/>
                  </a:cubicBezTo>
                  <a:cubicBezTo>
                    <a:pt x="219" y="205"/>
                    <a:pt x="224" y="205"/>
                    <a:pt x="219" y="212"/>
                  </a:cubicBezTo>
                  <a:cubicBezTo>
                    <a:pt x="217" y="216"/>
                    <a:pt x="211" y="222"/>
                    <a:pt x="211" y="226"/>
                  </a:cubicBezTo>
                  <a:cubicBezTo>
                    <a:pt x="235" y="225"/>
                    <a:pt x="235" y="225"/>
                    <a:pt x="235" y="225"/>
                  </a:cubicBezTo>
                  <a:cubicBezTo>
                    <a:pt x="239" y="213"/>
                    <a:pt x="240" y="216"/>
                    <a:pt x="240" y="201"/>
                  </a:cubicBezTo>
                  <a:cubicBezTo>
                    <a:pt x="240" y="197"/>
                    <a:pt x="240" y="197"/>
                    <a:pt x="240" y="197"/>
                  </a:cubicBezTo>
                  <a:cubicBezTo>
                    <a:pt x="241" y="196"/>
                    <a:pt x="243" y="196"/>
                    <a:pt x="243" y="195"/>
                  </a:cubicBezTo>
                  <a:cubicBezTo>
                    <a:pt x="259" y="181"/>
                    <a:pt x="257" y="176"/>
                    <a:pt x="252" y="171"/>
                  </a:cubicBezTo>
                  <a:cubicBezTo>
                    <a:pt x="247" y="168"/>
                    <a:pt x="240" y="165"/>
                    <a:pt x="240" y="161"/>
                  </a:cubicBezTo>
                  <a:cubicBezTo>
                    <a:pt x="241" y="144"/>
                    <a:pt x="240" y="157"/>
                    <a:pt x="236" y="144"/>
                  </a:cubicBezTo>
                  <a:cubicBezTo>
                    <a:pt x="229" y="125"/>
                    <a:pt x="233" y="137"/>
                    <a:pt x="221" y="130"/>
                  </a:cubicBezTo>
                  <a:cubicBezTo>
                    <a:pt x="212" y="125"/>
                    <a:pt x="207" y="116"/>
                    <a:pt x="206" y="116"/>
                  </a:cubicBezTo>
                  <a:cubicBezTo>
                    <a:pt x="197" y="112"/>
                    <a:pt x="217" y="84"/>
                    <a:pt x="211" y="82"/>
                  </a:cubicBezTo>
                  <a:cubicBezTo>
                    <a:pt x="173" y="75"/>
                    <a:pt x="198" y="70"/>
                    <a:pt x="187" y="65"/>
                  </a:cubicBezTo>
                  <a:cubicBezTo>
                    <a:pt x="170" y="58"/>
                    <a:pt x="177" y="58"/>
                    <a:pt x="170" y="52"/>
                  </a:cubicBezTo>
                  <a:cubicBezTo>
                    <a:pt x="157" y="40"/>
                    <a:pt x="162" y="37"/>
                    <a:pt x="160" y="32"/>
                  </a:cubicBezTo>
                  <a:cubicBezTo>
                    <a:pt x="153" y="15"/>
                    <a:pt x="158" y="23"/>
                    <a:pt x="158" y="12"/>
                  </a:cubicBezTo>
                  <a:lnTo>
                    <a:pt x="148" y="0"/>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23"/>
            <p:cNvSpPr>
              <a:spLocks/>
            </p:cNvSpPr>
            <p:nvPr/>
          </p:nvSpPr>
          <p:spPr bwMode="auto">
            <a:xfrm>
              <a:off x="4785578" y="4164202"/>
              <a:ext cx="544745" cy="499149"/>
            </a:xfrm>
            <a:custGeom>
              <a:avLst/>
              <a:gdLst>
                <a:gd name="T0" fmla="*/ 174 w 192"/>
                <a:gd name="T1" fmla="*/ 0 h 176"/>
                <a:gd name="T2" fmla="*/ 0 w 192"/>
                <a:gd name="T3" fmla="*/ 5 h 176"/>
                <a:gd name="T4" fmla="*/ 8 w 192"/>
                <a:gd name="T5" fmla="*/ 146 h 176"/>
                <a:gd name="T6" fmla="*/ 12 w 192"/>
                <a:gd name="T7" fmla="*/ 149 h 176"/>
                <a:gd name="T8" fmla="*/ 16 w 192"/>
                <a:gd name="T9" fmla="*/ 149 h 176"/>
                <a:gd name="T10" fmla="*/ 26 w 192"/>
                <a:gd name="T11" fmla="*/ 150 h 176"/>
                <a:gd name="T12" fmla="*/ 26 w 192"/>
                <a:gd name="T13" fmla="*/ 176 h 176"/>
                <a:gd name="T14" fmla="*/ 142 w 192"/>
                <a:gd name="T15" fmla="*/ 174 h 176"/>
                <a:gd name="T16" fmla="*/ 144 w 192"/>
                <a:gd name="T17" fmla="*/ 132 h 176"/>
                <a:gd name="T18" fmla="*/ 150 w 192"/>
                <a:gd name="T19" fmla="*/ 121 h 176"/>
                <a:gd name="T20" fmla="*/ 155 w 192"/>
                <a:gd name="T21" fmla="*/ 110 h 176"/>
                <a:gd name="T22" fmla="*/ 162 w 192"/>
                <a:gd name="T23" fmla="*/ 102 h 176"/>
                <a:gd name="T24" fmla="*/ 169 w 192"/>
                <a:gd name="T25" fmla="*/ 82 h 176"/>
                <a:gd name="T26" fmla="*/ 176 w 192"/>
                <a:gd name="T27" fmla="*/ 71 h 176"/>
                <a:gd name="T28" fmla="*/ 177 w 192"/>
                <a:gd name="T29" fmla="*/ 69 h 176"/>
                <a:gd name="T30" fmla="*/ 180 w 192"/>
                <a:gd name="T31" fmla="*/ 54 h 176"/>
                <a:gd name="T32" fmla="*/ 188 w 192"/>
                <a:gd name="T33" fmla="*/ 39 h 176"/>
                <a:gd name="T34" fmla="*/ 192 w 192"/>
                <a:gd name="T35" fmla="*/ 24 h 176"/>
                <a:gd name="T36" fmla="*/ 168 w 192"/>
                <a:gd name="T37" fmla="*/ 25 h 176"/>
                <a:gd name="T38" fmla="*/ 176 w 192"/>
                <a:gd name="T39" fmla="*/ 11 h 176"/>
                <a:gd name="T40" fmla="*/ 174 w 192"/>
                <a:gd name="T4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76">
                  <a:moveTo>
                    <a:pt x="174" y="0"/>
                  </a:moveTo>
                  <a:cubicBezTo>
                    <a:pt x="0" y="5"/>
                    <a:pt x="0" y="5"/>
                    <a:pt x="0" y="5"/>
                  </a:cubicBezTo>
                  <a:cubicBezTo>
                    <a:pt x="8" y="45"/>
                    <a:pt x="8" y="104"/>
                    <a:pt x="8" y="146"/>
                  </a:cubicBezTo>
                  <a:cubicBezTo>
                    <a:pt x="9" y="146"/>
                    <a:pt x="9" y="146"/>
                    <a:pt x="12" y="149"/>
                  </a:cubicBezTo>
                  <a:cubicBezTo>
                    <a:pt x="13" y="150"/>
                    <a:pt x="16" y="149"/>
                    <a:pt x="16" y="149"/>
                  </a:cubicBezTo>
                  <a:cubicBezTo>
                    <a:pt x="18" y="148"/>
                    <a:pt x="25" y="148"/>
                    <a:pt x="26" y="150"/>
                  </a:cubicBezTo>
                  <a:cubicBezTo>
                    <a:pt x="26" y="176"/>
                    <a:pt x="26" y="176"/>
                    <a:pt x="26" y="176"/>
                  </a:cubicBezTo>
                  <a:cubicBezTo>
                    <a:pt x="142" y="174"/>
                    <a:pt x="142" y="174"/>
                    <a:pt x="142" y="174"/>
                  </a:cubicBezTo>
                  <a:cubicBezTo>
                    <a:pt x="151" y="166"/>
                    <a:pt x="137" y="142"/>
                    <a:pt x="144" y="132"/>
                  </a:cubicBezTo>
                  <a:cubicBezTo>
                    <a:pt x="145" y="131"/>
                    <a:pt x="142" y="123"/>
                    <a:pt x="150" y="121"/>
                  </a:cubicBezTo>
                  <a:cubicBezTo>
                    <a:pt x="152" y="120"/>
                    <a:pt x="148" y="114"/>
                    <a:pt x="155" y="110"/>
                  </a:cubicBezTo>
                  <a:cubicBezTo>
                    <a:pt x="159" y="108"/>
                    <a:pt x="151" y="109"/>
                    <a:pt x="162" y="102"/>
                  </a:cubicBezTo>
                  <a:cubicBezTo>
                    <a:pt x="164" y="101"/>
                    <a:pt x="166" y="85"/>
                    <a:pt x="169" y="82"/>
                  </a:cubicBezTo>
                  <a:cubicBezTo>
                    <a:pt x="172" y="79"/>
                    <a:pt x="176" y="76"/>
                    <a:pt x="176" y="71"/>
                  </a:cubicBezTo>
                  <a:cubicBezTo>
                    <a:pt x="176" y="71"/>
                    <a:pt x="177" y="70"/>
                    <a:pt x="177" y="69"/>
                  </a:cubicBezTo>
                  <a:cubicBezTo>
                    <a:pt x="181" y="59"/>
                    <a:pt x="181" y="68"/>
                    <a:pt x="180" y="54"/>
                  </a:cubicBezTo>
                  <a:cubicBezTo>
                    <a:pt x="178" y="44"/>
                    <a:pt x="187" y="53"/>
                    <a:pt x="188" y="39"/>
                  </a:cubicBezTo>
                  <a:cubicBezTo>
                    <a:pt x="189" y="33"/>
                    <a:pt x="192" y="26"/>
                    <a:pt x="192" y="24"/>
                  </a:cubicBezTo>
                  <a:cubicBezTo>
                    <a:pt x="168" y="25"/>
                    <a:pt x="168" y="25"/>
                    <a:pt x="168" y="25"/>
                  </a:cubicBezTo>
                  <a:cubicBezTo>
                    <a:pt x="168" y="21"/>
                    <a:pt x="174" y="15"/>
                    <a:pt x="176" y="11"/>
                  </a:cubicBezTo>
                  <a:cubicBezTo>
                    <a:pt x="181" y="4"/>
                    <a:pt x="176" y="4"/>
                    <a:pt x="174" y="0"/>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24"/>
            <p:cNvSpPr>
              <a:spLocks/>
            </p:cNvSpPr>
            <p:nvPr/>
          </p:nvSpPr>
          <p:spPr bwMode="auto">
            <a:xfrm>
              <a:off x="4859970" y="4657351"/>
              <a:ext cx="626337" cy="559143"/>
            </a:xfrm>
            <a:custGeom>
              <a:avLst/>
              <a:gdLst>
                <a:gd name="T0" fmla="*/ 116 w 221"/>
                <a:gd name="T1" fmla="*/ 0 h 197"/>
                <a:gd name="T2" fmla="*/ 0 w 221"/>
                <a:gd name="T3" fmla="*/ 2 h 197"/>
                <a:gd name="T4" fmla="*/ 1 w 221"/>
                <a:gd name="T5" fmla="*/ 53 h 197"/>
                <a:gd name="T6" fmla="*/ 6 w 221"/>
                <a:gd name="T7" fmla="*/ 57 h 197"/>
                <a:gd name="T8" fmla="*/ 7 w 221"/>
                <a:gd name="T9" fmla="*/ 58 h 197"/>
                <a:gd name="T10" fmla="*/ 9 w 221"/>
                <a:gd name="T11" fmla="*/ 62 h 197"/>
                <a:gd name="T12" fmla="*/ 13 w 221"/>
                <a:gd name="T13" fmla="*/ 75 h 197"/>
                <a:gd name="T14" fmla="*/ 18 w 221"/>
                <a:gd name="T15" fmla="*/ 83 h 197"/>
                <a:gd name="T16" fmla="*/ 20 w 221"/>
                <a:gd name="T17" fmla="*/ 88 h 197"/>
                <a:gd name="T18" fmla="*/ 23 w 221"/>
                <a:gd name="T19" fmla="*/ 94 h 197"/>
                <a:gd name="T20" fmla="*/ 23 w 221"/>
                <a:gd name="T21" fmla="*/ 100 h 197"/>
                <a:gd name="T22" fmla="*/ 22 w 221"/>
                <a:gd name="T23" fmla="*/ 113 h 197"/>
                <a:gd name="T24" fmla="*/ 16 w 221"/>
                <a:gd name="T25" fmla="*/ 124 h 197"/>
                <a:gd name="T26" fmla="*/ 16 w 221"/>
                <a:gd name="T27" fmla="*/ 133 h 197"/>
                <a:gd name="T28" fmla="*/ 17 w 221"/>
                <a:gd name="T29" fmla="*/ 141 h 197"/>
                <a:gd name="T30" fmla="*/ 13 w 221"/>
                <a:gd name="T31" fmla="*/ 156 h 197"/>
                <a:gd name="T32" fmla="*/ 13 w 221"/>
                <a:gd name="T33" fmla="*/ 165 h 197"/>
                <a:gd name="T34" fmla="*/ 16 w 221"/>
                <a:gd name="T35" fmla="*/ 164 h 197"/>
                <a:gd name="T36" fmla="*/ 31 w 221"/>
                <a:gd name="T37" fmla="*/ 160 h 197"/>
                <a:gd name="T38" fmla="*/ 58 w 221"/>
                <a:gd name="T39" fmla="*/ 166 h 197"/>
                <a:gd name="T40" fmla="*/ 91 w 221"/>
                <a:gd name="T41" fmla="*/ 169 h 197"/>
                <a:gd name="T42" fmla="*/ 94 w 221"/>
                <a:gd name="T43" fmla="*/ 166 h 197"/>
                <a:gd name="T44" fmla="*/ 85 w 221"/>
                <a:gd name="T45" fmla="*/ 160 h 197"/>
                <a:gd name="T46" fmla="*/ 99 w 221"/>
                <a:gd name="T47" fmla="*/ 160 h 197"/>
                <a:gd name="T48" fmla="*/ 111 w 221"/>
                <a:gd name="T49" fmla="*/ 166 h 197"/>
                <a:gd name="T50" fmla="*/ 125 w 221"/>
                <a:gd name="T51" fmla="*/ 175 h 197"/>
                <a:gd name="T52" fmla="*/ 134 w 221"/>
                <a:gd name="T53" fmla="*/ 190 h 197"/>
                <a:gd name="T54" fmla="*/ 151 w 221"/>
                <a:gd name="T55" fmla="*/ 187 h 197"/>
                <a:gd name="T56" fmla="*/ 166 w 221"/>
                <a:gd name="T57" fmla="*/ 186 h 197"/>
                <a:gd name="T58" fmla="*/ 173 w 221"/>
                <a:gd name="T59" fmla="*/ 179 h 197"/>
                <a:gd name="T60" fmla="*/ 175 w 221"/>
                <a:gd name="T61" fmla="*/ 171 h 197"/>
                <a:gd name="T62" fmla="*/ 183 w 221"/>
                <a:gd name="T63" fmla="*/ 168 h 197"/>
                <a:gd name="T64" fmla="*/ 201 w 221"/>
                <a:gd name="T65" fmla="*/ 183 h 197"/>
                <a:gd name="T66" fmla="*/ 214 w 221"/>
                <a:gd name="T67" fmla="*/ 186 h 197"/>
                <a:gd name="T68" fmla="*/ 215 w 221"/>
                <a:gd name="T69" fmla="*/ 177 h 197"/>
                <a:gd name="T70" fmla="*/ 187 w 221"/>
                <a:gd name="T71" fmla="*/ 163 h 197"/>
                <a:gd name="T72" fmla="*/ 197 w 221"/>
                <a:gd name="T73" fmla="*/ 154 h 197"/>
                <a:gd name="T74" fmla="*/ 199 w 221"/>
                <a:gd name="T75" fmla="*/ 138 h 197"/>
                <a:gd name="T76" fmla="*/ 191 w 221"/>
                <a:gd name="T77" fmla="*/ 149 h 197"/>
                <a:gd name="T78" fmla="*/ 191 w 221"/>
                <a:gd name="T79" fmla="*/ 133 h 197"/>
                <a:gd name="T80" fmla="*/ 185 w 221"/>
                <a:gd name="T81" fmla="*/ 119 h 197"/>
                <a:gd name="T82" fmla="*/ 182 w 221"/>
                <a:gd name="T83" fmla="*/ 94 h 197"/>
                <a:gd name="T84" fmla="*/ 104 w 221"/>
                <a:gd name="T85" fmla="*/ 97 h 197"/>
                <a:gd name="T86" fmla="*/ 105 w 221"/>
                <a:gd name="T87" fmla="*/ 75 h 197"/>
                <a:gd name="T88" fmla="*/ 119 w 221"/>
                <a:gd name="T89" fmla="*/ 49 h 197"/>
                <a:gd name="T90" fmla="*/ 123 w 221"/>
                <a:gd name="T91" fmla="*/ 35 h 197"/>
                <a:gd name="T92" fmla="*/ 121 w 221"/>
                <a:gd name="T93" fmla="*/ 24 h 197"/>
                <a:gd name="T94" fmla="*/ 116 w 221"/>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197">
                  <a:moveTo>
                    <a:pt x="116" y="0"/>
                  </a:moveTo>
                  <a:cubicBezTo>
                    <a:pt x="0" y="2"/>
                    <a:pt x="0" y="2"/>
                    <a:pt x="0" y="2"/>
                  </a:cubicBezTo>
                  <a:cubicBezTo>
                    <a:pt x="1" y="53"/>
                    <a:pt x="1" y="53"/>
                    <a:pt x="1" y="53"/>
                  </a:cubicBezTo>
                  <a:cubicBezTo>
                    <a:pt x="2" y="53"/>
                    <a:pt x="6" y="56"/>
                    <a:pt x="6" y="57"/>
                  </a:cubicBezTo>
                  <a:cubicBezTo>
                    <a:pt x="7" y="57"/>
                    <a:pt x="7" y="58"/>
                    <a:pt x="7" y="58"/>
                  </a:cubicBezTo>
                  <a:cubicBezTo>
                    <a:pt x="9" y="61"/>
                    <a:pt x="8" y="60"/>
                    <a:pt x="9" y="62"/>
                  </a:cubicBezTo>
                  <a:cubicBezTo>
                    <a:pt x="12" y="67"/>
                    <a:pt x="10" y="70"/>
                    <a:pt x="13" y="75"/>
                  </a:cubicBezTo>
                  <a:cubicBezTo>
                    <a:pt x="16" y="79"/>
                    <a:pt x="18" y="80"/>
                    <a:pt x="18" y="83"/>
                  </a:cubicBezTo>
                  <a:cubicBezTo>
                    <a:pt x="18" y="87"/>
                    <a:pt x="19" y="86"/>
                    <a:pt x="20" y="88"/>
                  </a:cubicBezTo>
                  <a:cubicBezTo>
                    <a:pt x="20" y="90"/>
                    <a:pt x="23" y="93"/>
                    <a:pt x="23" y="94"/>
                  </a:cubicBezTo>
                  <a:cubicBezTo>
                    <a:pt x="24" y="96"/>
                    <a:pt x="25" y="99"/>
                    <a:pt x="23" y="100"/>
                  </a:cubicBezTo>
                  <a:cubicBezTo>
                    <a:pt x="23" y="101"/>
                    <a:pt x="23" y="110"/>
                    <a:pt x="22" y="113"/>
                  </a:cubicBezTo>
                  <a:cubicBezTo>
                    <a:pt x="22" y="114"/>
                    <a:pt x="15" y="122"/>
                    <a:pt x="16" y="124"/>
                  </a:cubicBezTo>
                  <a:cubicBezTo>
                    <a:pt x="20" y="128"/>
                    <a:pt x="15" y="131"/>
                    <a:pt x="16" y="133"/>
                  </a:cubicBezTo>
                  <a:cubicBezTo>
                    <a:pt x="18" y="139"/>
                    <a:pt x="17" y="133"/>
                    <a:pt x="17" y="141"/>
                  </a:cubicBezTo>
                  <a:cubicBezTo>
                    <a:pt x="18" y="149"/>
                    <a:pt x="13" y="154"/>
                    <a:pt x="13" y="156"/>
                  </a:cubicBezTo>
                  <a:cubicBezTo>
                    <a:pt x="13" y="160"/>
                    <a:pt x="12" y="162"/>
                    <a:pt x="13" y="165"/>
                  </a:cubicBezTo>
                  <a:cubicBezTo>
                    <a:pt x="13" y="165"/>
                    <a:pt x="15" y="164"/>
                    <a:pt x="16" y="164"/>
                  </a:cubicBezTo>
                  <a:cubicBezTo>
                    <a:pt x="26" y="160"/>
                    <a:pt x="17" y="161"/>
                    <a:pt x="31" y="160"/>
                  </a:cubicBezTo>
                  <a:cubicBezTo>
                    <a:pt x="35" y="159"/>
                    <a:pt x="54" y="164"/>
                    <a:pt x="58" y="166"/>
                  </a:cubicBezTo>
                  <a:cubicBezTo>
                    <a:pt x="79" y="177"/>
                    <a:pt x="87" y="166"/>
                    <a:pt x="91" y="169"/>
                  </a:cubicBezTo>
                  <a:cubicBezTo>
                    <a:pt x="103" y="178"/>
                    <a:pt x="107" y="164"/>
                    <a:pt x="94" y="166"/>
                  </a:cubicBezTo>
                  <a:cubicBezTo>
                    <a:pt x="89" y="167"/>
                    <a:pt x="81" y="166"/>
                    <a:pt x="85" y="160"/>
                  </a:cubicBezTo>
                  <a:cubicBezTo>
                    <a:pt x="89" y="154"/>
                    <a:pt x="91" y="165"/>
                    <a:pt x="99" y="160"/>
                  </a:cubicBezTo>
                  <a:cubicBezTo>
                    <a:pt x="103" y="156"/>
                    <a:pt x="111" y="166"/>
                    <a:pt x="111" y="166"/>
                  </a:cubicBezTo>
                  <a:cubicBezTo>
                    <a:pt x="110" y="174"/>
                    <a:pt x="128" y="169"/>
                    <a:pt x="125" y="175"/>
                  </a:cubicBezTo>
                  <a:cubicBezTo>
                    <a:pt x="118" y="186"/>
                    <a:pt x="128" y="184"/>
                    <a:pt x="134" y="190"/>
                  </a:cubicBezTo>
                  <a:cubicBezTo>
                    <a:pt x="136" y="191"/>
                    <a:pt x="149" y="197"/>
                    <a:pt x="151" y="187"/>
                  </a:cubicBezTo>
                  <a:cubicBezTo>
                    <a:pt x="151" y="186"/>
                    <a:pt x="166" y="173"/>
                    <a:pt x="166" y="186"/>
                  </a:cubicBezTo>
                  <a:cubicBezTo>
                    <a:pt x="166" y="197"/>
                    <a:pt x="178" y="180"/>
                    <a:pt x="173" y="179"/>
                  </a:cubicBezTo>
                  <a:cubicBezTo>
                    <a:pt x="170" y="179"/>
                    <a:pt x="175" y="171"/>
                    <a:pt x="175" y="171"/>
                  </a:cubicBezTo>
                  <a:cubicBezTo>
                    <a:pt x="181" y="171"/>
                    <a:pt x="183" y="161"/>
                    <a:pt x="183" y="168"/>
                  </a:cubicBezTo>
                  <a:cubicBezTo>
                    <a:pt x="182" y="183"/>
                    <a:pt x="190" y="173"/>
                    <a:pt x="201" y="183"/>
                  </a:cubicBezTo>
                  <a:cubicBezTo>
                    <a:pt x="204" y="186"/>
                    <a:pt x="214" y="187"/>
                    <a:pt x="214" y="186"/>
                  </a:cubicBezTo>
                  <a:cubicBezTo>
                    <a:pt x="221" y="175"/>
                    <a:pt x="217" y="179"/>
                    <a:pt x="215" y="177"/>
                  </a:cubicBezTo>
                  <a:cubicBezTo>
                    <a:pt x="208" y="168"/>
                    <a:pt x="184" y="171"/>
                    <a:pt x="187" y="163"/>
                  </a:cubicBezTo>
                  <a:cubicBezTo>
                    <a:pt x="193" y="149"/>
                    <a:pt x="194" y="156"/>
                    <a:pt x="197" y="154"/>
                  </a:cubicBezTo>
                  <a:cubicBezTo>
                    <a:pt x="208" y="146"/>
                    <a:pt x="199" y="151"/>
                    <a:pt x="199" y="138"/>
                  </a:cubicBezTo>
                  <a:cubicBezTo>
                    <a:pt x="195" y="140"/>
                    <a:pt x="191" y="143"/>
                    <a:pt x="191" y="149"/>
                  </a:cubicBezTo>
                  <a:cubicBezTo>
                    <a:pt x="170" y="149"/>
                    <a:pt x="191" y="134"/>
                    <a:pt x="191" y="133"/>
                  </a:cubicBezTo>
                  <a:cubicBezTo>
                    <a:pt x="191" y="131"/>
                    <a:pt x="186" y="120"/>
                    <a:pt x="185" y="119"/>
                  </a:cubicBezTo>
                  <a:cubicBezTo>
                    <a:pt x="171" y="107"/>
                    <a:pt x="185" y="104"/>
                    <a:pt x="182" y="94"/>
                  </a:cubicBezTo>
                  <a:cubicBezTo>
                    <a:pt x="104" y="97"/>
                    <a:pt x="104" y="97"/>
                    <a:pt x="104" y="97"/>
                  </a:cubicBezTo>
                  <a:cubicBezTo>
                    <a:pt x="105" y="75"/>
                    <a:pt x="105" y="75"/>
                    <a:pt x="105" y="75"/>
                  </a:cubicBezTo>
                  <a:cubicBezTo>
                    <a:pt x="108" y="74"/>
                    <a:pt x="118" y="50"/>
                    <a:pt x="119" y="49"/>
                  </a:cubicBezTo>
                  <a:cubicBezTo>
                    <a:pt x="128" y="43"/>
                    <a:pt x="117" y="37"/>
                    <a:pt x="123" y="35"/>
                  </a:cubicBezTo>
                  <a:cubicBezTo>
                    <a:pt x="131" y="32"/>
                    <a:pt x="121" y="26"/>
                    <a:pt x="121" y="24"/>
                  </a:cubicBezTo>
                  <a:cubicBezTo>
                    <a:pt x="121" y="18"/>
                    <a:pt x="116" y="16"/>
                    <a:pt x="116" y="0"/>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25"/>
            <p:cNvSpPr>
              <a:spLocks/>
            </p:cNvSpPr>
            <p:nvPr/>
          </p:nvSpPr>
          <p:spPr bwMode="auto">
            <a:xfrm>
              <a:off x="5153940" y="4351383"/>
              <a:ext cx="386361" cy="683930"/>
            </a:xfrm>
            <a:custGeom>
              <a:avLst/>
              <a:gdLst>
                <a:gd name="T0" fmla="*/ 17 w 136"/>
                <a:gd name="T1" fmla="*/ 132 h 241"/>
                <a:gd name="T2" fmla="*/ 19 w 136"/>
                <a:gd name="T3" fmla="*/ 143 h 241"/>
                <a:gd name="T4" fmla="*/ 15 w 136"/>
                <a:gd name="T5" fmla="*/ 157 h 241"/>
                <a:gd name="T6" fmla="*/ 1 w 136"/>
                <a:gd name="T7" fmla="*/ 183 h 241"/>
                <a:gd name="T8" fmla="*/ 0 w 136"/>
                <a:gd name="T9" fmla="*/ 205 h 241"/>
                <a:gd name="T10" fmla="*/ 78 w 136"/>
                <a:gd name="T11" fmla="*/ 202 h 241"/>
                <a:gd name="T12" fmla="*/ 81 w 136"/>
                <a:gd name="T13" fmla="*/ 227 h 241"/>
                <a:gd name="T14" fmla="*/ 87 w 136"/>
                <a:gd name="T15" fmla="*/ 241 h 241"/>
                <a:gd name="T16" fmla="*/ 94 w 136"/>
                <a:gd name="T17" fmla="*/ 231 h 241"/>
                <a:gd name="T18" fmla="*/ 114 w 136"/>
                <a:gd name="T19" fmla="*/ 227 h 241"/>
                <a:gd name="T20" fmla="*/ 136 w 136"/>
                <a:gd name="T21" fmla="*/ 228 h 241"/>
                <a:gd name="T22" fmla="*/ 127 w 136"/>
                <a:gd name="T23" fmla="*/ 156 h 241"/>
                <a:gd name="T24" fmla="*/ 130 w 136"/>
                <a:gd name="T25" fmla="*/ 0 h 241"/>
                <a:gd name="T26" fmla="*/ 46 w 136"/>
                <a:gd name="T27" fmla="*/ 5 h 241"/>
                <a:gd name="T28" fmla="*/ 39 w 136"/>
                <a:gd name="T29" fmla="*/ 16 h 241"/>
                <a:gd name="T30" fmla="*/ 32 w 136"/>
                <a:gd name="T31" fmla="*/ 36 h 241"/>
                <a:gd name="T32" fmla="*/ 25 w 136"/>
                <a:gd name="T33" fmla="*/ 44 h 241"/>
                <a:gd name="T34" fmla="*/ 20 w 136"/>
                <a:gd name="T35" fmla="*/ 55 h 241"/>
                <a:gd name="T36" fmla="*/ 14 w 136"/>
                <a:gd name="T37" fmla="*/ 66 h 241"/>
                <a:gd name="T38" fmla="*/ 12 w 136"/>
                <a:gd name="T39" fmla="*/ 108 h 241"/>
                <a:gd name="T40" fmla="*/ 17 w 136"/>
                <a:gd name="T41" fmla="*/ 13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1">
                  <a:moveTo>
                    <a:pt x="17" y="132"/>
                  </a:moveTo>
                  <a:cubicBezTo>
                    <a:pt x="17" y="134"/>
                    <a:pt x="27" y="140"/>
                    <a:pt x="19" y="143"/>
                  </a:cubicBezTo>
                  <a:cubicBezTo>
                    <a:pt x="13" y="145"/>
                    <a:pt x="24" y="151"/>
                    <a:pt x="15" y="157"/>
                  </a:cubicBezTo>
                  <a:cubicBezTo>
                    <a:pt x="14" y="158"/>
                    <a:pt x="4" y="182"/>
                    <a:pt x="1" y="183"/>
                  </a:cubicBezTo>
                  <a:cubicBezTo>
                    <a:pt x="0" y="205"/>
                    <a:pt x="0" y="205"/>
                    <a:pt x="0" y="205"/>
                  </a:cubicBezTo>
                  <a:cubicBezTo>
                    <a:pt x="78" y="202"/>
                    <a:pt x="78" y="202"/>
                    <a:pt x="78" y="202"/>
                  </a:cubicBezTo>
                  <a:cubicBezTo>
                    <a:pt x="81" y="212"/>
                    <a:pt x="67" y="215"/>
                    <a:pt x="81" y="227"/>
                  </a:cubicBezTo>
                  <a:cubicBezTo>
                    <a:pt x="82" y="228"/>
                    <a:pt x="87" y="239"/>
                    <a:pt x="87" y="241"/>
                  </a:cubicBezTo>
                  <a:cubicBezTo>
                    <a:pt x="90" y="238"/>
                    <a:pt x="93" y="231"/>
                    <a:pt x="94" y="231"/>
                  </a:cubicBezTo>
                  <a:cubicBezTo>
                    <a:pt x="112" y="231"/>
                    <a:pt x="104" y="230"/>
                    <a:pt x="114" y="227"/>
                  </a:cubicBezTo>
                  <a:cubicBezTo>
                    <a:pt x="115" y="223"/>
                    <a:pt x="122" y="234"/>
                    <a:pt x="136" y="228"/>
                  </a:cubicBezTo>
                  <a:cubicBezTo>
                    <a:pt x="127" y="156"/>
                    <a:pt x="127" y="156"/>
                    <a:pt x="127" y="156"/>
                  </a:cubicBezTo>
                  <a:cubicBezTo>
                    <a:pt x="130" y="0"/>
                    <a:pt x="130" y="0"/>
                    <a:pt x="130" y="0"/>
                  </a:cubicBezTo>
                  <a:cubicBezTo>
                    <a:pt x="46" y="5"/>
                    <a:pt x="46" y="5"/>
                    <a:pt x="46" y="5"/>
                  </a:cubicBezTo>
                  <a:cubicBezTo>
                    <a:pt x="46" y="10"/>
                    <a:pt x="42" y="13"/>
                    <a:pt x="39" y="16"/>
                  </a:cubicBezTo>
                  <a:cubicBezTo>
                    <a:pt x="36" y="19"/>
                    <a:pt x="34" y="35"/>
                    <a:pt x="32" y="36"/>
                  </a:cubicBezTo>
                  <a:cubicBezTo>
                    <a:pt x="21" y="43"/>
                    <a:pt x="29" y="42"/>
                    <a:pt x="25" y="44"/>
                  </a:cubicBezTo>
                  <a:cubicBezTo>
                    <a:pt x="18" y="48"/>
                    <a:pt x="22" y="54"/>
                    <a:pt x="20" y="55"/>
                  </a:cubicBezTo>
                  <a:cubicBezTo>
                    <a:pt x="12" y="57"/>
                    <a:pt x="15" y="65"/>
                    <a:pt x="14" y="66"/>
                  </a:cubicBezTo>
                  <a:cubicBezTo>
                    <a:pt x="7" y="76"/>
                    <a:pt x="21" y="100"/>
                    <a:pt x="12" y="108"/>
                  </a:cubicBezTo>
                  <a:cubicBezTo>
                    <a:pt x="12" y="124"/>
                    <a:pt x="17" y="126"/>
                    <a:pt x="17" y="132"/>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26"/>
            <p:cNvSpPr>
              <a:spLocks/>
            </p:cNvSpPr>
            <p:nvPr/>
          </p:nvSpPr>
          <p:spPr bwMode="auto">
            <a:xfrm>
              <a:off x="5513904" y="4328586"/>
              <a:ext cx="417557" cy="686329"/>
            </a:xfrm>
            <a:custGeom>
              <a:avLst/>
              <a:gdLst>
                <a:gd name="T0" fmla="*/ 3 w 147"/>
                <a:gd name="T1" fmla="*/ 8 h 242"/>
                <a:gd name="T2" fmla="*/ 0 w 147"/>
                <a:gd name="T3" fmla="*/ 164 h 242"/>
                <a:gd name="T4" fmla="*/ 9 w 147"/>
                <a:gd name="T5" fmla="*/ 236 h 242"/>
                <a:gd name="T6" fmla="*/ 14 w 147"/>
                <a:gd name="T7" fmla="*/ 235 h 242"/>
                <a:gd name="T8" fmla="*/ 24 w 147"/>
                <a:gd name="T9" fmla="*/ 223 h 242"/>
                <a:gd name="T10" fmla="*/ 35 w 147"/>
                <a:gd name="T11" fmla="*/ 232 h 242"/>
                <a:gd name="T12" fmla="*/ 32 w 147"/>
                <a:gd name="T13" fmla="*/ 239 h 242"/>
                <a:gd name="T14" fmla="*/ 33 w 147"/>
                <a:gd name="T15" fmla="*/ 241 h 242"/>
                <a:gd name="T16" fmla="*/ 50 w 147"/>
                <a:gd name="T17" fmla="*/ 236 h 242"/>
                <a:gd name="T18" fmla="*/ 50 w 147"/>
                <a:gd name="T19" fmla="*/ 218 h 242"/>
                <a:gd name="T20" fmla="*/ 39 w 147"/>
                <a:gd name="T21" fmla="*/ 209 h 242"/>
                <a:gd name="T22" fmla="*/ 40 w 147"/>
                <a:gd name="T23" fmla="*/ 202 h 242"/>
                <a:gd name="T24" fmla="*/ 147 w 147"/>
                <a:gd name="T25" fmla="*/ 192 h 242"/>
                <a:gd name="T26" fmla="*/ 143 w 147"/>
                <a:gd name="T27" fmla="*/ 183 h 242"/>
                <a:gd name="T28" fmla="*/ 142 w 147"/>
                <a:gd name="T29" fmla="*/ 179 h 242"/>
                <a:gd name="T30" fmla="*/ 141 w 147"/>
                <a:gd name="T31" fmla="*/ 161 h 242"/>
                <a:gd name="T32" fmla="*/ 140 w 147"/>
                <a:gd name="T33" fmla="*/ 142 h 242"/>
                <a:gd name="T34" fmla="*/ 143 w 147"/>
                <a:gd name="T35" fmla="*/ 134 h 242"/>
                <a:gd name="T36" fmla="*/ 143 w 147"/>
                <a:gd name="T37" fmla="*/ 127 h 242"/>
                <a:gd name="T38" fmla="*/ 137 w 147"/>
                <a:gd name="T39" fmla="*/ 121 h 242"/>
                <a:gd name="T40" fmla="*/ 135 w 147"/>
                <a:gd name="T41" fmla="*/ 112 h 242"/>
                <a:gd name="T42" fmla="*/ 125 w 147"/>
                <a:gd name="T43" fmla="*/ 84 h 242"/>
                <a:gd name="T44" fmla="*/ 122 w 147"/>
                <a:gd name="T45" fmla="*/ 73 h 242"/>
                <a:gd name="T46" fmla="*/ 120 w 147"/>
                <a:gd name="T47" fmla="*/ 67 h 242"/>
                <a:gd name="T48" fmla="*/ 116 w 147"/>
                <a:gd name="T49" fmla="*/ 50 h 242"/>
                <a:gd name="T50" fmla="*/ 109 w 147"/>
                <a:gd name="T51" fmla="*/ 24 h 242"/>
                <a:gd name="T52" fmla="*/ 104 w 147"/>
                <a:gd name="T53" fmla="*/ 12 h 242"/>
                <a:gd name="T54" fmla="*/ 102 w 147"/>
                <a:gd name="T55" fmla="*/ 0 h 242"/>
                <a:gd name="T56" fmla="*/ 3 w 147"/>
                <a:gd name="T57" fmla="*/ 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 h="242">
                  <a:moveTo>
                    <a:pt x="3" y="8"/>
                  </a:moveTo>
                  <a:cubicBezTo>
                    <a:pt x="0" y="164"/>
                    <a:pt x="0" y="164"/>
                    <a:pt x="0" y="164"/>
                  </a:cubicBezTo>
                  <a:cubicBezTo>
                    <a:pt x="9" y="236"/>
                    <a:pt x="9" y="236"/>
                    <a:pt x="9" y="236"/>
                  </a:cubicBezTo>
                  <a:cubicBezTo>
                    <a:pt x="9" y="236"/>
                    <a:pt x="12" y="235"/>
                    <a:pt x="14" y="235"/>
                  </a:cubicBezTo>
                  <a:cubicBezTo>
                    <a:pt x="19" y="235"/>
                    <a:pt x="24" y="227"/>
                    <a:pt x="24" y="223"/>
                  </a:cubicBezTo>
                  <a:cubicBezTo>
                    <a:pt x="25" y="211"/>
                    <a:pt x="35" y="230"/>
                    <a:pt x="35" y="232"/>
                  </a:cubicBezTo>
                  <a:cubicBezTo>
                    <a:pt x="37" y="236"/>
                    <a:pt x="35" y="238"/>
                    <a:pt x="32" y="239"/>
                  </a:cubicBezTo>
                  <a:cubicBezTo>
                    <a:pt x="26" y="242"/>
                    <a:pt x="31" y="242"/>
                    <a:pt x="33" y="241"/>
                  </a:cubicBezTo>
                  <a:cubicBezTo>
                    <a:pt x="41" y="241"/>
                    <a:pt x="47" y="237"/>
                    <a:pt x="50" y="236"/>
                  </a:cubicBezTo>
                  <a:cubicBezTo>
                    <a:pt x="50" y="218"/>
                    <a:pt x="50" y="218"/>
                    <a:pt x="50" y="218"/>
                  </a:cubicBezTo>
                  <a:cubicBezTo>
                    <a:pt x="39" y="209"/>
                    <a:pt x="39" y="209"/>
                    <a:pt x="39" y="209"/>
                  </a:cubicBezTo>
                  <a:cubicBezTo>
                    <a:pt x="40" y="202"/>
                    <a:pt x="40" y="202"/>
                    <a:pt x="40" y="202"/>
                  </a:cubicBezTo>
                  <a:cubicBezTo>
                    <a:pt x="147" y="192"/>
                    <a:pt x="147" y="192"/>
                    <a:pt x="147" y="192"/>
                  </a:cubicBezTo>
                  <a:cubicBezTo>
                    <a:pt x="147" y="184"/>
                    <a:pt x="144" y="186"/>
                    <a:pt x="143" y="183"/>
                  </a:cubicBezTo>
                  <a:cubicBezTo>
                    <a:pt x="142" y="183"/>
                    <a:pt x="141" y="180"/>
                    <a:pt x="142" y="179"/>
                  </a:cubicBezTo>
                  <a:cubicBezTo>
                    <a:pt x="144" y="174"/>
                    <a:pt x="143" y="164"/>
                    <a:pt x="141" y="161"/>
                  </a:cubicBezTo>
                  <a:cubicBezTo>
                    <a:pt x="137" y="156"/>
                    <a:pt x="138" y="147"/>
                    <a:pt x="140" y="142"/>
                  </a:cubicBezTo>
                  <a:cubicBezTo>
                    <a:pt x="140" y="142"/>
                    <a:pt x="143" y="135"/>
                    <a:pt x="143" y="134"/>
                  </a:cubicBezTo>
                  <a:cubicBezTo>
                    <a:pt x="146" y="128"/>
                    <a:pt x="144" y="129"/>
                    <a:pt x="143" y="127"/>
                  </a:cubicBezTo>
                  <a:cubicBezTo>
                    <a:pt x="141" y="126"/>
                    <a:pt x="137" y="124"/>
                    <a:pt x="137" y="121"/>
                  </a:cubicBezTo>
                  <a:cubicBezTo>
                    <a:pt x="138" y="114"/>
                    <a:pt x="136" y="115"/>
                    <a:pt x="135" y="112"/>
                  </a:cubicBezTo>
                  <a:cubicBezTo>
                    <a:pt x="132" y="103"/>
                    <a:pt x="126" y="94"/>
                    <a:pt x="125" y="84"/>
                  </a:cubicBezTo>
                  <a:cubicBezTo>
                    <a:pt x="125" y="81"/>
                    <a:pt x="123" y="76"/>
                    <a:pt x="122" y="73"/>
                  </a:cubicBezTo>
                  <a:cubicBezTo>
                    <a:pt x="122" y="72"/>
                    <a:pt x="120" y="67"/>
                    <a:pt x="120" y="67"/>
                  </a:cubicBezTo>
                  <a:cubicBezTo>
                    <a:pt x="120" y="60"/>
                    <a:pt x="117" y="55"/>
                    <a:pt x="116" y="50"/>
                  </a:cubicBezTo>
                  <a:cubicBezTo>
                    <a:pt x="115" y="43"/>
                    <a:pt x="109" y="27"/>
                    <a:pt x="109" y="24"/>
                  </a:cubicBezTo>
                  <a:cubicBezTo>
                    <a:pt x="108" y="19"/>
                    <a:pt x="104" y="18"/>
                    <a:pt x="104" y="12"/>
                  </a:cubicBezTo>
                  <a:cubicBezTo>
                    <a:pt x="102" y="0"/>
                    <a:pt x="102" y="0"/>
                    <a:pt x="102" y="0"/>
                  </a:cubicBezTo>
                  <a:lnTo>
                    <a:pt x="3" y="8"/>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27"/>
            <p:cNvSpPr>
              <a:spLocks/>
            </p:cNvSpPr>
            <p:nvPr/>
          </p:nvSpPr>
          <p:spPr bwMode="auto">
            <a:xfrm>
              <a:off x="5284727" y="4034616"/>
              <a:ext cx="921506" cy="331165"/>
            </a:xfrm>
            <a:custGeom>
              <a:avLst/>
              <a:gdLst>
                <a:gd name="T0" fmla="*/ 84 w 325"/>
                <a:gd name="T1" fmla="*/ 112 h 117"/>
                <a:gd name="T2" fmla="*/ 183 w 325"/>
                <a:gd name="T3" fmla="*/ 104 h 117"/>
                <a:gd name="T4" fmla="*/ 232 w 325"/>
                <a:gd name="T5" fmla="*/ 98 h 117"/>
                <a:gd name="T6" fmla="*/ 243 w 325"/>
                <a:gd name="T7" fmla="*/ 78 h 117"/>
                <a:gd name="T8" fmla="*/ 257 w 325"/>
                <a:gd name="T9" fmla="*/ 66 h 117"/>
                <a:gd name="T10" fmla="*/ 271 w 325"/>
                <a:gd name="T11" fmla="*/ 58 h 117"/>
                <a:gd name="T12" fmla="*/ 282 w 325"/>
                <a:gd name="T13" fmla="*/ 46 h 117"/>
                <a:gd name="T14" fmla="*/ 292 w 325"/>
                <a:gd name="T15" fmla="*/ 36 h 117"/>
                <a:gd name="T16" fmla="*/ 298 w 325"/>
                <a:gd name="T17" fmla="*/ 39 h 117"/>
                <a:gd name="T18" fmla="*/ 316 w 325"/>
                <a:gd name="T19" fmla="*/ 29 h 117"/>
                <a:gd name="T20" fmla="*/ 325 w 325"/>
                <a:gd name="T21" fmla="*/ 7 h 117"/>
                <a:gd name="T22" fmla="*/ 325 w 325"/>
                <a:gd name="T23" fmla="*/ 5 h 117"/>
                <a:gd name="T24" fmla="*/ 314 w 325"/>
                <a:gd name="T25" fmla="*/ 9 h 117"/>
                <a:gd name="T26" fmla="*/ 270 w 325"/>
                <a:gd name="T27" fmla="*/ 13 h 117"/>
                <a:gd name="T28" fmla="*/ 245 w 325"/>
                <a:gd name="T29" fmla="*/ 16 h 117"/>
                <a:gd name="T30" fmla="*/ 81 w 325"/>
                <a:gd name="T31" fmla="*/ 30 h 117"/>
                <a:gd name="T32" fmla="*/ 82 w 325"/>
                <a:gd name="T33" fmla="*/ 40 h 117"/>
                <a:gd name="T34" fmla="*/ 21 w 325"/>
                <a:gd name="T35" fmla="*/ 42 h 117"/>
                <a:gd name="T36" fmla="*/ 21 w 325"/>
                <a:gd name="T37" fmla="*/ 46 h 117"/>
                <a:gd name="T38" fmla="*/ 16 w 325"/>
                <a:gd name="T39" fmla="*/ 70 h 117"/>
                <a:gd name="T40" fmla="*/ 12 w 325"/>
                <a:gd name="T41" fmla="*/ 85 h 117"/>
                <a:gd name="T42" fmla="*/ 4 w 325"/>
                <a:gd name="T43" fmla="*/ 100 h 117"/>
                <a:gd name="T44" fmla="*/ 1 w 325"/>
                <a:gd name="T45" fmla="*/ 115 h 117"/>
                <a:gd name="T46" fmla="*/ 0 w 325"/>
                <a:gd name="T47" fmla="*/ 117 h 117"/>
                <a:gd name="T48" fmla="*/ 84 w 325"/>
                <a:gd name="T4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117">
                  <a:moveTo>
                    <a:pt x="84" y="112"/>
                  </a:moveTo>
                  <a:cubicBezTo>
                    <a:pt x="183" y="104"/>
                    <a:pt x="183" y="104"/>
                    <a:pt x="183" y="104"/>
                  </a:cubicBezTo>
                  <a:cubicBezTo>
                    <a:pt x="232" y="98"/>
                    <a:pt x="232" y="98"/>
                    <a:pt x="232" y="98"/>
                  </a:cubicBezTo>
                  <a:cubicBezTo>
                    <a:pt x="232" y="76"/>
                    <a:pt x="243" y="89"/>
                    <a:pt x="243" y="78"/>
                  </a:cubicBezTo>
                  <a:cubicBezTo>
                    <a:pt x="243" y="71"/>
                    <a:pt x="254" y="66"/>
                    <a:pt x="257" y="66"/>
                  </a:cubicBezTo>
                  <a:cubicBezTo>
                    <a:pt x="261" y="66"/>
                    <a:pt x="268" y="61"/>
                    <a:pt x="271" y="58"/>
                  </a:cubicBezTo>
                  <a:cubicBezTo>
                    <a:pt x="275" y="53"/>
                    <a:pt x="285" y="52"/>
                    <a:pt x="282" y="46"/>
                  </a:cubicBezTo>
                  <a:cubicBezTo>
                    <a:pt x="282" y="44"/>
                    <a:pt x="292" y="36"/>
                    <a:pt x="292" y="36"/>
                  </a:cubicBezTo>
                  <a:cubicBezTo>
                    <a:pt x="293" y="36"/>
                    <a:pt x="297" y="42"/>
                    <a:pt x="298" y="39"/>
                  </a:cubicBezTo>
                  <a:cubicBezTo>
                    <a:pt x="307" y="22"/>
                    <a:pt x="314" y="35"/>
                    <a:pt x="316" y="29"/>
                  </a:cubicBezTo>
                  <a:cubicBezTo>
                    <a:pt x="319" y="15"/>
                    <a:pt x="325" y="23"/>
                    <a:pt x="325" y="7"/>
                  </a:cubicBezTo>
                  <a:cubicBezTo>
                    <a:pt x="325" y="6"/>
                    <a:pt x="325" y="6"/>
                    <a:pt x="325" y="5"/>
                  </a:cubicBezTo>
                  <a:cubicBezTo>
                    <a:pt x="323" y="0"/>
                    <a:pt x="317" y="9"/>
                    <a:pt x="314" y="9"/>
                  </a:cubicBezTo>
                  <a:cubicBezTo>
                    <a:pt x="303" y="8"/>
                    <a:pt x="279" y="9"/>
                    <a:pt x="270" y="13"/>
                  </a:cubicBezTo>
                  <a:cubicBezTo>
                    <a:pt x="245" y="16"/>
                    <a:pt x="245" y="16"/>
                    <a:pt x="245" y="16"/>
                  </a:cubicBezTo>
                  <a:cubicBezTo>
                    <a:pt x="81" y="30"/>
                    <a:pt x="81" y="30"/>
                    <a:pt x="81" y="30"/>
                  </a:cubicBezTo>
                  <a:cubicBezTo>
                    <a:pt x="82" y="40"/>
                    <a:pt x="82" y="40"/>
                    <a:pt x="82" y="40"/>
                  </a:cubicBezTo>
                  <a:cubicBezTo>
                    <a:pt x="21" y="42"/>
                    <a:pt x="21" y="42"/>
                    <a:pt x="21" y="42"/>
                  </a:cubicBezTo>
                  <a:cubicBezTo>
                    <a:pt x="21" y="46"/>
                    <a:pt x="21" y="46"/>
                    <a:pt x="21" y="46"/>
                  </a:cubicBezTo>
                  <a:cubicBezTo>
                    <a:pt x="21" y="61"/>
                    <a:pt x="20" y="58"/>
                    <a:pt x="16" y="70"/>
                  </a:cubicBezTo>
                  <a:cubicBezTo>
                    <a:pt x="16" y="72"/>
                    <a:pt x="13" y="79"/>
                    <a:pt x="12" y="85"/>
                  </a:cubicBezTo>
                  <a:cubicBezTo>
                    <a:pt x="11" y="99"/>
                    <a:pt x="2" y="90"/>
                    <a:pt x="4" y="100"/>
                  </a:cubicBezTo>
                  <a:cubicBezTo>
                    <a:pt x="5" y="114"/>
                    <a:pt x="5" y="105"/>
                    <a:pt x="1" y="115"/>
                  </a:cubicBezTo>
                  <a:cubicBezTo>
                    <a:pt x="1" y="116"/>
                    <a:pt x="0" y="117"/>
                    <a:pt x="0" y="117"/>
                  </a:cubicBezTo>
                  <a:lnTo>
                    <a:pt x="84" y="112"/>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28"/>
            <p:cNvSpPr>
              <a:spLocks/>
            </p:cNvSpPr>
            <p:nvPr/>
          </p:nvSpPr>
          <p:spPr bwMode="auto">
            <a:xfrm>
              <a:off x="5344721" y="3725048"/>
              <a:ext cx="801518" cy="428356"/>
            </a:xfrm>
            <a:custGeom>
              <a:avLst/>
              <a:gdLst>
                <a:gd name="T0" fmla="*/ 60 w 283"/>
                <a:gd name="T1" fmla="*/ 139 h 151"/>
                <a:gd name="T2" fmla="*/ 224 w 283"/>
                <a:gd name="T3" fmla="*/ 125 h 151"/>
                <a:gd name="T4" fmla="*/ 227 w 283"/>
                <a:gd name="T5" fmla="*/ 123 h 151"/>
                <a:gd name="T6" fmla="*/ 250 w 283"/>
                <a:gd name="T7" fmla="*/ 110 h 151"/>
                <a:gd name="T8" fmla="*/ 283 w 283"/>
                <a:gd name="T9" fmla="*/ 72 h 151"/>
                <a:gd name="T10" fmla="*/ 264 w 283"/>
                <a:gd name="T11" fmla="*/ 52 h 151"/>
                <a:gd name="T12" fmla="*/ 258 w 283"/>
                <a:gd name="T13" fmla="*/ 31 h 151"/>
                <a:gd name="T14" fmla="*/ 244 w 283"/>
                <a:gd name="T15" fmla="*/ 21 h 151"/>
                <a:gd name="T16" fmla="*/ 239 w 283"/>
                <a:gd name="T17" fmla="*/ 20 h 151"/>
                <a:gd name="T18" fmla="*/ 227 w 283"/>
                <a:gd name="T19" fmla="*/ 25 h 151"/>
                <a:gd name="T20" fmla="*/ 210 w 283"/>
                <a:gd name="T21" fmla="*/ 25 h 151"/>
                <a:gd name="T22" fmla="*/ 194 w 283"/>
                <a:gd name="T23" fmla="*/ 18 h 151"/>
                <a:gd name="T24" fmla="*/ 168 w 283"/>
                <a:gd name="T25" fmla="*/ 9 h 151"/>
                <a:gd name="T26" fmla="*/ 163 w 283"/>
                <a:gd name="T27" fmla="*/ 27 h 151"/>
                <a:gd name="T28" fmla="*/ 140 w 283"/>
                <a:gd name="T29" fmla="*/ 51 h 151"/>
                <a:gd name="T30" fmla="*/ 129 w 283"/>
                <a:gd name="T31" fmla="*/ 66 h 151"/>
                <a:gd name="T32" fmla="*/ 118 w 283"/>
                <a:gd name="T33" fmla="*/ 63 h 151"/>
                <a:gd name="T34" fmla="*/ 103 w 283"/>
                <a:gd name="T35" fmla="*/ 76 h 151"/>
                <a:gd name="T36" fmla="*/ 89 w 283"/>
                <a:gd name="T37" fmla="*/ 81 h 151"/>
                <a:gd name="T38" fmla="*/ 54 w 283"/>
                <a:gd name="T39" fmla="*/ 79 h 151"/>
                <a:gd name="T40" fmla="*/ 50 w 283"/>
                <a:gd name="T41" fmla="*/ 92 h 151"/>
                <a:gd name="T42" fmla="*/ 39 w 283"/>
                <a:gd name="T43" fmla="*/ 115 h 151"/>
                <a:gd name="T44" fmla="*/ 12 w 283"/>
                <a:gd name="T45" fmla="*/ 125 h 151"/>
                <a:gd name="T46" fmla="*/ 3 w 283"/>
                <a:gd name="T47" fmla="*/ 149 h 151"/>
                <a:gd name="T48" fmla="*/ 0 w 283"/>
                <a:gd name="T49" fmla="*/ 151 h 151"/>
                <a:gd name="T50" fmla="*/ 61 w 283"/>
                <a:gd name="T51" fmla="*/ 149 h 151"/>
                <a:gd name="T52" fmla="*/ 60 w 283"/>
                <a:gd name="T53" fmla="*/ 1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3" h="151">
                  <a:moveTo>
                    <a:pt x="60" y="139"/>
                  </a:moveTo>
                  <a:cubicBezTo>
                    <a:pt x="224" y="125"/>
                    <a:pt x="224" y="125"/>
                    <a:pt x="224" y="125"/>
                  </a:cubicBezTo>
                  <a:cubicBezTo>
                    <a:pt x="226" y="124"/>
                    <a:pt x="226" y="124"/>
                    <a:pt x="227" y="123"/>
                  </a:cubicBezTo>
                  <a:cubicBezTo>
                    <a:pt x="234" y="122"/>
                    <a:pt x="244" y="113"/>
                    <a:pt x="250" y="110"/>
                  </a:cubicBezTo>
                  <a:cubicBezTo>
                    <a:pt x="251" y="109"/>
                    <a:pt x="282" y="74"/>
                    <a:pt x="283" y="72"/>
                  </a:cubicBezTo>
                  <a:cubicBezTo>
                    <a:pt x="278" y="70"/>
                    <a:pt x="264" y="52"/>
                    <a:pt x="264" y="52"/>
                  </a:cubicBezTo>
                  <a:cubicBezTo>
                    <a:pt x="250" y="39"/>
                    <a:pt x="258" y="38"/>
                    <a:pt x="258" y="31"/>
                  </a:cubicBezTo>
                  <a:cubicBezTo>
                    <a:pt x="256" y="27"/>
                    <a:pt x="251" y="29"/>
                    <a:pt x="244" y="21"/>
                  </a:cubicBezTo>
                  <a:cubicBezTo>
                    <a:pt x="243" y="16"/>
                    <a:pt x="239" y="17"/>
                    <a:pt x="239" y="20"/>
                  </a:cubicBezTo>
                  <a:cubicBezTo>
                    <a:pt x="233" y="21"/>
                    <a:pt x="230" y="27"/>
                    <a:pt x="227" y="25"/>
                  </a:cubicBezTo>
                  <a:cubicBezTo>
                    <a:pt x="216" y="17"/>
                    <a:pt x="216" y="32"/>
                    <a:pt x="210" y="25"/>
                  </a:cubicBezTo>
                  <a:cubicBezTo>
                    <a:pt x="201" y="15"/>
                    <a:pt x="196" y="21"/>
                    <a:pt x="194" y="18"/>
                  </a:cubicBezTo>
                  <a:cubicBezTo>
                    <a:pt x="178" y="0"/>
                    <a:pt x="186" y="13"/>
                    <a:pt x="168" y="9"/>
                  </a:cubicBezTo>
                  <a:cubicBezTo>
                    <a:pt x="168" y="12"/>
                    <a:pt x="172" y="26"/>
                    <a:pt x="163" y="27"/>
                  </a:cubicBezTo>
                  <a:cubicBezTo>
                    <a:pt x="137" y="32"/>
                    <a:pt x="158" y="36"/>
                    <a:pt x="140" y="51"/>
                  </a:cubicBezTo>
                  <a:cubicBezTo>
                    <a:pt x="130" y="60"/>
                    <a:pt x="132" y="66"/>
                    <a:pt x="129" y="66"/>
                  </a:cubicBezTo>
                  <a:cubicBezTo>
                    <a:pt x="121" y="66"/>
                    <a:pt x="119" y="62"/>
                    <a:pt x="118" y="63"/>
                  </a:cubicBezTo>
                  <a:cubicBezTo>
                    <a:pt x="107" y="65"/>
                    <a:pt x="114" y="82"/>
                    <a:pt x="103" y="76"/>
                  </a:cubicBezTo>
                  <a:cubicBezTo>
                    <a:pt x="90" y="68"/>
                    <a:pt x="96" y="81"/>
                    <a:pt x="89" y="81"/>
                  </a:cubicBezTo>
                  <a:cubicBezTo>
                    <a:pt x="83" y="81"/>
                    <a:pt x="87" y="71"/>
                    <a:pt x="54" y="79"/>
                  </a:cubicBezTo>
                  <a:cubicBezTo>
                    <a:pt x="54" y="91"/>
                    <a:pt x="50" y="89"/>
                    <a:pt x="50" y="92"/>
                  </a:cubicBezTo>
                  <a:cubicBezTo>
                    <a:pt x="51" y="109"/>
                    <a:pt x="30" y="100"/>
                    <a:pt x="39" y="115"/>
                  </a:cubicBezTo>
                  <a:cubicBezTo>
                    <a:pt x="50" y="132"/>
                    <a:pt x="19" y="106"/>
                    <a:pt x="12" y="125"/>
                  </a:cubicBezTo>
                  <a:cubicBezTo>
                    <a:pt x="17" y="130"/>
                    <a:pt x="19" y="135"/>
                    <a:pt x="3" y="149"/>
                  </a:cubicBezTo>
                  <a:cubicBezTo>
                    <a:pt x="3" y="150"/>
                    <a:pt x="1" y="150"/>
                    <a:pt x="0" y="151"/>
                  </a:cubicBezTo>
                  <a:cubicBezTo>
                    <a:pt x="61" y="149"/>
                    <a:pt x="61" y="149"/>
                    <a:pt x="61" y="149"/>
                  </a:cubicBezTo>
                  <a:lnTo>
                    <a:pt x="60" y="139"/>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29"/>
            <p:cNvSpPr>
              <a:spLocks/>
            </p:cNvSpPr>
            <p:nvPr/>
          </p:nvSpPr>
          <p:spPr bwMode="auto">
            <a:xfrm>
              <a:off x="4913965" y="2715951"/>
              <a:ext cx="595139" cy="607138"/>
            </a:xfrm>
            <a:custGeom>
              <a:avLst/>
              <a:gdLst>
                <a:gd name="T0" fmla="*/ 194 w 210"/>
                <a:gd name="T1" fmla="*/ 208 h 214"/>
                <a:gd name="T2" fmla="*/ 190 w 210"/>
                <a:gd name="T3" fmla="*/ 178 h 214"/>
                <a:gd name="T4" fmla="*/ 193 w 210"/>
                <a:gd name="T5" fmla="*/ 150 h 214"/>
                <a:gd name="T6" fmla="*/ 196 w 210"/>
                <a:gd name="T7" fmla="*/ 121 h 214"/>
                <a:gd name="T8" fmla="*/ 210 w 210"/>
                <a:gd name="T9" fmla="*/ 71 h 214"/>
                <a:gd name="T10" fmla="*/ 191 w 210"/>
                <a:gd name="T11" fmla="*/ 97 h 214"/>
                <a:gd name="T12" fmla="*/ 177 w 210"/>
                <a:gd name="T13" fmla="*/ 108 h 214"/>
                <a:gd name="T14" fmla="*/ 190 w 210"/>
                <a:gd name="T15" fmla="*/ 80 h 214"/>
                <a:gd name="T16" fmla="*/ 183 w 210"/>
                <a:gd name="T17" fmla="*/ 51 h 214"/>
                <a:gd name="T18" fmla="*/ 172 w 210"/>
                <a:gd name="T19" fmla="*/ 46 h 214"/>
                <a:gd name="T20" fmla="*/ 157 w 210"/>
                <a:gd name="T21" fmla="*/ 39 h 214"/>
                <a:gd name="T22" fmla="*/ 132 w 210"/>
                <a:gd name="T23" fmla="*/ 32 h 214"/>
                <a:gd name="T24" fmla="*/ 100 w 210"/>
                <a:gd name="T25" fmla="*/ 27 h 214"/>
                <a:gd name="T26" fmla="*/ 94 w 210"/>
                <a:gd name="T27" fmla="*/ 17 h 214"/>
                <a:gd name="T28" fmla="*/ 82 w 210"/>
                <a:gd name="T29" fmla="*/ 15 h 214"/>
                <a:gd name="T30" fmla="*/ 78 w 210"/>
                <a:gd name="T31" fmla="*/ 0 h 214"/>
                <a:gd name="T32" fmla="*/ 32 w 210"/>
                <a:gd name="T33" fmla="*/ 11 h 214"/>
                <a:gd name="T34" fmla="*/ 28 w 210"/>
                <a:gd name="T35" fmla="*/ 18 h 214"/>
                <a:gd name="T36" fmla="*/ 14 w 210"/>
                <a:gd name="T37" fmla="*/ 52 h 214"/>
                <a:gd name="T38" fmla="*/ 17 w 210"/>
                <a:gd name="T39" fmla="*/ 76 h 214"/>
                <a:gd name="T40" fmla="*/ 14 w 210"/>
                <a:gd name="T41" fmla="*/ 103 h 214"/>
                <a:gd name="T42" fmla="*/ 41 w 210"/>
                <a:gd name="T43" fmla="*/ 126 h 214"/>
                <a:gd name="T44" fmla="*/ 71 w 210"/>
                <a:gd name="T45" fmla="*/ 168 h 214"/>
                <a:gd name="T46" fmla="*/ 74 w 210"/>
                <a:gd name="T47" fmla="*/ 186 h 214"/>
                <a:gd name="T48" fmla="*/ 87 w 210"/>
                <a:gd name="T49" fmla="*/ 207 h 214"/>
                <a:gd name="T50" fmla="*/ 93 w 210"/>
                <a:gd name="T51" fmla="*/ 214 h 214"/>
                <a:gd name="T52" fmla="*/ 194 w 210"/>
                <a:gd name="T53"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14">
                  <a:moveTo>
                    <a:pt x="194" y="208"/>
                  </a:moveTo>
                  <a:cubicBezTo>
                    <a:pt x="194" y="204"/>
                    <a:pt x="190" y="178"/>
                    <a:pt x="190" y="178"/>
                  </a:cubicBezTo>
                  <a:cubicBezTo>
                    <a:pt x="184" y="169"/>
                    <a:pt x="195" y="153"/>
                    <a:pt x="193" y="150"/>
                  </a:cubicBezTo>
                  <a:cubicBezTo>
                    <a:pt x="189" y="144"/>
                    <a:pt x="197" y="122"/>
                    <a:pt x="196" y="121"/>
                  </a:cubicBezTo>
                  <a:cubicBezTo>
                    <a:pt x="191" y="108"/>
                    <a:pt x="210" y="85"/>
                    <a:pt x="210" y="71"/>
                  </a:cubicBezTo>
                  <a:cubicBezTo>
                    <a:pt x="210" y="68"/>
                    <a:pt x="194" y="93"/>
                    <a:pt x="191" y="97"/>
                  </a:cubicBezTo>
                  <a:cubicBezTo>
                    <a:pt x="190" y="97"/>
                    <a:pt x="177" y="119"/>
                    <a:pt x="177" y="108"/>
                  </a:cubicBezTo>
                  <a:cubicBezTo>
                    <a:pt x="178" y="95"/>
                    <a:pt x="183" y="90"/>
                    <a:pt x="190" y="80"/>
                  </a:cubicBezTo>
                  <a:cubicBezTo>
                    <a:pt x="184" y="64"/>
                    <a:pt x="183" y="73"/>
                    <a:pt x="183" y="51"/>
                  </a:cubicBezTo>
                  <a:cubicBezTo>
                    <a:pt x="181" y="50"/>
                    <a:pt x="172" y="48"/>
                    <a:pt x="172" y="46"/>
                  </a:cubicBezTo>
                  <a:cubicBezTo>
                    <a:pt x="172" y="44"/>
                    <a:pt x="161" y="39"/>
                    <a:pt x="157" y="39"/>
                  </a:cubicBezTo>
                  <a:cubicBezTo>
                    <a:pt x="146" y="38"/>
                    <a:pt x="134" y="32"/>
                    <a:pt x="132" y="32"/>
                  </a:cubicBezTo>
                  <a:cubicBezTo>
                    <a:pt x="100" y="27"/>
                    <a:pt x="100" y="27"/>
                    <a:pt x="100" y="27"/>
                  </a:cubicBezTo>
                  <a:cubicBezTo>
                    <a:pt x="94" y="17"/>
                    <a:pt x="94" y="17"/>
                    <a:pt x="94" y="17"/>
                  </a:cubicBezTo>
                  <a:cubicBezTo>
                    <a:pt x="83" y="21"/>
                    <a:pt x="86" y="15"/>
                    <a:pt x="82" y="15"/>
                  </a:cubicBezTo>
                  <a:cubicBezTo>
                    <a:pt x="59" y="16"/>
                    <a:pt x="80" y="3"/>
                    <a:pt x="78" y="0"/>
                  </a:cubicBezTo>
                  <a:cubicBezTo>
                    <a:pt x="73" y="0"/>
                    <a:pt x="40" y="23"/>
                    <a:pt x="32" y="11"/>
                  </a:cubicBezTo>
                  <a:cubicBezTo>
                    <a:pt x="31" y="12"/>
                    <a:pt x="28" y="16"/>
                    <a:pt x="28" y="18"/>
                  </a:cubicBezTo>
                  <a:cubicBezTo>
                    <a:pt x="30" y="56"/>
                    <a:pt x="24" y="40"/>
                    <a:pt x="14" y="52"/>
                  </a:cubicBezTo>
                  <a:cubicBezTo>
                    <a:pt x="0" y="70"/>
                    <a:pt x="19" y="72"/>
                    <a:pt x="17" y="76"/>
                  </a:cubicBezTo>
                  <a:cubicBezTo>
                    <a:pt x="9" y="96"/>
                    <a:pt x="15" y="84"/>
                    <a:pt x="14" y="103"/>
                  </a:cubicBezTo>
                  <a:cubicBezTo>
                    <a:pt x="13" y="117"/>
                    <a:pt x="37" y="118"/>
                    <a:pt x="41" y="126"/>
                  </a:cubicBezTo>
                  <a:cubicBezTo>
                    <a:pt x="52" y="146"/>
                    <a:pt x="76" y="145"/>
                    <a:pt x="71" y="168"/>
                  </a:cubicBezTo>
                  <a:cubicBezTo>
                    <a:pt x="71" y="182"/>
                    <a:pt x="83" y="172"/>
                    <a:pt x="74" y="186"/>
                  </a:cubicBezTo>
                  <a:cubicBezTo>
                    <a:pt x="72" y="190"/>
                    <a:pt x="74" y="207"/>
                    <a:pt x="87" y="207"/>
                  </a:cubicBezTo>
                  <a:cubicBezTo>
                    <a:pt x="90" y="207"/>
                    <a:pt x="93" y="210"/>
                    <a:pt x="93" y="214"/>
                  </a:cubicBezTo>
                  <a:lnTo>
                    <a:pt x="194" y="208"/>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30"/>
            <p:cNvSpPr>
              <a:spLocks/>
            </p:cNvSpPr>
            <p:nvPr/>
          </p:nvSpPr>
          <p:spPr bwMode="auto">
            <a:xfrm>
              <a:off x="5180338" y="2605563"/>
              <a:ext cx="622737" cy="337164"/>
            </a:xfrm>
            <a:custGeom>
              <a:avLst/>
              <a:gdLst>
                <a:gd name="T0" fmla="*/ 63 w 220"/>
                <a:gd name="T1" fmla="*/ 78 h 119"/>
                <a:gd name="T2" fmla="*/ 78 w 220"/>
                <a:gd name="T3" fmla="*/ 85 h 119"/>
                <a:gd name="T4" fmla="*/ 89 w 220"/>
                <a:gd name="T5" fmla="*/ 90 h 119"/>
                <a:gd name="T6" fmla="*/ 96 w 220"/>
                <a:gd name="T7" fmla="*/ 119 h 119"/>
                <a:gd name="T8" fmla="*/ 109 w 220"/>
                <a:gd name="T9" fmla="*/ 90 h 119"/>
                <a:gd name="T10" fmla="*/ 115 w 220"/>
                <a:gd name="T11" fmla="*/ 82 h 119"/>
                <a:gd name="T12" fmla="*/ 126 w 220"/>
                <a:gd name="T13" fmla="*/ 80 h 119"/>
                <a:gd name="T14" fmla="*/ 134 w 220"/>
                <a:gd name="T15" fmla="*/ 82 h 119"/>
                <a:gd name="T16" fmla="*/ 158 w 220"/>
                <a:gd name="T17" fmla="*/ 71 h 119"/>
                <a:gd name="T18" fmla="*/ 194 w 220"/>
                <a:gd name="T19" fmla="*/ 67 h 119"/>
                <a:gd name="T20" fmla="*/ 216 w 220"/>
                <a:gd name="T21" fmla="*/ 65 h 119"/>
                <a:gd name="T22" fmla="*/ 211 w 220"/>
                <a:gd name="T23" fmla="*/ 57 h 119"/>
                <a:gd name="T24" fmla="*/ 208 w 220"/>
                <a:gd name="T25" fmla="*/ 43 h 119"/>
                <a:gd name="T26" fmla="*/ 189 w 220"/>
                <a:gd name="T27" fmla="*/ 44 h 119"/>
                <a:gd name="T28" fmla="*/ 182 w 220"/>
                <a:gd name="T29" fmla="*/ 45 h 119"/>
                <a:gd name="T30" fmla="*/ 177 w 220"/>
                <a:gd name="T31" fmla="*/ 42 h 119"/>
                <a:gd name="T32" fmla="*/ 177 w 220"/>
                <a:gd name="T33" fmla="*/ 31 h 119"/>
                <a:gd name="T34" fmla="*/ 158 w 220"/>
                <a:gd name="T35" fmla="*/ 37 h 119"/>
                <a:gd name="T36" fmla="*/ 129 w 220"/>
                <a:gd name="T37" fmla="*/ 46 h 119"/>
                <a:gd name="T38" fmla="*/ 113 w 220"/>
                <a:gd name="T39" fmla="*/ 50 h 119"/>
                <a:gd name="T40" fmla="*/ 96 w 220"/>
                <a:gd name="T41" fmla="*/ 46 h 119"/>
                <a:gd name="T42" fmla="*/ 84 w 220"/>
                <a:gd name="T43" fmla="*/ 35 h 119"/>
                <a:gd name="T44" fmla="*/ 65 w 220"/>
                <a:gd name="T45" fmla="*/ 38 h 119"/>
                <a:gd name="T46" fmla="*/ 64 w 220"/>
                <a:gd name="T47" fmla="*/ 26 h 119"/>
                <a:gd name="T48" fmla="*/ 77 w 220"/>
                <a:gd name="T49" fmla="*/ 11 h 119"/>
                <a:gd name="T50" fmla="*/ 68 w 220"/>
                <a:gd name="T51" fmla="*/ 7 h 119"/>
                <a:gd name="T52" fmla="*/ 51 w 220"/>
                <a:gd name="T53" fmla="*/ 22 h 119"/>
                <a:gd name="T54" fmla="*/ 32 w 220"/>
                <a:gd name="T55" fmla="*/ 37 h 119"/>
                <a:gd name="T56" fmla="*/ 15 w 220"/>
                <a:gd name="T57" fmla="*/ 43 h 119"/>
                <a:gd name="T58" fmla="*/ 0 w 220"/>
                <a:gd name="T59" fmla="*/ 56 h 119"/>
                <a:gd name="T60" fmla="*/ 6 w 220"/>
                <a:gd name="T61" fmla="*/ 66 h 119"/>
                <a:gd name="T62" fmla="*/ 38 w 220"/>
                <a:gd name="T63" fmla="*/ 71 h 119"/>
                <a:gd name="T64" fmla="*/ 63 w 220"/>
                <a:gd name="T65"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0" h="119">
                  <a:moveTo>
                    <a:pt x="63" y="78"/>
                  </a:moveTo>
                  <a:cubicBezTo>
                    <a:pt x="67" y="78"/>
                    <a:pt x="78" y="83"/>
                    <a:pt x="78" y="85"/>
                  </a:cubicBezTo>
                  <a:cubicBezTo>
                    <a:pt x="78" y="87"/>
                    <a:pt x="87" y="89"/>
                    <a:pt x="89" y="90"/>
                  </a:cubicBezTo>
                  <a:cubicBezTo>
                    <a:pt x="89" y="112"/>
                    <a:pt x="90" y="103"/>
                    <a:pt x="96" y="119"/>
                  </a:cubicBezTo>
                  <a:cubicBezTo>
                    <a:pt x="98" y="117"/>
                    <a:pt x="109" y="94"/>
                    <a:pt x="109" y="90"/>
                  </a:cubicBezTo>
                  <a:cubicBezTo>
                    <a:pt x="110" y="83"/>
                    <a:pt x="115" y="76"/>
                    <a:pt x="115" y="82"/>
                  </a:cubicBezTo>
                  <a:cubicBezTo>
                    <a:pt x="116" y="89"/>
                    <a:pt x="124" y="80"/>
                    <a:pt x="126" y="80"/>
                  </a:cubicBezTo>
                  <a:cubicBezTo>
                    <a:pt x="127" y="80"/>
                    <a:pt x="134" y="89"/>
                    <a:pt x="134" y="82"/>
                  </a:cubicBezTo>
                  <a:cubicBezTo>
                    <a:pt x="135" y="67"/>
                    <a:pt x="155" y="74"/>
                    <a:pt x="158" y="71"/>
                  </a:cubicBezTo>
                  <a:cubicBezTo>
                    <a:pt x="170" y="56"/>
                    <a:pt x="187" y="72"/>
                    <a:pt x="194" y="67"/>
                  </a:cubicBezTo>
                  <a:cubicBezTo>
                    <a:pt x="201" y="62"/>
                    <a:pt x="208" y="64"/>
                    <a:pt x="216" y="65"/>
                  </a:cubicBezTo>
                  <a:cubicBezTo>
                    <a:pt x="220" y="65"/>
                    <a:pt x="212" y="58"/>
                    <a:pt x="211" y="57"/>
                  </a:cubicBezTo>
                  <a:cubicBezTo>
                    <a:pt x="202" y="49"/>
                    <a:pt x="209" y="50"/>
                    <a:pt x="208" y="43"/>
                  </a:cubicBezTo>
                  <a:cubicBezTo>
                    <a:pt x="206" y="33"/>
                    <a:pt x="202" y="44"/>
                    <a:pt x="189" y="44"/>
                  </a:cubicBezTo>
                  <a:cubicBezTo>
                    <a:pt x="182" y="45"/>
                    <a:pt x="182" y="45"/>
                    <a:pt x="182" y="45"/>
                  </a:cubicBezTo>
                  <a:cubicBezTo>
                    <a:pt x="177" y="42"/>
                    <a:pt x="177" y="42"/>
                    <a:pt x="177" y="42"/>
                  </a:cubicBezTo>
                  <a:cubicBezTo>
                    <a:pt x="177" y="31"/>
                    <a:pt x="177" y="31"/>
                    <a:pt x="177" y="31"/>
                  </a:cubicBezTo>
                  <a:cubicBezTo>
                    <a:pt x="172" y="31"/>
                    <a:pt x="162" y="37"/>
                    <a:pt x="158" y="37"/>
                  </a:cubicBezTo>
                  <a:cubicBezTo>
                    <a:pt x="135" y="36"/>
                    <a:pt x="143" y="37"/>
                    <a:pt x="129" y="46"/>
                  </a:cubicBezTo>
                  <a:cubicBezTo>
                    <a:pt x="113" y="57"/>
                    <a:pt x="116" y="50"/>
                    <a:pt x="113" y="50"/>
                  </a:cubicBezTo>
                  <a:cubicBezTo>
                    <a:pt x="95" y="51"/>
                    <a:pt x="103" y="49"/>
                    <a:pt x="96" y="46"/>
                  </a:cubicBezTo>
                  <a:cubicBezTo>
                    <a:pt x="90" y="44"/>
                    <a:pt x="90" y="37"/>
                    <a:pt x="84" y="35"/>
                  </a:cubicBezTo>
                  <a:cubicBezTo>
                    <a:pt x="61" y="29"/>
                    <a:pt x="71" y="38"/>
                    <a:pt x="65" y="38"/>
                  </a:cubicBezTo>
                  <a:cubicBezTo>
                    <a:pt x="52" y="39"/>
                    <a:pt x="64" y="31"/>
                    <a:pt x="64" y="26"/>
                  </a:cubicBezTo>
                  <a:cubicBezTo>
                    <a:pt x="64" y="20"/>
                    <a:pt x="71" y="13"/>
                    <a:pt x="77" y="11"/>
                  </a:cubicBezTo>
                  <a:cubicBezTo>
                    <a:pt x="89" y="7"/>
                    <a:pt x="84" y="0"/>
                    <a:pt x="68" y="7"/>
                  </a:cubicBezTo>
                  <a:cubicBezTo>
                    <a:pt x="55" y="14"/>
                    <a:pt x="57" y="19"/>
                    <a:pt x="51" y="22"/>
                  </a:cubicBezTo>
                  <a:cubicBezTo>
                    <a:pt x="40" y="29"/>
                    <a:pt x="55" y="30"/>
                    <a:pt x="32" y="37"/>
                  </a:cubicBezTo>
                  <a:cubicBezTo>
                    <a:pt x="30" y="42"/>
                    <a:pt x="16" y="41"/>
                    <a:pt x="15" y="43"/>
                  </a:cubicBezTo>
                  <a:cubicBezTo>
                    <a:pt x="14" y="53"/>
                    <a:pt x="6" y="45"/>
                    <a:pt x="0" y="56"/>
                  </a:cubicBezTo>
                  <a:cubicBezTo>
                    <a:pt x="6" y="66"/>
                    <a:pt x="6" y="66"/>
                    <a:pt x="6" y="66"/>
                  </a:cubicBezTo>
                  <a:cubicBezTo>
                    <a:pt x="38" y="71"/>
                    <a:pt x="38" y="71"/>
                    <a:pt x="38" y="71"/>
                  </a:cubicBezTo>
                  <a:cubicBezTo>
                    <a:pt x="40" y="71"/>
                    <a:pt x="52" y="77"/>
                    <a:pt x="63" y="78"/>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31"/>
            <p:cNvSpPr>
              <a:spLocks/>
            </p:cNvSpPr>
            <p:nvPr/>
          </p:nvSpPr>
          <p:spPr bwMode="auto">
            <a:xfrm>
              <a:off x="5097546" y="3306290"/>
              <a:ext cx="453554" cy="793119"/>
            </a:xfrm>
            <a:custGeom>
              <a:avLst/>
              <a:gdLst>
                <a:gd name="T0" fmla="*/ 129 w 160"/>
                <a:gd name="T1" fmla="*/ 0 h 280"/>
                <a:gd name="T2" fmla="*/ 28 w 160"/>
                <a:gd name="T3" fmla="*/ 6 h 280"/>
                <a:gd name="T4" fmla="*/ 36 w 160"/>
                <a:gd name="T5" fmla="*/ 15 h 280"/>
                <a:gd name="T6" fmla="*/ 46 w 160"/>
                <a:gd name="T7" fmla="*/ 40 h 280"/>
                <a:gd name="T8" fmla="*/ 24 w 160"/>
                <a:gd name="T9" fmla="*/ 60 h 280"/>
                <a:gd name="T10" fmla="*/ 21 w 160"/>
                <a:gd name="T11" fmla="*/ 77 h 280"/>
                <a:gd name="T12" fmla="*/ 17 w 160"/>
                <a:gd name="T13" fmla="*/ 100 h 280"/>
                <a:gd name="T14" fmla="*/ 5 w 160"/>
                <a:gd name="T15" fmla="*/ 114 h 280"/>
                <a:gd name="T16" fmla="*/ 7 w 160"/>
                <a:gd name="T17" fmla="*/ 134 h 280"/>
                <a:gd name="T18" fmla="*/ 17 w 160"/>
                <a:gd name="T19" fmla="*/ 154 h 280"/>
                <a:gd name="T20" fmla="*/ 34 w 160"/>
                <a:gd name="T21" fmla="*/ 167 h 280"/>
                <a:gd name="T22" fmla="*/ 58 w 160"/>
                <a:gd name="T23" fmla="*/ 184 h 280"/>
                <a:gd name="T24" fmla="*/ 53 w 160"/>
                <a:gd name="T25" fmla="*/ 218 h 280"/>
                <a:gd name="T26" fmla="*/ 68 w 160"/>
                <a:gd name="T27" fmla="*/ 232 h 280"/>
                <a:gd name="T28" fmla="*/ 83 w 160"/>
                <a:gd name="T29" fmla="*/ 246 h 280"/>
                <a:gd name="T30" fmla="*/ 87 w 160"/>
                <a:gd name="T31" fmla="*/ 263 h 280"/>
                <a:gd name="T32" fmla="*/ 99 w 160"/>
                <a:gd name="T33" fmla="*/ 273 h 280"/>
                <a:gd name="T34" fmla="*/ 126 w 160"/>
                <a:gd name="T35" fmla="*/ 263 h 280"/>
                <a:gd name="T36" fmla="*/ 137 w 160"/>
                <a:gd name="T37" fmla="*/ 240 h 280"/>
                <a:gd name="T38" fmla="*/ 141 w 160"/>
                <a:gd name="T39" fmla="*/ 227 h 280"/>
                <a:gd name="T40" fmla="*/ 145 w 160"/>
                <a:gd name="T41" fmla="*/ 206 h 280"/>
                <a:gd name="T42" fmla="*/ 152 w 160"/>
                <a:gd name="T43" fmla="*/ 185 h 280"/>
                <a:gd name="T44" fmla="*/ 150 w 160"/>
                <a:gd name="T45" fmla="*/ 166 h 280"/>
                <a:gd name="T46" fmla="*/ 152 w 160"/>
                <a:gd name="T47" fmla="*/ 140 h 280"/>
                <a:gd name="T48" fmla="*/ 144 w 160"/>
                <a:gd name="T49" fmla="*/ 38 h 280"/>
                <a:gd name="T50" fmla="*/ 140 w 160"/>
                <a:gd name="T51" fmla="*/ 32 h 280"/>
                <a:gd name="T52" fmla="*/ 129 w 160"/>
                <a:gd name="T5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80">
                  <a:moveTo>
                    <a:pt x="129" y="0"/>
                  </a:moveTo>
                  <a:cubicBezTo>
                    <a:pt x="28" y="6"/>
                    <a:pt x="28" y="6"/>
                    <a:pt x="28" y="6"/>
                  </a:cubicBezTo>
                  <a:cubicBezTo>
                    <a:pt x="28" y="11"/>
                    <a:pt x="34" y="10"/>
                    <a:pt x="36" y="15"/>
                  </a:cubicBezTo>
                  <a:cubicBezTo>
                    <a:pt x="38" y="25"/>
                    <a:pt x="53" y="26"/>
                    <a:pt x="46" y="40"/>
                  </a:cubicBezTo>
                  <a:cubicBezTo>
                    <a:pt x="41" y="49"/>
                    <a:pt x="37" y="61"/>
                    <a:pt x="24" y="60"/>
                  </a:cubicBezTo>
                  <a:cubicBezTo>
                    <a:pt x="13" y="60"/>
                    <a:pt x="17" y="76"/>
                    <a:pt x="21" y="77"/>
                  </a:cubicBezTo>
                  <a:cubicBezTo>
                    <a:pt x="23" y="77"/>
                    <a:pt x="18" y="98"/>
                    <a:pt x="17" y="100"/>
                  </a:cubicBezTo>
                  <a:cubicBezTo>
                    <a:pt x="4" y="105"/>
                    <a:pt x="15" y="98"/>
                    <a:pt x="5" y="114"/>
                  </a:cubicBezTo>
                  <a:cubicBezTo>
                    <a:pt x="5" y="125"/>
                    <a:pt x="0" y="117"/>
                    <a:pt x="7" y="134"/>
                  </a:cubicBezTo>
                  <a:cubicBezTo>
                    <a:pt x="9" y="139"/>
                    <a:pt x="4" y="142"/>
                    <a:pt x="17" y="154"/>
                  </a:cubicBezTo>
                  <a:cubicBezTo>
                    <a:pt x="24" y="160"/>
                    <a:pt x="17" y="160"/>
                    <a:pt x="34" y="167"/>
                  </a:cubicBezTo>
                  <a:cubicBezTo>
                    <a:pt x="45" y="172"/>
                    <a:pt x="20" y="177"/>
                    <a:pt x="58" y="184"/>
                  </a:cubicBezTo>
                  <a:cubicBezTo>
                    <a:pt x="64" y="186"/>
                    <a:pt x="44" y="214"/>
                    <a:pt x="53" y="218"/>
                  </a:cubicBezTo>
                  <a:cubicBezTo>
                    <a:pt x="54" y="218"/>
                    <a:pt x="59" y="227"/>
                    <a:pt x="68" y="232"/>
                  </a:cubicBezTo>
                  <a:cubicBezTo>
                    <a:pt x="80" y="239"/>
                    <a:pt x="76" y="227"/>
                    <a:pt x="83" y="246"/>
                  </a:cubicBezTo>
                  <a:cubicBezTo>
                    <a:pt x="87" y="259"/>
                    <a:pt x="88" y="246"/>
                    <a:pt x="87" y="263"/>
                  </a:cubicBezTo>
                  <a:cubicBezTo>
                    <a:pt x="87" y="267"/>
                    <a:pt x="94" y="270"/>
                    <a:pt x="99" y="273"/>
                  </a:cubicBezTo>
                  <a:cubicBezTo>
                    <a:pt x="106" y="254"/>
                    <a:pt x="137" y="280"/>
                    <a:pt x="126" y="263"/>
                  </a:cubicBezTo>
                  <a:cubicBezTo>
                    <a:pt x="117" y="248"/>
                    <a:pt x="138" y="257"/>
                    <a:pt x="137" y="240"/>
                  </a:cubicBezTo>
                  <a:cubicBezTo>
                    <a:pt x="137" y="237"/>
                    <a:pt x="141" y="239"/>
                    <a:pt x="141" y="227"/>
                  </a:cubicBezTo>
                  <a:cubicBezTo>
                    <a:pt x="141" y="222"/>
                    <a:pt x="141" y="210"/>
                    <a:pt x="145" y="206"/>
                  </a:cubicBezTo>
                  <a:cubicBezTo>
                    <a:pt x="152" y="200"/>
                    <a:pt x="152" y="186"/>
                    <a:pt x="152" y="185"/>
                  </a:cubicBezTo>
                  <a:cubicBezTo>
                    <a:pt x="160" y="174"/>
                    <a:pt x="151" y="170"/>
                    <a:pt x="150" y="166"/>
                  </a:cubicBezTo>
                  <a:cubicBezTo>
                    <a:pt x="146" y="156"/>
                    <a:pt x="150" y="150"/>
                    <a:pt x="152" y="140"/>
                  </a:cubicBezTo>
                  <a:cubicBezTo>
                    <a:pt x="144" y="38"/>
                    <a:pt x="144" y="38"/>
                    <a:pt x="144" y="38"/>
                  </a:cubicBezTo>
                  <a:cubicBezTo>
                    <a:pt x="143" y="34"/>
                    <a:pt x="140" y="37"/>
                    <a:pt x="140" y="32"/>
                  </a:cubicBezTo>
                  <a:cubicBezTo>
                    <a:pt x="137" y="12"/>
                    <a:pt x="129" y="22"/>
                    <a:pt x="129" y="0"/>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32"/>
            <p:cNvSpPr>
              <a:spLocks/>
            </p:cNvSpPr>
            <p:nvPr/>
          </p:nvSpPr>
          <p:spPr bwMode="auto">
            <a:xfrm>
              <a:off x="5497105" y="3377084"/>
              <a:ext cx="334766" cy="580740"/>
            </a:xfrm>
            <a:custGeom>
              <a:avLst/>
              <a:gdLst>
                <a:gd name="T0" fmla="*/ 3 w 118"/>
                <a:gd name="T1" fmla="*/ 13 h 205"/>
                <a:gd name="T2" fmla="*/ 11 w 118"/>
                <a:gd name="T3" fmla="*/ 115 h 205"/>
                <a:gd name="T4" fmla="*/ 9 w 118"/>
                <a:gd name="T5" fmla="*/ 141 h 205"/>
                <a:gd name="T6" fmla="*/ 11 w 118"/>
                <a:gd name="T7" fmla="*/ 160 h 205"/>
                <a:gd name="T8" fmla="*/ 4 w 118"/>
                <a:gd name="T9" fmla="*/ 181 h 205"/>
                <a:gd name="T10" fmla="*/ 0 w 118"/>
                <a:gd name="T11" fmla="*/ 202 h 205"/>
                <a:gd name="T12" fmla="*/ 35 w 118"/>
                <a:gd name="T13" fmla="*/ 204 h 205"/>
                <a:gd name="T14" fmla="*/ 49 w 118"/>
                <a:gd name="T15" fmla="*/ 199 h 205"/>
                <a:gd name="T16" fmla="*/ 64 w 118"/>
                <a:gd name="T17" fmla="*/ 186 h 205"/>
                <a:gd name="T18" fmla="*/ 75 w 118"/>
                <a:gd name="T19" fmla="*/ 189 h 205"/>
                <a:gd name="T20" fmla="*/ 86 w 118"/>
                <a:gd name="T21" fmla="*/ 174 h 205"/>
                <a:gd name="T22" fmla="*/ 109 w 118"/>
                <a:gd name="T23" fmla="*/ 150 h 205"/>
                <a:gd name="T24" fmla="*/ 114 w 118"/>
                <a:gd name="T25" fmla="*/ 132 h 205"/>
                <a:gd name="T26" fmla="*/ 101 w 118"/>
                <a:gd name="T27" fmla="*/ 4 h 205"/>
                <a:gd name="T28" fmla="*/ 101 w 118"/>
                <a:gd name="T29" fmla="*/ 0 h 205"/>
                <a:gd name="T30" fmla="*/ 28 w 118"/>
                <a:gd name="T31" fmla="*/ 7 h 205"/>
                <a:gd name="T32" fmla="*/ 3 w 118"/>
                <a:gd name="T33" fmla="*/ 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5">
                  <a:moveTo>
                    <a:pt x="3" y="13"/>
                  </a:moveTo>
                  <a:cubicBezTo>
                    <a:pt x="11" y="115"/>
                    <a:pt x="11" y="115"/>
                    <a:pt x="11" y="115"/>
                  </a:cubicBezTo>
                  <a:cubicBezTo>
                    <a:pt x="9" y="125"/>
                    <a:pt x="5" y="131"/>
                    <a:pt x="9" y="141"/>
                  </a:cubicBezTo>
                  <a:cubicBezTo>
                    <a:pt x="10" y="145"/>
                    <a:pt x="19" y="149"/>
                    <a:pt x="11" y="160"/>
                  </a:cubicBezTo>
                  <a:cubicBezTo>
                    <a:pt x="11" y="161"/>
                    <a:pt x="11" y="175"/>
                    <a:pt x="4" y="181"/>
                  </a:cubicBezTo>
                  <a:cubicBezTo>
                    <a:pt x="0" y="185"/>
                    <a:pt x="0" y="197"/>
                    <a:pt x="0" y="202"/>
                  </a:cubicBezTo>
                  <a:cubicBezTo>
                    <a:pt x="33" y="194"/>
                    <a:pt x="29" y="204"/>
                    <a:pt x="35" y="204"/>
                  </a:cubicBezTo>
                  <a:cubicBezTo>
                    <a:pt x="42" y="204"/>
                    <a:pt x="36" y="191"/>
                    <a:pt x="49" y="199"/>
                  </a:cubicBezTo>
                  <a:cubicBezTo>
                    <a:pt x="60" y="205"/>
                    <a:pt x="53" y="188"/>
                    <a:pt x="64" y="186"/>
                  </a:cubicBezTo>
                  <a:cubicBezTo>
                    <a:pt x="65" y="185"/>
                    <a:pt x="67" y="189"/>
                    <a:pt x="75" y="189"/>
                  </a:cubicBezTo>
                  <a:cubicBezTo>
                    <a:pt x="78" y="189"/>
                    <a:pt x="76" y="183"/>
                    <a:pt x="86" y="174"/>
                  </a:cubicBezTo>
                  <a:cubicBezTo>
                    <a:pt x="104" y="159"/>
                    <a:pt x="83" y="155"/>
                    <a:pt x="109" y="150"/>
                  </a:cubicBezTo>
                  <a:cubicBezTo>
                    <a:pt x="118" y="149"/>
                    <a:pt x="114" y="135"/>
                    <a:pt x="114" y="132"/>
                  </a:cubicBezTo>
                  <a:cubicBezTo>
                    <a:pt x="101" y="4"/>
                    <a:pt x="101" y="4"/>
                    <a:pt x="101" y="4"/>
                  </a:cubicBezTo>
                  <a:cubicBezTo>
                    <a:pt x="101" y="0"/>
                    <a:pt x="101" y="0"/>
                    <a:pt x="101" y="0"/>
                  </a:cubicBezTo>
                  <a:cubicBezTo>
                    <a:pt x="28" y="7"/>
                    <a:pt x="28" y="7"/>
                    <a:pt x="28" y="7"/>
                  </a:cubicBezTo>
                  <a:cubicBezTo>
                    <a:pt x="19" y="7"/>
                    <a:pt x="23" y="24"/>
                    <a:pt x="3" y="13"/>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3"/>
            <p:cNvSpPr>
              <a:spLocks/>
            </p:cNvSpPr>
            <p:nvPr/>
          </p:nvSpPr>
          <p:spPr bwMode="auto">
            <a:xfrm>
              <a:off x="5576297" y="2817941"/>
              <a:ext cx="417557" cy="578340"/>
            </a:xfrm>
            <a:custGeom>
              <a:avLst/>
              <a:gdLst>
                <a:gd name="T0" fmla="*/ 0 w 147"/>
                <a:gd name="T1" fmla="*/ 204 h 204"/>
                <a:gd name="T2" fmla="*/ 73 w 147"/>
                <a:gd name="T3" fmla="*/ 197 h 204"/>
                <a:gd name="T4" fmla="*/ 73 w 147"/>
                <a:gd name="T5" fmla="*/ 201 h 204"/>
                <a:gd name="T6" fmla="*/ 123 w 147"/>
                <a:gd name="T7" fmla="*/ 194 h 204"/>
                <a:gd name="T8" fmla="*/ 128 w 147"/>
                <a:gd name="T9" fmla="*/ 176 h 204"/>
                <a:gd name="T10" fmla="*/ 135 w 147"/>
                <a:gd name="T11" fmla="*/ 160 h 204"/>
                <a:gd name="T12" fmla="*/ 147 w 147"/>
                <a:gd name="T13" fmla="*/ 142 h 204"/>
                <a:gd name="T14" fmla="*/ 146 w 147"/>
                <a:gd name="T15" fmla="*/ 126 h 204"/>
                <a:gd name="T16" fmla="*/ 143 w 147"/>
                <a:gd name="T17" fmla="*/ 117 h 204"/>
                <a:gd name="T18" fmla="*/ 127 w 147"/>
                <a:gd name="T19" fmla="*/ 77 h 204"/>
                <a:gd name="T20" fmla="*/ 113 w 147"/>
                <a:gd name="T21" fmla="*/ 86 h 204"/>
                <a:gd name="T22" fmla="*/ 103 w 147"/>
                <a:gd name="T23" fmla="*/ 101 h 204"/>
                <a:gd name="T24" fmla="*/ 93 w 147"/>
                <a:gd name="T25" fmla="*/ 85 h 204"/>
                <a:gd name="T26" fmla="*/ 101 w 147"/>
                <a:gd name="T27" fmla="*/ 70 h 204"/>
                <a:gd name="T28" fmla="*/ 107 w 147"/>
                <a:gd name="T29" fmla="*/ 51 h 204"/>
                <a:gd name="T30" fmla="*/ 101 w 147"/>
                <a:gd name="T31" fmla="*/ 32 h 204"/>
                <a:gd name="T32" fmla="*/ 100 w 147"/>
                <a:gd name="T33" fmla="*/ 24 h 204"/>
                <a:gd name="T34" fmla="*/ 85 w 147"/>
                <a:gd name="T35" fmla="*/ 15 h 204"/>
                <a:gd name="T36" fmla="*/ 58 w 147"/>
                <a:gd name="T37" fmla="*/ 5 h 204"/>
                <a:gd name="T38" fmla="*/ 40 w 147"/>
                <a:gd name="T39" fmla="*/ 14 h 204"/>
                <a:gd name="T40" fmla="*/ 38 w 147"/>
                <a:gd name="T41" fmla="*/ 25 h 204"/>
                <a:gd name="T42" fmla="*/ 32 w 147"/>
                <a:gd name="T43" fmla="*/ 52 h 204"/>
                <a:gd name="T44" fmla="*/ 26 w 147"/>
                <a:gd name="T45" fmla="*/ 40 h 204"/>
                <a:gd name="T46" fmla="*/ 21 w 147"/>
                <a:gd name="T47" fmla="*/ 40 h 204"/>
                <a:gd name="T48" fmla="*/ 12 w 147"/>
                <a:gd name="T49" fmla="*/ 57 h 204"/>
                <a:gd name="T50" fmla="*/ 5 w 147"/>
                <a:gd name="T51" fmla="*/ 83 h 204"/>
                <a:gd name="T52" fmla="*/ 3 w 147"/>
                <a:gd name="T53" fmla="*/ 105 h 204"/>
                <a:gd name="T54" fmla="*/ 3 w 147"/>
                <a:gd name="T55" fmla="*/ 121 h 204"/>
                <a:gd name="T56" fmla="*/ 18 w 147"/>
                <a:gd name="T57" fmla="*/ 149 h 204"/>
                <a:gd name="T58" fmla="*/ 14 w 147"/>
                <a:gd name="T59" fmla="*/ 181 h 204"/>
                <a:gd name="T60" fmla="*/ 0 w 147"/>
                <a:gd name="T61"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204">
                  <a:moveTo>
                    <a:pt x="0" y="204"/>
                  </a:moveTo>
                  <a:cubicBezTo>
                    <a:pt x="73" y="197"/>
                    <a:pt x="73" y="197"/>
                    <a:pt x="73" y="197"/>
                  </a:cubicBezTo>
                  <a:cubicBezTo>
                    <a:pt x="73" y="201"/>
                    <a:pt x="73" y="201"/>
                    <a:pt x="73" y="201"/>
                  </a:cubicBezTo>
                  <a:cubicBezTo>
                    <a:pt x="123" y="194"/>
                    <a:pt x="123" y="194"/>
                    <a:pt x="123" y="194"/>
                  </a:cubicBezTo>
                  <a:cubicBezTo>
                    <a:pt x="120" y="184"/>
                    <a:pt x="127" y="177"/>
                    <a:pt x="128" y="176"/>
                  </a:cubicBezTo>
                  <a:cubicBezTo>
                    <a:pt x="128" y="170"/>
                    <a:pt x="126" y="161"/>
                    <a:pt x="135" y="160"/>
                  </a:cubicBezTo>
                  <a:cubicBezTo>
                    <a:pt x="139" y="145"/>
                    <a:pt x="132" y="150"/>
                    <a:pt x="147" y="142"/>
                  </a:cubicBezTo>
                  <a:cubicBezTo>
                    <a:pt x="146" y="126"/>
                    <a:pt x="146" y="126"/>
                    <a:pt x="146" y="126"/>
                  </a:cubicBezTo>
                  <a:cubicBezTo>
                    <a:pt x="146" y="120"/>
                    <a:pt x="143" y="118"/>
                    <a:pt x="143" y="117"/>
                  </a:cubicBezTo>
                  <a:cubicBezTo>
                    <a:pt x="143" y="111"/>
                    <a:pt x="131" y="77"/>
                    <a:pt x="127" y="77"/>
                  </a:cubicBezTo>
                  <a:cubicBezTo>
                    <a:pt x="111" y="79"/>
                    <a:pt x="114" y="84"/>
                    <a:pt x="113" y="86"/>
                  </a:cubicBezTo>
                  <a:cubicBezTo>
                    <a:pt x="111" y="88"/>
                    <a:pt x="103" y="101"/>
                    <a:pt x="103" y="101"/>
                  </a:cubicBezTo>
                  <a:cubicBezTo>
                    <a:pt x="94" y="109"/>
                    <a:pt x="85" y="89"/>
                    <a:pt x="93" y="85"/>
                  </a:cubicBezTo>
                  <a:cubicBezTo>
                    <a:pt x="105" y="78"/>
                    <a:pt x="99" y="83"/>
                    <a:pt x="101" y="70"/>
                  </a:cubicBezTo>
                  <a:cubicBezTo>
                    <a:pt x="114" y="67"/>
                    <a:pt x="107" y="52"/>
                    <a:pt x="107" y="51"/>
                  </a:cubicBezTo>
                  <a:cubicBezTo>
                    <a:pt x="108" y="36"/>
                    <a:pt x="98" y="39"/>
                    <a:pt x="101" y="32"/>
                  </a:cubicBezTo>
                  <a:cubicBezTo>
                    <a:pt x="101" y="28"/>
                    <a:pt x="106" y="30"/>
                    <a:pt x="100" y="24"/>
                  </a:cubicBezTo>
                  <a:cubicBezTo>
                    <a:pt x="96" y="11"/>
                    <a:pt x="92" y="20"/>
                    <a:pt x="85" y="15"/>
                  </a:cubicBezTo>
                  <a:cubicBezTo>
                    <a:pt x="79" y="10"/>
                    <a:pt x="58" y="6"/>
                    <a:pt x="58" y="5"/>
                  </a:cubicBezTo>
                  <a:cubicBezTo>
                    <a:pt x="50" y="0"/>
                    <a:pt x="40" y="4"/>
                    <a:pt x="40" y="14"/>
                  </a:cubicBezTo>
                  <a:cubicBezTo>
                    <a:pt x="40" y="19"/>
                    <a:pt x="59" y="25"/>
                    <a:pt x="38" y="25"/>
                  </a:cubicBezTo>
                  <a:cubicBezTo>
                    <a:pt x="28" y="25"/>
                    <a:pt x="40" y="51"/>
                    <a:pt x="32" y="52"/>
                  </a:cubicBezTo>
                  <a:cubicBezTo>
                    <a:pt x="17" y="53"/>
                    <a:pt x="25" y="48"/>
                    <a:pt x="26" y="40"/>
                  </a:cubicBezTo>
                  <a:cubicBezTo>
                    <a:pt x="28" y="22"/>
                    <a:pt x="26" y="37"/>
                    <a:pt x="21" y="40"/>
                  </a:cubicBezTo>
                  <a:cubicBezTo>
                    <a:pt x="7" y="50"/>
                    <a:pt x="17" y="44"/>
                    <a:pt x="12" y="57"/>
                  </a:cubicBezTo>
                  <a:cubicBezTo>
                    <a:pt x="3" y="59"/>
                    <a:pt x="10" y="76"/>
                    <a:pt x="5" y="83"/>
                  </a:cubicBezTo>
                  <a:cubicBezTo>
                    <a:pt x="0" y="93"/>
                    <a:pt x="5" y="102"/>
                    <a:pt x="3" y="105"/>
                  </a:cubicBezTo>
                  <a:cubicBezTo>
                    <a:pt x="0" y="110"/>
                    <a:pt x="3" y="120"/>
                    <a:pt x="3" y="121"/>
                  </a:cubicBezTo>
                  <a:cubicBezTo>
                    <a:pt x="9" y="127"/>
                    <a:pt x="17" y="149"/>
                    <a:pt x="18" y="149"/>
                  </a:cubicBezTo>
                  <a:cubicBezTo>
                    <a:pt x="21" y="152"/>
                    <a:pt x="14" y="180"/>
                    <a:pt x="14" y="181"/>
                  </a:cubicBezTo>
                  <a:cubicBezTo>
                    <a:pt x="6" y="187"/>
                    <a:pt x="12" y="199"/>
                    <a:pt x="0" y="204"/>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34"/>
            <p:cNvSpPr>
              <a:spLocks/>
            </p:cNvSpPr>
            <p:nvPr/>
          </p:nvSpPr>
          <p:spPr bwMode="auto">
            <a:xfrm>
              <a:off x="5783876" y="3289492"/>
              <a:ext cx="459553" cy="526745"/>
            </a:xfrm>
            <a:custGeom>
              <a:avLst/>
              <a:gdLst>
                <a:gd name="T0" fmla="*/ 0 w 162"/>
                <a:gd name="T1" fmla="*/ 35 h 186"/>
                <a:gd name="T2" fmla="*/ 13 w 162"/>
                <a:gd name="T3" fmla="*/ 163 h 186"/>
                <a:gd name="T4" fmla="*/ 39 w 162"/>
                <a:gd name="T5" fmla="*/ 172 h 186"/>
                <a:gd name="T6" fmla="*/ 55 w 162"/>
                <a:gd name="T7" fmla="*/ 179 h 186"/>
                <a:gd name="T8" fmla="*/ 72 w 162"/>
                <a:gd name="T9" fmla="*/ 179 h 186"/>
                <a:gd name="T10" fmla="*/ 84 w 162"/>
                <a:gd name="T11" fmla="*/ 174 h 186"/>
                <a:gd name="T12" fmla="*/ 89 w 162"/>
                <a:gd name="T13" fmla="*/ 175 h 186"/>
                <a:gd name="T14" fmla="*/ 103 w 162"/>
                <a:gd name="T15" fmla="*/ 185 h 186"/>
                <a:gd name="T16" fmla="*/ 111 w 162"/>
                <a:gd name="T17" fmla="*/ 175 h 186"/>
                <a:gd name="T18" fmla="*/ 112 w 162"/>
                <a:gd name="T19" fmla="*/ 167 h 186"/>
                <a:gd name="T20" fmla="*/ 117 w 162"/>
                <a:gd name="T21" fmla="*/ 152 h 186"/>
                <a:gd name="T22" fmla="*/ 127 w 162"/>
                <a:gd name="T23" fmla="*/ 157 h 186"/>
                <a:gd name="T24" fmla="*/ 125 w 162"/>
                <a:gd name="T25" fmla="*/ 144 h 186"/>
                <a:gd name="T26" fmla="*/ 138 w 162"/>
                <a:gd name="T27" fmla="*/ 129 h 186"/>
                <a:gd name="T28" fmla="*/ 158 w 162"/>
                <a:gd name="T29" fmla="*/ 108 h 186"/>
                <a:gd name="T30" fmla="*/ 157 w 162"/>
                <a:gd name="T31" fmla="*/ 71 h 186"/>
                <a:gd name="T32" fmla="*/ 162 w 162"/>
                <a:gd name="T33" fmla="*/ 66 h 186"/>
                <a:gd name="T34" fmla="*/ 152 w 162"/>
                <a:gd name="T35" fmla="*/ 0 h 186"/>
                <a:gd name="T36" fmla="*/ 143 w 162"/>
                <a:gd name="T37" fmla="*/ 5 h 186"/>
                <a:gd name="T38" fmla="*/ 124 w 162"/>
                <a:gd name="T39" fmla="*/ 17 h 186"/>
                <a:gd name="T40" fmla="*/ 83 w 162"/>
                <a:gd name="T41" fmla="*/ 38 h 186"/>
                <a:gd name="T42" fmla="*/ 50 w 162"/>
                <a:gd name="T43" fmla="*/ 28 h 186"/>
                <a:gd name="T44" fmla="*/ 0 w 162"/>
                <a:gd name="T45" fmla="*/ 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186">
                  <a:moveTo>
                    <a:pt x="0" y="35"/>
                  </a:moveTo>
                  <a:cubicBezTo>
                    <a:pt x="13" y="163"/>
                    <a:pt x="13" y="163"/>
                    <a:pt x="13" y="163"/>
                  </a:cubicBezTo>
                  <a:cubicBezTo>
                    <a:pt x="31" y="167"/>
                    <a:pt x="23" y="154"/>
                    <a:pt x="39" y="172"/>
                  </a:cubicBezTo>
                  <a:cubicBezTo>
                    <a:pt x="41" y="175"/>
                    <a:pt x="46" y="169"/>
                    <a:pt x="55" y="179"/>
                  </a:cubicBezTo>
                  <a:cubicBezTo>
                    <a:pt x="61" y="186"/>
                    <a:pt x="61" y="171"/>
                    <a:pt x="72" y="179"/>
                  </a:cubicBezTo>
                  <a:cubicBezTo>
                    <a:pt x="75" y="181"/>
                    <a:pt x="78" y="175"/>
                    <a:pt x="84" y="174"/>
                  </a:cubicBezTo>
                  <a:cubicBezTo>
                    <a:pt x="84" y="171"/>
                    <a:pt x="88" y="170"/>
                    <a:pt x="89" y="175"/>
                  </a:cubicBezTo>
                  <a:cubicBezTo>
                    <a:pt x="96" y="183"/>
                    <a:pt x="101" y="181"/>
                    <a:pt x="103" y="185"/>
                  </a:cubicBezTo>
                  <a:cubicBezTo>
                    <a:pt x="110" y="178"/>
                    <a:pt x="110" y="186"/>
                    <a:pt x="111" y="175"/>
                  </a:cubicBezTo>
                  <a:cubicBezTo>
                    <a:pt x="111" y="174"/>
                    <a:pt x="117" y="174"/>
                    <a:pt x="112" y="167"/>
                  </a:cubicBezTo>
                  <a:cubicBezTo>
                    <a:pt x="109" y="162"/>
                    <a:pt x="117" y="159"/>
                    <a:pt x="117" y="152"/>
                  </a:cubicBezTo>
                  <a:cubicBezTo>
                    <a:pt x="127" y="152"/>
                    <a:pt x="116" y="157"/>
                    <a:pt x="127" y="157"/>
                  </a:cubicBezTo>
                  <a:cubicBezTo>
                    <a:pt x="127" y="145"/>
                    <a:pt x="126" y="152"/>
                    <a:pt x="125" y="144"/>
                  </a:cubicBezTo>
                  <a:cubicBezTo>
                    <a:pt x="125" y="143"/>
                    <a:pt x="135" y="127"/>
                    <a:pt x="138" y="129"/>
                  </a:cubicBezTo>
                  <a:cubicBezTo>
                    <a:pt x="143" y="133"/>
                    <a:pt x="158" y="115"/>
                    <a:pt x="158" y="108"/>
                  </a:cubicBezTo>
                  <a:cubicBezTo>
                    <a:pt x="158" y="97"/>
                    <a:pt x="162" y="79"/>
                    <a:pt x="157" y="71"/>
                  </a:cubicBezTo>
                  <a:cubicBezTo>
                    <a:pt x="154" y="68"/>
                    <a:pt x="158" y="66"/>
                    <a:pt x="162" y="66"/>
                  </a:cubicBezTo>
                  <a:cubicBezTo>
                    <a:pt x="152" y="0"/>
                    <a:pt x="152" y="0"/>
                    <a:pt x="152" y="0"/>
                  </a:cubicBezTo>
                  <a:cubicBezTo>
                    <a:pt x="151" y="1"/>
                    <a:pt x="143" y="5"/>
                    <a:pt x="143" y="5"/>
                  </a:cubicBezTo>
                  <a:cubicBezTo>
                    <a:pt x="140" y="9"/>
                    <a:pt x="126" y="9"/>
                    <a:pt x="124" y="17"/>
                  </a:cubicBezTo>
                  <a:cubicBezTo>
                    <a:pt x="119" y="30"/>
                    <a:pt x="83" y="38"/>
                    <a:pt x="83" y="38"/>
                  </a:cubicBezTo>
                  <a:cubicBezTo>
                    <a:pt x="61" y="22"/>
                    <a:pt x="62" y="43"/>
                    <a:pt x="50" y="28"/>
                  </a:cubicBezTo>
                  <a:lnTo>
                    <a:pt x="0" y="35"/>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35"/>
            <p:cNvSpPr>
              <a:spLocks/>
            </p:cNvSpPr>
            <p:nvPr/>
          </p:nvSpPr>
          <p:spPr bwMode="auto">
            <a:xfrm>
              <a:off x="6052649" y="3475473"/>
              <a:ext cx="513547" cy="493150"/>
            </a:xfrm>
            <a:custGeom>
              <a:avLst/>
              <a:gdLst>
                <a:gd name="T0" fmla="*/ 30 w 181"/>
                <a:gd name="T1" fmla="*/ 78 h 174"/>
                <a:gd name="T2" fmla="*/ 32 w 181"/>
                <a:gd name="T3" fmla="*/ 91 h 174"/>
                <a:gd name="T4" fmla="*/ 22 w 181"/>
                <a:gd name="T5" fmla="*/ 86 h 174"/>
                <a:gd name="T6" fmla="*/ 17 w 181"/>
                <a:gd name="T7" fmla="*/ 101 h 174"/>
                <a:gd name="T8" fmla="*/ 16 w 181"/>
                <a:gd name="T9" fmla="*/ 109 h 174"/>
                <a:gd name="T10" fmla="*/ 8 w 181"/>
                <a:gd name="T11" fmla="*/ 119 h 174"/>
                <a:gd name="T12" fmla="*/ 14 w 181"/>
                <a:gd name="T13" fmla="*/ 140 h 174"/>
                <a:gd name="T14" fmla="*/ 33 w 181"/>
                <a:gd name="T15" fmla="*/ 160 h 174"/>
                <a:gd name="T16" fmla="*/ 46 w 181"/>
                <a:gd name="T17" fmla="*/ 171 h 174"/>
                <a:gd name="T18" fmla="*/ 61 w 181"/>
                <a:gd name="T19" fmla="*/ 166 h 174"/>
                <a:gd name="T20" fmla="*/ 79 w 181"/>
                <a:gd name="T21" fmla="*/ 157 h 174"/>
                <a:gd name="T22" fmla="*/ 96 w 181"/>
                <a:gd name="T23" fmla="*/ 153 h 174"/>
                <a:gd name="T24" fmla="*/ 99 w 181"/>
                <a:gd name="T25" fmla="*/ 141 h 174"/>
                <a:gd name="T26" fmla="*/ 113 w 181"/>
                <a:gd name="T27" fmla="*/ 99 h 174"/>
                <a:gd name="T28" fmla="*/ 119 w 181"/>
                <a:gd name="T29" fmla="*/ 95 h 174"/>
                <a:gd name="T30" fmla="*/ 132 w 181"/>
                <a:gd name="T31" fmla="*/ 87 h 174"/>
                <a:gd name="T32" fmla="*/ 142 w 181"/>
                <a:gd name="T33" fmla="*/ 74 h 174"/>
                <a:gd name="T34" fmla="*/ 156 w 181"/>
                <a:gd name="T35" fmla="*/ 42 h 174"/>
                <a:gd name="T36" fmla="*/ 178 w 181"/>
                <a:gd name="T37" fmla="*/ 54 h 174"/>
                <a:gd name="T38" fmla="*/ 181 w 181"/>
                <a:gd name="T39" fmla="*/ 44 h 174"/>
                <a:gd name="T40" fmla="*/ 169 w 181"/>
                <a:gd name="T41" fmla="*/ 34 h 174"/>
                <a:gd name="T42" fmla="*/ 149 w 181"/>
                <a:gd name="T43" fmla="*/ 39 h 174"/>
                <a:gd name="T44" fmla="*/ 138 w 181"/>
                <a:gd name="T45" fmla="*/ 38 h 174"/>
                <a:gd name="T46" fmla="*/ 133 w 181"/>
                <a:gd name="T47" fmla="*/ 47 h 174"/>
                <a:gd name="T48" fmla="*/ 128 w 181"/>
                <a:gd name="T49" fmla="*/ 47 h 174"/>
                <a:gd name="T50" fmla="*/ 116 w 181"/>
                <a:gd name="T51" fmla="*/ 63 h 174"/>
                <a:gd name="T52" fmla="*/ 111 w 181"/>
                <a:gd name="T53" fmla="*/ 36 h 174"/>
                <a:gd name="T54" fmla="*/ 74 w 181"/>
                <a:gd name="T55" fmla="*/ 42 h 174"/>
                <a:gd name="T56" fmla="*/ 67 w 181"/>
                <a:gd name="T57" fmla="*/ 0 h 174"/>
                <a:gd name="T58" fmla="*/ 62 w 181"/>
                <a:gd name="T59" fmla="*/ 5 h 174"/>
                <a:gd name="T60" fmla="*/ 63 w 181"/>
                <a:gd name="T61" fmla="*/ 42 h 174"/>
                <a:gd name="T62" fmla="*/ 43 w 181"/>
                <a:gd name="T63" fmla="*/ 63 h 174"/>
                <a:gd name="T64" fmla="*/ 30 w 181"/>
                <a:gd name="T65"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 h="174">
                  <a:moveTo>
                    <a:pt x="30" y="78"/>
                  </a:moveTo>
                  <a:cubicBezTo>
                    <a:pt x="31" y="86"/>
                    <a:pt x="32" y="79"/>
                    <a:pt x="32" y="91"/>
                  </a:cubicBezTo>
                  <a:cubicBezTo>
                    <a:pt x="21" y="91"/>
                    <a:pt x="32" y="86"/>
                    <a:pt x="22" y="86"/>
                  </a:cubicBezTo>
                  <a:cubicBezTo>
                    <a:pt x="22" y="93"/>
                    <a:pt x="14" y="96"/>
                    <a:pt x="17" y="101"/>
                  </a:cubicBezTo>
                  <a:cubicBezTo>
                    <a:pt x="22" y="108"/>
                    <a:pt x="16" y="108"/>
                    <a:pt x="16" y="109"/>
                  </a:cubicBezTo>
                  <a:cubicBezTo>
                    <a:pt x="15" y="120"/>
                    <a:pt x="15" y="112"/>
                    <a:pt x="8" y="119"/>
                  </a:cubicBezTo>
                  <a:cubicBezTo>
                    <a:pt x="8" y="126"/>
                    <a:pt x="0" y="127"/>
                    <a:pt x="14" y="140"/>
                  </a:cubicBezTo>
                  <a:cubicBezTo>
                    <a:pt x="14" y="140"/>
                    <a:pt x="28" y="158"/>
                    <a:pt x="33" y="160"/>
                  </a:cubicBezTo>
                  <a:cubicBezTo>
                    <a:pt x="36" y="163"/>
                    <a:pt x="42" y="171"/>
                    <a:pt x="46" y="171"/>
                  </a:cubicBezTo>
                  <a:cubicBezTo>
                    <a:pt x="58" y="174"/>
                    <a:pt x="58" y="166"/>
                    <a:pt x="61" y="166"/>
                  </a:cubicBezTo>
                  <a:cubicBezTo>
                    <a:pt x="72" y="169"/>
                    <a:pt x="73" y="168"/>
                    <a:pt x="79" y="157"/>
                  </a:cubicBezTo>
                  <a:cubicBezTo>
                    <a:pt x="89" y="160"/>
                    <a:pt x="82" y="153"/>
                    <a:pt x="96" y="153"/>
                  </a:cubicBezTo>
                  <a:cubicBezTo>
                    <a:pt x="96" y="153"/>
                    <a:pt x="103" y="148"/>
                    <a:pt x="99" y="141"/>
                  </a:cubicBezTo>
                  <a:cubicBezTo>
                    <a:pt x="99" y="141"/>
                    <a:pt x="113" y="106"/>
                    <a:pt x="113" y="99"/>
                  </a:cubicBezTo>
                  <a:cubicBezTo>
                    <a:pt x="113" y="93"/>
                    <a:pt x="117" y="87"/>
                    <a:pt x="119" y="95"/>
                  </a:cubicBezTo>
                  <a:cubicBezTo>
                    <a:pt x="119" y="95"/>
                    <a:pt x="133" y="107"/>
                    <a:pt x="132" y="87"/>
                  </a:cubicBezTo>
                  <a:cubicBezTo>
                    <a:pt x="132" y="78"/>
                    <a:pt x="140" y="81"/>
                    <a:pt x="142" y="74"/>
                  </a:cubicBezTo>
                  <a:cubicBezTo>
                    <a:pt x="145" y="66"/>
                    <a:pt x="156" y="72"/>
                    <a:pt x="156" y="42"/>
                  </a:cubicBezTo>
                  <a:cubicBezTo>
                    <a:pt x="159" y="47"/>
                    <a:pt x="172" y="50"/>
                    <a:pt x="178" y="54"/>
                  </a:cubicBezTo>
                  <a:cubicBezTo>
                    <a:pt x="178" y="49"/>
                    <a:pt x="179" y="46"/>
                    <a:pt x="181" y="44"/>
                  </a:cubicBezTo>
                  <a:cubicBezTo>
                    <a:pt x="179" y="40"/>
                    <a:pt x="172" y="35"/>
                    <a:pt x="169" y="34"/>
                  </a:cubicBezTo>
                  <a:cubicBezTo>
                    <a:pt x="156" y="26"/>
                    <a:pt x="158" y="35"/>
                    <a:pt x="149" y="39"/>
                  </a:cubicBezTo>
                  <a:cubicBezTo>
                    <a:pt x="138" y="38"/>
                    <a:pt x="138" y="38"/>
                    <a:pt x="138" y="38"/>
                  </a:cubicBezTo>
                  <a:cubicBezTo>
                    <a:pt x="133" y="47"/>
                    <a:pt x="133" y="47"/>
                    <a:pt x="133" y="47"/>
                  </a:cubicBezTo>
                  <a:cubicBezTo>
                    <a:pt x="128" y="47"/>
                    <a:pt x="128" y="47"/>
                    <a:pt x="128" y="47"/>
                  </a:cubicBezTo>
                  <a:cubicBezTo>
                    <a:pt x="116" y="63"/>
                    <a:pt x="116" y="63"/>
                    <a:pt x="116" y="63"/>
                  </a:cubicBezTo>
                  <a:cubicBezTo>
                    <a:pt x="111" y="36"/>
                    <a:pt x="111" y="36"/>
                    <a:pt x="111" y="36"/>
                  </a:cubicBezTo>
                  <a:cubicBezTo>
                    <a:pt x="74" y="42"/>
                    <a:pt x="74" y="42"/>
                    <a:pt x="74" y="42"/>
                  </a:cubicBezTo>
                  <a:cubicBezTo>
                    <a:pt x="67" y="0"/>
                    <a:pt x="67" y="0"/>
                    <a:pt x="67" y="0"/>
                  </a:cubicBezTo>
                  <a:cubicBezTo>
                    <a:pt x="63" y="0"/>
                    <a:pt x="59" y="2"/>
                    <a:pt x="62" y="5"/>
                  </a:cubicBezTo>
                  <a:cubicBezTo>
                    <a:pt x="67" y="13"/>
                    <a:pt x="63" y="31"/>
                    <a:pt x="63" y="42"/>
                  </a:cubicBezTo>
                  <a:cubicBezTo>
                    <a:pt x="63" y="49"/>
                    <a:pt x="48" y="67"/>
                    <a:pt x="43" y="63"/>
                  </a:cubicBezTo>
                  <a:cubicBezTo>
                    <a:pt x="40" y="61"/>
                    <a:pt x="30" y="77"/>
                    <a:pt x="30" y="78"/>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36"/>
            <p:cNvSpPr>
              <a:spLocks/>
            </p:cNvSpPr>
            <p:nvPr/>
          </p:nvSpPr>
          <p:spPr bwMode="auto">
            <a:xfrm>
              <a:off x="6214632" y="3177904"/>
              <a:ext cx="640735" cy="417557"/>
            </a:xfrm>
            <a:custGeom>
              <a:avLst/>
              <a:gdLst>
                <a:gd name="T0" fmla="*/ 17 w 226"/>
                <a:gd name="T1" fmla="*/ 147 h 147"/>
                <a:gd name="T2" fmla="*/ 54 w 226"/>
                <a:gd name="T3" fmla="*/ 141 h 147"/>
                <a:gd name="T4" fmla="*/ 189 w 226"/>
                <a:gd name="T5" fmla="*/ 115 h 147"/>
                <a:gd name="T6" fmla="*/ 201 w 226"/>
                <a:gd name="T7" fmla="*/ 109 h 147"/>
                <a:gd name="T8" fmla="*/ 206 w 226"/>
                <a:gd name="T9" fmla="*/ 107 h 147"/>
                <a:gd name="T10" fmla="*/ 221 w 226"/>
                <a:gd name="T11" fmla="*/ 88 h 147"/>
                <a:gd name="T12" fmla="*/ 214 w 226"/>
                <a:gd name="T13" fmla="*/ 77 h 147"/>
                <a:gd name="T14" fmla="*/ 207 w 226"/>
                <a:gd name="T15" fmla="*/ 69 h 147"/>
                <a:gd name="T16" fmla="*/ 205 w 226"/>
                <a:gd name="T17" fmla="*/ 53 h 147"/>
                <a:gd name="T18" fmla="*/ 207 w 226"/>
                <a:gd name="T19" fmla="*/ 37 h 147"/>
                <a:gd name="T20" fmla="*/ 211 w 226"/>
                <a:gd name="T21" fmla="*/ 27 h 147"/>
                <a:gd name="T22" fmla="*/ 197 w 226"/>
                <a:gd name="T23" fmla="*/ 20 h 147"/>
                <a:gd name="T24" fmla="*/ 181 w 226"/>
                <a:gd name="T25" fmla="*/ 2 h 147"/>
                <a:gd name="T26" fmla="*/ 24 w 226"/>
                <a:gd name="T27" fmla="*/ 33 h 147"/>
                <a:gd name="T28" fmla="*/ 24 w 226"/>
                <a:gd name="T29" fmla="*/ 19 h 147"/>
                <a:gd name="T30" fmla="*/ 23 w 226"/>
                <a:gd name="T31" fmla="*/ 20 h 147"/>
                <a:gd name="T32" fmla="*/ 23 w 226"/>
                <a:gd name="T33" fmla="*/ 20 h 147"/>
                <a:gd name="T34" fmla="*/ 13 w 226"/>
                <a:gd name="T35" fmla="*/ 30 h 147"/>
                <a:gd name="T36" fmla="*/ 0 w 226"/>
                <a:gd name="T37" fmla="*/ 39 h 147"/>
                <a:gd name="T38" fmla="*/ 10 w 226"/>
                <a:gd name="T39" fmla="*/ 105 h 147"/>
                <a:gd name="T40" fmla="*/ 17 w 226"/>
                <a:gd name="T4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 h="147">
                  <a:moveTo>
                    <a:pt x="17" y="147"/>
                  </a:moveTo>
                  <a:cubicBezTo>
                    <a:pt x="54" y="141"/>
                    <a:pt x="54" y="141"/>
                    <a:pt x="54" y="141"/>
                  </a:cubicBezTo>
                  <a:cubicBezTo>
                    <a:pt x="189" y="115"/>
                    <a:pt x="189" y="115"/>
                    <a:pt x="189" y="115"/>
                  </a:cubicBezTo>
                  <a:cubicBezTo>
                    <a:pt x="191" y="111"/>
                    <a:pt x="196" y="109"/>
                    <a:pt x="201" y="109"/>
                  </a:cubicBezTo>
                  <a:cubicBezTo>
                    <a:pt x="202" y="109"/>
                    <a:pt x="205" y="107"/>
                    <a:pt x="206" y="107"/>
                  </a:cubicBezTo>
                  <a:cubicBezTo>
                    <a:pt x="214" y="103"/>
                    <a:pt x="215" y="90"/>
                    <a:pt x="221" y="88"/>
                  </a:cubicBezTo>
                  <a:cubicBezTo>
                    <a:pt x="226" y="86"/>
                    <a:pt x="217" y="79"/>
                    <a:pt x="214" y="77"/>
                  </a:cubicBezTo>
                  <a:cubicBezTo>
                    <a:pt x="207" y="73"/>
                    <a:pt x="209" y="70"/>
                    <a:pt x="207" y="69"/>
                  </a:cubicBezTo>
                  <a:cubicBezTo>
                    <a:pt x="190" y="67"/>
                    <a:pt x="207" y="55"/>
                    <a:pt x="205" y="53"/>
                  </a:cubicBezTo>
                  <a:cubicBezTo>
                    <a:pt x="196" y="46"/>
                    <a:pt x="207" y="43"/>
                    <a:pt x="207" y="37"/>
                  </a:cubicBezTo>
                  <a:cubicBezTo>
                    <a:pt x="207" y="29"/>
                    <a:pt x="212" y="30"/>
                    <a:pt x="211" y="27"/>
                  </a:cubicBezTo>
                  <a:cubicBezTo>
                    <a:pt x="208" y="20"/>
                    <a:pt x="198" y="26"/>
                    <a:pt x="197" y="20"/>
                  </a:cubicBezTo>
                  <a:cubicBezTo>
                    <a:pt x="193" y="0"/>
                    <a:pt x="186" y="10"/>
                    <a:pt x="181" y="2"/>
                  </a:cubicBezTo>
                  <a:cubicBezTo>
                    <a:pt x="24" y="33"/>
                    <a:pt x="24" y="33"/>
                    <a:pt x="24" y="33"/>
                  </a:cubicBezTo>
                  <a:cubicBezTo>
                    <a:pt x="24" y="19"/>
                    <a:pt x="24" y="19"/>
                    <a:pt x="24" y="19"/>
                  </a:cubicBezTo>
                  <a:cubicBezTo>
                    <a:pt x="23" y="19"/>
                    <a:pt x="23" y="20"/>
                    <a:pt x="23" y="20"/>
                  </a:cubicBezTo>
                  <a:cubicBezTo>
                    <a:pt x="23" y="20"/>
                    <a:pt x="23" y="20"/>
                    <a:pt x="23" y="20"/>
                  </a:cubicBezTo>
                  <a:cubicBezTo>
                    <a:pt x="17" y="23"/>
                    <a:pt x="13" y="30"/>
                    <a:pt x="13" y="30"/>
                  </a:cubicBezTo>
                  <a:cubicBezTo>
                    <a:pt x="4" y="34"/>
                    <a:pt x="6" y="35"/>
                    <a:pt x="0" y="39"/>
                  </a:cubicBezTo>
                  <a:cubicBezTo>
                    <a:pt x="10" y="105"/>
                    <a:pt x="10" y="105"/>
                    <a:pt x="10" y="105"/>
                  </a:cubicBezTo>
                  <a:lnTo>
                    <a:pt x="17" y="147"/>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37"/>
            <p:cNvSpPr>
              <a:spLocks/>
            </p:cNvSpPr>
            <p:nvPr/>
          </p:nvSpPr>
          <p:spPr bwMode="auto">
            <a:xfrm>
              <a:off x="6283025" y="2730350"/>
              <a:ext cx="807517" cy="609537"/>
            </a:xfrm>
            <a:custGeom>
              <a:avLst/>
              <a:gdLst>
                <a:gd name="T0" fmla="*/ 0 w 285"/>
                <a:gd name="T1" fmla="*/ 191 h 215"/>
                <a:gd name="T2" fmla="*/ 157 w 285"/>
                <a:gd name="T3" fmla="*/ 160 h 215"/>
                <a:gd name="T4" fmla="*/ 173 w 285"/>
                <a:gd name="T5" fmla="*/ 178 h 215"/>
                <a:gd name="T6" fmla="*/ 187 w 285"/>
                <a:gd name="T7" fmla="*/ 185 h 215"/>
                <a:gd name="T8" fmla="*/ 219 w 285"/>
                <a:gd name="T9" fmla="*/ 196 h 215"/>
                <a:gd name="T10" fmla="*/ 220 w 285"/>
                <a:gd name="T11" fmla="*/ 215 h 215"/>
                <a:gd name="T12" fmla="*/ 238 w 285"/>
                <a:gd name="T13" fmla="*/ 211 h 215"/>
                <a:gd name="T14" fmla="*/ 254 w 285"/>
                <a:gd name="T15" fmla="*/ 203 h 215"/>
                <a:gd name="T16" fmla="*/ 261 w 285"/>
                <a:gd name="T17" fmla="*/ 199 h 215"/>
                <a:gd name="T18" fmla="*/ 267 w 285"/>
                <a:gd name="T19" fmla="*/ 194 h 215"/>
                <a:gd name="T20" fmla="*/ 275 w 285"/>
                <a:gd name="T21" fmla="*/ 189 h 215"/>
                <a:gd name="T22" fmla="*/ 280 w 285"/>
                <a:gd name="T23" fmla="*/ 184 h 215"/>
                <a:gd name="T24" fmla="*/ 273 w 285"/>
                <a:gd name="T25" fmla="*/ 178 h 215"/>
                <a:gd name="T26" fmla="*/ 261 w 285"/>
                <a:gd name="T27" fmla="*/ 188 h 215"/>
                <a:gd name="T28" fmla="*/ 245 w 285"/>
                <a:gd name="T29" fmla="*/ 195 h 215"/>
                <a:gd name="T30" fmla="*/ 238 w 285"/>
                <a:gd name="T31" fmla="*/ 194 h 215"/>
                <a:gd name="T32" fmla="*/ 225 w 285"/>
                <a:gd name="T33" fmla="*/ 203 h 215"/>
                <a:gd name="T34" fmla="*/ 227 w 285"/>
                <a:gd name="T35" fmla="*/ 197 h 215"/>
                <a:gd name="T36" fmla="*/ 227 w 285"/>
                <a:gd name="T37" fmla="*/ 192 h 215"/>
                <a:gd name="T38" fmla="*/ 226 w 285"/>
                <a:gd name="T39" fmla="*/ 190 h 215"/>
                <a:gd name="T40" fmla="*/ 221 w 285"/>
                <a:gd name="T41" fmla="*/ 143 h 215"/>
                <a:gd name="T42" fmla="*/ 221 w 285"/>
                <a:gd name="T43" fmla="*/ 140 h 215"/>
                <a:gd name="T44" fmla="*/ 220 w 285"/>
                <a:gd name="T45" fmla="*/ 106 h 215"/>
                <a:gd name="T46" fmla="*/ 218 w 285"/>
                <a:gd name="T47" fmla="*/ 86 h 215"/>
                <a:gd name="T48" fmla="*/ 206 w 285"/>
                <a:gd name="T49" fmla="*/ 62 h 215"/>
                <a:gd name="T50" fmla="*/ 200 w 285"/>
                <a:gd name="T51" fmla="*/ 47 h 215"/>
                <a:gd name="T52" fmla="*/ 195 w 285"/>
                <a:gd name="T53" fmla="*/ 0 h 215"/>
                <a:gd name="T54" fmla="*/ 170 w 285"/>
                <a:gd name="T55" fmla="*/ 8 h 215"/>
                <a:gd name="T56" fmla="*/ 141 w 285"/>
                <a:gd name="T57" fmla="*/ 13 h 215"/>
                <a:gd name="T58" fmla="*/ 129 w 285"/>
                <a:gd name="T59" fmla="*/ 29 h 215"/>
                <a:gd name="T60" fmla="*/ 117 w 285"/>
                <a:gd name="T61" fmla="*/ 48 h 215"/>
                <a:gd name="T62" fmla="*/ 112 w 285"/>
                <a:gd name="T63" fmla="*/ 71 h 215"/>
                <a:gd name="T64" fmla="*/ 110 w 285"/>
                <a:gd name="T65" fmla="*/ 84 h 215"/>
                <a:gd name="T66" fmla="*/ 95 w 285"/>
                <a:gd name="T67" fmla="*/ 106 h 215"/>
                <a:gd name="T68" fmla="*/ 66 w 285"/>
                <a:gd name="T69" fmla="*/ 115 h 215"/>
                <a:gd name="T70" fmla="*/ 16 w 285"/>
                <a:gd name="T71" fmla="*/ 123 h 215"/>
                <a:gd name="T72" fmla="*/ 25 w 285"/>
                <a:gd name="T73" fmla="*/ 140 h 215"/>
                <a:gd name="T74" fmla="*/ 0 w 285"/>
                <a:gd name="T75" fmla="*/ 177 h 215"/>
                <a:gd name="T76" fmla="*/ 0 w 285"/>
                <a:gd name="T77" fmla="*/ 1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5" h="215">
                  <a:moveTo>
                    <a:pt x="0" y="191"/>
                  </a:moveTo>
                  <a:cubicBezTo>
                    <a:pt x="157" y="160"/>
                    <a:pt x="157" y="160"/>
                    <a:pt x="157" y="160"/>
                  </a:cubicBezTo>
                  <a:cubicBezTo>
                    <a:pt x="162" y="168"/>
                    <a:pt x="169" y="158"/>
                    <a:pt x="173" y="178"/>
                  </a:cubicBezTo>
                  <a:cubicBezTo>
                    <a:pt x="174" y="184"/>
                    <a:pt x="184" y="178"/>
                    <a:pt x="187" y="185"/>
                  </a:cubicBezTo>
                  <a:cubicBezTo>
                    <a:pt x="219" y="196"/>
                    <a:pt x="219" y="196"/>
                    <a:pt x="219" y="196"/>
                  </a:cubicBezTo>
                  <a:cubicBezTo>
                    <a:pt x="220" y="215"/>
                    <a:pt x="220" y="215"/>
                    <a:pt x="220" y="215"/>
                  </a:cubicBezTo>
                  <a:cubicBezTo>
                    <a:pt x="224" y="215"/>
                    <a:pt x="237" y="212"/>
                    <a:pt x="238" y="211"/>
                  </a:cubicBezTo>
                  <a:cubicBezTo>
                    <a:pt x="241" y="208"/>
                    <a:pt x="253" y="206"/>
                    <a:pt x="254" y="203"/>
                  </a:cubicBezTo>
                  <a:cubicBezTo>
                    <a:pt x="254" y="202"/>
                    <a:pt x="260" y="199"/>
                    <a:pt x="261" y="199"/>
                  </a:cubicBezTo>
                  <a:cubicBezTo>
                    <a:pt x="265" y="197"/>
                    <a:pt x="266" y="195"/>
                    <a:pt x="267" y="194"/>
                  </a:cubicBezTo>
                  <a:cubicBezTo>
                    <a:pt x="271" y="194"/>
                    <a:pt x="272" y="190"/>
                    <a:pt x="275" y="189"/>
                  </a:cubicBezTo>
                  <a:cubicBezTo>
                    <a:pt x="275" y="189"/>
                    <a:pt x="280" y="184"/>
                    <a:pt x="280" y="184"/>
                  </a:cubicBezTo>
                  <a:cubicBezTo>
                    <a:pt x="285" y="180"/>
                    <a:pt x="275" y="177"/>
                    <a:pt x="273" y="178"/>
                  </a:cubicBezTo>
                  <a:cubicBezTo>
                    <a:pt x="269" y="181"/>
                    <a:pt x="268" y="185"/>
                    <a:pt x="261" y="188"/>
                  </a:cubicBezTo>
                  <a:cubicBezTo>
                    <a:pt x="255" y="190"/>
                    <a:pt x="252" y="194"/>
                    <a:pt x="245" y="195"/>
                  </a:cubicBezTo>
                  <a:cubicBezTo>
                    <a:pt x="242" y="195"/>
                    <a:pt x="241" y="194"/>
                    <a:pt x="238" y="194"/>
                  </a:cubicBezTo>
                  <a:cubicBezTo>
                    <a:pt x="235" y="194"/>
                    <a:pt x="229" y="206"/>
                    <a:pt x="225" y="203"/>
                  </a:cubicBezTo>
                  <a:cubicBezTo>
                    <a:pt x="222" y="201"/>
                    <a:pt x="226" y="198"/>
                    <a:pt x="227" y="197"/>
                  </a:cubicBezTo>
                  <a:cubicBezTo>
                    <a:pt x="230" y="194"/>
                    <a:pt x="229" y="194"/>
                    <a:pt x="227" y="192"/>
                  </a:cubicBezTo>
                  <a:cubicBezTo>
                    <a:pt x="226" y="192"/>
                    <a:pt x="225" y="191"/>
                    <a:pt x="226" y="190"/>
                  </a:cubicBezTo>
                  <a:cubicBezTo>
                    <a:pt x="231" y="167"/>
                    <a:pt x="222" y="154"/>
                    <a:pt x="221" y="143"/>
                  </a:cubicBezTo>
                  <a:cubicBezTo>
                    <a:pt x="221" y="142"/>
                    <a:pt x="221" y="141"/>
                    <a:pt x="221" y="140"/>
                  </a:cubicBezTo>
                  <a:cubicBezTo>
                    <a:pt x="221" y="124"/>
                    <a:pt x="221" y="116"/>
                    <a:pt x="220" y="106"/>
                  </a:cubicBezTo>
                  <a:cubicBezTo>
                    <a:pt x="220" y="101"/>
                    <a:pt x="219" y="95"/>
                    <a:pt x="218" y="86"/>
                  </a:cubicBezTo>
                  <a:cubicBezTo>
                    <a:pt x="217" y="70"/>
                    <a:pt x="205" y="65"/>
                    <a:pt x="206" y="62"/>
                  </a:cubicBezTo>
                  <a:cubicBezTo>
                    <a:pt x="206" y="48"/>
                    <a:pt x="200" y="51"/>
                    <a:pt x="200" y="47"/>
                  </a:cubicBezTo>
                  <a:cubicBezTo>
                    <a:pt x="201" y="21"/>
                    <a:pt x="195" y="20"/>
                    <a:pt x="195" y="0"/>
                  </a:cubicBezTo>
                  <a:cubicBezTo>
                    <a:pt x="170" y="8"/>
                    <a:pt x="170" y="8"/>
                    <a:pt x="170" y="8"/>
                  </a:cubicBezTo>
                  <a:cubicBezTo>
                    <a:pt x="141" y="13"/>
                    <a:pt x="141" y="13"/>
                    <a:pt x="141" y="13"/>
                  </a:cubicBezTo>
                  <a:cubicBezTo>
                    <a:pt x="140" y="15"/>
                    <a:pt x="131" y="26"/>
                    <a:pt x="129" y="29"/>
                  </a:cubicBezTo>
                  <a:cubicBezTo>
                    <a:pt x="122" y="38"/>
                    <a:pt x="120" y="44"/>
                    <a:pt x="117" y="48"/>
                  </a:cubicBezTo>
                  <a:cubicBezTo>
                    <a:pt x="110" y="56"/>
                    <a:pt x="88" y="63"/>
                    <a:pt x="112" y="71"/>
                  </a:cubicBezTo>
                  <a:cubicBezTo>
                    <a:pt x="113" y="73"/>
                    <a:pt x="108" y="81"/>
                    <a:pt x="110" y="84"/>
                  </a:cubicBezTo>
                  <a:cubicBezTo>
                    <a:pt x="122" y="100"/>
                    <a:pt x="96" y="91"/>
                    <a:pt x="95" y="106"/>
                  </a:cubicBezTo>
                  <a:cubicBezTo>
                    <a:pt x="95" y="108"/>
                    <a:pt x="67" y="115"/>
                    <a:pt x="66" y="115"/>
                  </a:cubicBezTo>
                  <a:cubicBezTo>
                    <a:pt x="50" y="112"/>
                    <a:pt x="31" y="116"/>
                    <a:pt x="16" y="123"/>
                  </a:cubicBezTo>
                  <a:cubicBezTo>
                    <a:pt x="18" y="127"/>
                    <a:pt x="25" y="138"/>
                    <a:pt x="25" y="140"/>
                  </a:cubicBezTo>
                  <a:cubicBezTo>
                    <a:pt x="35" y="142"/>
                    <a:pt x="5" y="172"/>
                    <a:pt x="0" y="177"/>
                  </a:cubicBezTo>
                  <a:lnTo>
                    <a:pt x="0" y="191"/>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8"/>
            <p:cNvSpPr>
              <a:spLocks/>
            </p:cNvSpPr>
            <p:nvPr/>
          </p:nvSpPr>
          <p:spPr bwMode="auto">
            <a:xfrm>
              <a:off x="6834968" y="2688355"/>
              <a:ext cx="181182" cy="343164"/>
            </a:xfrm>
            <a:custGeom>
              <a:avLst/>
              <a:gdLst>
                <a:gd name="T0" fmla="*/ 11 w 64"/>
                <a:gd name="T1" fmla="*/ 77 h 121"/>
                <a:gd name="T2" fmla="*/ 23 w 64"/>
                <a:gd name="T3" fmla="*/ 101 h 121"/>
                <a:gd name="T4" fmla="*/ 25 w 64"/>
                <a:gd name="T5" fmla="*/ 121 h 121"/>
                <a:gd name="T6" fmla="*/ 54 w 64"/>
                <a:gd name="T7" fmla="*/ 116 h 121"/>
                <a:gd name="T8" fmla="*/ 52 w 64"/>
                <a:gd name="T9" fmla="*/ 112 h 121"/>
                <a:gd name="T10" fmla="*/ 50 w 64"/>
                <a:gd name="T11" fmla="*/ 96 h 121"/>
                <a:gd name="T12" fmla="*/ 51 w 64"/>
                <a:gd name="T13" fmla="*/ 41 h 121"/>
                <a:gd name="T14" fmla="*/ 63 w 64"/>
                <a:gd name="T15" fmla="*/ 25 h 121"/>
                <a:gd name="T16" fmla="*/ 59 w 64"/>
                <a:gd name="T17" fmla="*/ 0 h 121"/>
                <a:gd name="T18" fmla="*/ 0 w 64"/>
                <a:gd name="T19" fmla="*/ 15 h 121"/>
                <a:gd name="T20" fmla="*/ 5 w 64"/>
                <a:gd name="T21" fmla="*/ 62 h 121"/>
                <a:gd name="T22" fmla="*/ 11 w 64"/>
                <a:gd name="T23" fmla="*/ 7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1">
                  <a:moveTo>
                    <a:pt x="11" y="77"/>
                  </a:moveTo>
                  <a:cubicBezTo>
                    <a:pt x="10" y="80"/>
                    <a:pt x="22" y="85"/>
                    <a:pt x="23" y="101"/>
                  </a:cubicBezTo>
                  <a:cubicBezTo>
                    <a:pt x="24" y="110"/>
                    <a:pt x="25" y="116"/>
                    <a:pt x="25" y="121"/>
                  </a:cubicBezTo>
                  <a:cubicBezTo>
                    <a:pt x="54" y="116"/>
                    <a:pt x="54" y="116"/>
                    <a:pt x="54" y="116"/>
                  </a:cubicBezTo>
                  <a:cubicBezTo>
                    <a:pt x="54" y="115"/>
                    <a:pt x="52" y="112"/>
                    <a:pt x="52" y="112"/>
                  </a:cubicBezTo>
                  <a:cubicBezTo>
                    <a:pt x="49" y="104"/>
                    <a:pt x="57" y="104"/>
                    <a:pt x="50" y="96"/>
                  </a:cubicBezTo>
                  <a:cubicBezTo>
                    <a:pt x="44" y="89"/>
                    <a:pt x="57" y="46"/>
                    <a:pt x="51" y="41"/>
                  </a:cubicBezTo>
                  <a:cubicBezTo>
                    <a:pt x="43" y="35"/>
                    <a:pt x="61" y="37"/>
                    <a:pt x="63" y="25"/>
                  </a:cubicBezTo>
                  <a:cubicBezTo>
                    <a:pt x="64" y="12"/>
                    <a:pt x="59" y="21"/>
                    <a:pt x="59" y="0"/>
                  </a:cubicBezTo>
                  <a:cubicBezTo>
                    <a:pt x="0" y="15"/>
                    <a:pt x="0" y="15"/>
                    <a:pt x="0" y="15"/>
                  </a:cubicBezTo>
                  <a:cubicBezTo>
                    <a:pt x="0" y="35"/>
                    <a:pt x="6" y="36"/>
                    <a:pt x="5" y="62"/>
                  </a:cubicBezTo>
                  <a:cubicBezTo>
                    <a:pt x="5" y="66"/>
                    <a:pt x="11" y="63"/>
                    <a:pt x="11" y="77"/>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39"/>
            <p:cNvSpPr>
              <a:spLocks/>
            </p:cNvSpPr>
            <p:nvPr/>
          </p:nvSpPr>
          <p:spPr bwMode="auto">
            <a:xfrm>
              <a:off x="6957356" y="2636760"/>
              <a:ext cx="197980" cy="380361"/>
            </a:xfrm>
            <a:custGeom>
              <a:avLst/>
              <a:gdLst>
                <a:gd name="T0" fmla="*/ 8 w 70"/>
                <a:gd name="T1" fmla="*/ 59 h 134"/>
                <a:gd name="T2" fmla="*/ 7 w 70"/>
                <a:gd name="T3" fmla="*/ 114 h 134"/>
                <a:gd name="T4" fmla="*/ 9 w 70"/>
                <a:gd name="T5" fmla="*/ 130 h 134"/>
                <a:gd name="T6" fmla="*/ 11 w 70"/>
                <a:gd name="T7" fmla="*/ 134 h 134"/>
                <a:gd name="T8" fmla="*/ 53 w 70"/>
                <a:gd name="T9" fmla="*/ 124 h 134"/>
                <a:gd name="T10" fmla="*/ 54 w 70"/>
                <a:gd name="T11" fmla="*/ 123 h 134"/>
                <a:gd name="T12" fmla="*/ 57 w 70"/>
                <a:gd name="T13" fmla="*/ 119 h 134"/>
                <a:gd name="T14" fmla="*/ 66 w 70"/>
                <a:gd name="T15" fmla="*/ 113 h 134"/>
                <a:gd name="T16" fmla="*/ 68 w 70"/>
                <a:gd name="T17" fmla="*/ 101 h 134"/>
                <a:gd name="T18" fmla="*/ 57 w 70"/>
                <a:gd name="T19" fmla="*/ 92 h 134"/>
                <a:gd name="T20" fmla="*/ 53 w 70"/>
                <a:gd name="T21" fmla="*/ 81 h 134"/>
                <a:gd name="T22" fmla="*/ 27 w 70"/>
                <a:gd name="T23" fmla="*/ 1 h 134"/>
                <a:gd name="T24" fmla="*/ 21 w 70"/>
                <a:gd name="T25" fmla="*/ 2 h 134"/>
                <a:gd name="T26" fmla="*/ 16 w 70"/>
                <a:gd name="T27" fmla="*/ 18 h 134"/>
                <a:gd name="T28" fmla="*/ 20 w 70"/>
                <a:gd name="T29" fmla="*/ 43 h 134"/>
                <a:gd name="T30" fmla="*/ 8 w 70"/>
                <a:gd name="T31" fmla="*/ 5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134">
                  <a:moveTo>
                    <a:pt x="8" y="59"/>
                  </a:moveTo>
                  <a:cubicBezTo>
                    <a:pt x="14" y="64"/>
                    <a:pt x="1" y="107"/>
                    <a:pt x="7" y="114"/>
                  </a:cubicBezTo>
                  <a:cubicBezTo>
                    <a:pt x="14" y="122"/>
                    <a:pt x="6" y="122"/>
                    <a:pt x="9" y="130"/>
                  </a:cubicBezTo>
                  <a:cubicBezTo>
                    <a:pt x="9" y="130"/>
                    <a:pt x="11" y="133"/>
                    <a:pt x="11" y="134"/>
                  </a:cubicBezTo>
                  <a:cubicBezTo>
                    <a:pt x="53" y="124"/>
                    <a:pt x="53" y="124"/>
                    <a:pt x="53" y="124"/>
                  </a:cubicBezTo>
                  <a:cubicBezTo>
                    <a:pt x="53" y="124"/>
                    <a:pt x="53" y="123"/>
                    <a:pt x="54" y="123"/>
                  </a:cubicBezTo>
                  <a:cubicBezTo>
                    <a:pt x="54" y="123"/>
                    <a:pt x="57" y="119"/>
                    <a:pt x="57" y="119"/>
                  </a:cubicBezTo>
                  <a:cubicBezTo>
                    <a:pt x="59" y="117"/>
                    <a:pt x="65" y="112"/>
                    <a:pt x="66" y="113"/>
                  </a:cubicBezTo>
                  <a:cubicBezTo>
                    <a:pt x="68" y="101"/>
                    <a:pt x="68" y="101"/>
                    <a:pt x="68" y="101"/>
                  </a:cubicBezTo>
                  <a:cubicBezTo>
                    <a:pt x="58" y="101"/>
                    <a:pt x="70" y="91"/>
                    <a:pt x="57" y="92"/>
                  </a:cubicBezTo>
                  <a:cubicBezTo>
                    <a:pt x="52" y="92"/>
                    <a:pt x="54" y="81"/>
                    <a:pt x="53" y="81"/>
                  </a:cubicBezTo>
                  <a:cubicBezTo>
                    <a:pt x="27" y="1"/>
                    <a:pt x="27" y="1"/>
                    <a:pt x="27" y="1"/>
                  </a:cubicBezTo>
                  <a:cubicBezTo>
                    <a:pt x="23" y="5"/>
                    <a:pt x="26" y="8"/>
                    <a:pt x="21" y="2"/>
                  </a:cubicBezTo>
                  <a:cubicBezTo>
                    <a:pt x="19" y="0"/>
                    <a:pt x="16" y="17"/>
                    <a:pt x="16" y="18"/>
                  </a:cubicBezTo>
                  <a:cubicBezTo>
                    <a:pt x="16" y="39"/>
                    <a:pt x="21" y="30"/>
                    <a:pt x="20" y="43"/>
                  </a:cubicBezTo>
                  <a:cubicBezTo>
                    <a:pt x="18" y="55"/>
                    <a:pt x="0" y="53"/>
                    <a:pt x="8" y="59"/>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40"/>
            <p:cNvSpPr>
              <a:spLocks/>
            </p:cNvSpPr>
            <p:nvPr/>
          </p:nvSpPr>
          <p:spPr bwMode="auto">
            <a:xfrm>
              <a:off x="7034148" y="2276797"/>
              <a:ext cx="407958" cy="646733"/>
            </a:xfrm>
            <a:custGeom>
              <a:avLst/>
              <a:gdLst>
                <a:gd name="T0" fmla="*/ 0 w 144"/>
                <a:gd name="T1" fmla="*/ 128 h 228"/>
                <a:gd name="T2" fmla="*/ 26 w 144"/>
                <a:gd name="T3" fmla="*/ 208 h 228"/>
                <a:gd name="T4" fmla="*/ 30 w 144"/>
                <a:gd name="T5" fmla="*/ 219 h 228"/>
                <a:gd name="T6" fmla="*/ 41 w 144"/>
                <a:gd name="T7" fmla="*/ 228 h 228"/>
                <a:gd name="T8" fmla="*/ 46 w 144"/>
                <a:gd name="T9" fmla="*/ 204 h 228"/>
                <a:gd name="T10" fmla="*/ 48 w 144"/>
                <a:gd name="T11" fmla="*/ 196 h 228"/>
                <a:gd name="T12" fmla="*/ 55 w 144"/>
                <a:gd name="T13" fmla="*/ 187 h 228"/>
                <a:gd name="T14" fmla="*/ 73 w 144"/>
                <a:gd name="T15" fmla="*/ 179 h 228"/>
                <a:gd name="T16" fmla="*/ 82 w 144"/>
                <a:gd name="T17" fmla="*/ 165 h 228"/>
                <a:gd name="T18" fmla="*/ 84 w 144"/>
                <a:gd name="T19" fmla="*/ 151 h 228"/>
                <a:gd name="T20" fmla="*/ 79 w 144"/>
                <a:gd name="T21" fmla="*/ 148 h 228"/>
                <a:gd name="T22" fmla="*/ 85 w 144"/>
                <a:gd name="T23" fmla="*/ 145 h 228"/>
                <a:gd name="T24" fmla="*/ 86 w 144"/>
                <a:gd name="T25" fmla="*/ 146 h 228"/>
                <a:gd name="T26" fmla="*/ 93 w 144"/>
                <a:gd name="T27" fmla="*/ 158 h 228"/>
                <a:gd name="T28" fmla="*/ 102 w 144"/>
                <a:gd name="T29" fmla="*/ 141 h 228"/>
                <a:gd name="T30" fmla="*/ 110 w 144"/>
                <a:gd name="T31" fmla="*/ 139 h 228"/>
                <a:gd name="T32" fmla="*/ 119 w 144"/>
                <a:gd name="T33" fmla="*/ 136 h 228"/>
                <a:gd name="T34" fmla="*/ 133 w 144"/>
                <a:gd name="T35" fmla="*/ 122 h 228"/>
                <a:gd name="T36" fmla="*/ 134 w 144"/>
                <a:gd name="T37" fmla="*/ 95 h 228"/>
                <a:gd name="T38" fmla="*/ 128 w 144"/>
                <a:gd name="T39" fmla="*/ 98 h 228"/>
                <a:gd name="T40" fmla="*/ 117 w 144"/>
                <a:gd name="T41" fmla="*/ 93 h 228"/>
                <a:gd name="T42" fmla="*/ 117 w 144"/>
                <a:gd name="T43" fmla="*/ 79 h 228"/>
                <a:gd name="T44" fmla="*/ 102 w 144"/>
                <a:gd name="T45" fmla="*/ 79 h 228"/>
                <a:gd name="T46" fmla="*/ 82 w 144"/>
                <a:gd name="T47" fmla="*/ 12 h 228"/>
                <a:gd name="T48" fmla="*/ 72 w 144"/>
                <a:gd name="T49" fmla="*/ 8 h 228"/>
                <a:gd name="T50" fmla="*/ 52 w 144"/>
                <a:gd name="T51" fmla="*/ 14 h 228"/>
                <a:gd name="T52" fmla="*/ 49 w 144"/>
                <a:gd name="T53" fmla="*/ 19 h 228"/>
                <a:gd name="T54" fmla="*/ 37 w 144"/>
                <a:gd name="T55" fmla="*/ 9 h 228"/>
                <a:gd name="T56" fmla="*/ 33 w 144"/>
                <a:gd name="T57" fmla="*/ 11 h 228"/>
                <a:gd name="T58" fmla="*/ 20 w 144"/>
                <a:gd name="T59" fmla="*/ 47 h 228"/>
                <a:gd name="T60" fmla="*/ 20 w 144"/>
                <a:gd name="T61" fmla="*/ 55 h 228"/>
                <a:gd name="T62" fmla="*/ 16 w 144"/>
                <a:gd name="T63" fmla="*/ 73 h 228"/>
                <a:gd name="T64" fmla="*/ 22 w 144"/>
                <a:gd name="T65" fmla="*/ 90 h 228"/>
                <a:gd name="T66" fmla="*/ 12 w 144"/>
                <a:gd name="T67" fmla="*/ 109 h 228"/>
                <a:gd name="T68" fmla="*/ 10 w 144"/>
                <a:gd name="T69" fmla="*/ 128 h 228"/>
                <a:gd name="T70" fmla="*/ 0 w 144"/>
                <a:gd name="T71" fmla="*/ 1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228">
                  <a:moveTo>
                    <a:pt x="0" y="128"/>
                  </a:moveTo>
                  <a:cubicBezTo>
                    <a:pt x="26" y="208"/>
                    <a:pt x="26" y="208"/>
                    <a:pt x="26" y="208"/>
                  </a:cubicBezTo>
                  <a:cubicBezTo>
                    <a:pt x="27" y="208"/>
                    <a:pt x="25" y="219"/>
                    <a:pt x="30" y="219"/>
                  </a:cubicBezTo>
                  <a:cubicBezTo>
                    <a:pt x="43" y="218"/>
                    <a:pt x="31" y="228"/>
                    <a:pt x="41" y="228"/>
                  </a:cubicBezTo>
                  <a:cubicBezTo>
                    <a:pt x="46" y="221"/>
                    <a:pt x="44" y="209"/>
                    <a:pt x="46" y="204"/>
                  </a:cubicBezTo>
                  <a:cubicBezTo>
                    <a:pt x="46" y="201"/>
                    <a:pt x="50" y="199"/>
                    <a:pt x="48" y="196"/>
                  </a:cubicBezTo>
                  <a:cubicBezTo>
                    <a:pt x="45" y="192"/>
                    <a:pt x="54" y="184"/>
                    <a:pt x="55" y="187"/>
                  </a:cubicBezTo>
                  <a:cubicBezTo>
                    <a:pt x="58" y="192"/>
                    <a:pt x="73" y="180"/>
                    <a:pt x="73" y="179"/>
                  </a:cubicBezTo>
                  <a:cubicBezTo>
                    <a:pt x="72" y="166"/>
                    <a:pt x="84" y="178"/>
                    <a:pt x="82" y="165"/>
                  </a:cubicBezTo>
                  <a:cubicBezTo>
                    <a:pt x="81" y="152"/>
                    <a:pt x="84" y="159"/>
                    <a:pt x="84" y="151"/>
                  </a:cubicBezTo>
                  <a:cubicBezTo>
                    <a:pt x="79" y="148"/>
                    <a:pt x="79" y="148"/>
                    <a:pt x="79" y="148"/>
                  </a:cubicBezTo>
                  <a:cubicBezTo>
                    <a:pt x="85" y="145"/>
                    <a:pt x="85" y="145"/>
                    <a:pt x="85" y="145"/>
                  </a:cubicBezTo>
                  <a:cubicBezTo>
                    <a:pt x="86" y="145"/>
                    <a:pt x="86" y="145"/>
                    <a:pt x="86" y="146"/>
                  </a:cubicBezTo>
                  <a:cubicBezTo>
                    <a:pt x="91" y="156"/>
                    <a:pt x="93" y="146"/>
                    <a:pt x="93" y="158"/>
                  </a:cubicBezTo>
                  <a:cubicBezTo>
                    <a:pt x="105" y="158"/>
                    <a:pt x="90" y="146"/>
                    <a:pt x="102" y="141"/>
                  </a:cubicBezTo>
                  <a:cubicBezTo>
                    <a:pt x="103" y="141"/>
                    <a:pt x="109" y="133"/>
                    <a:pt x="110" y="139"/>
                  </a:cubicBezTo>
                  <a:cubicBezTo>
                    <a:pt x="111" y="147"/>
                    <a:pt x="116" y="138"/>
                    <a:pt x="119" y="136"/>
                  </a:cubicBezTo>
                  <a:cubicBezTo>
                    <a:pt x="122" y="134"/>
                    <a:pt x="132" y="122"/>
                    <a:pt x="133" y="122"/>
                  </a:cubicBezTo>
                  <a:cubicBezTo>
                    <a:pt x="144" y="122"/>
                    <a:pt x="142" y="101"/>
                    <a:pt x="134" y="95"/>
                  </a:cubicBezTo>
                  <a:cubicBezTo>
                    <a:pt x="131" y="94"/>
                    <a:pt x="129" y="95"/>
                    <a:pt x="128" y="98"/>
                  </a:cubicBezTo>
                  <a:cubicBezTo>
                    <a:pt x="127" y="103"/>
                    <a:pt x="119" y="95"/>
                    <a:pt x="117" y="93"/>
                  </a:cubicBezTo>
                  <a:cubicBezTo>
                    <a:pt x="117" y="79"/>
                    <a:pt x="117" y="79"/>
                    <a:pt x="117" y="79"/>
                  </a:cubicBezTo>
                  <a:cubicBezTo>
                    <a:pt x="102" y="79"/>
                    <a:pt x="102" y="79"/>
                    <a:pt x="102" y="79"/>
                  </a:cubicBezTo>
                  <a:cubicBezTo>
                    <a:pt x="82" y="12"/>
                    <a:pt x="82" y="12"/>
                    <a:pt x="82" y="12"/>
                  </a:cubicBezTo>
                  <a:cubicBezTo>
                    <a:pt x="79" y="9"/>
                    <a:pt x="72" y="8"/>
                    <a:pt x="72" y="8"/>
                  </a:cubicBezTo>
                  <a:cubicBezTo>
                    <a:pt x="62" y="0"/>
                    <a:pt x="58" y="12"/>
                    <a:pt x="52" y="14"/>
                  </a:cubicBezTo>
                  <a:cubicBezTo>
                    <a:pt x="51" y="14"/>
                    <a:pt x="51" y="18"/>
                    <a:pt x="49" y="19"/>
                  </a:cubicBezTo>
                  <a:cubicBezTo>
                    <a:pt x="40" y="21"/>
                    <a:pt x="39" y="15"/>
                    <a:pt x="37" y="9"/>
                  </a:cubicBezTo>
                  <a:cubicBezTo>
                    <a:pt x="33" y="11"/>
                    <a:pt x="33" y="11"/>
                    <a:pt x="33" y="11"/>
                  </a:cubicBezTo>
                  <a:cubicBezTo>
                    <a:pt x="20" y="47"/>
                    <a:pt x="20" y="47"/>
                    <a:pt x="20" y="47"/>
                  </a:cubicBezTo>
                  <a:cubicBezTo>
                    <a:pt x="20" y="49"/>
                    <a:pt x="20" y="53"/>
                    <a:pt x="20" y="55"/>
                  </a:cubicBezTo>
                  <a:cubicBezTo>
                    <a:pt x="21" y="72"/>
                    <a:pt x="16" y="66"/>
                    <a:pt x="16" y="73"/>
                  </a:cubicBezTo>
                  <a:cubicBezTo>
                    <a:pt x="16" y="90"/>
                    <a:pt x="22" y="83"/>
                    <a:pt x="22" y="90"/>
                  </a:cubicBezTo>
                  <a:cubicBezTo>
                    <a:pt x="12" y="109"/>
                    <a:pt x="12" y="109"/>
                    <a:pt x="12" y="109"/>
                  </a:cubicBezTo>
                  <a:cubicBezTo>
                    <a:pt x="10" y="128"/>
                    <a:pt x="10" y="128"/>
                    <a:pt x="10" y="128"/>
                  </a:cubicBezTo>
                  <a:cubicBezTo>
                    <a:pt x="9" y="128"/>
                    <a:pt x="4" y="125"/>
                    <a:pt x="0" y="128"/>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41"/>
            <p:cNvSpPr>
              <a:spLocks/>
            </p:cNvSpPr>
            <p:nvPr/>
          </p:nvSpPr>
          <p:spPr bwMode="auto">
            <a:xfrm>
              <a:off x="6905761" y="2954726"/>
              <a:ext cx="371962" cy="191980"/>
            </a:xfrm>
            <a:custGeom>
              <a:avLst/>
              <a:gdLst>
                <a:gd name="T0" fmla="*/ 71 w 131"/>
                <a:gd name="T1" fmla="*/ 12 h 68"/>
                <a:gd name="T2" fmla="*/ 29 w 131"/>
                <a:gd name="T3" fmla="*/ 22 h 68"/>
                <a:gd name="T4" fmla="*/ 0 w 131"/>
                <a:gd name="T5" fmla="*/ 27 h 68"/>
                <a:gd name="T6" fmla="*/ 1 w 131"/>
                <a:gd name="T7" fmla="*/ 61 h 68"/>
                <a:gd name="T8" fmla="*/ 1 w 131"/>
                <a:gd name="T9" fmla="*/ 64 h 68"/>
                <a:gd name="T10" fmla="*/ 62 w 131"/>
                <a:gd name="T11" fmla="*/ 50 h 68"/>
                <a:gd name="T12" fmla="*/ 76 w 131"/>
                <a:gd name="T13" fmla="*/ 46 h 68"/>
                <a:gd name="T14" fmla="*/ 92 w 131"/>
                <a:gd name="T15" fmla="*/ 67 h 68"/>
                <a:gd name="T16" fmla="*/ 97 w 131"/>
                <a:gd name="T17" fmla="*/ 66 h 68"/>
                <a:gd name="T18" fmla="*/ 103 w 131"/>
                <a:gd name="T19" fmla="*/ 55 h 68"/>
                <a:gd name="T20" fmla="*/ 109 w 131"/>
                <a:gd name="T21" fmla="*/ 61 h 68"/>
                <a:gd name="T22" fmla="*/ 111 w 131"/>
                <a:gd name="T23" fmla="*/ 59 h 68"/>
                <a:gd name="T24" fmla="*/ 120 w 131"/>
                <a:gd name="T25" fmla="*/ 54 h 68"/>
                <a:gd name="T26" fmla="*/ 125 w 131"/>
                <a:gd name="T27" fmla="*/ 52 h 68"/>
                <a:gd name="T28" fmla="*/ 131 w 131"/>
                <a:gd name="T29" fmla="*/ 50 h 68"/>
                <a:gd name="T30" fmla="*/ 126 w 131"/>
                <a:gd name="T31" fmla="*/ 35 h 68"/>
                <a:gd name="T32" fmla="*/ 120 w 131"/>
                <a:gd name="T33" fmla="*/ 48 h 68"/>
                <a:gd name="T34" fmla="*/ 109 w 131"/>
                <a:gd name="T35" fmla="*/ 47 h 68"/>
                <a:gd name="T36" fmla="*/ 102 w 131"/>
                <a:gd name="T37" fmla="*/ 36 h 68"/>
                <a:gd name="T38" fmla="*/ 91 w 131"/>
                <a:gd name="T39" fmla="*/ 29 h 68"/>
                <a:gd name="T40" fmla="*/ 89 w 131"/>
                <a:gd name="T41" fmla="*/ 31 h 68"/>
                <a:gd name="T42" fmla="*/ 88 w 131"/>
                <a:gd name="T43" fmla="*/ 15 h 68"/>
                <a:gd name="T44" fmla="*/ 86 w 131"/>
                <a:gd name="T45" fmla="*/ 4 h 68"/>
                <a:gd name="T46" fmla="*/ 84 w 131"/>
                <a:gd name="T47" fmla="*/ 1 h 68"/>
                <a:gd name="T48" fmla="*/ 75 w 131"/>
                <a:gd name="T49" fmla="*/ 7 h 68"/>
                <a:gd name="T50" fmla="*/ 72 w 131"/>
                <a:gd name="T51" fmla="*/ 11 h 68"/>
                <a:gd name="T52" fmla="*/ 71 w 131"/>
                <a:gd name="T5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68">
                  <a:moveTo>
                    <a:pt x="71" y="12"/>
                  </a:moveTo>
                  <a:cubicBezTo>
                    <a:pt x="29" y="22"/>
                    <a:pt x="29" y="22"/>
                    <a:pt x="29" y="22"/>
                  </a:cubicBezTo>
                  <a:cubicBezTo>
                    <a:pt x="0" y="27"/>
                    <a:pt x="0" y="27"/>
                    <a:pt x="0" y="27"/>
                  </a:cubicBezTo>
                  <a:cubicBezTo>
                    <a:pt x="1" y="37"/>
                    <a:pt x="1" y="45"/>
                    <a:pt x="1" y="61"/>
                  </a:cubicBezTo>
                  <a:cubicBezTo>
                    <a:pt x="1" y="62"/>
                    <a:pt x="1" y="63"/>
                    <a:pt x="1" y="64"/>
                  </a:cubicBezTo>
                  <a:cubicBezTo>
                    <a:pt x="62" y="50"/>
                    <a:pt x="62" y="50"/>
                    <a:pt x="62" y="50"/>
                  </a:cubicBezTo>
                  <a:cubicBezTo>
                    <a:pt x="76" y="46"/>
                    <a:pt x="76" y="46"/>
                    <a:pt x="76" y="46"/>
                  </a:cubicBezTo>
                  <a:cubicBezTo>
                    <a:pt x="92" y="67"/>
                    <a:pt x="92" y="67"/>
                    <a:pt x="92" y="67"/>
                  </a:cubicBezTo>
                  <a:cubicBezTo>
                    <a:pt x="92" y="68"/>
                    <a:pt x="96" y="68"/>
                    <a:pt x="97" y="66"/>
                  </a:cubicBezTo>
                  <a:cubicBezTo>
                    <a:pt x="98" y="59"/>
                    <a:pt x="94" y="59"/>
                    <a:pt x="103" y="55"/>
                  </a:cubicBezTo>
                  <a:cubicBezTo>
                    <a:pt x="108" y="53"/>
                    <a:pt x="104" y="64"/>
                    <a:pt x="109" y="61"/>
                  </a:cubicBezTo>
                  <a:cubicBezTo>
                    <a:pt x="110" y="60"/>
                    <a:pt x="109" y="60"/>
                    <a:pt x="111" y="59"/>
                  </a:cubicBezTo>
                  <a:cubicBezTo>
                    <a:pt x="112" y="59"/>
                    <a:pt x="118" y="54"/>
                    <a:pt x="120" y="54"/>
                  </a:cubicBezTo>
                  <a:cubicBezTo>
                    <a:pt x="121" y="53"/>
                    <a:pt x="122" y="53"/>
                    <a:pt x="125" y="52"/>
                  </a:cubicBezTo>
                  <a:cubicBezTo>
                    <a:pt x="125" y="52"/>
                    <a:pt x="131" y="51"/>
                    <a:pt x="131" y="50"/>
                  </a:cubicBezTo>
                  <a:cubicBezTo>
                    <a:pt x="131" y="48"/>
                    <a:pt x="128" y="36"/>
                    <a:pt x="126" y="35"/>
                  </a:cubicBezTo>
                  <a:cubicBezTo>
                    <a:pt x="126" y="43"/>
                    <a:pt x="126" y="45"/>
                    <a:pt x="120" y="48"/>
                  </a:cubicBezTo>
                  <a:cubicBezTo>
                    <a:pt x="118" y="49"/>
                    <a:pt x="110" y="49"/>
                    <a:pt x="109" y="47"/>
                  </a:cubicBezTo>
                  <a:cubicBezTo>
                    <a:pt x="107" y="47"/>
                    <a:pt x="105" y="39"/>
                    <a:pt x="102" y="36"/>
                  </a:cubicBezTo>
                  <a:cubicBezTo>
                    <a:pt x="97" y="32"/>
                    <a:pt x="99" y="29"/>
                    <a:pt x="91" y="29"/>
                  </a:cubicBezTo>
                  <a:cubicBezTo>
                    <a:pt x="91" y="29"/>
                    <a:pt x="90" y="30"/>
                    <a:pt x="89" y="31"/>
                  </a:cubicBezTo>
                  <a:cubicBezTo>
                    <a:pt x="84" y="28"/>
                    <a:pt x="86" y="19"/>
                    <a:pt x="88" y="15"/>
                  </a:cubicBezTo>
                  <a:cubicBezTo>
                    <a:pt x="91" y="10"/>
                    <a:pt x="93" y="11"/>
                    <a:pt x="86" y="4"/>
                  </a:cubicBezTo>
                  <a:cubicBezTo>
                    <a:pt x="86" y="4"/>
                    <a:pt x="84" y="1"/>
                    <a:pt x="84" y="1"/>
                  </a:cubicBezTo>
                  <a:cubicBezTo>
                    <a:pt x="83" y="0"/>
                    <a:pt x="77" y="5"/>
                    <a:pt x="75" y="7"/>
                  </a:cubicBezTo>
                  <a:cubicBezTo>
                    <a:pt x="75" y="7"/>
                    <a:pt x="72" y="11"/>
                    <a:pt x="72" y="11"/>
                  </a:cubicBezTo>
                  <a:cubicBezTo>
                    <a:pt x="71" y="11"/>
                    <a:pt x="71" y="12"/>
                    <a:pt x="71" y="12"/>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42"/>
            <p:cNvSpPr>
              <a:spLocks/>
            </p:cNvSpPr>
            <p:nvPr/>
          </p:nvSpPr>
          <p:spPr bwMode="auto">
            <a:xfrm>
              <a:off x="7082143" y="3084314"/>
              <a:ext cx="85192" cy="103189"/>
            </a:xfrm>
            <a:custGeom>
              <a:avLst/>
              <a:gdLst>
                <a:gd name="T0" fmla="*/ 14 w 30"/>
                <a:gd name="T1" fmla="*/ 0 h 36"/>
                <a:gd name="T2" fmla="*/ 0 w 30"/>
                <a:gd name="T3" fmla="*/ 4 h 36"/>
                <a:gd name="T4" fmla="*/ 6 w 30"/>
                <a:gd name="T5" fmla="*/ 36 h 36"/>
                <a:gd name="T6" fmla="*/ 9 w 30"/>
                <a:gd name="T7" fmla="*/ 35 h 36"/>
                <a:gd name="T8" fmla="*/ 14 w 30"/>
                <a:gd name="T9" fmla="*/ 33 h 36"/>
                <a:gd name="T10" fmla="*/ 19 w 30"/>
                <a:gd name="T11" fmla="*/ 28 h 36"/>
                <a:gd name="T12" fmla="*/ 24 w 30"/>
                <a:gd name="T13" fmla="*/ 25 h 36"/>
                <a:gd name="T14" fmla="*/ 30 w 30"/>
                <a:gd name="T15" fmla="*/ 21 h 36"/>
                <a:gd name="T16" fmla="*/ 14 w 30"/>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6">
                  <a:moveTo>
                    <a:pt x="14" y="0"/>
                  </a:moveTo>
                  <a:cubicBezTo>
                    <a:pt x="0" y="4"/>
                    <a:pt x="0" y="4"/>
                    <a:pt x="0" y="4"/>
                  </a:cubicBezTo>
                  <a:cubicBezTo>
                    <a:pt x="6" y="36"/>
                    <a:pt x="6" y="36"/>
                    <a:pt x="6" y="36"/>
                  </a:cubicBezTo>
                  <a:cubicBezTo>
                    <a:pt x="7" y="36"/>
                    <a:pt x="9" y="36"/>
                    <a:pt x="9" y="35"/>
                  </a:cubicBezTo>
                  <a:cubicBezTo>
                    <a:pt x="12" y="35"/>
                    <a:pt x="11" y="34"/>
                    <a:pt x="14" y="33"/>
                  </a:cubicBezTo>
                  <a:cubicBezTo>
                    <a:pt x="16" y="31"/>
                    <a:pt x="18" y="30"/>
                    <a:pt x="19" y="28"/>
                  </a:cubicBezTo>
                  <a:cubicBezTo>
                    <a:pt x="21" y="25"/>
                    <a:pt x="21" y="26"/>
                    <a:pt x="24" y="25"/>
                  </a:cubicBezTo>
                  <a:cubicBezTo>
                    <a:pt x="27" y="25"/>
                    <a:pt x="27" y="23"/>
                    <a:pt x="30" y="21"/>
                  </a:cubicBezTo>
                  <a:lnTo>
                    <a:pt x="14" y="0"/>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43"/>
            <p:cNvSpPr>
              <a:spLocks/>
            </p:cNvSpPr>
            <p:nvPr/>
          </p:nvSpPr>
          <p:spPr bwMode="auto">
            <a:xfrm>
              <a:off x="6909361" y="3096313"/>
              <a:ext cx="189581" cy="178781"/>
            </a:xfrm>
            <a:custGeom>
              <a:avLst/>
              <a:gdLst>
                <a:gd name="T0" fmla="*/ 67 w 67"/>
                <a:gd name="T1" fmla="*/ 32 h 63"/>
                <a:gd name="T2" fmla="*/ 61 w 67"/>
                <a:gd name="T3" fmla="*/ 0 h 63"/>
                <a:gd name="T4" fmla="*/ 0 w 67"/>
                <a:gd name="T5" fmla="*/ 14 h 63"/>
                <a:gd name="T6" fmla="*/ 5 w 67"/>
                <a:gd name="T7" fmla="*/ 61 h 63"/>
                <a:gd name="T8" fmla="*/ 6 w 67"/>
                <a:gd name="T9" fmla="*/ 63 h 63"/>
                <a:gd name="T10" fmla="*/ 23 w 67"/>
                <a:gd name="T11" fmla="*/ 52 h 63"/>
                <a:gd name="T12" fmla="*/ 34 w 67"/>
                <a:gd name="T13" fmla="*/ 46 h 63"/>
                <a:gd name="T14" fmla="*/ 48 w 67"/>
                <a:gd name="T15" fmla="*/ 41 h 63"/>
                <a:gd name="T16" fmla="*/ 67 w 67"/>
                <a:gd name="T17"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3">
                  <a:moveTo>
                    <a:pt x="67" y="32"/>
                  </a:moveTo>
                  <a:cubicBezTo>
                    <a:pt x="61" y="0"/>
                    <a:pt x="61" y="0"/>
                    <a:pt x="61" y="0"/>
                  </a:cubicBezTo>
                  <a:cubicBezTo>
                    <a:pt x="0" y="14"/>
                    <a:pt x="0" y="14"/>
                    <a:pt x="0" y="14"/>
                  </a:cubicBezTo>
                  <a:cubicBezTo>
                    <a:pt x="1" y="25"/>
                    <a:pt x="10" y="38"/>
                    <a:pt x="5" y="61"/>
                  </a:cubicBezTo>
                  <a:cubicBezTo>
                    <a:pt x="4" y="62"/>
                    <a:pt x="5" y="63"/>
                    <a:pt x="6" y="63"/>
                  </a:cubicBezTo>
                  <a:cubicBezTo>
                    <a:pt x="7" y="63"/>
                    <a:pt x="23" y="52"/>
                    <a:pt x="23" y="52"/>
                  </a:cubicBezTo>
                  <a:cubicBezTo>
                    <a:pt x="33" y="39"/>
                    <a:pt x="30" y="49"/>
                    <a:pt x="34" y="46"/>
                  </a:cubicBezTo>
                  <a:cubicBezTo>
                    <a:pt x="36" y="45"/>
                    <a:pt x="48" y="41"/>
                    <a:pt x="48" y="41"/>
                  </a:cubicBezTo>
                  <a:cubicBezTo>
                    <a:pt x="51" y="37"/>
                    <a:pt x="67" y="35"/>
                    <a:pt x="67" y="32"/>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44"/>
            <p:cNvSpPr>
              <a:spLocks/>
            </p:cNvSpPr>
            <p:nvPr/>
          </p:nvSpPr>
          <p:spPr bwMode="auto">
            <a:xfrm>
              <a:off x="6753377" y="3254697"/>
              <a:ext cx="175183" cy="343164"/>
            </a:xfrm>
            <a:custGeom>
              <a:avLst/>
              <a:gdLst>
                <a:gd name="T0" fmla="*/ 61 w 62"/>
                <a:gd name="T1" fmla="*/ 67 h 121"/>
                <a:gd name="T2" fmla="*/ 60 w 62"/>
                <a:gd name="T3" fmla="*/ 49 h 121"/>
                <a:gd name="T4" fmla="*/ 57 w 62"/>
                <a:gd name="T5" fmla="*/ 39 h 121"/>
                <a:gd name="T6" fmla="*/ 52 w 62"/>
                <a:gd name="T7" fmla="*/ 39 h 121"/>
                <a:gd name="T8" fmla="*/ 48 w 62"/>
                <a:gd name="T9" fmla="*/ 37 h 121"/>
                <a:gd name="T10" fmla="*/ 54 w 62"/>
                <a:gd name="T11" fmla="*/ 30 h 121"/>
                <a:gd name="T12" fmla="*/ 53 w 62"/>
                <a:gd name="T13" fmla="*/ 11 h 121"/>
                <a:gd name="T14" fmla="*/ 21 w 62"/>
                <a:gd name="T15" fmla="*/ 0 h 121"/>
                <a:gd name="T16" fmla="*/ 17 w 62"/>
                <a:gd name="T17" fmla="*/ 10 h 121"/>
                <a:gd name="T18" fmla="*/ 15 w 62"/>
                <a:gd name="T19" fmla="*/ 26 h 121"/>
                <a:gd name="T20" fmla="*/ 17 w 62"/>
                <a:gd name="T21" fmla="*/ 42 h 121"/>
                <a:gd name="T22" fmla="*/ 24 w 62"/>
                <a:gd name="T23" fmla="*/ 50 h 121"/>
                <a:gd name="T24" fmla="*/ 31 w 62"/>
                <a:gd name="T25" fmla="*/ 61 h 121"/>
                <a:gd name="T26" fmla="*/ 16 w 62"/>
                <a:gd name="T27" fmla="*/ 80 h 121"/>
                <a:gd name="T28" fmla="*/ 11 w 62"/>
                <a:gd name="T29" fmla="*/ 82 h 121"/>
                <a:gd name="T30" fmla="*/ 10 w 62"/>
                <a:gd name="T31" fmla="*/ 89 h 121"/>
                <a:gd name="T32" fmla="*/ 11 w 62"/>
                <a:gd name="T33" fmla="*/ 92 h 121"/>
                <a:gd name="T34" fmla="*/ 15 w 62"/>
                <a:gd name="T35" fmla="*/ 97 h 121"/>
                <a:gd name="T36" fmla="*/ 26 w 62"/>
                <a:gd name="T37" fmla="*/ 105 h 121"/>
                <a:gd name="T38" fmla="*/ 38 w 62"/>
                <a:gd name="T39" fmla="*/ 107 h 121"/>
                <a:gd name="T40" fmla="*/ 38 w 62"/>
                <a:gd name="T41" fmla="*/ 113 h 121"/>
                <a:gd name="T42" fmla="*/ 40 w 62"/>
                <a:gd name="T43" fmla="*/ 119 h 121"/>
                <a:gd name="T44" fmla="*/ 47 w 62"/>
                <a:gd name="T45" fmla="*/ 102 h 121"/>
                <a:gd name="T46" fmla="*/ 58 w 62"/>
                <a:gd name="T47" fmla="*/ 82 h 121"/>
                <a:gd name="T48" fmla="*/ 61 w 62"/>
                <a:gd name="T4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121">
                  <a:moveTo>
                    <a:pt x="61" y="67"/>
                  </a:moveTo>
                  <a:cubicBezTo>
                    <a:pt x="58" y="64"/>
                    <a:pt x="60" y="54"/>
                    <a:pt x="60" y="49"/>
                  </a:cubicBezTo>
                  <a:cubicBezTo>
                    <a:pt x="60" y="41"/>
                    <a:pt x="60" y="45"/>
                    <a:pt x="57" y="39"/>
                  </a:cubicBezTo>
                  <a:cubicBezTo>
                    <a:pt x="55" y="36"/>
                    <a:pt x="54" y="39"/>
                    <a:pt x="52" y="39"/>
                  </a:cubicBezTo>
                  <a:cubicBezTo>
                    <a:pt x="48" y="39"/>
                    <a:pt x="47" y="40"/>
                    <a:pt x="48" y="37"/>
                  </a:cubicBezTo>
                  <a:cubicBezTo>
                    <a:pt x="49" y="37"/>
                    <a:pt x="54" y="31"/>
                    <a:pt x="54" y="30"/>
                  </a:cubicBezTo>
                  <a:cubicBezTo>
                    <a:pt x="53" y="11"/>
                    <a:pt x="53" y="11"/>
                    <a:pt x="53" y="11"/>
                  </a:cubicBezTo>
                  <a:cubicBezTo>
                    <a:pt x="21" y="0"/>
                    <a:pt x="21" y="0"/>
                    <a:pt x="21" y="0"/>
                  </a:cubicBezTo>
                  <a:cubicBezTo>
                    <a:pt x="22" y="3"/>
                    <a:pt x="17" y="2"/>
                    <a:pt x="17" y="10"/>
                  </a:cubicBezTo>
                  <a:cubicBezTo>
                    <a:pt x="17" y="16"/>
                    <a:pt x="6" y="19"/>
                    <a:pt x="15" y="26"/>
                  </a:cubicBezTo>
                  <a:cubicBezTo>
                    <a:pt x="17" y="28"/>
                    <a:pt x="0" y="40"/>
                    <a:pt x="17" y="42"/>
                  </a:cubicBezTo>
                  <a:cubicBezTo>
                    <a:pt x="19" y="43"/>
                    <a:pt x="17" y="46"/>
                    <a:pt x="24" y="50"/>
                  </a:cubicBezTo>
                  <a:cubicBezTo>
                    <a:pt x="27" y="52"/>
                    <a:pt x="36" y="59"/>
                    <a:pt x="31" y="61"/>
                  </a:cubicBezTo>
                  <a:cubicBezTo>
                    <a:pt x="25" y="63"/>
                    <a:pt x="24" y="76"/>
                    <a:pt x="16" y="80"/>
                  </a:cubicBezTo>
                  <a:cubicBezTo>
                    <a:pt x="15" y="80"/>
                    <a:pt x="12" y="82"/>
                    <a:pt x="11" y="82"/>
                  </a:cubicBezTo>
                  <a:cubicBezTo>
                    <a:pt x="10" y="84"/>
                    <a:pt x="11" y="88"/>
                    <a:pt x="10" y="89"/>
                  </a:cubicBezTo>
                  <a:cubicBezTo>
                    <a:pt x="10" y="91"/>
                    <a:pt x="10" y="91"/>
                    <a:pt x="11" y="92"/>
                  </a:cubicBezTo>
                  <a:cubicBezTo>
                    <a:pt x="11" y="96"/>
                    <a:pt x="13" y="96"/>
                    <a:pt x="15" y="97"/>
                  </a:cubicBezTo>
                  <a:cubicBezTo>
                    <a:pt x="18" y="102"/>
                    <a:pt x="20" y="103"/>
                    <a:pt x="26" y="105"/>
                  </a:cubicBezTo>
                  <a:cubicBezTo>
                    <a:pt x="31" y="106"/>
                    <a:pt x="32" y="107"/>
                    <a:pt x="38" y="107"/>
                  </a:cubicBezTo>
                  <a:cubicBezTo>
                    <a:pt x="42" y="107"/>
                    <a:pt x="38" y="112"/>
                    <a:pt x="38" y="113"/>
                  </a:cubicBezTo>
                  <a:cubicBezTo>
                    <a:pt x="38" y="115"/>
                    <a:pt x="37" y="121"/>
                    <a:pt x="40" y="119"/>
                  </a:cubicBezTo>
                  <a:cubicBezTo>
                    <a:pt x="47" y="114"/>
                    <a:pt x="44" y="104"/>
                    <a:pt x="47" y="102"/>
                  </a:cubicBezTo>
                  <a:cubicBezTo>
                    <a:pt x="49" y="100"/>
                    <a:pt x="57" y="85"/>
                    <a:pt x="58" y="82"/>
                  </a:cubicBezTo>
                  <a:cubicBezTo>
                    <a:pt x="59" y="80"/>
                    <a:pt x="62" y="69"/>
                    <a:pt x="61" y="67"/>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45"/>
            <p:cNvSpPr>
              <a:spLocks/>
            </p:cNvSpPr>
            <p:nvPr/>
          </p:nvSpPr>
          <p:spPr bwMode="auto">
            <a:xfrm>
              <a:off x="6749777" y="3487472"/>
              <a:ext cx="113988" cy="183581"/>
            </a:xfrm>
            <a:custGeom>
              <a:avLst/>
              <a:gdLst>
                <a:gd name="T0" fmla="*/ 29 w 40"/>
                <a:gd name="T1" fmla="*/ 43 h 65"/>
                <a:gd name="T2" fmla="*/ 21 w 40"/>
                <a:gd name="T3" fmla="*/ 31 h 65"/>
                <a:gd name="T4" fmla="*/ 14 w 40"/>
                <a:gd name="T5" fmla="*/ 20 h 65"/>
                <a:gd name="T6" fmla="*/ 11 w 40"/>
                <a:gd name="T7" fmla="*/ 7 h 65"/>
                <a:gd name="T8" fmla="*/ 12 w 40"/>
                <a:gd name="T9" fmla="*/ 0 h 65"/>
                <a:gd name="T10" fmla="*/ 0 w 40"/>
                <a:gd name="T11" fmla="*/ 6 h 65"/>
                <a:gd name="T12" fmla="*/ 16 w 40"/>
                <a:gd name="T13" fmla="*/ 65 h 65"/>
                <a:gd name="T14" fmla="*/ 40 w 40"/>
                <a:gd name="T15" fmla="*/ 61 h 65"/>
                <a:gd name="T16" fmla="*/ 36 w 40"/>
                <a:gd name="T17" fmla="*/ 45 h 65"/>
                <a:gd name="T18" fmla="*/ 29 w 40"/>
                <a:gd name="T19"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5">
                  <a:moveTo>
                    <a:pt x="29" y="43"/>
                  </a:moveTo>
                  <a:cubicBezTo>
                    <a:pt x="27" y="42"/>
                    <a:pt x="21" y="34"/>
                    <a:pt x="21" y="31"/>
                  </a:cubicBezTo>
                  <a:cubicBezTo>
                    <a:pt x="20" y="25"/>
                    <a:pt x="19" y="23"/>
                    <a:pt x="14" y="20"/>
                  </a:cubicBezTo>
                  <a:cubicBezTo>
                    <a:pt x="9" y="17"/>
                    <a:pt x="5" y="7"/>
                    <a:pt x="11" y="7"/>
                  </a:cubicBezTo>
                  <a:cubicBezTo>
                    <a:pt x="12" y="6"/>
                    <a:pt x="11" y="2"/>
                    <a:pt x="12" y="0"/>
                  </a:cubicBezTo>
                  <a:cubicBezTo>
                    <a:pt x="7" y="0"/>
                    <a:pt x="2" y="2"/>
                    <a:pt x="0" y="6"/>
                  </a:cubicBezTo>
                  <a:cubicBezTo>
                    <a:pt x="16" y="65"/>
                    <a:pt x="16" y="65"/>
                    <a:pt x="16" y="65"/>
                  </a:cubicBezTo>
                  <a:cubicBezTo>
                    <a:pt x="40" y="61"/>
                    <a:pt x="40" y="61"/>
                    <a:pt x="40" y="61"/>
                  </a:cubicBezTo>
                  <a:cubicBezTo>
                    <a:pt x="36" y="45"/>
                    <a:pt x="36" y="45"/>
                    <a:pt x="36" y="45"/>
                  </a:cubicBezTo>
                  <a:cubicBezTo>
                    <a:pt x="32" y="44"/>
                    <a:pt x="35" y="46"/>
                    <a:pt x="29" y="43"/>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46"/>
            <p:cNvSpPr>
              <a:spLocks/>
            </p:cNvSpPr>
            <p:nvPr/>
          </p:nvSpPr>
          <p:spPr bwMode="auto">
            <a:xfrm>
              <a:off x="6368216" y="3504270"/>
              <a:ext cx="497949" cy="241174"/>
            </a:xfrm>
            <a:custGeom>
              <a:avLst/>
              <a:gdLst>
                <a:gd name="T0" fmla="*/ 151 w 176"/>
                <a:gd name="T1" fmla="*/ 59 h 85"/>
                <a:gd name="T2" fmla="*/ 135 w 176"/>
                <a:gd name="T3" fmla="*/ 0 h 85"/>
                <a:gd name="T4" fmla="*/ 0 w 176"/>
                <a:gd name="T5" fmla="*/ 26 h 85"/>
                <a:gd name="T6" fmla="*/ 5 w 176"/>
                <a:gd name="T7" fmla="*/ 53 h 85"/>
                <a:gd name="T8" fmla="*/ 17 w 176"/>
                <a:gd name="T9" fmla="*/ 37 h 85"/>
                <a:gd name="T10" fmla="*/ 22 w 176"/>
                <a:gd name="T11" fmla="*/ 37 h 85"/>
                <a:gd name="T12" fmla="*/ 27 w 176"/>
                <a:gd name="T13" fmla="*/ 28 h 85"/>
                <a:gd name="T14" fmla="*/ 38 w 176"/>
                <a:gd name="T15" fmla="*/ 29 h 85"/>
                <a:gd name="T16" fmla="*/ 58 w 176"/>
                <a:gd name="T17" fmla="*/ 24 h 85"/>
                <a:gd name="T18" fmla="*/ 70 w 176"/>
                <a:gd name="T19" fmla="*/ 34 h 85"/>
                <a:gd name="T20" fmla="*/ 79 w 176"/>
                <a:gd name="T21" fmla="*/ 40 h 85"/>
                <a:gd name="T22" fmla="*/ 99 w 176"/>
                <a:gd name="T23" fmla="*/ 49 h 85"/>
                <a:gd name="T24" fmla="*/ 95 w 176"/>
                <a:gd name="T25" fmla="*/ 73 h 85"/>
                <a:gd name="T26" fmla="*/ 103 w 176"/>
                <a:gd name="T27" fmla="*/ 78 h 85"/>
                <a:gd name="T28" fmla="*/ 107 w 176"/>
                <a:gd name="T29" fmla="*/ 78 h 85"/>
                <a:gd name="T30" fmla="*/ 120 w 176"/>
                <a:gd name="T31" fmla="*/ 78 h 85"/>
                <a:gd name="T32" fmla="*/ 129 w 176"/>
                <a:gd name="T33" fmla="*/ 75 h 85"/>
                <a:gd name="T34" fmla="*/ 125 w 176"/>
                <a:gd name="T35" fmla="*/ 67 h 85"/>
                <a:gd name="T36" fmla="*/ 118 w 176"/>
                <a:gd name="T37" fmla="*/ 58 h 85"/>
                <a:gd name="T38" fmla="*/ 119 w 176"/>
                <a:gd name="T39" fmla="*/ 41 h 85"/>
                <a:gd name="T40" fmla="*/ 118 w 176"/>
                <a:gd name="T41" fmla="*/ 29 h 85"/>
                <a:gd name="T42" fmla="*/ 122 w 176"/>
                <a:gd name="T43" fmla="*/ 21 h 85"/>
                <a:gd name="T44" fmla="*/ 128 w 176"/>
                <a:gd name="T45" fmla="*/ 17 h 85"/>
                <a:gd name="T46" fmla="*/ 125 w 176"/>
                <a:gd name="T47" fmla="*/ 28 h 85"/>
                <a:gd name="T48" fmla="*/ 130 w 176"/>
                <a:gd name="T49" fmla="*/ 42 h 85"/>
                <a:gd name="T50" fmla="*/ 129 w 176"/>
                <a:gd name="T51" fmla="*/ 46 h 85"/>
                <a:gd name="T52" fmla="*/ 128 w 176"/>
                <a:gd name="T53" fmla="*/ 52 h 85"/>
                <a:gd name="T54" fmla="*/ 132 w 176"/>
                <a:gd name="T55" fmla="*/ 56 h 85"/>
                <a:gd name="T56" fmla="*/ 130 w 176"/>
                <a:gd name="T57" fmla="*/ 65 h 85"/>
                <a:gd name="T58" fmla="*/ 139 w 176"/>
                <a:gd name="T59" fmla="*/ 72 h 85"/>
                <a:gd name="T60" fmla="*/ 148 w 176"/>
                <a:gd name="T61" fmla="*/ 71 h 85"/>
                <a:gd name="T62" fmla="*/ 158 w 176"/>
                <a:gd name="T63" fmla="*/ 83 h 85"/>
                <a:gd name="T64" fmla="*/ 173 w 176"/>
                <a:gd name="T65" fmla="*/ 76 h 85"/>
                <a:gd name="T66" fmla="*/ 175 w 176"/>
                <a:gd name="T67" fmla="*/ 69 h 85"/>
                <a:gd name="T68" fmla="*/ 175 w 176"/>
                <a:gd name="T69" fmla="*/ 55 h 85"/>
                <a:gd name="T70" fmla="*/ 151 w 176"/>
                <a:gd name="T71"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85">
                  <a:moveTo>
                    <a:pt x="151" y="59"/>
                  </a:moveTo>
                  <a:cubicBezTo>
                    <a:pt x="135" y="0"/>
                    <a:pt x="135" y="0"/>
                    <a:pt x="135" y="0"/>
                  </a:cubicBezTo>
                  <a:cubicBezTo>
                    <a:pt x="0" y="26"/>
                    <a:pt x="0" y="26"/>
                    <a:pt x="0" y="26"/>
                  </a:cubicBezTo>
                  <a:cubicBezTo>
                    <a:pt x="5" y="53"/>
                    <a:pt x="5" y="53"/>
                    <a:pt x="5" y="53"/>
                  </a:cubicBezTo>
                  <a:cubicBezTo>
                    <a:pt x="17" y="37"/>
                    <a:pt x="17" y="37"/>
                    <a:pt x="17" y="37"/>
                  </a:cubicBezTo>
                  <a:cubicBezTo>
                    <a:pt x="22" y="37"/>
                    <a:pt x="22" y="37"/>
                    <a:pt x="22" y="37"/>
                  </a:cubicBezTo>
                  <a:cubicBezTo>
                    <a:pt x="27" y="28"/>
                    <a:pt x="27" y="28"/>
                    <a:pt x="27" y="28"/>
                  </a:cubicBezTo>
                  <a:cubicBezTo>
                    <a:pt x="38" y="29"/>
                    <a:pt x="38" y="29"/>
                    <a:pt x="38" y="29"/>
                  </a:cubicBezTo>
                  <a:cubicBezTo>
                    <a:pt x="47" y="25"/>
                    <a:pt x="45" y="16"/>
                    <a:pt x="58" y="24"/>
                  </a:cubicBezTo>
                  <a:cubicBezTo>
                    <a:pt x="61" y="25"/>
                    <a:pt x="68" y="30"/>
                    <a:pt x="70" y="34"/>
                  </a:cubicBezTo>
                  <a:cubicBezTo>
                    <a:pt x="74" y="31"/>
                    <a:pt x="80" y="38"/>
                    <a:pt x="79" y="40"/>
                  </a:cubicBezTo>
                  <a:cubicBezTo>
                    <a:pt x="74" y="47"/>
                    <a:pt x="99" y="47"/>
                    <a:pt x="99" y="49"/>
                  </a:cubicBezTo>
                  <a:cubicBezTo>
                    <a:pt x="99" y="53"/>
                    <a:pt x="93" y="72"/>
                    <a:pt x="95" y="73"/>
                  </a:cubicBezTo>
                  <a:cubicBezTo>
                    <a:pt x="96" y="73"/>
                    <a:pt x="99" y="76"/>
                    <a:pt x="103" y="78"/>
                  </a:cubicBezTo>
                  <a:cubicBezTo>
                    <a:pt x="103" y="78"/>
                    <a:pt x="106" y="78"/>
                    <a:pt x="107" y="78"/>
                  </a:cubicBezTo>
                  <a:cubicBezTo>
                    <a:pt x="110" y="80"/>
                    <a:pt x="117" y="76"/>
                    <a:pt x="120" y="78"/>
                  </a:cubicBezTo>
                  <a:cubicBezTo>
                    <a:pt x="129" y="84"/>
                    <a:pt x="130" y="76"/>
                    <a:pt x="129" y="75"/>
                  </a:cubicBezTo>
                  <a:cubicBezTo>
                    <a:pt x="125" y="71"/>
                    <a:pt x="126" y="68"/>
                    <a:pt x="125" y="67"/>
                  </a:cubicBezTo>
                  <a:cubicBezTo>
                    <a:pt x="122" y="65"/>
                    <a:pt x="120" y="61"/>
                    <a:pt x="118" y="58"/>
                  </a:cubicBezTo>
                  <a:cubicBezTo>
                    <a:pt x="116" y="55"/>
                    <a:pt x="117" y="43"/>
                    <a:pt x="119" y="41"/>
                  </a:cubicBezTo>
                  <a:cubicBezTo>
                    <a:pt x="122" y="37"/>
                    <a:pt x="115" y="32"/>
                    <a:pt x="118" y="29"/>
                  </a:cubicBezTo>
                  <a:cubicBezTo>
                    <a:pt x="121" y="27"/>
                    <a:pt x="119" y="22"/>
                    <a:pt x="122" y="21"/>
                  </a:cubicBezTo>
                  <a:cubicBezTo>
                    <a:pt x="128" y="19"/>
                    <a:pt x="126" y="18"/>
                    <a:pt x="128" y="17"/>
                  </a:cubicBezTo>
                  <a:cubicBezTo>
                    <a:pt x="132" y="14"/>
                    <a:pt x="125" y="26"/>
                    <a:pt x="125" y="28"/>
                  </a:cubicBezTo>
                  <a:cubicBezTo>
                    <a:pt x="123" y="39"/>
                    <a:pt x="130" y="26"/>
                    <a:pt x="130" y="42"/>
                  </a:cubicBezTo>
                  <a:cubicBezTo>
                    <a:pt x="130" y="43"/>
                    <a:pt x="129" y="46"/>
                    <a:pt x="129" y="46"/>
                  </a:cubicBezTo>
                  <a:cubicBezTo>
                    <a:pt x="123" y="50"/>
                    <a:pt x="127" y="54"/>
                    <a:pt x="128" y="52"/>
                  </a:cubicBezTo>
                  <a:cubicBezTo>
                    <a:pt x="131" y="47"/>
                    <a:pt x="134" y="55"/>
                    <a:pt x="132" y="56"/>
                  </a:cubicBezTo>
                  <a:cubicBezTo>
                    <a:pt x="129" y="58"/>
                    <a:pt x="129" y="64"/>
                    <a:pt x="130" y="65"/>
                  </a:cubicBezTo>
                  <a:cubicBezTo>
                    <a:pt x="134" y="70"/>
                    <a:pt x="133" y="72"/>
                    <a:pt x="139" y="72"/>
                  </a:cubicBezTo>
                  <a:cubicBezTo>
                    <a:pt x="140" y="72"/>
                    <a:pt x="147" y="71"/>
                    <a:pt x="148" y="71"/>
                  </a:cubicBezTo>
                  <a:cubicBezTo>
                    <a:pt x="153" y="75"/>
                    <a:pt x="149" y="85"/>
                    <a:pt x="158" y="83"/>
                  </a:cubicBezTo>
                  <a:cubicBezTo>
                    <a:pt x="173" y="76"/>
                    <a:pt x="173" y="76"/>
                    <a:pt x="173" y="76"/>
                  </a:cubicBezTo>
                  <a:cubicBezTo>
                    <a:pt x="174" y="74"/>
                    <a:pt x="175" y="72"/>
                    <a:pt x="175" y="69"/>
                  </a:cubicBezTo>
                  <a:cubicBezTo>
                    <a:pt x="176" y="61"/>
                    <a:pt x="175" y="63"/>
                    <a:pt x="175" y="55"/>
                  </a:cubicBezTo>
                  <a:lnTo>
                    <a:pt x="151" y="59"/>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47"/>
            <p:cNvSpPr>
              <a:spLocks noEditPoints="1"/>
            </p:cNvSpPr>
            <p:nvPr/>
          </p:nvSpPr>
          <p:spPr bwMode="auto">
            <a:xfrm>
              <a:off x="5979456" y="3591862"/>
              <a:ext cx="878311" cy="488349"/>
            </a:xfrm>
            <a:custGeom>
              <a:avLst/>
              <a:gdLst>
                <a:gd name="T0" fmla="*/ 275 w 310"/>
                <a:gd name="T1" fmla="*/ 73 h 172"/>
                <a:gd name="T2" fmla="*/ 272 w 310"/>
                <a:gd name="T3" fmla="*/ 60 h 172"/>
                <a:gd name="T4" fmla="*/ 260 w 310"/>
                <a:gd name="T5" fmla="*/ 53 h 172"/>
                <a:gd name="T6" fmla="*/ 244 w 310"/>
                <a:gd name="T7" fmla="*/ 49 h 172"/>
                <a:gd name="T8" fmla="*/ 240 w 310"/>
                <a:gd name="T9" fmla="*/ 47 h 172"/>
                <a:gd name="T10" fmla="*/ 232 w 310"/>
                <a:gd name="T11" fmla="*/ 42 h 172"/>
                <a:gd name="T12" fmla="*/ 236 w 310"/>
                <a:gd name="T13" fmla="*/ 18 h 172"/>
                <a:gd name="T14" fmla="*/ 216 w 310"/>
                <a:gd name="T15" fmla="*/ 9 h 172"/>
                <a:gd name="T16" fmla="*/ 207 w 310"/>
                <a:gd name="T17" fmla="*/ 3 h 172"/>
                <a:gd name="T18" fmla="*/ 204 w 310"/>
                <a:gd name="T19" fmla="*/ 13 h 172"/>
                <a:gd name="T20" fmla="*/ 182 w 310"/>
                <a:gd name="T21" fmla="*/ 1 h 172"/>
                <a:gd name="T22" fmla="*/ 168 w 310"/>
                <a:gd name="T23" fmla="*/ 33 h 172"/>
                <a:gd name="T24" fmla="*/ 158 w 310"/>
                <a:gd name="T25" fmla="*/ 46 h 172"/>
                <a:gd name="T26" fmla="*/ 145 w 310"/>
                <a:gd name="T27" fmla="*/ 54 h 172"/>
                <a:gd name="T28" fmla="*/ 139 w 310"/>
                <a:gd name="T29" fmla="*/ 58 h 172"/>
                <a:gd name="T30" fmla="*/ 125 w 310"/>
                <a:gd name="T31" fmla="*/ 100 h 172"/>
                <a:gd name="T32" fmla="*/ 122 w 310"/>
                <a:gd name="T33" fmla="*/ 112 h 172"/>
                <a:gd name="T34" fmla="*/ 105 w 310"/>
                <a:gd name="T35" fmla="*/ 116 h 172"/>
                <a:gd name="T36" fmla="*/ 87 w 310"/>
                <a:gd name="T37" fmla="*/ 125 h 172"/>
                <a:gd name="T38" fmla="*/ 72 w 310"/>
                <a:gd name="T39" fmla="*/ 130 h 172"/>
                <a:gd name="T40" fmla="*/ 59 w 310"/>
                <a:gd name="T41" fmla="*/ 119 h 172"/>
                <a:gd name="T42" fmla="*/ 26 w 310"/>
                <a:gd name="T43" fmla="*/ 157 h 172"/>
                <a:gd name="T44" fmla="*/ 3 w 310"/>
                <a:gd name="T45" fmla="*/ 170 h 172"/>
                <a:gd name="T46" fmla="*/ 0 w 310"/>
                <a:gd name="T47" fmla="*/ 172 h 172"/>
                <a:gd name="T48" fmla="*/ 25 w 310"/>
                <a:gd name="T49" fmla="*/ 169 h 172"/>
                <a:gd name="T50" fmla="*/ 69 w 310"/>
                <a:gd name="T51" fmla="*/ 165 h 172"/>
                <a:gd name="T52" fmla="*/ 80 w 310"/>
                <a:gd name="T53" fmla="*/ 161 h 172"/>
                <a:gd name="T54" fmla="*/ 302 w 310"/>
                <a:gd name="T55" fmla="*/ 122 h 172"/>
                <a:gd name="T56" fmla="*/ 293 w 310"/>
                <a:gd name="T57" fmla="*/ 106 h 172"/>
                <a:gd name="T58" fmla="*/ 286 w 310"/>
                <a:gd name="T59" fmla="*/ 108 h 172"/>
                <a:gd name="T60" fmla="*/ 278 w 310"/>
                <a:gd name="T61" fmla="*/ 96 h 172"/>
                <a:gd name="T62" fmla="*/ 276 w 310"/>
                <a:gd name="T63" fmla="*/ 84 h 172"/>
                <a:gd name="T64" fmla="*/ 275 w 310"/>
                <a:gd name="T65" fmla="*/ 73 h 172"/>
                <a:gd name="T66" fmla="*/ 295 w 310"/>
                <a:gd name="T67" fmla="*/ 52 h 172"/>
                <a:gd name="T68" fmla="*/ 310 w 310"/>
                <a:gd name="T69" fmla="*/ 45 h 172"/>
                <a:gd name="T70" fmla="*/ 302 w 310"/>
                <a:gd name="T71" fmla="*/ 61 h 172"/>
                <a:gd name="T72" fmla="*/ 297 w 310"/>
                <a:gd name="T73" fmla="*/ 89 h 172"/>
                <a:gd name="T74" fmla="*/ 289 w 310"/>
                <a:gd name="T75" fmla="*/ 83 h 172"/>
                <a:gd name="T76" fmla="*/ 292 w 310"/>
                <a:gd name="T77" fmla="*/ 69 h 172"/>
                <a:gd name="T78" fmla="*/ 295 w 310"/>
                <a:gd name="T79" fmla="*/ 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0" h="172">
                  <a:moveTo>
                    <a:pt x="275" y="73"/>
                  </a:moveTo>
                  <a:cubicBezTo>
                    <a:pt x="268" y="69"/>
                    <a:pt x="278" y="61"/>
                    <a:pt x="272" y="60"/>
                  </a:cubicBezTo>
                  <a:cubicBezTo>
                    <a:pt x="269" y="59"/>
                    <a:pt x="260" y="53"/>
                    <a:pt x="260" y="53"/>
                  </a:cubicBezTo>
                  <a:cubicBezTo>
                    <a:pt x="248" y="51"/>
                    <a:pt x="255" y="56"/>
                    <a:pt x="244" y="49"/>
                  </a:cubicBezTo>
                  <a:cubicBezTo>
                    <a:pt x="243" y="49"/>
                    <a:pt x="241" y="48"/>
                    <a:pt x="240" y="47"/>
                  </a:cubicBezTo>
                  <a:cubicBezTo>
                    <a:pt x="236" y="45"/>
                    <a:pt x="233" y="42"/>
                    <a:pt x="232" y="42"/>
                  </a:cubicBezTo>
                  <a:cubicBezTo>
                    <a:pt x="230" y="41"/>
                    <a:pt x="236" y="22"/>
                    <a:pt x="236" y="18"/>
                  </a:cubicBezTo>
                  <a:cubicBezTo>
                    <a:pt x="236" y="16"/>
                    <a:pt x="211" y="16"/>
                    <a:pt x="216" y="9"/>
                  </a:cubicBezTo>
                  <a:cubicBezTo>
                    <a:pt x="217" y="7"/>
                    <a:pt x="211" y="0"/>
                    <a:pt x="207" y="3"/>
                  </a:cubicBezTo>
                  <a:cubicBezTo>
                    <a:pt x="205" y="5"/>
                    <a:pt x="204" y="8"/>
                    <a:pt x="204" y="13"/>
                  </a:cubicBezTo>
                  <a:cubicBezTo>
                    <a:pt x="198" y="9"/>
                    <a:pt x="185" y="6"/>
                    <a:pt x="182" y="1"/>
                  </a:cubicBezTo>
                  <a:cubicBezTo>
                    <a:pt x="182" y="31"/>
                    <a:pt x="171" y="25"/>
                    <a:pt x="168" y="33"/>
                  </a:cubicBezTo>
                  <a:cubicBezTo>
                    <a:pt x="166" y="40"/>
                    <a:pt x="158" y="37"/>
                    <a:pt x="158" y="46"/>
                  </a:cubicBezTo>
                  <a:cubicBezTo>
                    <a:pt x="159" y="66"/>
                    <a:pt x="145" y="54"/>
                    <a:pt x="145" y="54"/>
                  </a:cubicBezTo>
                  <a:cubicBezTo>
                    <a:pt x="143" y="46"/>
                    <a:pt x="139" y="52"/>
                    <a:pt x="139" y="58"/>
                  </a:cubicBezTo>
                  <a:cubicBezTo>
                    <a:pt x="139" y="65"/>
                    <a:pt x="125" y="100"/>
                    <a:pt x="125" y="100"/>
                  </a:cubicBezTo>
                  <a:cubicBezTo>
                    <a:pt x="129" y="107"/>
                    <a:pt x="122" y="112"/>
                    <a:pt x="122" y="112"/>
                  </a:cubicBezTo>
                  <a:cubicBezTo>
                    <a:pt x="108" y="112"/>
                    <a:pt x="115" y="119"/>
                    <a:pt x="105" y="116"/>
                  </a:cubicBezTo>
                  <a:cubicBezTo>
                    <a:pt x="99" y="127"/>
                    <a:pt x="98" y="128"/>
                    <a:pt x="87" y="125"/>
                  </a:cubicBezTo>
                  <a:cubicBezTo>
                    <a:pt x="84" y="125"/>
                    <a:pt x="84" y="133"/>
                    <a:pt x="72" y="130"/>
                  </a:cubicBezTo>
                  <a:cubicBezTo>
                    <a:pt x="68" y="130"/>
                    <a:pt x="62" y="122"/>
                    <a:pt x="59" y="119"/>
                  </a:cubicBezTo>
                  <a:cubicBezTo>
                    <a:pt x="58" y="121"/>
                    <a:pt x="27" y="156"/>
                    <a:pt x="26" y="157"/>
                  </a:cubicBezTo>
                  <a:cubicBezTo>
                    <a:pt x="20" y="160"/>
                    <a:pt x="10" y="169"/>
                    <a:pt x="3" y="170"/>
                  </a:cubicBezTo>
                  <a:cubicBezTo>
                    <a:pt x="2" y="171"/>
                    <a:pt x="2" y="171"/>
                    <a:pt x="0" y="172"/>
                  </a:cubicBezTo>
                  <a:cubicBezTo>
                    <a:pt x="25" y="169"/>
                    <a:pt x="25" y="169"/>
                    <a:pt x="25" y="169"/>
                  </a:cubicBezTo>
                  <a:cubicBezTo>
                    <a:pt x="34" y="165"/>
                    <a:pt x="58" y="164"/>
                    <a:pt x="69" y="165"/>
                  </a:cubicBezTo>
                  <a:cubicBezTo>
                    <a:pt x="72" y="165"/>
                    <a:pt x="78" y="156"/>
                    <a:pt x="80" y="161"/>
                  </a:cubicBezTo>
                  <a:cubicBezTo>
                    <a:pt x="161" y="153"/>
                    <a:pt x="233" y="139"/>
                    <a:pt x="302" y="122"/>
                  </a:cubicBezTo>
                  <a:cubicBezTo>
                    <a:pt x="293" y="106"/>
                    <a:pt x="293" y="106"/>
                    <a:pt x="293" y="106"/>
                  </a:cubicBezTo>
                  <a:cubicBezTo>
                    <a:pt x="288" y="106"/>
                    <a:pt x="289" y="108"/>
                    <a:pt x="286" y="108"/>
                  </a:cubicBezTo>
                  <a:cubicBezTo>
                    <a:pt x="263" y="108"/>
                    <a:pt x="286" y="108"/>
                    <a:pt x="278" y="96"/>
                  </a:cubicBezTo>
                  <a:cubicBezTo>
                    <a:pt x="268" y="81"/>
                    <a:pt x="266" y="84"/>
                    <a:pt x="276" y="84"/>
                  </a:cubicBezTo>
                  <a:cubicBezTo>
                    <a:pt x="280" y="84"/>
                    <a:pt x="275" y="73"/>
                    <a:pt x="275" y="73"/>
                  </a:cubicBezTo>
                  <a:close/>
                  <a:moveTo>
                    <a:pt x="295" y="52"/>
                  </a:moveTo>
                  <a:cubicBezTo>
                    <a:pt x="310" y="45"/>
                    <a:pt x="310" y="45"/>
                    <a:pt x="310" y="45"/>
                  </a:cubicBezTo>
                  <a:cubicBezTo>
                    <a:pt x="309" y="51"/>
                    <a:pt x="306" y="56"/>
                    <a:pt x="302" y="61"/>
                  </a:cubicBezTo>
                  <a:cubicBezTo>
                    <a:pt x="300" y="63"/>
                    <a:pt x="303" y="83"/>
                    <a:pt x="297" y="89"/>
                  </a:cubicBezTo>
                  <a:cubicBezTo>
                    <a:pt x="297" y="89"/>
                    <a:pt x="293" y="106"/>
                    <a:pt x="289" y="83"/>
                  </a:cubicBezTo>
                  <a:cubicBezTo>
                    <a:pt x="289" y="80"/>
                    <a:pt x="289" y="71"/>
                    <a:pt x="292" y="69"/>
                  </a:cubicBezTo>
                  <a:cubicBezTo>
                    <a:pt x="294" y="68"/>
                    <a:pt x="296" y="55"/>
                    <a:pt x="295" y="52"/>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48"/>
            <p:cNvSpPr>
              <a:spLocks/>
            </p:cNvSpPr>
            <p:nvPr/>
          </p:nvSpPr>
          <p:spPr bwMode="auto">
            <a:xfrm>
              <a:off x="5942260" y="3937426"/>
              <a:ext cx="955102" cy="425956"/>
            </a:xfrm>
            <a:custGeom>
              <a:avLst/>
              <a:gdLst>
                <a:gd name="T0" fmla="*/ 315 w 337"/>
                <a:gd name="T1" fmla="*/ 0 h 150"/>
                <a:gd name="T2" fmla="*/ 93 w 337"/>
                <a:gd name="T3" fmla="*/ 39 h 150"/>
                <a:gd name="T4" fmla="*/ 93 w 337"/>
                <a:gd name="T5" fmla="*/ 41 h 150"/>
                <a:gd name="T6" fmla="*/ 84 w 337"/>
                <a:gd name="T7" fmla="*/ 63 h 150"/>
                <a:gd name="T8" fmla="*/ 66 w 337"/>
                <a:gd name="T9" fmla="*/ 73 h 150"/>
                <a:gd name="T10" fmla="*/ 60 w 337"/>
                <a:gd name="T11" fmla="*/ 70 h 150"/>
                <a:gd name="T12" fmla="*/ 50 w 337"/>
                <a:gd name="T13" fmla="*/ 80 h 150"/>
                <a:gd name="T14" fmla="*/ 39 w 337"/>
                <a:gd name="T15" fmla="*/ 92 h 150"/>
                <a:gd name="T16" fmla="*/ 25 w 337"/>
                <a:gd name="T17" fmla="*/ 100 h 150"/>
                <a:gd name="T18" fmla="*/ 11 w 337"/>
                <a:gd name="T19" fmla="*/ 112 h 150"/>
                <a:gd name="T20" fmla="*/ 0 w 337"/>
                <a:gd name="T21" fmla="*/ 132 h 150"/>
                <a:gd name="T22" fmla="*/ 48 w 337"/>
                <a:gd name="T23" fmla="*/ 126 h 150"/>
                <a:gd name="T24" fmla="*/ 82 w 337"/>
                <a:gd name="T25" fmla="*/ 110 h 150"/>
                <a:gd name="T26" fmla="*/ 133 w 337"/>
                <a:gd name="T27" fmla="*/ 107 h 150"/>
                <a:gd name="T28" fmla="*/ 141 w 337"/>
                <a:gd name="T29" fmla="*/ 119 h 150"/>
                <a:gd name="T30" fmla="*/ 183 w 337"/>
                <a:gd name="T31" fmla="*/ 114 h 150"/>
                <a:gd name="T32" fmla="*/ 235 w 337"/>
                <a:gd name="T33" fmla="*/ 150 h 150"/>
                <a:gd name="T34" fmla="*/ 245 w 337"/>
                <a:gd name="T35" fmla="*/ 147 h 150"/>
                <a:gd name="T36" fmla="*/ 259 w 337"/>
                <a:gd name="T37" fmla="*/ 144 h 150"/>
                <a:gd name="T38" fmla="*/ 266 w 337"/>
                <a:gd name="T39" fmla="*/ 122 h 150"/>
                <a:gd name="T40" fmla="*/ 303 w 337"/>
                <a:gd name="T41" fmla="*/ 97 h 150"/>
                <a:gd name="T42" fmla="*/ 315 w 337"/>
                <a:gd name="T43" fmla="*/ 84 h 150"/>
                <a:gd name="T44" fmla="*/ 306 w 337"/>
                <a:gd name="T45" fmla="*/ 81 h 150"/>
                <a:gd name="T46" fmla="*/ 304 w 337"/>
                <a:gd name="T47" fmla="*/ 67 h 150"/>
                <a:gd name="T48" fmla="*/ 299 w 337"/>
                <a:gd name="T49" fmla="*/ 60 h 150"/>
                <a:gd name="T50" fmla="*/ 323 w 337"/>
                <a:gd name="T51" fmla="*/ 54 h 150"/>
                <a:gd name="T52" fmla="*/ 327 w 337"/>
                <a:gd name="T53" fmla="*/ 34 h 150"/>
                <a:gd name="T54" fmla="*/ 333 w 337"/>
                <a:gd name="T55" fmla="*/ 31 h 150"/>
                <a:gd name="T56" fmla="*/ 315 w 337"/>
                <a:gd name="T5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7" h="150">
                  <a:moveTo>
                    <a:pt x="315" y="0"/>
                  </a:moveTo>
                  <a:cubicBezTo>
                    <a:pt x="246" y="17"/>
                    <a:pt x="174" y="31"/>
                    <a:pt x="93" y="39"/>
                  </a:cubicBezTo>
                  <a:cubicBezTo>
                    <a:pt x="93" y="40"/>
                    <a:pt x="93" y="40"/>
                    <a:pt x="93" y="41"/>
                  </a:cubicBezTo>
                  <a:cubicBezTo>
                    <a:pt x="93" y="57"/>
                    <a:pt x="87" y="49"/>
                    <a:pt x="84" y="63"/>
                  </a:cubicBezTo>
                  <a:cubicBezTo>
                    <a:pt x="82" y="69"/>
                    <a:pt x="75" y="56"/>
                    <a:pt x="66" y="73"/>
                  </a:cubicBezTo>
                  <a:cubicBezTo>
                    <a:pt x="65" y="76"/>
                    <a:pt x="61" y="70"/>
                    <a:pt x="60" y="70"/>
                  </a:cubicBezTo>
                  <a:cubicBezTo>
                    <a:pt x="60" y="70"/>
                    <a:pt x="50" y="78"/>
                    <a:pt x="50" y="80"/>
                  </a:cubicBezTo>
                  <a:cubicBezTo>
                    <a:pt x="53" y="86"/>
                    <a:pt x="43" y="87"/>
                    <a:pt x="39" y="92"/>
                  </a:cubicBezTo>
                  <a:cubicBezTo>
                    <a:pt x="36" y="95"/>
                    <a:pt x="29" y="100"/>
                    <a:pt x="25" y="100"/>
                  </a:cubicBezTo>
                  <a:cubicBezTo>
                    <a:pt x="22" y="100"/>
                    <a:pt x="11" y="105"/>
                    <a:pt x="11" y="112"/>
                  </a:cubicBezTo>
                  <a:cubicBezTo>
                    <a:pt x="11" y="123"/>
                    <a:pt x="0" y="110"/>
                    <a:pt x="0" y="132"/>
                  </a:cubicBezTo>
                  <a:cubicBezTo>
                    <a:pt x="48" y="126"/>
                    <a:pt x="48" y="126"/>
                    <a:pt x="48" y="126"/>
                  </a:cubicBezTo>
                  <a:cubicBezTo>
                    <a:pt x="82" y="110"/>
                    <a:pt x="82" y="110"/>
                    <a:pt x="82" y="110"/>
                  </a:cubicBezTo>
                  <a:cubicBezTo>
                    <a:pt x="133" y="107"/>
                    <a:pt x="133" y="107"/>
                    <a:pt x="133" y="107"/>
                  </a:cubicBezTo>
                  <a:cubicBezTo>
                    <a:pt x="142" y="112"/>
                    <a:pt x="139" y="113"/>
                    <a:pt x="141" y="119"/>
                  </a:cubicBezTo>
                  <a:cubicBezTo>
                    <a:pt x="183" y="114"/>
                    <a:pt x="183" y="114"/>
                    <a:pt x="183" y="114"/>
                  </a:cubicBezTo>
                  <a:cubicBezTo>
                    <a:pt x="235" y="150"/>
                    <a:pt x="235" y="150"/>
                    <a:pt x="235" y="150"/>
                  </a:cubicBezTo>
                  <a:cubicBezTo>
                    <a:pt x="235" y="150"/>
                    <a:pt x="244" y="148"/>
                    <a:pt x="245" y="147"/>
                  </a:cubicBezTo>
                  <a:cubicBezTo>
                    <a:pt x="252" y="145"/>
                    <a:pt x="253" y="145"/>
                    <a:pt x="259" y="144"/>
                  </a:cubicBezTo>
                  <a:cubicBezTo>
                    <a:pt x="262" y="136"/>
                    <a:pt x="261" y="132"/>
                    <a:pt x="266" y="122"/>
                  </a:cubicBezTo>
                  <a:cubicBezTo>
                    <a:pt x="270" y="116"/>
                    <a:pt x="296" y="92"/>
                    <a:pt x="303" y="97"/>
                  </a:cubicBezTo>
                  <a:cubicBezTo>
                    <a:pt x="312" y="104"/>
                    <a:pt x="320" y="80"/>
                    <a:pt x="315" y="84"/>
                  </a:cubicBezTo>
                  <a:cubicBezTo>
                    <a:pt x="310" y="88"/>
                    <a:pt x="313" y="80"/>
                    <a:pt x="306" y="81"/>
                  </a:cubicBezTo>
                  <a:cubicBezTo>
                    <a:pt x="294" y="84"/>
                    <a:pt x="310" y="67"/>
                    <a:pt x="304" y="67"/>
                  </a:cubicBezTo>
                  <a:cubicBezTo>
                    <a:pt x="296" y="67"/>
                    <a:pt x="298" y="59"/>
                    <a:pt x="299" y="60"/>
                  </a:cubicBezTo>
                  <a:cubicBezTo>
                    <a:pt x="306" y="68"/>
                    <a:pt x="322" y="61"/>
                    <a:pt x="323" y="54"/>
                  </a:cubicBezTo>
                  <a:cubicBezTo>
                    <a:pt x="324" y="45"/>
                    <a:pt x="337" y="44"/>
                    <a:pt x="327" y="34"/>
                  </a:cubicBezTo>
                  <a:cubicBezTo>
                    <a:pt x="329" y="35"/>
                    <a:pt x="334" y="32"/>
                    <a:pt x="333" y="31"/>
                  </a:cubicBezTo>
                  <a:cubicBezTo>
                    <a:pt x="327" y="26"/>
                    <a:pt x="320" y="8"/>
                    <a:pt x="315" y="0"/>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49"/>
            <p:cNvSpPr>
              <a:spLocks/>
            </p:cNvSpPr>
            <p:nvPr/>
          </p:nvSpPr>
          <p:spPr bwMode="auto">
            <a:xfrm>
              <a:off x="6050248" y="4240995"/>
              <a:ext cx="557943" cy="419957"/>
            </a:xfrm>
            <a:custGeom>
              <a:avLst/>
              <a:gdLst>
                <a:gd name="T0" fmla="*/ 145 w 197"/>
                <a:gd name="T1" fmla="*/ 7 h 148"/>
                <a:gd name="T2" fmla="*/ 103 w 197"/>
                <a:gd name="T3" fmla="*/ 12 h 148"/>
                <a:gd name="T4" fmla="*/ 95 w 197"/>
                <a:gd name="T5" fmla="*/ 0 h 148"/>
                <a:gd name="T6" fmla="*/ 44 w 197"/>
                <a:gd name="T7" fmla="*/ 3 h 148"/>
                <a:gd name="T8" fmla="*/ 10 w 197"/>
                <a:gd name="T9" fmla="*/ 19 h 148"/>
                <a:gd name="T10" fmla="*/ 5 w 197"/>
                <a:gd name="T11" fmla="*/ 28 h 148"/>
                <a:gd name="T12" fmla="*/ 12 w 197"/>
                <a:gd name="T13" fmla="*/ 40 h 148"/>
                <a:gd name="T14" fmla="*/ 21 w 197"/>
                <a:gd name="T15" fmla="*/ 42 h 148"/>
                <a:gd name="T16" fmla="*/ 29 w 197"/>
                <a:gd name="T17" fmla="*/ 52 h 148"/>
                <a:gd name="T18" fmla="*/ 35 w 197"/>
                <a:gd name="T19" fmla="*/ 60 h 148"/>
                <a:gd name="T20" fmla="*/ 41 w 197"/>
                <a:gd name="T21" fmla="*/ 67 h 148"/>
                <a:gd name="T22" fmla="*/ 46 w 197"/>
                <a:gd name="T23" fmla="*/ 70 h 148"/>
                <a:gd name="T24" fmla="*/ 54 w 197"/>
                <a:gd name="T25" fmla="*/ 77 h 148"/>
                <a:gd name="T26" fmla="*/ 70 w 197"/>
                <a:gd name="T27" fmla="*/ 91 h 148"/>
                <a:gd name="T28" fmla="*/ 75 w 197"/>
                <a:gd name="T29" fmla="*/ 97 h 148"/>
                <a:gd name="T30" fmla="*/ 84 w 197"/>
                <a:gd name="T31" fmla="*/ 101 h 148"/>
                <a:gd name="T32" fmla="*/ 93 w 197"/>
                <a:gd name="T33" fmla="*/ 116 h 148"/>
                <a:gd name="T34" fmla="*/ 98 w 197"/>
                <a:gd name="T35" fmla="*/ 127 h 148"/>
                <a:gd name="T36" fmla="*/ 107 w 197"/>
                <a:gd name="T37" fmla="*/ 134 h 148"/>
                <a:gd name="T38" fmla="*/ 109 w 197"/>
                <a:gd name="T39" fmla="*/ 141 h 148"/>
                <a:gd name="T40" fmla="*/ 118 w 197"/>
                <a:gd name="T41" fmla="*/ 148 h 148"/>
                <a:gd name="T42" fmla="*/ 122 w 197"/>
                <a:gd name="T43" fmla="*/ 148 h 148"/>
                <a:gd name="T44" fmla="*/ 127 w 197"/>
                <a:gd name="T45" fmla="*/ 143 h 148"/>
                <a:gd name="T46" fmla="*/ 133 w 197"/>
                <a:gd name="T47" fmla="*/ 124 h 148"/>
                <a:gd name="T48" fmla="*/ 151 w 197"/>
                <a:gd name="T49" fmla="*/ 116 h 148"/>
                <a:gd name="T50" fmla="*/ 163 w 197"/>
                <a:gd name="T51" fmla="*/ 102 h 148"/>
                <a:gd name="T52" fmla="*/ 173 w 197"/>
                <a:gd name="T53" fmla="*/ 92 h 148"/>
                <a:gd name="T54" fmla="*/ 180 w 197"/>
                <a:gd name="T55" fmla="*/ 76 h 148"/>
                <a:gd name="T56" fmla="*/ 184 w 197"/>
                <a:gd name="T57" fmla="*/ 60 h 148"/>
                <a:gd name="T58" fmla="*/ 191 w 197"/>
                <a:gd name="T59" fmla="*/ 49 h 148"/>
                <a:gd name="T60" fmla="*/ 197 w 197"/>
                <a:gd name="T61" fmla="*/ 43 h 148"/>
                <a:gd name="T62" fmla="*/ 145 w 197"/>
                <a:gd name="T63" fmla="*/ 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48">
                  <a:moveTo>
                    <a:pt x="145" y="7"/>
                  </a:moveTo>
                  <a:cubicBezTo>
                    <a:pt x="103" y="12"/>
                    <a:pt x="103" y="12"/>
                    <a:pt x="103" y="12"/>
                  </a:cubicBezTo>
                  <a:cubicBezTo>
                    <a:pt x="101" y="6"/>
                    <a:pt x="104" y="5"/>
                    <a:pt x="95" y="0"/>
                  </a:cubicBezTo>
                  <a:cubicBezTo>
                    <a:pt x="44" y="3"/>
                    <a:pt x="44" y="3"/>
                    <a:pt x="44" y="3"/>
                  </a:cubicBezTo>
                  <a:cubicBezTo>
                    <a:pt x="10" y="19"/>
                    <a:pt x="10" y="19"/>
                    <a:pt x="10" y="19"/>
                  </a:cubicBezTo>
                  <a:cubicBezTo>
                    <a:pt x="10" y="26"/>
                    <a:pt x="9" y="21"/>
                    <a:pt x="5" y="28"/>
                  </a:cubicBezTo>
                  <a:cubicBezTo>
                    <a:pt x="0" y="37"/>
                    <a:pt x="5" y="34"/>
                    <a:pt x="12" y="40"/>
                  </a:cubicBezTo>
                  <a:cubicBezTo>
                    <a:pt x="14" y="42"/>
                    <a:pt x="18" y="43"/>
                    <a:pt x="21" y="42"/>
                  </a:cubicBezTo>
                  <a:cubicBezTo>
                    <a:pt x="26" y="41"/>
                    <a:pt x="25" y="48"/>
                    <a:pt x="29" y="52"/>
                  </a:cubicBezTo>
                  <a:cubicBezTo>
                    <a:pt x="30" y="52"/>
                    <a:pt x="31" y="57"/>
                    <a:pt x="35" y="60"/>
                  </a:cubicBezTo>
                  <a:cubicBezTo>
                    <a:pt x="40" y="64"/>
                    <a:pt x="34" y="66"/>
                    <a:pt x="41" y="67"/>
                  </a:cubicBezTo>
                  <a:cubicBezTo>
                    <a:pt x="43" y="68"/>
                    <a:pt x="46" y="70"/>
                    <a:pt x="46" y="70"/>
                  </a:cubicBezTo>
                  <a:cubicBezTo>
                    <a:pt x="52" y="73"/>
                    <a:pt x="54" y="77"/>
                    <a:pt x="54" y="77"/>
                  </a:cubicBezTo>
                  <a:cubicBezTo>
                    <a:pt x="60" y="81"/>
                    <a:pt x="68" y="84"/>
                    <a:pt x="70" y="91"/>
                  </a:cubicBezTo>
                  <a:cubicBezTo>
                    <a:pt x="71" y="91"/>
                    <a:pt x="74" y="96"/>
                    <a:pt x="75" y="97"/>
                  </a:cubicBezTo>
                  <a:cubicBezTo>
                    <a:pt x="79" y="99"/>
                    <a:pt x="80" y="100"/>
                    <a:pt x="84" y="101"/>
                  </a:cubicBezTo>
                  <a:cubicBezTo>
                    <a:pt x="88" y="102"/>
                    <a:pt x="90" y="112"/>
                    <a:pt x="93" y="116"/>
                  </a:cubicBezTo>
                  <a:cubicBezTo>
                    <a:pt x="95" y="118"/>
                    <a:pt x="96" y="127"/>
                    <a:pt x="98" y="127"/>
                  </a:cubicBezTo>
                  <a:cubicBezTo>
                    <a:pt x="101" y="127"/>
                    <a:pt x="106" y="131"/>
                    <a:pt x="107" y="134"/>
                  </a:cubicBezTo>
                  <a:cubicBezTo>
                    <a:pt x="109" y="137"/>
                    <a:pt x="109" y="134"/>
                    <a:pt x="109" y="141"/>
                  </a:cubicBezTo>
                  <a:cubicBezTo>
                    <a:pt x="109" y="146"/>
                    <a:pt x="114" y="147"/>
                    <a:pt x="118" y="148"/>
                  </a:cubicBezTo>
                  <a:cubicBezTo>
                    <a:pt x="118" y="148"/>
                    <a:pt x="121" y="148"/>
                    <a:pt x="122" y="148"/>
                  </a:cubicBezTo>
                  <a:cubicBezTo>
                    <a:pt x="122" y="148"/>
                    <a:pt x="126" y="143"/>
                    <a:pt x="127" y="143"/>
                  </a:cubicBezTo>
                  <a:cubicBezTo>
                    <a:pt x="141" y="127"/>
                    <a:pt x="133" y="135"/>
                    <a:pt x="133" y="124"/>
                  </a:cubicBezTo>
                  <a:cubicBezTo>
                    <a:pt x="151" y="124"/>
                    <a:pt x="141" y="118"/>
                    <a:pt x="151" y="116"/>
                  </a:cubicBezTo>
                  <a:cubicBezTo>
                    <a:pt x="151" y="116"/>
                    <a:pt x="162" y="103"/>
                    <a:pt x="163" y="102"/>
                  </a:cubicBezTo>
                  <a:cubicBezTo>
                    <a:pt x="166" y="92"/>
                    <a:pt x="172" y="93"/>
                    <a:pt x="173" y="92"/>
                  </a:cubicBezTo>
                  <a:cubicBezTo>
                    <a:pt x="177" y="81"/>
                    <a:pt x="180" y="87"/>
                    <a:pt x="180" y="76"/>
                  </a:cubicBezTo>
                  <a:cubicBezTo>
                    <a:pt x="180" y="73"/>
                    <a:pt x="183" y="61"/>
                    <a:pt x="184" y="60"/>
                  </a:cubicBezTo>
                  <a:cubicBezTo>
                    <a:pt x="186" y="58"/>
                    <a:pt x="191" y="49"/>
                    <a:pt x="191" y="49"/>
                  </a:cubicBezTo>
                  <a:cubicBezTo>
                    <a:pt x="192" y="47"/>
                    <a:pt x="195" y="43"/>
                    <a:pt x="197" y="43"/>
                  </a:cubicBezTo>
                  <a:lnTo>
                    <a:pt x="145" y="7"/>
                  </a:ln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50"/>
            <p:cNvSpPr>
              <a:spLocks/>
            </p:cNvSpPr>
            <p:nvPr/>
          </p:nvSpPr>
          <p:spPr bwMode="auto">
            <a:xfrm>
              <a:off x="5625492" y="4848133"/>
              <a:ext cx="1003097" cy="776320"/>
            </a:xfrm>
            <a:custGeom>
              <a:avLst/>
              <a:gdLst>
                <a:gd name="T0" fmla="*/ 268 w 354"/>
                <a:gd name="T1" fmla="*/ 35 h 274"/>
                <a:gd name="T2" fmla="*/ 257 w 354"/>
                <a:gd name="T3" fmla="*/ 7 h 274"/>
                <a:gd name="T4" fmla="*/ 256 w 354"/>
                <a:gd name="T5" fmla="*/ 2 h 274"/>
                <a:gd name="T6" fmla="*/ 239 w 354"/>
                <a:gd name="T7" fmla="*/ 1 h 274"/>
                <a:gd name="T8" fmla="*/ 235 w 354"/>
                <a:gd name="T9" fmla="*/ 14 h 274"/>
                <a:gd name="T10" fmla="*/ 226 w 354"/>
                <a:gd name="T11" fmla="*/ 15 h 274"/>
                <a:gd name="T12" fmla="*/ 116 w 354"/>
                <a:gd name="T13" fmla="*/ 21 h 274"/>
                <a:gd name="T14" fmla="*/ 108 w 354"/>
                <a:gd name="T15" fmla="*/ 9 h 274"/>
                <a:gd name="T16" fmla="*/ 1 w 354"/>
                <a:gd name="T17" fmla="*/ 19 h 274"/>
                <a:gd name="T18" fmla="*/ 0 w 354"/>
                <a:gd name="T19" fmla="*/ 26 h 274"/>
                <a:gd name="T20" fmla="*/ 11 w 354"/>
                <a:gd name="T21" fmla="*/ 35 h 274"/>
                <a:gd name="T22" fmla="*/ 11 w 354"/>
                <a:gd name="T23" fmla="*/ 53 h 274"/>
                <a:gd name="T24" fmla="*/ 35 w 354"/>
                <a:gd name="T25" fmla="*/ 47 h 274"/>
                <a:gd name="T26" fmla="*/ 61 w 354"/>
                <a:gd name="T27" fmla="*/ 47 h 274"/>
                <a:gd name="T28" fmla="*/ 85 w 354"/>
                <a:gd name="T29" fmla="*/ 55 h 274"/>
                <a:gd name="T30" fmla="*/ 102 w 354"/>
                <a:gd name="T31" fmla="*/ 74 h 274"/>
                <a:gd name="T32" fmla="*/ 124 w 354"/>
                <a:gd name="T33" fmla="*/ 68 h 274"/>
                <a:gd name="T34" fmla="*/ 140 w 354"/>
                <a:gd name="T35" fmla="*/ 58 h 274"/>
                <a:gd name="T36" fmla="*/ 162 w 354"/>
                <a:gd name="T37" fmla="*/ 50 h 274"/>
                <a:gd name="T38" fmla="*/ 182 w 354"/>
                <a:gd name="T39" fmla="*/ 63 h 274"/>
                <a:gd name="T40" fmla="*/ 189 w 354"/>
                <a:gd name="T41" fmla="*/ 74 h 274"/>
                <a:gd name="T42" fmla="*/ 212 w 354"/>
                <a:gd name="T43" fmla="*/ 85 h 274"/>
                <a:gd name="T44" fmla="*/ 222 w 354"/>
                <a:gd name="T45" fmla="*/ 100 h 274"/>
                <a:gd name="T46" fmla="*/ 222 w 354"/>
                <a:gd name="T47" fmla="*/ 125 h 274"/>
                <a:gd name="T48" fmla="*/ 228 w 354"/>
                <a:gd name="T49" fmla="*/ 157 h 274"/>
                <a:gd name="T50" fmla="*/ 225 w 354"/>
                <a:gd name="T51" fmla="*/ 146 h 274"/>
                <a:gd name="T52" fmla="*/ 232 w 354"/>
                <a:gd name="T53" fmla="*/ 160 h 274"/>
                <a:gd name="T54" fmla="*/ 227 w 354"/>
                <a:gd name="T55" fmla="*/ 165 h 274"/>
                <a:gd name="T56" fmla="*/ 250 w 354"/>
                <a:gd name="T57" fmla="*/ 197 h 274"/>
                <a:gd name="T58" fmla="*/ 264 w 354"/>
                <a:gd name="T59" fmla="*/ 211 h 274"/>
                <a:gd name="T60" fmla="*/ 276 w 354"/>
                <a:gd name="T61" fmla="*/ 227 h 274"/>
                <a:gd name="T62" fmla="*/ 284 w 354"/>
                <a:gd name="T63" fmla="*/ 236 h 274"/>
                <a:gd name="T64" fmla="*/ 306 w 354"/>
                <a:gd name="T65" fmla="*/ 247 h 274"/>
                <a:gd name="T66" fmla="*/ 312 w 354"/>
                <a:gd name="T67" fmla="*/ 264 h 274"/>
                <a:gd name="T68" fmla="*/ 330 w 354"/>
                <a:gd name="T69" fmla="*/ 263 h 274"/>
                <a:gd name="T70" fmla="*/ 346 w 354"/>
                <a:gd name="T71" fmla="*/ 251 h 274"/>
                <a:gd name="T72" fmla="*/ 347 w 354"/>
                <a:gd name="T73" fmla="*/ 238 h 274"/>
                <a:gd name="T74" fmla="*/ 350 w 354"/>
                <a:gd name="T75" fmla="*/ 232 h 274"/>
                <a:gd name="T76" fmla="*/ 350 w 354"/>
                <a:gd name="T77" fmla="*/ 218 h 274"/>
                <a:gd name="T78" fmla="*/ 343 w 354"/>
                <a:gd name="T79" fmla="*/ 171 h 274"/>
                <a:gd name="T80" fmla="*/ 336 w 354"/>
                <a:gd name="T81" fmla="*/ 157 h 274"/>
                <a:gd name="T82" fmla="*/ 326 w 354"/>
                <a:gd name="T83" fmla="*/ 141 h 274"/>
                <a:gd name="T84" fmla="*/ 322 w 354"/>
                <a:gd name="T85" fmla="*/ 132 h 274"/>
                <a:gd name="T86" fmla="*/ 312 w 354"/>
                <a:gd name="T87" fmla="*/ 113 h 274"/>
                <a:gd name="T88" fmla="*/ 311 w 354"/>
                <a:gd name="T89" fmla="*/ 98 h 274"/>
                <a:gd name="T90" fmla="*/ 298 w 354"/>
                <a:gd name="T91" fmla="*/ 86 h 274"/>
                <a:gd name="T92" fmla="*/ 287 w 354"/>
                <a:gd name="T93" fmla="*/ 71 h 274"/>
                <a:gd name="T94" fmla="*/ 268 w 354"/>
                <a:gd name="T95" fmla="*/ 3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 h="274">
                  <a:moveTo>
                    <a:pt x="268" y="35"/>
                  </a:moveTo>
                  <a:cubicBezTo>
                    <a:pt x="267" y="29"/>
                    <a:pt x="257" y="12"/>
                    <a:pt x="257" y="7"/>
                  </a:cubicBezTo>
                  <a:cubicBezTo>
                    <a:pt x="257" y="6"/>
                    <a:pt x="256" y="3"/>
                    <a:pt x="256" y="2"/>
                  </a:cubicBezTo>
                  <a:cubicBezTo>
                    <a:pt x="246" y="3"/>
                    <a:pt x="247" y="2"/>
                    <a:pt x="239" y="1"/>
                  </a:cubicBezTo>
                  <a:cubicBezTo>
                    <a:pt x="227" y="0"/>
                    <a:pt x="235" y="11"/>
                    <a:pt x="235" y="14"/>
                  </a:cubicBezTo>
                  <a:cubicBezTo>
                    <a:pt x="237" y="29"/>
                    <a:pt x="226" y="25"/>
                    <a:pt x="226" y="15"/>
                  </a:cubicBezTo>
                  <a:cubicBezTo>
                    <a:pt x="116" y="21"/>
                    <a:pt x="116" y="21"/>
                    <a:pt x="116" y="21"/>
                  </a:cubicBezTo>
                  <a:cubicBezTo>
                    <a:pt x="113" y="20"/>
                    <a:pt x="109" y="10"/>
                    <a:pt x="108" y="9"/>
                  </a:cubicBezTo>
                  <a:cubicBezTo>
                    <a:pt x="1" y="19"/>
                    <a:pt x="1" y="19"/>
                    <a:pt x="1" y="19"/>
                  </a:cubicBezTo>
                  <a:cubicBezTo>
                    <a:pt x="0" y="26"/>
                    <a:pt x="0" y="26"/>
                    <a:pt x="0" y="26"/>
                  </a:cubicBezTo>
                  <a:cubicBezTo>
                    <a:pt x="11" y="35"/>
                    <a:pt x="11" y="35"/>
                    <a:pt x="11" y="35"/>
                  </a:cubicBezTo>
                  <a:cubicBezTo>
                    <a:pt x="11" y="53"/>
                    <a:pt x="11" y="53"/>
                    <a:pt x="11" y="53"/>
                  </a:cubicBezTo>
                  <a:cubicBezTo>
                    <a:pt x="23" y="48"/>
                    <a:pt x="22" y="50"/>
                    <a:pt x="35" y="47"/>
                  </a:cubicBezTo>
                  <a:cubicBezTo>
                    <a:pt x="40" y="46"/>
                    <a:pt x="57" y="44"/>
                    <a:pt x="61" y="47"/>
                  </a:cubicBezTo>
                  <a:cubicBezTo>
                    <a:pt x="66" y="49"/>
                    <a:pt x="73" y="47"/>
                    <a:pt x="85" y="55"/>
                  </a:cubicBezTo>
                  <a:cubicBezTo>
                    <a:pt x="94" y="60"/>
                    <a:pt x="102" y="60"/>
                    <a:pt x="102" y="74"/>
                  </a:cubicBezTo>
                  <a:cubicBezTo>
                    <a:pt x="106" y="66"/>
                    <a:pt x="116" y="75"/>
                    <a:pt x="124" y="68"/>
                  </a:cubicBezTo>
                  <a:cubicBezTo>
                    <a:pt x="127" y="65"/>
                    <a:pt x="136" y="58"/>
                    <a:pt x="140" y="58"/>
                  </a:cubicBezTo>
                  <a:cubicBezTo>
                    <a:pt x="144" y="58"/>
                    <a:pt x="131" y="41"/>
                    <a:pt x="162" y="50"/>
                  </a:cubicBezTo>
                  <a:cubicBezTo>
                    <a:pt x="177" y="54"/>
                    <a:pt x="168" y="59"/>
                    <a:pt x="182" y="63"/>
                  </a:cubicBezTo>
                  <a:cubicBezTo>
                    <a:pt x="186" y="65"/>
                    <a:pt x="182" y="71"/>
                    <a:pt x="189" y="74"/>
                  </a:cubicBezTo>
                  <a:cubicBezTo>
                    <a:pt x="201" y="80"/>
                    <a:pt x="188" y="80"/>
                    <a:pt x="212" y="85"/>
                  </a:cubicBezTo>
                  <a:cubicBezTo>
                    <a:pt x="213" y="86"/>
                    <a:pt x="217" y="99"/>
                    <a:pt x="222" y="100"/>
                  </a:cubicBezTo>
                  <a:cubicBezTo>
                    <a:pt x="223" y="104"/>
                    <a:pt x="224" y="122"/>
                    <a:pt x="222" y="125"/>
                  </a:cubicBezTo>
                  <a:cubicBezTo>
                    <a:pt x="214" y="142"/>
                    <a:pt x="227" y="161"/>
                    <a:pt x="228" y="157"/>
                  </a:cubicBezTo>
                  <a:cubicBezTo>
                    <a:pt x="230" y="148"/>
                    <a:pt x="235" y="151"/>
                    <a:pt x="225" y="146"/>
                  </a:cubicBezTo>
                  <a:cubicBezTo>
                    <a:pt x="218" y="141"/>
                    <a:pt x="252" y="135"/>
                    <a:pt x="232" y="160"/>
                  </a:cubicBezTo>
                  <a:cubicBezTo>
                    <a:pt x="231" y="161"/>
                    <a:pt x="228" y="165"/>
                    <a:pt x="227" y="165"/>
                  </a:cubicBezTo>
                  <a:cubicBezTo>
                    <a:pt x="228" y="169"/>
                    <a:pt x="248" y="187"/>
                    <a:pt x="250" y="197"/>
                  </a:cubicBezTo>
                  <a:cubicBezTo>
                    <a:pt x="251" y="199"/>
                    <a:pt x="261" y="222"/>
                    <a:pt x="264" y="211"/>
                  </a:cubicBezTo>
                  <a:cubicBezTo>
                    <a:pt x="267" y="202"/>
                    <a:pt x="277" y="218"/>
                    <a:pt x="276" y="227"/>
                  </a:cubicBezTo>
                  <a:cubicBezTo>
                    <a:pt x="276" y="228"/>
                    <a:pt x="283" y="239"/>
                    <a:pt x="284" y="236"/>
                  </a:cubicBezTo>
                  <a:cubicBezTo>
                    <a:pt x="286" y="232"/>
                    <a:pt x="302" y="237"/>
                    <a:pt x="306" y="247"/>
                  </a:cubicBezTo>
                  <a:cubicBezTo>
                    <a:pt x="310" y="257"/>
                    <a:pt x="309" y="254"/>
                    <a:pt x="312" y="264"/>
                  </a:cubicBezTo>
                  <a:cubicBezTo>
                    <a:pt x="314" y="274"/>
                    <a:pt x="329" y="263"/>
                    <a:pt x="330" y="263"/>
                  </a:cubicBezTo>
                  <a:cubicBezTo>
                    <a:pt x="336" y="263"/>
                    <a:pt x="346" y="257"/>
                    <a:pt x="346" y="251"/>
                  </a:cubicBezTo>
                  <a:cubicBezTo>
                    <a:pt x="345" y="247"/>
                    <a:pt x="346" y="242"/>
                    <a:pt x="347" y="238"/>
                  </a:cubicBezTo>
                  <a:cubicBezTo>
                    <a:pt x="347" y="232"/>
                    <a:pt x="344" y="235"/>
                    <a:pt x="350" y="232"/>
                  </a:cubicBezTo>
                  <a:cubicBezTo>
                    <a:pt x="354" y="230"/>
                    <a:pt x="350" y="220"/>
                    <a:pt x="350" y="218"/>
                  </a:cubicBezTo>
                  <a:cubicBezTo>
                    <a:pt x="350" y="204"/>
                    <a:pt x="350" y="182"/>
                    <a:pt x="343" y="171"/>
                  </a:cubicBezTo>
                  <a:cubicBezTo>
                    <a:pt x="340" y="166"/>
                    <a:pt x="340" y="163"/>
                    <a:pt x="336" y="157"/>
                  </a:cubicBezTo>
                  <a:cubicBezTo>
                    <a:pt x="333" y="154"/>
                    <a:pt x="329" y="143"/>
                    <a:pt x="326" y="141"/>
                  </a:cubicBezTo>
                  <a:cubicBezTo>
                    <a:pt x="326" y="137"/>
                    <a:pt x="324" y="134"/>
                    <a:pt x="322" y="132"/>
                  </a:cubicBezTo>
                  <a:cubicBezTo>
                    <a:pt x="317" y="126"/>
                    <a:pt x="314" y="121"/>
                    <a:pt x="312" y="113"/>
                  </a:cubicBezTo>
                  <a:cubicBezTo>
                    <a:pt x="312" y="101"/>
                    <a:pt x="321" y="108"/>
                    <a:pt x="311" y="98"/>
                  </a:cubicBezTo>
                  <a:cubicBezTo>
                    <a:pt x="307" y="95"/>
                    <a:pt x="302" y="92"/>
                    <a:pt x="298" y="86"/>
                  </a:cubicBezTo>
                  <a:cubicBezTo>
                    <a:pt x="296" y="82"/>
                    <a:pt x="289" y="75"/>
                    <a:pt x="287" y="71"/>
                  </a:cubicBezTo>
                  <a:cubicBezTo>
                    <a:pt x="286" y="66"/>
                    <a:pt x="271" y="45"/>
                    <a:pt x="268" y="35"/>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1"/>
            <p:cNvSpPr>
              <a:spLocks/>
            </p:cNvSpPr>
            <p:nvPr/>
          </p:nvSpPr>
          <p:spPr bwMode="auto">
            <a:xfrm>
              <a:off x="5803074" y="4294990"/>
              <a:ext cx="592740" cy="634734"/>
            </a:xfrm>
            <a:custGeom>
              <a:avLst/>
              <a:gdLst>
                <a:gd name="T0" fmla="*/ 176 w 209"/>
                <a:gd name="T1" fmla="*/ 196 h 224"/>
                <a:gd name="T2" fmla="*/ 193 w 209"/>
                <a:gd name="T3" fmla="*/ 197 h 224"/>
                <a:gd name="T4" fmla="*/ 193 w 209"/>
                <a:gd name="T5" fmla="*/ 195 h 224"/>
                <a:gd name="T6" fmla="*/ 195 w 209"/>
                <a:gd name="T7" fmla="*/ 180 h 224"/>
                <a:gd name="T8" fmla="*/ 197 w 209"/>
                <a:gd name="T9" fmla="*/ 167 h 224"/>
                <a:gd name="T10" fmla="*/ 201 w 209"/>
                <a:gd name="T11" fmla="*/ 154 h 224"/>
                <a:gd name="T12" fmla="*/ 200 w 209"/>
                <a:gd name="T13" fmla="*/ 145 h 224"/>
                <a:gd name="T14" fmla="*/ 204 w 209"/>
                <a:gd name="T15" fmla="*/ 139 h 224"/>
                <a:gd name="T16" fmla="*/ 209 w 209"/>
                <a:gd name="T17" fmla="*/ 129 h 224"/>
                <a:gd name="T18" fmla="*/ 205 w 209"/>
                <a:gd name="T19" fmla="*/ 129 h 224"/>
                <a:gd name="T20" fmla="*/ 196 w 209"/>
                <a:gd name="T21" fmla="*/ 122 h 224"/>
                <a:gd name="T22" fmla="*/ 194 w 209"/>
                <a:gd name="T23" fmla="*/ 115 h 224"/>
                <a:gd name="T24" fmla="*/ 185 w 209"/>
                <a:gd name="T25" fmla="*/ 108 h 224"/>
                <a:gd name="T26" fmla="*/ 180 w 209"/>
                <a:gd name="T27" fmla="*/ 97 h 224"/>
                <a:gd name="T28" fmla="*/ 171 w 209"/>
                <a:gd name="T29" fmla="*/ 82 h 224"/>
                <a:gd name="T30" fmla="*/ 162 w 209"/>
                <a:gd name="T31" fmla="*/ 78 h 224"/>
                <a:gd name="T32" fmla="*/ 157 w 209"/>
                <a:gd name="T33" fmla="*/ 72 h 224"/>
                <a:gd name="T34" fmla="*/ 141 w 209"/>
                <a:gd name="T35" fmla="*/ 58 h 224"/>
                <a:gd name="T36" fmla="*/ 133 w 209"/>
                <a:gd name="T37" fmla="*/ 51 h 224"/>
                <a:gd name="T38" fmla="*/ 128 w 209"/>
                <a:gd name="T39" fmla="*/ 48 h 224"/>
                <a:gd name="T40" fmla="*/ 122 w 209"/>
                <a:gd name="T41" fmla="*/ 41 h 224"/>
                <a:gd name="T42" fmla="*/ 116 w 209"/>
                <a:gd name="T43" fmla="*/ 33 h 224"/>
                <a:gd name="T44" fmla="*/ 108 w 209"/>
                <a:gd name="T45" fmla="*/ 23 h 224"/>
                <a:gd name="T46" fmla="*/ 99 w 209"/>
                <a:gd name="T47" fmla="*/ 21 h 224"/>
                <a:gd name="T48" fmla="*/ 92 w 209"/>
                <a:gd name="T49" fmla="*/ 9 h 224"/>
                <a:gd name="T50" fmla="*/ 97 w 209"/>
                <a:gd name="T51" fmla="*/ 0 h 224"/>
                <a:gd name="T52" fmla="*/ 49 w 209"/>
                <a:gd name="T53" fmla="*/ 6 h 224"/>
                <a:gd name="T54" fmla="*/ 0 w 209"/>
                <a:gd name="T55" fmla="*/ 12 h 224"/>
                <a:gd name="T56" fmla="*/ 2 w 209"/>
                <a:gd name="T57" fmla="*/ 24 h 224"/>
                <a:gd name="T58" fmla="*/ 7 w 209"/>
                <a:gd name="T59" fmla="*/ 36 h 224"/>
                <a:gd name="T60" fmla="*/ 14 w 209"/>
                <a:gd name="T61" fmla="*/ 62 h 224"/>
                <a:gd name="T62" fmla="*/ 18 w 209"/>
                <a:gd name="T63" fmla="*/ 79 h 224"/>
                <a:gd name="T64" fmla="*/ 20 w 209"/>
                <a:gd name="T65" fmla="*/ 85 h 224"/>
                <a:gd name="T66" fmla="*/ 23 w 209"/>
                <a:gd name="T67" fmla="*/ 96 h 224"/>
                <a:gd name="T68" fmla="*/ 33 w 209"/>
                <a:gd name="T69" fmla="*/ 124 h 224"/>
                <a:gd name="T70" fmla="*/ 35 w 209"/>
                <a:gd name="T71" fmla="*/ 133 h 224"/>
                <a:gd name="T72" fmla="*/ 41 w 209"/>
                <a:gd name="T73" fmla="*/ 139 h 224"/>
                <a:gd name="T74" fmla="*/ 41 w 209"/>
                <a:gd name="T75" fmla="*/ 146 h 224"/>
                <a:gd name="T76" fmla="*/ 38 w 209"/>
                <a:gd name="T77" fmla="*/ 154 h 224"/>
                <a:gd name="T78" fmla="*/ 39 w 209"/>
                <a:gd name="T79" fmla="*/ 173 h 224"/>
                <a:gd name="T80" fmla="*/ 40 w 209"/>
                <a:gd name="T81" fmla="*/ 191 h 224"/>
                <a:gd name="T82" fmla="*/ 41 w 209"/>
                <a:gd name="T83" fmla="*/ 195 h 224"/>
                <a:gd name="T84" fmla="*/ 45 w 209"/>
                <a:gd name="T85" fmla="*/ 204 h 224"/>
                <a:gd name="T86" fmla="*/ 53 w 209"/>
                <a:gd name="T87" fmla="*/ 216 h 224"/>
                <a:gd name="T88" fmla="*/ 163 w 209"/>
                <a:gd name="T89" fmla="*/ 210 h 224"/>
                <a:gd name="T90" fmla="*/ 172 w 209"/>
                <a:gd name="T91" fmla="*/ 209 h 224"/>
                <a:gd name="T92" fmla="*/ 176 w 209"/>
                <a:gd name="T93" fmla="*/ 19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9" h="224">
                  <a:moveTo>
                    <a:pt x="176" y="196"/>
                  </a:moveTo>
                  <a:cubicBezTo>
                    <a:pt x="184" y="197"/>
                    <a:pt x="183" y="198"/>
                    <a:pt x="193" y="197"/>
                  </a:cubicBezTo>
                  <a:cubicBezTo>
                    <a:pt x="193" y="195"/>
                    <a:pt x="193" y="195"/>
                    <a:pt x="193" y="195"/>
                  </a:cubicBezTo>
                  <a:cubicBezTo>
                    <a:pt x="194" y="190"/>
                    <a:pt x="194" y="185"/>
                    <a:pt x="195" y="180"/>
                  </a:cubicBezTo>
                  <a:cubicBezTo>
                    <a:pt x="195" y="176"/>
                    <a:pt x="196" y="172"/>
                    <a:pt x="197" y="167"/>
                  </a:cubicBezTo>
                  <a:cubicBezTo>
                    <a:pt x="197" y="167"/>
                    <a:pt x="201" y="154"/>
                    <a:pt x="201" y="154"/>
                  </a:cubicBezTo>
                  <a:cubicBezTo>
                    <a:pt x="203" y="150"/>
                    <a:pt x="199" y="147"/>
                    <a:pt x="200" y="145"/>
                  </a:cubicBezTo>
                  <a:cubicBezTo>
                    <a:pt x="203" y="143"/>
                    <a:pt x="203" y="141"/>
                    <a:pt x="204" y="139"/>
                  </a:cubicBezTo>
                  <a:cubicBezTo>
                    <a:pt x="207" y="134"/>
                    <a:pt x="208" y="136"/>
                    <a:pt x="209" y="129"/>
                  </a:cubicBezTo>
                  <a:cubicBezTo>
                    <a:pt x="208" y="129"/>
                    <a:pt x="205" y="129"/>
                    <a:pt x="205" y="129"/>
                  </a:cubicBezTo>
                  <a:cubicBezTo>
                    <a:pt x="201" y="128"/>
                    <a:pt x="196" y="127"/>
                    <a:pt x="196" y="122"/>
                  </a:cubicBezTo>
                  <a:cubicBezTo>
                    <a:pt x="196" y="115"/>
                    <a:pt x="196" y="118"/>
                    <a:pt x="194" y="115"/>
                  </a:cubicBezTo>
                  <a:cubicBezTo>
                    <a:pt x="193" y="112"/>
                    <a:pt x="188" y="108"/>
                    <a:pt x="185" y="108"/>
                  </a:cubicBezTo>
                  <a:cubicBezTo>
                    <a:pt x="183" y="108"/>
                    <a:pt x="182" y="99"/>
                    <a:pt x="180" y="97"/>
                  </a:cubicBezTo>
                  <a:cubicBezTo>
                    <a:pt x="177" y="93"/>
                    <a:pt x="175" y="83"/>
                    <a:pt x="171" y="82"/>
                  </a:cubicBezTo>
                  <a:cubicBezTo>
                    <a:pt x="167" y="81"/>
                    <a:pt x="166" y="80"/>
                    <a:pt x="162" y="78"/>
                  </a:cubicBezTo>
                  <a:cubicBezTo>
                    <a:pt x="161" y="77"/>
                    <a:pt x="158" y="72"/>
                    <a:pt x="157" y="72"/>
                  </a:cubicBezTo>
                  <a:cubicBezTo>
                    <a:pt x="155" y="65"/>
                    <a:pt x="147" y="62"/>
                    <a:pt x="141" y="58"/>
                  </a:cubicBezTo>
                  <a:cubicBezTo>
                    <a:pt x="141" y="58"/>
                    <a:pt x="139" y="54"/>
                    <a:pt x="133" y="51"/>
                  </a:cubicBezTo>
                  <a:cubicBezTo>
                    <a:pt x="133" y="51"/>
                    <a:pt x="130" y="49"/>
                    <a:pt x="128" y="48"/>
                  </a:cubicBezTo>
                  <a:cubicBezTo>
                    <a:pt x="121" y="47"/>
                    <a:pt x="127" y="45"/>
                    <a:pt x="122" y="41"/>
                  </a:cubicBezTo>
                  <a:cubicBezTo>
                    <a:pt x="118" y="38"/>
                    <a:pt x="117" y="33"/>
                    <a:pt x="116" y="33"/>
                  </a:cubicBezTo>
                  <a:cubicBezTo>
                    <a:pt x="112" y="29"/>
                    <a:pt x="113" y="22"/>
                    <a:pt x="108" y="23"/>
                  </a:cubicBezTo>
                  <a:cubicBezTo>
                    <a:pt x="105" y="24"/>
                    <a:pt x="101" y="23"/>
                    <a:pt x="99" y="21"/>
                  </a:cubicBezTo>
                  <a:cubicBezTo>
                    <a:pt x="92" y="15"/>
                    <a:pt x="87" y="18"/>
                    <a:pt x="92" y="9"/>
                  </a:cubicBezTo>
                  <a:cubicBezTo>
                    <a:pt x="96" y="2"/>
                    <a:pt x="97" y="7"/>
                    <a:pt x="97" y="0"/>
                  </a:cubicBezTo>
                  <a:cubicBezTo>
                    <a:pt x="49" y="6"/>
                    <a:pt x="49" y="6"/>
                    <a:pt x="49" y="6"/>
                  </a:cubicBezTo>
                  <a:cubicBezTo>
                    <a:pt x="0" y="12"/>
                    <a:pt x="0" y="12"/>
                    <a:pt x="0" y="12"/>
                  </a:cubicBezTo>
                  <a:cubicBezTo>
                    <a:pt x="2" y="24"/>
                    <a:pt x="2" y="24"/>
                    <a:pt x="2" y="24"/>
                  </a:cubicBezTo>
                  <a:cubicBezTo>
                    <a:pt x="2" y="30"/>
                    <a:pt x="6" y="31"/>
                    <a:pt x="7" y="36"/>
                  </a:cubicBezTo>
                  <a:cubicBezTo>
                    <a:pt x="7" y="39"/>
                    <a:pt x="13" y="55"/>
                    <a:pt x="14" y="62"/>
                  </a:cubicBezTo>
                  <a:cubicBezTo>
                    <a:pt x="15" y="67"/>
                    <a:pt x="18" y="72"/>
                    <a:pt x="18" y="79"/>
                  </a:cubicBezTo>
                  <a:cubicBezTo>
                    <a:pt x="18" y="79"/>
                    <a:pt x="20" y="84"/>
                    <a:pt x="20" y="85"/>
                  </a:cubicBezTo>
                  <a:cubicBezTo>
                    <a:pt x="21" y="88"/>
                    <a:pt x="23" y="93"/>
                    <a:pt x="23" y="96"/>
                  </a:cubicBezTo>
                  <a:cubicBezTo>
                    <a:pt x="24" y="106"/>
                    <a:pt x="30" y="115"/>
                    <a:pt x="33" y="124"/>
                  </a:cubicBezTo>
                  <a:cubicBezTo>
                    <a:pt x="34" y="127"/>
                    <a:pt x="36" y="126"/>
                    <a:pt x="35" y="133"/>
                  </a:cubicBezTo>
                  <a:cubicBezTo>
                    <a:pt x="35" y="136"/>
                    <a:pt x="39" y="138"/>
                    <a:pt x="41" y="139"/>
                  </a:cubicBezTo>
                  <a:cubicBezTo>
                    <a:pt x="42" y="141"/>
                    <a:pt x="44" y="140"/>
                    <a:pt x="41" y="146"/>
                  </a:cubicBezTo>
                  <a:cubicBezTo>
                    <a:pt x="41" y="147"/>
                    <a:pt x="38" y="154"/>
                    <a:pt x="38" y="154"/>
                  </a:cubicBezTo>
                  <a:cubicBezTo>
                    <a:pt x="36" y="159"/>
                    <a:pt x="35" y="168"/>
                    <a:pt x="39" y="173"/>
                  </a:cubicBezTo>
                  <a:cubicBezTo>
                    <a:pt x="41" y="176"/>
                    <a:pt x="42" y="186"/>
                    <a:pt x="40" y="191"/>
                  </a:cubicBezTo>
                  <a:cubicBezTo>
                    <a:pt x="39" y="192"/>
                    <a:pt x="40" y="195"/>
                    <a:pt x="41" y="195"/>
                  </a:cubicBezTo>
                  <a:cubicBezTo>
                    <a:pt x="42" y="198"/>
                    <a:pt x="45" y="196"/>
                    <a:pt x="45" y="204"/>
                  </a:cubicBezTo>
                  <a:cubicBezTo>
                    <a:pt x="46" y="205"/>
                    <a:pt x="50" y="215"/>
                    <a:pt x="53" y="216"/>
                  </a:cubicBezTo>
                  <a:cubicBezTo>
                    <a:pt x="163" y="210"/>
                    <a:pt x="163" y="210"/>
                    <a:pt x="163" y="210"/>
                  </a:cubicBezTo>
                  <a:cubicBezTo>
                    <a:pt x="163" y="220"/>
                    <a:pt x="174" y="224"/>
                    <a:pt x="172" y="209"/>
                  </a:cubicBezTo>
                  <a:cubicBezTo>
                    <a:pt x="172" y="206"/>
                    <a:pt x="164" y="195"/>
                    <a:pt x="176" y="196"/>
                  </a:cubicBezTo>
                  <a:close/>
                </a:path>
              </a:pathLst>
            </a:custGeom>
            <a:solidFill>
              <a:schemeClr val="accent6"/>
            </a:solidFill>
            <a:ln w="2857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Rectangle 3"/>
          <p:cNvSpPr/>
          <p:nvPr/>
        </p:nvSpPr>
        <p:spPr>
          <a:xfrm>
            <a:off x="2316856" y="2814526"/>
            <a:ext cx="3151528" cy="1631216"/>
          </a:xfrm>
          <a:prstGeom prst="rect">
            <a:avLst/>
          </a:prstGeom>
        </p:spPr>
        <p:txBody>
          <a:bodyPr wrap="square">
            <a:spAutoFit/>
          </a:bodyPr>
          <a:lstStyle/>
          <a:p>
            <a:pPr>
              <a:spcBef>
                <a:spcPts val="1200"/>
              </a:spcBef>
            </a:pPr>
            <a:r>
              <a:rPr lang="en-US" dirty="0">
                <a:solidFill>
                  <a:schemeClr val="bg1"/>
                </a:solidFill>
              </a:rPr>
              <a:t>The last reported                                                                                               average U.S. retirement account savings                                                             was just </a:t>
            </a:r>
            <a:r>
              <a:rPr lang="en-US" b="1" dirty="0">
                <a:solidFill>
                  <a:schemeClr val="bg1"/>
                </a:solidFill>
              </a:rPr>
              <a:t>$120,809</a:t>
            </a:r>
            <a:r>
              <a:rPr lang="en-US" sz="1200" b="1" baseline="52000" dirty="0">
                <a:solidFill>
                  <a:schemeClr val="bg1"/>
                </a:solidFill>
              </a:rPr>
              <a:t>*</a:t>
            </a:r>
            <a:endParaRPr lang="en-US" b="1" baseline="52000" dirty="0">
              <a:solidFill>
                <a:schemeClr val="bg1"/>
              </a:solidFill>
            </a:endParaRPr>
          </a:p>
          <a:p>
            <a:pPr>
              <a:spcBef>
                <a:spcPts val="1200"/>
              </a:spcBef>
            </a:pPr>
            <a:r>
              <a:rPr lang="en-US" dirty="0">
                <a:solidFill>
                  <a:schemeClr val="bg1"/>
                </a:solidFill>
              </a:rPr>
              <a:t> </a:t>
            </a:r>
          </a:p>
        </p:txBody>
      </p:sp>
      <p:grpSp>
        <p:nvGrpSpPr>
          <p:cNvPr id="63" name="Group 62">
            <a:extLst>
              <a:ext uri="{FF2B5EF4-FFF2-40B4-BE49-F238E27FC236}">
                <a16:creationId xmlns:a16="http://schemas.microsoft.com/office/drawing/2014/main" id="{A50FD4A8-002B-42FC-B1CE-E5A831F8DC52}"/>
              </a:ext>
            </a:extLst>
          </p:cNvPr>
          <p:cNvGrpSpPr/>
          <p:nvPr/>
        </p:nvGrpSpPr>
        <p:grpSpPr>
          <a:xfrm>
            <a:off x="5018302" y="3587560"/>
            <a:ext cx="1225127" cy="936108"/>
            <a:chOff x="2095869" y="390104"/>
            <a:chExt cx="330415" cy="252467"/>
          </a:xfrm>
          <a:solidFill>
            <a:schemeClr val="bg1"/>
          </a:solidFill>
        </p:grpSpPr>
        <p:sp>
          <p:nvSpPr>
            <p:cNvPr id="64" name="Freeform: Shape 63">
              <a:extLst>
                <a:ext uri="{FF2B5EF4-FFF2-40B4-BE49-F238E27FC236}">
                  <a16:creationId xmlns:a16="http://schemas.microsoft.com/office/drawing/2014/main" id="{6D75FDE4-27E0-4084-A9A9-17D1FB8F6E37}"/>
                </a:ext>
              </a:extLst>
            </p:cNvPr>
            <p:cNvSpPr/>
            <p:nvPr/>
          </p:nvSpPr>
          <p:spPr>
            <a:xfrm>
              <a:off x="2114792" y="390104"/>
              <a:ext cx="305384" cy="180227"/>
            </a:xfrm>
            <a:custGeom>
              <a:avLst/>
              <a:gdLst>
                <a:gd name="connsiteX0" fmla="*/ 52366 w 305384"/>
                <a:gd name="connsiteY0" fmla="*/ 160151 h 180226"/>
                <a:gd name="connsiteX1" fmla="*/ 152642 w 305384"/>
                <a:gd name="connsiteY1" fmla="*/ 180277 h 180226"/>
                <a:gd name="connsiteX2" fmla="*/ 252918 w 305384"/>
                <a:gd name="connsiteY2" fmla="*/ 160151 h 180226"/>
                <a:gd name="connsiteX3" fmla="*/ 305384 w 305384"/>
                <a:gd name="connsiteY3" fmla="*/ 105332 h 180226"/>
                <a:gd name="connsiteX4" fmla="*/ 285409 w 305384"/>
                <a:gd name="connsiteY4" fmla="*/ 69638 h 180226"/>
                <a:gd name="connsiteX5" fmla="*/ 307087 w 305384"/>
                <a:gd name="connsiteY5" fmla="*/ 76196 h 180226"/>
                <a:gd name="connsiteX6" fmla="*/ 218475 w 305384"/>
                <a:gd name="connsiteY6" fmla="*/ 37547 h 180226"/>
                <a:gd name="connsiteX7" fmla="*/ 152742 w 305384"/>
                <a:gd name="connsiteY7" fmla="*/ 0 h 180226"/>
                <a:gd name="connsiteX8" fmla="*/ 85358 w 305384"/>
                <a:gd name="connsiteY8" fmla="*/ 39750 h 180226"/>
                <a:gd name="connsiteX9" fmla="*/ 0 w 305384"/>
                <a:gd name="connsiteY9" fmla="*/ 105332 h 180226"/>
                <a:gd name="connsiteX10" fmla="*/ 52366 w 305384"/>
                <a:gd name="connsiteY10" fmla="*/ 160151 h 180226"/>
                <a:gd name="connsiteX11" fmla="*/ 102930 w 305384"/>
                <a:gd name="connsiteY11" fmla="*/ 42053 h 180226"/>
                <a:gd name="connsiteX12" fmla="*/ 113293 w 305384"/>
                <a:gd name="connsiteY12" fmla="*/ 76446 h 180226"/>
                <a:gd name="connsiteX13" fmla="*/ 116947 w 305384"/>
                <a:gd name="connsiteY13" fmla="*/ 80401 h 180226"/>
                <a:gd name="connsiteX14" fmla="*/ 122304 w 305384"/>
                <a:gd name="connsiteY14" fmla="*/ 79951 h 180226"/>
                <a:gd name="connsiteX15" fmla="*/ 145333 w 305384"/>
                <a:gd name="connsiteY15" fmla="*/ 66033 h 180226"/>
                <a:gd name="connsiteX16" fmla="*/ 156948 w 305384"/>
                <a:gd name="connsiteY16" fmla="*/ 100777 h 180226"/>
                <a:gd name="connsiteX17" fmla="*/ 164657 w 305384"/>
                <a:gd name="connsiteY17" fmla="*/ 104632 h 180226"/>
                <a:gd name="connsiteX18" fmla="*/ 168512 w 305384"/>
                <a:gd name="connsiteY18" fmla="*/ 96922 h 180226"/>
                <a:gd name="connsiteX19" fmla="*/ 154495 w 305384"/>
                <a:gd name="connsiteY19" fmla="*/ 50914 h 180226"/>
                <a:gd name="connsiteX20" fmla="*/ 150840 w 305384"/>
                <a:gd name="connsiteY20" fmla="*/ 47109 h 180226"/>
                <a:gd name="connsiteX21" fmla="*/ 145583 w 305384"/>
                <a:gd name="connsiteY21" fmla="*/ 47610 h 180226"/>
                <a:gd name="connsiteX22" fmla="*/ 124607 w 305384"/>
                <a:gd name="connsiteY22" fmla="*/ 60276 h 180226"/>
                <a:gd name="connsiteX23" fmla="*/ 117348 w 305384"/>
                <a:gd name="connsiteY23" fmla="*/ 28286 h 180226"/>
                <a:gd name="connsiteX24" fmla="*/ 152692 w 305384"/>
                <a:gd name="connsiteY24" fmla="*/ 15520 h 180226"/>
                <a:gd name="connsiteX25" fmla="*/ 230540 w 305384"/>
                <a:gd name="connsiteY25" fmla="*/ 122003 h 180226"/>
                <a:gd name="connsiteX26" fmla="*/ 225033 w 305384"/>
                <a:gd name="connsiteY26" fmla="*/ 152091 h 180226"/>
                <a:gd name="connsiteX27" fmla="*/ 152642 w 305384"/>
                <a:gd name="connsiteY27" fmla="*/ 162655 h 180226"/>
                <a:gd name="connsiteX28" fmla="*/ 80251 w 305384"/>
                <a:gd name="connsiteY28" fmla="*/ 152091 h 180226"/>
                <a:gd name="connsiteX29" fmla="*/ 74744 w 305384"/>
                <a:gd name="connsiteY29" fmla="*/ 122003 h 180226"/>
                <a:gd name="connsiteX30" fmla="*/ 102930 w 305384"/>
                <a:gd name="connsiteY30" fmla="*/ 42053 h 18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5384" h="180226">
                  <a:moveTo>
                    <a:pt x="52366" y="160151"/>
                  </a:moveTo>
                  <a:cubicBezTo>
                    <a:pt x="79050" y="172166"/>
                    <a:pt x="113794" y="180277"/>
                    <a:pt x="152642" y="180277"/>
                  </a:cubicBezTo>
                  <a:cubicBezTo>
                    <a:pt x="191491" y="180277"/>
                    <a:pt x="226235" y="172166"/>
                    <a:pt x="252918" y="160151"/>
                  </a:cubicBezTo>
                  <a:cubicBezTo>
                    <a:pt x="284558" y="145933"/>
                    <a:pt x="305384" y="126910"/>
                    <a:pt x="305384" y="105332"/>
                  </a:cubicBezTo>
                  <a:cubicBezTo>
                    <a:pt x="305384" y="92466"/>
                    <a:pt x="298075" y="80301"/>
                    <a:pt x="285409" y="69638"/>
                  </a:cubicBezTo>
                  <a:cubicBezTo>
                    <a:pt x="292769" y="71490"/>
                    <a:pt x="300028" y="73643"/>
                    <a:pt x="307087" y="76196"/>
                  </a:cubicBezTo>
                  <a:cubicBezTo>
                    <a:pt x="307087" y="76196"/>
                    <a:pt x="282706" y="49612"/>
                    <a:pt x="218475" y="37547"/>
                  </a:cubicBezTo>
                  <a:cubicBezTo>
                    <a:pt x="209263" y="24431"/>
                    <a:pt x="185984" y="0"/>
                    <a:pt x="152742" y="0"/>
                  </a:cubicBezTo>
                  <a:cubicBezTo>
                    <a:pt x="119300" y="0"/>
                    <a:pt x="95470" y="24981"/>
                    <a:pt x="85358" y="39750"/>
                  </a:cubicBezTo>
                  <a:cubicBezTo>
                    <a:pt x="35295" y="51965"/>
                    <a:pt x="0" y="77047"/>
                    <a:pt x="0" y="105332"/>
                  </a:cubicBezTo>
                  <a:cubicBezTo>
                    <a:pt x="-100" y="126910"/>
                    <a:pt x="20726" y="145933"/>
                    <a:pt x="52366" y="160151"/>
                  </a:cubicBezTo>
                  <a:close/>
                  <a:moveTo>
                    <a:pt x="102930" y="42053"/>
                  </a:moveTo>
                  <a:lnTo>
                    <a:pt x="113293" y="76446"/>
                  </a:lnTo>
                  <a:cubicBezTo>
                    <a:pt x="113843" y="78248"/>
                    <a:pt x="115195" y="79700"/>
                    <a:pt x="116947" y="80401"/>
                  </a:cubicBezTo>
                  <a:cubicBezTo>
                    <a:pt x="118700" y="81052"/>
                    <a:pt x="120702" y="80902"/>
                    <a:pt x="122304" y="79951"/>
                  </a:cubicBezTo>
                  <a:lnTo>
                    <a:pt x="145333" y="66033"/>
                  </a:lnTo>
                  <a:lnTo>
                    <a:pt x="156948" y="100777"/>
                  </a:lnTo>
                  <a:cubicBezTo>
                    <a:pt x="158450" y="105182"/>
                    <a:pt x="163306" y="105282"/>
                    <a:pt x="164657" y="104632"/>
                  </a:cubicBezTo>
                  <a:cubicBezTo>
                    <a:pt x="167711" y="103180"/>
                    <a:pt x="169564" y="100126"/>
                    <a:pt x="168512" y="96922"/>
                  </a:cubicBezTo>
                  <a:lnTo>
                    <a:pt x="154495" y="50914"/>
                  </a:lnTo>
                  <a:cubicBezTo>
                    <a:pt x="153894" y="49162"/>
                    <a:pt x="152542" y="47760"/>
                    <a:pt x="150840" y="47109"/>
                  </a:cubicBezTo>
                  <a:cubicBezTo>
                    <a:pt x="149088" y="46458"/>
                    <a:pt x="147185" y="46659"/>
                    <a:pt x="145583" y="47610"/>
                  </a:cubicBezTo>
                  <a:lnTo>
                    <a:pt x="124607" y="60276"/>
                  </a:lnTo>
                  <a:lnTo>
                    <a:pt x="117348" y="28286"/>
                  </a:lnTo>
                  <a:cubicBezTo>
                    <a:pt x="127961" y="20275"/>
                    <a:pt x="139976" y="15520"/>
                    <a:pt x="152692" y="15520"/>
                  </a:cubicBezTo>
                  <a:cubicBezTo>
                    <a:pt x="195696" y="15520"/>
                    <a:pt x="230540" y="69638"/>
                    <a:pt x="230540" y="122003"/>
                  </a:cubicBezTo>
                  <a:cubicBezTo>
                    <a:pt x="230540" y="134369"/>
                    <a:pt x="228588" y="144231"/>
                    <a:pt x="225033" y="152091"/>
                  </a:cubicBezTo>
                  <a:cubicBezTo>
                    <a:pt x="204057" y="158750"/>
                    <a:pt x="179126" y="162655"/>
                    <a:pt x="152642" y="162655"/>
                  </a:cubicBezTo>
                  <a:cubicBezTo>
                    <a:pt x="126159" y="162655"/>
                    <a:pt x="101228" y="158750"/>
                    <a:pt x="80251" y="152091"/>
                  </a:cubicBezTo>
                  <a:cubicBezTo>
                    <a:pt x="76697" y="144231"/>
                    <a:pt x="74744" y="134369"/>
                    <a:pt x="74744" y="122003"/>
                  </a:cubicBezTo>
                  <a:cubicBezTo>
                    <a:pt x="74744" y="92616"/>
                    <a:pt x="85708" y="62679"/>
                    <a:pt x="102930" y="42053"/>
                  </a:cubicBezTo>
                  <a:close/>
                </a:path>
              </a:pathLst>
            </a:custGeom>
            <a:grpFill/>
            <a:ln w="49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CC82F38-CEDA-480C-A3A5-9BB9A7A0F5D4}"/>
                </a:ext>
              </a:extLst>
            </p:cNvPr>
            <p:cNvSpPr/>
            <p:nvPr/>
          </p:nvSpPr>
          <p:spPr>
            <a:xfrm>
              <a:off x="2095869" y="527426"/>
              <a:ext cx="330415" cy="115145"/>
            </a:xfrm>
            <a:custGeom>
              <a:avLst/>
              <a:gdLst>
                <a:gd name="connsiteX0" fmla="*/ 171566 w 330415"/>
                <a:gd name="connsiteY0" fmla="*/ 118599 h 115144"/>
                <a:gd name="connsiteX1" fmla="*/ 331467 w 330415"/>
                <a:gd name="connsiteY1" fmla="*/ 0 h 115144"/>
                <a:gd name="connsiteX2" fmla="*/ 226535 w 330415"/>
                <a:gd name="connsiteY2" fmla="*/ 54368 h 115144"/>
                <a:gd name="connsiteX3" fmla="*/ 263331 w 330415"/>
                <a:gd name="connsiteY3" fmla="*/ 83355 h 115144"/>
                <a:gd name="connsiteX4" fmla="*/ 215070 w 330415"/>
                <a:gd name="connsiteY4" fmla="*/ 65232 h 115144"/>
                <a:gd name="connsiteX5" fmla="*/ 227136 w 330415"/>
                <a:gd name="connsiteY5" fmla="*/ 89813 h 115144"/>
                <a:gd name="connsiteX6" fmla="*/ 157498 w 330415"/>
                <a:gd name="connsiteY6" fmla="*/ 58724 h 115144"/>
                <a:gd name="connsiteX7" fmla="*/ 11665 w 330415"/>
                <a:gd name="connsiteY7" fmla="*/ 0 h 115144"/>
                <a:gd name="connsiteX8" fmla="*/ 24281 w 330415"/>
                <a:gd name="connsiteY8" fmla="*/ 37197 h 115144"/>
                <a:gd name="connsiteX9" fmla="*/ 0 w 330415"/>
                <a:gd name="connsiteY9" fmla="*/ 17722 h 115144"/>
                <a:gd name="connsiteX10" fmla="*/ 171566 w 330415"/>
                <a:gd name="connsiteY10" fmla="*/ 118599 h 1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415" h="115144">
                  <a:moveTo>
                    <a:pt x="171566" y="118599"/>
                  </a:moveTo>
                  <a:cubicBezTo>
                    <a:pt x="253018" y="118599"/>
                    <a:pt x="320403" y="67034"/>
                    <a:pt x="331467" y="0"/>
                  </a:cubicBezTo>
                  <a:cubicBezTo>
                    <a:pt x="313895" y="25782"/>
                    <a:pt x="275446" y="45707"/>
                    <a:pt x="226535" y="54368"/>
                  </a:cubicBezTo>
                  <a:cubicBezTo>
                    <a:pt x="251166" y="64982"/>
                    <a:pt x="263331" y="83355"/>
                    <a:pt x="263331" y="83355"/>
                  </a:cubicBezTo>
                  <a:cubicBezTo>
                    <a:pt x="247011" y="74894"/>
                    <a:pt x="230440" y="69137"/>
                    <a:pt x="215070" y="65232"/>
                  </a:cubicBezTo>
                  <a:cubicBezTo>
                    <a:pt x="218324" y="69638"/>
                    <a:pt x="222830" y="77247"/>
                    <a:pt x="227136" y="89813"/>
                  </a:cubicBezTo>
                  <a:cubicBezTo>
                    <a:pt x="197498" y="66834"/>
                    <a:pt x="169964" y="60476"/>
                    <a:pt x="157498" y="58724"/>
                  </a:cubicBezTo>
                  <a:cubicBezTo>
                    <a:pt x="89513" y="55870"/>
                    <a:pt x="33893" y="32591"/>
                    <a:pt x="11665" y="0"/>
                  </a:cubicBezTo>
                  <a:cubicBezTo>
                    <a:pt x="13817" y="13116"/>
                    <a:pt x="18123" y="25582"/>
                    <a:pt x="24281" y="37197"/>
                  </a:cubicBezTo>
                  <a:cubicBezTo>
                    <a:pt x="15920" y="31189"/>
                    <a:pt x="7710" y="24731"/>
                    <a:pt x="0" y="17722"/>
                  </a:cubicBezTo>
                  <a:cubicBezTo>
                    <a:pt x="28736" y="91465"/>
                    <a:pt x="110839" y="118599"/>
                    <a:pt x="171566" y="118599"/>
                  </a:cubicBezTo>
                  <a:close/>
                </a:path>
              </a:pathLst>
            </a:custGeom>
            <a:grpFill/>
            <a:ln w="4994" cap="flat">
              <a:noFill/>
              <a:prstDash val="solid"/>
              <a:miter/>
            </a:ln>
          </p:spPr>
          <p:txBody>
            <a:bodyPr rtlCol="0" anchor="ctr"/>
            <a:lstStyle/>
            <a:p>
              <a:endParaRPr lang="en-US"/>
            </a:p>
          </p:txBody>
        </p:sp>
      </p:grpSp>
      <p:cxnSp>
        <p:nvCxnSpPr>
          <p:cNvPr id="9" name="Straight Connector 8">
            <a:extLst>
              <a:ext uri="{FF2B5EF4-FFF2-40B4-BE49-F238E27FC236}">
                <a16:creationId xmlns:a16="http://schemas.microsoft.com/office/drawing/2014/main" id="{711916EC-29C2-4324-BCF1-E42D51F57B6A}"/>
              </a:ext>
            </a:extLst>
          </p:cNvPr>
          <p:cNvCxnSpPr>
            <a:cxnSpLocks/>
          </p:cNvCxnSpPr>
          <p:nvPr/>
        </p:nvCxnSpPr>
        <p:spPr>
          <a:xfrm>
            <a:off x="2349828" y="4200198"/>
            <a:ext cx="244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5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06" y="249208"/>
            <a:ext cx="8221664" cy="641023"/>
          </a:xfrm>
        </p:spPr>
        <p:txBody>
          <a:bodyPr anchor="ctr" anchorCtr="0"/>
          <a:lstStyle/>
          <a:p>
            <a:r>
              <a:rPr lang="en-US" sz="2400" dirty="0"/>
              <a:t>Agenda</a:t>
            </a:r>
          </a:p>
        </p:txBody>
      </p:sp>
      <p:graphicFrame>
        <p:nvGraphicFramePr>
          <p:cNvPr id="5" name="Table 4">
            <a:extLst>
              <a:ext uri="{FF2B5EF4-FFF2-40B4-BE49-F238E27FC236}">
                <a16:creationId xmlns:a16="http://schemas.microsoft.com/office/drawing/2014/main" id="{6C133867-176A-464B-A7FF-C76C5A7C98BC}"/>
              </a:ext>
            </a:extLst>
          </p:cNvPr>
          <p:cNvGraphicFramePr>
            <a:graphicFrameLocks noGrp="1"/>
          </p:cNvGraphicFramePr>
          <p:nvPr>
            <p:extLst>
              <p:ext uri="{D42A27DB-BD31-4B8C-83A1-F6EECF244321}">
                <p14:modId xmlns:p14="http://schemas.microsoft.com/office/powerpoint/2010/main" val="1958665601"/>
              </p:ext>
            </p:extLst>
          </p:nvPr>
        </p:nvGraphicFramePr>
        <p:xfrm>
          <a:off x="1807447" y="1634248"/>
          <a:ext cx="5787957" cy="2779902"/>
        </p:xfrm>
        <a:graphic>
          <a:graphicData uri="http://schemas.openxmlformats.org/drawingml/2006/table">
            <a:tbl>
              <a:tblPr firstRow="1" bandRow="1">
                <a:tableStyleId>{5C22544A-7EE6-4342-B048-85BDC9FD1C3A}</a:tableStyleId>
              </a:tblPr>
              <a:tblGrid>
                <a:gridCol w="5787957">
                  <a:extLst>
                    <a:ext uri="{9D8B030D-6E8A-4147-A177-3AD203B41FA5}">
                      <a16:colId xmlns:a16="http://schemas.microsoft.com/office/drawing/2014/main" val="20000"/>
                    </a:ext>
                  </a:extLst>
                </a:gridCol>
              </a:tblGrid>
              <a:tr h="92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solidFill>
                          <a:latin typeface="+mn-lt"/>
                          <a:ea typeface="+mn-ea"/>
                          <a:cs typeface="+mn-cs"/>
                        </a:rPr>
                        <a:t>1. </a:t>
                      </a:r>
                      <a:r>
                        <a:rPr lang="en-US" sz="1800" b="0" kern="1200" dirty="0">
                          <a:solidFill>
                            <a:schemeClr val="tx1"/>
                          </a:solidFill>
                          <a:latin typeface="+mn-lt"/>
                          <a:ea typeface="+mn-ea"/>
                          <a:cs typeface="+mn-cs"/>
                        </a:rPr>
                        <a:t>Market Volatility</a:t>
                      </a:r>
                    </a:p>
                  </a:txBody>
                  <a:tcPr marB="91440" anchor="b">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926634">
                <a:tc>
                  <a:txBody>
                    <a:bodyPr/>
                    <a:lstStyle/>
                    <a:p>
                      <a:pPr marL="0" algn="l" defTabSz="914400" rtl="0" eaLnBrk="1" latinLnBrk="0" hangingPunct="1"/>
                      <a:r>
                        <a:rPr lang="en-US" sz="1800" b="1" kern="1200" dirty="0">
                          <a:solidFill>
                            <a:schemeClr val="tx2"/>
                          </a:solidFill>
                          <a:latin typeface="+mn-lt"/>
                          <a:ea typeface="+mn-ea"/>
                          <a:cs typeface="+mn-cs"/>
                        </a:rPr>
                        <a:t>2. </a:t>
                      </a:r>
                      <a:r>
                        <a:rPr lang="en-US" sz="1800" b="0" kern="1200" dirty="0">
                          <a:solidFill>
                            <a:schemeClr val="tx1"/>
                          </a:solidFill>
                          <a:latin typeface="+mn-lt"/>
                          <a:ea typeface="+mn-ea"/>
                          <a:cs typeface="+mn-cs"/>
                        </a:rPr>
                        <a:t>Rising Healthcare Costs</a:t>
                      </a:r>
                    </a:p>
                  </a:txBody>
                  <a:tcPr marB="91440" anchor="b">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926634">
                <a:tc>
                  <a:txBody>
                    <a:bodyPr/>
                    <a:lstStyle/>
                    <a:p>
                      <a:r>
                        <a:rPr lang="en-US" sz="1800" b="1" kern="1200" dirty="0">
                          <a:solidFill>
                            <a:schemeClr val="tx2"/>
                          </a:solidFill>
                          <a:latin typeface="+mn-lt"/>
                          <a:ea typeface="+mn-ea"/>
                          <a:cs typeface="+mn-cs"/>
                        </a:rPr>
                        <a:t>3. </a:t>
                      </a:r>
                      <a:r>
                        <a:rPr lang="en-US" sz="1800" b="0" kern="1200" dirty="0">
                          <a:solidFill>
                            <a:schemeClr val="tx1"/>
                          </a:solidFill>
                          <a:latin typeface="+mn-lt"/>
                          <a:ea typeface="+mn-ea"/>
                          <a:cs typeface="+mn-cs"/>
                        </a:rPr>
                        <a:t>Longevity</a:t>
                      </a:r>
                    </a:p>
                  </a:txBody>
                  <a:tcPr marB="91440" anchor="b">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4131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3074" y="1981200"/>
            <a:ext cx="8390926" cy="33419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cxnSpLocks/>
          </p:cNvCxnSpPr>
          <p:nvPr/>
        </p:nvCxnSpPr>
        <p:spPr>
          <a:xfrm>
            <a:off x="1041990" y="3631549"/>
            <a:ext cx="50911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62349" y="4097017"/>
            <a:ext cx="3732278" cy="563231"/>
          </a:xfrm>
          <a:prstGeom prst="rect">
            <a:avLst/>
          </a:prstGeom>
        </p:spPr>
        <p:txBody>
          <a:bodyPr wrap="square">
            <a:spAutoFit/>
          </a:bodyPr>
          <a:lstStyle/>
          <a:p>
            <a:pPr>
              <a:lnSpc>
                <a:spcPct val="85000"/>
              </a:lnSpc>
              <a:spcBef>
                <a:spcPts val="2400"/>
              </a:spcBef>
              <a:buClr>
                <a:schemeClr val="tx2"/>
              </a:buClr>
            </a:pPr>
            <a:r>
              <a:rPr lang="en-US" dirty="0">
                <a:solidFill>
                  <a:schemeClr val="bg1"/>
                </a:solidFill>
              </a:rPr>
              <a:t>Contact your financial professional                       to schedule a meeting</a:t>
            </a:r>
          </a:p>
        </p:txBody>
      </p:sp>
      <p:sp>
        <p:nvSpPr>
          <p:cNvPr id="16" name="TextBox 15"/>
          <p:cNvSpPr txBox="1"/>
          <p:nvPr/>
        </p:nvSpPr>
        <p:spPr>
          <a:xfrm>
            <a:off x="1068768" y="3993912"/>
            <a:ext cx="498855" cy="769441"/>
          </a:xfrm>
          <a:prstGeom prst="rect">
            <a:avLst/>
          </a:prstGeom>
          <a:noFill/>
        </p:spPr>
        <p:txBody>
          <a:bodyPr wrap="none" rtlCol="0">
            <a:spAutoFit/>
          </a:bodyPr>
          <a:lstStyle/>
          <a:p>
            <a:r>
              <a:rPr lang="en-US" sz="4400" dirty="0">
                <a:solidFill>
                  <a:schemeClr val="bg1"/>
                </a:solidFill>
              </a:rPr>
              <a:t>2</a:t>
            </a:r>
          </a:p>
        </p:txBody>
      </p:sp>
      <p:sp>
        <p:nvSpPr>
          <p:cNvPr id="2" name="Rectangle 1"/>
          <p:cNvSpPr/>
          <p:nvPr/>
        </p:nvSpPr>
        <p:spPr>
          <a:xfrm>
            <a:off x="2562349" y="2594211"/>
            <a:ext cx="3002937" cy="563231"/>
          </a:xfrm>
          <a:prstGeom prst="rect">
            <a:avLst/>
          </a:prstGeom>
        </p:spPr>
        <p:txBody>
          <a:bodyPr wrap="square">
            <a:spAutoFit/>
          </a:bodyPr>
          <a:lstStyle/>
          <a:p>
            <a:pPr>
              <a:lnSpc>
                <a:spcPct val="85000"/>
              </a:lnSpc>
              <a:spcBef>
                <a:spcPts val="2400"/>
              </a:spcBef>
              <a:buClr>
                <a:schemeClr val="tx2"/>
              </a:buClr>
            </a:pPr>
            <a:r>
              <a:rPr lang="en-US" dirty="0">
                <a:solidFill>
                  <a:schemeClr val="bg1"/>
                </a:solidFill>
              </a:rPr>
              <a:t>Determine which risk concerns you the most</a:t>
            </a:r>
          </a:p>
        </p:txBody>
      </p:sp>
      <p:sp>
        <p:nvSpPr>
          <p:cNvPr id="15" name="TextBox 14"/>
          <p:cNvSpPr txBox="1"/>
          <p:nvPr/>
        </p:nvSpPr>
        <p:spPr>
          <a:xfrm>
            <a:off x="1051350" y="2491106"/>
            <a:ext cx="498855" cy="769441"/>
          </a:xfrm>
          <a:prstGeom prst="rect">
            <a:avLst/>
          </a:prstGeom>
          <a:noFill/>
        </p:spPr>
        <p:txBody>
          <a:bodyPr wrap="none" rtlCol="0">
            <a:spAutoFit/>
          </a:bodyPr>
          <a:lstStyle/>
          <a:p>
            <a:r>
              <a:rPr lang="en-US" sz="4400" dirty="0">
                <a:solidFill>
                  <a:schemeClr val="bg1"/>
                </a:solidFill>
              </a:rPr>
              <a:t>1</a:t>
            </a:r>
            <a:endParaRPr lang="en-US" sz="2400" dirty="0">
              <a:solidFill>
                <a:schemeClr val="bg1"/>
              </a:solidFill>
            </a:endParaRPr>
          </a:p>
        </p:txBody>
      </p:sp>
      <p:sp>
        <p:nvSpPr>
          <p:cNvPr id="4" name="Title 3"/>
          <p:cNvSpPr>
            <a:spLocks noGrp="1"/>
          </p:cNvSpPr>
          <p:nvPr>
            <p:ph type="title"/>
          </p:nvPr>
        </p:nvSpPr>
        <p:spPr>
          <a:xfrm>
            <a:off x="691983" y="360199"/>
            <a:ext cx="8221664" cy="679885"/>
          </a:xfrm>
        </p:spPr>
        <p:txBody>
          <a:bodyPr/>
          <a:lstStyle/>
          <a:p>
            <a:r>
              <a:rPr lang="en-US" sz="2400" dirty="0"/>
              <a:t>Next steps</a:t>
            </a:r>
          </a:p>
        </p:txBody>
      </p:sp>
      <p:grpSp>
        <p:nvGrpSpPr>
          <p:cNvPr id="48" name="Group 47"/>
          <p:cNvGrpSpPr/>
          <p:nvPr/>
        </p:nvGrpSpPr>
        <p:grpSpPr>
          <a:xfrm>
            <a:off x="1833012" y="4134717"/>
            <a:ext cx="425578" cy="627002"/>
            <a:chOff x="6559551" y="4576764"/>
            <a:chExt cx="684221" cy="1008062"/>
          </a:xfrm>
          <a:solidFill>
            <a:schemeClr val="bg1"/>
          </a:solidFill>
        </p:grpSpPr>
        <p:sp>
          <p:nvSpPr>
            <p:cNvPr id="49" name="Freeform 116"/>
            <p:cNvSpPr>
              <a:spLocks/>
            </p:cNvSpPr>
            <p:nvPr/>
          </p:nvSpPr>
          <p:spPr bwMode="auto">
            <a:xfrm>
              <a:off x="7138988" y="4692651"/>
              <a:ext cx="71438" cy="111125"/>
            </a:xfrm>
            <a:custGeom>
              <a:avLst/>
              <a:gdLst>
                <a:gd name="T0" fmla="*/ 36 w 41"/>
                <a:gd name="T1" fmla="*/ 18 h 63"/>
                <a:gd name="T2" fmla="*/ 12 w 41"/>
                <a:gd name="T3" fmla="*/ 2 h 63"/>
                <a:gd name="T4" fmla="*/ 0 w 41"/>
                <a:gd name="T5" fmla="*/ 7 h 63"/>
                <a:gd name="T6" fmla="*/ 0 w 41"/>
                <a:gd name="T7" fmla="*/ 63 h 63"/>
                <a:gd name="T8" fmla="*/ 22 w 41"/>
                <a:gd name="T9" fmla="*/ 52 h 63"/>
                <a:gd name="T10" fmla="*/ 36 w 41"/>
                <a:gd name="T11" fmla="*/ 18 h 63"/>
              </a:gdLst>
              <a:ahLst/>
              <a:cxnLst>
                <a:cxn ang="0">
                  <a:pos x="T0" y="T1"/>
                </a:cxn>
                <a:cxn ang="0">
                  <a:pos x="T2" y="T3"/>
                </a:cxn>
                <a:cxn ang="0">
                  <a:pos x="T4" y="T5"/>
                </a:cxn>
                <a:cxn ang="0">
                  <a:pos x="T6" y="T7"/>
                </a:cxn>
                <a:cxn ang="0">
                  <a:pos x="T8" y="T9"/>
                </a:cxn>
                <a:cxn ang="0">
                  <a:pos x="T10" y="T11"/>
                </a:cxn>
              </a:cxnLst>
              <a:rect l="0" t="0" r="r" b="b"/>
              <a:pathLst>
                <a:path w="41" h="63">
                  <a:moveTo>
                    <a:pt x="36" y="18"/>
                  </a:moveTo>
                  <a:cubicBezTo>
                    <a:pt x="32" y="7"/>
                    <a:pt x="20" y="0"/>
                    <a:pt x="12" y="2"/>
                  </a:cubicBezTo>
                  <a:cubicBezTo>
                    <a:pt x="9" y="3"/>
                    <a:pt x="4" y="5"/>
                    <a:pt x="0" y="7"/>
                  </a:cubicBezTo>
                  <a:cubicBezTo>
                    <a:pt x="0" y="63"/>
                    <a:pt x="0" y="63"/>
                    <a:pt x="0" y="63"/>
                  </a:cubicBezTo>
                  <a:cubicBezTo>
                    <a:pt x="22" y="52"/>
                    <a:pt x="22" y="52"/>
                    <a:pt x="22" y="52"/>
                  </a:cubicBezTo>
                  <a:cubicBezTo>
                    <a:pt x="35" y="46"/>
                    <a:pt x="41" y="31"/>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17"/>
            <p:cNvSpPr>
              <a:spLocks/>
            </p:cNvSpPr>
            <p:nvPr/>
          </p:nvSpPr>
          <p:spPr bwMode="auto">
            <a:xfrm>
              <a:off x="6559551" y="4654551"/>
              <a:ext cx="174625" cy="600075"/>
            </a:xfrm>
            <a:custGeom>
              <a:avLst/>
              <a:gdLst>
                <a:gd name="T0" fmla="*/ 100 w 100"/>
                <a:gd name="T1" fmla="*/ 307 h 343"/>
                <a:gd name="T2" fmla="*/ 84 w 100"/>
                <a:gd name="T3" fmla="*/ 270 h 343"/>
                <a:gd name="T4" fmla="*/ 84 w 100"/>
                <a:gd name="T5" fmla="*/ 21 h 343"/>
                <a:gd name="T6" fmla="*/ 40 w 100"/>
                <a:gd name="T7" fmla="*/ 5 h 343"/>
                <a:gd name="T8" fmla="*/ 27 w 100"/>
                <a:gd name="T9" fmla="*/ 130 h 343"/>
                <a:gd name="T10" fmla="*/ 4 w 100"/>
                <a:gd name="T11" fmla="*/ 219 h 343"/>
                <a:gd name="T12" fmla="*/ 78 w 100"/>
                <a:gd name="T13" fmla="*/ 343 h 343"/>
                <a:gd name="T14" fmla="*/ 100 w 100"/>
                <a:gd name="T15" fmla="*/ 307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343">
                  <a:moveTo>
                    <a:pt x="100" y="307"/>
                  </a:moveTo>
                  <a:cubicBezTo>
                    <a:pt x="90" y="298"/>
                    <a:pt x="84" y="285"/>
                    <a:pt x="84" y="270"/>
                  </a:cubicBezTo>
                  <a:cubicBezTo>
                    <a:pt x="84" y="21"/>
                    <a:pt x="84" y="21"/>
                    <a:pt x="84" y="21"/>
                  </a:cubicBezTo>
                  <a:cubicBezTo>
                    <a:pt x="70" y="2"/>
                    <a:pt x="49" y="0"/>
                    <a:pt x="40" y="5"/>
                  </a:cubicBezTo>
                  <a:cubicBezTo>
                    <a:pt x="29" y="12"/>
                    <a:pt x="53" y="53"/>
                    <a:pt x="27" y="130"/>
                  </a:cubicBezTo>
                  <a:cubicBezTo>
                    <a:pt x="16" y="162"/>
                    <a:pt x="6" y="193"/>
                    <a:pt x="4" y="219"/>
                  </a:cubicBezTo>
                  <a:cubicBezTo>
                    <a:pt x="0" y="282"/>
                    <a:pt x="35" y="325"/>
                    <a:pt x="78" y="343"/>
                  </a:cubicBezTo>
                  <a:cubicBezTo>
                    <a:pt x="76" y="333"/>
                    <a:pt x="86" y="312"/>
                    <a:pt x="100" y="3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18"/>
            <p:cNvSpPr>
              <a:spLocks/>
            </p:cNvSpPr>
            <p:nvPr/>
          </p:nvSpPr>
          <p:spPr bwMode="auto">
            <a:xfrm>
              <a:off x="7004051" y="5064126"/>
              <a:ext cx="34925" cy="49213"/>
            </a:xfrm>
            <a:custGeom>
              <a:avLst/>
              <a:gdLst>
                <a:gd name="T0" fmla="*/ 0 w 20"/>
                <a:gd name="T1" fmla="*/ 0 h 28"/>
                <a:gd name="T2" fmla="*/ 0 w 20"/>
                <a:gd name="T3" fmla="*/ 27 h 28"/>
                <a:gd name="T4" fmla="*/ 7 w 20"/>
                <a:gd name="T5" fmla="*/ 26 h 28"/>
                <a:gd name="T6" fmla="*/ 18 w 20"/>
                <a:gd name="T7" fmla="*/ 28 h 28"/>
                <a:gd name="T8" fmla="*/ 20 w 20"/>
                <a:gd name="T9" fmla="*/ 0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cubicBezTo>
                    <a:pt x="0" y="27"/>
                    <a:pt x="0" y="27"/>
                    <a:pt x="0" y="27"/>
                  </a:cubicBezTo>
                  <a:cubicBezTo>
                    <a:pt x="2" y="27"/>
                    <a:pt x="5" y="26"/>
                    <a:pt x="7" y="26"/>
                  </a:cubicBezTo>
                  <a:cubicBezTo>
                    <a:pt x="11" y="26"/>
                    <a:pt x="15" y="27"/>
                    <a:pt x="18" y="28"/>
                  </a:cubicBezTo>
                  <a:cubicBezTo>
                    <a:pt x="15" y="18"/>
                    <a:pt x="16" y="8"/>
                    <a:pt x="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19"/>
            <p:cNvSpPr>
              <a:spLocks noEditPoints="1"/>
            </p:cNvSpPr>
            <p:nvPr/>
          </p:nvSpPr>
          <p:spPr bwMode="auto">
            <a:xfrm>
              <a:off x="6738938" y="4576764"/>
              <a:ext cx="366713" cy="604838"/>
            </a:xfrm>
            <a:custGeom>
              <a:avLst/>
              <a:gdLst>
                <a:gd name="T0" fmla="*/ 187 w 210"/>
                <a:gd name="T1" fmla="*/ 4 h 346"/>
                <a:gd name="T2" fmla="*/ 105 w 210"/>
                <a:gd name="T3" fmla="*/ 0 h 346"/>
                <a:gd name="T4" fmla="*/ 23 w 210"/>
                <a:gd name="T5" fmla="*/ 4 h 346"/>
                <a:gd name="T6" fmla="*/ 0 w 210"/>
                <a:gd name="T7" fmla="*/ 31 h 346"/>
                <a:gd name="T8" fmla="*/ 0 w 210"/>
                <a:gd name="T9" fmla="*/ 315 h 346"/>
                <a:gd name="T10" fmla="*/ 23 w 210"/>
                <a:gd name="T11" fmla="*/ 343 h 346"/>
                <a:gd name="T12" fmla="*/ 60 w 210"/>
                <a:gd name="T13" fmla="*/ 346 h 346"/>
                <a:gd name="T14" fmla="*/ 60 w 210"/>
                <a:gd name="T15" fmla="*/ 279 h 346"/>
                <a:gd name="T16" fmla="*/ 21 w 210"/>
                <a:gd name="T17" fmla="*/ 279 h 346"/>
                <a:gd name="T18" fmla="*/ 21 w 210"/>
                <a:gd name="T19" fmla="*/ 53 h 346"/>
                <a:gd name="T20" fmla="*/ 189 w 210"/>
                <a:gd name="T21" fmla="*/ 53 h 346"/>
                <a:gd name="T22" fmla="*/ 189 w 210"/>
                <a:gd name="T23" fmla="*/ 145 h 346"/>
                <a:gd name="T24" fmla="*/ 210 w 210"/>
                <a:gd name="T25" fmla="*/ 136 h 346"/>
                <a:gd name="T26" fmla="*/ 210 w 210"/>
                <a:gd name="T27" fmla="*/ 31 h 346"/>
                <a:gd name="T28" fmla="*/ 187 w 210"/>
                <a:gd name="T29" fmla="*/ 4 h 346"/>
                <a:gd name="T30" fmla="*/ 113 w 210"/>
                <a:gd name="T31" fmla="*/ 36 h 346"/>
                <a:gd name="T32" fmla="*/ 96 w 210"/>
                <a:gd name="T33" fmla="*/ 36 h 346"/>
                <a:gd name="T34" fmla="*/ 88 w 210"/>
                <a:gd name="T35" fmla="*/ 28 h 346"/>
                <a:gd name="T36" fmla="*/ 96 w 210"/>
                <a:gd name="T37" fmla="*/ 20 h 346"/>
                <a:gd name="T38" fmla="*/ 113 w 210"/>
                <a:gd name="T39" fmla="*/ 20 h 346"/>
                <a:gd name="T40" fmla="*/ 122 w 210"/>
                <a:gd name="T41" fmla="*/ 28 h 346"/>
                <a:gd name="T42" fmla="*/ 113 w 210"/>
                <a:gd name="T43" fmla="*/ 3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0" h="346">
                  <a:moveTo>
                    <a:pt x="187" y="4"/>
                  </a:moveTo>
                  <a:cubicBezTo>
                    <a:pt x="157" y="1"/>
                    <a:pt x="131" y="0"/>
                    <a:pt x="105" y="0"/>
                  </a:cubicBezTo>
                  <a:cubicBezTo>
                    <a:pt x="79" y="0"/>
                    <a:pt x="53" y="1"/>
                    <a:pt x="23" y="4"/>
                  </a:cubicBezTo>
                  <a:cubicBezTo>
                    <a:pt x="10" y="6"/>
                    <a:pt x="0" y="18"/>
                    <a:pt x="0" y="31"/>
                  </a:cubicBezTo>
                  <a:cubicBezTo>
                    <a:pt x="0" y="315"/>
                    <a:pt x="0" y="315"/>
                    <a:pt x="0" y="315"/>
                  </a:cubicBezTo>
                  <a:cubicBezTo>
                    <a:pt x="0" y="329"/>
                    <a:pt x="10" y="341"/>
                    <a:pt x="23" y="343"/>
                  </a:cubicBezTo>
                  <a:cubicBezTo>
                    <a:pt x="36" y="344"/>
                    <a:pt x="48" y="345"/>
                    <a:pt x="60" y="346"/>
                  </a:cubicBezTo>
                  <a:cubicBezTo>
                    <a:pt x="60" y="279"/>
                    <a:pt x="60" y="279"/>
                    <a:pt x="60" y="279"/>
                  </a:cubicBezTo>
                  <a:cubicBezTo>
                    <a:pt x="21" y="279"/>
                    <a:pt x="21" y="279"/>
                    <a:pt x="21" y="279"/>
                  </a:cubicBezTo>
                  <a:cubicBezTo>
                    <a:pt x="21" y="53"/>
                    <a:pt x="21" y="53"/>
                    <a:pt x="21" y="53"/>
                  </a:cubicBezTo>
                  <a:cubicBezTo>
                    <a:pt x="189" y="53"/>
                    <a:pt x="189" y="53"/>
                    <a:pt x="189" y="53"/>
                  </a:cubicBezTo>
                  <a:cubicBezTo>
                    <a:pt x="189" y="145"/>
                    <a:pt x="189" y="145"/>
                    <a:pt x="189" y="145"/>
                  </a:cubicBezTo>
                  <a:cubicBezTo>
                    <a:pt x="210" y="136"/>
                    <a:pt x="210" y="136"/>
                    <a:pt x="210" y="136"/>
                  </a:cubicBezTo>
                  <a:cubicBezTo>
                    <a:pt x="210" y="31"/>
                    <a:pt x="210" y="31"/>
                    <a:pt x="210" y="31"/>
                  </a:cubicBezTo>
                  <a:cubicBezTo>
                    <a:pt x="210" y="18"/>
                    <a:pt x="200" y="6"/>
                    <a:pt x="187" y="4"/>
                  </a:cubicBezTo>
                  <a:close/>
                  <a:moveTo>
                    <a:pt x="113" y="36"/>
                  </a:moveTo>
                  <a:cubicBezTo>
                    <a:pt x="96" y="36"/>
                    <a:pt x="96" y="36"/>
                    <a:pt x="96" y="36"/>
                  </a:cubicBezTo>
                  <a:cubicBezTo>
                    <a:pt x="91" y="36"/>
                    <a:pt x="88" y="33"/>
                    <a:pt x="88" y="28"/>
                  </a:cubicBezTo>
                  <a:cubicBezTo>
                    <a:pt x="88" y="24"/>
                    <a:pt x="91" y="20"/>
                    <a:pt x="96" y="20"/>
                  </a:cubicBezTo>
                  <a:cubicBezTo>
                    <a:pt x="113" y="20"/>
                    <a:pt x="113" y="20"/>
                    <a:pt x="113" y="20"/>
                  </a:cubicBezTo>
                  <a:cubicBezTo>
                    <a:pt x="118" y="20"/>
                    <a:pt x="122" y="24"/>
                    <a:pt x="122" y="28"/>
                  </a:cubicBezTo>
                  <a:cubicBezTo>
                    <a:pt x="122" y="33"/>
                    <a:pt x="118" y="36"/>
                    <a:pt x="11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20"/>
            <p:cNvSpPr>
              <a:spLocks/>
            </p:cNvSpPr>
            <p:nvPr/>
          </p:nvSpPr>
          <p:spPr bwMode="auto">
            <a:xfrm>
              <a:off x="7054851" y="4938714"/>
              <a:ext cx="130175" cy="98425"/>
            </a:xfrm>
            <a:custGeom>
              <a:avLst/>
              <a:gdLst>
                <a:gd name="T0" fmla="*/ 70 w 74"/>
                <a:gd name="T1" fmla="*/ 15 h 57"/>
                <a:gd name="T2" fmla="*/ 49 w 74"/>
                <a:gd name="T3" fmla="*/ 0 h 57"/>
                <a:gd name="T4" fmla="*/ 41 w 74"/>
                <a:gd name="T5" fmla="*/ 2 h 57"/>
                <a:gd name="T6" fmla="*/ 17 w 74"/>
                <a:gd name="T7" fmla="*/ 13 h 57"/>
                <a:gd name="T8" fmla="*/ 5 w 74"/>
                <a:gd name="T9" fmla="*/ 43 h 57"/>
                <a:gd name="T10" fmla="*/ 25 w 74"/>
                <a:gd name="T11" fmla="*/ 57 h 57"/>
                <a:gd name="T12" fmla="*/ 34 w 74"/>
                <a:gd name="T13" fmla="*/ 55 h 57"/>
                <a:gd name="T14" fmla="*/ 58 w 74"/>
                <a:gd name="T15" fmla="*/ 45 h 57"/>
                <a:gd name="T16" fmla="*/ 70 w 74"/>
                <a:gd name="T17"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57">
                  <a:moveTo>
                    <a:pt x="70" y="15"/>
                  </a:moveTo>
                  <a:cubicBezTo>
                    <a:pt x="66" y="5"/>
                    <a:pt x="57" y="0"/>
                    <a:pt x="49" y="0"/>
                  </a:cubicBezTo>
                  <a:cubicBezTo>
                    <a:pt x="46" y="0"/>
                    <a:pt x="43" y="1"/>
                    <a:pt x="41" y="2"/>
                  </a:cubicBezTo>
                  <a:cubicBezTo>
                    <a:pt x="17" y="13"/>
                    <a:pt x="17" y="13"/>
                    <a:pt x="17" y="13"/>
                  </a:cubicBezTo>
                  <a:cubicBezTo>
                    <a:pt x="5" y="18"/>
                    <a:pt x="0" y="31"/>
                    <a:pt x="5" y="43"/>
                  </a:cubicBezTo>
                  <a:cubicBezTo>
                    <a:pt x="8" y="52"/>
                    <a:pt x="17" y="57"/>
                    <a:pt x="25" y="57"/>
                  </a:cubicBezTo>
                  <a:cubicBezTo>
                    <a:pt x="28" y="57"/>
                    <a:pt x="31" y="56"/>
                    <a:pt x="34" y="55"/>
                  </a:cubicBezTo>
                  <a:cubicBezTo>
                    <a:pt x="58" y="45"/>
                    <a:pt x="58" y="45"/>
                    <a:pt x="58" y="45"/>
                  </a:cubicBezTo>
                  <a:cubicBezTo>
                    <a:pt x="69" y="40"/>
                    <a:pt x="74" y="26"/>
                    <a:pt x="7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21"/>
            <p:cNvSpPr>
              <a:spLocks/>
            </p:cNvSpPr>
            <p:nvPr/>
          </p:nvSpPr>
          <p:spPr bwMode="auto">
            <a:xfrm>
              <a:off x="7054851" y="4843464"/>
              <a:ext cx="117475" cy="92075"/>
            </a:xfrm>
            <a:custGeom>
              <a:avLst/>
              <a:gdLst>
                <a:gd name="T0" fmla="*/ 33 w 67"/>
                <a:gd name="T1" fmla="*/ 1 h 53"/>
                <a:gd name="T2" fmla="*/ 17 w 67"/>
                <a:gd name="T3" fmla="*/ 9 h 53"/>
                <a:gd name="T4" fmla="*/ 5 w 67"/>
                <a:gd name="T5" fmla="*/ 39 h 53"/>
                <a:gd name="T6" fmla="*/ 25 w 67"/>
                <a:gd name="T7" fmla="*/ 53 h 53"/>
                <a:gd name="T8" fmla="*/ 34 w 67"/>
                <a:gd name="T9" fmla="*/ 51 h 53"/>
                <a:gd name="T10" fmla="*/ 50 w 67"/>
                <a:gd name="T11" fmla="*/ 44 h 53"/>
                <a:gd name="T12" fmla="*/ 62 w 67"/>
                <a:gd name="T13" fmla="*/ 14 h 53"/>
                <a:gd name="T14" fmla="*/ 41 w 67"/>
                <a:gd name="T15" fmla="*/ 0 h 53"/>
                <a:gd name="T16" fmla="*/ 33 w 67"/>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3">
                  <a:moveTo>
                    <a:pt x="33" y="1"/>
                  </a:moveTo>
                  <a:cubicBezTo>
                    <a:pt x="17" y="9"/>
                    <a:pt x="17" y="9"/>
                    <a:pt x="17" y="9"/>
                  </a:cubicBezTo>
                  <a:cubicBezTo>
                    <a:pt x="5" y="14"/>
                    <a:pt x="0" y="27"/>
                    <a:pt x="5" y="39"/>
                  </a:cubicBezTo>
                  <a:cubicBezTo>
                    <a:pt x="9" y="48"/>
                    <a:pt x="17" y="53"/>
                    <a:pt x="25" y="53"/>
                  </a:cubicBezTo>
                  <a:cubicBezTo>
                    <a:pt x="28" y="53"/>
                    <a:pt x="31" y="52"/>
                    <a:pt x="34" y="51"/>
                  </a:cubicBezTo>
                  <a:cubicBezTo>
                    <a:pt x="50" y="44"/>
                    <a:pt x="50" y="44"/>
                    <a:pt x="50" y="44"/>
                  </a:cubicBezTo>
                  <a:cubicBezTo>
                    <a:pt x="61" y="39"/>
                    <a:pt x="67" y="25"/>
                    <a:pt x="62" y="14"/>
                  </a:cubicBezTo>
                  <a:cubicBezTo>
                    <a:pt x="58" y="4"/>
                    <a:pt x="50" y="0"/>
                    <a:pt x="41" y="0"/>
                  </a:cubicBezTo>
                  <a:cubicBezTo>
                    <a:pt x="38" y="0"/>
                    <a:pt x="36" y="0"/>
                    <a:pt x="3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22"/>
            <p:cNvSpPr>
              <a:spLocks/>
            </p:cNvSpPr>
            <p:nvPr/>
          </p:nvSpPr>
          <p:spPr bwMode="auto">
            <a:xfrm>
              <a:off x="7059613" y="5041901"/>
              <a:ext cx="119063" cy="87313"/>
            </a:xfrm>
            <a:custGeom>
              <a:avLst/>
              <a:gdLst>
                <a:gd name="T0" fmla="*/ 45 w 68"/>
                <a:gd name="T1" fmla="*/ 0 h 50"/>
                <a:gd name="T2" fmla="*/ 37 w 68"/>
                <a:gd name="T3" fmla="*/ 1 h 50"/>
                <a:gd name="T4" fmla="*/ 16 w 68"/>
                <a:gd name="T5" fmla="*/ 11 h 50"/>
                <a:gd name="T6" fmla="*/ 5 w 68"/>
                <a:gd name="T7" fmla="*/ 38 h 50"/>
                <a:gd name="T8" fmla="*/ 24 w 68"/>
                <a:gd name="T9" fmla="*/ 50 h 50"/>
                <a:gd name="T10" fmla="*/ 31 w 68"/>
                <a:gd name="T11" fmla="*/ 49 h 50"/>
                <a:gd name="T12" fmla="*/ 53 w 68"/>
                <a:gd name="T13" fmla="*/ 39 h 50"/>
                <a:gd name="T14" fmla="*/ 64 w 68"/>
                <a:gd name="T15" fmla="*/ 12 h 50"/>
                <a:gd name="T16" fmla="*/ 45 w 6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0">
                  <a:moveTo>
                    <a:pt x="45" y="0"/>
                  </a:moveTo>
                  <a:cubicBezTo>
                    <a:pt x="42" y="0"/>
                    <a:pt x="40" y="0"/>
                    <a:pt x="37" y="1"/>
                  </a:cubicBezTo>
                  <a:cubicBezTo>
                    <a:pt x="16" y="11"/>
                    <a:pt x="16" y="11"/>
                    <a:pt x="16" y="11"/>
                  </a:cubicBezTo>
                  <a:cubicBezTo>
                    <a:pt x="5" y="15"/>
                    <a:pt x="0" y="27"/>
                    <a:pt x="5" y="38"/>
                  </a:cubicBezTo>
                  <a:cubicBezTo>
                    <a:pt x="8" y="46"/>
                    <a:pt x="16" y="50"/>
                    <a:pt x="24" y="50"/>
                  </a:cubicBezTo>
                  <a:cubicBezTo>
                    <a:pt x="26" y="50"/>
                    <a:pt x="29" y="50"/>
                    <a:pt x="31" y="49"/>
                  </a:cubicBezTo>
                  <a:cubicBezTo>
                    <a:pt x="53" y="39"/>
                    <a:pt x="53" y="39"/>
                    <a:pt x="53" y="39"/>
                  </a:cubicBezTo>
                  <a:cubicBezTo>
                    <a:pt x="63" y="35"/>
                    <a:pt x="68" y="23"/>
                    <a:pt x="64" y="12"/>
                  </a:cubicBezTo>
                  <a:cubicBezTo>
                    <a:pt x="60" y="4"/>
                    <a:pt x="52"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23"/>
            <p:cNvSpPr>
              <a:spLocks/>
            </p:cNvSpPr>
            <p:nvPr/>
          </p:nvSpPr>
          <p:spPr bwMode="auto">
            <a:xfrm>
              <a:off x="6721484" y="4949826"/>
              <a:ext cx="522288" cy="635000"/>
            </a:xfrm>
            <a:custGeom>
              <a:avLst/>
              <a:gdLst>
                <a:gd name="T0" fmla="*/ 273 w 299"/>
                <a:gd name="T1" fmla="*/ 155 h 363"/>
                <a:gd name="T2" fmla="*/ 249 w 299"/>
                <a:gd name="T3" fmla="*/ 170 h 363"/>
                <a:gd name="T4" fmla="*/ 249 w 299"/>
                <a:gd name="T5" fmla="*/ 155 h 363"/>
                <a:gd name="T6" fmla="*/ 222 w 299"/>
                <a:gd name="T7" fmla="*/ 128 h 363"/>
                <a:gd name="T8" fmla="*/ 196 w 299"/>
                <a:gd name="T9" fmla="*/ 147 h 363"/>
                <a:gd name="T10" fmla="*/ 169 w 299"/>
                <a:gd name="T11" fmla="*/ 115 h 363"/>
                <a:gd name="T12" fmla="*/ 143 w 299"/>
                <a:gd name="T13" fmla="*/ 137 h 363"/>
                <a:gd name="T14" fmla="*/ 143 w 299"/>
                <a:gd name="T15" fmla="*/ 27 h 363"/>
                <a:gd name="T16" fmla="*/ 116 w 299"/>
                <a:gd name="T17" fmla="*/ 0 h 363"/>
                <a:gd name="T18" fmla="*/ 89 w 299"/>
                <a:gd name="T19" fmla="*/ 27 h 363"/>
                <a:gd name="T20" fmla="*/ 89 w 299"/>
                <a:gd name="T21" fmla="*/ 198 h 363"/>
                <a:gd name="T22" fmla="*/ 36 w 299"/>
                <a:gd name="T23" fmla="*/ 153 h 363"/>
                <a:gd name="T24" fmla="*/ 5 w 299"/>
                <a:gd name="T25" fmla="*/ 169 h 363"/>
                <a:gd name="T26" fmla="*/ 66 w 299"/>
                <a:gd name="T27" fmla="*/ 263 h 363"/>
                <a:gd name="T28" fmla="*/ 191 w 299"/>
                <a:gd name="T29" fmla="*/ 363 h 363"/>
                <a:gd name="T30" fmla="*/ 299 w 299"/>
                <a:gd name="T31" fmla="*/ 273 h 363"/>
                <a:gd name="T32" fmla="*/ 299 w 299"/>
                <a:gd name="T33" fmla="*/ 181 h 363"/>
                <a:gd name="T34" fmla="*/ 273 w 299"/>
                <a:gd name="T35" fmla="*/ 15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63">
                  <a:moveTo>
                    <a:pt x="273" y="155"/>
                  </a:moveTo>
                  <a:cubicBezTo>
                    <a:pt x="262" y="155"/>
                    <a:pt x="253" y="161"/>
                    <a:pt x="249" y="170"/>
                  </a:cubicBezTo>
                  <a:cubicBezTo>
                    <a:pt x="249" y="155"/>
                    <a:pt x="249" y="155"/>
                    <a:pt x="249" y="155"/>
                  </a:cubicBezTo>
                  <a:cubicBezTo>
                    <a:pt x="249" y="140"/>
                    <a:pt x="237" y="128"/>
                    <a:pt x="222" y="128"/>
                  </a:cubicBezTo>
                  <a:cubicBezTo>
                    <a:pt x="210" y="128"/>
                    <a:pt x="199" y="136"/>
                    <a:pt x="196" y="147"/>
                  </a:cubicBezTo>
                  <a:cubicBezTo>
                    <a:pt x="196" y="127"/>
                    <a:pt x="187" y="115"/>
                    <a:pt x="169" y="115"/>
                  </a:cubicBezTo>
                  <a:cubicBezTo>
                    <a:pt x="156" y="115"/>
                    <a:pt x="145" y="124"/>
                    <a:pt x="143" y="137"/>
                  </a:cubicBezTo>
                  <a:cubicBezTo>
                    <a:pt x="143" y="27"/>
                    <a:pt x="143" y="27"/>
                    <a:pt x="143" y="27"/>
                  </a:cubicBezTo>
                  <a:cubicBezTo>
                    <a:pt x="143" y="12"/>
                    <a:pt x="131" y="0"/>
                    <a:pt x="116" y="0"/>
                  </a:cubicBezTo>
                  <a:cubicBezTo>
                    <a:pt x="101" y="0"/>
                    <a:pt x="89" y="12"/>
                    <a:pt x="89" y="27"/>
                  </a:cubicBezTo>
                  <a:cubicBezTo>
                    <a:pt x="89" y="198"/>
                    <a:pt x="89" y="198"/>
                    <a:pt x="89" y="198"/>
                  </a:cubicBezTo>
                  <a:cubicBezTo>
                    <a:pt x="71" y="163"/>
                    <a:pt x="52" y="153"/>
                    <a:pt x="36" y="153"/>
                  </a:cubicBezTo>
                  <a:cubicBezTo>
                    <a:pt x="20" y="153"/>
                    <a:pt x="7" y="163"/>
                    <a:pt x="5" y="169"/>
                  </a:cubicBezTo>
                  <a:cubicBezTo>
                    <a:pt x="0" y="179"/>
                    <a:pt x="39" y="196"/>
                    <a:pt x="66" y="263"/>
                  </a:cubicBezTo>
                  <a:cubicBezTo>
                    <a:pt x="95" y="336"/>
                    <a:pt x="119" y="363"/>
                    <a:pt x="191" y="363"/>
                  </a:cubicBezTo>
                  <a:cubicBezTo>
                    <a:pt x="269" y="363"/>
                    <a:pt x="299" y="308"/>
                    <a:pt x="299" y="273"/>
                  </a:cubicBezTo>
                  <a:cubicBezTo>
                    <a:pt x="299" y="181"/>
                    <a:pt x="299" y="181"/>
                    <a:pt x="299" y="181"/>
                  </a:cubicBezTo>
                  <a:cubicBezTo>
                    <a:pt x="299" y="167"/>
                    <a:pt x="287" y="155"/>
                    <a:pt x="273" y="155"/>
                  </a:cubicBezTo>
                  <a:close/>
                </a:path>
              </a:pathLst>
            </a:custGeom>
            <a:grpFill/>
            <a:ln w="19050">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23"/>
            <p:cNvSpPr>
              <a:spLocks/>
            </p:cNvSpPr>
            <p:nvPr/>
          </p:nvSpPr>
          <p:spPr bwMode="auto">
            <a:xfrm>
              <a:off x="6721483" y="4949826"/>
              <a:ext cx="522288" cy="635000"/>
            </a:xfrm>
            <a:custGeom>
              <a:avLst/>
              <a:gdLst>
                <a:gd name="T0" fmla="*/ 273 w 299"/>
                <a:gd name="T1" fmla="*/ 155 h 363"/>
                <a:gd name="T2" fmla="*/ 249 w 299"/>
                <a:gd name="T3" fmla="*/ 170 h 363"/>
                <a:gd name="T4" fmla="*/ 249 w 299"/>
                <a:gd name="T5" fmla="*/ 155 h 363"/>
                <a:gd name="T6" fmla="*/ 222 w 299"/>
                <a:gd name="T7" fmla="*/ 128 h 363"/>
                <a:gd name="T8" fmla="*/ 196 w 299"/>
                <a:gd name="T9" fmla="*/ 147 h 363"/>
                <a:gd name="T10" fmla="*/ 169 w 299"/>
                <a:gd name="T11" fmla="*/ 115 h 363"/>
                <a:gd name="T12" fmla="*/ 143 w 299"/>
                <a:gd name="T13" fmla="*/ 137 h 363"/>
                <a:gd name="T14" fmla="*/ 143 w 299"/>
                <a:gd name="T15" fmla="*/ 27 h 363"/>
                <a:gd name="T16" fmla="*/ 116 w 299"/>
                <a:gd name="T17" fmla="*/ 0 h 363"/>
                <a:gd name="T18" fmla="*/ 89 w 299"/>
                <a:gd name="T19" fmla="*/ 27 h 363"/>
                <a:gd name="T20" fmla="*/ 89 w 299"/>
                <a:gd name="T21" fmla="*/ 198 h 363"/>
                <a:gd name="T22" fmla="*/ 36 w 299"/>
                <a:gd name="T23" fmla="*/ 153 h 363"/>
                <a:gd name="T24" fmla="*/ 5 w 299"/>
                <a:gd name="T25" fmla="*/ 169 h 363"/>
                <a:gd name="T26" fmla="*/ 66 w 299"/>
                <a:gd name="T27" fmla="*/ 263 h 363"/>
                <a:gd name="T28" fmla="*/ 191 w 299"/>
                <a:gd name="T29" fmla="*/ 363 h 363"/>
                <a:gd name="T30" fmla="*/ 299 w 299"/>
                <a:gd name="T31" fmla="*/ 273 h 363"/>
                <a:gd name="T32" fmla="*/ 299 w 299"/>
                <a:gd name="T33" fmla="*/ 181 h 363"/>
                <a:gd name="T34" fmla="*/ 273 w 299"/>
                <a:gd name="T35" fmla="*/ 15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63">
                  <a:moveTo>
                    <a:pt x="273" y="155"/>
                  </a:moveTo>
                  <a:cubicBezTo>
                    <a:pt x="262" y="155"/>
                    <a:pt x="253" y="161"/>
                    <a:pt x="249" y="170"/>
                  </a:cubicBezTo>
                  <a:cubicBezTo>
                    <a:pt x="249" y="155"/>
                    <a:pt x="249" y="155"/>
                    <a:pt x="249" y="155"/>
                  </a:cubicBezTo>
                  <a:cubicBezTo>
                    <a:pt x="249" y="140"/>
                    <a:pt x="237" y="128"/>
                    <a:pt x="222" y="128"/>
                  </a:cubicBezTo>
                  <a:cubicBezTo>
                    <a:pt x="210" y="128"/>
                    <a:pt x="199" y="136"/>
                    <a:pt x="196" y="147"/>
                  </a:cubicBezTo>
                  <a:cubicBezTo>
                    <a:pt x="196" y="127"/>
                    <a:pt x="187" y="115"/>
                    <a:pt x="169" y="115"/>
                  </a:cubicBezTo>
                  <a:cubicBezTo>
                    <a:pt x="156" y="115"/>
                    <a:pt x="145" y="124"/>
                    <a:pt x="143" y="137"/>
                  </a:cubicBezTo>
                  <a:cubicBezTo>
                    <a:pt x="143" y="27"/>
                    <a:pt x="143" y="27"/>
                    <a:pt x="143" y="27"/>
                  </a:cubicBezTo>
                  <a:cubicBezTo>
                    <a:pt x="143" y="12"/>
                    <a:pt x="131" y="0"/>
                    <a:pt x="116" y="0"/>
                  </a:cubicBezTo>
                  <a:cubicBezTo>
                    <a:pt x="101" y="0"/>
                    <a:pt x="89" y="12"/>
                    <a:pt x="89" y="27"/>
                  </a:cubicBezTo>
                  <a:cubicBezTo>
                    <a:pt x="89" y="198"/>
                    <a:pt x="89" y="198"/>
                    <a:pt x="89" y="198"/>
                  </a:cubicBezTo>
                  <a:cubicBezTo>
                    <a:pt x="71" y="163"/>
                    <a:pt x="52" y="153"/>
                    <a:pt x="36" y="153"/>
                  </a:cubicBezTo>
                  <a:cubicBezTo>
                    <a:pt x="20" y="153"/>
                    <a:pt x="7" y="163"/>
                    <a:pt x="5" y="169"/>
                  </a:cubicBezTo>
                  <a:cubicBezTo>
                    <a:pt x="0" y="179"/>
                    <a:pt x="39" y="196"/>
                    <a:pt x="66" y="263"/>
                  </a:cubicBezTo>
                  <a:cubicBezTo>
                    <a:pt x="95" y="336"/>
                    <a:pt x="119" y="363"/>
                    <a:pt x="191" y="363"/>
                  </a:cubicBezTo>
                  <a:cubicBezTo>
                    <a:pt x="269" y="363"/>
                    <a:pt x="299" y="308"/>
                    <a:pt x="299" y="273"/>
                  </a:cubicBezTo>
                  <a:cubicBezTo>
                    <a:pt x="299" y="181"/>
                    <a:pt x="299" y="181"/>
                    <a:pt x="299" y="181"/>
                  </a:cubicBezTo>
                  <a:cubicBezTo>
                    <a:pt x="299" y="167"/>
                    <a:pt x="287" y="155"/>
                    <a:pt x="273"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p:cNvGrpSpPr/>
          <p:nvPr/>
        </p:nvGrpSpPr>
        <p:grpSpPr>
          <a:xfrm>
            <a:off x="1706081" y="2491106"/>
            <a:ext cx="646992" cy="698342"/>
            <a:chOff x="3303588" y="4673600"/>
            <a:chExt cx="1100138" cy="1187450"/>
          </a:xfrm>
          <a:solidFill>
            <a:schemeClr val="bg1"/>
          </a:solidFill>
        </p:grpSpPr>
        <p:sp>
          <p:nvSpPr>
            <p:cNvPr id="58" name="Freeform 39"/>
            <p:cNvSpPr>
              <a:spLocks noEditPoints="1"/>
            </p:cNvSpPr>
            <p:nvPr/>
          </p:nvSpPr>
          <p:spPr bwMode="auto">
            <a:xfrm>
              <a:off x="3633788" y="4673600"/>
              <a:ext cx="769938" cy="1041400"/>
            </a:xfrm>
            <a:custGeom>
              <a:avLst/>
              <a:gdLst>
                <a:gd name="T0" fmla="*/ 191 w 205"/>
                <a:gd name="T1" fmla="*/ 0 h 278"/>
                <a:gd name="T2" fmla="*/ 14 w 205"/>
                <a:gd name="T3" fmla="*/ 0 h 278"/>
                <a:gd name="T4" fmla="*/ 0 w 205"/>
                <a:gd name="T5" fmla="*/ 14 h 278"/>
                <a:gd name="T6" fmla="*/ 0 w 205"/>
                <a:gd name="T7" fmla="*/ 141 h 278"/>
                <a:gd name="T8" fmla="*/ 96 w 205"/>
                <a:gd name="T9" fmla="*/ 228 h 278"/>
                <a:gd name="T10" fmla="*/ 96 w 205"/>
                <a:gd name="T11" fmla="*/ 236 h 278"/>
                <a:gd name="T12" fmla="*/ 115 w 205"/>
                <a:gd name="T13" fmla="*/ 236 h 278"/>
                <a:gd name="T14" fmla="*/ 184 w 205"/>
                <a:gd name="T15" fmla="*/ 278 h 278"/>
                <a:gd name="T16" fmla="*/ 173 w 205"/>
                <a:gd name="T17" fmla="*/ 236 h 278"/>
                <a:gd name="T18" fmla="*/ 191 w 205"/>
                <a:gd name="T19" fmla="*/ 236 h 278"/>
                <a:gd name="T20" fmla="*/ 205 w 205"/>
                <a:gd name="T21" fmla="*/ 222 h 278"/>
                <a:gd name="T22" fmla="*/ 205 w 205"/>
                <a:gd name="T23" fmla="*/ 14 h 278"/>
                <a:gd name="T24" fmla="*/ 191 w 205"/>
                <a:gd name="T25" fmla="*/ 0 h 278"/>
                <a:gd name="T26" fmla="*/ 115 w 205"/>
                <a:gd name="T27" fmla="*/ 173 h 278"/>
                <a:gd name="T28" fmla="*/ 95 w 205"/>
                <a:gd name="T29" fmla="*/ 173 h 278"/>
                <a:gd name="T30" fmla="*/ 95 w 205"/>
                <a:gd name="T31" fmla="*/ 82 h 278"/>
                <a:gd name="T32" fmla="*/ 115 w 205"/>
                <a:gd name="T33" fmla="*/ 82 h 278"/>
                <a:gd name="T34" fmla="*/ 115 w 205"/>
                <a:gd name="T35" fmla="*/ 173 h 278"/>
                <a:gd name="T36" fmla="*/ 116 w 205"/>
                <a:gd name="T37" fmla="*/ 68 h 278"/>
                <a:gd name="T38" fmla="*/ 112 w 205"/>
                <a:gd name="T39" fmla="*/ 72 h 278"/>
                <a:gd name="T40" fmla="*/ 98 w 205"/>
                <a:gd name="T41" fmla="*/ 72 h 278"/>
                <a:gd name="T42" fmla="*/ 94 w 205"/>
                <a:gd name="T43" fmla="*/ 68 h 278"/>
                <a:gd name="T44" fmla="*/ 94 w 205"/>
                <a:gd name="T45" fmla="*/ 55 h 278"/>
                <a:gd name="T46" fmla="*/ 98 w 205"/>
                <a:gd name="T47" fmla="*/ 50 h 278"/>
                <a:gd name="T48" fmla="*/ 112 w 205"/>
                <a:gd name="T49" fmla="*/ 50 h 278"/>
                <a:gd name="T50" fmla="*/ 116 w 205"/>
                <a:gd name="T51" fmla="*/ 55 h 278"/>
                <a:gd name="T52" fmla="*/ 116 w 205"/>
                <a:gd name="T53" fmla="*/ 6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78">
                  <a:moveTo>
                    <a:pt x="191" y="0"/>
                  </a:moveTo>
                  <a:cubicBezTo>
                    <a:pt x="14" y="0"/>
                    <a:pt x="14" y="0"/>
                    <a:pt x="14" y="0"/>
                  </a:cubicBezTo>
                  <a:cubicBezTo>
                    <a:pt x="7" y="0"/>
                    <a:pt x="0" y="6"/>
                    <a:pt x="0" y="14"/>
                  </a:cubicBezTo>
                  <a:cubicBezTo>
                    <a:pt x="0" y="141"/>
                    <a:pt x="0" y="141"/>
                    <a:pt x="0" y="141"/>
                  </a:cubicBezTo>
                  <a:cubicBezTo>
                    <a:pt x="53" y="142"/>
                    <a:pt x="96" y="181"/>
                    <a:pt x="96" y="228"/>
                  </a:cubicBezTo>
                  <a:cubicBezTo>
                    <a:pt x="96" y="231"/>
                    <a:pt x="96" y="234"/>
                    <a:pt x="96" y="236"/>
                  </a:cubicBezTo>
                  <a:cubicBezTo>
                    <a:pt x="115" y="236"/>
                    <a:pt x="115" y="236"/>
                    <a:pt x="115" y="236"/>
                  </a:cubicBezTo>
                  <a:cubicBezTo>
                    <a:pt x="184" y="278"/>
                    <a:pt x="184" y="278"/>
                    <a:pt x="184" y="278"/>
                  </a:cubicBezTo>
                  <a:cubicBezTo>
                    <a:pt x="173" y="236"/>
                    <a:pt x="173" y="236"/>
                    <a:pt x="173" y="236"/>
                  </a:cubicBezTo>
                  <a:cubicBezTo>
                    <a:pt x="191" y="236"/>
                    <a:pt x="191" y="236"/>
                    <a:pt x="191" y="236"/>
                  </a:cubicBezTo>
                  <a:cubicBezTo>
                    <a:pt x="199" y="236"/>
                    <a:pt x="205" y="230"/>
                    <a:pt x="205" y="222"/>
                  </a:cubicBezTo>
                  <a:cubicBezTo>
                    <a:pt x="205" y="14"/>
                    <a:pt x="205" y="14"/>
                    <a:pt x="205" y="14"/>
                  </a:cubicBezTo>
                  <a:cubicBezTo>
                    <a:pt x="205" y="6"/>
                    <a:pt x="199" y="0"/>
                    <a:pt x="191" y="0"/>
                  </a:cubicBezTo>
                  <a:close/>
                  <a:moveTo>
                    <a:pt x="115" y="173"/>
                  </a:moveTo>
                  <a:cubicBezTo>
                    <a:pt x="95" y="173"/>
                    <a:pt x="95" y="173"/>
                    <a:pt x="95" y="173"/>
                  </a:cubicBezTo>
                  <a:cubicBezTo>
                    <a:pt x="95" y="82"/>
                    <a:pt x="95" y="82"/>
                    <a:pt x="95" y="82"/>
                  </a:cubicBezTo>
                  <a:cubicBezTo>
                    <a:pt x="115" y="82"/>
                    <a:pt x="115" y="82"/>
                    <a:pt x="115" y="82"/>
                  </a:cubicBezTo>
                  <a:lnTo>
                    <a:pt x="115" y="173"/>
                  </a:lnTo>
                  <a:close/>
                  <a:moveTo>
                    <a:pt x="116" y="68"/>
                  </a:moveTo>
                  <a:cubicBezTo>
                    <a:pt x="116" y="70"/>
                    <a:pt x="115" y="72"/>
                    <a:pt x="112" y="72"/>
                  </a:cubicBezTo>
                  <a:cubicBezTo>
                    <a:pt x="98" y="72"/>
                    <a:pt x="98" y="72"/>
                    <a:pt x="98" y="72"/>
                  </a:cubicBezTo>
                  <a:cubicBezTo>
                    <a:pt x="95" y="72"/>
                    <a:pt x="94" y="70"/>
                    <a:pt x="94" y="68"/>
                  </a:cubicBezTo>
                  <a:cubicBezTo>
                    <a:pt x="94" y="55"/>
                    <a:pt x="94" y="55"/>
                    <a:pt x="94" y="55"/>
                  </a:cubicBezTo>
                  <a:cubicBezTo>
                    <a:pt x="94" y="52"/>
                    <a:pt x="95" y="50"/>
                    <a:pt x="98" y="50"/>
                  </a:cubicBezTo>
                  <a:cubicBezTo>
                    <a:pt x="112" y="50"/>
                    <a:pt x="112" y="50"/>
                    <a:pt x="112" y="50"/>
                  </a:cubicBezTo>
                  <a:cubicBezTo>
                    <a:pt x="115" y="50"/>
                    <a:pt x="116" y="52"/>
                    <a:pt x="116" y="55"/>
                  </a:cubicBezTo>
                  <a:lnTo>
                    <a:pt x="11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40"/>
            <p:cNvSpPr>
              <a:spLocks noEditPoints="1"/>
            </p:cNvSpPr>
            <p:nvPr/>
          </p:nvSpPr>
          <p:spPr bwMode="auto">
            <a:xfrm>
              <a:off x="3303588" y="5232400"/>
              <a:ext cx="649288" cy="628650"/>
            </a:xfrm>
            <a:custGeom>
              <a:avLst/>
              <a:gdLst>
                <a:gd name="T0" fmla="*/ 86 w 173"/>
                <a:gd name="T1" fmla="*/ 0 h 168"/>
                <a:gd name="T2" fmla="*/ 0 w 173"/>
                <a:gd name="T3" fmla="*/ 78 h 168"/>
                <a:gd name="T4" fmla="*/ 20 w 173"/>
                <a:gd name="T5" fmla="*/ 127 h 168"/>
                <a:gd name="T6" fmla="*/ 7 w 173"/>
                <a:gd name="T7" fmla="*/ 168 h 168"/>
                <a:gd name="T8" fmla="*/ 45 w 173"/>
                <a:gd name="T9" fmla="*/ 146 h 168"/>
                <a:gd name="T10" fmla="*/ 86 w 173"/>
                <a:gd name="T11" fmla="*/ 156 h 168"/>
                <a:gd name="T12" fmla="*/ 173 w 173"/>
                <a:gd name="T13" fmla="*/ 78 h 168"/>
                <a:gd name="T14" fmla="*/ 86 w 173"/>
                <a:gd name="T15" fmla="*/ 0 h 168"/>
                <a:gd name="T16" fmla="*/ 54 w 173"/>
                <a:gd name="T17" fmla="*/ 45 h 168"/>
                <a:gd name="T18" fmla="*/ 117 w 173"/>
                <a:gd name="T19" fmla="*/ 45 h 168"/>
                <a:gd name="T20" fmla="*/ 119 w 173"/>
                <a:gd name="T21" fmla="*/ 47 h 168"/>
                <a:gd name="T22" fmla="*/ 117 w 173"/>
                <a:gd name="T23" fmla="*/ 49 h 168"/>
                <a:gd name="T24" fmla="*/ 54 w 173"/>
                <a:gd name="T25" fmla="*/ 49 h 168"/>
                <a:gd name="T26" fmla="*/ 52 w 173"/>
                <a:gd name="T27" fmla="*/ 47 h 168"/>
                <a:gd name="T28" fmla="*/ 54 w 173"/>
                <a:gd name="T29" fmla="*/ 45 h 168"/>
                <a:gd name="T30" fmla="*/ 132 w 173"/>
                <a:gd name="T31" fmla="*/ 98 h 168"/>
                <a:gd name="T32" fmla="*/ 39 w 173"/>
                <a:gd name="T33" fmla="*/ 98 h 168"/>
                <a:gd name="T34" fmla="*/ 36 w 173"/>
                <a:gd name="T35" fmla="*/ 96 h 168"/>
                <a:gd name="T36" fmla="*/ 39 w 173"/>
                <a:gd name="T37" fmla="*/ 94 h 168"/>
                <a:gd name="T38" fmla="*/ 132 w 173"/>
                <a:gd name="T39" fmla="*/ 94 h 168"/>
                <a:gd name="T40" fmla="*/ 135 w 173"/>
                <a:gd name="T41" fmla="*/ 96 h 168"/>
                <a:gd name="T42" fmla="*/ 132 w 173"/>
                <a:gd name="T43" fmla="*/ 98 h 168"/>
                <a:gd name="T44" fmla="*/ 132 w 173"/>
                <a:gd name="T45" fmla="*/ 85 h 168"/>
                <a:gd name="T46" fmla="*/ 39 w 173"/>
                <a:gd name="T47" fmla="*/ 85 h 168"/>
                <a:gd name="T48" fmla="*/ 36 w 173"/>
                <a:gd name="T49" fmla="*/ 83 h 168"/>
                <a:gd name="T50" fmla="*/ 39 w 173"/>
                <a:gd name="T51" fmla="*/ 81 h 168"/>
                <a:gd name="T52" fmla="*/ 132 w 173"/>
                <a:gd name="T53" fmla="*/ 81 h 168"/>
                <a:gd name="T54" fmla="*/ 135 w 173"/>
                <a:gd name="T55" fmla="*/ 83 h 168"/>
                <a:gd name="T56" fmla="*/ 132 w 173"/>
                <a:gd name="T57" fmla="*/ 85 h 168"/>
                <a:gd name="T58" fmla="*/ 132 w 173"/>
                <a:gd name="T59" fmla="*/ 70 h 168"/>
                <a:gd name="T60" fmla="*/ 39 w 173"/>
                <a:gd name="T61" fmla="*/ 70 h 168"/>
                <a:gd name="T62" fmla="*/ 36 w 173"/>
                <a:gd name="T63" fmla="*/ 68 h 168"/>
                <a:gd name="T64" fmla="*/ 39 w 173"/>
                <a:gd name="T65" fmla="*/ 66 h 168"/>
                <a:gd name="T66" fmla="*/ 132 w 173"/>
                <a:gd name="T67" fmla="*/ 66 h 168"/>
                <a:gd name="T68" fmla="*/ 135 w 173"/>
                <a:gd name="T69" fmla="*/ 68 h 168"/>
                <a:gd name="T70" fmla="*/ 132 w 173"/>
                <a:gd name="T71" fmla="*/ 7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68">
                  <a:moveTo>
                    <a:pt x="86" y="0"/>
                  </a:moveTo>
                  <a:cubicBezTo>
                    <a:pt x="39" y="0"/>
                    <a:pt x="0" y="35"/>
                    <a:pt x="0" y="78"/>
                  </a:cubicBezTo>
                  <a:cubicBezTo>
                    <a:pt x="0" y="96"/>
                    <a:pt x="7" y="114"/>
                    <a:pt x="20" y="127"/>
                  </a:cubicBezTo>
                  <a:cubicBezTo>
                    <a:pt x="7" y="168"/>
                    <a:pt x="7" y="168"/>
                    <a:pt x="7" y="168"/>
                  </a:cubicBezTo>
                  <a:cubicBezTo>
                    <a:pt x="45" y="146"/>
                    <a:pt x="45" y="146"/>
                    <a:pt x="45" y="146"/>
                  </a:cubicBezTo>
                  <a:cubicBezTo>
                    <a:pt x="57" y="152"/>
                    <a:pt x="71" y="156"/>
                    <a:pt x="86" y="156"/>
                  </a:cubicBezTo>
                  <a:cubicBezTo>
                    <a:pt x="134" y="156"/>
                    <a:pt x="173" y="121"/>
                    <a:pt x="173" y="78"/>
                  </a:cubicBezTo>
                  <a:cubicBezTo>
                    <a:pt x="173" y="35"/>
                    <a:pt x="134" y="0"/>
                    <a:pt x="86" y="0"/>
                  </a:cubicBezTo>
                  <a:close/>
                  <a:moveTo>
                    <a:pt x="54" y="45"/>
                  </a:moveTo>
                  <a:cubicBezTo>
                    <a:pt x="117" y="45"/>
                    <a:pt x="117" y="45"/>
                    <a:pt x="117" y="45"/>
                  </a:cubicBezTo>
                  <a:cubicBezTo>
                    <a:pt x="118" y="45"/>
                    <a:pt x="119" y="46"/>
                    <a:pt x="119" y="47"/>
                  </a:cubicBezTo>
                  <a:cubicBezTo>
                    <a:pt x="119" y="48"/>
                    <a:pt x="118" y="49"/>
                    <a:pt x="117" y="49"/>
                  </a:cubicBezTo>
                  <a:cubicBezTo>
                    <a:pt x="54" y="49"/>
                    <a:pt x="54" y="49"/>
                    <a:pt x="54" y="49"/>
                  </a:cubicBezTo>
                  <a:cubicBezTo>
                    <a:pt x="53" y="49"/>
                    <a:pt x="52" y="48"/>
                    <a:pt x="52" y="47"/>
                  </a:cubicBezTo>
                  <a:cubicBezTo>
                    <a:pt x="52" y="46"/>
                    <a:pt x="53" y="45"/>
                    <a:pt x="54" y="45"/>
                  </a:cubicBezTo>
                  <a:close/>
                  <a:moveTo>
                    <a:pt x="132" y="98"/>
                  </a:moveTo>
                  <a:cubicBezTo>
                    <a:pt x="39" y="98"/>
                    <a:pt x="39" y="98"/>
                    <a:pt x="39" y="98"/>
                  </a:cubicBezTo>
                  <a:cubicBezTo>
                    <a:pt x="37" y="98"/>
                    <a:pt x="36" y="97"/>
                    <a:pt x="36" y="96"/>
                  </a:cubicBezTo>
                  <a:cubicBezTo>
                    <a:pt x="36" y="95"/>
                    <a:pt x="37" y="94"/>
                    <a:pt x="39" y="94"/>
                  </a:cubicBezTo>
                  <a:cubicBezTo>
                    <a:pt x="132" y="94"/>
                    <a:pt x="132" y="94"/>
                    <a:pt x="132" y="94"/>
                  </a:cubicBezTo>
                  <a:cubicBezTo>
                    <a:pt x="133" y="94"/>
                    <a:pt x="135" y="95"/>
                    <a:pt x="135" y="96"/>
                  </a:cubicBezTo>
                  <a:cubicBezTo>
                    <a:pt x="135" y="97"/>
                    <a:pt x="133" y="98"/>
                    <a:pt x="132" y="98"/>
                  </a:cubicBezTo>
                  <a:close/>
                  <a:moveTo>
                    <a:pt x="132" y="85"/>
                  </a:moveTo>
                  <a:cubicBezTo>
                    <a:pt x="39" y="85"/>
                    <a:pt x="39" y="85"/>
                    <a:pt x="39" y="85"/>
                  </a:cubicBezTo>
                  <a:cubicBezTo>
                    <a:pt x="37" y="85"/>
                    <a:pt x="36" y="84"/>
                    <a:pt x="36" y="83"/>
                  </a:cubicBezTo>
                  <a:cubicBezTo>
                    <a:pt x="36" y="82"/>
                    <a:pt x="37" y="81"/>
                    <a:pt x="39" y="81"/>
                  </a:cubicBezTo>
                  <a:cubicBezTo>
                    <a:pt x="132" y="81"/>
                    <a:pt x="132" y="81"/>
                    <a:pt x="132" y="81"/>
                  </a:cubicBezTo>
                  <a:cubicBezTo>
                    <a:pt x="133" y="81"/>
                    <a:pt x="135" y="82"/>
                    <a:pt x="135" y="83"/>
                  </a:cubicBezTo>
                  <a:cubicBezTo>
                    <a:pt x="135" y="84"/>
                    <a:pt x="133" y="85"/>
                    <a:pt x="132" y="85"/>
                  </a:cubicBezTo>
                  <a:close/>
                  <a:moveTo>
                    <a:pt x="132" y="70"/>
                  </a:moveTo>
                  <a:cubicBezTo>
                    <a:pt x="39" y="70"/>
                    <a:pt x="39" y="70"/>
                    <a:pt x="39" y="70"/>
                  </a:cubicBezTo>
                  <a:cubicBezTo>
                    <a:pt x="37" y="70"/>
                    <a:pt x="36" y="69"/>
                    <a:pt x="36" y="68"/>
                  </a:cubicBezTo>
                  <a:cubicBezTo>
                    <a:pt x="36" y="66"/>
                    <a:pt x="37" y="66"/>
                    <a:pt x="39" y="66"/>
                  </a:cubicBezTo>
                  <a:cubicBezTo>
                    <a:pt x="132" y="66"/>
                    <a:pt x="132" y="66"/>
                    <a:pt x="132" y="66"/>
                  </a:cubicBezTo>
                  <a:cubicBezTo>
                    <a:pt x="133" y="66"/>
                    <a:pt x="135" y="66"/>
                    <a:pt x="135" y="68"/>
                  </a:cubicBezTo>
                  <a:cubicBezTo>
                    <a:pt x="135" y="69"/>
                    <a:pt x="133" y="70"/>
                    <a:pt x="13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257" y="2303057"/>
            <a:ext cx="2087775" cy="2733415"/>
          </a:xfrm>
          <a:prstGeom prst="rect">
            <a:avLst/>
          </a:prstGeom>
          <a:noFill/>
          <a:ln w="12700">
            <a:solidFill>
              <a:schemeClr val="bg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347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11896" y="327930"/>
            <a:ext cx="7680960" cy="490356"/>
          </a:xfrm>
          <a:prstGeom prst="rect">
            <a:avLst/>
          </a:prstGeom>
        </p:spPr>
        <p:txBody>
          <a:bodyPr vert="horz" lIns="0" tIns="0" rIns="0" bIns="0" rtlCol="0" anchor="ctr">
            <a:normAutofit/>
          </a:bodyPr>
          <a:lst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a:lstStyle>
          <a:p>
            <a:r>
              <a:rPr lang="en-US" sz="2400" dirty="0">
                <a:solidFill>
                  <a:schemeClr val="bg1"/>
                </a:solidFill>
              </a:rPr>
              <a:t>At your service</a:t>
            </a:r>
            <a:endParaRPr lang="en-US" sz="2400" b="1" dirty="0">
              <a:solidFill>
                <a:schemeClr val="bg1"/>
              </a:solidFill>
            </a:endParaRPr>
          </a:p>
        </p:txBody>
      </p:sp>
      <p:sp>
        <p:nvSpPr>
          <p:cNvPr id="2" name="Rectangle 1"/>
          <p:cNvSpPr/>
          <p:nvPr/>
        </p:nvSpPr>
        <p:spPr>
          <a:xfrm>
            <a:off x="1146876" y="2147473"/>
            <a:ext cx="5868307" cy="2877711"/>
          </a:xfrm>
          <a:prstGeom prst="rect">
            <a:avLst/>
          </a:prstGeom>
        </p:spPr>
        <p:txBody>
          <a:bodyPr wrap="square">
            <a:spAutoFit/>
          </a:bodyPr>
          <a:lstStyle/>
          <a:p>
            <a:pPr marL="0" lvl="2">
              <a:spcBef>
                <a:spcPts val="3000"/>
              </a:spcBef>
            </a:pPr>
            <a:r>
              <a:rPr lang="en-US" sz="3200" dirty="0">
                <a:solidFill>
                  <a:schemeClr val="bg1"/>
                </a:solidFill>
              </a:rPr>
              <a:t>Questions?</a:t>
            </a:r>
          </a:p>
          <a:p>
            <a:pPr marL="0" lvl="2">
              <a:spcBef>
                <a:spcPts val="3000"/>
              </a:spcBef>
            </a:pPr>
            <a:endParaRPr lang="en-US" sz="2000" dirty="0">
              <a:solidFill>
                <a:schemeClr val="bg1"/>
              </a:solidFill>
            </a:endParaRPr>
          </a:p>
          <a:p>
            <a:pPr marL="0" lvl="2">
              <a:spcBef>
                <a:spcPts val="3000"/>
              </a:spcBef>
            </a:pPr>
            <a:r>
              <a:rPr lang="en-US" sz="1600" dirty="0">
                <a:solidFill>
                  <a:schemeClr val="bg1"/>
                </a:solidFill>
              </a:rPr>
              <a:t>&lt;&lt;Financial Professional Name&gt;&gt;</a:t>
            </a:r>
          </a:p>
          <a:p>
            <a:pPr marL="0" lvl="2">
              <a:spcBef>
                <a:spcPts val="1200"/>
              </a:spcBef>
            </a:pPr>
            <a:r>
              <a:rPr lang="en-US" sz="1600" dirty="0">
                <a:solidFill>
                  <a:schemeClr val="bg1"/>
                </a:solidFill>
              </a:rPr>
              <a:t>&lt;&lt;Company&gt;&gt;</a:t>
            </a:r>
          </a:p>
          <a:p>
            <a:pPr marL="0" lvl="2">
              <a:spcBef>
                <a:spcPts val="1200"/>
              </a:spcBef>
            </a:pPr>
            <a:r>
              <a:rPr lang="en-US" sz="1600" dirty="0">
                <a:solidFill>
                  <a:schemeClr val="bg1"/>
                </a:solidFill>
              </a:rPr>
              <a:t>&lt;&lt;Title&gt;&gt;</a:t>
            </a:r>
          </a:p>
          <a:p>
            <a:pPr marL="0" lvl="2"/>
            <a:endParaRPr lang="en-US" sz="1100" dirty="0"/>
          </a:p>
        </p:txBody>
      </p:sp>
      <p:sp>
        <p:nvSpPr>
          <p:cNvPr id="25" name="Text Placeholder 24"/>
          <p:cNvSpPr>
            <a:spLocks noGrp="1"/>
          </p:cNvSpPr>
          <p:nvPr>
            <p:ph type="body" sz="quarter" idx="11"/>
          </p:nvPr>
        </p:nvSpPr>
        <p:spPr>
          <a:xfrm>
            <a:off x="5210826" y="4557463"/>
            <a:ext cx="3881905" cy="849304"/>
          </a:xfrm>
          <a:prstGeom prst="rect">
            <a:avLst/>
          </a:prstGeom>
        </p:spPr>
        <p:txBody>
          <a:bodyPr>
            <a:normAutofit/>
          </a:bodyPr>
          <a:lstStyle/>
          <a:p>
            <a:pPr algn="ctr"/>
            <a:r>
              <a:rPr lang="en-US" sz="2000" dirty="0">
                <a:latin typeface="+mj-lt"/>
              </a:rPr>
              <a:t>555.555.5555</a:t>
            </a:r>
          </a:p>
          <a:p>
            <a:pPr algn="ctr"/>
            <a:r>
              <a:rPr lang="en-US" sz="1400" dirty="0">
                <a:latin typeface="+mj-lt"/>
              </a:rPr>
              <a:t>email@samplefinancialprofessional.com</a:t>
            </a:r>
          </a:p>
          <a:p>
            <a:pPr algn="ctr"/>
            <a:endParaRPr lang="en-US" sz="1100" dirty="0">
              <a:latin typeface="+mj-lt"/>
            </a:endParaRPr>
          </a:p>
        </p:txBody>
      </p:sp>
      <p:sp>
        <p:nvSpPr>
          <p:cNvPr id="8" name="Text Box 4"/>
          <p:cNvSpPr txBox="1">
            <a:spLocks noChangeArrowheads="1"/>
          </p:cNvSpPr>
          <p:nvPr/>
        </p:nvSpPr>
        <p:spPr bwMode="auto">
          <a:xfrm>
            <a:off x="5312339" y="6237301"/>
            <a:ext cx="3557393" cy="36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US" altLang="en-US" sz="800" dirty="0">
                <a:solidFill>
                  <a:schemeClr val="bg1">
                    <a:lumMod val="65000"/>
                  </a:schemeClr>
                </a:solidFill>
              </a:rPr>
              <a:t>Distributor is appointed to distribute Protective Life’s Insurance products.</a:t>
            </a:r>
          </a:p>
          <a:p>
            <a:pPr eaLnBrk="1" hangingPunct="1">
              <a:spcBef>
                <a:spcPct val="20000"/>
              </a:spcBef>
            </a:pPr>
            <a:r>
              <a:rPr lang="en-US" altLang="en-US" sz="800" dirty="0">
                <a:solidFill>
                  <a:schemeClr val="bg1">
                    <a:lumMod val="65000"/>
                  </a:schemeClr>
                </a:solidFill>
              </a:rPr>
              <a:t>&lt;OPTIONAL DISCLOSURE&gt;&gt;. </a:t>
            </a:r>
          </a:p>
        </p:txBody>
      </p:sp>
      <p:cxnSp>
        <p:nvCxnSpPr>
          <p:cNvPr id="19" name="Straight Connector 18"/>
          <p:cNvCxnSpPr/>
          <p:nvPr/>
        </p:nvCxnSpPr>
        <p:spPr>
          <a:xfrm>
            <a:off x="1034142" y="2763297"/>
            <a:ext cx="53832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863840" y="2763297"/>
            <a:ext cx="1280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Picture Placeholder 28"/>
          <p:cNvSpPr>
            <a:spLocks noGrp="1"/>
          </p:cNvSpPr>
          <p:nvPr>
            <p:ph type="pic" sz="quarter" idx="10"/>
          </p:nvPr>
        </p:nvSpPr>
        <p:spPr/>
      </p:sp>
    </p:spTree>
    <p:extLst>
      <p:ext uri="{BB962C8B-B14F-4D97-AF65-F5344CB8AC3E}">
        <p14:creationId xmlns:p14="http://schemas.microsoft.com/office/powerpoint/2010/main" val="242762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190" y="1702558"/>
            <a:ext cx="7843088" cy="3570208"/>
          </a:xfrm>
          <a:prstGeom prst="rect">
            <a:avLst/>
          </a:prstGeom>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This material contains information regarding the availability of and details surrounding the Social Security and Medicare programs. This information represents only our current understanding of Social Security and Medicare in general and should not be considered legal or tax advice by consumers. Details of the Social Security and Medicare programs are subject to change at any time. Neither Protective Life nor its representatives offer legal of tax advice. Consumers should consult with their legal or tax advisor regarding their individual situations prior to making any legal or tax-related decisions. </a:t>
            </a:r>
          </a:p>
          <a:p>
            <a:r>
              <a:rPr lang="en-US" sz="1100" dirty="0">
                <a:solidFill>
                  <a:schemeClr val="bg1">
                    <a:lumMod val="50000"/>
                  </a:schemeClr>
                </a:solidFill>
                <a:latin typeface="Arial" panose="020B0604020202020204" pitchFamily="34" charset="0"/>
                <a:cs typeface="Arial" panose="020B0604020202020204" pitchFamily="34" charset="0"/>
              </a:rPr>
              <a:t>Visit www.ssa.gov for additional details.  </a:t>
            </a:r>
          </a:p>
          <a:p>
            <a:pPr>
              <a:spcBef>
                <a:spcPts val="1200"/>
              </a:spcBef>
            </a:pPr>
            <a:r>
              <a:rPr lang="en-US" sz="1100" dirty="0">
                <a:solidFill>
                  <a:schemeClr val="bg1">
                    <a:lumMod val="50000"/>
                  </a:schemeClr>
                </a:solidFill>
                <a:latin typeface="Arial" panose="020B0604020202020204" pitchFamily="34" charset="0"/>
                <a:cs typeface="Arial" panose="020B0604020202020204" pitchFamily="34" charset="0"/>
              </a:rPr>
              <a:t>Neither Protective Life nor its representatives offer legal or tax advice. Purchasers should consult with their legal or tax professional regarding their individual situations before making any tax-related decisions.</a:t>
            </a:r>
          </a:p>
          <a:p>
            <a:pPr>
              <a:spcBef>
                <a:spcPts val="1200"/>
              </a:spcBef>
            </a:pPr>
            <a:r>
              <a:rPr lang="en-US" sz="1100" dirty="0">
                <a:solidFill>
                  <a:schemeClr val="bg1">
                    <a:lumMod val="50000"/>
                  </a:schemeClr>
                </a:solidFill>
                <a:latin typeface="Arial" panose="020B0604020202020204" pitchFamily="34" charset="0"/>
                <a:cs typeface="Arial" panose="020B0604020202020204" pitchFamily="34" charset="0"/>
              </a:rPr>
              <a:t>Annuities are long-term insurance contracts intended for retirement planning.</a:t>
            </a:r>
          </a:p>
          <a:p>
            <a:pPr>
              <a:spcBef>
                <a:spcPts val="1200"/>
              </a:spcBef>
            </a:pPr>
            <a:r>
              <a:rPr lang="en-US" sz="1100" dirty="0">
                <a:solidFill>
                  <a:schemeClr val="bg1">
                    <a:lumMod val="50000"/>
                  </a:schemeClr>
                </a:solidFill>
                <a:latin typeface="Arial" panose="020B0604020202020204" pitchFamily="34" charset="0"/>
                <a:cs typeface="Arial" panose="020B0604020202020204" pitchFamily="34" charset="0"/>
              </a:rPr>
              <a:t>Protective is a registered trademark of Protective Life Insurance Company.</a:t>
            </a:r>
          </a:p>
          <a:p>
            <a:pPr>
              <a:spcBef>
                <a:spcPts val="1200"/>
              </a:spcBef>
            </a:pPr>
            <a:r>
              <a:rPr lang="en-US" sz="1100" dirty="0">
                <a:solidFill>
                  <a:schemeClr val="bg1">
                    <a:lumMod val="50000"/>
                  </a:schemeClr>
                </a:solidFill>
                <a:latin typeface="Arial" panose="020B0604020202020204" pitchFamily="34" charset="0"/>
                <a:cs typeface="Arial" panose="020B0604020202020204" pitchFamily="34" charset="0"/>
              </a:rPr>
              <a:t>Protective and Protective Life refer to Protective Life Insurance Company (PLICO) and its affiliates, including Protective Life and Annuity Insurance Company (PLAIC). Annuities are issued by PLICO in all states except New York and in </a:t>
            </a:r>
            <a:r>
              <a:rPr lang="en-US" sz="1100">
                <a:solidFill>
                  <a:schemeClr val="bg1">
                    <a:lumMod val="50000"/>
                  </a:schemeClr>
                </a:solidFill>
                <a:latin typeface="Arial" panose="020B0604020202020204" pitchFamily="34" charset="0"/>
                <a:cs typeface="Arial" panose="020B0604020202020204" pitchFamily="34" charset="0"/>
              </a:rPr>
              <a:t>New York </a:t>
            </a:r>
            <a:r>
              <a:rPr lang="en-US" sz="1100" dirty="0">
                <a:solidFill>
                  <a:schemeClr val="bg1">
                    <a:lumMod val="50000"/>
                  </a:schemeClr>
                </a:solidFill>
                <a:latin typeface="Arial" panose="020B0604020202020204" pitchFamily="34" charset="0"/>
                <a:cs typeface="Arial" panose="020B0604020202020204" pitchFamily="34" charset="0"/>
              </a:rPr>
              <a:t>by PLAIC. PLICO is located in Nashville, TN. PLAIC is located in Birmingham, AL. Each company is solely responsible for the financial obligations accruing under the products it issues. Product guarantees are backed by the financial strength and claims-paying ability of the issuing company.</a:t>
            </a:r>
          </a:p>
          <a:p>
            <a:pPr>
              <a:spcBef>
                <a:spcPts val="1200"/>
              </a:spcBef>
            </a:pPr>
            <a:r>
              <a:rPr lang="en-US" sz="1100" dirty="0">
                <a:solidFill>
                  <a:schemeClr val="bg1">
                    <a:lumMod val="50000"/>
                  </a:schemeClr>
                </a:solidFill>
                <a:latin typeface="Arial" panose="020B0604020202020204" pitchFamily="34" charset="0"/>
                <a:cs typeface="Arial" panose="020B0604020202020204" pitchFamily="34" charset="0"/>
              </a:rPr>
              <a:t> </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8090" y="6259149"/>
            <a:ext cx="2466181" cy="27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4782" y="331455"/>
            <a:ext cx="8350039" cy="461665"/>
          </a:xfrm>
          <a:prstGeom prst="rect">
            <a:avLst/>
          </a:prstGeom>
          <a:noFill/>
        </p:spPr>
        <p:txBody>
          <a:bodyPr wrap="square" rtlCol="0">
            <a:spAutoFit/>
          </a:bodyPr>
          <a:lstStyle/>
          <a:p>
            <a:r>
              <a:rPr lang="en-US" sz="2400" dirty="0">
                <a:solidFill>
                  <a:schemeClr val="bg1"/>
                </a:solidFill>
              </a:rPr>
              <a:t>Important information</a:t>
            </a:r>
          </a:p>
        </p:txBody>
      </p:sp>
      <p:sp>
        <p:nvSpPr>
          <p:cNvPr id="5" name="Rectangle 4"/>
          <p:cNvSpPr/>
          <p:nvPr/>
        </p:nvSpPr>
        <p:spPr>
          <a:xfrm>
            <a:off x="7801942" y="6016379"/>
            <a:ext cx="1064715" cy="215444"/>
          </a:xfrm>
          <a:prstGeom prst="rect">
            <a:avLst/>
          </a:prstGeom>
        </p:spPr>
        <p:txBody>
          <a:bodyPr wrap="none">
            <a:spAutoFit/>
          </a:bodyPr>
          <a:lstStyle/>
          <a:p>
            <a:pPr algn="r"/>
            <a:r>
              <a:rPr lang="en-US" sz="800" dirty="0">
                <a:solidFill>
                  <a:schemeClr val="bg1">
                    <a:lumMod val="50000"/>
                  </a:schemeClr>
                </a:solidFill>
              </a:rPr>
              <a:t>CAC.699606.01.22</a:t>
            </a:r>
          </a:p>
        </p:txBody>
      </p:sp>
    </p:spTree>
    <p:extLst>
      <p:ext uri="{BB962C8B-B14F-4D97-AF65-F5344CB8AC3E}">
        <p14:creationId xmlns:p14="http://schemas.microsoft.com/office/powerpoint/2010/main" val="224177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262FBD-9D21-426D-9EFE-0C715B5F20DC}"/>
              </a:ext>
            </a:extLst>
          </p:cNvPr>
          <p:cNvSpPr/>
          <p:nvPr/>
        </p:nvSpPr>
        <p:spPr>
          <a:xfrm>
            <a:off x="929975" y="2049477"/>
            <a:ext cx="7763087" cy="2164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D66CC-53DA-4F8B-8CD6-754832029A7C}"/>
              </a:ext>
            </a:extLst>
          </p:cNvPr>
          <p:cNvSpPr>
            <a:spLocks noGrp="1"/>
          </p:cNvSpPr>
          <p:nvPr>
            <p:ph type="title"/>
          </p:nvPr>
        </p:nvSpPr>
        <p:spPr>
          <a:xfrm>
            <a:off x="691983" y="408919"/>
            <a:ext cx="8221664" cy="679885"/>
          </a:xfrm>
        </p:spPr>
        <p:txBody>
          <a:bodyPr/>
          <a:lstStyle/>
          <a:p>
            <a:r>
              <a:rPr lang="en-US" sz="2000" dirty="0"/>
              <a:t>Compounding the challenges</a:t>
            </a:r>
          </a:p>
        </p:txBody>
      </p:sp>
      <p:sp>
        <p:nvSpPr>
          <p:cNvPr id="3" name="TextBox 2">
            <a:extLst>
              <a:ext uri="{FF2B5EF4-FFF2-40B4-BE49-F238E27FC236}">
                <a16:creationId xmlns:a16="http://schemas.microsoft.com/office/drawing/2014/main" id="{EB38E8B8-7BB4-4247-9267-656AE1918537}"/>
              </a:ext>
            </a:extLst>
          </p:cNvPr>
          <p:cNvSpPr txBox="1"/>
          <p:nvPr/>
        </p:nvSpPr>
        <p:spPr>
          <a:xfrm>
            <a:off x="697409" y="919360"/>
            <a:ext cx="5656357" cy="369332"/>
          </a:xfrm>
          <a:prstGeom prst="rect">
            <a:avLst/>
          </a:prstGeom>
          <a:noFill/>
        </p:spPr>
        <p:txBody>
          <a:bodyPr wrap="none" rtlCol="0">
            <a:spAutoFit/>
          </a:bodyPr>
          <a:lstStyle/>
          <a:p>
            <a:r>
              <a:rPr lang="en-US" dirty="0"/>
              <a:t>These are just some of today’s retirement challenges:</a:t>
            </a:r>
          </a:p>
        </p:txBody>
      </p:sp>
      <p:sp>
        <p:nvSpPr>
          <p:cNvPr id="4" name="TextBox 3">
            <a:extLst>
              <a:ext uri="{FF2B5EF4-FFF2-40B4-BE49-F238E27FC236}">
                <a16:creationId xmlns:a16="http://schemas.microsoft.com/office/drawing/2014/main" id="{DE8F09F6-F115-4B11-99FB-44C0CF8B18A2}"/>
              </a:ext>
            </a:extLst>
          </p:cNvPr>
          <p:cNvSpPr txBox="1"/>
          <p:nvPr/>
        </p:nvSpPr>
        <p:spPr>
          <a:xfrm>
            <a:off x="929977" y="4271696"/>
            <a:ext cx="7763086" cy="857865"/>
          </a:xfrm>
          <a:prstGeom prst="rect">
            <a:avLst/>
          </a:prstGeom>
          <a:solidFill>
            <a:schemeClr val="accent4"/>
          </a:solidFill>
        </p:spPr>
        <p:txBody>
          <a:bodyPr wrap="square" rtlCol="0" anchor="ctr" anchorCtr="0">
            <a:noAutofit/>
          </a:bodyPr>
          <a:lstStyle/>
          <a:p>
            <a:pPr marL="1371600">
              <a:lnSpc>
                <a:spcPct val="90000"/>
              </a:lnSpc>
            </a:pPr>
            <a:r>
              <a:rPr lang="en-US" sz="1600" b="0" i="0" dirty="0">
                <a:solidFill>
                  <a:srgbClr val="222222"/>
                </a:solidFill>
                <a:effectLst/>
                <a:latin typeface="+mj-lt"/>
              </a:rPr>
              <a:t>You may underestimate both the likelihood of these happening and the impact they could have on your retirement plan.</a:t>
            </a:r>
            <a:endParaRPr lang="en-US" sz="1600" dirty="0">
              <a:solidFill>
                <a:schemeClr val="tx1">
                  <a:lumMod val="90000"/>
                  <a:lumOff val="10000"/>
                </a:schemeClr>
              </a:solidFill>
              <a:latin typeface="+mj-lt"/>
            </a:endParaRPr>
          </a:p>
        </p:txBody>
      </p:sp>
      <p:sp>
        <p:nvSpPr>
          <p:cNvPr id="6" name="TextBox 5">
            <a:extLst>
              <a:ext uri="{FF2B5EF4-FFF2-40B4-BE49-F238E27FC236}">
                <a16:creationId xmlns:a16="http://schemas.microsoft.com/office/drawing/2014/main" id="{719D5AD3-9270-4F43-A824-C7C6ECDB3144}"/>
              </a:ext>
            </a:extLst>
          </p:cNvPr>
          <p:cNvSpPr txBox="1"/>
          <p:nvPr/>
        </p:nvSpPr>
        <p:spPr>
          <a:xfrm>
            <a:off x="924924" y="3223252"/>
            <a:ext cx="1463040" cy="535531"/>
          </a:xfrm>
          <a:prstGeom prst="rect">
            <a:avLst/>
          </a:prstGeom>
          <a:noFill/>
        </p:spPr>
        <p:txBody>
          <a:bodyPr wrap="square">
            <a:spAutoFit/>
          </a:bodyPr>
          <a:lstStyle/>
          <a:p>
            <a:pPr algn="ctr">
              <a:lnSpc>
                <a:spcPct val="90000"/>
              </a:lnSpc>
            </a:pPr>
            <a:r>
              <a:rPr lang="en-US" sz="1600" dirty="0">
                <a:solidFill>
                  <a:schemeClr val="bg1"/>
                </a:solidFill>
              </a:rPr>
              <a:t>Market Volatility</a:t>
            </a:r>
          </a:p>
        </p:txBody>
      </p:sp>
      <p:sp>
        <p:nvSpPr>
          <p:cNvPr id="7" name="TextBox 6">
            <a:extLst>
              <a:ext uri="{FF2B5EF4-FFF2-40B4-BE49-F238E27FC236}">
                <a16:creationId xmlns:a16="http://schemas.microsoft.com/office/drawing/2014/main" id="{1215374A-E1F5-44D6-8878-BBC2AFBB1D37}"/>
              </a:ext>
            </a:extLst>
          </p:cNvPr>
          <p:cNvSpPr txBox="1"/>
          <p:nvPr/>
        </p:nvSpPr>
        <p:spPr>
          <a:xfrm>
            <a:off x="2514450" y="3223252"/>
            <a:ext cx="1463040" cy="535531"/>
          </a:xfrm>
          <a:prstGeom prst="rect">
            <a:avLst/>
          </a:prstGeom>
          <a:noFill/>
        </p:spPr>
        <p:txBody>
          <a:bodyPr wrap="square">
            <a:spAutoFit/>
          </a:bodyPr>
          <a:lstStyle/>
          <a:p>
            <a:pPr algn="ctr">
              <a:lnSpc>
                <a:spcPct val="90000"/>
              </a:lnSpc>
            </a:pPr>
            <a:r>
              <a:rPr lang="en-US" sz="1600" dirty="0">
                <a:solidFill>
                  <a:schemeClr val="bg1"/>
                </a:solidFill>
              </a:rPr>
              <a:t>Black Swan Events</a:t>
            </a:r>
          </a:p>
        </p:txBody>
      </p:sp>
      <p:sp>
        <p:nvSpPr>
          <p:cNvPr id="8" name="TextBox 7">
            <a:extLst>
              <a:ext uri="{FF2B5EF4-FFF2-40B4-BE49-F238E27FC236}">
                <a16:creationId xmlns:a16="http://schemas.microsoft.com/office/drawing/2014/main" id="{BC98E401-F1A9-42BA-A4E4-3CD53A515406}"/>
              </a:ext>
            </a:extLst>
          </p:cNvPr>
          <p:cNvSpPr txBox="1"/>
          <p:nvPr/>
        </p:nvSpPr>
        <p:spPr>
          <a:xfrm>
            <a:off x="4103976" y="3223252"/>
            <a:ext cx="1463040" cy="757130"/>
          </a:xfrm>
          <a:prstGeom prst="rect">
            <a:avLst/>
          </a:prstGeom>
          <a:noFill/>
        </p:spPr>
        <p:txBody>
          <a:bodyPr wrap="square">
            <a:spAutoFit/>
          </a:bodyPr>
          <a:lstStyle/>
          <a:p>
            <a:pPr algn="ctr">
              <a:lnSpc>
                <a:spcPct val="90000"/>
              </a:lnSpc>
            </a:pPr>
            <a:r>
              <a:rPr lang="en-US" sz="1600" dirty="0">
                <a:solidFill>
                  <a:schemeClr val="bg1"/>
                </a:solidFill>
              </a:rPr>
              <a:t>Poor Sequence        of Returns</a:t>
            </a:r>
          </a:p>
        </p:txBody>
      </p:sp>
      <p:sp>
        <p:nvSpPr>
          <p:cNvPr id="9" name="TextBox 8">
            <a:extLst>
              <a:ext uri="{FF2B5EF4-FFF2-40B4-BE49-F238E27FC236}">
                <a16:creationId xmlns:a16="http://schemas.microsoft.com/office/drawing/2014/main" id="{3B3BD0F7-4D1F-469A-A754-2B1FED818745}"/>
              </a:ext>
            </a:extLst>
          </p:cNvPr>
          <p:cNvSpPr txBox="1"/>
          <p:nvPr/>
        </p:nvSpPr>
        <p:spPr>
          <a:xfrm>
            <a:off x="5693502" y="3223252"/>
            <a:ext cx="1463040" cy="535531"/>
          </a:xfrm>
          <a:prstGeom prst="rect">
            <a:avLst/>
          </a:prstGeom>
          <a:noFill/>
        </p:spPr>
        <p:txBody>
          <a:bodyPr wrap="square">
            <a:spAutoFit/>
          </a:bodyPr>
          <a:lstStyle/>
          <a:p>
            <a:pPr algn="ctr">
              <a:lnSpc>
                <a:spcPct val="90000"/>
              </a:lnSpc>
            </a:pPr>
            <a:r>
              <a:rPr lang="en-US" sz="1600" dirty="0">
                <a:solidFill>
                  <a:schemeClr val="bg1"/>
                </a:solidFill>
              </a:rPr>
              <a:t>Rising Health Care Costs</a:t>
            </a:r>
          </a:p>
        </p:txBody>
      </p:sp>
      <p:sp>
        <p:nvSpPr>
          <p:cNvPr id="10" name="TextBox 9">
            <a:extLst>
              <a:ext uri="{FF2B5EF4-FFF2-40B4-BE49-F238E27FC236}">
                <a16:creationId xmlns:a16="http://schemas.microsoft.com/office/drawing/2014/main" id="{F00B8EC0-C7DE-4586-878A-8EE3A30274C0}"/>
              </a:ext>
            </a:extLst>
          </p:cNvPr>
          <p:cNvSpPr txBox="1"/>
          <p:nvPr/>
        </p:nvSpPr>
        <p:spPr>
          <a:xfrm>
            <a:off x="7283029" y="3223252"/>
            <a:ext cx="1410030" cy="313932"/>
          </a:xfrm>
          <a:prstGeom prst="rect">
            <a:avLst/>
          </a:prstGeom>
          <a:noFill/>
        </p:spPr>
        <p:txBody>
          <a:bodyPr wrap="square">
            <a:spAutoFit/>
          </a:bodyPr>
          <a:lstStyle/>
          <a:p>
            <a:pPr algn="ctr">
              <a:lnSpc>
                <a:spcPct val="90000"/>
              </a:lnSpc>
            </a:pPr>
            <a:r>
              <a:rPr lang="en-US" sz="1600" dirty="0">
                <a:solidFill>
                  <a:schemeClr val="bg1"/>
                </a:solidFill>
              </a:rPr>
              <a:t>Longevity </a:t>
            </a:r>
          </a:p>
        </p:txBody>
      </p:sp>
      <p:cxnSp>
        <p:nvCxnSpPr>
          <p:cNvPr id="12" name="Straight Connector 11">
            <a:extLst>
              <a:ext uri="{FF2B5EF4-FFF2-40B4-BE49-F238E27FC236}">
                <a16:creationId xmlns:a16="http://schemas.microsoft.com/office/drawing/2014/main" id="{4EDC5D39-F457-422B-840D-24F6A98C02A7}"/>
              </a:ext>
            </a:extLst>
          </p:cNvPr>
          <p:cNvCxnSpPr/>
          <p:nvPr/>
        </p:nvCxnSpPr>
        <p:spPr>
          <a:xfrm>
            <a:off x="2451207" y="2248047"/>
            <a:ext cx="0" cy="1738513"/>
          </a:xfrm>
          <a:prstGeom prst="line">
            <a:avLst/>
          </a:prstGeom>
          <a:ln w="3175">
            <a:solidFill>
              <a:srgbClr val="00303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558C87-A3B2-4719-95E5-E4AB42D0376D}"/>
              </a:ext>
            </a:extLst>
          </p:cNvPr>
          <p:cNvCxnSpPr/>
          <p:nvPr/>
        </p:nvCxnSpPr>
        <p:spPr>
          <a:xfrm>
            <a:off x="4040733" y="2248047"/>
            <a:ext cx="0" cy="1738513"/>
          </a:xfrm>
          <a:prstGeom prst="line">
            <a:avLst/>
          </a:prstGeom>
          <a:ln w="3175">
            <a:solidFill>
              <a:srgbClr val="00303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0BEE4-FED2-4BBD-9A58-E8F69BECC416}"/>
              </a:ext>
            </a:extLst>
          </p:cNvPr>
          <p:cNvCxnSpPr/>
          <p:nvPr/>
        </p:nvCxnSpPr>
        <p:spPr>
          <a:xfrm>
            <a:off x="5630259" y="2248047"/>
            <a:ext cx="0" cy="1738513"/>
          </a:xfrm>
          <a:prstGeom prst="line">
            <a:avLst/>
          </a:prstGeom>
          <a:ln w="3175">
            <a:solidFill>
              <a:srgbClr val="00303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45B52C-79AA-4F60-B6E4-79543AB5F837}"/>
              </a:ext>
            </a:extLst>
          </p:cNvPr>
          <p:cNvCxnSpPr/>
          <p:nvPr/>
        </p:nvCxnSpPr>
        <p:spPr>
          <a:xfrm>
            <a:off x="7219785" y="2248047"/>
            <a:ext cx="0" cy="1738513"/>
          </a:xfrm>
          <a:prstGeom prst="line">
            <a:avLst/>
          </a:prstGeom>
          <a:ln w="3175">
            <a:solidFill>
              <a:srgbClr val="003036"/>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866CAD0-D3D7-4AA3-9D24-664C3FCF7457}"/>
              </a:ext>
            </a:extLst>
          </p:cNvPr>
          <p:cNvGrpSpPr/>
          <p:nvPr/>
        </p:nvGrpSpPr>
        <p:grpSpPr>
          <a:xfrm>
            <a:off x="1493523" y="2475456"/>
            <a:ext cx="325843" cy="455053"/>
            <a:chOff x="9716689" y="3707779"/>
            <a:chExt cx="325843" cy="582240"/>
          </a:xfrm>
        </p:grpSpPr>
        <p:sp>
          <p:nvSpPr>
            <p:cNvPr id="19" name="Arrow: Down 18">
              <a:extLst>
                <a:ext uri="{FF2B5EF4-FFF2-40B4-BE49-F238E27FC236}">
                  <a16:creationId xmlns:a16="http://schemas.microsoft.com/office/drawing/2014/main" id="{08BAC452-8966-443D-9BF3-CBA342EDF65D}"/>
                </a:ext>
              </a:extLst>
            </p:cNvPr>
            <p:cNvSpPr/>
            <p:nvPr/>
          </p:nvSpPr>
          <p:spPr>
            <a:xfrm>
              <a:off x="9716689" y="3894023"/>
              <a:ext cx="196148" cy="39599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8E57E247-2353-4E5A-B5FC-E0B0557B861A}"/>
                </a:ext>
              </a:extLst>
            </p:cNvPr>
            <p:cNvSpPr/>
            <p:nvPr/>
          </p:nvSpPr>
          <p:spPr>
            <a:xfrm rot="10800000">
              <a:off x="9846384" y="3707779"/>
              <a:ext cx="196148" cy="39599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94E93CF-83BC-4647-851A-C4E0D77C9B53}"/>
              </a:ext>
            </a:extLst>
          </p:cNvPr>
          <p:cNvGrpSpPr/>
          <p:nvPr/>
        </p:nvGrpSpPr>
        <p:grpSpPr>
          <a:xfrm>
            <a:off x="2959523" y="2501291"/>
            <a:ext cx="502759" cy="403382"/>
            <a:chOff x="935209" y="955865"/>
            <a:chExt cx="350501" cy="281220"/>
          </a:xfrm>
          <a:solidFill>
            <a:schemeClr val="bg1"/>
          </a:solidFill>
        </p:grpSpPr>
        <p:sp>
          <p:nvSpPr>
            <p:cNvPr id="23" name="Freeform: Shape 22">
              <a:extLst>
                <a:ext uri="{FF2B5EF4-FFF2-40B4-BE49-F238E27FC236}">
                  <a16:creationId xmlns:a16="http://schemas.microsoft.com/office/drawing/2014/main" id="{5A16EDC6-1FFC-4882-9EFC-710A44D09A2D}"/>
                </a:ext>
              </a:extLst>
            </p:cNvPr>
            <p:cNvSpPr/>
            <p:nvPr/>
          </p:nvSpPr>
          <p:spPr>
            <a:xfrm>
              <a:off x="935860" y="1017342"/>
              <a:ext cx="200252" cy="115145"/>
            </a:xfrm>
            <a:custGeom>
              <a:avLst/>
              <a:gdLst>
                <a:gd name="connsiteX0" fmla="*/ 201904 w 200251"/>
                <a:gd name="connsiteY0" fmla="*/ 71440 h 115144"/>
                <a:gd name="connsiteX1" fmla="*/ 200302 w 200251"/>
                <a:gd name="connsiteY1" fmla="*/ 69237 h 115144"/>
                <a:gd name="connsiteX2" fmla="*/ 197649 w 200251"/>
                <a:gd name="connsiteY2" fmla="*/ 69788 h 115144"/>
                <a:gd name="connsiteX3" fmla="*/ 181628 w 200251"/>
                <a:gd name="connsiteY3" fmla="*/ 85808 h 115144"/>
                <a:gd name="connsiteX4" fmla="*/ 116897 w 200251"/>
                <a:gd name="connsiteY4" fmla="*/ 21077 h 115144"/>
                <a:gd name="connsiteX5" fmla="*/ 106284 w 200251"/>
                <a:gd name="connsiteY5" fmla="*/ 21077 h 115144"/>
                <a:gd name="connsiteX6" fmla="*/ 68987 w 200251"/>
                <a:gd name="connsiteY6" fmla="*/ 58373 h 115144"/>
                <a:gd name="connsiteX7" fmla="*/ 10613 w 200251"/>
                <a:gd name="connsiteY7" fmla="*/ 0 h 115144"/>
                <a:gd name="connsiteX8" fmla="*/ 0 w 200251"/>
                <a:gd name="connsiteY8" fmla="*/ 10613 h 115144"/>
                <a:gd name="connsiteX9" fmla="*/ 63680 w 200251"/>
                <a:gd name="connsiteY9" fmla="*/ 74293 h 115144"/>
                <a:gd name="connsiteX10" fmla="*/ 74293 w 200251"/>
                <a:gd name="connsiteY10" fmla="*/ 74293 h 115144"/>
                <a:gd name="connsiteX11" fmla="*/ 111590 w 200251"/>
                <a:gd name="connsiteY11" fmla="*/ 36997 h 115144"/>
                <a:gd name="connsiteX12" fmla="*/ 171015 w 200251"/>
                <a:gd name="connsiteY12" fmla="*/ 96421 h 115144"/>
                <a:gd name="connsiteX13" fmla="*/ 154344 w 200251"/>
                <a:gd name="connsiteY13" fmla="*/ 113092 h 115144"/>
                <a:gd name="connsiteX14" fmla="*/ 153793 w 200251"/>
                <a:gd name="connsiteY14" fmla="*/ 115746 h 115144"/>
                <a:gd name="connsiteX15" fmla="*/ 155996 w 200251"/>
                <a:gd name="connsiteY15" fmla="*/ 117348 h 115144"/>
                <a:gd name="connsiteX16" fmla="*/ 202204 w 200251"/>
                <a:gd name="connsiteY16" fmla="*/ 120101 h 115144"/>
                <a:gd name="connsiteX17" fmla="*/ 203956 w 200251"/>
                <a:gd name="connsiteY17" fmla="*/ 119350 h 115144"/>
                <a:gd name="connsiteX18" fmla="*/ 204707 w 200251"/>
                <a:gd name="connsiteY18" fmla="*/ 117448 h 115144"/>
                <a:gd name="connsiteX19" fmla="*/ 201904 w 200251"/>
                <a:gd name="connsiteY19" fmla="*/ 71440 h 1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251" h="115144">
                  <a:moveTo>
                    <a:pt x="201904" y="71440"/>
                  </a:moveTo>
                  <a:cubicBezTo>
                    <a:pt x="201854" y="70439"/>
                    <a:pt x="201203" y="69588"/>
                    <a:pt x="200302" y="69237"/>
                  </a:cubicBezTo>
                  <a:cubicBezTo>
                    <a:pt x="199401" y="68887"/>
                    <a:pt x="198349" y="69087"/>
                    <a:pt x="197649" y="69788"/>
                  </a:cubicBezTo>
                  <a:lnTo>
                    <a:pt x="181628" y="85808"/>
                  </a:lnTo>
                  <a:lnTo>
                    <a:pt x="116897" y="21077"/>
                  </a:lnTo>
                  <a:cubicBezTo>
                    <a:pt x="114094" y="18273"/>
                    <a:pt x="109087" y="18273"/>
                    <a:pt x="106284" y="21077"/>
                  </a:cubicBezTo>
                  <a:lnTo>
                    <a:pt x="68987" y="58373"/>
                  </a:lnTo>
                  <a:lnTo>
                    <a:pt x="10613" y="0"/>
                  </a:lnTo>
                  <a:lnTo>
                    <a:pt x="0" y="10613"/>
                  </a:lnTo>
                  <a:lnTo>
                    <a:pt x="63680" y="74293"/>
                  </a:lnTo>
                  <a:cubicBezTo>
                    <a:pt x="66484" y="77097"/>
                    <a:pt x="71490" y="77097"/>
                    <a:pt x="74293" y="74293"/>
                  </a:cubicBezTo>
                  <a:lnTo>
                    <a:pt x="111590" y="36997"/>
                  </a:lnTo>
                  <a:lnTo>
                    <a:pt x="171015" y="96421"/>
                  </a:lnTo>
                  <a:lnTo>
                    <a:pt x="154344" y="113092"/>
                  </a:lnTo>
                  <a:cubicBezTo>
                    <a:pt x="153643" y="113793"/>
                    <a:pt x="153443" y="114844"/>
                    <a:pt x="153793" y="115746"/>
                  </a:cubicBezTo>
                  <a:cubicBezTo>
                    <a:pt x="154144" y="116647"/>
                    <a:pt x="154995" y="117298"/>
                    <a:pt x="155996" y="117348"/>
                  </a:cubicBezTo>
                  <a:lnTo>
                    <a:pt x="202204" y="120101"/>
                  </a:lnTo>
                  <a:cubicBezTo>
                    <a:pt x="202855" y="120101"/>
                    <a:pt x="203506" y="119851"/>
                    <a:pt x="203956" y="119350"/>
                  </a:cubicBezTo>
                  <a:cubicBezTo>
                    <a:pt x="204457" y="118849"/>
                    <a:pt x="204707" y="118149"/>
                    <a:pt x="204707" y="117448"/>
                  </a:cubicBezTo>
                  <a:lnTo>
                    <a:pt x="201904" y="71440"/>
                  </a:lnTo>
                  <a:close/>
                </a:path>
              </a:pathLst>
            </a:custGeom>
            <a:grpFill/>
            <a:ln w="499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C1F71EC-53A4-4F95-9436-A3037B35D411}"/>
                </a:ext>
              </a:extLst>
            </p:cNvPr>
            <p:cNvSpPr/>
            <p:nvPr/>
          </p:nvSpPr>
          <p:spPr>
            <a:xfrm>
              <a:off x="935209" y="955865"/>
              <a:ext cx="200252" cy="75094"/>
            </a:xfrm>
            <a:custGeom>
              <a:avLst/>
              <a:gdLst>
                <a:gd name="connsiteX0" fmla="*/ 69838 w 200251"/>
                <a:gd name="connsiteY0" fmla="*/ 40701 h 75094"/>
                <a:gd name="connsiteX1" fmla="*/ 119500 w 200251"/>
                <a:gd name="connsiteY1" fmla="*/ 16671 h 75094"/>
                <a:gd name="connsiteX2" fmla="*/ 165258 w 200251"/>
                <a:gd name="connsiteY2" fmla="*/ 55370 h 75094"/>
                <a:gd name="connsiteX3" fmla="*/ 150689 w 200251"/>
                <a:gd name="connsiteY3" fmla="*/ 73142 h 75094"/>
                <a:gd name="connsiteX4" fmla="*/ 150389 w 200251"/>
                <a:gd name="connsiteY4" fmla="*/ 75845 h 75094"/>
                <a:gd name="connsiteX5" fmla="*/ 152642 w 200251"/>
                <a:gd name="connsiteY5" fmla="*/ 77247 h 75094"/>
                <a:gd name="connsiteX6" fmla="*/ 152742 w 200251"/>
                <a:gd name="connsiteY6" fmla="*/ 77247 h 75094"/>
                <a:gd name="connsiteX7" fmla="*/ 198850 w 200251"/>
                <a:gd name="connsiteY7" fmla="*/ 75495 h 75094"/>
                <a:gd name="connsiteX8" fmla="*/ 200702 w 200251"/>
                <a:gd name="connsiteY8" fmla="*/ 74594 h 75094"/>
                <a:gd name="connsiteX9" fmla="*/ 201253 w 200251"/>
                <a:gd name="connsiteY9" fmla="*/ 72591 h 75094"/>
                <a:gd name="connsiteX10" fmla="*/ 193994 w 200251"/>
                <a:gd name="connsiteY10" fmla="*/ 27034 h 75094"/>
                <a:gd name="connsiteX11" fmla="*/ 192192 w 200251"/>
                <a:gd name="connsiteY11" fmla="*/ 25031 h 75094"/>
                <a:gd name="connsiteX12" fmla="*/ 189588 w 200251"/>
                <a:gd name="connsiteY12" fmla="*/ 25833 h 75094"/>
                <a:gd name="connsiteX13" fmla="*/ 174820 w 200251"/>
                <a:gd name="connsiteY13" fmla="*/ 43805 h 75094"/>
                <a:gd name="connsiteX14" fmla="*/ 125508 w 200251"/>
                <a:gd name="connsiteY14" fmla="*/ 2103 h 75094"/>
                <a:gd name="connsiteX15" fmla="*/ 117398 w 200251"/>
                <a:gd name="connsiteY15" fmla="*/ 1101 h 75094"/>
                <a:gd name="connsiteX16" fmla="*/ 66433 w 200251"/>
                <a:gd name="connsiteY16" fmla="*/ 25782 h 75094"/>
                <a:gd name="connsiteX17" fmla="*/ 5907 w 200251"/>
                <a:gd name="connsiteY17" fmla="*/ 0 h 75094"/>
                <a:gd name="connsiteX18" fmla="*/ 0 w 200251"/>
                <a:gd name="connsiteY18" fmla="*/ 13817 h 75094"/>
                <a:gd name="connsiteX19" fmla="*/ 63680 w 200251"/>
                <a:gd name="connsiteY19" fmla="*/ 40952 h 75094"/>
                <a:gd name="connsiteX20" fmla="*/ 69838 w 200251"/>
                <a:gd name="connsiteY20" fmla="*/ 40701 h 7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251" h="75094">
                  <a:moveTo>
                    <a:pt x="69838" y="40701"/>
                  </a:moveTo>
                  <a:lnTo>
                    <a:pt x="119500" y="16671"/>
                  </a:lnTo>
                  <a:lnTo>
                    <a:pt x="165258" y="55370"/>
                  </a:lnTo>
                  <a:lnTo>
                    <a:pt x="150689" y="73142"/>
                  </a:lnTo>
                  <a:cubicBezTo>
                    <a:pt x="150039" y="73893"/>
                    <a:pt x="149939" y="74944"/>
                    <a:pt x="150389" y="75845"/>
                  </a:cubicBezTo>
                  <a:cubicBezTo>
                    <a:pt x="150790" y="76696"/>
                    <a:pt x="151691" y="77247"/>
                    <a:pt x="152642" y="77247"/>
                  </a:cubicBezTo>
                  <a:cubicBezTo>
                    <a:pt x="152692" y="77247"/>
                    <a:pt x="152692" y="77247"/>
                    <a:pt x="152742" y="77247"/>
                  </a:cubicBezTo>
                  <a:lnTo>
                    <a:pt x="198850" y="75495"/>
                  </a:lnTo>
                  <a:cubicBezTo>
                    <a:pt x="199551" y="75445"/>
                    <a:pt x="200252" y="75144"/>
                    <a:pt x="200702" y="74594"/>
                  </a:cubicBezTo>
                  <a:cubicBezTo>
                    <a:pt x="201153" y="74043"/>
                    <a:pt x="201353" y="73342"/>
                    <a:pt x="201253" y="72591"/>
                  </a:cubicBezTo>
                  <a:lnTo>
                    <a:pt x="193994" y="27034"/>
                  </a:lnTo>
                  <a:cubicBezTo>
                    <a:pt x="193844" y="26083"/>
                    <a:pt x="193143" y="25282"/>
                    <a:pt x="192192" y="25031"/>
                  </a:cubicBezTo>
                  <a:cubicBezTo>
                    <a:pt x="191240" y="24781"/>
                    <a:pt x="190239" y="25082"/>
                    <a:pt x="189588" y="25833"/>
                  </a:cubicBezTo>
                  <a:lnTo>
                    <a:pt x="174820" y="43805"/>
                  </a:lnTo>
                  <a:lnTo>
                    <a:pt x="125508" y="2103"/>
                  </a:lnTo>
                  <a:cubicBezTo>
                    <a:pt x="123255" y="200"/>
                    <a:pt x="120051" y="-200"/>
                    <a:pt x="117398" y="1101"/>
                  </a:cubicBezTo>
                  <a:lnTo>
                    <a:pt x="66433" y="25782"/>
                  </a:lnTo>
                  <a:lnTo>
                    <a:pt x="5907" y="0"/>
                  </a:lnTo>
                  <a:lnTo>
                    <a:pt x="0" y="13817"/>
                  </a:lnTo>
                  <a:lnTo>
                    <a:pt x="63680" y="40952"/>
                  </a:lnTo>
                  <a:cubicBezTo>
                    <a:pt x="65582" y="41702"/>
                    <a:pt x="67835" y="41652"/>
                    <a:pt x="69838" y="40701"/>
                  </a:cubicBezTo>
                  <a:close/>
                </a:path>
              </a:pathLst>
            </a:custGeom>
            <a:grpFill/>
            <a:ln w="499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521CEB3-2D0F-4AD8-9A22-2BF6B0191AE6}"/>
                </a:ext>
              </a:extLst>
            </p:cNvPr>
            <p:cNvSpPr/>
            <p:nvPr/>
          </p:nvSpPr>
          <p:spPr>
            <a:xfrm>
              <a:off x="1020376" y="966745"/>
              <a:ext cx="265334" cy="270340"/>
            </a:xfrm>
            <a:custGeom>
              <a:avLst/>
              <a:gdLst>
                <a:gd name="connsiteX0" fmla="*/ 260018 w 265333"/>
                <a:gd name="connsiteY0" fmla="*/ 97155 h 270339"/>
                <a:gd name="connsiteX1" fmla="*/ 199191 w 265333"/>
                <a:gd name="connsiteY1" fmla="*/ 78031 h 270339"/>
                <a:gd name="connsiteX2" fmla="*/ 200643 w 265333"/>
                <a:gd name="connsiteY2" fmla="*/ 10647 h 270339"/>
                <a:gd name="connsiteX3" fmla="*/ 195336 w 265333"/>
                <a:gd name="connsiteY3" fmla="*/ 1385 h 270339"/>
                <a:gd name="connsiteX4" fmla="*/ 194836 w 265333"/>
                <a:gd name="connsiteY4" fmla="*/ 1085 h 270339"/>
                <a:gd name="connsiteX5" fmla="*/ 183471 w 265333"/>
                <a:gd name="connsiteY5" fmla="*/ 2386 h 270339"/>
                <a:gd name="connsiteX6" fmla="*/ 144322 w 265333"/>
                <a:gd name="connsiteY6" fmla="*/ 35478 h 270339"/>
                <a:gd name="connsiteX7" fmla="*/ 154034 w 265333"/>
                <a:gd name="connsiteY7" fmla="*/ 46942 h 270339"/>
                <a:gd name="connsiteX8" fmla="*/ 185424 w 265333"/>
                <a:gd name="connsiteY8" fmla="*/ 20409 h 270339"/>
                <a:gd name="connsiteX9" fmla="*/ 184072 w 265333"/>
                <a:gd name="connsiteY9" fmla="*/ 83288 h 270339"/>
                <a:gd name="connsiteX10" fmla="*/ 189329 w 265333"/>
                <a:gd name="connsiteY10" fmla="*/ 90597 h 270339"/>
                <a:gd name="connsiteX11" fmla="*/ 247151 w 265333"/>
                <a:gd name="connsiteY11" fmla="*/ 108770 h 270339"/>
                <a:gd name="connsiteX12" fmla="*/ 200993 w 265333"/>
                <a:gd name="connsiteY12" fmla="*/ 144014 h 270339"/>
                <a:gd name="connsiteX13" fmla="*/ 198741 w 265333"/>
                <a:gd name="connsiteY13" fmla="*/ 153176 h 270339"/>
                <a:gd name="connsiteX14" fmla="*/ 230681 w 265333"/>
                <a:gd name="connsiteY14" fmla="*/ 221412 h 270339"/>
                <a:gd name="connsiteX15" fmla="*/ 158240 w 265333"/>
                <a:gd name="connsiteY15" fmla="*/ 198383 h 270339"/>
                <a:gd name="connsiteX16" fmla="*/ 149328 w 265333"/>
                <a:gd name="connsiteY16" fmla="*/ 202037 h 270339"/>
                <a:gd name="connsiteX17" fmla="*/ 122345 w 265333"/>
                <a:gd name="connsiteY17" fmla="*/ 252951 h 270339"/>
                <a:gd name="connsiteX18" fmla="*/ 91656 w 265333"/>
                <a:gd name="connsiteY18" fmla="*/ 204941 h 270339"/>
                <a:gd name="connsiteX19" fmla="*/ 84497 w 265333"/>
                <a:gd name="connsiteY19" fmla="*/ 201537 h 270339"/>
                <a:gd name="connsiteX20" fmla="*/ 19866 w 265333"/>
                <a:gd name="connsiteY20" fmla="*/ 208846 h 270339"/>
                <a:gd name="connsiteX21" fmla="*/ 40041 w 265333"/>
                <a:gd name="connsiteY21" fmla="*/ 179859 h 270339"/>
                <a:gd name="connsiteX22" fmla="*/ 27726 w 265333"/>
                <a:gd name="connsiteY22" fmla="*/ 171299 h 270339"/>
                <a:gd name="connsiteX23" fmla="*/ 1693 w 265333"/>
                <a:gd name="connsiteY23" fmla="*/ 208746 h 270339"/>
                <a:gd name="connsiteX24" fmla="*/ 1843 w 265333"/>
                <a:gd name="connsiteY24" fmla="*/ 220511 h 270339"/>
                <a:gd name="connsiteX25" fmla="*/ 11605 w 265333"/>
                <a:gd name="connsiteY25" fmla="*/ 224916 h 270339"/>
                <a:gd name="connsiteX26" fmla="*/ 81593 w 265333"/>
                <a:gd name="connsiteY26" fmla="*/ 216956 h 270339"/>
                <a:gd name="connsiteX27" fmla="*/ 113984 w 265333"/>
                <a:gd name="connsiteY27" fmla="*/ 267670 h 270339"/>
                <a:gd name="connsiteX28" fmla="*/ 122695 w 265333"/>
                <a:gd name="connsiteY28" fmla="*/ 272426 h 270339"/>
                <a:gd name="connsiteX29" fmla="*/ 123246 w 265333"/>
                <a:gd name="connsiteY29" fmla="*/ 272426 h 270339"/>
                <a:gd name="connsiteX30" fmla="*/ 132007 w 265333"/>
                <a:gd name="connsiteY30" fmla="*/ 266869 h 270339"/>
                <a:gd name="connsiteX31" fmla="*/ 159691 w 265333"/>
                <a:gd name="connsiteY31" fmla="*/ 214603 h 270339"/>
                <a:gd name="connsiteX32" fmla="*/ 235937 w 265333"/>
                <a:gd name="connsiteY32" fmla="*/ 238884 h 270339"/>
                <a:gd name="connsiteX33" fmla="*/ 247202 w 265333"/>
                <a:gd name="connsiteY33" fmla="*/ 235780 h 270339"/>
                <a:gd name="connsiteX34" fmla="*/ 248753 w 265333"/>
                <a:gd name="connsiteY34" fmla="*/ 224516 h 270339"/>
                <a:gd name="connsiteX35" fmla="*/ 214961 w 265333"/>
                <a:gd name="connsiteY35" fmla="*/ 152325 h 270339"/>
                <a:gd name="connsiteX36" fmla="*/ 263272 w 265333"/>
                <a:gd name="connsiteY36" fmla="*/ 115428 h 270339"/>
                <a:gd name="connsiteX37" fmla="*/ 267227 w 265333"/>
                <a:gd name="connsiteY37" fmla="*/ 105316 h 270339"/>
                <a:gd name="connsiteX38" fmla="*/ 260018 w 265333"/>
                <a:gd name="connsiteY38" fmla="*/ 97155 h 2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5333" h="270339">
                  <a:moveTo>
                    <a:pt x="260018" y="97155"/>
                  </a:moveTo>
                  <a:lnTo>
                    <a:pt x="199191" y="78031"/>
                  </a:lnTo>
                  <a:lnTo>
                    <a:pt x="200643" y="10647"/>
                  </a:lnTo>
                  <a:cubicBezTo>
                    <a:pt x="200693" y="6892"/>
                    <a:pt x="198791" y="3488"/>
                    <a:pt x="195336" y="1385"/>
                  </a:cubicBezTo>
                  <a:cubicBezTo>
                    <a:pt x="195236" y="1335"/>
                    <a:pt x="194936" y="1135"/>
                    <a:pt x="194836" y="1085"/>
                  </a:cubicBezTo>
                  <a:cubicBezTo>
                    <a:pt x="191231" y="-718"/>
                    <a:pt x="186826" y="-267"/>
                    <a:pt x="183471" y="2386"/>
                  </a:cubicBezTo>
                  <a:lnTo>
                    <a:pt x="144322" y="35478"/>
                  </a:lnTo>
                  <a:lnTo>
                    <a:pt x="154034" y="46942"/>
                  </a:lnTo>
                  <a:lnTo>
                    <a:pt x="185424" y="20409"/>
                  </a:lnTo>
                  <a:lnTo>
                    <a:pt x="184072" y="83288"/>
                  </a:lnTo>
                  <a:cubicBezTo>
                    <a:pt x="184022" y="86642"/>
                    <a:pt x="186125" y="89596"/>
                    <a:pt x="189329" y="90597"/>
                  </a:cubicBezTo>
                  <a:lnTo>
                    <a:pt x="247151" y="108770"/>
                  </a:lnTo>
                  <a:lnTo>
                    <a:pt x="200993" y="144014"/>
                  </a:lnTo>
                  <a:cubicBezTo>
                    <a:pt x="198190" y="146167"/>
                    <a:pt x="197239" y="149972"/>
                    <a:pt x="198741" y="153176"/>
                  </a:cubicBezTo>
                  <a:lnTo>
                    <a:pt x="230681" y="221412"/>
                  </a:lnTo>
                  <a:lnTo>
                    <a:pt x="158240" y="198383"/>
                  </a:lnTo>
                  <a:cubicBezTo>
                    <a:pt x="154785" y="197281"/>
                    <a:pt x="151031" y="198833"/>
                    <a:pt x="149328" y="202037"/>
                  </a:cubicBezTo>
                  <a:lnTo>
                    <a:pt x="122345" y="252951"/>
                  </a:lnTo>
                  <a:lnTo>
                    <a:pt x="91656" y="204941"/>
                  </a:lnTo>
                  <a:cubicBezTo>
                    <a:pt x="90104" y="202538"/>
                    <a:pt x="87350" y="201186"/>
                    <a:pt x="84497" y="201537"/>
                  </a:cubicBezTo>
                  <a:lnTo>
                    <a:pt x="19866" y="208846"/>
                  </a:lnTo>
                  <a:lnTo>
                    <a:pt x="40041" y="179859"/>
                  </a:lnTo>
                  <a:lnTo>
                    <a:pt x="27726" y="171299"/>
                  </a:lnTo>
                  <a:lnTo>
                    <a:pt x="1693" y="208746"/>
                  </a:lnTo>
                  <a:cubicBezTo>
                    <a:pt x="-310" y="211750"/>
                    <a:pt x="-860" y="216756"/>
                    <a:pt x="1843" y="220511"/>
                  </a:cubicBezTo>
                  <a:cubicBezTo>
                    <a:pt x="3245" y="222413"/>
                    <a:pt x="6349" y="225517"/>
                    <a:pt x="11605" y="224916"/>
                  </a:cubicBezTo>
                  <a:lnTo>
                    <a:pt x="81593" y="216956"/>
                  </a:lnTo>
                  <a:lnTo>
                    <a:pt x="113984" y="267670"/>
                  </a:lnTo>
                  <a:cubicBezTo>
                    <a:pt x="115936" y="270674"/>
                    <a:pt x="119241" y="272426"/>
                    <a:pt x="122695" y="272426"/>
                  </a:cubicBezTo>
                  <a:cubicBezTo>
                    <a:pt x="122895" y="272426"/>
                    <a:pt x="123045" y="272426"/>
                    <a:pt x="123246" y="272426"/>
                  </a:cubicBezTo>
                  <a:cubicBezTo>
                    <a:pt x="126950" y="272276"/>
                    <a:pt x="130204" y="270223"/>
                    <a:pt x="132007" y="266869"/>
                  </a:cubicBezTo>
                  <a:lnTo>
                    <a:pt x="159691" y="214603"/>
                  </a:lnTo>
                  <a:lnTo>
                    <a:pt x="235937" y="238884"/>
                  </a:lnTo>
                  <a:cubicBezTo>
                    <a:pt x="239842" y="240185"/>
                    <a:pt x="244148" y="239084"/>
                    <a:pt x="247202" y="235780"/>
                  </a:cubicBezTo>
                  <a:cubicBezTo>
                    <a:pt x="249855" y="232626"/>
                    <a:pt x="250456" y="228220"/>
                    <a:pt x="248753" y="224516"/>
                  </a:cubicBezTo>
                  <a:lnTo>
                    <a:pt x="214961" y="152325"/>
                  </a:lnTo>
                  <a:lnTo>
                    <a:pt x="263272" y="115428"/>
                  </a:lnTo>
                  <a:cubicBezTo>
                    <a:pt x="266376" y="113075"/>
                    <a:pt x="267928" y="109070"/>
                    <a:pt x="267227" y="105316"/>
                  </a:cubicBezTo>
                  <a:cubicBezTo>
                    <a:pt x="266526" y="101561"/>
                    <a:pt x="263822" y="98407"/>
                    <a:pt x="260018" y="97155"/>
                  </a:cubicBezTo>
                  <a:close/>
                </a:path>
              </a:pathLst>
            </a:custGeom>
            <a:grpFill/>
            <a:ln w="4994"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8F031369-A229-452C-8D2D-95FB2342B0BF}"/>
              </a:ext>
            </a:extLst>
          </p:cNvPr>
          <p:cNvGrpSpPr/>
          <p:nvPr/>
        </p:nvGrpSpPr>
        <p:grpSpPr>
          <a:xfrm>
            <a:off x="4654684" y="2495217"/>
            <a:ext cx="454732" cy="415531"/>
            <a:chOff x="4307856" y="401528"/>
            <a:chExt cx="280963" cy="256742"/>
          </a:xfrm>
          <a:solidFill>
            <a:schemeClr val="bg1"/>
          </a:solidFill>
        </p:grpSpPr>
        <p:sp>
          <p:nvSpPr>
            <p:cNvPr id="27" name="Freeform: Shape 26">
              <a:extLst>
                <a:ext uri="{FF2B5EF4-FFF2-40B4-BE49-F238E27FC236}">
                  <a16:creationId xmlns:a16="http://schemas.microsoft.com/office/drawing/2014/main" id="{8FA8F7AB-4376-41EA-8611-E76AE8EFF5A6}"/>
                </a:ext>
              </a:extLst>
            </p:cNvPr>
            <p:cNvSpPr/>
            <p:nvPr/>
          </p:nvSpPr>
          <p:spPr>
            <a:xfrm>
              <a:off x="4345592" y="491291"/>
              <a:ext cx="53286" cy="53286"/>
            </a:xfrm>
            <a:custGeom>
              <a:avLst/>
              <a:gdLst>
                <a:gd name="connsiteX0" fmla="*/ 0 w 53286"/>
                <a:gd name="connsiteY0" fmla="*/ 0 h 53286"/>
                <a:gd name="connsiteX1" fmla="*/ 55757 w 53286"/>
                <a:gd name="connsiteY1" fmla="*/ 0 h 53286"/>
                <a:gd name="connsiteX2" fmla="*/ 55757 w 53286"/>
                <a:gd name="connsiteY2" fmla="*/ 55757 h 53286"/>
                <a:gd name="connsiteX3" fmla="*/ 0 w 53286"/>
                <a:gd name="connsiteY3" fmla="*/ 55757 h 53286"/>
              </a:gdLst>
              <a:ahLst/>
              <a:cxnLst>
                <a:cxn ang="0">
                  <a:pos x="connsiteX0" y="connsiteY0"/>
                </a:cxn>
                <a:cxn ang="0">
                  <a:pos x="connsiteX1" y="connsiteY1"/>
                </a:cxn>
                <a:cxn ang="0">
                  <a:pos x="connsiteX2" y="connsiteY2"/>
                </a:cxn>
                <a:cxn ang="0">
                  <a:pos x="connsiteX3" y="connsiteY3"/>
                </a:cxn>
              </a:cxnLst>
              <a:rect l="l" t="t" r="r" b="b"/>
              <a:pathLst>
                <a:path w="53286" h="5328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1523992-C635-4DEC-8A6B-7B84B708C9BD}"/>
                </a:ext>
              </a:extLst>
            </p:cNvPr>
            <p:cNvSpPr/>
            <p:nvPr/>
          </p:nvSpPr>
          <p:spPr>
            <a:xfrm>
              <a:off x="4420823" y="491291"/>
              <a:ext cx="53286" cy="53286"/>
            </a:xfrm>
            <a:custGeom>
              <a:avLst/>
              <a:gdLst>
                <a:gd name="connsiteX0" fmla="*/ 0 w 53286"/>
                <a:gd name="connsiteY0" fmla="*/ 0 h 53286"/>
                <a:gd name="connsiteX1" fmla="*/ 55757 w 53286"/>
                <a:gd name="connsiteY1" fmla="*/ 0 h 53286"/>
                <a:gd name="connsiteX2" fmla="*/ 55757 w 53286"/>
                <a:gd name="connsiteY2" fmla="*/ 55757 h 53286"/>
                <a:gd name="connsiteX3" fmla="*/ 0 w 53286"/>
                <a:gd name="connsiteY3" fmla="*/ 55757 h 53286"/>
              </a:gdLst>
              <a:ahLst/>
              <a:cxnLst>
                <a:cxn ang="0">
                  <a:pos x="connsiteX0" y="connsiteY0"/>
                </a:cxn>
                <a:cxn ang="0">
                  <a:pos x="connsiteX1" y="connsiteY1"/>
                </a:cxn>
                <a:cxn ang="0">
                  <a:pos x="connsiteX2" y="connsiteY2"/>
                </a:cxn>
                <a:cxn ang="0">
                  <a:pos x="connsiteX3" y="connsiteY3"/>
                </a:cxn>
              </a:cxnLst>
              <a:rect l="l" t="t" r="r" b="b"/>
              <a:pathLst>
                <a:path w="53286" h="5328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0F4250B-9366-406E-9034-E5F9A1624908}"/>
                </a:ext>
              </a:extLst>
            </p:cNvPr>
            <p:cNvSpPr/>
            <p:nvPr/>
          </p:nvSpPr>
          <p:spPr>
            <a:xfrm>
              <a:off x="4496101" y="491291"/>
              <a:ext cx="53286" cy="53286"/>
            </a:xfrm>
            <a:custGeom>
              <a:avLst/>
              <a:gdLst>
                <a:gd name="connsiteX0" fmla="*/ 0 w 53286"/>
                <a:gd name="connsiteY0" fmla="*/ 55757 h 53286"/>
                <a:gd name="connsiteX1" fmla="*/ 55757 w 53286"/>
                <a:gd name="connsiteY1" fmla="*/ 55757 h 53286"/>
                <a:gd name="connsiteX2" fmla="*/ 55757 w 53286"/>
                <a:gd name="connsiteY2" fmla="*/ 0 h 53286"/>
                <a:gd name="connsiteX3" fmla="*/ 0 w 53286"/>
                <a:gd name="connsiteY3" fmla="*/ 0 h 53286"/>
                <a:gd name="connsiteX4" fmla="*/ 0 w 53286"/>
                <a:gd name="connsiteY4" fmla="*/ 55757 h 53286"/>
                <a:gd name="connsiteX5" fmla="*/ 12450 w 53286"/>
                <a:gd name="connsiteY5" fmla="*/ 12450 h 53286"/>
                <a:gd name="connsiteX6" fmla="*/ 43307 w 53286"/>
                <a:gd name="connsiteY6" fmla="*/ 12450 h 53286"/>
                <a:gd name="connsiteX7" fmla="*/ 43307 w 53286"/>
                <a:gd name="connsiteY7" fmla="*/ 43307 h 53286"/>
                <a:gd name="connsiteX8" fmla="*/ 12450 w 53286"/>
                <a:gd name="connsiteY8" fmla="*/ 43307 h 53286"/>
                <a:gd name="connsiteX9" fmla="*/ 12450 w 53286"/>
                <a:gd name="connsiteY9" fmla="*/ 12450 h 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86" h="53286">
                  <a:moveTo>
                    <a:pt x="0" y="55757"/>
                  </a:moveTo>
                  <a:lnTo>
                    <a:pt x="55757" y="55757"/>
                  </a:lnTo>
                  <a:lnTo>
                    <a:pt x="55757" y="0"/>
                  </a:lnTo>
                  <a:lnTo>
                    <a:pt x="0" y="0"/>
                  </a:lnTo>
                  <a:lnTo>
                    <a:pt x="0" y="55757"/>
                  </a:lnTo>
                  <a:close/>
                  <a:moveTo>
                    <a:pt x="12450" y="12450"/>
                  </a:moveTo>
                  <a:lnTo>
                    <a:pt x="43307" y="12450"/>
                  </a:lnTo>
                  <a:lnTo>
                    <a:pt x="43307" y="43307"/>
                  </a:lnTo>
                  <a:lnTo>
                    <a:pt x="12450" y="43307"/>
                  </a:lnTo>
                  <a:lnTo>
                    <a:pt x="12450" y="12450"/>
                  </a:lnTo>
                  <a:close/>
                </a:path>
              </a:pathLst>
            </a:custGeom>
            <a:grpFill/>
            <a:ln w="482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7FDA0FD-6C09-44F6-B09E-D2205C9FB608}"/>
                </a:ext>
              </a:extLst>
            </p:cNvPr>
            <p:cNvSpPr/>
            <p:nvPr/>
          </p:nvSpPr>
          <p:spPr>
            <a:xfrm>
              <a:off x="4345592" y="566085"/>
              <a:ext cx="53286" cy="53286"/>
            </a:xfrm>
            <a:custGeom>
              <a:avLst/>
              <a:gdLst>
                <a:gd name="connsiteX0" fmla="*/ 0 w 53286"/>
                <a:gd name="connsiteY0" fmla="*/ 0 h 53286"/>
                <a:gd name="connsiteX1" fmla="*/ 55757 w 53286"/>
                <a:gd name="connsiteY1" fmla="*/ 0 h 53286"/>
                <a:gd name="connsiteX2" fmla="*/ 55757 w 53286"/>
                <a:gd name="connsiteY2" fmla="*/ 55757 h 53286"/>
                <a:gd name="connsiteX3" fmla="*/ 0 w 53286"/>
                <a:gd name="connsiteY3" fmla="*/ 55757 h 53286"/>
              </a:gdLst>
              <a:ahLst/>
              <a:cxnLst>
                <a:cxn ang="0">
                  <a:pos x="connsiteX0" y="connsiteY0"/>
                </a:cxn>
                <a:cxn ang="0">
                  <a:pos x="connsiteX1" y="connsiteY1"/>
                </a:cxn>
                <a:cxn ang="0">
                  <a:pos x="connsiteX2" y="connsiteY2"/>
                </a:cxn>
                <a:cxn ang="0">
                  <a:pos x="connsiteX3" y="connsiteY3"/>
                </a:cxn>
              </a:cxnLst>
              <a:rect l="l" t="t" r="r" b="b"/>
              <a:pathLst>
                <a:path w="53286" h="5328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2AC079-86AF-447D-99AA-56A68F1E40F4}"/>
                </a:ext>
              </a:extLst>
            </p:cNvPr>
            <p:cNvSpPr/>
            <p:nvPr/>
          </p:nvSpPr>
          <p:spPr>
            <a:xfrm>
              <a:off x="4496101" y="566085"/>
              <a:ext cx="53286" cy="53286"/>
            </a:xfrm>
            <a:custGeom>
              <a:avLst/>
              <a:gdLst>
                <a:gd name="connsiteX0" fmla="*/ 0 w 53286"/>
                <a:gd name="connsiteY0" fmla="*/ 0 h 53286"/>
                <a:gd name="connsiteX1" fmla="*/ 55757 w 53286"/>
                <a:gd name="connsiteY1" fmla="*/ 0 h 53286"/>
                <a:gd name="connsiteX2" fmla="*/ 55757 w 53286"/>
                <a:gd name="connsiteY2" fmla="*/ 55757 h 53286"/>
                <a:gd name="connsiteX3" fmla="*/ 0 w 53286"/>
                <a:gd name="connsiteY3" fmla="*/ 55757 h 53286"/>
              </a:gdLst>
              <a:ahLst/>
              <a:cxnLst>
                <a:cxn ang="0">
                  <a:pos x="connsiteX0" y="connsiteY0"/>
                </a:cxn>
                <a:cxn ang="0">
                  <a:pos x="connsiteX1" y="connsiteY1"/>
                </a:cxn>
                <a:cxn ang="0">
                  <a:pos x="connsiteX2" y="connsiteY2"/>
                </a:cxn>
                <a:cxn ang="0">
                  <a:pos x="connsiteX3" y="connsiteY3"/>
                </a:cxn>
              </a:cxnLst>
              <a:rect l="l" t="t" r="r" b="b"/>
              <a:pathLst>
                <a:path w="53286" h="5328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9249AEB-5CCC-46EB-BF35-61AE2AED46FC}"/>
                </a:ext>
              </a:extLst>
            </p:cNvPr>
            <p:cNvSpPr/>
            <p:nvPr/>
          </p:nvSpPr>
          <p:spPr>
            <a:xfrm>
              <a:off x="4307856" y="401528"/>
              <a:ext cx="280963" cy="256742"/>
            </a:xfrm>
            <a:custGeom>
              <a:avLst/>
              <a:gdLst>
                <a:gd name="connsiteX0" fmla="*/ 12983 w 280962"/>
                <a:gd name="connsiteY0" fmla="*/ 257905 h 256741"/>
                <a:gd name="connsiteX1" fmla="*/ 268756 w 280962"/>
                <a:gd name="connsiteY1" fmla="*/ 257905 h 256741"/>
                <a:gd name="connsiteX2" fmla="*/ 281738 w 280962"/>
                <a:gd name="connsiteY2" fmla="*/ 244922 h 256741"/>
                <a:gd name="connsiteX3" fmla="*/ 281738 w 280962"/>
                <a:gd name="connsiteY3" fmla="*/ 13031 h 256741"/>
                <a:gd name="connsiteX4" fmla="*/ 268756 w 280962"/>
                <a:gd name="connsiteY4" fmla="*/ 0 h 256741"/>
                <a:gd name="connsiteX5" fmla="*/ 12983 w 280962"/>
                <a:gd name="connsiteY5" fmla="*/ 0 h 256741"/>
                <a:gd name="connsiteX6" fmla="*/ 0 w 280962"/>
                <a:gd name="connsiteY6" fmla="*/ 13031 h 256741"/>
                <a:gd name="connsiteX7" fmla="*/ 0 w 280962"/>
                <a:gd name="connsiteY7" fmla="*/ 244922 h 256741"/>
                <a:gd name="connsiteX8" fmla="*/ 12983 w 280962"/>
                <a:gd name="connsiteY8" fmla="*/ 257905 h 256741"/>
                <a:gd name="connsiteX9" fmla="*/ 140869 w 280962"/>
                <a:gd name="connsiteY9" fmla="*/ 18844 h 256741"/>
                <a:gd name="connsiteX10" fmla="*/ 156225 w 280962"/>
                <a:gd name="connsiteY10" fmla="*/ 34152 h 256741"/>
                <a:gd name="connsiteX11" fmla="*/ 140869 w 280962"/>
                <a:gd name="connsiteY11" fmla="*/ 49508 h 256741"/>
                <a:gd name="connsiteX12" fmla="*/ 125562 w 280962"/>
                <a:gd name="connsiteY12" fmla="*/ 34152 h 256741"/>
                <a:gd name="connsiteX13" fmla="*/ 140869 w 280962"/>
                <a:gd name="connsiteY13" fmla="*/ 18844 h 256741"/>
                <a:gd name="connsiteX14" fmla="*/ 16567 w 280962"/>
                <a:gd name="connsiteY14" fmla="*/ 66317 h 256741"/>
                <a:gd name="connsiteX15" fmla="*/ 265123 w 280962"/>
                <a:gd name="connsiteY15" fmla="*/ 66317 h 256741"/>
                <a:gd name="connsiteX16" fmla="*/ 265123 w 280962"/>
                <a:gd name="connsiteY16" fmla="*/ 241289 h 256741"/>
                <a:gd name="connsiteX17" fmla="*/ 16567 w 280962"/>
                <a:gd name="connsiteY17" fmla="*/ 241289 h 256741"/>
                <a:gd name="connsiteX18" fmla="*/ 16567 w 280962"/>
                <a:gd name="connsiteY18" fmla="*/ 66317 h 25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962" h="256741">
                  <a:moveTo>
                    <a:pt x="12983" y="257905"/>
                  </a:moveTo>
                  <a:lnTo>
                    <a:pt x="268756" y="257905"/>
                  </a:lnTo>
                  <a:cubicBezTo>
                    <a:pt x="275925" y="257905"/>
                    <a:pt x="281738" y="252092"/>
                    <a:pt x="281738" y="244922"/>
                  </a:cubicBezTo>
                  <a:lnTo>
                    <a:pt x="281738" y="13031"/>
                  </a:lnTo>
                  <a:cubicBezTo>
                    <a:pt x="281738" y="5861"/>
                    <a:pt x="275925" y="0"/>
                    <a:pt x="268756" y="0"/>
                  </a:cubicBezTo>
                  <a:lnTo>
                    <a:pt x="12983" y="0"/>
                  </a:lnTo>
                  <a:cubicBezTo>
                    <a:pt x="5813" y="0"/>
                    <a:pt x="0" y="5813"/>
                    <a:pt x="0" y="13031"/>
                  </a:cubicBezTo>
                  <a:lnTo>
                    <a:pt x="0" y="244922"/>
                  </a:lnTo>
                  <a:cubicBezTo>
                    <a:pt x="-48" y="252092"/>
                    <a:pt x="5813" y="257905"/>
                    <a:pt x="12983" y="257905"/>
                  </a:cubicBezTo>
                  <a:close/>
                  <a:moveTo>
                    <a:pt x="140869" y="18844"/>
                  </a:moveTo>
                  <a:cubicBezTo>
                    <a:pt x="149347" y="18844"/>
                    <a:pt x="156225" y="25723"/>
                    <a:pt x="156225" y="34152"/>
                  </a:cubicBezTo>
                  <a:cubicBezTo>
                    <a:pt x="156225" y="42629"/>
                    <a:pt x="149347" y="49508"/>
                    <a:pt x="140869" y="49508"/>
                  </a:cubicBezTo>
                  <a:cubicBezTo>
                    <a:pt x="132392" y="49508"/>
                    <a:pt x="125562" y="42629"/>
                    <a:pt x="125562" y="34152"/>
                  </a:cubicBezTo>
                  <a:cubicBezTo>
                    <a:pt x="125513" y="25723"/>
                    <a:pt x="132392" y="18844"/>
                    <a:pt x="140869" y="18844"/>
                  </a:cubicBezTo>
                  <a:close/>
                  <a:moveTo>
                    <a:pt x="16567" y="66317"/>
                  </a:moveTo>
                  <a:lnTo>
                    <a:pt x="265123" y="66317"/>
                  </a:lnTo>
                  <a:lnTo>
                    <a:pt x="265123" y="241289"/>
                  </a:lnTo>
                  <a:lnTo>
                    <a:pt x="16567" y="241289"/>
                  </a:lnTo>
                  <a:lnTo>
                    <a:pt x="16567" y="66317"/>
                  </a:lnTo>
                  <a:close/>
                </a:path>
              </a:pathLst>
            </a:custGeom>
            <a:grpFill/>
            <a:ln w="482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FA9FC30-7DD2-4203-A8FA-7151ACF5455D}"/>
                </a:ext>
              </a:extLst>
            </p:cNvPr>
            <p:cNvSpPr/>
            <p:nvPr/>
          </p:nvSpPr>
          <p:spPr>
            <a:xfrm>
              <a:off x="4420823" y="566085"/>
              <a:ext cx="53286" cy="53286"/>
            </a:xfrm>
            <a:custGeom>
              <a:avLst/>
              <a:gdLst>
                <a:gd name="connsiteX0" fmla="*/ 0 w 53286"/>
                <a:gd name="connsiteY0" fmla="*/ 0 h 53286"/>
                <a:gd name="connsiteX1" fmla="*/ 55757 w 53286"/>
                <a:gd name="connsiteY1" fmla="*/ 0 h 53286"/>
                <a:gd name="connsiteX2" fmla="*/ 55757 w 53286"/>
                <a:gd name="connsiteY2" fmla="*/ 55757 h 53286"/>
                <a:gd name="connsiteX3" fmla="*/ 0 w 53286"/>
                <a:gd name="connsiteY3" fmla="*/ 55757 h 53286"/>
              </a:gdLst>
              <a:ahLst/>
              <a:cxnLst>
                <a:cxn ang="0">
                  <a:pos x="connsiteX0" y="connsiteY0"/>
                </a:cxn>
                <a:cxn ang="0">
                  <a:pos x="connsiteX1" y="connsiteY1"/>
                </a:cxn>
                <a:cxn ang="0">
                  <a:pos x="connsiteX2" y="connsiteY2"/>
                </a:cxn>
                <a:cxn ang="0">
                  <a:pos x="connsiteX3" y="connsiteY3"/>
                </a:cxn>
              </a:cxnLst>
              <a:rect l="l" t="t" r="r" b="b"/>
              <a:pathLst>
                <a:path w="53286" h="53286">
                  <a:moveTo>
                    <a:pt x="0" y="0"/>
                  </a:moveTo>
                  <a:lnTo>
                    <a:pt x="55757" y="0"/>
                  </a:lnTo>
                  <a:lnTo>
                    <a:pt x="55757" y="55757"/>
                  </a:lnTo>
                  <a:lnTo>
                    <a:pt x="0" y="55757"/>
                  </a:lnTo>
                  <a:close/>
                </a:path>
              </a:pathLst>
            </a:custGeom>
            <a:grpFill/>
            <a:ln w="4829"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34E4B678-A9CE-4B4B-BAFE-056364CEA4BE}"/>
              </a:ext>
            </a:extLst>
          </p:cNvPr>
          <p:cNvGrpSpPr/>
          <p:nvPr/>
        </p:nvGrpSpPr>
        <p:grpSpPr>
          <a:xfrm>
            <a:off x="6300382" y="2517847"/>
            <a:ext cx="363643" cy="370270"/>
            <a:chOff x="6535501" y="3710422"/>
            <a:chExt cx="315797" cy="321552"/>
          </a:xfrm>
          <a:solidFill>
            <a:schemeClr val="bg1"/>
          </a:solidFill>
        </p:grpSpPr>
        <p:sp>
          <p:nvSpPr>
            <p:cNvPr id="35" name="Freeform: Shape 34">
              <a:extLst>
                <a:ext uri="{FF2B5EF4-FFF2-40B4-BE49-F238E27FC236}">
                  <a16:creationId xmlns:a16="http://schemas.microsoft.com/office/drawing/2014/main" id="{4A86F295-46F0-44CA-9E68-7F5E38C0BEC5}"/>
                </a:ext>
              </a:extLst>
            </p:cNvPr>
            <p:cNvSpPr/>
            <p:nvPr/>
          </p:nvSpPr>
          <p:spPr>
            <a:xfrm>
              <a:off x="6535501" y="3726198"/>
              <a:ext cx="219944" cy="305776"/>
            </a:xfrm>
            <a:custGeom>
              <a:avLst/>
              <a:gdLst>
                <a:gd name="connsiteX0" fmla="*/ 365 w 219943"/>
                <a:gd name="connsiteY0" fmla="*/ 193653 h 305775"/>
                <a:gd name="connsiteX1" fmla="*/ 144348 w 219943"/>
                <a:gd name="connsiteY1" fmla="*/ 302821 h 305775"/>
                <a:gd name="connsiteX2" fmla="*/ 222348 w 219943"/>
                <a:gd name="connsiteY2" fmla="*/ 254594 h 305775"/>
                <a:gd name="connsiteX3" fmla="*/ 178305 w 219943"/>
                <a:gd name="connsiteY3" fmla="*/ 259368 h 305775"/>
                <a:gd name="connsiteX4" fmla="*/ 84051 w 219943"/>
                <a:gd name="connsiteY4" fmla="*/ 209318 h 305775"/>
                <a:gd name="connsiteX5" fmla="*/ 80135 w 219943"/>
                <a:gd name="connsiteY5" fmla="*/ 42750 h 305775"/>
                <a:gd name="connsiteX6" fmla="*/ 73698 w 219943"/>
                <a:gd name="connsiteY6" fmla="*/ 20166 h 305775"/>
                <a:gd name="connsiteX7" fmla="*/ 32123 w 219943"/>
                <a:gd name="connsiteY7" fmla="*/ 2302 h 305775"/>
                <a:gd name="connsiteX8" fmla="*/ 20750 w 219943"/>
                <a:gd name="connsiteY8" fmla="*/ 114045 h 305775"/>
                <a:gd name="connsiteX9" fmla="*/ 365 w 219943"/>
                <a:gd name="connsiteY9" fmla="*/ 193653 h 30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943" h="305775">
                  <a:moveTo>
                    <a:pt x="365" y="193653"/>
                  </a:moveTo>
                  <a:cubicBezTo>
                    <a:pt x="-6609" y="284474"/>
                    <a:pt x="87914" y="330019"/>
                    <a:pt x="144348" y="302821"/>
                  </a:cubicBezTo>
                  <a:cubicBezTo>
                    <a:pt x="167040" y="291877"/>
                    <a:pt x="212262" y="261460"/>
                    <a:pt x="222348" y="254594"/>
                  </a:cubicBezTo>
                  <a:cubicBezTo>
                    <a:pt x="209580" y="257652"/>
                    <a:pt x="194828" y="259368"/>
                    <a:pt x="178305" y="259368"/>
                  </a:cubicBezTo>
                  <a:cubicBezTo>
                    <a:pt x="121281" y="259368"/>
                    <a:pt x="84319" y="239734"/>
                    <a:pt x="84051" y="209318"/>
                  </a:cubicBezTo>
                  <a:lnTo>
                    <a:pt x="80135" y="42750"/>
                  </a:lnTo>
                  <a:cubicBezTo>
                    <a:pt x="80135" y="40336"/>
                    <a:pt x="78472" y="28052"/>
                    <a:pt x="73698" y="20166"/>
                  </a:cubicBezTo>
                  <a:cubicBezTo>
                    <a:pt x="61467" y="49"/>
                    <a:pt x="41779" y="-3009"/>
                    <a:pt x="32123" y="2302"/>
                  </a:cubicBezTo>
                  <a:cubicBezTo>
                    <a:pt x="22145" y="7774"/>
                    <a:pt x="44032" y="45218"/>
                    <a:pt x="20750" y="114045"/>
                  </a:cubicBezTo>
                  <a:cubicBezTo>
                    <a:pt x="11148" y="142423"/>
                    <a:pt x="2189" y="170157"/>
                    <a:pt x="365" y="193653"/>
                  </a:cubicBezTo>
                  <a:close/>
                </a:path>
              </a:pathLst>
            </a:custGeom>
            <a:grpFill/>
            <a:ln w="535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BC9F035-640D-4B80-8C9A-57CD6EA279F7}"/>
                </a:ext>
              </a:extLst>
            </p:cNvPr>
            <p:cNvSpPr/>
            <p:nvPr/>
          </p:nvSpPr>
          <p:spPr>
            <a:xfrm>
              <a:off x="6623629" y="3710422"/>
              <a:ext cx="177028" cy="257495"/>
            </a:xfrm>
            <a:custGeom>
              <a:avLst/>
              <a:gdLst>
                <a:gd name="connsiteX0" fmla="*/ 158681 w 177027"/>
                <a:gd name="connsiteY0" fmla="*/ 80896 h 257495"/>
                <a:gd name="connsiteX1" fmla="*/ 158306 w 177027"/>
                <a:gd name="connsiteY1" fmla="*/ 95756 h 257495"/>
                <a:gd name="connsiteX2" fmla="*/ 172361 w 177027"/>
                <a:gd name="connsiteY2" fmla="*/ 89211 h 257495"/>
                <a:gd name="connsiteX3" fmla="*/ 172790 w 177027"/>
                <a:gd name="connsiteY3" fmla="*/ 72045 h 257495"/>
                <a:gd name="connsiteX4" fmla="*/ 180461 w 177027"/>
                <a:gd name="connsiteY4" fmla="*/ 57507 h 257495"/>
                <a:gd name="connsiteX5" fmla="*/ 178530 w 177027"/>
                <a:gd name="connsiteY5" fmla="*/ 54449 h 257495"/>
                <a:gd name="connsiteX6" fmla="*/ 178530 w 177027"/>
                <a:gd name="connsiteY6" fmla="*/ 32723 h 257495"/>
                <a:gd name="connsiteX7" fmla="*/ 90231 w 177027"/>
                <a:gd name="connsiteY7" fmla="*/ 0 h 257495"/>
                <a:gd name="connsiteX8" fmla="*/ 1931 w 177027"/>
                <a:gd name="connsiteY8" fmla="*/ 32723 h 257495"/>
                <a:gd name="connsiteX9" fmla="*/ 1931 w 177027"/>
                <a:gd name="connsiteY9" fmla="*/ 54449 h 257495"/>
                <a:gd name="connsiteX10" fmla="*/ 0 w 177027"/>
                <a:gd name="connsiteY10" fmla="*/ 57507 h 257495"/>
                <a:gd name="connsiteX11" fmla="*/ 7671 w 177027"/>
                <a:gd name="connsiteY11" fmla="*/ 72045 h 257495"/>
                <a:gd name="connsiteX12" fmla="*/ 11319 w 177027"/>
                <a:gd name="connsiteY12" fmla="*/ 224825 h 257495"/>
                <a:gd name="connsiteX13" fmla="*/ 90284 w 177027"/>
                <a:gd name="connsiteY13" fmla="*/ 259909 h 257495"/>
                <a:gd name="connsiteX14" fmla="*/ 151171 w 177027"/>
                <a:gd name="connsiteY14" fmla="*/ 248161 h 257495"/>
                <a:gd name="connsiteX15" fmla="*/ 146021 w 177027"/>
                <a:gd name="connsiteY15" fmla="*/ 239578 h 257495"/>
                <a:gd name="connsiteX16" fmla="*/ 144841 w 177027"/>
                <a:gd name="connsiteY16" fmla="*/ 235823 h 257495"/>
                <a:gd name="connsiteX17" fmla="*/ 90338 w 177027"/>
                <a:gd name="connsiteY17" fmla="*/ 246015 h 257495"/>
                <a:gd name="connsiteX18" fmla="*/ 25267 w 177027"/>
                <a:gd name="connsiteY18" fmla="*/ 224665 h 257495"/>
                <a:gd name="connsiteX19" fmla="*/ 24945 w 177027"/>
                <a:gd name="connsiteY19" fmla="*/ 212058 h 257495"/>
                <a:gd name="connsiteX20" fmla="*/ 85832 w 177027"/>
                <a:gd name="connsiteY20" fmla="*/ 224718 h 257495"/>
                <a:gd name="connsiteX21" fmla="*/ 124456 w 177027"/>
                <a:gd name="connsiteY21" fmla="*/ 220534 h 257495"/>
                <a:gd name="connsiteX22" fmla="*/ 126602 w 177027"/>
                <a:gd name="connsiteY22" fmla="*/ 217852 h 257495"/>
                <a:gd name="connsiteX23" fmla="*/ 126602 w 177027"/>
                <a:gd name="connsiteY23" fmla="*/ 127514 h 257495"/>
                <a:gd name="connsiteX24" fmla="*/ 123169 w 177027"/>
                <a:gd name="connsiteY24" fmla="*/ 124832 h 257495"/>
                <a:gd name="connsiteX25" fmla="*/ 85832 w 177027"/>
                <a:gd name="connsiteY25" fmla="*/ 128855 h 257495"/>
                <a:gd name="connsiteX26" fmla="*/ 22585 w 177027"/>
                <a:gd name="connsiteY26" fmla="*/ 113191 h 257495"/>
                <a:gd name="connsiteX27" fmla="*/ 21833 w 177027"/>
                <a:gd name="connsiteY27" fmla="*/ 80950 h 257495"/>
                <a:gd name="connsiteX28" fmla="*/ 90338 w 177027"/>
                <a:gd name="connsiteY28" fmla="*/ 93181 h 257495"/>
                <a:gd name="connsiteX29" fmla="*/ 158681 w 177027"/>
                <a:gd name="connsiteY29" fmla="*/ 80896 h 257495"/>
                <a:gd name="connsiteX30" fmla="*/ 124188 w 177027"/>
                <a:gd name="connsiteY30" fmla="*/ 51338 h 257495"/>
                <a:gd name="connsiteX31" fmla="*/ 126065 w 177027"/>
                <a:gd name="connsiteY31" fmla="*/ 49300 h 257495"/>
                <a:gd name="connsiteX32" fmla="*/ 142320 w 177027"/>
                <a:gd name="connsiteY32" fmla="*/ 45920 h 257495"/>
                <a:gd name="connsiteX33" fmla="*/ 144144 w 177027"/>
                <a:gd name="connsiteY33" fmla="*/ 46188 h 257495"/>
                <a:gd name="connsiteX34" fmla="*/ 145002 w 177027"/>
                <a:gd name="connsiteY34" fmla="*/ 47851 h 257495"/>
                <a:gd name="connsiteX35" fmla="*/ 145002 w 177027"/>
                <a:gd name="connsiteY35" fmla="*/ 64910 h 257495"/>
                <a:gd name="connsiteX36" fmla="*/ 143607 w 177027"/>
                <a:gd name="connsiteY36" fmla="*/ 66841 h 257495"/>
                <a:gd name="connsiteX37" fmla="*/ 126387 w 177027"/>
                <a:gd name="connsiteY37" fmla="*/ 70436 h 257495"/>
                <a:gd name="connsiteX38" fmla="*/ 124188 w 177027"/>
                <a:gd name="connsiteY38" fmla="*/ 68397 h 257495"/>
                <a:gd name="connsiteX39" fmla="*/ 124188 w 177027"/>
                <a:gd name="connsiteY39" fmla="*/ 51338 h 257495"/>
                <a:gd name="connsiteX40" fmla="*/ 56220 w 177027"/>
                <a:gd name="connsiteY40" fmla="*/ 68451 h 257495"/>
                <a:gd name="connsiteX41" fmla="*/ 54020 w 177027"/>
                <a:gd name="connsiteY41" fmla="*/ 70489 h 257495"/>
                <a:gd name="connsiteX42" fmla="*/ 36800 w 177027"/>
                <a:gd name="connsiteY42" fmla="*/ 66895 h 257495"/>
                <a:gd name="connsiteX43" fmla="*/ 35406 w 177027"/>
                <a:gd name="connsiteY43" fmla="*/ 64964 h 257495"/>
                <a:gd name="connsiteX44" fmla="*/ 35406 w 177027"/>
                <a:gd name="connsiteY44" fmla="*/ 47905 h 257495"/>
                <a:gd name="connsiteX45" fmla="*/ 36264 w 177027"/>
                <a:gd name="connsiteY45" fmla="*/ 46242 h 257495"/>
                <a:gd name="connsiteX46" fmla="*/ 38088 w 177027"/>
                <a:gd name="connsiteY46" fmla="*/ 45974 h 257495"/>
                <a:gd name="connsiteX47" fmla="*/ 54342 w 177027"/>
                <a:gd name="connsiteY47" fmla="*/ 49353 h 257495"/>
                <a:gd name="connsiteX48" fmla="*/ 56220 w 177027"/>
                <a:gd name="connsiteY48" fmla="*/ 51392 h 257495"/>
                <a:gd name="connsiteX49" fmla="*/ 56220 w 177027"/>
                <a:gd name="connsiteY49" fmla="*/ 68451 h 25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27" h="257495">
                  <a:moveTo>
                    <a:pt x="158681" y="80896"/>
                  </a:moveTo>
                  <a:lnTo>
                    <a:pt x="158306" y="95756"/>
                  </a:lnTo>
                  <a:lnTo>
                    <a:pt x="172361" y="89211"/>
                  </a:lnTo>
                  <a:lnTo>
                    <a:pt x="172790" y="72045"/>
                  </a:lnTo>
                  <a:cubicBezTo>
                    <a:pt x="177672" y="67592"/>
                    <a:pt x="180461" y="62711"/>
                    <a:pt x="180461" y="57507"/>
                  </a:cubicBezTo>
                  <a:cubicBezTo>
                    <a:pt x="180461" y="56166"/>
                    <a:pt x="179657" y="54986"/>
                    <a:pt x="178530" y="54449"/>
                  </a:cubicBezTo>
                  <a:lnTo>
                    <a:pt x="178530" y="32723"/>
                  </a:lnTo>
                  <a:cubicBezTo>
                    <a:pt x="178530" y="14645"/>
                    <a:pt x="138994" y="0"/>
                    <a:pt x="90231" y="0"/>
                  </a:cubicBezTo>
                  <a:cubicBezTo>
                    <a:pt x="41468" y="0"/>
                    <a:pt x="1931" y="14645"/>
                    <a:pt x="1931" y="32723"/>
                  </a:cubicBezTo>
                  <a:lnTo>
                    <a:pt x="1931" y="54449"/>
                  </a:lnTo>
                  <a:cubicBezTo>
                    <a:pt x="805" y="54986"/>
                    <a:pt x="0" y="56166"/>
                    <a:pt x="0" y="57507"/>
                  </a:cubicBezTo>
                  <a:cubicBezTo>
                    <a:pt x="0" y="62711"/>
                    <a:pt x="2736" y="67646"/>
                    <a:pt x="7671" y="72045"/>
                  </a:cubicBezTo>
                  <a:lnTo>
                    <a:pt x="11319" y="224825"/>
                  </a:lnTo>
                  <a:cubicBezTo>
                    <a:pt x="11319" y="245479"/>
                    <a:pt x="43774" y="259909"/>
                    <a:pt x="90284" y="259909"/>
                  </a:cubicBezTo>
                  <a:cubicBezTo>
                    <a:pt x="115873" y="259909"/>
                    <a:pt x="137170" y="255510"/>
                    <a:pt x="151171" y="248161"/>
                  </a:cubicBezTo>
                  <a:cubicBezTo>
                    <a:pt x="149079" y="245640"/>
                    <a:pt x="147309" y="242743"/>
                    <a:pt x="146021" y="239578"/>
                  </a:cubicBezTo>
                  <a:cubicBezTo>
                    <a:pt x="145538" y="238344"/>
                    <a:pt x="145163" y="237110"/>
                    <a:pt x="144841" y="235823"/>
                  </a:cubicBezTo>
                  <a:cubicBezTo>
                    <a:pt x="134219" y="241402"/>
                    <a:pt x="115712" y="246015"/>
                    <a:pt x="90338" y="246015"/>
                  </a:cubicBezTo>
                  <a:cubicBezTo>
                    <a:pt x="48441" y="246015"/>
                    <a:pt x="25267" y="233462"/>
                    <a:pt x="25267" y="224665"/>
                  </a:cubicBezTo>
                  <a:lnTo>
                    <a:pt x="24945" y="212058"/>
                  </a:lnTo>
                  <a:cubicBezTo>
                    <a:pt x="38141" y="219997"/>
                    <a:pt x="60243" y="224718"/>
                    <a:pt x="85832" y="224718"/>
                  </a:cubicBezTo>
                  <a:cubicBezTo>
                    <a:pt x="99726" y="224718"/>
                    <a:pt x="113083" y="223270"/>
                    <a:pt x="124456" y="220534"/>
                  </a:cubicBezTo>
                  <a:cubicBezTo>
                    <a:pt x="125690" y="220212"/>
                    <a:pt x="126602" y="219086"/>
                    <a:pt x="126602" y="217852"/>
                  </a:cubicBezTo>
                  <a:lnTo>
                    <a:pt x="126602" y="127514"/>
                  </a:lnTo>
                  <a:cubicBezTo>
                    <a:pt x="126602" y="124724"/>
                    <a:pt x="123973" y="124617"/>
                    <a:pt x="123169" y="124832"/>
                  </a:cubicBezTo>
                  <a:cubicBezTo>
                    <a:pt x="112171" y="127460"/>
                    <a:pt x="99243" y="128855"/>
                    <a:pt x="85832" y="128855"/>
                  </a:cubicBezTo>
                  <a:cubicBezTo>
                    <a:pt x="57507" y="128855"/>
                    <a:pt x="33099" y="122739"/>
                    <a:pt x="22585" y="113191"/>
                  </a:cubicBezTo>
                  <a:lnTo>
                    <a:pt x="21833" y="80950"/>
                  </a:lnTo>
                  <a:cubicBezTo>
                    <a:pt x="38249" y="88460"/>
                    <a:pt x="62604" y="93181"/>
                    <a:pt x="90338" y="93181"/>
                  </a:cubicBezTo>
                  <a:cubicBezTo>
                    <a:pt x="117911" y="93127"/>
                    <a:pt x="142266" y="88407"/>
                    <a:pt x="158681" y="80896"/>
                  </a:cubicBezTo>
                  <a:close/>
                  <a:moveTo>
                    <a:pt x="124188" y="51338"/>
                  </a:moveTo>
                  <a:cubicBezTo>
                    <a:pt x="124188" y="50265"/>
                    <a:pt x="124993" y="49407"/>
                    <a:pt x="126065" y="49300"/>
                  </a:cubicBezTo>
                  <a:cubicBezTo>
                    <a:pt x="132556" y="48763"/>
                    <a:pt x="135775" y="48119"/>
                    <a:pt x="142320" y="45920"/>
                  </a:cubicBezTo>
                  <a:cubicBezTo>
                    <a:pt x="142964" y="45705"/>
                    <a:pt x="143607" y="45813"/>
                    <a:pt x="144144" y="46188"/>
                  </a:cubicBezTo>
                  <a:cubicBezTo>
                    <a:pt x="144680" y="46564"/>
                    <a:pt x="145002" y="47207"/>
                    <a:pt x="145002" y="47851"/>
                  </a:cubicBezTo>
                  <a:lnTo>
                    <a:pt x="145002" y="64910"/>
                  </a:lnTo>
                  <a:cubicBezTo>
                    <a:pt x="145002" y="65769"/>
                    <a:pt x="144466" y="66573"/>
                    <a:pt x="143607" y="66841"/>
                  </a:cubicBezTo>
                  <a:cubicBezTo>
                    <a:pt x="136794" y="69148"/>
                    <a:pt x="133254" y="69899"/>
                    <a:pt x="126387" y="70436"/>
                  </a:cubicBezTo>
                  <a:cubicBezTo>
                    <a:pt x="124885" y="70543"/>
                    <a:pt x="124188" y="69577"/>
                    <a:pt x="124188" y="68397"/>
                  </a:cubicBezTo>
                  <a:lnTo>
                    <a:pt x="124188" y="51338"/>
                  </a:lnTo>
                  <a:close/>
                  <a:moveTo>
                    <a:pt x="56220" y="68451"/>
                  </a:moveTo>
                  <a:cubicBezTo>
                    <a:pt x="56220" y="69846"/>
                    <a:pt x="55415" y="70489"/>
                    <a:pt x="54020" y="70489"/>
                  </a:cubicBezTo>
                  <a:cubicBezTo>
                    <a:pt x="47207" y="69953"/>
                    <a:pt x="43667" y="69202"/>
                    <a:pt x="36800" y="66895"/>
                  </a:cubicBezTo>
                  <a:cubicBezTo>
                    <a:pt x="35942" y="66627"/>
                    <a:pt x="35406" y="65822"/>
                    <a:pt x="35406" y="64964"/>
                  </a:cubicBezTo>
                  <a:lnTo>
                    <a:pt x="35406" y="47905"/>
                  </a:lnTo>
                  <a:cubicBezTo>
                    <a:pt x="35406" y="47261"/>
                    <a:pt x="35727" y="46617"/>
                    <a:pt x="36264" y="46242"/>
                  </a:cubicBezTo>
                  <a:cubicBezTo>
                    <a:pt x="36800" y="45866"/>
                    <a:pt x="37498" y="45759"/>
                    <a:pt x="38088" y="45974"/>
                  </a:cubicBezTo>
                  <a:cubicBezTo>
                    <a:pt x="44633" y="48173"/>
                    <a:pt x="47798" y="48817"/>
                    <a:pt x="54342" y="49353"/>
                  </a:cubicBezTo>
                  <a:cubicBezTo>
                    <a:pt x="55415" y="49461"/>
                    <a:pt x="56220" y="50319"/>
                    <a:pt x="56220" y="51392"/>
                  </a:cubicBezTo>
                  <a:lnTo>
                    <a:pt x="56220" y="68451"/>
                  </a:lnTo>
                  <a:close/>
                </a:path>
              </a:pathLst>
            </a:custGeom>
            <a:grpFill/>
            <a:ln w="535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1AF0AB4-848A-4E5A-B4B3-7005EA38336F}"/>
                </a:ext>
              </a:extLst>
            </p:cNvPr>
            <p:cNvSpPr/>
            <p:nvPr/>
          </p:nvSpPr>
          <p:spPr>
            <a:xfrm>
              <a:off x="6781084" y="3910517"/>
              <a:ext cx="53645" cy="42916"/>
            </a:xfrm>
            <a:custGeom>
              <a:avLst/>
              <a:gdLst>
                <a:gd name="connsiteX0" fmla="*/ 37329 w 53644"/>
                <a:gd name="connsiteY0" fmla="*/ 0 h 42915"/>
                <a:gd name="connsiteX1" fmla="*/ 30517 w 53644"/>
                <a:gd name="connsiteY1" fmla="*/ 1341 h 42915"/>
                <a:gd name="connsiteX2" fmla="*/ 11097 w 53644"/>
                <a:gd name="connsiteY2" fmla="*/ 9817 h 42915"/>
                <a:gd name="connsiteX3" fmla="*/ 1387 w 53644"/>
                <a:gd name="connsiteY3" fmla="*/ 34225 h 42915"/>
                <a:gd name="connsiteX4" fmla="*/ 18232 w 53644"/>
                <a:gd name="connsiteY4" fmla="*/ 45652 h 42915"/>
                <a:gd name="connsiteX5" fmla="*/ 24991 w 53644"/>
                <a:gd name="connsiteY5" fmla="*/ 44311 h 42915"/>
                <a:gd name="connsiteX6" fmla="*/ 44464 w 53644"/>
                <a:gd name="connsiteY6" fmla="*/ 35835 h 42915"/>
                <a:gd name="connsiteX7" fmla="*/ 54174 w 53644"/>
                <a:gd name="connsiteY7" fmla="*/ 11426 h 42915"/>
                <a:gd name="connsiteX8" fmla="*/ 37329 w 53644"/>
                <a:gd name="connsiteY8" fmla="*/ 0 h 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44" h="42915">
                  <a:moveTo>
                    <a:pt x="37329" y="0"/>
                  </a:moveTo>
                  <a:cubicBezTo>
                    <a:pt x="34969" y="0"/>
                    <a:pt x="32609" y="483"/>
                    <a:pt x="30517" y="1341"/>
                  </a:cubicBezTo>
                  <a:lnTo>
                    <a:pt x="11097" y="9817"/>
                  </a:lnTo>
                  <a:cubicBezTo>
                    <a:pt x="1870" y="13787"/>
                    <a:pt x="-2421" y="24730"/>
                    <a:pt x="1387" y="34225"/>
                  </a:cubicBezTo>
                  <a:cubicBezTo>
                    <a:pt x="4499" y="41950"/>
                    <a:pt x="11526" y="45652"/>
                    <a:pt x="18232" y="45652"/>
                  </a:cubicBezTo>
                  <a:cubicBezTo>
                    <a:pt x="20592" y="45652"/>
                    <a:pt x="22899" y="45169"/>
                    <a:pt x="24991" y="44311"/>
                  </a:cubicBezTo>
                  <a:lnTo>
                    <a:pt x="44464" y="35835"/>
                  </a:lnTo>
                  <a:cubicBezTo>
                    <a:pt x="53691" y="31865"/>
                    <a:pt x="57983" y="20922"/>
                    <a:pt x="54174" y="11426"/>
                  </a:cubicBezTo>
                  <a:cubicBezTo>
                    <a:pt x="51009" y="3648"/>
                    <a:pt x="43981" y="0"/>
                    <a:pt x="37329" y="0"/>
                  </a:cubicBezTo>
                  <a:close/>
                </a:path>
              </a:pathLst>
            </a:custGeom>
            <a:grpFill/>
            <a:ln w="535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F8A3396-FF7B-4250-AD52-86B4FAAABA3E}"/>
                </a:ext>
              </a:extLst>
            </p:cNvPr>
            <p:cNvSpPr/>
            <p:nvPr/>
          </p:nvSpPr>
          <p:spPr>
            <a:xfrm>
              <a:off x="6778083" y="3858428"/>
              <a:ext cx="59009" cy="48280"/>
            </a:xfrm>
            <a:custGeom>
              <a:avLst/>
              <a:gdLst>
                <a:gd name="connsiteX0" fmla="*/ 59911 w 59009"/>
                <a:gd name="connsiteY0" fmla="*/ 12606 h 48280"/>
                <a:gd name="connsiteX1" fmla="*/ 41296 w 59009"/>
                <a:gd name="connsiteY1" fmla="*/ 0 h 48280"/>
                <a:gd name="connsiteX2" fmla="*/ 33786 w 59009"/>
                <a:gd name="connsiteY2" fmla="*/ 1502 h 48280"/>
                <a:gd name="connsiteX3" fmla="*/ 12274 w 59009"/>
                <a:gd name="connsiteY3" fmla="*/ 10890 h 48280"/>
                <a:gd name="connsiteX4" fmla="*/ 1545 w 59009"/>
                <a:gd name="connsiteY4" fmla="*/ 37873 h 48280"/>
                <a:gd name="connsiteX5" fmla="*/ 20160 w 59009"/>
                <a:gd name="connsiteY5" fmla="*/ 50480 h 48280"/>
                <a:gd name="connsiteX6" fmla="*/ 27670 w 59009"/>
                <a:gd name="connsiteY6" fmla="*/ 48978 h 48280"/>
                <a:gd name="connsiteX7" fmla="*/ 49182 w 59009"/>
                <a:gd name="connsiteY7" fmla="*/ 39590 h 48280"/>
                <a:gd name="connsiteX8" fmla="*/ 59911 w 59009"/>
                <a:gd name="connsiteY8" fmla="*/ 12606 h 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09" h="48280">
                  <a:moveTo>
                    <a:pt x="59911" y="12606"/>
                  </a:moveTo>
                  <a:cubicBezTo>
                    <a:pt x="56477" y="4077"/>
                    <a:pt x="48645" y="0"/>
                    <a:pt x="41296" y="0"/>
                  </a:cubicBezTo>
                  <a:cubicBezTo>
                    <a:pt x="38667" y="0"/>
                    <a:pt x="36092" y="483"/>
                    <a:pt x="33786" y="1502"/>
                  </a:cubicBezTo>
                  <a:lnTo>
                    <a:pt x="12274" y="10890"/>
                  </a:lnTo>
                  <a:cubicBezTo>
                    <a:pt x="2081" y="15289"/>
                    <a:pt x="-2693" y="27359"/>
                    <a:pt x="1545" y="37873"/>
                  </a:cubicBezTo>
                  <a:cubicBezTo>
                    <a:pt x="5032" y="46403"/>
                    <a:pt x="12810" y="50480"/>
                    <a:pt x="20160" y="50480"/>
                  </a:cubicBezTo>
                  <a:cubicBezTo>
                    <a:pt x="22788" y="50480"/>
                    <a:pt x="25363" y="49997"/>
                    <a:pt x="27670" y="48978"/>
                  </a:cubicBezTo>
                  <a:lnTo>
                    <a:pt x="49182" y="39590"/>
                  </a:lnTo>
                  <a:cubicBezTo>
                    <a:pt x="59374" y="35245"/>
                    <a:pt x="64202" y="23121"/>
                    <a:pt x="59911" y="12606"/>
                  </a:cubicBezTo>
                  <a:close/>
                </a:path>
              </a:pathLst>
            </a:custGeom>
            <a:grpFill/>
            <a:ln w="535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AFA759E-B657-42DD-B193-A2A371FD13CD}"/>
                </a:ext>
              </a:extLst>
            </p:cNvPr>
            <p:cNvSpPr/>
            <p:nvPr/>
          </p:nvSpPr>
          <p:spPr>
            <a:xfrm>
              <a:off x="6778191" y="3809343"/>
              <a:ext cx="53645" cy="42916"/>
            </a:xfrm>
            <a:custGeom>
              <a:avLst/>
              <a:gdLst>
                <a:gd name="connsiteX0" fmla="*/ 12274 w 53644"/>
                <a:gd name="connsiteY0" fmla="*/ 8154 h 42915"/>
                <a:gd name="connsiteX1" fmla="*/ 1545 w 53644"/>
                <a:gd name="connsiteY1" fmla="*/ 35137 h 42915"/>
                <a:gd name="connsiteX2" fmla="*/ 20160 w 53644"/>
                <a:gd name="connsiteY2" fmla="*/ 47744 h 42915"/>
                <a:gd name="connsiteX3" fmla="*/ 27670 w 53644"/>
                <a:gd name="connsiteY3" fmla="*/ 46242 h 42915"/>
                <a:gd name="connsiteX4" fmla="*/ 42261 w 53644"/>
                <a:gd name="connsiteY4" fmla="*/ 39590 h 42915"/>
                <a:gd name="connsiteX5" fmla="*/ 52990 w 53644"/>
                <a:gd name="connsiteY5" fmla="*/ 12607 h 42915"/>
                <a:gd name="connsiteX6" fmla="*/ 34376 w 53644"/>
                <a:gd name="connsiteY6" fmla="*/ 0 h 42915"/>
                <a:gd name="connsiteX7" fmla="*/ 26865 w 53644"/>
                <a:gd name="connsiteY7" fmla="*/ 1502 h 42915"/>
                <a:gd name="connsiteX8" fmla="*/ 12274 w 53644"/>
                <a:gd name="connsiteY8" fmla="*/ 8154 h 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44" h="42915">
                  <a:moveTo>
                    <a:pt x="12274" y="8154"/>
                  </a:moveTo>
                  <a:cubicBezTo>
                    <a:pt x="2081" y="12553"/>
                    <a:pt x="-2693" y="24623"/>
                    <a:pt x="1545" y="35137"/>
                  </a:cubicBezTo>
                  <a:cubicBezTo>
                    <a:pt x="5032" y="43667"/>
                    <a:pt x="12810" y="47744"/>
                    <a:pt x="20160" y="47744"/>
                  </a:cubicBezTo>
                  <a:cubicBezTo>
                    <a:pt x="22788" y="47744"/>
                    <a:pt x="25363" y="47261"/>
                    <a:pt x="27670" y="46242"/>
                  </a:cubicBezTo>
                  <a:lnTo>
                    <a:pt x="42261" y="39590"/>
                  </a:lnTo>
                  <a:cubicBezTo>
                    <a:pt x="52454" y="35191"/>
                    <a:pt x="57228" y="23067"/>
                    <a:pt x="52990" y="12607"/>
                  </a:cubicBezTo>
                  <a:cubicBezTo>
                    <a:pt x="49503" y="4077"/>
                    <a:pt x="41725" y="0"/>
                    <a:pt x="34376" y="0"/>
                  </a:cubicBezTo>
                  <a:cubicBezTo>
                    <a:pt x="31747" y="0"/>
                    <a:pt x="29172" y="483"/>
                    <a:pt x="26865" y="1502"/>
                  </a:cubicBezTo>
                  <a:lnTo>
                    <a:pt x="12274" y="8154"/>
                  </a:lnTo>
                  <a:close/>
                </a:path>
              </a:pathLst>
            </a:custGeom>
            <a:grpFill/>
            <a:ln w="535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DBE3CD6-3259-4C6B-BD68-4E7E368B0925}"/>
                </a:ext>
              </a:extLst>
            </p:cNvPr>
            <p:cNvSpPr/>
            <p:nvPr/>
          </p:nvSpPr>
          <p:spPr>
            <a:xfrm>
              <a:off x="6819111" y="3743707"/>
              <a:ext cx="32187" cy="53645"/>
            </a:xfrm>
            <a:custGeom>
              <a:avLst/>
              <a:gdLst>
                <a:gd name="connsiteX0" fmla="*/ 34762 w 32186"/>
                <a:gd name="connsiteY0" fmla="*/ 14513 h 53644"/>
                <a:gd name="connsiteX1" fmla="*/ 13733 w 32186"/>
                <a:gd name="connsiteY1" fmla="*/ 297 h 53644"/>
                <a:gd name="connsiteX2" fmla="*/ 0 w 32186"/>
                <a:gd name="connsiteY2" fmla="*/ 5339 h 53644"/>
                <a:gd name="connsiteX3" fmla="*/ 0 w 32186"/>
                <a:gd name="connsiteY3" fmla="*/ 56141 h 53644"/>
                <a:gd name="connsiteX4" fmla="*/ 22638 w 32186"/>
                <a:gd name="connsiteY4" fmla="*/ 45037 h 53644"/>
                <a:gd name="connsiteX5" fmla="*/ 34762 w 32186"/>
                <a:gd name="connsiteY5" fmla="*/ 14513 h 5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6" h="53644">
                  <a:moveTo>
                    <a:pt x="34762" y="14513"/>
                  </a:moveTo>
                  <a:cubicBezTo>
                    <a:pt x="30846" y="4857"/>
                    <a:pt x="20814" y="-1474"/>
                    <a:pt x="13733" y="297"/>
                  </a:cubicBezTo>
                  <a:cubicBezTo>
                    <a:pt x="10139" y="1209"/>
                    <a:pt x="4667" y="3408"/>
                    <a:pt x="0" y="5339"/>
                  </a:cubicBezTo>
                  <a:lnTo>
                    <a:pt x="0" y="56141"/>
                  </a:lnTo>
                  <a:lnTo>
                    <a:pt x="22638" y="45037"/>
                  </a:lnTo>
                  <a:cubicBezTo>
                    <a:pt x="34118" y="40048"/>
                    <a:pt x="39536" y="26368"/>
                    <a:pt x="34762" y="14513"/>
                  </a:cubicBezTo>
                  <a:close/>
                </a:path>
              </a:pathLst>
            </a:custGeom>
            <a:grpFill/>
            <a:ln w="5357"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C12988FA-7C19-4D75-8805-9934DA2EC0A7}"/>
              </a:ext>
            </a:extLst>
          </p:cNvPr>
          <p:cNvGrpSpPr/>
          <p:nvPr/>
        </p:nvGrpSpPr>
        <p:grpSpPr>
          <a:xfrm>
            <a:off x="7650477" y="2462255"/>
            <a:ext cx="557190" cy="481455"/>
            <a:chOff x="7711516" y="5528070"/>
            <a:chExt cx="414295" cy="357983"/>
          </a:xfrm>
          <a:solidFill>
            <a:schemeClr val="bg1"/>
          </a:solidFill>
        </p:grpSpPr>
        <p:sp>
          <p:nvSpPr>
            <p:cNvPr id="42" name="Freeform: Shape 41">
              <a:extLst>
                <a:ext uri="{FF2B5EF4-FFF2-40B4-BE49-F238E27FC236}">
                  <a16:creationId xmlns:a16="http://schemas.microsoft.com/office/drawing/2014/main" id="{9A9977F6-9CEC-407C-8DAF-FA726AF24AF4}"/>
                </a:ext>
              </a:extLst>
            </p:cNvPr>
            <p:cNvSpPr/>
            <p:nvPr/>
          </p:nvSpPr>
          <p:spPr>
            <a:xfrm>
              <a:off x="7711516" y="5753432"/>
              <a:ext cx="64374" cy="112654"/>
            </a:xfrm>
            <a:custGeom>
              <a:avLst/>
              <a:gdLst>
                <a:gd name="connsiteX0" fmla="*/ 30 w 64373"/>
                <a:gd name="connsiteY0" fmla="*/ 99994 h 112654"/>
                <a:gd name="connsiteX1" fmla="*/ 13978 w 64373"/>
                <a:gd name="connsiteY1" fmla="*/ 116356 h 112654"/>
                <a:gd name="connsiteX2" fmla="*/ 34470 w 64373"/>
                <a:gd name="connsiteY2" fmla="*/ 108899 h 112654"/>
                <a:gd name="connsiteX3" fmla="*/ 68373 w 64373"/>
                <a:gd name="connsiteY3" fmla="*/ 36210 h 112654"/>
                <a:gd name="connsiteX4" fmla="*/ 30393 w 64373"/>
                <a:gd name="connsiteY4" fmla="*/ 0 h 112654"/>
                <a:gd name="connsiteX5" fmla="*/ 30 w 64373"/>
                <a:gd name="connsiteY5" fmla="*/ 99994 h 11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73" h="112654">
                  <a:moveTo>
                    <a:pt x="30" y="99994"/>
                  </a:moveTo>
                  <a:cubicBezTo>
                    <a:pt x="30" y="99994"/>
                    <a:pt x="-1311" y="112332"/>
                    <a:pt x="13978" y="116356"/>
                  </a:cubicBezTo>
                  <a:cubicBezTo>
                    <a:pt x="31090" y="120862"/>
                    <a:pt x="34470" y="108899"/>
                    <a:pt x="34470" y="108899"/>
                  </a:cubicBezTo>
                  <a:lnTo>
                    <a:pt x="68373" y="36210"/>
                  </a:lnTo>
                  <a:lnTo>
                    <a:pt x="30393" y="0"/>
                  </a:lnTo>
                  <a:lnTo>
                    <a:pt x="30" y="99994"/>
                  </a:lnTo>
                  <a:close/>
                </a:path>
              </a:pathLst>
            </a:custGeom>
            <a:grpFill/>
            <a:ln w="535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2E5A548-C62A-4F1C-BE11-28C975108594}"/>
                </a:ext>
              </a:extLst>
            </p:cNvPr>
            <p:cNvSpPr/>
            <p:nvPr/>
          </p:nvSpPr>
          <p:spPr>
            <a:xfrm>
              <a:off x="7804245" y="5528070"/>
              <a:ext cx="69738" cy="69738"/>
            </a:xfrm>
            <a:custGeom>
              <a:avLst/>
              <a:gdLst>
                <a:gd name="connsiteX0" fmla="*/ 0 w 69738"/>
                <a:gd name="connsiteY0" fmla="*/ 37015 h 69738"/>
                <a:gd name="connsiteX1" fmla="*/ 37015 w 69738"/>
                <a:gd name="connsiteY1" fmla="*/ 74030 h 69738"/>
                <a:gd name="connsiteX2" fmla="*/ 74030 w 69738"/>
                <a:gd name="connsiteY2" fmla="*/ 37015 h 69738"/>
                <a:gd name="connsiteX3" fmla="*/ 37015 w 69738"/>
                <a:gd name="connsiteY3" fmla="*/ 0 h 69738"/>
                <a:gd name="connsiteX4" fmla="*/ 0 w 69738"/>
                <a:gd name="connsiteY4" fmla="*/ 37015 h 6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38" h="69738">
                  <a:moveTo>
                    <a:pt x="0" y="37015"/>
                  </a:moveTo>
                  <a:cubicBezTo>
                    <a:pt x="0" y="57454"/>
                    <a:pt x="16576" y="74030"/>
                    <a:pt x="37015" y="74030"/>
                  </a:cubicBezTo>
                  <a:cubicBezTo>
                    <a:pt x="57454" y="74030"/>
                    <a:pt x="74030" y="57454"/>
                    <a:pt x="74030" y="37015"/>
                  </a:cubicBezTo>
                  <a:cubicBezTo>
                    <a:pt x="74030" y="16576"/>
                    <a:pt x="57454" y="0"/>
                    <a:pt x="37015" y="0"/>
                  </a:cubicBezTo>
                  <a:cubicBezTo>
                    <a:pt x="16576" y="0"/>
                    <a:pt x="0" y="16576"/>
                    <a:pt x="0" y="37015"/>
                  </a:cubicBezTo>
                  <a:close/>
                </a:path>
              </a:pathLst>
            </a:custGeom>
            <a:grpFill/>
            <a:ln w="535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1180E13-A122-4424-A837-D7D17C96BFC1}"/>
                </a:ext>
              </a:extLst>
            </p:cNvPr>
            <p:cNvSpPr/>
            <p:nvPr/>
          </p:nvSpPr>
          <p:spPr>
            <a:xfrm>
              <a:off x="7739568" y="5607100"/>
              <a:ext cx="386243" cy="278953"/>
            </a:xfrm>
            <a:custGeom>
              <a:avLst/>
              <a:gdLst>
                <a:gd name="connsiteX0" fmla="*/ 389282 w 386242"/>
                <a:gd name="connsiteY0" fmla="*/ 241176 h 278953"/>
                <a:gd name="connsiteX1" fmla="*/ 357578 w 386242"/>
                <a:gd name="connsiteY1" fmla="*/ 167682 h 278953"/>
                <a:gd name="connsiteX2" fmla="*/ 342343 w 386242"/>
                <a:gd name="connsiteY2" fmla="*/ 153949 h 278953"/>
                <a:gd name="connsiteX3" fmla="*/ 287840 w 386242"/>
                <a:gd name="connsiteY3" fmla="*/ 149819 h 278953"/>
                <a:gd name="connsiteX4" fmla="*/ 278881 w 386242"/>
                <a:gd name="connsiteY4" fmla="*/ 142255 h 278953"/>
                <a:gd name="connsiteX5" fmla="*/ 282207 w 386242"/>
                <a:gd name="connsiteY5" fmla="*/ 111838 h 278953"/>
                <a:gd name="connsiteX6" fmla="*/ 296047 w 386242"/>
                <a:gd name="connsiteY6" fmla="*/ 130828 h 278953"/>
                <a:gd name="connsiteX7" fmla="*/ 307152 w 386242"/>
                <a:gd name="connsiteY7" fmla="*/ 138285 h 278953"/>
                <a:gd name="connsiteX8" fmla="*/ 372867 w 386242"/>
                <a:gd name="connsiteY8" fmla="*/ 146439 h 278953"/>
                <a:gd name="connsiteX9" fmla="*/ 386117 w 386242"/>
                <a:gd name="connsiteY9" fmla="*/ 134530 h 278953"/>
                <a:gd name="connsiteX10" fmla="*/ 374208 w 386242"/>
                <a:gd name="connsiteY10" fmla="*/ 118866 h 278953"/>
                <a:gd name="connsiteX11" fmla="*/ 322494 w 386242"/>
                <a:gd name="connsiteY11" fmla="*/ 104972 h 278953"/>
                <a:gd name="connsiteX12" fmla="*/ 296154 w 386242"/>
                <a:gd name="connsiteY12" fmla="*/ 61358 h 278953"/>
                <a:gd name="connsiteX13" fmla="*/ 265362 w 386242"/>
                <a:gd name="connsiteY13" fmla="*/ 38345 h 278953"/>
                <a:gd name="connsiteX14" fmla="*/ 265148 w 386242"/>
                <a:gd name="connsiteY14" fmla="*/ 38345 h 278953"/>
                <a:gd name="connsiteX15" fmla="*/ 218209 w 386242"/>
                <a:gd name="connsiteY15" fmla="*/ 94672 h 278953"/>
                <a:gd name="connsiteX16" fmla="*/ 218155 w 386242"/>
                <a:gd name="connsiteY16" fmla="*/ 94886 h 278953"/>
                <a:gd name="connsiteX17" fmla="*/ 213917 w 386242"/>
                <a:gd name="connsiteY17" fmla="*/ 88717 h 278953"/>
                <a:gd name="connsiteX18" fmla="*/ 197984 w 386242"/>
                <a:gd name="connsiteY18" fmla="*/ 80510 h 278953"/>
                <a:gd name="connsiteX19" fmla="*/ 187202 w 386242"/>
                <a:gd name="connsiteY19" fmla="*/ 72677 h 278953"/>
                <a:gd name="connsiteX20" fmla="*/ 140960 w 386242"/>
                <a:gd name="connsiteY20" fmla="*/ 63290 h 278953"/>
                <a:gd name="connsiteX21" fmla="*/ 93270 w 386242"/>
                <a:gd name="connsiteY21" fmla="*/ 8411 h 278953"/>
                <a:gd name="connsiteX22" fmla="*/ 44399 w 386242"/>
                <a:gd name="connsiteY22" fmla="*/ 10664 h 278953"/>
                <a:gd name="connsiteX23" fmla="*/ 303 w 386242"/>
                <a:gd name="connsiteY23" fmla="*/ 102718 h 278953"/>
                <a:gd name="connsiteX24" fmla="*/ 13607 w 386242"/>
                <a:gd name="connsiteY24" fmla="*/ 136032 h 278953"/>
                <a:gd name="connsiteX25" fmla="*/ 65214 w 386242"/>
                <a:gd name="connsiteY25" fmla="*/ 184044 h 278953"/>
                <a:gd name="connsiteX26" fmla="*/ 53573 w 386242"/>
                <a:gd name="connsiteY26" fmla="*/ 253353 h 278953"/>
                <a:gd name="connsiteX27" fmla="*/ 64731 w 386242"/>
                <a:gd name="connsiteY27" fmla="*/ 272236 h 278953"/>
                <a:gd name="connsiteX28" fmla="*/ 86511 w 386242"/>
                <a:gd name="connsiteY28" fmla="*/ 267784 h 278953"/>
                <a:gd name="connsiteX29" fmla="*/ 114084 w 386242"/>
                <a:gd name="connsiteY29" fmla="*/ 179055 h 278953"/>
                <a:gd name="connsiteX30" fmla="*/ 112796 w 386242"/>
                <a:gd name="connsiteY30" fmla="*/ 165644 h 278953"/>
                <a:gd name="connsiteX31" fmla="*/ 64838 w 386242"/>
                <a:gd name="connsiteY31" fmla="*/ 101753 h 278953"/>
                <a:gd name="connsiteX32" fmla="*/ 84848 w 386242"/>
                <a:gd name="connsiteY32" fmla="*/ 62217 h 278953"/>
                <a:gd name="connsiteX33" fmla="*/ 118966 w 386242"/>
                <a:gd name="connsiteY33" fmla="*/ 92472 h 278953"/>
                <a:gd name="connsiteX34" fmla="*/ 128192 w 386242"/>
                <a:gd name="connsiteY34" fmla="*/ 97837 h 278953"/>
                <a:gd name="connsiteX35" fmla="*/ 183500 w 386242"/>
                <a:gd name="connsiteY35" fmla="*/ 105401 h 278953"/>
                <a:gd name="connsiteX36" fmla="*/ 197502 w 386242"/>
                <a:gd name="connsiteY36" fmla="*/ 98373 h 278953"/>
                <a:gd name="connsiteX37" fmla="*/ 202115 w 386242"/>
                <a:gd name="connsiteY37" fmla="*/ 100734 h 278953"/>
                <a:gd name="connsiteX38" fmla="*/ 202115 w 386242"/>
                <a:gd name="connsiteY38" fmla="*/ 135013 h 278953"/>
                <a:gd name="connsiteX39" fmla="*/ 196053 w 386242"/>
                <a:gd name="connsiteY39" fmla="*/ 138231 h 278953"/>
                <a:gd name="connsiteX40" fmla="*/ 158716 w 386242"/>
                <a:gd name="connsiteY40" fmla="*/ 203410 h 278953"/>
                <a:gd name="connsiteX41" fmla="*/ 234409 w 386242"/>
                <a:gd name="connsiteY41" fmla="*/ 279103 h 278953"/>
                <a:gd name="connsiteX42" fmla="*/ 308922 w 386242"/>
                <a:gd name="connsiteY42" fmla="*/ 216446 h 278953"/>
                <a:gd name="connsiteX43" fmla="*/ 310102 w 386242"/>
                <a:gd name="connsiteY43" fmla="*/ 203410 h 278953"/>
                <a:gd name="connsiteX44" fmla="*/ 309941 w 386242"/>
                <a:gd name="connsiteY44" fmla="*/ 200245 h 278953"/>
                <a:gd name="connsiteX45" fmla="*/ 324747 w 386242"/>
                <a:gd name="connsiteY45" fmla="*/ 198957 h 278953"/>
                <a:gd name="connsiteX46" fmla="*/ 359616 w 386242"/>
                <a:gd name="connsiteY46" fmla="*/ 257162 h 278953"/>
                <a:gd name="connsiteX47" fmla="*/ 372652 w 386242"/>
                <a:gd name="connsiteY47" fmla="*/ 264833 h 278953"/>
                <a:gd name="connsiteX48" fmla="*/ 381825 w 386242"/>
                <a:gd name="connsiteY48" fmla="*/ 262419 h 278953"/>
                <a:gd name="connsiteX49" fmla="*/ 389282 w 386242"/>
                <a:gd name="connsiteY49" fmla="*/ 241176 h 278953"/>
                <a:gd name="connsiteX50" fmla="*/ 234517 w 386242"/>
                <a:gd name="connsiteY50" fmla="*/ 265852 h 278953"/>
                <a:gd name="connsiteX51" fmla="*/ 172235 w 386242"/>
                <a:gd name="connsiteY51" fmla="*/ 203571 h 278953"/>
                <a:gd name="connsiteX52" fmla="*/ 234517 w 386242"/>
                <a:gd name="connsiteY52" fmla="*/ 141289 h 278953"/>
                <a:gd name="connsiteX53" fmla="*/ 296798 w 386242"/>
                <a:gd name="connsiteY53" fmla="*/ 203571 h 278953"/>
                <a:gd name="connsiteX54" fmla="*/ 234517 w 386242"/>
                <a:gd name="connsiteY54" fmla="*/ 265852 h 27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242" h="278953">
                  <a:moveTo>
                    <a:pt x="389282" y="241176"/>
                  </a:moveTo>
                  <a:cubicBezTo>
                    <a:pt x="383810" y="228301"/>
                    <a:pt x="368736" y="190589"/>
                    <a:pt x="357578" y="167682"/>
                  </a:cubicBezTo>
                  <a:cubicBezTo>
                    <a:pt x="355325" y="163069"/>
                    <a:pt x="353501" y="154861"/>
                    <a:pt x="342343" y="153949"/>
                  </a:cubicBezTo>
                  <a:lnTo>
                    <a:pt x="287840" y="149819"/>
                  </a:lnTo>
                  <a:cubicBezTo>
                    <a:pt x="285050" y="147083"/>
                    <a:pt x="282046" y="144562"/>
                    <a:pt x="278881" y="142255"/>
                  </a:cubicBezTo>
                  <a:cubicBezTo>
                    <a:pt x="279149" y="134154"/>
                    <a:pt x="280008" y="123211"/>
                    <a:pt x="282207" y="111838"/>
                  </a:cubicBezTo>
                  <a:cubicBezTo>
                    <a:pt x="286606" y="118007"/>
                    <a:pt x="293204" y="127395"/>
                    <a:pt x="296047" y="130828"/>
                  </a:cubicBezTo>
                  <a:cubicBezTo>
                    <a:pt x="299749" y="135335"/>
                    <a:pt x="301841" y="137480"/>
                    <a:pt x="307152" y="138285"/>
                  </a:cubicBezTo>
                  <a:cubicBezTo>
                    <a:pt x="315789" y="139626"/>
                    <a:pt x="366161" y="146439"/>
                    <a:pt x="372867" y="146439"/>
                  </a:cubicBezTo>
                  <a:cubicBezTo>
                    <a:pt x="375925" y="146439"/>
                    <a:pt x="385044" y="145527"/>
                    <a:pt x="386117" y="134530"/>
                  </a:cubicBezTo>
                  <a:cubicBezTo>
                    <a:pt x="387190" y="124230"/>
                    <a:pt x="379143" y="120153"/>
                    <a:pt x="374208" y="118866"/>
                  </a:cubicBezTo>
                  <a:cubicBezTo>
                    <a:pt x="360582" y="115379"/>
                    <a:pt x="322494" y="104972"/>
                    <a:pt x="322494" y="104972"/>
                  </a:cubicBezTo>
                  <a:cubicBezTo>
                    <a:pt x="322494" y="104972"/>
                    <a:pt x="302485" y="71283"/>
                    <a:pt x="296154" y="61358"/>
                  </a:cubicBezTo>
                  <a:cubicBezTo>
                    <a:pt x="291005" y="53258"/>
                    <a:pt x="283173" y="38345"/>
                    <a:pt x="265362" y="38345"/>
                  </a:cubicBezTo>
                  <a:cubicBezTo>
                    <a:pt x="265309" y="38345"/>
                    <a:pt x="265255" y="38345"/>
                    <a:pt x="265148" y="38345"/>
                  </a:cubicBezTo>
                  <a:cubicBezTo>
                    <a:pt x="242832" y="38506"/>
                    <a:pt x="227382" y="59803"/>
                    <a:pt x="218209" y="94672"/>
                  </a:cubicBezTo>
                  <a:cubicBezTo>
                    <a:pt x="218209" y="94725"/>
                    <a:pt x="218155" y="94833"/>
                    <a:pt x="218155" y="94886"/>
                  </a:cubicBezTo>
                  <a:cubicBezTo>
                    <a:pt x="217833" y="92258"/>
                    <a:pt x="216331" y="89951"/>
                    <a:pt x="213917" y="88717"/>
                  </a:cubicBezTo>
                  <a:lnTo>
                    <a:pt x="197984" y="80510"/>
                  </a:lnTo>
                  <a:cubicBezTo>
                    <a:pt x="195731" y="76593"/>
                    <a:pt x="192030" y="73643"/>
                    <a:pt x="187202" y="72677"/>
                  </a:cubicBezTo>
                  <a:lnTo>
                    <a:pt x="140960" y="63290"/>
                  </a:lnTo>
                  <a:cubicBezTo>
                    <a:pt x="140960" y="63290"/>
                    <a:pt x="110436" y="25631"/>
                    <a:pt x="93270" y="8411"/>
                  </a:cubicBezTo>
                  <a:cubicBezTo>
                    <a:pt x="79376" y="-5805"/>
                    <a:pt x="53948" y="96"/>
                    <a:pt x="44399" y="10664"/>
                  </a:cubicBezTo>
                  <a:cubicBezTo>
                    <a:pt x="27608" y="29279"/>
                    <a:pt x="3415" y="79973"/>
                    <a:pt x="303" y="102718"/>
                  </a:cubicBezTo>
                  <a:cubicBezTo>
                    <a:pt x="-1199" y="113662"/>
                    <a:pt x="2825" y="125786"/>
                    <a:pt x="13607" y="136032"/>
                  </a:cubicBezTo>
                  <a:cubicBezTo>
                    <a:pt x="25624" y="147512"/>
                    <a:pt x="65214" y="184044"/>
                    <a:pt x="65214" y="184044"/>
                  </a:cubicBezTo>
                  <a:lnTo>
                    <a:pt x="53573" y="253353"/>
                  </a:lnTo>
                  <a:cubicBezTo>
                    <a:pt x="53573" y="253353"/>
                    <a:pt x="50354" y="266174"/>
                    <a:pt x="64731" y="272236"/>
                  </a:cubicBezTo>
                  <a:cubicBezTo>
                    <a:pt x="71597" y="275133"/>
                    <a:pt x="83131" y="274597"/>
                    <a:pt x="86511" y="267784"/>
                  </a:cubicBezTo>
                  <a:cubicBezTo>
                    <a:pt x="96167" y="248096"/>
                    <a:pt x="114084" y="179055"/>
                    <a:pt x="114084" y="179055"/>
                  </a:cubicBezTo>
                  <a:cubicBezTo>
                    <a:pt x="115371" y="174227"/>
                    <a:pt x="115425" y="169131"/>
                    <a:pt x="112796" y="165644"/>
                  </a:cubicBezTo>
                  <a:lnTo>
                    <a:pt x="64838" y="101753"/>
                  </a:lnTo>
                  <a:lnTo>
                    <a:pt x="84848" y="62217"/>
                  </a:lnTo>
                  <a:lnTo>
                    <a:pt x="118966" y="92472"/>
                  </a:lnTo>
                  <a:cubicBezTo>
                    <a:pt x="121165" y="94564"/>
                    <a:pt x="124598" y="97086"/>
                    <a:pt x="128192" y="97837"/>
                  </a:cubicBezTo>
                  <a:lnTo>
                    <a:pt x="183500" y="105401"/>
                  </a:lnTo>
                  <a:cubicBezTo>
                    <a:pt x="188650" y="106259"/>
                    <a:pt x="194283" y="103201"/>
                    <a:pt x="197502" y="98373"/>
                  </a:cubicBezTo>
                  <a:lnTo>
                    <a:pt x="202115" y="100734"/>
                  </a:lnTo>
                  <a:lnTo>
                    <a:pt x="202115" y="135013"/>
                  </a:lnTo>
                  <a:cubicBezTo>
                    <a:pt x="200023" y="135978"/>
                    <a:pt x="198038" y="137051"/>
                    <a:pt x="196053" y="138231"/>
                  </a:cubicBezTo>
                  <a:cubicBezTo>
                    <a:pt x="173737" y="151428"/>
                    <a:pt x="158716" y="175622"/>
                    <a:pt x="158716" y="203410"/>
                  </a:cubicBezTo>
                  <a:cubicBezTo>
                    <a:pt x="158716" y="245146"/>
                    <a:pt x="192674" y="279103"/>
                    <a:pt x="234409" y="279103"/>
                  </a:cubicBezTo>
                  <a:cubicBezTo>
                    <a:pt x="271692" y="279103"/>
                    <a:pt x="302699" y="251959"/>
                    <a:pt x="308922" y="216446"/>
                  </a:cubicBezTo>
                  <a:cubicBezTo>
                    <a:pt x="309673" y="212208"/>
                    <a:pt x="310102" y="207862"/>
                    <a:pt x="310102" y="203410"/>
                  </a:cubicBezTo>
                  <a:cubicBezTo>
                    <a:pt x="310102" y="202337"/>
                    <a:pt x="309995" y="201318"/>
                    <a:pt x="309941" y="200245"/>
                  </a:cubicBezTo>
                  <a:cubicBezTo>
                    <a:pt x="318739" y="199547"/>
                    <a:pt x="324747" y="198957"/>
                    <a:pt x="324747" y="198957"/>
                  </a:cubicBezTo>
                  <a:cubicBezTo>
                    <a:pt x="324747" y="198957"/>
                    <a:pt x="356505" y="253085"/>
                    <a:pt x="359616" y="257162"/>
                  </a:cubicBezTo>
                  <a:cubicBezTo>
                    <a:pt x="363050" y="261722"/>
                    <a:pt x="367127" y="264833"/>
                    <a:pt x="372652" y="264833"/>
                  </a:cubicBezTo>
                  <a:cubicBezTo>
                    <a:pt x="375334" y="264833"/>
                    <a:pt x="378338" y="264082"/>
                    <a:pt x="381825" y="262419"/>
                  </a:cubicBezTo>
                  <a:cubicBezTo>
                    <a:pt x="389711" y="258718"/>
                    <a:pt x="393413" y="250832"/>
                    <a:pt x="389282" y="241176"/>
                  </a:cubicBezTo>
                  <a:close/>
                  <a:moveTo>
                    <a:pt x="234517" y="265852"/>
                  </a:moveTo>
                  <a:cubicBezTo>
                    <a:pt x="200130" y="265852"/>
                    <a:pt x="172235" y="237957"/>
                    <a:pt x="172235" y="203571"/>
                  </a:cubicBezTo>
                  <a:cubicBezTo>
                    <a:pt x="172235" y="169184"/>
                    <a:pt x="200130" y="141289"/>
                    <a:pt x="234517" y="141289"/>
                  </a:cubicBezTo>
                  <a:cubicBezTo>
                    <a:pt x="268903" y="141289"/>
                    <a:pt x="296798" y="169184"/>
                    <a:pt x="296798" y="203571"/>
                  </a:cubicBezTo>
                  <a:cubicBezTo>
                    <a:pt x="296852" y="237957"/>
                    <a:pt x="268957" y="265852"/>
                    <a:pt x="234517" y="265852"/>
                  </a:cubicBezTo>
                  <a:close/>
                </a:path>
              </a:pathLst>
            </a:custGeom>
            <a:grpFill/>
            <a:ln w="535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DF7C953-94DD-4323-B1FD-B371BAEA41C2}"/>
                </a:ext>
              </a:extLst>
            </p:cNvPr>
            <p:cNvSpPr/>
            <p:nvPr/>
          </p:nvSpPr>
          <p:spPr>
            <a:xfrm>
              <a:off x="7952680" y="5761908"/>
              <a:ext cx="69738" cy="42916"/>
            </a:xfrm>
            <a:custGeom>
              <a:avLst/>
              <a:gdLst>
                <a:gd name="connsiteX0" fmla="*/ 70060 w 69738"/>
                <a:gd name="connsiteY0" fmla="*/ 47100 h 42915"/>
                <a:gd name="connsiteX1" fmla="*/ 21458 w 69738"/>
                <a:gd name="connsiteY1" fmla="*/ 0 h 42915"/>
                <a:gd name="connsiteX2" fmla="*/ 0 w 69738"/>
                <a:gd name="connsiteY2" fmla="*/ 5043 h 42915"/>
                <a:gd name="connsiteX3" fmla="*/ 322 w 69738"/>
                <a:gd name="connsiteY3" fmla="*/ 8369 h 42915"/>
                <a:gd name="connsiteX4" fmla="*/ 42004 w 69738"/>
                <a:gd name="connsiteY4" fmla="*/ 46832 h 42915"/>
                <a:gd name="connsiteX5" fmla="*/ 70060 w 69738"/>
                <a:gd name="connsiteY5" fmla="*/ 47100 h 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38" h="42915">
                  <a:moveTo>
                    <a:pt x="70060" y="47100"/>
                  </a:moveTo>
                  <a:cubicBezTo>
                    <a:pt x="69202" y="20975"/>
                    <a:pt x="47744" y="0"/>
                    <a:pt x="21458" y="0"/>
                  </a:cubicBezTo>
                  <a:cubicBezTo>
                    <a:pt x="13733" y="0"/>
                    <a:pt x="6491" y="1824"/>
                    <a:pt x="0" y="5043"/>
                  </a:cubicBezTo>
                  <a:cubicBezTo>
                    <a:pt x="107" y="6169"/>
                    <a:pt x="161" y="7242"/>
                    <a:pt x="322" y="8369"/>
                  </a:cubicBezTo>
                  <a:cubicBezTo>
                    <a:pt x="2199" y="23174"/>
                    <a:pt x="8530" y="43399"/>
                    <a:pt x="42004" y="46832"/>
                  </a:cubicBezTo>
                  <a:cubicBezTo>
                    <a:pt x="52250" y="47851"/>
                    <a:pt x="70060" y="47100"/>
                    <a:pt x="70060" y="47100"/>
                  </a:cubicBezTo>
                  <a:close/>
                </a:path>
              </a:pathLst>
            </a:custGeom>
            <a:grpFill/>
            <a:ln w="535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D2958E7-9982-4612-B57E-76EEBEA26A77}"/>
                </a:ext>
              </a:extLst>
            </p:cNvPr>
            <p:cNvSpPr/>
            <p:nvPr/>
          </p:nvSpPr>
          <p:spPr>
            <a:xfrm>
              <a:off x="8004072" y="5577530"/>
              <a:ext cx="64374" cy="64374"/>
            </a:xfrm>
            <a:custGeom>
              <a:avLst/>
              <a:gdLst>
                <a:gd name="connsiteX0" fmla="*/ 67914 w 64373"/>
                <a:gd name="connsiteY0" fmla="*/ 33957 h 64373"/>
                <a:gd name="connsiteX1" fmla="*/ 33957 w 64373"/>
                <a:gd name="connsiteY1" fmla="*/ 67914 h 64373"/>
                <a:gd name="connsiteX2" fmla="*/ 0 w 64373"/>
                <a:gd name="connsiteY2" fmla="*/ 33957 h 64373"/>
                <a:gd name="connsiteX3" fmla="*/ 33957 w 64373"/>
                <a:gd name="connsiteY3" fmla="*/ 0 h 64373"/>
                <a:gd name="connsiteX4" fmla="*/ 67914 w 64373"/>
                <a:gd name="connsiteY4" fmla="*/ 33957 h 64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3" h="64373">
                  <a:moveTo>
                    <a:pt x="67914" y="33957"/>
                  </a:moveTo>
                  <a:cubicBezTo>
                    <a:pt x="67914" y="52679"/>
                    <a:pt x="52733" y="67914"/>
                    <a:pt x="33957" y="67914"/>
                  </a:cubicBezTo>
                  <a:cubicBezTo>
                    <a:pt x="15235" y="67914"/>
                    <a:pt x="0" y="52733"/>
                    <a:pt x="0" y="33957"/>
                  </a:cubicBezTo>
                  <a:cubicBezTo>
                    <a:pt x="0" y="15235"/>
                    <a:pt x="15182" y="0"/>
                    <a:pt x="33957" y="0"/>
                  </a:cubicBezTo>
                  <a:cubicBezTo>
                    <a:pt x="52733" y="54"/>
                    <a:pt x="67914" y="15235"/>
                    <a:pt x="67914" y="33957"/>
                  </a:cubicBezTo>
                  <a:close/>
                </a:path>
              </a:pathLst>
            </a:custGeom>
            <a:grpFill/>
            <a:ln w="5357"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57E73FF7-A41C-4342-BFFA-FF54552778F6}"/>
              </a:ext>
            </a:extLst>
          </p:cNvPr>
          <p:cNvGrpSpPr/>
          <p:nvPr/>
        </p:nvGrpSpPr>
        <p:grpSpPr>
          <a:xfrm>
            <a:off x="1288118" y="4415742"/>
            <a:ext cx="670200" cy="535532"/>
            <a:chOff x="5308092" y="4237292"/>
            <a:chExt cx="711994" cy="568928"/>
          </a:xfrm>
          <a:solidFill>
            <a:schemeClr val="accent6"/>
          </a:solidFill>
        </p:grpSpPr>
        <p:sp>
          <p:nvSpPr>
            <p:cNvPr id="48" name="Freeform: Shape 47">
              <a:extLst>
                <a:ext uri="{FF2B5EF4-FFF2-40B4-BE49-F238E27FC236}">
                  <a16:creationId xmlns:a16="http://schemas.microsoft.com/office/drawing/2014/main" id="{3A6C7DA4-96D2-4561-A998-C8E0FA634A4A}"/>
                </a:ext>
              </a:extLst>
            </p:cNvPr>
            <p:cNvSpPr/>
            <p:nvPr/>
          </p:nvSpPr>
          <p:spPr>
            <a:xfrm>
              <a:off x="5801011" y="4315015"/>
              <a:ext cx="219075" cy="219075"/>
            </a:xfrm>
            <a:custGeom>
              <a:avLst/>
              <a:gdLst>
                <a:gd name="connsiteX0" fmla="*/ 113443 w 219075"/>
                <a:gd name="connsiteY0" fmla="*/ 0 h 219075"/>
                <a:gd name="connsiteX1" fmla="*/ 0 w 219075"/>
                <a:gd name="connsiteY1" fmla="*/ 113443 h 219075"/>
                <a:gd name="connsiteX2" fmla="*/ 113443 w 219075"/>
                <a:gd name="connsiteY2" fmla="*/ 226886 h 219075"/>
                <a:gd name="connsiteX3" fmla="*/ 226886 w 219075"/>
                <a:gd name="connsiteY3" fmla="*/ 113443 h 219075"/>
                <a:gd name="connsiteX4" fmla="*/ 113443 w 219075"/>
                <a:gd name="connsiteY4" fmla="*/ 0 h 219075"/>
                <a:gd name="connsiteX5" fmla="*/ 160401 w 219075"/>
                <a:gd name="connsiteY5" fmla="*/ 111252 h 219075"/>
                <a:gd name="connsiteX6" fmla="*/ 172021 w 219075"/>
                <a:gd name="connsiteY6" fmla="*/ 125921 h 219075"/>
                <a:gd name="connsiteX7" fmla="*/ 188976 w 219075"/>
                <a:gd name="connsiteY7" fmla="*/ 133064 h 219075"/>
                <a:gd name="connsiteX8" fmla="*/ 194310 w 219075"/>
                <a:gd name="connsiteY8" fmla="*/ 158877 h 219075"/>
                <a:gd name="connsiteX9" fmla="*/ 113347 w 219075"/>
                <a:gd name="connsiteY9" fmla="*/ 206312 h 219075"/>
                <a:gd name="connsiteX10" fmla="*/ 20479 w 219075"/>
                <a:gd name="connsiteY10" fmla="*/ 113443 h 219075"/>
                <a:gd name="connsiteX11" fmla="*/ 33147 w 219075"/>
                <a:gd name="connsiteY11" fmla="*/ 66580 h 219075"/>
                <a:gd name="connsiteX12" fmla="*/ 38481 w 219075"/>
                <a:gd name="connsiteY12" fmla="*/ 88392 h 219075"/>
                <a:gd name="connsiteX13" fmla="*/ 50387 w 219075"/>
                <a:gd name="connsiteY13" fmla="*/ 105728 h 219075"/>
                <a:gd name="connsiteX14" fmla="*/ 71247 w 219075"/>
                <a:gd name="connsiteY14" fmla="*/ 116491 h 219075"/>
                <a:gd name="connsiteX15" fmla="*/ 78200 w 219075"/>
                <a:gd name="connsiteY15" fmla="*/ 147733 h 219075"/>
                <a:gd name="connsiteX16" fmla="*/ 106680 w 219075"/>
                <a:gd name="connsiteY16" fmla="*/ 194596 h 219075"/>
                <a:gd name="connsiteX17" fmla="*/ 116300 w 219075"/>
                <a:gd name="connsiteY17" fmla="*/ 194596 h 219075"/>
                <a:gd name="connsiteX18" fmla="*/ 131636 w 219075"/>
                <a:gd name="connsiteY18" fmla="*/ 137255 h 219075"/>
                <a:gd name="connsiteX19" fmla="*/ 126397 w 219075"/>
                <a:gd name="connsiteY19" fmla="*/ 123254 h 219075"/>
                <a:gd name="connsiteX20" fmla="*/ 81153 w 219075"/>
                <a:gd name="connsiteY20" fmla="*/ 108585 h 219075"/>
                <a:gd name="connsiteX21" fmla="*/ 70676 w 219075"/>
                <a:gd name="connsiteY21" fmla="*/ 94774 h 219075"/>
                <a:gd name="connsiteX22" fmla="*/ 98774 w 219075"/>
                <a:gd name="connsiteY22" fmla="*/ 90869 h 219075"/>
                <a:gd name="connsiteX23" fmla="*/ 105061 w 219075"/>
                <a:gd name="connsiteY23" fmla="*/ 76391 h 219075"/>
                <a:gd name="connsiteX24" fmla="*/ 124301 w 219075"/>
                <a:gd name="connsiteY24" fmla="*/ 62865 h 219075"/>
                <a:gd name="connsiteX25" fmla="*/ 119729 w 219075"/>
                <a:gd name="connsiteY25" fmla="*/ 44863 h 219075"/>
                <a:gd name="connsiteX26" fmla="*/ 113824 w 219075"/>
                <a:gd name="connsiteY26" fmla="*/ 38862 h 219075"/>
                <a:gd name="connsiteX27" fmla="*/ 131350 w 219075"/>
                <a:gd name="connsiteY27" fmla="*/ 32480 h 219075"/>
                <a:gd name="connsiteX28" fmla="*/ 134398 w 219075"/>
                <a:gd name="connsiteY28" fmla="*/ 48673 h 219075"/>
                <a:gd name="connsiteX29" fmla="*/ 142494 w 219075"/>
                <a:gd name="connsiteY29" fmla="*/ 48673 h 219075"/>
                <a:gd name="connsiteX30" fmla="*/ 163544 w 219075"/>
                <a:gd name="connsiteY30" fmla="*/ 35243 h 219075"/>
                <a:gd name="connsiteX31" fmla="*/ 195453 w 219075"/>
                <a:gd name="connsiteY31" fmla="*/ 70009 h 219075"/>
                <a:gd name="connsiteX32" fmla="*/ 156686 w 219075"/>
                <a:gd name="connsiteY32" fmla="*/ 94488 h 219075"/>
                <a:gd name="connsiteX33" fmla="*/ 160401 w 219075"/>
                <a:gd name="connsiteY33" fmla="*/ 111252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9075" h="219075">
                  <a:moveTo>
                    <a:pt x="113443" y="0"/>
                  </a:moveTo>
                  <a:cubicBezTo>
                    <a:pt x="50863" y="0"/>
                    <a:pt x="0" y="50863"/>
                    <a:pt x="0" y="113443"/>
                  </a:cubicBezTo>
                  <a:cubicBezTo>
                    <a:pt x="0" y="176022"/>
                    <a:pt x="50863" y="226886"/>
                    <a:pt x="113443" y="226886"/>
                  </a:cubicBezTo>
                  <a:cubicBezTo>
                    <a:pt x="176022" y="226886"/>
                    <a:pt x="226886" y="176022"/>
                    <a:pt x="226886" y="113443"/>
                  </a:cubicBezTo>
                  <a:cubicBezTo>
                    <a:pt x="226981" y="50863"/>
                    <a:pt x="176022" y="0"/>
                    <a:pt x="113443" y="0"/>
                  </a:cubicBezTo>
                  <a:close/>
                  <a:moveTo>
                    <a:pt x="160401" y="111252"/>
                  </a:moveTo>
                  <a:lnTo>
                    <a:pt x="172021" y="125921"/>
                  </a:lnTo>
                  <a:lnTo>
                    <a:pt x="188976" y="133064"/>
                  </a:lnTo>
                  <a:lnTo>
                    <a:pt x="194310" y="158877"/>
                  </a:lnTo>
                  <a:cubicBezTo>
                    <a:pt x="178403" y="187166"/>
                    <a:pt x="148114" y="206312"/>
                    <a:pt x="113347" y="206312"/>
                  </a:cubicBezTo>
                  <a:cubicBezTo>
                    <a:pt x="62103" y="206312"/>
                    <a:pt x="20479" y="164783"/>
                    <a:pt x="20479" y="113443"/>
                  </a:cubicBezTo>
                  <a:cubicBezTo>
                    <a:pt x="20479" y="96393"/>
                    <a:pt x="25146" y="80391"/>
                    <a:pt x="33147" y="66580"/>
                  </a:cubicBezTo>
                  <a:lnTo>
                    <a:pt x="38481" y="88392"/>
                  </a:lnTo>
                  <a:lnTo>
                    <a:pt x="50387" y="105728"/>
                  </a:lnTo>
                  <a:lnTo>
                    <a:pt x="71247" y="116491"/>
                  </a:lnTo>
                  <a:lnTo>
                    <a:pt x="78200" y="147733"/>
                  </a:lnTo>
                  <a:lnTo>
                    <a:pt x="106680" y="194596"/>
                  </a:lnTo>
                  <a:lnTo>
                    <a:pt x="116300" y="194596"/>
                  </a:lnTo>
                  <a:lnTo>
                    <a:pt x="131636" y="137255"/>
                  </a:lnTo>
                  <a:lnTo>
                    <a:pt x="126397" y="123254"/>
                  </a:lnTo>
                  <a:lnTo>
                    <a:pt x="81153" y="108585"/>
                  </a:lnTo>
                  <a:lnTo>
                    <a:pt x="70676" y="94774"/>
                  </a:lnTo>
                  <a:lnTo>
                    <a:pt x="98774" y="90869"/>
                  </a:lnTo>
                  <a:lnTo>
                    <a:pt x="105061" y="76391"/>
                  </a:lnTo>
                  <a:lnTo>
                    <a:pt x="124301" y="62865"/>
                  </a:lnTo>
                  <a:lnTo>
                    <a:pt x="119729" y="44863"/>
                  </a:lnTo>
                  <a:lnTo>
                    <a:pt x="113824" y="38862"/>
                  </a:lnTo>
                  <a:lnTo>
                    <a:pt x="131350" y="32480"/>
                  </a:lnTo>
                  <a:lnTo>
                    <a:pt x="134398" y="48673"/>
                  </a:lnTo>
                  <a:lnTo>
                    <a:pt x="142494" y="48673"/>
                  </a:lnTo>
                  <a:lnTo>
                    <a:pt x="163544" y="35243"/>
                  </a:lnTo>
                  <a:cubicBezTo>
                    <a:pt x="176974" y="43910"/>
                    <a:pt x="187928" y="55912"/>
                    <a:pt x="195453" y="70009"/>
                  </a:cubicBezTo>
                  <a:lnTo>
                    <a:pt x="156686" y="94488"/>
                  </a:lnTo>
                  <a:lnTo>
                    <a:pt x="160401" y="111252"/>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F36A7C5-A209-47EF-9E28-FD60C582D803}"/>
                </a:ext>
              </a:extLst>
            </p:cNvPr>
            <p:cNvSpPr/>
            <p:nvPr/>
          </p:nvSpPr>
          <p:spPr>
            <a:xfrm>
              <a:off x="5308092" y="4434269"/>
              <a:ext cx="219075" cy="123825"/>
            </a:xfrm>
            <a:custGeom>
              <a:avLst/>
              <a:gdLst>
                <a:gd name="connsiteX0" fmla="*/ 132493 w 219075"/>
                <a:gd name="connsiteY0" fmla="*/ 73628 h 123825"/>
                <a:gd name="connsiteX1" fmla="*/ 132493 w 219075"/>
                <a:gd name="connsiteY1" fmla="*/ 74104 h 123825"/>
                <a:gd name="connsiteX2" fmla="*/ 152781 w 219075"/>
                <a:gd name="connsiteY2" fmla="*/ 94393 h 123825"/>
                <a:gd name="connsiteX3" fmla="*/ 173069 w 219075"/>
                <a:gd name="connsiteY3" fmla="*/ 74104 h 123825"/>
                <a:gd name="connsiteX4" fmla="*/ 170879 w 219075"/>
                <a:gd name="connsiteY4" fmla="*/ 65056 h 123825"/>
                <a:gd name="connsiteX5" fmla="*/ 195167 w 219075"/>
                <a:gd name="connsiteY5" fmla="*/ 39529 h 123825"/>
                <a:gd name="connsiteX6" fmla="*/ 201549 w 219075"/>
                <a:gd name="connsiteY6" fmla="*/ 40672 h 123825"/>
                <a:gd name="connsiteX7" fmla="*/ 221837 w 219075"/>
                <a:gd name="connsiteY7" fmla="*/ 20288 h 123825"/>
                <a:gd name="connsiteX8" fmla="*/ 201549 w 219075"/>
                <a:gd name="connsiteY8" fmla="*/ 0 h 123825"/>
                <a:gd name="connsiteX9" fmla="*/ 181165 w 219075"/>
                <a:gd name="connsiteY9" fmla="*/ 20288 h 123825"/>
                <a:gd name="connsiteX10" fmla="*/ 182594 w 219075"/>
                <a:gd name="connsiteY10" fmla="*/ 27718 h 123825"/>
                <a:gd name="connsiteX11" fmla="*/ 157353 w 219075"/>
                <a:gd name="connsiteY11" fmla="*/ 54292 h 123825"/>
                <a:gd name="connsiteX12" fmla="*/ 152781 w 219075"/>
                <a:gd name="connsiteY12" fmla="*/ 53721 h 123825"/>
                <a:gd name="connsiteX13" fmla="*/ 140303 w 219075"/>
                <a:gd name="connsiteY13" fmla="*/ 58103 h 123825"/>
                <a:gd name="connsiteX14" fmla="*/ 97631 w 219075"/>
                <a:gd name="connsiteY14" fmla="*/ 43148 h 123825"/>
                <a:gd name="connsiteX15" fmla="*/ 78200 w 219075"/>
                <a:gd name="connsiteY15" fmla="*/ 28575 h 123825"/>
                <a:gd name="connsiteX16" fmla="*/ 57912 w 219075"/>
                <a:gd name="connsiteY16" fmla="*/ 48863 h 123825"/>
                <a:gd name="connsiteX17" fmla="*/ 58674 w 219075"/>
                <a:gd name="connsiteY17" fmla="*/ 54102 h 123825"/>
                <a:gd name="connsiteX18" fmla="*/ 27718 w 219075"/>
                <a:gd name="connsiteY18" fmla="*/ 89059 h 123825"/>
                <a:gd name="connsiteX19" fmla="*/ 20384 w 219075"/>
                <a:gd name="connsiteY19" fmla="*/ 87630 h 123825"/>
                <a:gd name="connsiteX20" fmla="*/ 0 w 219075"/>
                <a:gd name="connsiteY20" fmla="*/ 107918 h 123825"/>
                <a:gd name="connsiteX21" fmla="*/ 20384 w 219075"/>
                <a:gd name="connsiteY21" fmla="*/ 128302 h 123825"/>
                <a:gd name="connsiteX22" fmla="*/ 40767 w 219075"/>
                <a:gd name="connsiteY22" fmla="*/ 107918 h 123825"/>
                <a:gd name="connsiteX23" fmla="*/ 39624 w 219075"/>
                <a:gd name="connsiteY23" fmla="*/ 101537 h 123825"/>
                <a:gd name="connsiteX24" fmla="*/ 69913 w 219075"/>
                <a:gd name="connsiteY24" fmla="*/ 67342 h 123825"/>
                <a:gd name="connsiteX25" fmla="*/ 78296 w 219075"/>
                <a:gd name="connsiteY25" fmla="*/ 69247 h 123825"/>
                <a:gd name="connsiteX26" fmla="*/ 95060 w 219075"/>
                <a:gd name="connsiteY26" fmla="*/ 60388 h 123825"/>
                <a:gd name="connsiteX27" fmla="*/ 132493 w 219075"/>
                <a:gd name="connsiteY27" fmla="*/ 7362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9075" h="123825">
                  <a:moveTo>
                    <a:pt x="132493" y="73628"/>
                  </a:moveTo>
                  <a:cubicBezTo>
                    <a:pt x="132493" y="73819"/>
                    <a:pt x="132493" y="73914"/>
                    <a:pt x="132493" y="74104"/>
                  </a:cubicBezTo>
                  <a:cubicBezTo>
                    <a:pt x="132493" y="85344"/>
                    <a:pt x="141637" y="94393"/>
                    <a:pt x="152781" y="94393"/>
                  </a:cubicBezTo>
                  <a:cubicBezTo>
                    <a:pt x="164021" y="94393"/>
                    <a:pt x="173069" y="85344"/>
                    <a:pt x="173069" y="74104"/>
                  </a:cubicBezTo>
                  <a:cubicBezTo>
                    <a:pt x="173069" y="70866"/>
                    <a:pt x="172212" y="67723"/>
                    <a:pt x="170879" y="65056"/>
                  </a:cubicBezTo>
                  <a:lnTo>
                    <a:pt x="195167" y="39529"/>
                  </a:lnTo>
                  <a:cubicBezTo>
                    <a:pt x="197168" y="40196"/>
                    <a:pt x="199358" y="40672"/>
                    <a:pt x="201549" y="40672"/>
                  </a:cubicBezTo>
                  <a:cubicBezTo>
                    <a:pt x="212788" y="40672"/>
                    <a:pt x="221837" y="31623"/>
                    <a:pt x="221837" y="20288"/>
                  </a:cubicBezTo>
                  <a:cubicBezTo>
                    <a:pt x="221837" y="9049"/>
                    <a:pt x="212693" y="0"/>
                    <a:pt x="201549" y="0"/>
                  </a:cubicBezTo>
                  <a:cubicBezTo>
                    <a:pt x="190310" y="0"/>
                    <a:pt x="181165" y="9144"/>
                    <a:pt x="181165" y="20288"/>
                  </a:cubicBezTo>
                  <a:cubicBezTo>
                    <a:pt x="181165" y="22955"/>
                    <a:pt x="181737" y="25432"/>
                    <a:pt x="182594" y="27718"/>
                  </a:cubicBezTo>
                  <a:lnTo>
                    <a:pt x="157353" y="54292"/>
                  </a:lnTo>
                  <a:cubicBezTo>
                    <a:pt x="155829" y="53912"/>
                    <a:pt x="154305" y="53721"/>
                    <a:pt x="152781" y="53721"/>
                  </a:cubicBezTo>
                  <a:cubicBezTo>
                    <a:pt x="148019" y="53721"/>
                    <a:pt x="143732" y="55435"/>
                    <a:pt x="140303" y="58103"/>
                  </a:cubicBezTo>
                  <a:lnTo>
                    <a:pt x="97631" y="43148"/>
                  </a:lnTo>
                  <a:cubicBezTo>
                    <a:pt x="95155" y="34671"/>
                    <a:pt x="87439" y="28575"/>
                    <a:pt x="78200" y="28575"/>
                  </a:cubicBezTo>
                  <a:cubicBezTo>
                    <a:pt x="66961" y="28575"/>
                    <a:pt x="57912" y="37624"/>
                    <a:pt x="57912" y="48863"/>
                  </a:cubicBezTo>
                  <a:cubicBezTo>
                    <a:pt x="57912" y="50673"/>
                    <a:pt x="58198" y="52388"/>
                    <a:pt x="58674" y="54102"/>
                  </a:cubicBezTo>
                  <a:lnTo>
                    <a:pt x="27718" y="89059"/>
                  </a:lnTo>
                  <a:cubicBezTo>
                    <a:pt x="25432" y="88201"/>
                    <a:pt x="22955" y="87630"/>
                    <a:pt x="20384" y="87630"/>
                  </a:cubicBezTo>
                  <a:cubicBezTo>
                    <a:pt x="9144" y="87630"/>
                    <a:pt x="0" y="96774"/>
                    <a:pt x="0" y="107918"/>
                  </a:cubicBezTo>
                  <a:cubicBezTo>
                    <a:pt x="0" y="119158"/>
                    <a:pt x="9144" y="128302"/>
                    <a:pt x="20384" y="128302"/>
                  </a:cubicBezTo>
                  <a:cubicBezTo>
                    <a:pt x="31623" y="128302"/>
                    <a:pt x="40767" y="119158"/>
                    <a:pt x="40767" y="107918"/>
                  </a:cubicBezTo>
                  <a:cubicBezTo>
                    <a:pt x="40767" y="105632"/>
                    <a:pt x="40291" y="103537"/>
                    <a:pt x="39624" y="101537"/>
                  </a:cubicBezTo>
                  <a:lnTo>
                    <a:pt x="69913" y="67342"/>
                  </a:lnTo>
                  <a:cubicBezTo>
                    <a:pt x="72485" y="68485"/>
                    <a:pt x="75343" y="69247"/>
                    <a:pt x="78296" y="69247"/>
                  </a:cubicBezTo>
                  <a:cubicBezTo>
                    <a:pt x="85249" y="69247"/>
                    <a:pt x="91345" y="65722"/>
                    <a:pt x="95060" y="60388"/>
                  </a:cubicBezTo>
                  <a:lnTo>
                    <a:pt x="132493" y="73628"/>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F35D9F5-5265-4DDA-8BA7-6B40A4CF8FD4}"/>
                </a:ext>
              </a:extLst>
            </p:cNvPr>
            <p:cNvSpPr/>
            <p:nvPr/>
          </p:nvSpPr>
          <p:spPr>
            <a:xfrm>
              <a:off x="5360670" y="4300061"/>
              <a:ext cx="28575" cy="85725"/>
            </a:xfrm>
            <a:custGeom>
              <a:avLst/>
              <a:gdLst>
                <a:gd name="connsiteX0" fmla="*/ 0 w 28575"/>
                <a:gd name="connsiteY0" fmla="*/ 0 h 85725"/>
                <a:gd name="connsiteX1" fmla="*/ 33528 w 28575"/>
                <a:gd name="connsiteY1" fmla="*/ 0 h 85725"/>
                <a:gd name="connsiteX2" fmla="*/ 33528 w 28575"/>
                <a:gd name="connsiteY2" fmla="*/ 92964 h 85725"/>
                <a:gd name="connsiteX3" fmla="*/ 0 w 28575"/>
                <a:gd name="connsiteY3" fmla="*/ 92964 h 85725"/>
              </a:gdLst>
              <a:ahLst/>
              <a:cxnLst>
                <a:cxn ang="0">
                  <a:pos x="connsiteX0" y="connsiteY0"/>
                </a:cxn>
                <a:cxn ang="0">
                  <a:pos x="connsiteX1" y="connsiteY1"/>
                </a:cxn>
                <a:cxn ang="0">
                  <a:pos x="connsiteX2" y="connsiteY2"/>
                </a:cxn>
                <a:cxn ang="0">
                  <a:pos x="connsiteX3" y="connsiteY3"/>
                </a:cxn>
              </a:cxnLst>
              <a:rect l="l" t="t" r="r" b="b"/>
              <a:pathLst>
                <a:path w="28575" h="85725">
                  <a:moveTo>
                    <a:pt x="0" y="0"/>
                  </a:moveTo>
                  <a:lnTo>
                    <a:pt x="33528" y="0"/>
                  </a:lnTo>
                  <a:lnTo>
                    <a:pt x="33528" y="92964"/>
                  </a:lnTo>
                  <a:lnTo>
                    <a:pt x="0" y="92964"/>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2A40F35-F206-4CBC-90F6-9DFDD5A4FDF1}"/>
                </a:ext>
              </a:extLst>
            </p:cNvPr>
            <p:cNvSpPr/>
            <p:nvPr/>
          </p:nvSpPr>
          <p:spPr>
            <a:xfrm>
              <a:off x="5479256" y="4277582"/>
              <a:ext cx="28575" cy="114300"/>
            </a:xfrm>
            <a:custGeom>
              <a:avLst/>
              <a:gdLst>
                <a:gd name="connsiteX0" fmla="*/ 0 w 28575"/>
                <a:gd name="connsiteY0" fmla="*/ 0 h 114300"/>
                <a:gd name="connsiteX1" fmla="*/ 33528 w 28575"/>
                <a:gd name="connsiteY1" fmla="*/ 0 h 114300"/>
                <a:gd name="connsiteX2" fmla="*/ 33528 w 28575"/>
                <a:gd name="connsiteY2" fmla="*/ 115443 h 114300"/>
                <a:gd name="connsiteX3" fmla="*/ 0 w 28575"/>
                <a:gd name="connsiteY3" fmla="*/ 115443 h 114300"/>
              </a:gdLst>
              <a:ahLst/>
              <a:cxnLst>
                <a:cxn ang="0">
                  <a:pos x="connsiteX0" y="connsiteY0"/>
                </a:cxn>
                <a:cxn ang="0">
                  <a:pos x="connsiteX1" y="connsiteY1"/>
                </a:cxn>
                <a:cxn ang="0">
                  <a:pos x="connsiteX2" y="connsiteY2"/>
                </a:cxn>
                <a:cxn ang="0">
                  <a:pos x="connsiteX3" y="connsiteY3"/>
                </a:cxn>
              </a:cxnLst>
              <a:rect l="l" t="t" r="r" b="b"/>
              <a:pathLst>
                <a:path w="28575" h="114300">
                  <a:moveTo>
                    <a:pt x="0" y="0"/>
                  </a:moveTo>
                  <a:lnTo>
                    <a:pt x="33528" y="0"/>
                  </a:lnTo>
                  <a:lnTo>
                    <a:pt x="33528" y="115443"/>
                  </a:lnTo>
                  <a:lnTo>
                    <a:pt x="0" y="115443"/>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2E6C36C-1F95-422B-8C06-16291F8F80B7}"/>
                </a:ext>
              </a:extLst>
            </p:cNvPr>
            <p:cNvSpPr/>
            <p:nvPr/>
          </p:nvSpPr>
          <p:spPr>
            <a:xfrm>
              <a:off x="5420011" y="4237292"/>
              <a:ext cx="28575" cy="152400"/>
            </a:xfrm>
            <a:custGeom>
              <a:avLst/>
              <a:gdLst>
                <a:gd name="connsiteX0" fmla="*/ 0 w 28575"/>
                <a:gd name="connsiteY0" fmla="*/ 0 h 152400"/>
                <a:gd name="connsiteX1" fmla="*/ 33433 w 28575"/>
                <a:gd name="connsiteY1" fmla="*/ 0 h 152400"/>
                <a:gd name="connsiteX2" fmla="*/ 33433 w 28575"/>
                <a:gd name="connsiteY2" fmla="*/ 155734 h 152400"/>
                <a:gd name="connsiteX3" fmla="*/ 0 w 28575"/>
                <a:gd name="connsiteY3" fmla="*/ 155734 h 152400"/>
              </a:gdLst>
              <a:ahLst/>
              <a:cxnLst>
                <a:cxn ang="0">
                  <a:pos x="connsiteX0" y="connsiteY0"/>
                </a:cxn>
                <a:cxn ang="0">
                  <a:pos x="connsiteX1" y="connsiteY1"/>
                </a:cxn>
                <a:cxn ang="0">
                  <a:pos x="connsiteX2" y="connsiteY2"/>
                </a:cxn>
                <a:cxn ang="0">
                  <a:pos x="connsiteX3" y="connsiteY3"/>
                </a:cxn>
              </a:cxnLst>
              <a:rect l="l" t="t" r="r" b="b"/>
              <a:pathLst>
                <a:path w="28575" h="152400">
                  <a:moveTo>
                    <a:pt x="0" y="0"/>
                  </a:moveTo>
                  <a:lnTo>
                    <a:pt x="33433" y="0"/>
                  </a:lnTo>
                  <a:lnTo>
                    <a:pt x="33433" y="155734"/>
                  </a:lnTo>
                  <a:lnTo>
                    <a:pt x="0" y="155734"/>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66AF6C4-8623-490D-B3D3-1CE5490F2ADE}"/>
                </a:ext>
              </a:extLst>
            </p:cNvPr>
            <p:cNvSpPr/>
            <p:nvPr/>
          </p:nvSpPr>
          <p:spPr>
            <a:xfrm>
              <a:off x="5551837" y="4258628"/>
              <a:ext cx="209550" cy="209550"/>
            </a:xfrm>
            <a:custGeom>
              <a:avLst/>
              <a:gdLst>
                <a:gd name="connsiteX0" fmla="*/ 215455 w 209550"/>
                <a:gd name="connsiteY0" fmla="*/ 107728 h 209550"/>
                <a:gd name="connsiteX1" fmla="*/ 107728 w 209550"/>
                <a:gd name="connsiteY1" fmla="*/ 0 h 209550"/>
                <a:gd name="connsiteX2" fmla="*/ 0 w 209550"/>
                <a:gd name="connsiteY2" fmla="*/ 107728 h 209550"/>
                <a:gd name="connsiteX3" fmla="*/ 107728 w 209550"/>
                <a:gd name="connsiteY3" fmla="*/ 215455 h 209550"/>
                <a:gd name="connsiteX4" fmla="*/ 215455 w 209550"/>
                <a:gd name="connsiteY4" fmla="*/ 107728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209550">
                  <a:moveTo>
                    <a:pt x="215455" y="107728"/>
                  </a:moveTo>
                  <a:cubicBezTo>
                    <a:pt x="215455" y="48196"/>
                    <a:pt x="167259" y="0"/>
                    <a:pt x="107728" y="0"/>
                  </a:cubicBezTo>
                  <a:cubicBezTo>
                    <a:pt x="48196" y="0"/>
                    <a:pt x="0" y="48196"/>
                    <a:pt x="0" y="107728"/>
                  </a:cubicBezTo>
                  <a:cubicBezTo>
                    <a:pt x="0" y="167259"/>
                    <a:pt x="48196" y="215455"/>
                    <a:pt x="107728" y="215455"/>
                  </a:cubicBezTo>
                  <a:cubicBezTo>
                    <a:pt x="167259" y="215360"/>
                    <a:pt x="215455" y="167164"/>
                    <a:pt x="215455" y="10772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E849564-910D-4D11-88E5-B21794E10598}"/>
                </a:ext>
              </a:extLst>
            </p:cNvPr>
            <p:cNvSpPr/>
            <p:nvPr/>
          </p:nvSpPr>
          <p:spPr>
            <a:xfrm>
              <a:off x="5417153" y="4491895"/>
              <a:ext cx="476250" cy="314325"/>
            </a:xfrm>
            <a:custGeom>
              <a:avLst/>
              <a:gdLst>
                <a:gd name="connsiteX0" fmla="*/ 310420 w 476250"/>
                <a:gd name="connsiteY0" fmla="*/ 1714 h 314325"/>
                <a:gd name="connsiteX1" fmla="*/ 242506 w 476250"/>
                <a:gd name="connsiteY1" fmla="*/ 55436 h 314325"/>
                <a:gd name="connsiteX2" fmla="*/ 172307 w 476250"/>
                <a:gd name="connsiteY2" fmla="*/ 0 h 314325"/>
                <a:gd name="connsiteX3" fmla="*/ 53149 w 476250"/>
                <a:gd name="connsiteY3" fmla="*/ 133064 h 314325"/>
                <a:gd name="connsiteX4" fmla="*/ 53149 w 476250"/>
                <a:gd name="connsiteY4" fmla="*/ 177451 h 314325"/>
                <a:gd name="connsiteX5" fmla="*/ 0 w 476250"/>
                <a:gd name="connsiteY5" fmla="*/ 177451 h 314325"/>
                <a:gd name="connsiteX6" fmla="*/ 0 w 476250"/>
                <a:gd name="connsiteY6" fmla="*/ 204692 h 314325"/>
                <a:gd name="connsiteX7" fmla="*/ 79819 w 476250"/>
                <a:gd name="connsiteY7" fmla="*/ 204692 h 314325"/>
                <a:gd name="connsiteX8" fmla="*/ 79819 w 476250"/>
                <a:gd name="connsiteY8" fmla="*/ 237649 h 314325"/>
                <a:gd name="connsiteX9" fmla="*/ 66389 w 476250"/>
                <a:gd name="connsiteY9" fmla="*/ 237649 h 314325"/>
                <a:gd name="connsiteX10" fmla="*/ 55245 w 476250"/>
                <a:gd name="connsiteY10" fmla="*/ 243459 h 314325"/>
                <a:gd name="connsiteX11" fmla="*/ 53626 w 476250"/>
                <a:gd name="connsiteY11" fmla="*/ 255842 h 314325"/>
                <a:gd name="connsiteX12" fmla="*/ 73533 w 476250"/>
                <a:gd name="connsiteY12" fmla="*/ 310610 h 314325"/>
                <a:gd name="connsiteX13" fmla="*/ 86296 w 476250"/>
                <a:gd name="connsiteY13" fmla="*/ 319564 h 314325"/>
                <a:gd name="connsiteX14" fmla="*/ 398716 w 476250"/>
                <a:gd name="connsiteY14" fmla="*/ 319564 h 314325"/>
                <a:gd name="connsiteX15" fmla="*/ 411480 w 476250"/>
                <a:gd name="connsiteY15" fmla="*/ 310610 h 314325"/>
                <a:gd name="connsiteX16" fmla="*/ 431387 w 476250"/>
                <a:gd name="connsiteY16" fmla="*/ 255842 h 314325"/>
                <a:gd name="connsiteX17" fmla="*/ 429768 w 476250"/>
                <a:gd name="connsiteY17" fmla="*/ 243459 h 314325"/>
                <a:gd name="connsiteX18" fmla="*/ 418624 w 476250"/>
                <a:gd name="connsiteY18" fmla="*/ 237649 h 314325"/>
                <a:gd name="connsiteX19" fmla="*/ 405193 w 476250"/>
                <a:gd name="connsiteY19" fmla="*/ 237649 h 314325"/>
                <a:gd name="connsiteX20" fmla="*/ 405193 w 476250"/>
                <a:gd name="connsiteY20" fmla="*/ 204692 h 314325"/>
                <a:gd name="connsiteX21" fmla="*/ 485013 w 476250"/>
                <a:gd name="connsiteY21" fmla="*/ 204692 h 314325"/>
                <a:gd name="connsiteX22" fmla="*/ 485013 w 476250"/>
                <a:gd name="connsiteY22" fmla="*/ 177451 h 314325"/>
                <a:gd name="connsiteX23" fmla="*/ 431863 w 476250"/>
                <a:gd name="connsiteY23" fmla="*/ 177451 h 314325"/>
                <a:gd name="connsiteX24" fmla="*/ 431863 w 476250"/>
                <a:gd name="connsiteY24" fmla="*/ 133064 h 314325"/>
                <a:gd name="connsiteX25" fmla="*/ 310420 w 476250"/>
                <a:gd name="connsiteY25" fmla="*/ 1714 h 314325"/>
                <a:gd name="connsiteX26" fmla="*/ 384715 w 476250"/>
                <a:gd name="connsiteY26" fmla="*/ 298609 h 314325"/>
                <a:gd name="connsiteX27" fmla="*/ 100203 w 476250"/>
                <a:gd name="connsiteY27" fmla="*/ 298609 h 314325"/>
                <a:gd name="connsiteX28" fmla="*/ 100203 w 476250"/>
                <a:gd name="connsiteY28" fmla="*/ 122872 h 314325"/>
                <a:gd name="connsiteX29" fmla="*/ 111062 w 476250"/>
                <a:gd name="connsiteY29" fmla="*/ 112014 h 314325"/>
                <a:gd name="connsiteX30" fmla="*/ 373761 w 476250"/>
                <a:gd name="connsiteY30" fmla="*/ 112014 h 314325"/>
                <a:gd name="connsiteX31" fmla="*/ 384619 w 476250"/>
                <a:gd name="connsiteY31" fmla="*/ 122872 h 314325"/>
                <a:gd name="connsiteX32" fmla="*/ 384619 w 476250"/>
                <a:gd name="connsiteY32" fmla="*/ 29860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250" h="314325">
                  <a:moveTo>
                    <a:pt x="310420" y="1714"/>
                  </a:moveTo>
                  <a:lnTo>
                    <a:pt x="242506" y="55436"/>
                  </a:lnTo>
                  <a:lnTo>
                    <a:pt x="172307" y="0"/>
                  </a:lnTo>
                  <a:cubicBezTo>
                    <a:pt x="102489" y="13716"/>
                    <a:pt x="53149" y="52102"/>
                    <a:pt x="53149" y="133064"/>
                  </a:cubicBezTo>
                  <a:lnTo>
                    <a:pt x="53149" y="177451"/>
                  </a:lnTo>
                  <a:lnTo>
                    <a:pt x="0" y="177451"/>
                  </a:lnTo>
                  <a:lnTo>
                    <a:pt x="0" y="204692"/>
                  </a:lnTo>
                  <a:lnTo>
                    <a:pt x="79819" y="204692"/>
                  </a:lnTo>
                  <a:lnTo>
                    <a:pt x="79819" y="237649"/>
                  </a:lnTo>
                  <a:lnTo>
                    <a:pt x="66389" y="237649"/>
                  </a:lnTo>
                  <a:cubicBezTo>
                    <a:pt x="61913" y="237649"/>
                    <a:pt x="57721" y="239839"/>
                    <a:pt x="55245" y="243459"/>
                  </a:cubicBezTo>
                  <a:cubicBezTo>
                    <a:pt x="52673" y="247079"/>
                    <a:pt x="52102" y="251746"/>
                    <a:pt x="53626" y="255842"/>
                  </a:cubicBezTo>
                  <a:lnTo>
                    <a:pt x="73533" y="310610"/>
                  </a:lnTo>
                  <a:cubicBezTo>
                    <a:pt x="75533" y="316039"/>
                    <a:pt x="80677" y="319564"/>
                    <a:pt x="86296" y="319564"/>
                  </a:cubicBezTo>
                  <a:lnTo>
                    <a:pt x="398716" y="319564"/>
                  </a:lnTo>
                  <a:cubicBezTo>
                    <a:pt x="404431" y="319564"/>
                    <a:pt x="409575" y="316039"/>
                    <a:pt x="411480" y="310610"/>
                  </a:cubicBezTo>
                  <a:lnTo>
                    <a:pt x="431387" y="255842"/>
                  </a:lnTo>
                  <a:cubicBezTo>
                    <a:pt x="432911" y="251651"/>
                    <a:pt x="432244" y="247079"/>
                    <a:pt x="429768" y="243459"/>
                  </a:cubicBezTo>
                  <a:cubicBezTo>
                    <a:pt x="427196" y="239744"/>
                    <a:pt x="423005" y="237649"/>
                    <a:pt x="418624" y="237649"/>
                  </a:cubicBezTo>
                  <a:lnTo>
                    <a:pt x="405193" y="237649"/>
                  </a:lnTo>
                  <a:lnTo>
                    <a:pt x="405193" y="204692"/>
                  </a:lnTo>
                  <a:lnTo>
                    <a:pt x="485013" y="204692"/>
                  </a:lnTo>
                  <a:lnTo>
                    <a:pt x="485013" y="177451"/>
                  </a:lnTo>
                  <a:lnTo>
                    <a:pt x="431863" y="177451"/>
                  </a:lnTo>
                  <a:lnTo>
                    <a:pt x="431863" y="133064"/>
                  </a:lnTo>
                  <a:cubicBezTo>
                    <a:pt x="431768" y="64770"/>
                    <a:pt x="381381" y="19145"/>
                    <a:pt x="310420" y="1714"/>
                  </a:cubicBezTo>
                  <a:close/>
                  <a:moveTo>
                    <a:pt x="384715" y="298609"/>
                  </a:moveTo>
                  <a:lnTo>
                    <a:pt x="100203" y="298609"/>
                  </a:lnTo>
                  <a:lnTo>
                    <a:pt x="100203" y="122872"/>
                  </a:lnTo>
                  <a:cubicBezTo>
                    <a:pt x="100203" y="116872"/>
                    <a:pt x="105061" y="112014"/>
                    <a:pt x="111062" y="112014"/>
                  </a:cubicBezTo>
                  <a:lnTo>
                    <a:pt x="373761" y="112014"/>
                  </a:lnTo>
                  <a:cubicBezTo>
                    <a:pt x="379762" y="112014"/>
                    <a:pt x="384619" y="116872"/>
                    <a:pt x="384619" y="122872"/>
                  </a:cubicBezTo>
                  <a:lnTo>
                    <a:pt x="384619" y="298609"/>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60546AA-8973-48AD-808E-8307792D4ADB}"/>
                </a:ext>
              </a:extLst>
            </p:cNvPr>
            <p:cNvSpPr/>
            <p:nvPr/>
          </p:nvSpPr>
          <p:spPr>
            <a:xfrm>
              <a:off x="5634895" y="4675822"/>
              <a:ext cx="47625" cy="47625"/>
            </a:xfrm>
            <a:custGeom>
              <a:avLst/>
              <a:gdLst>
                <a:gd name="connsiteX0" fmla="*/ 24765 w 47625"/>
                <a:gd name="connsiteY0" fmla="*/ 0 h 47625"/>
                <a:gd name="connsiteX1" fmla="*/ 0 w 47625"/>
                <a:gd name="connsiteY1" fmla="*/ 24860 h 47625"/>
                <a:gd name="connsiteX2" fmla="*/ 24765 w 47625"/>
                <a:gd name="connsiteY2" fmla="*/ 49721 h 47625"/>
                <a:gd name="connsiteX3" fmla="*/ 49625 w 47625"/>
                <a:gd name="connsiteY3" fmla="*/ 24860 h 47625"/>
                <a:gd name="connsiteX4" fmla="*/ 24765 w 476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4765" y="0"/>
                  </a:moveTo>
                  <a:cubicBezTo>
                    <a:pt x="11049" y="0"/>
                    <a:pt x="0" y="11144"/>
                    <a:pt x="0" y="24860"/>
                  </a:cubicBezTo>
                  <a:cubicBezTo>
                    <a:pt x="0" y="38576"/>
                    <a:pt x="11049" y="49721"/>
                    <a:pt x="24765" y="49721"/>
                  </a:cubicBezTo>
                  <a:cubicBezTo>
                    <a:pt x="38481" y="49721"/>
                    <a:pt x="49625" y="38576"/>
                    <a:pt x="49625" y="24860"/>
                  </a:cubicBezTo>
                  <a:cubicBezTo>
                    <a:pt x="49530" y="11049"/>
                    <a:pt x="38386" y="0"/>
                    <a:pt x="24765" y="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1339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06" y="249208"/>
            <a:ext cx="8221664" cy="641023"/>
          </a:xfrm>
        </p:spPr>
        <p:txBody>
          <a:bodyPr anchor="ctr" anchorCtr="0"/>
          <a:lstStyle/>
          <a:p>
            <a:r>
              <a:rPr lang="en-US" sz="2400" dirty="0"/>
              <a:t>Agenda</a:t>
            </a:r>
          </a:p>
        </p:txBody>
      </p:sp>
      <p:graphicFrame>
        <p:nvGraphicFramePr>
          <p:cNvPr id="4" name="Table 3">
            <a:extLst>
              <a:ext uri="{FF2B5EF4-FFF2-40B4-BE49-F238E27FC236}">
                <a16:creationId xmlns:a16="http://schemas.microsoft.com/office/drawing/2014/main" id="{13E03B10-FB55-445C-903C-2D9966462F53}"/>
              </a:ext>
            </a:extLst>
          </p:cNvPr>
          <p:cNvGraphicFramePr>
            <a:graphicFrameLocks noGrp="1"/>
          </p:cNvGraphicFramePr>
          <p:nvPr>
            <p:extLst>
              <p:ext uri="{D42A27DB-BD31-4B8C-83A1-F6EECF244321}">
                <p14:modId xmlns:p14="http://schemas.microsoft.com/office/powerpoint/2010/main" val="1571021581"/>
              </p:ext>
            </p:extLst>
          </p:nvPr>
        </p:nvGraphicFramePr>
        <p:xfrm>
          <a:off x="1807447" y="1634248"/>
          <a:ext cx="5787957" cy="2779902"/>
        </p:xfrm>
        <a:graphic>
          <a:graphicData uri="http://schemas.openxmlformats.org/drawingml/2006/table">
            <a:tbl>
              <a:tblPr firstRow="1" bandRow="1">
                <a:tableStyleId>{5C22544A-7EE6-4342-B048-85BDC9FD1C3A}</a:tableStyleId>
              </a:tblPr>
              <a:tblGrid>
                <a:gridCol w="5787957">
                  <a:extLst>
                    <a:ext uri="{9D8B030D-6E8A-4147-A177-3AD203B41FA5}">
                      <a16:colId xmlns:a16="http://schemas.microsoft.com/office/drawing/2014/main" val="20000"/>
                    </a:ext>
                  </a:extLst>
                </a:gridCol>
              </a:tblGrid>
              <a:tr h="92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solidFill>
                          <a:latin typeface="+mn-lt"/>
                          <a:ea typeface="+mn-ea"/>
                          <a:cs typeface="+mn-cs"/>
                        </a:rPr>
                        <a:t>1. </a:t>
                      </a:r>
                      <a:r>
                        <a:rPr lang="en-US" b="0" dirty="0">
                          <a:solidFill>
                            <a:schemeClr val="tx1"/>
                          </a:solidFill>
                        </a:rPr>
                        <a:t>Market Volatility</a:t>
                      </a:r>
                    </a:p>
                  </a:txBody>
                  <a:tcPr marB="91440" anchor="b">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926634">
                <a:tc>
                  <a:txBody>
                    <a:bodyPr/>
                    <a:lstStyle/>
                    <a:p>
                      <a:pPr marL="0" algn="l" defTabSz="914400" rtl="0" eaLnBrk="1" latinLnBrk="0" hangingPunct="1"/>
                      <a:r>
                        <a:rPr lang="en-US" sz="1800" b="1" kern="1200" dirty="0">
                          <a:solidFill>
                            <a:schemeClr val="bg1">
                              <a:lumMod val="75000"/>
                            </a:schemeClr>
                          </a:solidFill>
                          <a:latin typeface="+mn-lt"/>
                          <a:ea typeface="+mn-ea"/>
                          <a:cs typeface="+mn-cs"/>
                        </a:rPr>
                        <a:t>2. </a:t>
                      </a:r>
                      <a:r>
                        <a:rPr lang="en-US" sz="1800" b="0" kern="1200" dirty="0">
                          <a:solidFill>
                            <a:schemeClr val="bg1">
                              <a:lumMod val="75000"/>
                            </a:schemeClr>
                          </a:solidFill>
                          <a:latin typeface="+mn-lt"/>
                          <a:ea typeface="+mn-ea"/>
                          <a:cs typeface="+mn-cs"/>
                        </a:rPr>
                        <a:t>Rising Healthcare Costs</a:t>
                      </a:r>
                    </a:p>
                  </a:txBody>
                  <a:tcPr marB="91440" anchor="b">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926634">
                <a:tc>
                  <a:txBody>
                    <a:bodyPr/>
                    <a:lstStyle/>
                    <a:p>
                      <a:r>
                        <a:rPr lang="en-US" sz="1800" b="1" kern="1200" dirty="0">
                          <a:solidFill>
                            <a:schemeClr val="bg1">
                              <a:lumMod val="75000"/>
                            </a:schemeClr>
                          </a:solidFill>
                          <a:latin typeface="+mn-lt"/>
                          <a:ea typeface="+mn-ea"/>
                          <a:cs typeface="+mn-cs"/>
                        </a:rPr>
                        <a:t>3.</a:t>
                      </a:r>
                      <a:r>
                        <a:rPr lang="en-US" dirty="0">
                          <a:solidFill>
                            <a:schemeClr val="bg1">
                              <a:lumMod val="75000"/>
                            </a:schemeClr>
                          </a:solidFill>
                        </a:rPr>
                        <a:t> Longevity</a:t>
                      </a:r>
                    </a:p>
                  </a:txBody>
                  <a:tcPr marB="91440" anchor="b">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74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Straight Connector 114">
            <a:extLst>
              <a:ext uri="{FF2B5EF4-FFF2-40B4-BE49-F238E27FC236}">
                <a16:creationId xmlns:a16="http://schemas.microsoft.com/office/drawing/2014/main" id="{B4FE6467-4565-4DD0-89E6-D983445F6D16}"/>
              </a:ext>
            </a:extLst>
          </p:cNvPr>
          <p:cNvCxnSpPr>
            <a:cxnSpLocks/>
          </p:cNvCxnSpPr>
          <p:nvPr/>
        </p:nvCxnSpPr>
        <p:spPr>
          <a:xfrm flipV="1">
            <a:off x="540412" y="3320716"/>
            <a:ext cx="8278735" cy="9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543375" y="5260235"/>
            <a:ext cx="75818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91983" y="349313"/>
            <a:ext cx="8221664" cy="679885"/>
          </a:xfrm>
        </p:spPr>
        <p:txBody>
          <a:bodyPr/>
          <a:lstStyle/>
          <a:p>
            <a:r>
              <a:rPr lang="en-US" sz="2400" dirty="0"/>
              <a:t>Markets are unpredictable</a:t>
            </a:r>
          </a:p>
        </p:txBody>
      </p:sp>
      <p:sp>
        <p:nvSpPr>
          <p:cNvPr id="9" name="Text Box 4"/>
          <p:cNvSpPr txBox="1">
            <a:spLocks noChangeArrowheads="1"/>
          </p:cNvSpPr>
          <p:nvPr/>
        </p:nvSpPr>
        <p:spPr bwMode="auto">
          <a:xfrm>
            <a:off x="2572564" y="6375177"/>
            <a:ext cx="6023746" cy="21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pPr>
            <a:r>
              <a:rPr lang="en-US" altLang="en-US" sz="800" dirty="0">
                <a:solidFill>
                  <a:schemeClr val="bg1">
                    <a:lumMod val="50000"/>
                  </a:schemeClr>
                </a:solidFill>
              </a:rPr>
              <a:t>*Calculated by Protective Life using S&amp;P 500 market capitalization information and data provided by Morningstar</a:t>
            </a:r>
            <a:r>
              <a:rPr lang="en-US" altLang="en-US" sz="800" spc="-300" baseline="30000" dirty="0">
                <a:solidFill>
                  <a:schemeClr val="bg1">
                    <a:lumMod val="50000"/>
                  </a:schemeClr>
                </a:solidFill>
              </a:rPr>
              <a:t>®</a:t>
            </a:r>
            <a:r>
              <a:rPr lang="en-US" altLang="en-US" sz="800" spc="-300" dirty="0">
                <a:solidFill>
                  <a:schemeClr val="bg1">
                    <a:lumMod val="50000"/>
                  </a:schemeClr>
                </a:solidFill>
              </a:rPr>
              <a:t>.</a:t>
            </a:r>
          </a:p>
        </p:txBody>
      </p:sp>
      <p:sp>
        <p:nvSpPr>
          <p:cNvPr id="12" name="TextBox 11"/>
          <p:cNvSpPr txBox="1"/>
          <p:nvPr/>
        </p:nvSpPr>
        <p:spPr>
          <a:xfrm>
            <a:off x="719969" y="956786"/>
            <a:ext cx="3104376" cy="369332"/>
          </a:xfrm>
          <a:prstGeom prst="rect">
            <a:avLst/>
          </a:prstGeom>
          <a:noFill/>
        </p:spPr>
        <p:txBody>
          <a:bodyPr wrap="none" rtlCol="0">
            <a:spAutoFit/>
          </a:bodyPr>
          <a:lstStyle/>
          <a:p>
            <a:r>
              <a:rPr lang="en-US" dirty="0"/>
              <a:t>S&amp;P 500 Index Performance</a:t>
            </a:r>
          </a:p>
        </p:txBody>
      </p:sp>
      <p:cxnSp>
        <p:nvCxnSpPr>
          <p:cNvPr id="5" name="Straight Connector 4"/>
          <p:cNvCxnSpPr>
            <a:cxnSpLocks/>
            <a:endCxn id="46" idx="1"/>
          </p:cNvCxnSpPr>
          <p:nvPr/>
        </p:nvCxnSpPr>
        <p:spPr>
          <a:xfrm flipV="1">
            <a:off x="734919" y="3205871"/>
            <a:ext cx="449493" cy="104038"/>
          </a:xfrm>
          <a:prstGeom prst="lin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a:cxnSpLocks/>
          </p:cNvCxnSpPr>
          <p:nvPr/>
        </p:nvCxnSpPr>
        <p:spPr>
          <a:xfrm flipV="1">
            <a:off x="543375" y="5260235"/>
            <a:ext cx="8275772" cy="4399"/>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46342" y="450288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323680" y="4423445"/>
            <a:ext cx="731520" cy="731520"/>
          </a:xfrm>
          <a:prstGeom prst="ellipse">
            <a:avLst/>
          </a:prstGeom>
          <a:gradFill flip="none" rotWithShape="1">
            <a:gsLst>
              <a:gs pos="100000">
                <a:schemeClr val="accent4"/>
              </a:gs>
              <a:gs pos="0">
                <a:schemeClr val="bg1">
                  <a:alpha val="0"/>
                </a:schemeClr>
              </a:gs>
            </a:gsLst>
            <a:path path="circle">
              <a:fillToRect l="50000" t="50000" r="50000" b="50000"/>
            </a:path>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p:cNvCxnSpPr>
          <p:nvPr/>
        </p:nvCxnSpPr>
        <p:spPr>
          <a:xfrm>
            <a:off x="543377" y="1747880"/>
            <a:ext cx="0" cy="3528368"/>
          </a:xfrm>
          <a:prstGeom prst="line">
            <a:avLst/>
          </a:prstGeom>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169045" y="2841975"/>
            <a:ext cx="487249" cy="307777"/>
          </a:xfrm>
          <a:prstGeom prst="rect">
            <a:avLst/>
          </a:prstGeom>
          <a:noFill/>
        </p:spPr>
        <p:txBody>
          <a:bodyPr wrap="none" rtlCol="0">
            <a:spAutoFit/>
          </a:bodyPr>
          <a:lstStyle/>
          <a:p>
            <a:r>
              <a:rPr lang="en-US" sz="1400" b="1" dirty="0">
                <a:solidFill>
                  <a:schemeClr val="accent6"/>
                </a:solidFill>
              </a:rPr>
              <a:t>3.5%</a:t>
            </a:r>
          </a:p>
        </p:txBody>
      </p:sp>
      <p:sp>
        <p:nvSpPr>
          <p:cNvPr id="25" name="TextBox 24"/>
          <p:cNvSpPr txBox="1"/>
          <p:nvPr/>
        </p:nvSpPr>
        <p:spPr>
          <a:xfrm>
            <a:off x="2006037" y="2119420"/>
            <a:ext cx="568852" cy="307777"/>
          </a:xfrm>
          <a:prstGeom prst="rect">
            <a:avLst/>
          </a:prstGeom>
          <a:noFill/>
        </p:spPr>
        <p:txBody>
          <a:bodyPr wrap="none" rtlCol="0">
            <a:spAutoFit/>
          </a:bodyPr>
          <a:lstStyle/>
          <a:p>
            <a:r>
              <a:rPr lang="en-US" sz="1400" b="1" dirty="0">
                <a:solidFill>
                  <a:schemeClr val="accent6"/>
                </a:solidFill>
              </a:rPr>
              <a:t>23.5%</a:t>
            </a:r>
          </a:p>
        </p:txBody>
      </p:sp>
      <p:sp>
        <p:nvSpPr>
          <p:cNvPr id="26" name="TextBox 25"/>
          <p:cNvSpPr txBox="1"/>
          <p:nvPr/>
        </p:nvSpPr>
        <p:spPr>
          <a:xfrm>
            <a:off x="2622823" y="2487382"/>
            <a:ext cx="568852" cy="307777"/>
          </a:xfrm>
          <a:prstGeom prst="rect">
            <a:avLst/>
          </a:prstGeom>
          <a:noFill/>
        </p:spPr>
        <p:txBody>
          <a:bodyPr wrap="none" rtlCol="0">
            <a:spAutoFit/>
          </a:bodyPr>
          <a:lstStyle/>
          <a:p>
            <a:r>
              <a:rPr lang="en-US" sz="1400" b="1" dirty="0">
                <a:solidFill>
                  <a:schemeClr val="accent6"/>
                </a:solidFill>
              </a:rPr>
              <a:t>12.8%</a:t>
            </a:r>
          </a:p>
        </p:txBody>
      </p:sp>
      <p:sp>
        <p:nvSpPr>
          <p:cNvPr id="27" name="TextBox 26"/>
          <p:cNvSpPr txBox="1"/>
          <p:nvPr/>
        </p:nvSpPr>
        <p:spPr>
          <a:xfrm>
            <a:off x="3152972" y="3376758"/>
            <a:ext cx="364844" cy="307777"/>
          </a:xfrm>
          <a:prstGeom prst="rect">
            <a:avLst/>
          </a:prstGeom>
          <a:noFill/>
        </p:spPr>
        <p:txBody>
          <a:bodyPr wrap="none" rtlCol="0">
            <a:spAutoFit/>
          </a:bodyPr>
          <a:lstStyle/>
          <a:p>
            <a:r>
              <a:rPr lang="en-US" sz="1400" b="1" dirty="0">
                <a:solidFill>
                  <a:schemeClr val="accent6"/>
                </a:solidFill>
              </a:rPr>
              <a:t>0%</a:t>
            </a:r>
          </a:p>
        </p:txBody>
      </p:sp>
      <p:sp>
        <p:nvSpPr>
          <p:cNvPr id="28" name="TextBox 27"/>
          <p:cNvSpPr txBox="1"/>
          <p:nvPr/>
        </p:nvSpPr>
        <p:spPr>
          <a:xfrm>
            <a:off x="3316206" y="2503931"/>
            <a:ext cx="568852" cy="307777"/>
          </a:xfrm>
          <a:prstGeom prst="rect">
            <a:avLst/>
          </a:prstGeom>
          <a:noFill/>
        </p:spPr>
        <p:txBody>
          <a:bodyPr wrap="none" rtlCol="0">
            <a:spAutoFit/>
          </a:bodyPr>
          <a:lstStyle/>
          <a:p>
            <a:r>
              <a:rPr lang="en-US" sz="1400" b="1" dirty="0">
                <a:solidFill>
                  <a:schemeClr val="accent6"/>
                </a:solidFill>
              </a:rPr>
              <a:t>13.4%</a:t>
            </a:r>
          </a:p>
        </p:txBody>
      </p:sp>
      <p:sp>
        <p:nvSpPr>
          <p:cNvPr id="29" name="TextBox 28"/>
          <p:cNvSpPr txBox="1"/>
          <p:nvPr/>
        </p:nvSpPr>
        <p:spPr>
          <a:xfrm>
            <a:off x="4183610" y="1882159"/>
            <a:ext cx="568852" cy="307777"/>
          </a:xfrm>
          <a:prstGeom prst="rect">
            <a:avLst/>
          </a:prstGeom>
          <a:noFill/>
        </p:spPr>
        <p:txBody>
          <a:bodyPr wrap="none" rtlCol="0">
            <a:spAutoFit/>
          </a:bodyPr>
          <a:lstStyle/>
          <a:p>
            <a:r>
              <a:rPr lang="en-US" sz="1400" b="1" dirty="0">
                <a:solidFill>
                  <a:schemeClr val="accent6"/>
                </a:solidFill>
              </a:rPr>
              <a:t>29.6%</a:t>
            </a:r>
          </a:p>
        </p:txBody>
      </p:sp>
      <p:sp>
        <p:nvSpPr>
          <p:cNvPr id="30" name="TextBox 29"/>
          <p:cNvSpPr txBox="1"/>
          <p:nvPr/>
        </p:nvSpPr>
        <p:spPr>
          <a:xfrm>
            <a:off x="4896790" y="2613487"/>
            <a:ext cx="560744" cy="307777"/>
          </a:xfrm>
          <a:prstGeom prst="rect">
            <a:avLst/>
          </a:prstGeom>
          <a:noFill/>
        </p:spPr>
        <p:txBody>
          <a:bodyPr wrap="none" rtlCol="0">
            <a:spAutoFit/>
          </a:bodyPr>
          <a:lstStyle/>
          <a:p>
            <a:r>
              <a:rPr lang="en-US" sz="1400" b="1" dirty="0">
                <a:solidFill>
                  <a:schemeClr val="accent6"/>
                </a:solidFill>
              </a:rPr>
              <a:t>11.4%</a:t>
            </a:r>
          </a:p>
        </p:txBody>
      </p:sp>
      <p:sp>
        <p:nvSpPr>
          <p:cNvPr id="31" name="TextBox 30"/>
          <p:cNvSpPr txBox="1"/>
          <p:nvPr/>
        </p:nvSpPr>
        <p:spPr>
          <a:xfrm>
            <a:off x="5217329" y="3414041"/>
            <a:ext cx="535947" cy="307777"/>
          </a:xfrm>
          <a:prstGeom prst="rect">
            <a:avLst/>
          </a:prstGeom>
          <a:noFill/>
        </p:spPr>
        <p:txBody>
          <a:bodyPr wrap="none" rtlCol="0">
            <a:spAutoFit/>
          </a:bodyPr>
          <a:lstStyle/>
          <a:p>
            <a:r>
              <a:rPr lang="en-US" sz="1400" b="1" dirty="0">
                <a:solidFill>
                  <a:schemeClr val="accent6"/>
                </a:solidFill>
              </a:rPr>
              <a:t>-0.7%</a:t>
            </a:r>
          </a:p>
        </p:txBody>
      </p:sp>
      <p:sp>
        <p:nvSpPr>
          <p:cNvPr id="32" name="TextBox 31"/>
          <p:cNvSpPr txBox="1"/>
          <p:nvPr/>
        </p:nvSpPr>
        <p:spPr>
          <a:xfrm>
            <a:off x="5679115" y="2598705"/>
            <a:ext cx="487249" cy="307777"/>
          </a:xfrm>
          <a:prstGeom prst="rect">
            <a:avLst/>
          </a:prstGeom>
          <a:noFill/>
        </p:spPr>
        <p:txBody>
          <a:bodyPr wrap="none" rtlCol="0">
            <a:spAutoFit/>
          </a:bodyPr>
          <a:lstStyle/>
          <a:p>
            <a:r>
              <a:rPr lang="en-US" sz="1400" b="1" dirty="0">
                <a:solidFill>
                  <a:schemeClr val="accent6"/>
                </a:solidFill>
              </a:rPr>
              <a:t>9.5%</a:t>
            </a:r>
          </a:p>
        </p:txBody>
      </p:sp>
      <p:sp>
        <p:nvSpPr>
          <p:cNvPr id="33" name="TextBox 32"/>
          <p:cNvSpPr txBox="1"/>
          <p:nvPr/>
        </p:nvSpPr>
        <p:spPr>
          <a:xfrm>
            <a:off x="1336613" y="4788020"/>
            <a:ext cx="617550" cy="307777"/>
          </a:xfrm>
          <a:prstGeom prst="rect">
            <a:avLst/>
          </a:prstGeom>
          <a:noFill/>
        </p:spPr>
        <p:txBody>
          <a:bodyPr wrap="none" rtlCol="0">
            <a:spAutoFit/>
          </a:bodyPr>
          <a:lstStyle/>
          <a:p>
            <a:r>
              <a:rPr lang="en-US" sz="1400" b="1" dirty="0">
                <a:solidFill>
                  <a:schemeClr val="accent6"/>
                </a:solidFill>
              </a:rPr>
              <a:t>-38.5%</a:t>
            </a:r>
          </a:p>
        </p:txBody>
      </p:sp>
      <p:sp>
        <p:nvSpPr>
          <p:cNvPr id="4" name="Rectangle 3"/>
          <p:cNvSpPr/>
          <p:nvPr/>
        </p:nvSpPr>
        <p:spPr>
          <a:xfrm>
            <a:off x="2552290" y="4481783"/>
            <a:ext cx="4404852" cy="645128"/>
          </a:xfrm>
          <a:prstGeom prst="rect">
            <a:avLst/>
          </a:prstGeom>
          <a:solidFill>
            <a:schemeClr val="accent4"/>
          </a:solidFill>
          <a:ln>
            <a:solidFill>
              <a:schemeClr val="accent4"/>
            </a:solidFill>
          </a:ln>
        </p:spPr>
        <p:txBody>
          <a:bodyPr wrap="square" lIns="365760" anchor="ctr">
            <a:noAutofit/>
          </a:bodyPr>
          <a:lstStyle/>
          <a:p>
            <a:r>
              <a:rPr lang="en-US" sz="1600" dirty="0">
                <a:solidFill>
                  <a:schemeClr val="accent6"/>
                </a:solidFill>
              </a:rPr>
              <a:t>Over </a:t>
            </a:r>
            <a:r>
              <a:rPr lang="en-US" sz="1600" b="1" dirty="0">
                <a:solidFill>
                  <a:schemeClr val="accent6"/>
                </a:solidFill>
              </a:rPr>
              <a:t>$19 trillion </a:t>
            </a:r>
            <a:r>
              <a:rPr lang="en-US" sz="1600" dirty="0">
                <a:solidFill>
                  <a:schemeClr val="accent6"/>
                </a:solidFill>
              </a:rPr>
              <a:t>in market value was lost              during The Global Financial Crisis</a:t>
            </a:r>
            <a:r>
              <a:rPr lang="en-US" sz="1600" spc="-300" dirty="0">
                <a:solidFill>
                  <a:schemeClr val="accent6"/>
                </a:solidFill>
              </a:rPr>
              <a:t>.*</a:t>
            </a:r>
          </a:p>
        </p:txBody>
      </p:sp>
      <p:sp>
        <p:nvSpPr>
          <p:cNvPr id="34" name="Isosceles Triangle 33"/>
          <p:cNvSpPr/>
          <p:nvPr/>
        </p:nvSpPr>
        <p:spPr>
          <a:xfrm rot="16200000">
            <a:off x="2006872" y="4581498"/>
            <a:ext cx="646328" cy="4445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6200000">
            <a:off x="2182436" y="4693262"/>
            <a:ext cx="311228" cy="213090"/>
          </a:xfrm>
          <a:prstGeom prst="triangl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cxnSpLocks/>
          </p:cNvCxnSpPr>
          <p:nvPr/>
        </p:nvCxnSpPr>
        <p:spPr>
          <a:xfrm>
            <a:off x="1229076" y="3217521"/>
            <a:ext cx="459516" cy="1566406"/>
          </a:xfrm>
          <a:prstGeom prst="lin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45" name="Freeform 44"/>
          <p:cNvSpPr/>
          <p:nvPr/>
        </p:nvSpPr>
        <p:spPr>
          <a:xfrm>
            <a:off x="1689790" y="2250162"/>
            <a:ext cx="6030809" cy="2481511"/>
          </a:xfrm>
          <a:custGeom>
            <a:avLst/>
            <a:gdLst>
              <a:gd name="connsiteX0" fmla="*/ 0 w 5350747"/>
              <a:gd name="connsiteY0" fmla="*/ 2547257 h 2547257"/>
              <a:gd name="connsiteX1" fmla="*/ 673239 w 5350747"/>
              <a:gd name="connsiteY1" fmla="*/ 231112 h 2547257"/>
              <a:gd name="connsiteX2" fmla="*/ 2009670 w 5350747"/>
              <a:gd name="connsiteY2" fmla="*/ 1115367 h 2547257"/>
              <a:gd name="connsiteX3" fmla="*/ 3341076 w 5350747"/>
              <a:gd name="connsiteY3" fmla="*/ 0 h 2547257"/>
              <a:gd name="connsiteX4" fmla="*/ 3999244 w 5350747"/>
              <a:gd name="connsiteY4" fmla="*/ 683288 h 2547257"/>
              <a:gd name="connsiteX5" fmla="*/ 4687556 w 5350747"/>
              <a:gd name="connsiteY5" fmla="*/ 1140488 h 2547257"/>
              <a:gd name="connsiteX6" fmla="*/ 5350747 w 5350747"/>
              <a:gd name="connsiteY6" fmla="*/ 743578 h 2547257"/>
              <a:gd name="connsiteX0" fmla="*/ 0 w 5350747"/>
              <a:gd name="connsiteY0" fmla="*/ 2547257 h 2547257"/>
              <a:gd name="connsiteX1" fmla="*/ 673239 w 5350747"/>
              <a:gd name="connsiteY1" fmla="*/ 231112 h 2547257"/>
              <a:gd name="connsiteX2" fmla="*/ 2009670 w 5350747"/>
              <a:gd name="connsiteY2" fmla="*/ 1115367 h 2547257"/>
              <a:gd name="connsiteX3" fmla="*/ 2657789 w 5350747"/>
              <a:gd name="connsiteY3" fmla="*/ 572756 h 2547257"/>
              <a:gd name="connsiteX4" fmla="*/ 3341076 w 5350747"/>
              <a:gd name="connsiteY4" fmla="*/ 0 h 2547257"/>
              <a:gd name="connsiteX5" fmla="*/ 3999244 w 5350747"/>
              <a:gd name="connsiteY5" fmla="*/ 683288 h 2547257"/>
              <a:gd name="connsiteX6" fmla="*/ 4687556 w 5350747"/>
              <a:gd name="connsiteY6" fmla="*/ 1140488 h 2547257"/>
              <a:gd name="connsiteX7" fmla="*/ 5350747 w 5350747"/>
              <a:gd name="connsiteY7" fmla="*/ 743578 h 2547257"/>
              <a:gd name="connsiteX0" fmla="*/ 0 w 5350747"/>
              <a:gd name="connsiteY0" fmla="*/ 2547257 h 2547257"/>
              <a:gd name="connsiteX1" fmla="*/ 673239 w 5350747"/>
              <a:gd name="connsiteY1" fmla="*/ 231112 h 2547257"/>
              <a:gd name="connsiteX2" fmla="*/ 2009670 w 5350747"/>
              <a:gd name="connsiteY2" fmla="*/ 1115367 h 2547257"/>
              <a:gd name="connsiteX3" fmla="*/ 2692958 w 5350747"/>
              <a:gd name="connsiteY3" fmla="*/ 592853 h 2547257"/>
              <a:gd name="connsiteX4" fmla="*/ 3341076 w 5350747"/>
              <a:gd name="connsiteY4" fmla="*/ 0 h 2547257"/>
              <a:gd name="connsiteX5" fmla="*/ 3999244 w 5350747"/>
              <a:gd name="connsiteY5" fmla="*/ 683288 h 2547257"/>
              <a:gd name="connsiteX6" fmla="*/ 4687556 w 5350747"/>
              <a:gd name="connsiteY6" fmla="*/ 1140488 h 2547257"/>
              <a:gd name="connsiteX7" fmla="*/ 5350747 w 5350747"/>
              <a:gd name="connsiteY7" fmla="*/ 743578 h 2547257"/>
              <a:gd name="connsiteX0" fmla="*/ 0 w 5350747"/>
              <a:gd name="connsiteY0" fmla="*/ 2547257 h 2547257"/>
              <a:gd name="connsiteX1" fmla="*/ 673239 w 5350747"/>
              <a:gd name="connsiteY1" fmla="*/ 231112 h 2547257"/>
              <a:gd name="connsiteX2" fmla="*/ 1316334 w 5350747"/>
              <a:gd name="connsiteY2" fmla="*/ 648118 h 2547257"/>
              <a:gd name="connsiteX3" fmla="*/ 2009670 w 5350747"/>
              <a:gd name="connsiteY3" fmla="*/ 1115367 h 2547257"/>
              <a:gd name="connsiteX4" fmla="*/ 2692958 w 5350747"/>
              <a:gd name="connsiteY4" fmla="*/ 592853 h 2547257"/>
              <a:gd name="connsiteX5" fmla="*/ 3341076 w 5350747"/>
              <a:gd name="connsiteY5" fmla="*/ 0 h 2547257"/>
              <a:gd name="connsiteX6" fmla="*/ 3999244 w 5350747"/>
              <a:gd name="connsiteY6" fmla="*/ 683288 h 2547257"/>
              <a:gd name="connsiteX7" fmla="*/ 4687556 w 5350747"/>
              <a:gd name="connsiteY7" fmla="*/ 1140488 h 2547257"/>
              <a:gd name="connsiteX8" fmla="*/ 5350747 w 5350747"/>
              <a:gd name="connsiteY8" fmla="*/ 743578 h 2547257"/>
              <a:gd name="connsiteX0" fmla="*/ 0 w 5350747"/>
              <a:gd name="connsiteY0" fmla="*/ 2547257 h 2547257"/>
              <a:gd name="connsiteX1" fmla="*/ 673239 w 5350747"/>
              <a:gd name="connsiteY1" fmla="*/ 231112 h 2547257"/>
              <a:gd name="connsiteX2" fmla="*/ 1331407 w 5350747"/>
              <a:gd name="connsiteY2" fmla="*/ 622997 h 2547257"/>
              <a:gd name="connsiteX3" fmla="*/ 2009670 w 5350747"/>
              <a:gd name="connsiteY3" fmla="*/ 1115367 h 2547257"/>
              <a:gd name="connsiteX4" fmla="*/ 2692958 w 5350747"/>
              <a:gd name="connsiteY4" fmla="*/ 592853 h 2547257"/>
              <a:gd name="connsiteX5" fmla="*/ 3341076 w 5350747"/>
              <a:gd name="connsiteY5" fmla="*/ 0 h 2547257"/>
              <a:gd name="connsiteX6" fmla="*/ 3999244 w 5350747"/>
              <a:gd name="connsiteY6" fmla="*/ 683288 h 2547257"/>
              <a:gd name="connsiteX7" fmla="*/ 4687556 w 5350747"/>
              <a:gd name="connsiteY7" fmla="*/ 1140488 h 2547257"/>
              <a:gd name="connsiteX8" fmla="*/ 5350747 w 5350747"/>
              <a:gd name="connsiteY8" fmla="*/ 743578 h 2547257"/>
              <a:gd name="connsiteX0" fmla="*/ 0 w 5350747"/>
              <a:gd name="connsiteY0" fmla="*/ 2547257 h 2547257"/>
              <a:gd name="connsiteX1" fmla="*/ 673239 w 5350747"/>
              <a:gd name="connsiteY1" fmla="*/ 231112 h 2547257"/>
              <a:gd name="connsiteX2" fmla="*/ 1331407 w 5350747"/>
              <a:gd name="connsiteY2" fmla="*/ 622997 h 2547257"/>
              <a:gd name="connsiteX3" fmla="*/ 2009670 w 5350747"/>
              <a:gd name="connsiteY3" fmla="*/ 1115367 h 2547257"/>
              <a:gd name="connsiteX4" fmla="*/ 2692958 w 5350747"/>
              <a:gd name="connsiteY4" fmla="*/ 592853 h 2547257"/>
              <a:gd name="connsiteX5" fmla="*/ 3341076 w 5350747"/>
              <a:gd name="connsiteY5" fmla="*/ 0 h 2547257"/>
              <a:gd name="connsiteX6" fmla="*/ 3999244 w 5350747"/>
              <a:gd name="connsiteY6" fmla="*/ 683288 h 2547257"/>
              <a:gd name="connsiteX7" fmla="*/ 4687556 w 5350747"/>
              <a:gd name="connsiteY7" fmla="*/ 1140488 h 2547257"/>
              <a:gd name="connsiteX8" fmla="*/ 5302526 w 5350747"/>
              <a:gd name="connsiteY8" fmla="*/ 773378 h 2547257"/>
              <a:gd name="connsiteX9" fmla="*/ 5350747 w 5350747"/>
              <a:gd name="connsiteY9" fmla="*/ 743578 h 2547257"/>
              <a:gd name="connsiteX0" fmla="*/ 0 w 5658414"/>
              <a:gd name="connsiteY0" fmla="*/ 2547257 h 2547257"/>
              <a:gd name="connsiteX1" fmla="*/ 673239 w 5658414"/>
              <a:gd name="connsiteY1" fmla="*/ 231112 h 2547257"/>
              <a:gd name="connsiteX2" fmla="*/ 1331407 w 5658414"/>
              <a:gd name="connsiteY2" fmla="*/ 622997 h 2547257"/>
              <a:gd name="connsiteX3" fmla="*/ 2009670 w 5658414"/>
              <a:gd name="connsiteY3" fmla="*/ 1115367 h 2547257"/>
              <a:gd name="connsiteX4" fmla="*/ 2692958 w 5658414"/>
              <a:gd name="connsiteY4" fmla="*/ 592853 h 2547257"/>
              <a:gd name="connsiteX5" fmla="*/ 3341076 w 5658414"/>
              <a:gd name="connsiteY5" fmla="*/ 0 h 2547257"/>
              <a:gd name="connsiteX6" fmla="*/ 3999244 w 5658414"/>
              <a:gd name="connsiteY6" fmla="*/ 683288 h 2547257"/>
              <a:gd name="connsiteX7" fmla="*/ 4687556 w 5658414"/>
              <a:gd name="connsiteY7" fmla="*/ 1140488 h 2547257"/>
              <a:gd name="connsiteX8" fmla="*/ 5302526 w 5658414"/>
              <a:gd name="connsiteY8" fmla="*/ 773378 h 2547257"/>
              <a:gd name="connsiteX9" fmla="*/ 5658414 w 5658414"/>
              <a:gd name="connsiteY9" fmla="*/ 957057 h 2547257"/>
              <a:gd name="connsiteX0" fmla="*/ 0 w 5658414"/>
              <a:gd name="connsiteY0" fmla="*/ 2547257 h 2547257"/>
              <a:gd name="connsiteX1" fmla="*/ 673239 w 5658414"/>
              <a:gd name="connsiteY1" fmla="*/ 231112 h 2547257"/>
              <a:gd name="connsiteX2" fmla="*/ 1331407 w 5658414"/>
              <a:gd name="connsiteY2" fmla="*/ 622997 h 2547257"/>
              <a:gd name="connsiteX3" fmla="*/ 2009670 w 5658414"/>
              <a:gd name="connsiteY3" fmla="*/ 1115367 h 2547257"/>
              <a:gd name="connsiteX4" fmla="*/ 2692958 w 5658414"/>
              <a:gd name="connsiteY4" fmla="*/ 592853 h 2547257"/>
              <a:gd name="connsiteX5" fmla="*/ 3341076 w 5658414"/>
              <a:gd name="connsiteY5" fmla="*/ 0 h 2547257"/>
              <a:gd name="connsiteX6" fmla="*/ 3999244 w 5658414"/>
              <a:gd name="connsiteY6" fmla="*/ 683288 h 2547257"/>
              <a:gd name="connsiteX7" fmla="*/ 4687556 w 5658414"/>
              <a:gd name="connsiteY7" fmla="*/ 1140488 h 2547257"/>
              <a:gd name="connsiteX8" fmla="*/ 5337194 w 5658414"/>
              <a:gd name="connsiteY8" fmla="*/ 752030 h 2547257"/>
              <a:gd name="connsiteX9" fmla="*/ 5658414 w 5658414"/>
              <a:gd name="connsiteY9" fmla="*/ 957057 h 2547257"/>
              <a:gd name="connsiteX0" fmla="*/ 0 w 5985554"/>
              <a:gd name="connsiteY0" fmla="*/ 2547257 h 2547257"/>
              <a:gd name="connsiteX1" fmla="*/ 673239 w 5985554"/>
              <a:gd name="connsiteY1" fmla="*/ 231112 h 2547257"/>
              <a:gd name="connsiteX2" fmla="*/ 1331407 w 5985554"/>
              <a:gd name="connsiteY2" fmla="*/ 622997 h 2547257"/>
              <a:gd name="connsiteX3" fmla="*/ 2009670 w 5985554"/>
              <a:gd name="connsiteY3" fmla="*/ 1115367 h 2547257"/>
              <a:gd name="connsiteX4" fmla="*/ 2692958 w 5985554"/>
              <a:gd name="connsiteY4" fmla="*/ 592853 h 2547257"/>
              <a:gd name="connsiteX5" fmla="*/ 3341076 w 5985554"/>
              <a:gd name="connsiteY5" fmla="*/ 0 h 2547257"/>
              <a:gd name="connsiteX6" fmla="*/ 3999244 w 5985554"/>
              <a:gd name="connsiteY6" fmla="*/ 683288 h 2547257"/>
              <a:gd name="connsiteX7" fmla="*/ 4687556 w 5985554"/>
              <a:gd name="connsiteY7" fmla="*/ 1140488 h 2547257"/>
              <a:gd name="connsiteX8" fmla="*/ 5337194 w 5985554"/>
              <a:gd name="connsiteY8" fmla="*/ 752030 h 2547257"/>
              <a:gd name="connsiteX9" fmla="*/ 5985554 w 5985554"/>
              <a:gd name="connsiteY9" fmla="*/ 351267 h 2547257"/>
              <a:gd name="connsiteX0" fmla="*/ 0 w 6037757"/>
              <a:gd name="connsiteY0" fmla="*/ 2547257 h 2547257"/>
              <a:gd name="connsiteX1" fmla="*/ 673239 w 6037757"/>
              <a:gd name="connsiteY1" fmla="*/ 231112 h 2547257"/>
              <a:gd name="connsiteX2" fmla="*/ 1331407 w 6037757"/>
              <a:gd name="connsiteY2" fmla="*/ 622997 h 2547257"/>
              <a:gd name="connsiteX3" fmla="*/ 2009670 w 6037757"/>
              <a:gd name="connsiteY3" fmla="*/ 1115367 h 2547257"/>
              <a:gd name="connsiteX4" fmla="*/ 2692958 w 6037757"/>
              <a:gd name="connsiteY4" fmla="*/ 592853 h 2547257"/>
              <a:gd name="connsiteX5" fmla="*/ 3341076 w 6037757"/>
              <a:gd name="connsiteY5" fmla="*/ 0 h 2547257"/>
              <a:gd name="connsiteX6" fmla="*/ 3999244 w 6037757"/>
              <a:gd name="connsiteY6" fmla="*/ 683288 h 2547257"/>
              <a:gd name="connsiteX7" fmla="*/ 4687556 w 6037757"/>
              <a:gd name="connsiteY7" fmla="*/ 1140488 h 2547257"/>
              <a:gd name="connsiteX8" fmla="*/ 5337194 w 6037757"/>
              <a:gd name="connsiteY8" fmla="*/ 752030 h 2547257"/>
              <a:gd name="connsiteX9" fmla="*/ 6037757 w 6037757"/>
              <a:gd name="connsiteY9" fmla="*/ 314119 h 2547257"/>
              <a:gd name="connsiteX0" fmla="*/ 0 w 6091774"/>
              <a:gd name="connsiteY0" fmla="*/ 2547257 h 2547257"/>
              <a:gd name="connsiteX1" fmla="*/ 673239 w 6091774"/>
              <a:gd name="connsiteY1" fmla="*/ 231112 h 2547257"/>
              <a:gd name="connsiteX2" fmla="*/ 1331407 w 6091774"/>
              <a:gd name="connsiteY2" fmla="*/ 622997 h 2547257"/>
              <a:gd name="connsiteX3" fmla="*/ 2009670 w 6091774"/>
              <a:gd name="connsiteY3" fmla="*/ 1115367 h 2547257"/>
              <a:gd name="connsiteX4" fmla="*/ 2692958 w 6091774"/>
              <a:gd name="connsiteY4" fmla="*/ 592853 h 2547257"/>
              <a:gd name="connsiteX5" fmla="*/ 3341076 w 6091774"/>
              <a:gd name="connsiteY5" fmla="*/ 0 h 2547257"/>
              <a:gd name="connsiteX6" fmla="*/ 3999244 w 6091774"/>
              <a:gd name="connsiteY6" fmla="*/ 683288 h 2547257"/>
              <a:gd name="connsiteX7" fmla="*/ 4687556 w 6091774"/>
              <a:gd name="connsiteY7" fmla="*/ 1140488 h 2547257"/>
              <a:gd name="connsiteX8" fmla="*/ 5337194 w 6091774"/>
              <a:gd name="connsiteY8" fmla="*/ 752030 h 2547257"/>
              <a:gd name="connsiteX9" fmla="*/ 6037757 w 6091774"/>
              <a:gd name="connsiteY9" fmla="*/ 314119 h 2547257"/>
              <a:gd name="connsiteX10" fmla="*/ 6044990 w 6091774"/>
              <a:gd name="connsiteY10" fmla="*/ 306505 h 2547257"/>
              <a:gd name="connsiteX0" fmla="*/ 0 w 6419963"/>
              <a:gd name="connsiteY0" fmla="*/ 2547257 h 2547257"/>
              <a:gd name="connsiteX1" fmla="*/ 673239 w 6419963"/>
              <a:gd name="connsiteY1" fmla="*/ 231112 h 2547257"/>
              <a:gd name="connsiteX2" fmla="*/ 1331407 w 6419963"/>
              <a:gd name="connsiteY2" fmla="*/ 622997 h 2547257"/>
              <a:gd name="connsiteX3" fmla="*/ 2009670 w 6419963"/>
              <a:gd name="connsiteY3" fmla="*/ 1115367 h 2547257"/>
              <a:gd name="connsiteX4" fmla="*/ 2692958 w 6419963"/>
              <a:gd name="connsiteY4" fmla="*/ 592853 h 2547257"/>
              <a:gd name="connsiteX5" fmla="*/ 3341076 w 6419963"/>
              <a:gd name="connsiteY5" fmla="*/ 0 h 2547257"/>
              <a:gd name="connsiteX6" fmla="*/ 3999244 w 6419963"/>
              <a:gd name="connsiteY6" fmla="*/ 683288 h 2547257"/>
              <a:gd name="connsiteX7" fmla="*/ 4687556 w 6419963"/>
              <a:gd name="connsiteY7" fmla="*/ 1140488 h 2547257"/>
              <a:gd name="connsiteX8" fmla="*/ 5337194 w 6419963"/>
              <a:gd name="connsiteY8" fmla="*/ 752030 h 2547257"/>
              <a:gd name="connsiteX9" fmla="*/ 6037757 w 6419963"/>
              <a:gd name="connsiteY9" fmla="*/ 314119 h 2547257"/>
              <a:gd name="connsiteX10" fmla="*/ 6419963 w 6419963"/>
              <a:gd name="connsiteY10" fmla="*/ 522020 h 2547257"/>
              <a:gd name="connsiteX0" fmla="*/ 0 w 6419963"/>
              <a:gd name="connsiteY0" fmla="*/ 2547257 h 2547257"/>
              <a:gd name="connsiteX1" fmla="*/ 673239 w 6419963"/>
              <a:gd name="connsiteY1" fmla="*/ 231112 h 2547257"/>
              <a:gd name="connsiteX2" fmla="*/ 1331407 w 6419963"/>
              <a:gd name="connsiteY2" fmla="*/ 622997 h 2547257"/>
              <a:gd name="connsiteX3" fmla="*/ 2009670 w 6419963"/>
              <a:gd name="connsiteY3" fmla="*/ 1115367 h 2547257"/>
              <a:gd name="connsiteX4" fmla="*/ 2692958 w 6419963"/>
              <a:gd name="connsiteY4" fmla="*/ 592853 h 2547257"/>
              <a:gd name="connsiteX5" fmla="*/ 3341076 w 6419963"/>
              <a:gd name="connsiteY5" fmla="*/ 0 h 2547257"/>
              <a:gd name="connsiteX6" fmla="*/ 3999244 w 6419963"/>
              <a:gd name="connsiteY6" fmla="*/ 683288 h 2547257"/>
              <a:gd name="connsiteX7" fmla="*/ 4687556 w 6419963"/>
              <a:gd name="connsiteY7" fmla="*/ 1140488 h 2547257"/>
              <a:gd name="connsiteX8" fmla="*/ 5337194 w 6419963"/>
              <a:gd name="connsiteY8" fmla="*/ 752030 h 2547257"/>
              <a:gd name="connsiteX9" fmla="*/ 6037757 w 6419963"/>
              <a:gd name="connsiteY9" fmla="*/ 314119 h 2547257"/>
              <a:gd name="connsiteX10" fmla="*/ 6419963 w 6419963"/>
              <a:gd name="connsiteY10" fmla="*/ 522020 h 2547257"/>
              <a:gd name="connsiteX0" fmla="*/ 0 w 6419963"/>
              <a:gd name="connsiteY0" fmla="*/ 2547257 h 2547257"/>
              <a:gd name="connsiteX1" fmla="*/ 673239 w 6419963"/>
              <a:gd name="connsiteY1" fmla="*/ 231112 h 2547257"/>
              <a:gd name="connsiteX2" fmla="*/ 1331407 w 6419963"/>
              <a:gd name="connsiteY2" fmla="*/ 622997 h 2547257"/>
              <a:gd name="connsiteX3" fmla="*/ 2009670 w 6419963"/>
              <a:gd name="connsiteY3" fmla="*/ 1115367 h 2547257"/>
              <a:gd name="connsiteX4" fmla="*/ 2692958 w 6419963"/>
              <a:gd name="connsiteY4" fmla="*/ 592853 h 2547257"/>
              <a:gd name="connsiteX5" fmla="*/ 3341076 w 6419963"/>
              <a:gd name="connsiteY5" fmla="*/ 0 h 2547257"/>
              <a:gd name="connsiteX6" fmla="*/ 3999244 w 6419963"/>
              <a:gd name="connsiteY6" fmla="*/ 683288 h 2547257"/>
              <a:gd name="connsiteX7" fmla="*/ 4687556 w 6419963"/>
              <a:gd name="connsiteY7" fmla="*/ 1140488 h 2547257"/>
              <a:gd name="connsiteX8" fmla="*/ 5337194 w 6419963"/>
              <a:gd name="connsiteY8" fmla="*/ 752030 h 2547257"/>
              <a:gd name="connsiteX9" fmla="*/ 6037757 w 6419963"/>
              <a:gd name="connsiteY9" fmla="*/ 314119 h 2547257"/>
              <a:gd name="connsiteX10" fmla="*/ 6419963 w 6419963"/>
              <a:gd name="connsiteY10" fmla="*/ 522020 h 2547257"/>
              <a:gd name="connsiteX0" fmla="*/ 0 w 6419963"/>
              <a:gd name="connsiteY0" fmla="*/ 2547257 h 2547257"/>
              <a:gd name="connsiteX1" fmla="*/ 673239 w 6419963"/>
              <a:gd name="connsiteY1" fmla="*/ 231112 h 2547257"/>
              <a:gd name="connsiteX2" fmla="*/ 1331407 w 6419963"/>
              <a:gd name="connsiteY2" fmla="*/ 622997 h 2547257"/>
              <a:gd name="connsiteX3" fmla="*/ 2009670 w 6419963"/>
              <a:gd name="connsiteY3" fmla="*/ 1115367 h 2547257"/>
              <a:gd name="connsiteX4" fmla="*/ 2692958 w 6419963"/>
              <a:gd name="connsiteY4" fmla="*/ 592853 h 2547257"/>
              <a:gd name="connsiteX5" fmla="*/ 3341076 w 6419963"/>
              <a:gd name="connsiteY5" fmla="*/ 0 h 2547257"/>
              <a:gd name="connsiteX6" fmla="*/ 3999244 w 6419963"/>
              <a:gd name="connsiteY6" fmla="*/ 683288 h 2547257"/>
              <a:gd name="connsiteX7" fmla="*/ 4687556 w 6419963"/>
              <a:gd name="connsiteY7" fmla="*/ 1140488 h 2547257"/>
              <a:gd name="connsiteX8" fmla="*/ 5337194 w 6419963"/>
              <a:gd name="connsiteY8" fmla="*/ 752030 h 2547257"/>
              <a:gd name="connsiteX9" fmla="*/ 6037758 w 6419963"/>
              <a:gd name="connsiteY9" fmla="*/ 320277 h 2547257"/>
              <a:gd name="connsiteX10" fmla="*/ 6419963 w 6419963"/>
              <a:gd name="connsiteY10" fmla="*/ 522020 h 2547257"/>
              <a:gd name="connsiteX0" fmla="*/ 0 w 6419963"/>
              <a:gd name="connsiteY0" fmla="*/ 2547257 h 2547257"/>
              <a:gd name="connsiteX1" fmla="*/ 673239 w 6419963"/>
              <a:gd name="connsiteY1" fmla="*/ 231112 h 2547257"/>
              <a:gd name="connsiteX2" fmla="*/ 1331407 w 6419963"/>
              <a:gd name="connsiteY2" fmla="*/ 622997 h 2547257"/>
              <a:gd name="connsiteX3" fmla="*/ 2009670 w 6419963"/>
              <a:gd name="connsiteY3" fmla="*/ 1115367 h 2547257"/>
              <a:gd name="connsiteX4" fmla="*/ 2692958 w 6419963"/>
              <a:gd name="connsiteY4" fmla="*/ 592853 h 2547257"/>
              <a:gd name="connsiteX5" fmla="*/ 3341076 w 6419963"/>
              <a:gd name="connsiteY5" fmla="*/ 0 h 2547257"/>
              <a:gd name="connsiteX6" fmla="*/ 3999244 w 6419963"/>
              <a:gd name="connsiteY6" fmla="*/ 683288 h 2547257"/>
              <a:gd name="connsiteX7" fmla="*/ 4687556 w 6419963"/>
              <a:gd name="connsiteY7" fmla="*/ 1140488 h 2547257"/>
              <a:gd name="connsiteX8" fmla="*/ 5337194 w 6419963"/>
              <a:gd name="connsiteY8" fmla="*/ 752030 h 2547257"/>
              <a:gd name="connsiteX9" fmla="*/ 6037758 w 6419963"/>
              <a:gd name="connsiteY9" fmla="*/ 344907 h 2547257"/>
              <a:gd name="connsiteX10" fmla="*/ 6419963 w 6419963"/>
              <a:gd name="connsiteY10" fmla="*/ 522020 h 2547257"/>
              <a:gd name="connsiteX0" fmla="*/ 0 w 6419963"/>
              <a:gd name="connsiteY0" fmla="*/ 2547257 h 2547257"/>
              <a:gd name="connsiteX1" fmla="*/ 673239 w 6419963"/>
              <a:gd name="connsiteY1" fmla="*/ 231112 h 2547257"/>
              <a:gd name="connsiteX2" fmla="*/ 1331407 w 6419963"/>
              <a:gd name="connsiteY2" fmla="*/ 622997 h 2547257"/>
              <a:gd name="connsiteX3" fmla="*/ 2009670 w 6419963"/>
              <a:gd name="connsiteY3" fmla="*/ 1115367 h 2547257"/>
              <a:gd name="connsiteX4" fmla="*/ 2692958 w 6419963"/>
              <a:gd name="connsiteY4" fmla="*/ 592853 h 2547257"/>
              <a:gd name="connsiteX5" fmla="*/ 3341076 w 6419963"/>
              <a:gd name="connsiteY5" fmla="*/ 0 h 2547257"/>
              <a:gd name="connsiteX6" fmla="*/ 3999244 w 6419963"/>
              <a:gd name="connsiteY6" fmla="*/ 683288 h 2547257"/>
              <a:gd name="connsiteX7" fmla="*/ 4687556 w 6419963"/>
              <a:gd name="connsiteY7" fmla="*/ 1140488 h 2547257"/>
              <a:gd name="connsiteX8" fmla="*/ 5337194 w 6419963"/>
              <a:gd name="connsiteY8" fmla="*/ 752030 h 2547257"/>
              <a:gd name="connsiteX9" fmla="*/ 6037758 w 6419963"/>
              <a:gd name="connsiteY9" fmla="*/ 344907 h 2547257"/>
              <a:gd name="connsiteX10" fmla="*/ 6419963 w 6419963"/>
              <a:gd name="connsiteY10" fmla="*/ 522020 h 2547257"/>
              <a:gd name="connsiteX0" fmla="*/ 0 w 6476209"/>
              <a:gd name="connsiteY0" fmla="*/ 2547257 h 2547257"/>
              <a:gd name="connsiteX1" fmla="*/ 673239 w 6476209"/>
              <a:gd name="connsiteY1" fmla="*/ 231112 h 2547257"/>
              <a:gd name="connsiteX2" fmla="*/ 1331407 w 6476209"/>
              <a:gd name="connsiteY2" fmla="*/ 622997 h 2547257"/>
              <a:gd name="connsiteX3" fmla="*/ 2009670 w 6476209"/>
              <a:gd name="connsiteY3" fmla="*/ 1115367 h 2547257"/>
              <a:gd name="connsiteX4" fmla="*/ 2692958 w 6476209"/>
              <a:gd name="connsiteY4" fmla="*/ 592853 h 2547257"/>
              <a:gd name="connsiteX5" fmla="*/ 3341076 w 6476209"/>
              <a:gd name="connsiteY5" fmla="*/ 0 h 2547257"/>
              <a:gd name="connsiteX6" fmla="*/ 3999244 w 6476209"/>
              <a:gd name="connsiteY6" fmla="*/ 683288 h 2547257"/>
              <a:gd name="connsiteX7" fmla="*/ 4687556 w 6476209"/>
              <a:gd name="connsiteY7" fmla="*/ 1140488 h 2547257"/>
              <a:gd name="connsiteX8" fmla="*/ 5337194 w 6476209"/>
              <a:gd name="connsiteY8" fmla="*/ 752030 h 2547257"/>
              <a:gd name="connsiteX9" fmla="*/ 6037758 w 6476209"/>
              <a:gd name="connsiteY9" fmla="*/ 344907 h 2547257"/>
              <a:gd name="connsiteX10" fmla="*/ 6476209 w 6476209"/>
              <a:gd name="connsiteY10" fmla="*/ 682117 h 2547257"/>
              <a:gd name="connsiteX0" fmla="*/ 0 w 6476209"/>
              <a:gd name="connsiteY0" fmla="*/ 2547257 h 2547257"/>
              <a:gd name="connsiteX1" fmla="*/ 673239 w 6476209"/>
              <a:gd name="connsiteY1" fmla="*/ 231112 h 2547257"/>
              <a:gd name="connsiteX2" fmla="*/ 1331407 w 6476209"/>
              <a:gd name="connsiteY2" fmla="*/ 622997 h 2547257"/>
              <a:gd name="connsiteX3" fmla="*/ 2009670 w 6476209"/>
              <a:gd name="connsiteY3" fmla="*/ 1115367 h 2547257"/>
              <a:gd name="connsiteX4" fmla="*/ 2692958 w 6476209"/>
              <a:gd name="connsiteY4" fmla="*/ 592853 h 2547257"/>
              <a:gd name="connsiteX5" fmla="*/ 3341076 w 6476209"/>
              <a:gd name="connsiteY5" fmla="*/ 0 h 2547257"/>
              <a:gd name="connsiteX6" fmla="*/ 3999244 w 6476209"/>
              <a:gd name="connsiteY6" fmla="*/ 683288 h 2547257"/>
              <a:gd name="connsiteX7" fmla="*/ 4687556 w 6476209"/>
              <a:gd name="connsiteY7" fmla="*/ 1140488 h 2547257"/>
              <a:gd name="connsiteX8" fmla="*/ 5337194 w 6476209"/>
              <a:gd name="connsiteY8" fmla="*/ 752030 h 2547257"/>
              <a:gd name="connsiteX9" fmla="*/ 6037758 w 6476209"/>
              <a:gd name="connsiteY9" fmla="*/ 344907 h 2547257"/>
              <a:gd name="connsiteX10" fmla="*/ 6476209 w 6476209"/>
              <a:gd name="connsiteY10" fmla="*/ 682117 h 2547257"/>
              <a:gd name="connsiteX0" fmla="*/ 0 w 6476209"/>
              <a:gd name="connsiteY0" fmla="*/ 2547257 h 2547257"/>
              <a:gd name="connsiteX1" fmla="*/ 673239 w 6476209"/>
              <a:gd name="connsiteY1" fmla="*/ 231112 h 2547257"/>
              <a:gd name="connsiteX2" fmla="*/ 1331407 w 6476209"/>
              <a:gd name="connsiteY2" fmla="*/ 622997 h 2547257"/>
              <a:gd name="connsiteX3" fmla="*/ 2009670 w 6476209"/>
              <a:gd name="connsiteY3" fmla="*/ 1115367 h 2547257"/>
              <a:gd name="connsiteX4" fmla="*/ 2692958 w 6476209"/>
              <a:gd name="connsiteY4" fmla="*/ 592853 h 2547257"/>
              <a:gd name="connsiteX5" fmla="*/ 3341076 w 6476209"/>
              <a:gd name="connsiteY5" fmla="*/ 0 h 2547257"/>
              <a:gd name="connsiteX6" fmla="*/ 3999244 w 6476209"/>
              <a:gd name="connsiteY6" fmla="*/ 683288 h 2547257"/>
              <a:gd name="connsiteX7" fmla="*/ 4680058 w 6476209"/>
              <a:gd name="connsiteY7" fmla="*/ 1162040 h 2547257"/>
              <a:gd name="connsiteX8" fmla="*/ 5337194 w 6476209"/>
              <a:gd name="connsiteY8" fmla="*/ 752030 h 2547257"/>
              <a:gd name="connsiteX9" fmla="*/ 6037758 w 6476209"/>
              <a:gd name="connsiteY9" fmla="*/ 344907 h 2547257"/>
              <a:gd name="connsiteX10" fmla="*/ 6476209 w 6476209"/>
              <a:gd name="connsiteY10" fmla="*/ 682117 h 2547257"/>
              <a:gd name="connsiteX0" fmla="*/ 0 w 6412463"/>
              <a:gd name="connsiteY0" fmla="*/ 2547257 h 2547257"/>
              <a:gd name="connsiteX1" fmla="*/ 673239 w 6412463"/>
              <a:gd name="connsiteY1" fmla="*/ 231112 h 2547257"/>
              <a:gd name="connsiteX2" fmla="*/ 1331407 w 6412463"/>
              <a:gd name="connsiteY2" fmla="*/ 622997 h 2547257"/>
              <a:gd name="connsiteX3" fmla="*/ 2009670 w 6412463"/>
              <a:gd name="connsiteY3" fmla="*/ 1115367 h 2547257"/>
              <a:gd name="connsiteX4" fmla="*/ 2692958 w 6412463"/>
              <a:gd name="connsiteY4" fmla="*/ 592853 h 2547257"/>
              <a:gd name="connsiteX5" fmla="*/ 3341076 w 6412463"/>
              <a:gd name="connsiteY5" fmla="*/ 0 h 2547257"/>
              <a:gd name="connsiteX6" fmla="*/ 3999244 w 6412463"/>
              <a:gd name="connsiteY6" fmla="*/ 683288 h 2547257"/>
              <a:gd name="connsiteX7" fmla="*/ 4680058 w 6412463"/>
              <a:gd name="connsiteY7" fmla="*/ 1162040 h 2547257"/>
              <a:gd name="connsiteX8" fmla="*/ 5337194 w 6412463"/>
              <a:gd name="connsiteY8" fmla="*/ 752030 h 2547257"/>
              <a:gd name="connsiteX9" fmla="*/ 6037758 w 6412463"/>
              <a:gd name="connsiteY9" fmla="*/ 344907 h 2547257"/>
              <a:gd name="connsiteX10" fmla="*/ 6412463 w 6412463"/>
              <a:gd name="connsiteY10" fmla="*/ 786796 h 2547257"/>
              <a:gd name="connsiteX0" fmla="*/ 0 w 6723362"/>
              <a:gd name="connsiteY0" fmla="*/ 2547257 h 2547257"/>
              <a:gd name="connsiteX1" fmla="*/ 673239 w 6723362"/>
              <a:gd name="connsiteY1" fmla="*/ 231112 h 2547257"/>
              <a:gd name="connsiteX2" fmla="*/ 1331407 w 6723362"/>
              <a:gd name="connsiteY2" fmla="*/ 622997 h 2547257"/>
              <a:gd name="connsiteX3" fmla="*/ 2009670 w 6723362"/>
              <a:gd name="connsiteY3" fmla="*/ 1115367 h 2547257"/>
              <a:gd name="connsiteX4" fmla="*/ 2692958 w 6723362"/>
              <a:gd name="connsiteY4" fmla="*/ 592853 h 2547257"/>
              <a:gd name="connsiteX5" fmla="*/ 3341076 w 6723362"/>
              <a:gd name="connsiteY5" fmla="*/ 0 h 2547257"/>
              <a:gd name="connsiteX6" fmla="*/ 3999244 w 6723362"/>
              <a:gd name="connsiteY6" fmla="*/ 683288 h 2547257"/>
              <a:gd name="connsiteX7" fmla="*/ 4680058 w 6723362"/>
              <a:gd name="connsiteY7" fmla="*/ 1162040 h 2547257"/>
              <a:gd name="connsiteX8" fmla="*/ 5337194 w 6723362"/>
              <a:gd name="connsiteY8" fmla="*/ 752030 h 2547257"/>
              <a:gd name="connsiteX9" fmla="*/ 6037758 w 6723362"/>
              <a:gd name="connsiteY9" fmla="*/ 344907 h 2547257"/>
              <a:gd name="connsiteX10" fmla="*/ 6723362 w 6723362"/>
              <a:gd name="connsiteY10" fmla="*/ 1335436 h 2547257"/>
              <a:gd name="connsiteX0" fmla="*/ 0 w 6714081"/>
              <a:gd name="connsiteY0" fmla="*/ 2547257 h 2547257"/>
              <a:gd name="connsiteX1" fmla="*/ 673239 w 6714081"/>
              <a:gd name="connsiteY1" fmla="*/ 231112 h 2547257"/>
              <a:gd name="connsiteX2" fmla="*/ 1331407 w 6714081"/>
              <a:gd name="connsiteY2" fmla="*/ 622997 h 2547257"/>
              <a:gd name="connsiteX3" fmla="*/ 2009670 w 6714081"/>
              <a:gd name="connsiteY3" fmla="*/ 1115367 h 2547257"/>
              <a:gd name="connsiteX4" fmla="*/ 2692958 w 6714081"/>
              <a:gd name="connsiteY4" fmla="*/ 592853 h 2547257"/>
              <a:gd name="connsiteX5" fmla="*/ 3341076 w 6714081"/>
              <a:gd name="connsiteY5" fmla="*/ 0 h 2547257"/>
              <a:gd name="connsiteX6" fmla="*/ 3999244 w 6714081"/>
              <a:gd name="connsiteY6" fmla="*/ 683288 h 2547257"/>
              <a:gd name="connsiteX7" fmla="*/ 4680058 w 6714081"/>
              <a:gd name="connsiteY7" fmla="*/ 1162040 h 2547257"/>
              <a:gd name="connsiteX8" fmla="*/ 5337194 w 6714081"/>
              <a:gd name="connsiteY8" fmla="*/ 752030 h 2547257"/>
              <a:gd name="connsiteX9" fmla="*/ 6037758 w 6714081"/>
              <a:gd name="connsiteY9" fmla="*/ 344907 h 2547257"/>
              <a:gd name="connsiteX10" fmla="*/ 6714081 w 6714081"/>
              <a:gd name="connsiteY10" fmla="*/ 1331626 h 2547257"/>
              <a:gd name="connsiteX0" fmla="*/ 0 w 6766654"/>
              <a:gd name="connsiteY0" fmla="*/ 2547257 h 2547257"/>
              <a:gd name="connsiteX1" fmla="*/ 673239 w 6766654"/>
              <a:gd name="connsiteY1" fmla="*/ 231112 h 2547257"/>
              <a:gd name="connsiteX2" fmla="*/ 1331407 w 6766654"/>
              <a:gd name="connsiteY2" fmla="*/ 622997 h 2547257"/>
              <a:gd name="connsiteX3" fmla="*/ 2009670 w 6766654"/>
              <a:gd name="connsiteY3" fmla="*/ 1115367 h 2547257"/>
              <a:gd name="connsiteX4" fmla="*/ 2692958 w 6766654"/>
              <a:gd name="connsiteY4" fmla="*/ 592853 h 2547257"/>
              <a:gd name="connsiteX5" fmla="*/ 3341076 w 6766654"/>
              <a:gd name="connsiteY5" fmla="*/ 0 h 2547257"/>
              <a:gd name="connsiteX6" fmla="*/ 3999244 w 6766654"/>
              <a:gd name="connsiteY6" fmla="*/ 683288 h 2547257"/>
              <a:gd name="connsiteX7" fmla="*/ 4680058 w 6766654"/>
              <a:gd name="connsiteY7" fmla="*/ 1162040 h 2547257"/>
              <a:gd name="connsiteX8" fmla="*/ 5337194 w 6766654"/>
              <a:gd name="connsiteY8" fmla="*/ 752030 h 2547257"/>
              <a:gd name="connsiteX9" fmla="*/ 6037758 w 6766654"/>
              <a:gd name="connsiteY9" fmla="*/ 344907 h 2547257"/>
              <a:gd name="connsiteX10" fmla="*/ 6714081 w 6766654"/>
              <a:gd name="connsiteY10" fmla="*/ 1331626 h 2547257"/>
              <a:gd name="connsiteX11" fmla="*/ 6722471 w 6766654"/>
              <a:gd name="connsiteY11" fmla="*/ 1333300 h 2547257"/>
              <a:gd name="connsiteX0" fmla="*/ 0 w 7084414"/>
              <a:gd name="connsiteY0" fmla="*/ 2547257 h 2547257"/>
              <a:gd name="connsiteX1" fmla="*/ 673239 w 7084414"/>
              <a:gd name="connsiteY1" fmla="*/ 231112 h 2547257"/>
              <a:gd name="connsiteX2" fmla="*/ 1331407 w 7084414"/>
              <a:gd name="connsiteY2" fmla="*/ 622997 h 2547257"/>
              <a:gd name="connsiteX3" fmla="*/ 2009670 w 7084414"/>
              <a:gd name="connsiteY3" fmla="*/ 1115367 h 2547257"/>
              <a:gd name="connsiteX4" fmla="*/ 2692958 w 7084414"/>
              <a:gd name="connsiteY4" fmla="*/ 592853 h 2547257"/>
              <a:gd name="connsiteX5" fmla="*/ 3341076 w 7084414"/>
              <a:gd name="connsiteY5" fmla="*/ 0 h 2547257"/>
              <a:gd name="connsiteX6" fmla="*/ 3999244 w 7084414"/>
              <a:gd name="connsiteY6" fmla="*/ 683288 h 2547257"/>
              <a:gd name="connsiteX7" fmla="*/ 4680058 w 7084414"/>
              <a:gd name="connsiteY7" fmla="*/ 1162040 h 2547257"/>
              <a:gd name="connsiteX8" fmla="*/ 5337194 w 7084414"/>
              <a:gd name="connsiteY8" fmla="*/ 752030 h 2547257"/>
              <a:gd name="connsiteX9" fmla="*/ 6037758 w 7084414"/>
              <a:gd name="connsiteY9" fmla="*/ 344907 h 2547257"/>
              <a:gd name="connsiteX10" fmla="*/ 6714081 w 7084414"/>
              <a:gd name="connsiteY10" fmla="*/ 1331626 h 2547257"/>
              <a:gd name="connsiteX11" fmla="*/ 7084414 w 7084414"/>
              <a:gd name="connsiteY11" fmla="*/ 978970 h 2547257"/>
              <a:gd name="connsiteX0" fmla="*/ 0 w 7084414"/>
              <a:gd name="connsiteY0" fmla="*/ 2547257 h 2547257"/>
              <a:gd name="connsiteX1" fmla="*/ 673239 w 7084414"/>
              <a:gd name="connsiteY1" fmla="*/ 231112 h 2547257"/>
              <a:gd name="connsiteX2" fmla="*/ 1331407 w 7084414"/>
              <a:gd name="connsiteY2" fmla="*/ 622997 h 2547257"/>
              <a:gd name="connsiteX3" fmla="*/ 2009670 w 7084414"/>
              <a:gd name="connsiteY3" fmla="*/ 1115367 h 2547257"/>
              <a:gd name="connsiteX4" fmla="*/ 2692958 w 7084414"/>
              <a:gd name="connsiteY4" fmla="*/ 592853 h 2547257"/>
              <a:gd name="connsiteX5" fmla="*/ 3341076 w 7084414"/>
              <a:gd name="connsiteY5" fmla="*/ 0 h 2547257"/>
              <a:gd name="connsiteX6" fmla="*/ 3999244 w 7084414"/>
              <a:gd name="connsiteY6" fmla="*/ 683288 h 2547257"/>
              <a:gd name="connsiteX7" fmla="*/ 4680058 w 7084414"/>
              <a:gd name="connsiteY7" fmla="*/ 1162040 h 2547257"/>
              <a:gd name="connsiteX8" fmla="*/ 5337194 w 7084414"/>
              <a:gd name="connsiteY8" fmla="*/ 752030 h 2547257"/>
              <a:gd name="connsiteX9" fmla="*/ 6037758 w 7084414"/>
              <a:gd name="connsiteY9" fmla="*/ 344907 h 2547257"/>
              <a:gd name="connsiteX10" fmla="*/ 6714081 w 7084414"/>
              <a:gd name="connsiteY10" fmla="*/ 1331626 h 2547257"/>
              <a:gd name="connsiteX11" fmla="*/ 7084414 w 7084414"/>
              <a:gd name="connsiteY11" fmla="*/ 978970 h 2547257"/>
              <a:gd name="connsiteX0" fmla="*/ 0 w 7372112"/>
              <a:gd name="connsiteY0" fmla="*/ 2547457 h 2547457"/>
              <a:gd name="connsiteX1" fmla="*/ 673239 w 7372112"/>
              <a:gd name="connsiteY1" fmla="*/ 231312 h 2547457"/>
              <a:gd name="connsiteX2" fmla="*/ 1331407 w 7372112"/>
              <a:gd name="connsiteY2" fmla="*/ 623197 h 2547457"/>
              <a:gd name="connsiteX3" fmla="*/ 2009670 w 7372112"/>
              <a:gd name="connsiteY3" fmla="*/ 1115567 h 2547457"/>
              <a:gd name="connsiteX4" fmla="*/ 2692958 w 7372112"/>
              <a:gd name="connsiteY4" fmla="*/ 593053 h 2547457"/>
              <a:gd name="connsiteX5" fmla="*/ 3341076 w 7372112"/>
              <a:gd name="connsiteY5" fmla="*/ 200 h 2547457"/>
              <a:gd name="connsiteX6" fmla="*/ 3999244 w 7372112"/>
              <a:gd name="connsiteY6" fmla="*/ 683488 h 2547457"/>
              <a:gd name="connsiteX7" fmla="*/ 4680058 w 7372112"/>
              <a:gd name="connsiteY7" fmla="*/ 1162240 h 2547457"/>
              <a:gd name="connsiteX8" fmla="*/ 5337194 w 7372112"/>
              <a:gd name="connsiteY8" fmla="*/ 752230 h 2547457"/>
              <a:gd name="connsiteX9" fmla="*/ 6037758 w 7372112"/>
              <a:gd name="connsiteY9" fmla="*/ 345107 h 2547457"/>
              <a:gd name="connsiteX10" fmla="*/ 6714081 w 7372112"/>
              <a:gd name="connsiteY10" fmla="*/ 1331826 h 2547457"/>
              <a:gd name="connsiteX11" fmla="*/ 7372112 w 7372112"/>
              <a:gd name="connsiteY11" fmla="*/ 0 h 2547457"/>
              <a:gd name="connsiteX0" fmla="*/ 0 w 7372112"/>
              <a:gd name="connsiteY0" fmla="*/ 2547457 h 2547457"/>
              <a:gd name="connsiteX1" fmla="*/ 673239 w 7372112"/>
              <a:gd name="connsiteY1" fmla="*/ 231312 h 2547457"/>
              <a:gd name="connsiteX2" fmla="*/ 1331407 w 7372112"/>
              <a:gd name="connsiteY2" fmla="*/ 623197 h 2547457"/>
              <a:gd name="connsiteX3" fmla="*/ 2009670 w 7372112"/>
              <a:gd name="connsiteY3" fmla="*/ 1115567 h 2547457"/>
              <a:gd name="connsiteX4" fmla="*/ 2692958 w 7372112"/>
              <a:gd name="connsiteY4" fmla="*/ 593053 h 2547457"/>
              <a:gd name="connsiteX5" fmla="*/ 3341076 w 7372112"/>
              <a:gd name="connsiteY5" fmla="*/ 200 h 2547457"/>
              <a:gd name="connsiteX6" fmla="*/ 3999244 w 7372112"/>
              <a:gd name="connsiteY6" fmla="*/ 683488 h 2547457"/>
              <a:gd name="connsiteX7" fmla="*/ 4680058 w 7372112"/>
              <a:gd name="connsiteY7" fmla="*/ 1162240 h 2547457"/>
              <a:gd name="connsiteX8" fmla="*/ 5337194 w 7372112"/>
              <a:gd name="connsiteY8" fmla="*/ 752230 h 2547457"/>
              <a:gd name="connsiteX9" fmla="*/ 6037758 w 7372112"/>
              <a:gd name="connsiteY9" fmla="*/ 345107 h 2547457"/>
              <a:gd name="connsiteX10" fmla="*/ 6714081 w 7372112"/>
              <a:gd name="connsiteY10" fmla="*/ 1331826 h 2547457"/>
              <a:gd name="connsiteX11" fmla="*/ 7372112 w 7372112"/>
              <a:gd name="connsiteY11" fmla="*/ 0 h 2547457"/>
              <a:gd name="connsiteX0" fmla="*/ 0 w 7372112"/>
              <a:gd name="connsiteY0" fmla="*/ 2547457 h 2547457"/>
              <a:gd name="connsiteX1" fmla="*/ 673239 w 7372112"/>
              <a:gd name="connsiteY1" fmla="*/ 231312 h 2547457"/>
              <a:gd name="connsiteX2" fmla="*/ 1331407 w 7372112"/>
              <a:gd name="connsiteY2" fmla="*/ 623197 h 2547457"/>
              <a:gd name="connsiteX3" fmla="*/ 2009670 w 7372112"/>
              <a:gd name="connsiteY3" fmla="*/ 1115567 h 2547457"/>
              <a:gd name="connsiteX4" fmla="*/ 2692958 w 7372112"/>
              <a:gd name="connsiteY4" fmla="*/ 593053 h 2547457"/>
              <a:gd name="connsiteX5" fmla="*/ 3341076 w 7372112"/>
              <a:gd name="connsiteY5" fmla="*/ 200 h 2547457"/>
              <a:gd name="connsiteX6" fmla="*/ 3999244 w 7372112"/>
              <a:gd name="connsiteY6" fmla="*/ 683488 h 2547457"/>
              <a:gd name="connsiteX7" fmla="*/ 4680058 w 7372112"/>
              <a:gd name="connsiteY7" fmla="*/ 1162240 h 2547457"/>
              <a:gd name="connsiteX8" fmla="*/ 5337194 w 7372112"/>
              <a:gd name="connsiteY8" fmla="*/ 752230 h 2547457"/>
              <a:gd name="connsiteX9" fmla="*/ 6037758 w 7372112"/>
              <a:gd name="connsiteY9" fmla="*/ 345107 h 2547457"/>
              <a:gd name="connsiteX10" fmla="*/ 6714081 w 7372112"/>
              <a:gd name="connsiteY10" fmla="*/ 1331826 h 2547457"/>
              <a:gd name="connsiteX11" fmla="*/ 7372112 w 7372112"/>
              <a:gd name="connsiteY11" fmla="*/ 0 h 254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72112" h="2547457">
                <a:moveTo>
                  <a:pt x="0" y="2547457"/>
                </a:moveTo>
                <a:lnTo>
                  <a:pt x="673239" y="231312"/>
                </a:lnTo>
                <a:lnTo>
                  <a:pt x="1331407" y="623197"/>
                </a:lnTo>
                <a:lnTo>
                  <a:pt x="2009670" y="1115567"/>
                </a:lnTo>
                <a:lnTo>
                  <a:pt x="2692958" y="593053"/>
                </a:lnTo>
                <a:lnTo>
                  <a:pt x="3341076" y="200"/>
                </a:lnTo>
                <a:lnTo>
                  <a:pt x="3999244" y="683488"/>
                </a:lnTo>
                <a:lnTo>
                  <a:pt x="4680058" y="1162240"/>
                </a:lnTo>
                <a:lnTo>
                  <a:pt x="5337194" y="752230"/>
                </a:lnTo>
                <a:lnTo>
                  <a:pt x="6037758" y="345107"/>
                </a:lnTo>
                <a:cubicBezTo>
                  <a:pt x="6084481" y="347823"/>
                  <a:pt x="6712574" y="1333412"/>
                  <a:pt x="6714081" y="1331826"/>
                </a:cubicBezTo>
                <a:cubicBezTo>
                  <a:pt x="6823560" y="1149848"/>
                  <a:pt x="7370364" y="-349"/>
                  <a:pt x="7372112" y="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184412" y="3160151"/>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02084" y="2422834"/>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763128" y="2864096"/>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290017" y="3274546"/>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827822" y="2766635"/>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385100" y="2177560"/>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41263" y="2915865"/>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482220" y="3351715"/>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83611" y="2980683"/>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61278"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2006</a:t>
            </a:r>
          </a:p>
        </p:txBody>
      </p:sp>
      <p:sp>
        <p:nvSpPr>
          <p:cNvPr id="58" name="TextBox 57"/>
          <p:cNvSpPr txBox="1"/>
          <p:nvPr/>
        </p:nvSpPr>
        <p:spPr>
          <a:xfrm>
            <a:off x="968825"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2007</a:t>
            </a:r>
          </a:p>
        </p:txBody>
      </p:sp>
      <p:sp>
        <p:nvSpPr>
          <p:cNvPr id="59" name="TextBox 58"/>
          <p:cNvSpPr txBox="1"/>
          <p:nvPr/>
        </p:nvSpPr>
        <p:spPr>
          <a:xfrm>
            <a:off x="1476373"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2008</a:t>
            </a:r>
          </a:p>
        </p:txBody>
      </p:sp>
      <p:sp>
        <p:nvSpPr>
          <p:cNvPr id="60" name="TextBox 59"/>
          <p:cNvSpPr txBox="1"/>
          <p:nvPr/>
        </p:nvSpPr>
        <p:spPr>
          <a:xfrm>
            <a:off x="2015819"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2009</a:t>
            </a:r>
          </a:p>
        </p:txBody>
      </p:sp>
      <p:sp>
        <p:nvSpPr>
          <p:cNvPr id="61" name="TextBox 60"/>
          <p:cNvSpPr txBox="1"/>
          <p:nvPr/>
        </p:nvSpPr>
        <p:spPr>
          <a:xfrm>
            <a:off x="2544632"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2010</a:t>
            </a:r>
          </a:p>
        </p:txBody>
      </p:sp>
      <p:sp>
        <p:nvSpPr>
          <p:cNvPr id="62" name="TextBox 61"/>
          <p:cNvSpPr txBox="1"/>
          <p:nvPr/>
        </p:nvSpPr>
        <p:spPr>
          <a:xfrm>
            <a:off x="3094712"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2011</a:t>
            </a:r>
          </a:p>
        </p:txBody>
      </p:sp>
      <p:sp>
        <p:nvSpPr>
          <p:cNvPr id="63" name="TextBox 62"/>
          <p:cNvSpPr txBox="1"/>
          <p:nvPr/>
        </p:nvSpPr>
        <p:spPr>
          <a:xfrm>
            <a:off x="3612892"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2012</a:t>
            </a:r>
          </a:p>
        </p:txBody>
      </p:sp>
      <p:sp>
        <p:nvSpPr>
          <p:cNvPr id="64" name="TextBox 63"/>
          <p:cNvSpPr txBox="1"/>
          <p:nvPr/>
        </p:nvSpPr>
        <p:spPr>
          <a:xfrm>
            <a:off x="4141706"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2013</a:t>
            </a:r>
          </a:p>
        </p:txBody>
      </p:sp>
      <p:sp>
        <p:nvSpPr>
          <p:cNvPr id="65" name="TextBox 64"/>
          <p:cNvSpPr txBox="1"/>
          <p:nvPr/>
        </p:nvSpPr>
        <p:spPr>
          <a:xfrm>
            <a:off x="4681152"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2014</a:t>
            </a:r>
          </a:p>
        </p:txBody>
      </p:sp>
      <p:sp>
        <p:nvSpPr>
          <p:cNvPr id="66" name="TextBox 65"/>
          <p:cNvSpPr txBox="1"/>
          <p:nvPr/>
        </p:nvSpPr>
        <p:spPr>
          <a:xfrm>
            <a:off x="5231232"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2015</a:t>
            </a:r>
          </a:p>
        </p:txBody>
      </p:sp>
      <p:sp>
        <p:nvSpPr>
          <p:cNvPr id="67" name="TextBox 66"/>
          <p:cNvSpPr txBox="1"/>
          <p:nvPr/>
        </p:nvSpPr>
        <p:spPr>
          <a:xfrm>
            <a:off x="5781308"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2016</a:t>
            </a:r>
          </a:p>
        </p:txBody>
      </p:sp>
      <p:sp>
        <p:nvSpPr>
          <p:cNvPr id="55" name="Rectangle 54">
            <a:extLst>
              <a:ext uri="{FF2B5EF4-FFF2-40B4-BE49-F238E27FC236}">
                <a16:creationId xmlns:a16="http://schemas.microsoft.com/office/drawing/2014/main" id="{FCA23500-D265-4B9F-A178-67C7C13E2CA1}"/>
              </a:ext>
            </a:extLst>
          </p:cNvPr>
          <p:cNvSpPr/>
          <p:nvPr/>
        </p:nvSpPr>
        <p:spPr>
          <a:xfrm>
            <a:off x="1651098" y="4715532"/>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67ED93F8-CC7B-4151-86FB-7F6EF7CFB380}"/>
              </a:ext>
            </a:extLst>
          </p:cNvPr>
          <p:cNvSpPr txBox="1"/>
          <p:nvPr/>
        </p:nvSpPr>
        <p:spPr>
          <a:xfrm>
            <a:off x="6334297"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2017</a:t>
            </a:r>
          </a:p>
        </p:txBody>
      </p:sp>
      <p:sp>
        <p:nvSpPr>
          <p:cNvPr id="69" name="TextBox 68">
            <a:extLst>
              <a:ext uri="{FF2B5EF4-FFF2-40B4-BE49-F238E27FC236}">
                <a16:creationId xmlns:a16="http://schemas.microsoft.com/office/drawing/2014/main" id="{3B2C8290-50C7-4814-AD7F-4C6805FCC3CD}"/>
              </a:ext>
            </a:extLst>
          </p:cNvPr>
          <p:cNvSpPr txBox="1"/>
          <p:nvPr/>
        </p:nvSpPr>
        <p:spPr>
          <a:xfrm>
            <a:off x="6891973"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2018</a:t>
            </a:r>
          </a:p>
        </p:txBody>
      </p:sp>
      <p:sp>
        <p:nvSpPr>
          <p:cNvPr id="70" name="TextBox 69">
            <a:extLst>
              <a:ext uri="{FF2B5EF4-FFF2-40B4-BE49-F238E27FC236}">
                <a16:creationId xmlns:a16="http://schemas.microsoft.com/office/drawing/2014/main" id="{A07F33B8-C038-49F3-A34E-14A9820B7BA4}"/>
              </a:ext>
            </a:extLst>
          </p:cNvPr>
          <p:cNvSpPr txBox="1"/>
          <p:nvPr/>
        </p:nvSpPr>
        <p:spPr>
          <a:xfrm>
            <a:off x="7445006" y="5333345"/>
            <a:ext cx="555898" cy="246221"/>
          </a:xfrm>
          <a:prstGeom prst="rect">
            <a:avLst/>
          </a:prstGeom>
          <a:noFill/>
        </p:spPr>
        <p:txBody>
          <a:bodyPr wrap="square" rtlCol="0">
            <a:spAutoFit/>
          </a:bodyPr>
          <a:lstStyle/>
          <a:p>
            <a:pPr algn="ctr"/>
            <a:r>
              <a:rPr lang="en-US" sz="1000" b="1" dirty="0">
                <a:solidFill>
                  <a:schemeClr val="bg1">
                    <a:lumMod val="50000"/>
                  </a:schemeClr>
                </a:solidFill>
              </a:rPr>
              <a:t>2019</a:t>
            </a:r>
          </a:p>
        </p:txBody>
      </p:sp>
      <p:sp>
        <p:nvSpPr>
          <p:cNvPr id="117" name="TextBox 116">
            <a:extLst>
              <a:ext uri="{FF2B5EF4-FFF2-40B4-BE49-F238E27FC236}">
                <a16:creationId xmlns:a16="http://schemas.microsoft.com/office/drawing/2014/main" id="{CCF28EF8-52CD-4895-ACD0-79AFA0AED247}"/>
              </a:ext>
            </a:extLst>
          </p:cNvPr>
          <p:cNvSpPr txBox="1"/>
          <p:nvPr/>
        </p:nvSpPr>
        <p:spPr>
          <a:xfrm>
            <a:off x="6342198" y="2243165"/>
            <a:ext cx="692818" cy="307777"/>
          </a:xfrm>
          <a:prstGeom prst="rect">
            <a:avLst/>
          </a:prstGeom>
          <a:noFill/>
        </p:spPr>
        <p:txBody>
          <a:bodyPr wrap="none" rtlCol="0">
            <a:spAutoFit/>
          </a:bodyPr>
          <a:lstStyle/>
          <a:p>
            <a:r>
              <a:rPr lang="en-US" sz="1400" b="1" dirty="0">
                <a:solidFill>
                  <a:schemeClr val="accent6"/>
                </a:solidFill>
              </a:rPr>
              <a:t>19.4%</a:t>
            </a:r>
          </a:p>
        </p:txBody>
      </p:sp>
      <p:sp>
        <p:nvSpPr>
          <p:cNvPr id="118" name="TextBox 117">
            <a:extLst>
              <a:ext uri="{FF2B5EF4-FFF2-40B4-BE49-F238E27FC236}">
                <a16:creationId xmlns:a16="http://schemas.microsoft.com/office/drawing/2014/main" id="{0B765CFA-2205-4C14-82E4-0E2E74CCF622}"/>
              </a:ext>
            </a:extLst>
          </p:cNvPr>
          <p:cNvSpPr txBox="1"/>
          <p:nvPr/>
        </p:nvSpPr>
        <p:spPr>
          <a:xfrm>
            <a:off x="6908968" y="3568126"/>
            <a:ext cx="652743" cy="307777"/>
          </a:xfrm>
          <a:prstGeom prst="rect">
            <a:avLst/>
          </a:prstGeom>
          <a:noFill/>
        </p:spPr>
        <p:txBody>
          <a:bodyPr wrap="none" rtlCol="0">
            <a:spAutoFit/>
          </a:bodyPr>
          <a:lstStyle/>
          <a:p>
            <a:r>
              <a:rPr lang="en-US" sz="1400" b="1" dirty="0">
                <a:solidFill>
                  <a:schemeClr val="accent6"/>
                </a:solidFill>
              </a:rPr>
              <a:t>-6.2%</a:t>
            </a:r>
          </a:p>
        </p:txBody>
      </p:sp>
      <p:sp>
        <p:nvSpPr>
          <p:cNvPr id="119" name="TextBox 118">
            <a:extLst>
              <a:ext uri="{FF2B5EF4-FFF2-40B4-BE49-F238E27FC236}">
                <a16:creationId xmlns:a16="http://schemas.microsoft.com/office/drawing/2014/main" id="{5D9E2DF6-D336-4C8A-BF60-603B39FB9D5C}"/>
              </a:ext>
            </a:extLst>
          </p:cNvPr>
          <p:cNvSpPr txBox="1"/>
          <p:nvPr/>
        </p:nvSpPr>
        <p:spPr>
          <a:xfrm>
            <a:off x="7460210" y="1947205"/>
            <a:ext cx="692818" cy="307777"/>
          </a:xfrm>
          <a:prstGeom prst="rect">
            <a:avLst/>
          </a:prstGeom>
          <a:noFill/>
        </p:spPr>
        <p:txBody>
          <a:bodyPr wrap="none" rtlCol="0">
            <a:spAutoFit/>
          </a:bodyPr>
          <a:lstStyle/>
          <a:p>
            <a:r>
              <a:rPr lang="en-US" sz="1400" b="1" dirty="0">
                <a:solidFill>
                  <a:schemeClr val="accent6"/>
                </a:solidFill>
              </a:rPr>
              <a:t>28.9%</a:t>
            </a:r>
          </a:p>
        </p:txBody>
      </p:sp>
      <p:sp>
        <p:nvSpPr>
          <p:cNvPr id="120" name="Rectangle 119">
            <a:extLst>
              <a:ext uri="{FF2B5EF4-FFF2-40B4-BE49-F238E27FC236}">
                <a16:creationId xmlns:a16="http://schemas.microsoft.com/office/drawing/2014/main" id="{76170BD9-E519-4F90-A787-B77032CA5A88}"/>
              </a:ext>
            </a:extLst>
          </p:cNvPr>
          <p:cNvSpPr/>
          <p:nvPr/>
        </p:nvSpPr>
        <p:spPr>
          <a:xfrm>
            <a:off x="6578883" y="2527202"/>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3BAE8C08-F5E1-4397-81F0-CF1FF41E7540}"/>
              </a:ext>
            </a:extLst>
          </p:cNvPr>
          <p:cNvSpPr/>
          <p:nvPr/>
        </p:nvSpPr>
        <p:spPr>
          <a:xfrm>
            <a:off x="7143514" y="3516066"/>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704CA76-278C-4FA9-A417-0DEDBE83A69F}"/>
              </a:ext>
            </a:extLst>
          </p:cNvPr>
          <p:cNvSpPr/>
          <p:nvPr/>
        </p:nvSpPr>
        <p:spPr>
          <a:xfrm>
            <a:off x="7695500" y="2233146"/>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409D877-ABAB-45DF-B470-18F91B49C981}"/>
              </a:ext>
            </a:extLst>
          </p:cNvPr>
          <p:cNvSpPr/>
          <p:nvPr/>
        </p:nvSpPr>
        <p:spPr>
          <a:xfrm>
            <a:off x="703995" y="3280652"/>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DC3A0A1-CDC6-4EED-96AF-E96CAAF966FC}"/>
              </a:ext>
            </a:extLst>
          </p:cNvPr>
          <p:cNvSpPr txBox="1"/>
          <p:nvPr/>
        </p:nvSpPr>
        <p:spPr>
          <a:xfrm>
            <a:off x="7978967" y="5346667"/>
            <a:ext cx="555898" cy="246221"/>
          </a:xfrm>
          <a:prstGeom prst="rect">
            <a:avLst/>
          </a:prstGeom>
          <a:noFill/>
        </p:spPr>
        <p:txBody>
          <a:bodyPr wrap="square" rtlCol="0">
            <a:spAutoFit/>
          </a:bodyPr>
          <a:lstStyle/>
          <a:p>
            <a:pPr algn="ctr"/>
            <a:r>
              <a:rPr lang="en-US" sz="1000" b="1" dirty="0">
                <a:solidFill>
                  <a:schemeClr val="bg1">
                    <a:lumMod val="50000"/>
                  </a:schemeClr>
                </a:solidFill>
              </a:rPr>
              <a:t>2020</a:t>
            </a:r>
          </a:p>
        </p:txBody>
      </p:sp>
      <p:sp>
        <p:nvSpPr>
          <p:cNvPr id="73" name="TextBox 72">
            <a:extLst>
              <a:ext uri="{FF2B5EF4-FFF2-40B4-BE49-F238E27FC236}">
                <a16:creationId xmlns:a16="http://schemas.microsoft.com/office/drawing/2014/main" id="{1C5A113C-D86E-4E48-99B7-0E59FEA4E86F}"/>
              </a:ext>
            </a:extLst>
          </p:cNvPr>
          <p:cNvSpPr txBox="1"/>
          <p:nvPr/>
        </p:nvSpPr>
        <p:spPr>
          <a:xfrm>
            <a:off x="8456898" y="5337537"/>
            <a:ext cx="555898" cy="246221"/>
          </a:xfrm>
          <a:prstGeom prst="rect">
            <a:avLst/>
          </a:prstGeom>
          <a:noFill/>
        </p:spPr>
        <p:txBody>
          <a:bodyPr wrap="square" rtlCol="0">
            <a:spAutoFit/>
          </a:bodyPr>
          <a:lstStyle/>
          <a:p>
            <a:pPr algn="ctr"/>
            <a:r>
              <a:rPr lang="en-US" sz="1000" b="1" dirty="0">
                <a:solidFill>
                  <a:schemeClr val="bg1">
                    <a:lumMod val="50000"/>
                  </a:schemeClr>
                </a:solidFill>
              </a:rPr>
              <a:t>2021</a:t>
            </a:r>
          </a:p>
        </p:txBody>
      </p:sp>
      <p:cxnSp>
        <p:nvCxnSpPr>
          <p:cNvPr id="74" name="Straight Connector 73">
            <a:extLst>
              <a:ext uri="{FF2B5EF4-FFF2-40B4-BE49-F238E27FC236}">
                <a16:creationId xmlns:a16="http://schemas.microsoft.com/office/drawing/2014/main" id="{B15EF449-74E8-4B61-A838-E587AB7C8239}"/>
              </a:ext>
            </a:extLst>
          </p:cNvPr>
          <p:cNvCxnSpPr>
            <a:cxnSpLocks/>
          </p:cNvCxnSpPr>
          <p:nvPr/>
        </p:nvCxnSpPr>
        <p:spPr>
          <a:xfrm>
            <a:off x="7761522" y="2254802"/>
            <a:ext cx="419991" cy="465853"/>
          </a:xfrm>
          <a:prstGeom prst="lin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77" name="TextBox 76">
            <a:extLst>
              <a:ext uri="{FF2B5EF4-FFF2-40B4-BE49-F238E27FC236}">
                <a16:creationId xmlns:a16="http://schemas.microsoft.com/office/drawing/2014/main" id="{B60F4EAA-4D2F-4D19-9B8F-26F8B3FBD7C9}"/>
              </a:ext>
            </a:extLst>
          </p:cNvPr>
          <p:cNvSpPr txBox="1"/>
          <p:nvPr/>
        </p:nvSpPr>
        <p:spPr>
          <a:xfrm>
            <a:off x="7910507" y="2732275"/>
            <a:ext cx="692818" cy="307777"/>
          </a:xfrm>
          <a:prstGeom prst="rect">
            <a:avLst/>
          </a:prstGeom>
          <a:noFill/>
        </p:spPr>
        <p:txBody>
          <a:bodyPr wrap="none" rtlCol="0">
            <a:spAutoFit/>
          </a:bodyPr>
          <a:lstStyle/>
          <a:p>
            <a:r>
              <a:rPr lang="en-US" sz="1400" b="1" dirty="0">
                <a:solidFill>
                  <a:schemeClr val="accent6"/>
                </a:solidFill>
              </a:rPr>
              <a:t>16.3%</a:t>
            </a:r>
          </a:p>
        </p:txBody>
      </p:sp>
      <p:sp>
        <p:nvSpPr>
          <p:cNvPr id="78" name="Rectangle 77">
            <a:extLst>
              <a:ext uri="{FF2B5EF4-FFF2-40B4-BE49-F238E27FC236}">
                <a16:creationId xmlns:a16="http://schemas.microsoft.com/office/drawing/2014/main" id="{2D8403F3-93E3-4EA2-8B76-7A46AB46B504}"/>
              </a:ext>
            </a:extLst>
          </p:cNvPr>
          <p:cNvSpPr/>
          <p:nvPr/>
        </p:nvSpPr>
        <p:spPr>
          <a:xfrm>
            <a:off x="8162463" y="2687635"/>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723068B3-3C1B-4726-96A0-12B531C84054}"/>
              </a:ext>
            </a:extLst>
          </p:cNvPr>
          <p:cNvCxnSpPr>
            <a:cxnSpLocks/>
            <a:endCxn id="82" idx="1"/>
          </p:cNvCxnSpPr>
          <p:nvPr/>
        </p:nvCxnSpPr>
        <p:spPr>
          <a:xfrm flipV="1">
            <a:off x="8215079" y="2345355"/>
            <a:ext cx="435423" cy="408542"/>
          </a:xfrm>
          <a:prstGeom prst="lin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82" name="Rectangle 81">
            <a:extLst>
              <a:ext uri="{FF2B5EF4-FFF2-40B4-BE49-F238E27FC236}">
                <a16:creationId xmlns:a16="http://schemas.microsoft.com/office/drawing/2014/main" id="{88ACB8F2-1E0C-41FA-93B7-98D384105ED0}"/>
              </a:ext>
            </a:extLst>
          </p:cNvPr>
          <p:cNvSpPr/>
          <p:nvPr/>
        </p:nvSpPr>
        <p:spPr>
          <a:xfrm>
            <a:off x="8650502" y="2299635"/>
            <a:ext cx="90754"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94536D5D-B301-4854-87BF-B55A2BF38B45}"/>
              </a:ext>
            </a:extLst>
          </p:cNvPr>
          <p:cNvSpPr txBox="1"/>
          <p:nvPr/>
        </p:nvSpPr>
        <p:spPr>
          <a:xfrm>
            <a:off x="8222436" y="2007889"/>
            <a:ext cx="692818" cy="307777"/>
          </a:xfrm>
          <a:prstGeom prst="rect">
            <a:avLst/>
          </a:prstGeom>
          <a:noFill/>
        </p:spPr>
        <p:txBody>
          <a:bodyPr wrap="none" rtlCol="0">
            <a:spAutoFit/>
          </a:bodyPr>
          <a:lstStyle/>
          <a:p>
            <a:r>
              <a:rPr lang="en-US" sz="1400" b="1" dirty="0">
                <a:solidFill>
                  <a:schemeClr val="accent6"/>
                </a:solidFill>
              </a:rPr>
              <a:t>26.9%</a:t>
            </a:r>
          </a:p>
        </p:txBody>
      </p:sp>
    </p:spTree>
    <p:extLst>
      <p:ext uri="{BB962C8B-B14F-4D97-AF65-F5344CB8AC3E}">
        <p14:creationId xmlns:p14="http://schemas.microsoft.com/office/powerpoint/2010/main" val="98798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9715" y="6402820"/>
            <a:ext cx="6353476" cy="173581"/>
          </a:xfrm>
          <a:prstGeom prst="rect">
            <a:avLst/>
          </a:prstGeom>
        </p:spPr>
        <p:txBody>
          <a:bodyPr wrap="square" lIns="68269" tIns="34135" rIns="68269" bIns="34135">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This chart is for illustrative purposes only and does not represent the performance of any security.  </a:t>
            </a:r>
          </a:p>
        </p:txBody>
      </p:sp>
      <p:graphicFrame>
        <p:nvGraphicFramePr>
          <p:cNvPr id="37" name="Table 36"/>
          <p:cNvGraphicFramePr>
            <a:graphicFrameLocks noGrp="1"/>
          </p:cNvGraphicFramePr>
          <p:nvPr>
            <p:extLst>
              <p:ext uri="{D42A27DB-BD31-4B8C-83A1-F6EECF244321}">
                <p14:modId xmlns:p14="http://schemas.microsoft.com/office/powerpoint/2010/main" val="81996165"/>
              </p:ext>
            </p:extLst>
          </p:nvPr>
        </p:nvGraphicFramePr>
        <p:xfrm>
          <a:off x="829367" y="2705498"/>
          <a:ext cx="4951179" cy="2512476"/>
        </p:xfrm>
        <a:graphic>
          <a:graphicData uri="http://schemas.openxmlformats.org/drawingml/2006/table">
            <a:tbl>
              <a:tblPr firstRow="1" bandRow="1">
                <a:tableStyleId>{5C22544A-7EE6-4342-B048-85BDC9FD1C3A}</a:tableStyleId>
              </a:tblPr>
              <a:tblGrid>
                <a:gridCol w="2337699">
                  <a:extLst>
                    <a:ext uri="{9D8B030D-6E8A-4147-A177-3AD203B41FA5}">
                      <a16:colId xmlns:a16="http://schemas.microsoft.com/office/drawing/2014/main" val="20000"/>
                    </a:ext>
                  </a:extLst>
                </a:gridCol>
                <a:gridCol w="254643">
                  <a:extLst>
                    <a:ext uri="{9D8B030D-6E8A-4147-A177-3AD203B41FA5}">
                      <a16:colId xmlns:a16="http://schemas.microsoft.com/office/drawing/2014/main" val="20001"/>
                    </a:ext>
                  </a:extLst>
                </a:gridCol>
                <a:gridCol w="2358837">
                  <a:extLst>
                    <a:ext uri="{9D8B030D-6E8A-4147-A177-3AD203B41FA5}">
                      <a16:colId xmlns:a16="http://schemas.microsoft.com/office/drawing/2014/main" val="20002"/>
                    </a:ext>
                  </a:extLst>
                </a:gridCol>
              </a:tblGrid>
              <a:tr h="628119">
                <a:tc>
                  <a:txBody>
                    <a:bodyPr/>
                    <a:lstStyle/>
                    <a:p>
                      <a:endParaRPr lang="en-US" dirty="0"/>
                    </a:p>
                  </a:txBody>
                  <a:tcPr>
                    <a:lnL w="952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noFill/>
                  </a:tcPr>
                </a:tc>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noFill/>
                  </a:tcPr>
                </a:tc>
                <a:tc>
                  <a:txBody>
                    <a:bodyPr/>
                    <a:lstStyle/>
                    <a:p>
                      <a:endParaRPr lang="en-US" dirty="0">
                        <a:solidFill>
                          <a:schemeClr val="tx1"/>
                        </a:solidFill>
                      </a:endParaRPr>
                    </a:p>
                  </a:txBody>
                  <a:tcPr>
                    <a:lnL w="762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noFill/>
                  </a:tcPr>
                </a:tc>
                <a:extLst>
                  <a:ext uri="{0D108BD9-81ED-4DB2-BD59-A6C34878D82A}">
                    <a16:rowId xmlns:a16="http://schemas.microsoft.com/office/drawing/2014/main" val="10000"/>
                  </a:ext>
                </a:extLst>
              </a:tr>
              <a:tr h="628119">
                <a:tc>
                  <a:txBody>
                    <a:bodyPr/>
                    <a:lstStyle/>
                    <a:p>
                      <a:pPr algn="ctr"/>
                      <a:r>
                        <a:rPr lang="en-US" sz="2400" b="1" dirty="0">
                          <a:solidFill>
                            <a:schemeClr val="accent6"/>
                          </a:solidFill>
                        </a:rPr>
                        <a:t>-10%</a:t>
                      </a:r>
                    </a:p>
                  </a:txBody>
                  <a:tcPr anchor="ctr">
                    <a:lnL w="952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noFill/>
                  </a:tcPr>
                </a:tc>
                <a:tc>
                  <a:txBody>
                    <a:bodyPr/>
                    <a:lstStyle/>
                    <a:p>
                      <a:pPr algn="ctr"/>
                      <a:endParaRPr lang="en-US" sz="2800" b="1"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algn="ctr"/>
                      <a:r>
                        <a:rPr lang="en-US" sz="2400" b="1" dirty="0">
                          <a:solidFill>
                            <a:schemeClr val="accent1"/>
                          </a:solidFill>
                        </a:rPr>
                        <a:t>+11%</a:t>
                      </a:r>
                    </a:p>
                  </a:txBody>
                  <a:tcPr anchor="ctr">
                    <a:lnL w="762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6281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6"/>
                          </a:solidFill>
                        </a:rPr>
                        <a:t>-20%</a:t>
                      </a:r>
                    </a:p>
                  </a:txBody>
                  <a:tcPr anchor="ctr">
                    <a:lnL w="952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rPr>
                        <a:t>+25%</a:t>
                      </a:r>
                    </a:p>
                  </a:txBody>
                  <a:tcPr anchor="ctr">
                    <a:lnL w="762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2"/>
                  </a:ext>
                </a:extLst>
              </a:tr>
              <a:tr h="6281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6"/>
                          </a:solidFill>
                        </a:rPr>
                        <a:t>-30%</a:t>
                      </a:r>
                    </a:p>
                  </a:txBody>
                  <a:tcPr anchor="ctr">
                    <a:lnL w="952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rPr>
                        <a:t>+43%</a:t>
                      </a:r>
                    </a:p>
                  </a:txBody>
                  <a:tcPr anchor="ctr">
                    <a:lnL w="762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8" name="Rectangle 37"/>
          <p:cNvSpPr/>
          <p:nvPr/>
        </p:nvSpPr>
        <p:spPr>
          <a:xfrm>
            <a:off x="3532565" y="2374129"/>
            <a:ext cx="2247982" cy="8626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Gain needed                    to recover</a:t>
            </a:r>
          </a:p>
        </p:txBody>
      </p:sp>
      <p:sp>
        <p:nvSpPr>
          <p:cNvPr id="50" name="Rectangle 49"/>
          <p:cNvSpPr/>
          <p:nvPr/>
        </p:nvSpPr>
        <p:spPr>
          <a:xfrm>
            <a:off x="829367" y="2374129"/>
            <a:ext cx="2235113" cy="8626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Loss incurred</a:t>
            </a:r>
          </a:p>
        </p:txBody>
      </p:sp>
      <p:cxnSp>
        <p:nvCxnSpPr>
          <p:cNvPr id="68" name="Straight Connector 67"/>
          <p:cNvCxnSpPr>
            <a:cxnSpLocks/>
            <a:endCxn id="37" idx="2"/>
          </p:cNvCxnSpPr>
          <p:nvPr/>
        </p:nvCxnSpPr>
        <p:spPr>
          <a:xfrm>
            <a:off x="3291475" y="2292466"/>
            <a:ext cx="13481" cy="292550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5" name="Table 84">
            <a:extLst>
              <a:ext uri="{FF2B5EF4-FFF2-40B4-BE49-F238E27FC236}">
                <a16:creationId xmlns:a16="http://schemas.microsoft.com/office/drawing/2014/main" id="{071864F0-7AC6-4FBA-97B8-9D39F2E2DDFC}"/>
              </a:ext>
            </a:extLst>
          </p:cNvPr>
          <p:cNvGraphicFramePr>
            <a:graphicFrameLocks noGrp="1"/>
          </p:cNvGraphicFramePr>
          <p:nvPr>
            <p:extLst>
              <p:ext uri="{D42A27DB-BD31-4B8C-83A1-F6EECF244321}">
                <p14:modId xmlns:p14="http://schemas.microsoft.com/office/powerpoint/2010/main" val="1986207929"/>
              </p:ext>
            </p:extLst>
          </p:nvPr>
        </p:nvGraphicFramePr>
        <p:xfrm>
          <a:off x="6139016" y="2696535"/>
          <a:ext cx="2613480" cy="2512476"/>
        </p:xfrm>
        <a:graphic>
          <a:graphicData uri="http://schemas.openxmlformats.org/drawingml/2006/table">
            <a:tbl>
              <a:tblPr firstRow="1" bandRow="1">
                <a:tableStyleId>{5C22544A-7EE6-4342-B048-85BDC9FD1C3A}</a:tableStyleId>
              </a:tblPr>
              <a:tblGrid>
                <a:gridCol w="254643">
                  <a:extLst>
                    <a:ext uri="{9D8B030D-6E8A-4147-A177-3AD203B41FA5}">
                      <a16:colId xmlns:a16="http://schemas.microsoft.com/office/drawing/2014/main" val="20001"/>
                    </a:ext>
                  </a:extLst>
                </a:gridCol>
                <a:gridCol w="2358837">
                  <a:extLst>
                    <a:ext uri="{9D8B030D-6E8A-4147-A177-3AD203B41FA5}">
                      <a16:colId xmlns:a16="http://schemas.microsoft.com/office/drawing/2014/main" val="20002"/>
                    </a:ext>
                  </a:extLst>
                </a:gridCol>
              </a:tblGrid>
              <a:tr h="628119">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noFill/>
                  </a:tcPr>
                </a:tc>
                <a:tc>
                  <a:txBody>
                    <a:bodyPr/>
                    <a:lstStyle/>
                    <a:p>
                      <a:endParaRPr lang="en-US" dirty="0">
                        <a:solidFill>
                          <a:schemeClr val="tx1"/>
                        </a:solidFill>
                      </a:endParaRPr>
                    </a:p>
                  </a:txBody>
                  <a:tcPr>
                    <a:lnL w="762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noFill/>
                  </a:tcPr>
                </a:tc>
                <a:extLst>
                  <a:ext uri="{0D108BD9-81ED-4DB2-BD59-A6C34878D82A}">
                    <a16:rowId xmlns:a16="http://schemas.microsoft.com/office/drawing/2014/main" val="10000"/>
                  </a:ext>
                </a:extLst>
              </a:tr>
              <a:tr h="628119">
                <a:tc>
                  <a:txBody>
                    <a:bodyPr/>
                    <a:lstStyle/>
                    <a:p>
                      <a:pPr algn="ctr"/>
                      <a:endParaRPr lang="en-US" sz="2200" b="1"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noFill/>
                  </a:tcPr>
                </a:tc>
                <a:tc>
                  <a:txBody>
                    <a:bodyPr/>
                    <a:lstStyle/>
                    <a:p>
                      <a:pPr algn="ctr"/>
                      <a:r>
                        <a:rPr lang="en-US" sz="2400" b="1" dirty="0">
                          <a:solidFill>
                            <a:schemeClr val="accent4">
                              <a:lumMod val="75000"/>
                            </a:schemeClr>
                          </a:solidFill>
                        </a:rPr>
                        <a:t>+44%</a:t>
                      </a:r>
                    </a:p>
                  </a:txBody>
                  <a:tcPr anchor="ctr">
                    <a:lnL w="762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6281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200" b="1"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lumMod val="75000"/>
                            </a:schemeClr>
                          </a:solidFill>
                        </a:rPr>
                        <a:t>+62%</a:t>
                      </a:r>
                    </a:p>
                  </a:txBody>
                  <a:tcPr anchor="ctr">
                    <a:lnL w="762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2"/>
                  </a:ext>
                </a:extLst>
              </a:tr>
              <a:tr h="6281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200" b="1"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4">
                              <a:lumMod val="75000"/>
                            </a:schemeClr>
                          </a:solidFill>
                        </a:rPr>
                        <a:t>+85%</a:t>
                      </a:r>
                    </a:p>
                  </a:txBody>
                  <a:tcPr anchor="ctr">
                    <a:lnL w="762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6" name="Rectangle 85">
            <a:extLst>
              <a:ext uri="{FF2B5EF4-FFF2-40B4-BE49-F238E27FC236}">
                <a16:creationId xmlns:a16="http://schemas.microsoft.com/office/drawing/2014/main" id="{12C9EC9F-A1DE-4954-8082-6F9AFAA99FF4}"/>
              </a:ext>
            </a:extLst>
          </p:cNvPr>
          <p:cNvSpPr/>
          <p:nvPr/>
        </p:nvSpPr>
        <p:spPr>
          <a:xfrm>
            <a:off x="6256037" y="2365166"/>
            <a:ext cx="2379437" cy="8626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Gain needed</a:t>
            </a:r>
          </a:p>
          <a:p>
            <a:pPr marR="0" lvl="0" algn="ctr" defTabSz="914400" rtl="0" eaLnBrk="1" fontAlgn="auto" latinLnBrk="0" hangingPunct="1">
              <a:lnSpc>
                <a:spcPct val="100000"/>
              </a:lnSpc>
              <a:spcBef>
                <a:spcPts val="0"/>
              </a:spcBef>
              <a:spcAft>
                <a:spcPts val="0"/>
              </a:spcAft>
              <a:buClrTx/>
              <a:buSzTx/>
              <a:buFontTx/>
              <a:buNone/>
              <a:tabLst>
                <a:tab pos="522288" algn="l"/>
              </a:tabLst>
              <a:defRPr/>
            </a:pPr>
            <a:r>
              <a:rPr lang="en-US" sz="1400" dirty="0">
                <a:solidFill>
                  <a:schemeClr val="tx1">
                    <a:lumMod val="75000"/>
                    <a:lumOff val="25000"/>
                  </a:schemeClr>
                </a:solidFill>
                <a:latin typeface="Arial"/>
              </a:rPr>
              <a:t>to recover after 5 years             of taking 5% withdrawal</a:t>
            </a:r>
          </a:p>
        </p:txBody>
      </p:sp>
      <p:cxnSp>
        <p:nvCxnSpPr>
          <p:cNvPr id="105" name="Straight Connector 104">
            <a:extLst>
              <a:ext uri="{FF2B5EF4-FFF2-40B4-BE49-F238E27FC236}">
                <a16:creationId xmlns:a16="http://schemas.microsoft.com/office/drawing/2014/main" id="{5C63D4D2-6A95-42D1-AE7D-3A144567C287}"/>
              </a:ext>
            </a:extLst>
          </p:cNvPr>
          <p:cNvCxnSpPr>
            <a:cxnSpLocks/>
          </p:cNvCxnSpPr>
          <p:nvPr/>
        </p:nvCxnSpPr>
        <p:spPr>
          <a:xfrm flipH="1">
            <a:off x="6021995" y="2217667"/>
            <a:ext cx="3737" cy="310187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0758A6B9-272B-49CA-927E-164EEADF9D08}"/>
              </a:ext>
            </a:extLst>
          </p:cNvPr>
          <p:cNvSpPr>
            <a:spLocks noGrp="1"/>
          </p:cNvSpPr>
          <p:nvPr>
            <p:ph type="title"/>
          </p:nvPr>
        </p:nvSpPr>
        <p:spPr>
          <a:xfrm>
            <a:off x="692150" y="344932"/>
            <a:ext cx="8221664" cy="679885"/>
          </a:xfrm>
        </p:spPr>
        <p:txBody>
          <a:bodyPr/>
          <a:lstStyle/>
          <a:p>
            <a:r>
              <a:rPr lang="en-US" sz="2400" dirty="0"/>
              <a:t>Recovering from a loss requires more</a:t>
            </a:r>
          </a:p>
        </p:txBody>
      </p:sp>
      <p:sp>
        <p:nvSpPr>
          <p:cNvPr id="43" name="TextBox 42">
            <a:extLst>
              <a:ext uri="{FF2B5EF4-FFF2-40B4-BE49-F238E27FC236}">
                <a16:creationId xmlns:a16="http://schemas.microsoft.com/office/drawing/2014/main" id="{3E53FE2A-64AD-46EF-9142-7C22DB73458D}"/>
              </a:ext>
            </a:extLst>
          </p:cNvPr>
          <p:cNvSpPr txBox="1"/>
          <p:nvPr/>
        </p:nvSpPr>
        <p:spPr>
          <a:xfrm>
            <a:off x="692150" y="945453"/>
            <a:ext cx="7668917" cy="369332"/>
          </a:xfrm>
          <a:prstGeom prst="rect">
            <a:avLst/>
          </a:prstGeom>
          <a:noFill/>
        </p:spPr>
        <p:txBody>
          <a:bodyPr wrap="square" rtlCol="0">
            <a:spAutoFit/>
          </a:bodyPr>
          <a:lstStyle/>
          <a:p>
            <a:r>
              <a:rPr lang="en-US" dirty="0"/>
              <a:t>Percentage Losses vs. Gains Needed to Recover</a:t>
            </a:r>
          </a:p>
        </p:txBody>
      </p:sp>
    </p:spTree>
    <p:extLst>
      <p:ext uri="{BB962C8B-B14F-4D97-AF65-F5344CB8AC3E}">
        <p14:creationId xmlns:p14="http://schemas.microsoft.com/office/powerpoint/2010/main" val="398728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outHorizontal)">
                                      <p:cBhvr>
                                        <p:cTn id="7" dur="1000"/>
                                        <p:tgtEl>
                                          <p:spTgt spid="68"/>
                                        </p:tgtEl>
                                      </p:cBhvr>
                                    </p:animEffect>
                                  </p:childTnLst>
                                </p:cTn>
                              </p:par>
                              <p:par>
                                <p:cTn id="8" presetID="16" presetClass="entr" presetSubtype="42"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barn(outHorizontal)">
                                      <p:cBhvr>
                                        <p:cTn id="10"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FA68977B-2F1D-4547-98D5-79E87C30C083}"/>
              </a:ext>
            </a:extLst>
          </p:cNvPr>
          <p:cNvGrpSpPr/>
          <p:nvPr/>
        </p:nvGrpSpPr>
        <p:grpSpPr>
          <a:xfrm>
            <a:off x="4837083" y="1919799"/>
            <a:ext cx="3419087" cy="1937170"/>
            <a:chOff x="4837083" y="1852893"/>
            <a:chExt cx="3419087" cy="1937170"/>
          </a:xfrm>
        </p:grpSpPr>
        <p:sp>
          <p:nvSpPr>
            <p:cNvPr id="49" name="Rectangle 48">
              <a:extLst>
                <a:ext uri="{FF2B5EF4-FFF2-40B4-BE49-F238E27FC236}">
                  <a16:creationId xmlns:a16="http://schemas.microsoft.com/office/drawing/2014/main" id="{8EA73A6F-8EC9-4FB7-ABF1-69A3A9413718}"/>
                </a:ext>
              </a:extLst>
            </p:cNvPr>
            <p:cNvSpPr/>
            <p:nvPr/>
          </p:nvSpPr>
          <p:spPr>
            <a:xfrm>
              <a:off x="4837083" y="1852893"/>
              <a:ext cx="3419087" cy="19371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1">
              <a:extLst>
                <a:ext uri="{FF2B5EF4-FFF2-40B4-BE49-F238E27FC236}">
                  <a16:creationId xmlns:a16="http://schemas.microsoft.com/office/drawing/2014/main" id="{54FC7BCF-B685-4B38-9772-9E1C2D94D809}"/>
                </a:ext>
              </a:extLst>
            </p:cNvPr>
            <p:cNvSpPr txBox="1">
              <a:spLocks/>
            </p:cNvSpPr>
            <p:nvPr/>
          </p:nvSpPr>
          <p:spPr>
            <a:xfrm>
              <a:off x="6382264" y="1924972"/>
              <a:ext cx="1669312" cy="1474821"/>
            </a:xfrm>
          </p:spPr>
          <p:txBody>
            <a:bodyPr>
              <a:normAutofit fontScale="97500"/>
            </a:bodyPr>
            <a:lst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a:lstStyle>
            <a:p>
              <a:pPr algn="r">
                <a:spcBef>
                  <a:spcPts val="600"/>
                </a:spcBef>
              </a:pPr>
              <a:r>
                <a:rPr lang="en-US" sz="2200" dirty="0">
                  <a:solidFill>
                    <a:schemeClr val="accent5">
                      <a:lumMod val="50000"/>
                    </a:schemeClr>
                  </a:solidFill>
                </a:rPr>
                <a:t>Peak</a:t>
              </a:r>
              <a:br>
                <a:rPr lang="en-US" sz="1800" dirty="0">
                  <a:solidFill>
                    <a:schemeClr val="bg1"/>
                  </a:solidFill>
                </a:rPr>
              </a:br>
              <a:r>
                <a:rPr lang="en-US" sz="1700" dirty="0">
                  <a:solidFill>
                    <a:schemeClr val="bg1"/>
                  </a:solidFill>
                  <a:latin typeface="+mn-lt"/>
                  <a:ea typeface="+mn-ea"/>
                  <a:cs typeface="+mn-cs"/>
                </a:rPr>
                <a:t>Oct 9, 2007 </a:t>
              </a:r>
              <a:br>
                <a:rPr lang="en-US" sz="1800" b="1" dirty="0">
                  <a:solidFill>
                    <a:schemeClr val="bg1"/>
                  </a:solidFill>
                </a:rPr>
              </a:br>
              <a:r>
                <a:rPr lang="en-US" sz="1700" b="1" dirty="0">
                  <a:solidFill>
                    <a:schemeClr val="bg1"/>
                  </a:solidFill>
                  <a:latin typeface="+mn-lt"/>
                  <a:ea typeface="+mn-ea"/>
                  <a:cs typeface="+mn-cs"/>
                </a:rPr>
                <a:t>S&amp;P 500 1565</a:t>
              </a:r>
              <a:br>
                <a:rPr lang="en-US" sz="1800" b="1" dirty="0">
                  <a:solidFill>
                    <a:schemeClr val="bg1"/>
                  </a:solidFill>
                </a:rPr>
              </a:br>
              <a:endParaRPr lang="en-US" sz="1700" b="1" dirty="0">
                <a:solidFill>
                  <a:schemeClr val="accent5">
                    <a:lumMod val="50000"/>
                  </a:schemeClr>
                </a:solidFill>
                <a:latin typeface="+mn-lt"/>
                <a:ea typeface="+mn-ea"/>
                <a:cs typeface="+mn-cs"/>
              </a:endParaRPr>
            </a:p>
          </p:txBody>
        </p:sp>
      </p:grpSp>
      <p:grpSp>
        <p:nvGrpSpPr>
          <p:cNvPr id="64" name="Group 63">
            <a:extLst>
              <a:ext uri="{FF2B5EF4-FFF2-40B4-BE49-F238E27FC236}">
                <a16:creationId xmlns:a16="http://schemas.microsoft.com/office/drawing/2014/main" id="{C794D691-2FEE-4FFA-A6E6-7E8BD6C96E32}"/>
              </a:ext>
            </a:extLst>
          </p:cNvPr>
          <p:cNvGrpSpPr/>
          <p:nvPr/>
        </p:nvGrpSpPr>
        <p:grpSpPr>
          <a:xfrm>
            <a:off x="1321536" y="1919799"/>
            <a:ext cx="3419087" cy="1937170"/>
            <a:chOff x="1321536" y="1852893"/>
            <a:chExt cx="3419087" cy="1937170"/>
          </a:xfrm>
        </p:grpSpPr>
        <p:sp>
          <p:nvSpPr>
            <p:cNvPr id="6" name="Rectangle 5">
              <a:extLst>
                <a:ext uri="{FF2B5EF4-FFF2-40B4-BE49-F238E27FC236}">
                  <a16:creationId xmlns:a16="http://schemas.microsoft.com/office/drawing/2014/main" id="{FDCE13D2-0816-4BB1-A62C-3679F2C5CA2C}"/>
                </a:ext>
              </a:extLst>
            </p:cNvPr>
            <p:cNvSpPr/>
            <p:nvPr/>
          </p:nvSpPr>
          <p:spPr>
            <a:xfrm>
              <a:off x="1321536" y="1852893"/>
              <a:ext cx="3419087" cy="19371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EC37C8D-D917-46C4-8EBD-B80B537ACF55}"/>
                </a:ext>
              </a:extLst>
            </p:cNvPr>
            <p:cNvSpPr txBox="1"/>
            <p:nvPr/>
          </p:nvSpPr>
          <p:spPr>
            <a:xfrm>
              <a:off x="1323963" y="1934452"/>
              <a:ext cx="2393193" cy="1854354"/>
            </a:xfrm>
            <a:prstGeom prst="rect">
              <a:avLst/>
            </a:prstGeom>
            <a:noFill/>
          </p:spPr>
          <p:txBody>
            <a:bodyPr wrap="square" rtlCol="0">
              <a:spAutoFit/>
            </a:bodyPr>
            <a:lstStyle/>
            <a:p>
              <a:r>
                <a:rPr lang="en-US" sz="2000" dirty="0">
                  <a:solidFill>
                    <a:schemeClr val="tx2">
                      <a:lumMod val="50000"/>
                    </a:schemeClr>
                  </a:solidFill>
                </a:rPr>
                <a:t>Today?</a:t>
              </a:r>
            </a:p>
            <a:p>
              <a:r>
                <a:rPr lang="en-US" sz="1350" dirty="0">
                  <a:solidFill>
                    <a:schemeClr val="bg1"/>
                  </a:solidFill>
                </a:rPr>
                <a:t>S&amp;P lost 19.60% between </a:t>
              </a:r>
              <a:br>
                <a:rPr lang="en-US" sz="1350" dirty="0">
                  <a:solidFill>
                    <a:schemeClr val="bg1"/>
                  </a:solidFill>
                </a:rPr>
              </a:br>
              <a:r>
                <a:rPr lang="en-US" sz="1350" dirty="0">
                  <a:solidFill>
                    <a:schemeClr val="bg1"/>
                  </a:solidFill>
                </a:rPr>
                <a:t>Feb 19, 2020 (3386) and </a:t>
              </a:r>
              <a:br>
                <a:rPr lang="en-US" sz="1350" dirty="0">
                  <a:solidFill>
                    <a:schemeClr val="bg1"/>
                  </a:solidFill>
                </a:rPr>
              </a:br>
              <a:r>
                <a:rPr lang="en-US" sz="1350" dirty="0">
                  <a:solidFill>
                    <a:schemeClr val="bg1"/>
                  </a:solidFill>
                </a:rPr>
                <a:t>Mar 23, 2020 (2237)</a:t>
              </a:r>
            </a:p>
            <a:p>
              <a:endParaRPr lang="en-US" sz="1350" dirty="0">
                <a:solidFill>
                  <a:schemeClr val="bg1"/>
                </a:solidFill>
              </a:endParaRPr>
            </a:p>
            <a:p>
              <a:r>
                <a:rPr lang="en-US" sz="1350" dirty="0">
                  <a:solidFill>
                    <a:schemeClr val="bg1"/>
                  </a:solidFill>
                </a:rPr>
                <a:t>S&amp;P recovered to over 3000 as of end of June 2020</a:t>
              </a:r>
            </a:p>
            <a:p>
              <a:endParaRPr lang="en-US" sz="1350" dirty="0">
                <a:solidFill>
                  <a:schemeClr val="bg1"/>
                </a:solidFill>
              </a:endParaRPr>
            </a:p>
          </p:txBody>
        </p:sp>
        <p:cxnSp>
          <p:nvCxnSpPr>
            <p:cNvPr id="57" name="Straight Connector 56">
              <a:extLst>
                <a:ext uri="{FF2B5EF4-FFF2-40B4-BE49-F238E27FC236}">
                  <a16:creationId xmlns:a16="http://schemas.microsoft.com/office/drawing/2014/main" id="{DB2BBC92-0573-48F0-94FC-F5087FB4258B}"/>
                </a:ext>
              </a:extLst>
            </p:cNvPr>
            <p:cNvCxnSpPr>
              <a:cxnSpLocks/>
            </p:cNvCxnSpPr>
            <p:nvPr/>
          </p:nvCxnSpPr>
          <p:spPr>
            <a:xfrm>
              <a:off x="1395371" y="3006427"/>
              <a:ext cx="21039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4B506EFB-9073-411B-B689-ADFE4FED75B1}"/>
              </a:ext>
            </a:extLst>
          </p:cNvPr>
          <p:cNvGrpSpPr/>
          <p:nvPr/>
        </p:nvGrpSpPr>
        <p:grpSpPr>
          <a:xfrm>
            <a:off x="1321536" y="3940994"/>
            <a:ext cx="3419087" cy="1937170"/>
            <a:chOff x="1321536" y="3874088"/>
            <a:chExt cx="3419087" cy="1937170"/>
          </a:xfrm>
        </p:grpSpPr>
        <p:sp>
          <p:nvSpPr>
            <p:cNvPr id="50" name="Rectangle 49">
              <a:extLst>
                <a:ext uri="{FF2B5EF4-FFF2-40B4-BE49-F238E27FC236}">
                  <a16:creationId xmlns:a16="http://schemas.microsoft.com/office/drawing/2014/main" id="{02A07B03-E335-4928-B031-94FABB72BF9A}"/>
                </a:ext>
              </a:extLst>
            </p:cNvPr>
            <p:cNvSpPr/>
            <p:nvPr/>
          </p:nvSpPr>
          <p:spPr>
            <a:xfrm>
              <a:off x="1321536" y="3874088"/>
              <a:ext cx="3419087" cy="1937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7776B31-944A-444B-9313-93BB25EF2ADB}"/>
                </a:ext>
              </a:extLst>
            </p:cNvPr>
            <p:cNvSpPr txBox="1"/>
            <p:nvPr/>
          </p:nvSpPr>
          <p:spPr>
            <a:xfrm>
              <a:off x="1454322" y="3908070"/>
              <a:ext cx="1867342" cy="1269578"/>
            </a:xfrm>
            <a:prstGeom prst="rect">
              <a:avLst/>
            </a:prstGeom>
            <a:noFill/>
          </p:spPr>
          <p:txBody>
            <a:bodyPr wrap="square" rtlCol="0">
              <a:spAutoFit/>
            </a:bodyPr>
            <a:lstStyle/>
            <a:p>
              <a:r>
                <a:rPr lang="en-US" sz="2000" dirty="0">
                  <a:solidFill>
                    <a:schemeClr val="tx2"/>
                  </a:solidFill>
                </a:rPr>
                <a:t>Recovery</a:t>
              </a:r>
            </a:p>
            <a:p>
              <a:r>
                <a:rPr lang="en-US" sz="1600" dirty="0">
                  <a:solidFill>
                    <a:schemeClr val="bg1"/>
                  </a:solidFill>
                  <a:latin typeface="Arial" panose="020B0604020202020204" pitchFamily="34" charset="0"/>
                  <a:ea typeface="+mj-ea"/>
                  <a:cs typeface="Arial" panose="020B0604020202020204" pitchFamily="34" charset="0"/>
                </a:rPr>
                <a:t>April 9, 2013</a:t>
              </a:r>
            </a:p>
            <a:p>
              <a:r>
                <a:rPr lang="en-US" sz="1650" b="1" dirty="0">
                  <a:solidFill>
                    <a:schemeClr val="bg1"/>
                  </a:solidFill>
                </a:rPr>
                <a:t>S&amp;P 500 1567</a:t>
              </a:r>
            </a:p>
            <a:p>
              <a:pPr>
                <a:spcBef>
                  <a:spcPts val="1200"/>
                </a:spcBef>
              </a:pPr>
              <a:r>
                <a:rPr lang="en-US" sz="1400" b="1" dirty="0">
                  <a:solidFill>
                    <a:schemeClr val="bg1"/>
                  </a:solidFill>
                </a:rPr>
                <a:t>49 Months</a:t>
              </a:r>
            </a:p>
          </p:txBody>
        </p:sp>
        <p:cxnSp>
          <p:nvCxnSpPr>
            <p:cNvPr id="58" name="Straight Connector 57">
              <a:extLst>
                <a:ext uri="{FF2B5EF4-FFF2-40B4-BE49-F238E27FC236}">
                  <a16:creationId xmlns:a16="http://schemas.microsoft.com/office/drawing/2014/main" id="{CAF4C65C-FC1D-41A3-836C-5EEF95FC6E36}"/>
                </a:ext>
              </a:extLst>
            </p:cNvPr>
            <p:cNvCxnSpPr/>
            <p:nvPr/>
          </p:nvCxnSpPr>
          <p:spPr>
            <a:xfrm>
              <a:off x="1489427" y="4772469"/>
              <a:ext cx="23506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BFD4F8B0-7860-4FF4-A985-39CAEB45395A}"/>
              </a:ext>
            </a:extLst>
          </p:cNvPr>
          <p:cNvGrpSpPr/>
          <p:nvPr/>
        </p:nvGrpSpPr>
        <p:grpSpPr>
          <a:xfrm>
            <a:off x="4837083" y="3466699"/>
            <a:ext cx="3419087" cy="2416046"/>
            <a:chOff x="4837083" y="3399793"/>
            <a:chExt cx="3419087" cy="2416046"/>
          </a:xfrm>
        </p:grpSpPr>
        <p:sp>
          <p:nvSpPr>
            <p:cNvPr id="51" name="Rectangle 50">
              <a:extLst>
                <a:ext uri="{FF2B5EF4-FFF2-40B4-BE49-F238E27FC236}">
                  <a16:creationId xmlns:a16="http://schemas.microsoft.com/office/drawing/2014/main" id="{3AF0BD7D-FE6C-423F-A028-D3DC314844A3}"/>
                </a:ext>
              </a:extLst>
            </p:cNvPr>
            <p:cNvSpPr/>
            <p:nvPr/>
          </p:nvSpPr>
          <p:spPr>
            <a:xfrm>
              <a:off x="4837083" y="3874088"/>
              <a:ext cx="3419087" cy="1937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5D72FEF-3B41-4FB0-9316-CE3424B1B5DA}"/>
                </a:ext>
              </a:extLst>
            </p:cNvPr>
            <p:cNvSpPr txBox="1"/>
            <p:nvPr/>
          </p:nvSpPr>
          <p:spPr>
            <a:xfrm>
              <a:off x="5571285" y="3399793"/>
              <a:ext cx="2515799" cy="2416046"/>
            </a:xfrm>
            <a:prstGeom prst="rect">
              <a:avLst/>
            </a:prstGeom>
            <a:noFill/>
          </p:spPr>
          <p:txBody>
            <a:bodyPr wrap="square" rtlCol="0">
              <a:spAutoFit/>
            </a:bodyPr>
            <a:lstStyle/>
            <a:p>
              <a:pPr algn="r"/>
              <a:endParaRPr lang="en-US" sz="1650" dirty="0">
                <a:solidFill>
                  <a:schemeClr val="bg1"/>
                </a:solidFill>
              </a:endParaRPr>
            </a:p>
            <a:p>
              <a:pPr algn="r"/>
              <a:endParaRPr lang="en-US" sz="1650" dirty="0">
                <a:solidFill>
                  <a:schemeClr val="bg1"/>
                </a:solidFill>
              </a:endParaRPr>
            </a:p>
            <a:p>
              <a:pPr algn="r"/>
              <a:r>
                <a:rPr lang="en-US" sz="2000" dirty="0">
                  <a:solidFill>
                    <a:schemeClr val="accent2">
                      <a:lumMod val="50000"/>
                    </a:schemeClr>
                  </a:solidFill>
                  <a:latin typeface="Arial" panose="020B0604020202020204" pitchFamily="34" charset="0"/>
                  <a:ea typeface="+mj-ea"/>
                  <a:cs typeface="Arial" panose="020B0604020202020204" pitchFamily="34" charset="0"/>
                </a:rPr>
                <a:t>Correction</a:t>
              </a:r>
            </a:p>
            <a:p>
              <a:pPr algn="r"/>
              <a:r>
                <a:rPr lang="en-US" sz="1650" dirty="0">
                  <a:solidFill>
                    <a:schemeClr val="bg1"/>
                  </a:solidFill>
                </a:rPr>
                <a:t>March 9, 2009</a:t>
              </a:r>
            </a:p>
            <a:p>
              <a:pPr algn="r"/>
              <a:r>
                <a:rPr lang="en-US" sz="1650" b="1" dirty="0">
                  <a:solidFill>
                    <a:schemeClr val="bg1"/>
                  </a:solidFill>
                </a:rPr>
                <a:t>S&amp;P 500 676</a:t>
              </a:r>
            </a:p>
            <a:p>
              <a:pPr algn="r">
                <a:spcBef>
                  <a:spcPts val="1200"/>
                </a:spcBef>
              </a:pPr>
              <a:r>
                <a:rPr lang="en-US" sz="1400" b="1" dirty="0">
                  <a:solidFill>
                    <a:schemeClr val="bg1"/>
                  </a:solidFill>
                </a:rPr>
                <a:t>Drop 56.8% or 888 pts over 17 months. </a:t>
              </a:r>
            </a:p>
            <a:p>
              <a:pPr algn="r"/>
              <a:endParaRPr lang="en-US" sz="1350" b="1" dirty="0">
                <a:solidFill>
                  <a:schemeClr val="bg1"/>
                </a:solidFill>
              </a:endParaRPr>
            </a:p>
            <a:p>
              <a:pPr algn="r"/>
              <a:endParaRPr lang="en-US" sz="1350" dirty="0">
                <a:solidFill>
                  <a:schemeClr val="bg1"/>
                </a:solidFill>
              </a:endParaRPr>
            </a:p>
          </p:txBody>
        </p:sp>
        <p:cxnSp>
          <p:nvCxnSpPr>
            <p:cNvPr id="14" name="Straight Connector 13">
              <a:extLst>
                <a:ext uri="{FF2B5EF4-FFF2-40B4-BE49-F238E27FC236}">
                  <a16:creationId xmlns:a16="http://schemas.microsoft.com/office/drawing/2014/main" id="{9D0DD66F-F827-43FD-BC58-41DB8DF308A2}"/>
                </a:ext>
              </a:extLst>
            </p:cNvPr>
            <p:cNvCxnSpPr/>
            <p:nvPr/>
          </p:nvCxnSpPr>
          <p:spPr>
            <a:xfrm>
              <a:off x="5690273" y="4842807"/>
              <a:ext cx="23506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Content Placeholder 4" descr="A large clock mounted to the side&#10;&#10;Description generated with very high confidence">
            <a:extLst>
              <a:ext uri="{FF2B5EF4-FFF2-40B4-BE49-F238E27FC236}">
                <a16:creationId xmlns:a16="http://schemas.microsoft.com/office/drawing/2014/main" id="{076315A4-5E77-4D31-9C64-EB8D6BD94DC6}"/>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76938" y="1981200"/>
            <a:ext cx="3167062" cy="3195638"/>
          </a:xfrm>
        </p:spPr>
      </p:pic>
      <p:sp>
        <p:nvSpPr>
          <p:cNvPr id="13" name="TextBox 12">
            <a:extLst>
              <a:ext uri="{FF2B5EF4-FFF2-40B4-BE49-F238E27FC236}">
                <a16:creationId xmlns:a16="http://schemas.microsoft.com/office/drawing/2014/main" id="{AEAB60D7-18C1-4809-8147-2275F8070930}"/>
              </a:ext>
            </a:extLst>
          </p:cNvPr>
          <p:cNvSpPr txBox="1"/>
          <p:nvPr/>
        </p:nvSpPr>
        <p:spPr>
          <a:xfrm>
            <a:off x="1321536" y="1343415"/>
            <a:ext cx="6934634" cy="415498"/>
          </a:xfrm>
          <a:prstGeom prst="rect">
            <a:avLst/>
          </a:prstGeom>
          <a:noFill/>
        </p:spPr>
        <p:txBody>
          <a:bodyPr wrap="square" rtlCol="0">
            <a:spAutoFit/>
          </a:bodyPr>
          <a:lstStyle/>
          <a:p>
            <a:pPr algn="ctr"/>
            <a:r>
              <a:rPr lang="en-US" sz="2100" dirty="0">
                <a:solidFill>
                  <a:schemeClr val="accent6"/>
                </a:solidFill>
              </a:rPr>
              <a:t>What time is it in the market?</a:t>
            </a:r>
          </a:p>
        </p:txBody>
      </p:sp>
      <p:pic>
        <p:nvPicPr>
          <p:cNvPr id="17" name="Content Placeholder 4" descr="A large clock mounted to the side&#10;&#10;Description generated with very high confidence">
            <a:extLst>
              <a:ext uri="{FF2B5EF4-FFF2-40B4-BE49-F238E27FC236}">
                <a16:creationId xmlns:a16="http://schemas.microsoft.com/office/drawing/2014/main" id="{DB9E77F6-B82E-4ECC-BB5C-0E238DF99F4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40680" y="2199732"/>
            <a:ext cx="3165978" cy="3196087"/>
          </a:xfrm>
        </p:spPr>
      </p:pic>
      <p:sp>
        <p:nvSpPr>
          <p:cNvPr id="4" name="TextBox 3">
            <a:extLst>
              <a:ext uri="{FF2B5EF4-FFF2-40B4-BE49-F238E27FC236}">
                <a16:creationId xmlns:a16="http://schemas.microsoft.com/office/drawing/2014/main" id="{4E043702-B544-4A67-89E2-A082AA8B5EA1}"/>
              </a:ext>
            </a:extLst>
          </p:cNvPr>
          <p:cNvSpPr txBox="1"/>
          <p:nvPr/>
        </p:nvSpPr>
        <p:spPr>
          <a:xfrm>
            <a:off x="734505" y="337100"/>
            <a:ext cx="8012235" cy="461665"/>
          </a:xfrm>
          <a:prstGeom prst="rect">
            <a:avLst/>
          </a:prstGeom>
          <a:noFill/>
        </p:spPr>
        <p:txBody>
          <a:bodyPr wrap="square" rtlCol="0">
            <a:spAutoFit/>
          </a:bodyPr>
          <a:lstStyle/>
          <a:p>
            <a:pPr>
              <a:spcBef>
                <a:spcPct val="0"/>
              </a:spcBef>
            </a:pPr>
            <a:r>
              <a:rPr lang="en-US" sz="2400" dirty="0">
                <a:solidFill>
                  <a:schemeClr val="bg1"/>
                </a:solidFill>
                <a:latin typeface="Arial" panose="020B0604020202020204" pitchFamily="34" charset="0"/>
                <a:ea typeface="+mj-ea"/>
                <a:cs typeface="Arial" panose="020B0604020202020204" pitchFamily="34" charset="0"/>
              </a:rPr>
              <a:t>Market cycles can affect investor behavior</a:t>
            </a:r>
          </a:p>
        </p:txBody>
      </p:sp>
      <p:grpSp>
        <p:nvGrpSpPr>
          <p:cNvPr id="3" name="Group 2">
            <a:extLst>
              <a:ext uri="{FF2B5EF4-FFF2-40B4-BE49-F238E27FC236}">
                <a16:creationId xmlns:a16="http://schemas.microsoft.com/office/drawing/2014/main" id="{4ADBB8DB-5BE8-40D6-AF5D-0A1BC25F0A85}"/>
              </a:ext>
            </a:extLst>
          </p:cNvPr>
          <p:cNvGrpSpPr/>
          <p:nvPr/>
        </p:nvGrpSpPr>
        <p:grpSpPr>
          <a:xfrm>
            <a:off x="3579482" y="2685304"/>
            <a:ext cx="2414651" cy="2414644"/>
            <a:chOff x="3579482" y="2618398"/>
            <a:chExt cx="2414651" cy="2414644"/>
          </a:xfrm>
        </p:grpSpPr>
        <p:grpSp>
          <p:nvGrpSpPr>
            <p:cNvPr id="60" name="Group 59">
              <a:extLst>
                <a:ext uri="{FF2B5EF4-FFF2-40B4-BE49-F238E27FC236}">
                  <a16:creationId xmlns:a16="http://schemas.microsoft.com/office/drawing/2014/main" id="{E878CD2C-D2B4-4F85-A6A6-D1C324648E5D}"/>
                </a:ext>
              </a:extLst>
            </p:cNvPr>
            <p:cNvGrpSpPr/>
            <p:nvPr/>
          </p:nvGrpSpPr>
          <p:grpSpPr>
            <a:xfrm>
              <a:off x="3579482" y="2618398"/>
              <a:ext cx="2414651" cy="2414644"/>
              <a:chOff x="3579482" y="2618398"/>
              <a:chExt cx="2414651" cy="2414644"/>
            </a:xfrm>
          </p:grpSpPr>
          <p:sp>
            <p:nvSpPr>
              <p:cNvPr id="20" name="Freeform 36">
                <a:extLst>
                  <a:ext uri="{FF2B5EF4-FFF2-40B4-BE49-F238E27FC236}">
                    <a16:creationId xmlns:a16="http://schemas.microsoft.com/office/drawing/2014/main" id="{60C50B73-56D5-4478-A1B2-DEAB40FE82AE}"/>
                  </a:ext>
                </a:extLst>
              </p:cNvPr>
              <p:cNvSpPr>
                <a:spLocks noEditPoints="1"/>
              </p:cNvSpPr>
              <p:nvPr/>
            </p:nvSpPr>
            <p:spPr bwMode="auto">
              <a:xfrm>
                <a:off x="3840056" y="2873181"/>
                <a:ext cx="1896399" cy="1899288"/>
              </a:xfrm>
              <a:custGeom>
                <a:avLst/>
                <a:gdLst>
                  <a:gd name="T0" fmla="*/ 139 w 277"/>
                  <a:gd name="T1" fmla="*/ 278 h 278"/>
                  <a:gd name="T2" fmla="*/ 0 w 277"/>
                  <a:gd name="T3" fmla="*/ 139 h 278"/>
                  <a:gd name="T4" fmla="*/ 139 w 277"/>
                  <a:gd name="T5" fmla="*/ 0 h 278"/>
                  <a:gd name="T6" fmla="*/ 277 w 277"/>
                  <a:gd name="T7" fmla="*/ 139 h 278"/>
                  <a:gd name="T8" fmla="*/ 139 w 277"/>
                  <a:gd name="T9" fmla="*/ 278 h 278"/>
                  <a:gd name="T10" fmla="*/ 139 w 277"/>
                  <a:gd name="T11" fmla="*/ 13 h 278"/>
                  <a:gd name="T12" fmla="*/ 13 w 277"/>
                  <a:gd name="T13" fmla="*/ 139 h 278"/>
                  <a:gd name="T14" fmla="*/ 139 w 277"/>
                  <a:gd name="T15" fmla="*/ 265 h 278"/>
                  <a:gd name="T16" fmla="*/ 265 w 277"/>
                  <a:gd name="T17" fmla="*/ 139 h 278"/>
                  <a:gd name="T18" fmla="*/ 139 w 277"/>
                  <a:gd name="T19" fmla="*/ 1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7" h="278">
                    <a:moveTo>
                      <a:pt x="139" y="278"/>
                    </a:moveTo>
                    <a:cubicBezTo>
                      <a:pt x="62" y="278"/>
                      <a:pt x="0" y="216"/>
                      <a:pt x="0" y="139"/>
                    </a:cubicBezTo>
                    <a:cubicBezTo>
                      <a:pt x="0" y="63"/>
                      <a:pt x="62" y="0"/>
                      <a:pt x="139" y="0"/>
                    </a:cubicBezTo>
                    <a:cubicBezTo>
                      <a:pt x="215" y="0"/>
                      <a:pt x="277" y="63"/>
                      <a:pt x="277" y="139"/>
                    </a:cubicBezTo>
                    <a:cubicBezTo>
                      <a:pt x="277" y="216"/>
                      <a:pt x="215" y="278"/>
                      <a:pt x="139" y="278"/>
                    </a:cubicBezTo>
                    <a:close/>
                    <a:moveTo>
                      <a:pt x="139" y="13"/>
                    </a:moveTo>
                    <a:cubicBezTo>
                      <a:pt x="69" y="13"/>
                      <a:pt x="13" y="70"/>
                      <a:pt x="13" y="139"/>
                    </a:cubicBezTo>
                    <a:cubicBezTo>
                      <a:pt x="13" y="209"/>
                      <a:pt x="69" y="265"/>
                      <a:pt x="139" y="265"/>
                    </a:cubicBezTo>
                    <a:cubicBezTo>
                      <a:pt x="208" y="265"/>
                      <a:pt x="265" y="209"/>
                      <a:pt x="265" y="139"/>
                    </a:cubicBezTo>
                    <a:cubicBezTo>
                      <a:pt x="265" y="70"/>
                      <a:pt x="208" y="13"/>
                      <a:pt x="139"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8">
                <a:extLst>
                  <a:ext uri="{FF2B5EF4-FFF2-40B4-BE49-F238E27FC236}">
                    <a16:creationId xmlns:a16="http://schemas.microsoft.com/office/drawing/2014/main" id="{D531D8A9-B00E-4179-AB05-0CA8F8E51736}"/>
                  </a:ext>
                </a:extLst>
              </p:cNvPr>
              <p:cNvSpPr>
                <a:spLocks noEditPoints="1"/>
              </p:cNvSpPr>
              <p:nvPr/>
            </p:nvSpPr>
            <p:spPr bwMode="auto">
              <a:xfrm>
                <a:off x="3579482" y="2618398"/>
                <a:ext cx="2414651" cy="2414644"/>
              </a:xfrm>
              <a:custGeom>
                <a:avLst/>
                <a:gdLst>
                  <a:gd name="T0" fmla="*/ 177 w 353"/>
                  <a:gd name="T1" fmla="*/ 353 h 353"/>
                  <a:gd name="T2" fmla="*/ 0 w 353"/>
                  <a:gd name="T3" fmla="*/ 176 h 353"/>
                  <a:gd name="T4" fmla="*/ 177 w 353"/>
                  <a:gd name="T5" fmla="*/ 0 h 353"/>
                  <a:gd name="T6" fmla="*/ 353 w 353"/>
                  <a:gd name="T7" fmla="*/ 176 h 353"/>
                  <a:gd name="T8" fmla="*/ 177 w 353"/>
                  <a:gd name="T9" fmla="*/ 353 h 353"/>
                  <a:gd name="T10" fmla="*/ 177 w 353"/>
                  <a:gd name="T11" fmla="*/ 21 h 353"/>
                  <a:gd name="T12" fmla="*/ 21 w 353"/>
                  <a:gd name="T13" fmla="*/ 176 h 353"/>
                  <a:gd name="T14" fmla="*/ 177 w 353"/>
                  <a:gd name="T15" fmla="*/ 331 h 353"/>
                  <a:gd name="T16" fmla="*/ 332 w 353"/>
                  <a:gd name="T17" fmla="*/ 176 h 353"/>
                  <a:gd name="T18" fmla="*/ 177 w 353"/>
                  <a:gd name="T19" fmla="*/ 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353">
                    <a:moveTo>
                      <a:pt x="177" y="353"/>
                    </a:moveTo>
                    <a:cubicBezTo>
                      <a:pt x="79" y="353"/>
                      <a:pt x="0" y="273"/>
                      <a:pt x="0" y="176"/>
                    </a:cubicBezTo>
                    <a:cubicBezTo>
                      <a:pt x="0" y="79"/>
                      <a:pt x="79" y="0"/>
                      <a:pt x="177" y="0"/>
                    </a:cubicBezTo>
                    <a:cubicBezTo>
                      <a:pt x="274" y="0"/>
                      <a:pt x="353" y="79"/>
                      <a:pt x="353" y="176"/>
                    </a:cubicBezTo>
                    <a:cubicBezTo>
                      <a:pt x="353" y="273"/>
                      <a:pt x="274" y="353"/>
                      <a:pt x="177" y="353"/>
                    </a:cubicBezTo>
                    <a:close/>
                    <a:moveTo>
                      <a:pt x="177" y="21"/>
                    </a:moveTo>
                    <a:cubicBezTo>
                      <a:pt x="91" y="21"/>
                      <a:pt x="21" y="91"/>
                      <a:pt x="21" y="176"/>
                    </a:cubicBezTo>
                    <a:cubicBezTo>
                      <a:pt x="21" y="262"/>
                      <a:pt x="91" y="331"/>
                      <a:pt x="177" y="331"/>
                    </a:cubicBezTo>
                    <a:cubicBezTo>
                      <a:pt x="262" y="331"/>
                      <a:pt x="332" y="262"/>
                      <a:pt x="332" y="176"/>
                    </a:cubicBezTo>
                    <a:cubicBezTo>
                      <a:pt x="332" y="91"/>
                      <a:pt x="262" y="21"/>
                      <a:pt x="17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8639229C-DC14-4DF7-B7AA-95352848670C}"/>
                  </a:ext>
                </a:extLst>
              </p:cNvPr>
              <p:cNvGrpSpPr/>
              <p:nvPr/>
            </p:nvGrpSpPr>
            <p:grpSpPr>
              <a:xfrm rot="1994368">
                <a:off x="4462256" y="2976635"/>
                <a:ext cx="694271" cy="919917"/>
                <a:chOff x="4225719" y="3033195"/>
                <a:chExt cx="694271" cy="919917"/>
              </a:xfrm>
            </p:grpSpPr>
            <p:sp>
              <p:nvSpPr>
                <p:cNvPr id="22" name="Oval 37">
                  <a:extLst>
                    <a:ext uri="{FF2B5EF4-FFF2-40B4-BE49-F238E27FC236}">
                      <a16:creationId xmlns:a16="http://schemas.microsoft.com/office/drawing/2014/main" id="{F8DD10D2-E95D-4047-80EF-C7E3186C0191}"/>
                    </a:ext>
                  </a:extLst>
                </p:cNvPr>
                <p:cNvSpPr>
                  <a:spLocks noChangeArrowheads="1"/>
                </p:cNvSpPr>
                <p:nvPr/>
              </p:nvSpPr>
              <p:spPr bwMode="auto">
                <a:xfrm>
                  <a:off x="4653626" y="3692539"/>
                  <a:ext cx="266364" cy="26057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9">
                  <a:extLst>
                    <a:ext uri="{FF2B5EF4-FFF2-40B4-BE49-F238E27FC236}">
                      <a16:creationId xmlns:a16="http://schemas.microsoft.com/office/drawing/2014/main" id="{7C85E6C5-0481-496B-9C16-AE8C6D9B474D}"/>
                    </a:ext>
                  </a:extLst>
                </p:cNvPr>
                <p:cNvSpPr>
                  <a:spLocks/>
                </p:cNvSpPr>
                <p:nvPr/>
              </p:nvSpPr>
              <p:spPr bwMode="auto">
                <a:xfrm rot="17200346">
                  <a:off x="4474710" y="3445461"/>
                  <a:ext cx="115811" cy="613794"/>
                </a:xfrm>
                <a:custGeom>
                  <a:avLst/>
                  <a:gdLst>
                    <a:gd name="T0" fmla="*/ 8 w 17"/>
                    <a:gd name="T1" fmla="*/ 90 h 90"/>
                    <a:gd name="T2" fmla="*/ 0 w 17"/>
                    <a:gd name="T3" fmla="*/ 81 h 90"/>
                    <a:gd name="T4" fmla="*/ 0 w 17"/>
                    <a:gd name="T5" fmla="*/ 9 h 90"/>
                    <a:gd name="T6" fmla="*/ 8 w 17"/>
                    <a:gd name="T7" fmla="*/ 0 h 90"/>
                    <a:gd name="T8" fmla="*/ 17 w 17"/>
                    <a:gd name="T9" fmla="*/ 9 h 90"/>
                    <a:gd name="T10" fmla="*/ 17 w 17"/>
                    <a:gd name="T11" fmla="*/ 81 h 90"/>
                    <a:gd name="T12" fmla="*/ 8 w 17"/>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7" h="90">
                      <a:moveTo>
                        <a:pt x="8" y="90"/>
                      </a:moveTo>
                      <a:cubicBezTo>
                        <a:pt x="3" y="90"/>
                        <a:pt x="0" y="86"/>
                        <a:pt x="0" y="81"/>
                      </a:cubicBezTo>
                      <a:cubicBezTo>
                        <a:pt x="0" y="9"/>
                        <a:pt x="0" y="9"/>
                        <a:pt x="0" y="9"/>
                      </a:cubicBezTo>
                      <a:cubicBezTo>
                        <a:pt x="0" y="4"/>
                        <a:pt x="3" y="0"/>
                        <a:pt x="8" y="0"/>
                      </a:cubicBezTo>
                      <a:cubicBezTo>
                        <a:pt x="13" y="0"/>
                        <a:pt x="17" y="4"/>
                        <a:pt x="17" y="9"/>
                      </a:cubicBezTo>
                      <a:cubicBezTo>
                        <a:pt x="17" y="81"/>
                        <a:pt x="17" y="81"/>
                        <a:pt x="17" y="81"/>
                      </a:cubicBezTo>
                      <a:cubicBezTo>
                        <a:pt x="17" y="86"/>
                        <a:pt x="13" y="90"/>
                        <a:pt x="8" y="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0">
                  <a:extLst>
                    <a:ext uri="{FF2B5EF4-FFF2-40B4-BE49-F238E27FC236}">
                      <a16:creationId xmlns:a16="http://schemas.microsoft.com/office/drawing/2014/main" id="{6535BD3F-879D-4BA3-AF32-ED807A2B2599}"/>
                    </a:ext>
                  </a:extLst>
                </p:cNvPr>
                <p:cNvSpPr>
                  <a:spLocks/>
                </p:cNvSpPr>
                <p:nvPr/>
              </p:nvSpPr>
              <p:spPr bwMode="auto">
                <a:xfrm>
                  <a:off x="4514668" y="3033195"/>
                  <a:ext cx="341641" cy="744082"/>
                </a:xfrm>
                <a:custGeom>
                  <a:avLst/>
                  <a:gdLst>
                    <a:gd name="T0" fmla="*/ 40 w 50"/>
                    <a:gd name="T1" fmla="*/ 109 h 109"/>
                    <a:gd name="T2" fmla="*/ 32 w 50"/>
                    <a:gd name="T3" fmla="*/ 103 h 109"/>
                    <a:gd name="T4" fmla="*/ 1 w 50"/>
                    <a:gd name="T5" fmla="*/ 12 h 109"/>
                    <a:gd name="T6" fmla="*/ 7 w 50"/>
                    <a:gd name="T7" fmla="*/ 1 h 109"/>
                    <a:gd name="T8" fmla="*/ 18 w 50"/>
                    <a:gd name="T9" fmla="*/ 7 h 109"/>
                    <a:gd name="T10" fmla="*/ 48 w 50"/>
                    <a:gd name="T11" fmla="*/ 97 h 109"/>
                    <a:gd name="T12" fmla="*/ 43 w 50"/>
                    <a:gd name="T13" fmla="*/ 108 h 109"/>
                    <a:gd name="T14" fmla="*/ 40 w 50"/>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9">
                      <a:moveTo>
                        <a:pt x="40" y="109"/>
                      </a:moveTo>
                      <a:cubicBezTo>
                        <a:pt x="37" y="109"/>
                        <a:pt x="33" y="106"/>
                        <a:pt x="32" y="103"/>
                      </a:cubicBezTo>
                      <a:cubicBezTo>
                        <a:pt x="1" y="12"/>
                        <a:pt x="1" y="12"/>
                        <a:pt x="1" y="12"/>
                      </a:cubicBezTo>
                      <a:cubicBezTo>
                        <a:pt x="0" y="8"/>
                        <a:pt x="2" y="3"/>
                        <a:pt x="7" y="1"/>
                      </a:cubicBezTo>
                      <a:cubicBezTo>
                        <a:pt x="11" y="0"/>
                        <a:pt x="16" y="2"/>
                        <a:pt x="18" y="7"/>
                      </a:cubicBezTo>
                      <a:cubicBezTo>
                        <a:pt x="48" y="97"/>
                        <a:pt x="48" y="97"/>
                        <a:pt x="48" y="97"/>
                      </a:cubicBezTo>
                      <a:cubicBezTo>
                        <a:pt x="50" y="102"/>
                        <a:pt x="47" y="107"/>
                        <a:pt x="43" y="108"/>
                      </a:cubicBezTo>
                      <a:cubicBezTo>
                        <a:pt x="42" y="109"/>
                        <a:pt x="41" y="109"/>
                        <a:pt x="40" y="10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41">
                <a:extLst>
                  <a:ext uri="{FF2B5EF4-FFF2-40B4-BE49-F238E27FC236}">
                    <a16:creationId xmlns:a16="http://schemas.microsoft.com/office/drawing/2014/main" id="{D11AF1D7-9A51-49DB-9D8C-F4DC76F40FFF}"/>
                  </a:ext>
                </a:extLst>
              </p:cNvPr>
              <p:cNvSpPr>
                <a:spLocks/>
              </p:cNvSpPr>
              <p:nvPr/>
            </p:nvSpPr>
            <p:spPr bwMode="auto">
              <a:xfrm>
                <a:off x="4749169" y="4485839"/>
                <a:ext cx="75277" cy="136078"/>
              </a:xfrm>
              <a:custGeom>
                <a:avLst/>
                <a:gdLst>
                  <a:gd name="T0" fmla="*/ 6 w 11"/>
                  <a:gd name="T1" fmla="*/ 20 h 20"/>
                  <a:gd name="T2" fmla="*/ 0 w 11"/>
                  <a:gd name="T3" fmla="*/ 14 h 20"/>
                  <a:gd name="T4" fmla="*/ 0 w 11"/>
                  <a:gd name="T5" fmla="*/ 6 h 20"/>
                  <a:gd name="T6" fmla="*/ 6 w 11"/>
                  <a:gd name="T7" fmla="*/ 0 h 20"/>
                  <a:gd name="T8" fmla="*/ 11 w 11"/>
                  <a:gd name="T9" fmla="*/ 6 h 20"/>
                  <a:gd name="T10" fmla="*/ 11 w 11"/>
                  <a:gd name="T11" fmla="*/ 14 h 20"/>
                  <a:gd name="T12" fmla="*/ 6 w 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6" y="20"/>
                    </a:moveTo>
                    <a:cubicBezTo>
                      <a:pt x="3" y="20"/>
                      <a:pt x="0" y="17"/>
                      <a:pt x="0" y="14"/>
                    </a:cubicBezTo>
                    <a:cubicBezTo>
                      <a:pt x="0" y="6"/>
                      <a:pt x="0" y="6"/>
                      <a:pt x="0" y="6"/>
                    </a:cubicBezTo>
                    <a:cubicBezTo>
                      <a:pt x="0" y="3"/>
                      <a:pt x="3" y="0"/>
                      <a:pt x="6" y="0"/>
                    </a:cubicBezTo>
                    <a:cubicBezTo>
                      <a:pt x="8" y="0"/>
                      <a:pt x="11" y="3"/>
                      <a:pt x="11" y="6"/>
                    </a:cubicBezTo>
                    <a:cubicBezTo>
                      <a:pt x="11" y="14"/>
                      <a:pt x="11" y="14"/>
                      <a:pt x="11" y="14"/>
                    </a:cubicBezTo>
                    <a:cubicBezTo>
                      <a:pt x="11" y="17"/>
                      <a:pt x="8" y="20"/>
                      <a:pt x="6"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2">
                <a:extLst>
                  <a:ext uri="{FF2B5EF4-FFF2-40B4-BE49-F238E27FC236}">
                    <a16:creationId xmlns:a16="http://schemas.microsoft.com/office/drawing/2014/main" id="{96CFF104-A0D0-410A-BF1C-AB13F35B39BF}"/>
                  </a:ext>
                </a:extLst>
              </p:cNvPr>
              <p:cNvSpPr>
                <a:spLocks/>
              </p:cNvSpPr>
              <p:nvPr/>
            </p:nvSpPr>
            <p:spPr bwMode="auto">
              <a:xfrm>
                <a:off x="4749169" y="3044002"/>
                <a:ext cx="75277" cy="130287"/>
              </a:xfrm>
              <a:custGeom>
                <a:avLst/>
                <a:gdLst>
                  <a:gd name="T0" fmla="*/ 6 w 11"/>
                  <a:gd name="T1" fmla="*/ 19 h 19"/>
                  <a:gd name="T2" fmla="*/ 0 w 11"/>
                  <a:gd name="T3" fmla="*/ 14 h 19"/>
                  <a:gd name="T4" fmla="*/ 0 w 11"/>
                  <a:gd name="T5" fmla="*/ 5 h 19"/>
                  <a:gd name="T6" fmla="*/ 6 w 11"/>
                  <a:gd name="T7" fmla="*/ 0 h 19"/>
                  <a:gd name="T8" fmla="*/ 11 w 11"/>
                  <a:gd name="T9" fmla="*/ 5 h 19"/>
                  <a:gd name="T10" fmla="*/ 11 w 11"/>
                  <a:gd name="T11" fmla="*/ 14 h 19"/>
                  <a:gd name="T12" fmla="*/ 6 w 1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6" y="19"/>
                    </a:moveTo>
                    <a:cubicBezTo>
                      <a:pt x="3" y="19"/>
                      <a:pt x="0" y="17"/>
                      <a:pt x="0" y="14"/>
                    </a:cubicBezTo>
                    <a:cubicBezTo>
                      <a:pt x="0" y="5"/>
                      <a:pt x="0" y="5"/>
                      <a:pt x="0" y="5"/>
                    </a:cubicBezTo>
                    <a:cubicBezTo>
                      <a:pt x="0" y="2"/>
                      <a:pt x="3" y="0"/>
                      <a:pt x="6" y="0"/>
                    </a:cubicBezTo>
                    <a:cubicBezTo>
                      <a:pt x="8" y="0"/>
                      <a:pt x="11" y="2"/>
                      <a:pt x="11" y="5"/>
                    </a:cubicBezTo>
                    <a:cubicBezTo>
                      <a:pt x="11" y="14"/>
                      <a:pt x="11" y="14"/>
                      <a:pt x="11" y="14"/>
                    </a:cubicBezTo>
                    <a:cubicBezTo>
                      <a:pt x="11" y="17"/>
                      <a:pt x="8" y="19"/>
                      <a:pt x="6"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3">
                <a:extLst>
                  <a:ext uri="{FF2B5EF4-FFF2-40B4-BE49-F238E27FC236}">
                    <a16:creationId xmlns:a16="http://schemas.microsoft.com/office/drawing/2014/main" id="{584BC19F-9F37-4B2E-9BFF-BB61F892C79B}"/>
                  </a:ext>
                </a:extLst>
              </p:cNvPr>
              <p:cNvSpPr>
                <a:spLocks/>
              </p:cNvSpPr>
              <p:nvPr/>
            </p:nvSpPr>
            <p:spPr bwMode="auto">
              <a:xfrm>
                <a:off x="4749169" y="4485839"/>
                <a:ext cx="75277" cy="136078"/>
              </a:xfrm>
              <a:custGeom>
                <a:avLst/>
                <a:gdLst>
                  <a:gd name="T0" fmla="*/ 6 w 11"/>
                  <a:gd name="T1" fmla="*/ 20 h 20"/>
                  <a:gd name="T2" fmla="*/ 0 w 11"/>
                  <a:gd name="T3" fmla="*/ 14 h 20"/>
                  <a:gd name="T4" fmla="*/ 0 w 11"/>
                  <a:gd name="T5" fmla="*/ 6 h 20"/>
                  <a:gd name="T6" fmla="*/ 6 w 11"/>
                  <a:gd name="T7" fmla="*/ 0 h 20"/>
                  <a:gd name="T8" fmla="*/ 11 w 11"/>
                  <a:gd name="T9" fmla="*/ 6 h 20"/>
                  <a:gd name="T10" fmla="*/ 11 w 11"/>
                  <a:gd name="T11" fmla="*/ 14 h 20"/>
                  <a:gd name="T12" fmla="*/ 6 w 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6" y="20"/>
                    </a:moveTo>
                    <a:cubicBezTo>
                      <a:pt x="3" y="20"/>
                      <a:pt x="0" y="17"/>
                      <a:pt x="0" y="14"/>
                    </a:cubicBezTo>
                    <a:cubicBezTo>
                      <a:pt x="0" y="6"/>
                      <a:pt x="0" y="6"/>
                      <a:pt x="0" y="6"/>
                    </a:cubicBezTo>
                    <a:cubicBezTo>
                      <a:pt x="0" y="3"/>
                      <a:pt x="3" y="0"/>
                      <a:pt x="6" y="0"/>
                    </a:cubicBezTo>
                    <a:cubicBezTo>
                      <a:pt x="8" y="0"/>
                      <a:pt x="11" y="3"/>
                      <a:pt x="11" y="6"/>
                    </a:cubicBezTo>
                    <a:cubicBezTo>
                      <a:pt x="11" y="14"/>
                      <a:pt x="11" y="14"/>
                      <a:pt x="11" y="14"/>
                    </a:cubicBezTo>
                    <a:cubicBezTo>
                      <a:pt x="11" y="17"/>
                      <a:pt x="8" y="20"/>
                      <a:pt x="6"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12D8823C-A33E-4B1B-BB6C-D09883B12DF6}"/>
                  </a:ext>
                </a:extLst>
              </p:cNvPr>
              <p:cNvSpPr>
                <a:spLocks/>
              </p:cNvSpPr>
              <p:nvPr/>
            </p:nvSpPr>
            <p:spPr bwMode="auto">
              <a:xfrm>
                <a:off x="4749169" y="3044002"/>
                <a:ext cx="75277" cy="130287"/>
              </a:xfrm>
              <a:custGeom>
                <a:avLst/>
                <a:gdLst>
                  <a:gd name="T0" fmla="*/ 6 w 11"/>
                  <a:gd name="T1" fmla="*/ 19 h 19"/>
                  <a:gd name="T2" fmla="*/ 0 w 11"/>
                  <a:gd name="T3" fmla="*/ 14 h 19"/>
                  <a:gd name="T4" fmla="*/ 0 w 11"/>
                  <a:gd name="T5" fmla="*/ 5 h 19"/>
                  <a:gd name="T6" fmla="*/ 6 w 11"/>
                  <a:gd name="T7" fmla="*/ 0 h 19"/>
                  <a:gd name="T8" fmla="*/ 11 w 11"/>
                  <a:gd name="T9" fmla="*/ 5 h 19"/>
                  <a:gd name="T10" fmla="*/ 11 w 11"/>
                  <a:gd name="T11" fmla="*/ 14 h 19"/>
                  <a:gd name="T12" fmla="*/ 6 w 1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6" y="19"/>
                    </a:moveTo>
                    <a:cubicBezTo>
                      <a:pt x="3" y="19"/>
                      <a:pt x="0" y="17"/>
                      <a:pt x="0" y="14"/>
                    </a:cubicBezTo>
                    <a:cubicBezTo>
                      <a:pt x="0" y="5"/>
                      <a:pt x="0" y="5"/>
                      <a:pt x="0" y="5"/>
                    </a:cubicBezTo>
                    <a:cubicBezTo>
                      <a:pt x="0" y="2"/>
                      <a:pt x="3" y="0"/>
                      <a:pt x="6" y="0"/>
                    </a:cubicBezTo>
                    <a:cubicBezTo>
                      <a:pt x="8" y="0"/>
                      <a:pt x="11" y="2"/>
                      <a:pt x="11" y="5"/>
                    </a:cubicBezTo>
                    <a:cubicBezTo>
                      <a:pt x="11" y="14"/>
                      <a:pt x="11" y="14"/>
                      <a:pt x="11" y="14"/>
                    </a:cubicBezTo>
                    <a:cubicBezTo>
                      <a:pt x="11" y="17"/>
                      <a:pt x="8" y="19"/>
                      <a:pt x="6"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60517E8A-A06F-46AC-978F-C71E53445939}"/>
                  </a:ext>
                </a:extLst>
              </p:cNvPr>
              <p:cNvSpPr>
                <a:spLocks/>
              </p:cNvSpPr>
              <p:nvPr/>
            </p:nvSpPr>
            <p:spPr bwMode="auto">
              <a:xfrm>
                <a:off x="5093707" y="4390295"/>
                <a:ext cx="115811" cy="130287"/>
              </a:xfrm>
              <a:custGeom>
                <a:avLst/>
                <a:gdLst>
                  <a:gd name="T0" fmla="*/ 11 w 17"/>
                  <a:gd name="T1" fmla="*/ 19 h 19"/>
                  <a:gd name="T2" fmla="*/ 6 w 17"/>
                  <a:gd name="T3" fmla="*/ 16 h 19"/>
                  <a:gd name="T4" fmla="*/ 2 w 17"/>
                  <a:gd name="T5" fmla="*/ 9 h 19"/>
                  <a:gd name="T6" fmla="*/ 3 w 17"/>
                  <a:gd name="T7" fmla="*/ 1 h 19"/>
                  <a:gd name="T8" fmla="*/ 11 w 17"/>
                  <a:gd name="T9" fmla="*/ 3 h 19"/>
                  <a:gd name="T10" fmla="*/ 15 w 17"/>
                  <a:gd name="T11" fmla="*/ 11 h 19"/>
                  <a:gd name="T12" fmla="*/ 13 w 17"/>
                  <a:gd name="T13" fmla="*/ 18 h 19"/>
                  <a:gd name="T14" fmla="*/ 11 w 1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11" y="19"/>
                    </a:moveTo>
                    <a:cubicBezTo>
                      <a:pt x="9" y="19"/>
                      <a:pt x="7" y="18"/>
                      <a:pt x="6" y="16"/>
                    </a:cubicBezTo>
                    <a:cubicBezTo>
                      <a:pt x="2" y="9"/>
                      <a:pt x="2" y="9"/>
                      <a:pt x="2" y="9"/>
                    </a:cubicBezTo>
                    <a:cubicBezTo>
                      <a:pt x="0" y="6"/>
                      <a:pt x="1" y="3"/>
                      <a:pt x="3" y="1"/>
                    </a:cubicBezTo>
                    <a:cubicBezTo>
                      <a:pt x="6" y="0"/>
                      <a:pt x="9" y="1"/>
                      <a:pt x="11" y="3"/>
                    </a:cubicBezTo>
                    <a:cubicBezTo>
                      <a:pt x="15" y="11"/>
                      <a:pt x="15" y="11"/>
                      <a:pt x="15" y="11"/>
                    </a:cubicBezTo>
                    <a:cubicBezTo>
                      <a:pt x="17" y="13"/>
                      <a:pt x="16" y="17"/>
                      <a:pt x="13" y="18"/>
                    </a:cubicBezTo>
                    <a:cubicBezTo>
                      <a:pt x="12" y="19"/>
                      <a:pt x="11" y="19"/>
                      <a:pt x="11"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9C998990-B766-4D53-8400-D0E5EC4DC7EF}"/>
                  </a:ext>
                </a:extLst>
              </p:cNvPr>
              <p:cNvSpPr>
                <a:spLocks/>
              </p:cNvSpPr>
              <p:nvPr/>
            </p:nvSpPr>
            <p:spPr bwMode="auto">
              <a:xfrm>
                <a:off x="4366994" y="3139544"/>
                <a:ext cx="115811" cy="130287"/>
              </a:xfrm>
              <a:custGeom>
                <a:avLst/>
                <a:gdLst>
                  <a:gd name="T0" fmla="*/ 11 w 17"/>
                  <a:gd name="T1" fmla="*/ 19 h 19"/>
                  <a:gd name="T2" fmla="*/ 6 w 17"/>
                  <a:gd name="T3" fmla="*/ 16 h 19"/>
                  <a:gd name="T4" fmla="*/ 2 w 17"/>
                  <a:gd name="T5" fmla="*/ 9 h 19"/>
                  <a:gd name="T6" fmla="*/ 4 w 17"/>
                  <a:gd name="T7" fmla="*/ 1 h 19"/>
                  <a:gd name="T8" fmla="*/ 11 w 17"/>
                  <a:gd name="T9" fmla="*/ 3 h 19"/>
                  <a:gd name="T10" fmla="*/ 16 w 17"/>
                  <a:gd name="T11" fmla="*/ 11 h 19"/>
                  <a:gd name="T12" fmla="*/ 14 w 17"/>
                  <a:gd name="T13" fmla="*/ 18 h 19"/>
                  <a:gd name="T14" fmla="*/ 11 w 1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11" y="19"/>
                    </a:moveTo>
                    <a:cubicBezTo>
                      <a:pt x="9" y="19"/>
                      <a:pt x="7" y="18"/>
                      <a:pt x="6" y="16"/>
                    </a:cubicBezTo>
                    <a:cubicBezTo>
                      <a:pt x="2" y="9"/>
                      <a:pt x="2" y="9"/>
                      <a:pt x="2" y="9"/>
                    </a:cubicBezTo>
                    <a:cubicBezTo>
                      <a:pt x="0" y="6"/>
                      <a:pt x="1" y="3"/>
                      <a:pt x="4" y="1"/>
                    </a:cubicBezTo>
                    <a:cubicBezTo>
                      <a:pt x="6" y="0"/>
                      <a:pt x="10" y="1"/>
                      <a:pt x="11" y="3"/>
                    </a:cubicBezTo>
                    <a:cubicBezTo>
                      <a:pt x="16" y="11"/>
                      <a:pt x="16" y="11"/>
                      <a:pt x="16" y="11"/>
                    </a:cubicBezTo>
                    <a:cubicBezTo>
                      <a:pt x="17" y="14"/>
                      <a:pt x="16" y="17"/>
                      <a:pt x="14" y="18"/>
                    </a:cubicBezTo>
                    <a:cubicBezTo>
                      <a:pt x="13" y="19"/>
                      <a:pt x="12" y="19"/>
                      <a:pt x="11"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B0612555-D20C-4274-9BEA-A44592593728}"/>
                  </a:ext>
                </a:extLst>
              </p:cNvPr>
              <p:cNvSpPr>
                <a:spLocks/>
              </p:cNvSpPr>
              <p:nvPr/>
            </p:nvSpPr>
            <p:spPr bwMode="auto">
              <a:xfrm>
                <a:off x="5345594" y="4138409"/>
                <a:ext cx="136078" cy="110020"/>
              </a:xfrm>
              <a:custGeom>
                <a:avLst/>
                <a:gdLst>
                  <a:gd name="T0" fmla="*/ 14 w 20"/>
                  <a:gd name="T1" fmla="*/ 16 h 16"/>
                  <a:gd name="T2" fmla="*/ 11 w 20"/>
                  <a:gd name="T3" fmla="*/ 15 h 16"/>
                  <a:gd name="T4" fmla="*/ 4 w 20"/>
                  <a:gd name="T5" fmla="*/ 11 h 16"/>
                  <a:gd name="T6" fmla="*/ 2 w 20"/>
                  <a:gd name="T7" fmla="*/ 3 h 16"/>
                  <a:gd name="T8" fmla="*/ 9 w 20"/>
                  <a:gd name="T9" fmla="*/ 1 h 16"/>
                  <a:gd name="T10" fmla="*/ 16 w 20"/>
                  <a:gd name="T11" fmla="*/ 6 h 16"/>
                  <a:gd name="T12" fmla="*/ 18 w 20"/>
                  <a:gd name="T13" fmla="*/ 13 h 16"/>
                  <a:gd name="T14" fmla="*/ 14 w 2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4" y="16"/>
                    </a:moveTo>
                    <a:cubicBezTo>
                      <a:pt x="13" y="16"/>
                      <a:pt x="12" y="15"/>
                      <a:pt x="11" y="15"/>
                    </a:cubicBezTo>
                    <a:cubicBezTo>
                      <a:pt x="4" y="11"/>
                      <a:pt x="4" y="11"/>
                      <a:pt x="4" y="11"/>
                    </a:cubicBezTo>
                    <a:cubicBezTo>
                      <a:pt x="1" y="9"/>
                      <a:pt x="0" y="6"/>
                      <a:pt x="2" y="3"/>
                    </a:cubicBezTo>
                    <a:cubicBezTo>
                      <a:pt x="3" y="1"/>
                      <a:pt x="6" y="0"/>
                      <a:pt x="9" y="1"/>
                    </a:cubicBezTo>
                    <a:cubicBezTo>
                      <a:pt x="16" y="6"/>
                      <a:pt x="16" y="6"/>
                      <a:pt x="16" y="6"/>
                    </a:cubicBezTo>
                    <a:cubicBezTo>
                      <a:pt x="19" y="7"/>
                      <a:pt x="20" y="10"/>
                      <a:pt x="18" y="13"/>
                    </a:cubicBezTo>
                    <a:cubicBezTo>
                      <a:pt x="17" y="15"/>
                      <a:pt x="16" y="16"/>
                      <a:pt x="14"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8">
                <a:extLst>
                  <a:ext uri="{FF2B5EF4-FFF2-40B4-BE49-F238E27FC236}">
                    <a16:creationId xmlns:a16="http://schemas.microsoft.com/office/drawing/2014/main" id="{6DCB5F65-9F88-436C-A4CF-082D6A0F2F7B}"/>
                  </a:ext>
                </a:extLst>
              </p:cNvPr>
              <p:cNvSpPr>
                <a:spLocks/>
              </p:cNvSpPr>
              <p:nvPr/>
            </p:nvSpPr>
            <p:spPr bwMode="auto">
              <a:xfrm>
                <a:off x="4094839" y="3411698"/>
                <a:ext cx="136078" cy="110020"/>
              </a:xfrm>
              <a:custGeom>
                <a:avLst/>
                <a:gdLst>
                  <a:gd name="T0" fmla="*/ 14 w 20"/>
                  <a:gd name="T1" fmla="*/ 16 h 16"/>
                  <a:gd name="T2" fmla="*/ 11 w 20"/>
                  <a:gd name="T3" fmla="*/ 15 h 16"/>
                  <a:gd name="T4" fmla="*/ 4 w 20"/>
                  <a:gd name="T5" fmla="*/ 11 h 16"/>
                  <a:gd name="T6" fmla="*/ 2 w 20"/>
                  <a:gd name="T7" fmla="*/ 4 h 16"/>
                  <a:gd name="T8" fmla="*/ 9 w 20"/>
                  <a:gd name="T9" fmla="*/ 2 h 16"/>
                  <a:gd name="T10" fmla="*/ 17 w 20"/>
                  <a:gd name="T11" fmla="*/ 6 h 16"/>
                  <a:gd name="T12" fmla="*/ 19 w 20"/>
                  <a:gd name="T13" fmla="*/ 13 h 16"/>
                  <a:gd name="T14" fmla="*/ 14 w 2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14" y="16"/>
                    </a:moveTo>
                    <a:cubicBezTo>
                      <a:pt x="13" y="16"/>
                      <a:pt x="12" y="16"/>
                      <a:pt x="11" y="15"/>
                    </a:cubicBezTo>
                    <a:cubicBezTo>
                      <a:pt x="4" y="11"/>
                      <a:pt x="4" y="11"/>
                      <a:pt x="4" y="11"/>
                    </a:cubicBezTo>
                    <a:cubicBezTo>
                      <a:pt x="1" y="10"/>
                      <a:pt x="0" y="6"/>
                      <a:pt x="2" y="4"/>
                    </a:cubicBezTo>
                    <a:cubicBezTo>
                      <a:pt x="3" y="1"/>
                      <a:pt x="6" y="0"/>
                      <a:pt x="9" y="2"/>
                    </a:cubicBezTo>
                    <a:cubicBezTo>
                      <a:pt x="17" y="6"/>
                      <a:pt x="17" y="6"/>
                      <a:pt x="17" y="6"/>
                    </a:cubicBezTo>
                    <a:cubicBezTo>
                      <a:pt x="19" y="8"/>
                      <a:pt x="20" y="11"/>
                      <a:pt x="19" y="13"/>
                    </a:cubicBezTo>
                    <a:cubicBezTo>
                      <a:pt x="18" y="15"/>
                      <a:pt x="16" y="16"/>
                      <a:pt x="14"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9">
                <a:extLst>
                  <a:ext uri="{FF2B5EF4-FFF2-40B4-BE49-F238E27FC236}">
                    <a16:creationId xmlns:a16="http://schemas.microsoft.com/office/drawing/2014/main" id="{28A64266-5B7A-4309-AEED-CAF4298A600D}"/>
                  </a:ext>
                </a:extLst>
              </p:cNvPr>
              <p:cNvSpPr>
                <a:spLocks/>
              </p:cNvSpPr>
              <p:nvPr/>
            </p:nvSpPr>
            <p:spPr bwMode="auto">
              <a:xfrm>
                <a:off x="5441138" y="3796768"/>
                <a:ext cx="136078" cy="75277"/>
              </a:xfrm>
              <a:custGeom>
                <a:avLst/>
                <a:gdLst>
                  <a:gd name="T0" fmla="*/ 14 w 20"/>
                  <a:gd name="T1" fmla="*/ 11 h 11"/>
                  <a:gd name="T2" fmla="*/ 6 w 20"/>
                  <a:gd name="T3" fmla="*/ 11 h 11"/>
                  <a:gd name="T4" fmla="*/ 0 w 20"/>
                  <a:gd name="T5" fmla="*/ 5 h 11"/>
                  <a:gd name="T6" fmla="*/ 6 w 20"/>
                  <a:gd name="T7" fmla="*/ 0 h 11"/>
                  <a:gd name="T8" fmla="*/ 14 w 20"/>
                  <a:gd name="T9" fmla="*/ 0 h 11"/>
                  <a:gd name="T10" fmla="*/ 20 w 20"/>
                  <a:gd name="T11" fmla="*/ 5 h 11"/>
                  <a:gd name="T12" fmla="*/ 14 w 2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0" h="11">
                    <a:moveTo>
                      <a:pt x="14" y="11"/>
                    </a:moveTo>
                    <a:cubicBezTo>
                      <a:pt x="6" y="11"/>
                      <a:pt x="6" y="11"/>
                      <a:pt x="6" y="11"/>
                    </a:cubicBezTo>
                    <a:cubicBezTo>
                      <a:pt x="3" y="11"/>
                      <a:pt x="0" y="8"/>
                      <a:pt x="0" y="5"/>
                    </a:cubicBezTo>
                    <a:cubicBezTo>
                      <a:pt x="0" y="2"/>
                      <a:pt x="3" y="0"/>
                      <a:pt x="6" y="0"/>
                    </a:cubicBezTo>
                    <a:cubicBezTo>
                      <a:pt x="14" y="0"/>
                      <a:pt x="14" y="0"/>
                      <a:pt x="14" y="0"/>
                    </a:cubicBezTo>
                    <a:cubicBezTo>
                      <a:pt x="17" y="0"/>
                      <a:pt x="20" y="2"/>
                      <a:pt x="20" y="5"/>
                    </a:cubicBezTo>
                    <a:cubicBezTo>
                      <a:pt x="20" y="8"/>
                      <a:pt x="17" y="11"/>
                      <a:pt x="14"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0">
                <a:extLst>
                  <a:ext uri="{FF2B5EF4-FFF2-40B4-BE49-F238E27FC236}">
                    <a16:creationId xmlns:a16="http://schemas.microsoft.com/office/drawing/2014/main" id="{5D80AD95-4E7F-43E8-BA72-D62E383ABD5A}"/>
                  </a:ext>
                </a:extLst>
              </p:cNvPr>
              <p:cNvSpPr>
                <a:spLocks/>
              </p:cNvSpPr>
              <p:nvPr/>
            </p:nvSpPr>
            <p:spPr bwMode="auto">
              <a:xfrm>
                <a:off x="3999296" y="3796768"/>
                <a:ext cx="136078" cy="75277"/>
              </a:xfrm>
              <a:custGeom>
                <a:avLst/>
                <a:gdLst>
                  <a:gd name="T0" fmla="*/ 14 w 20"/>
                  <a:gd name="T1" fmla="*/ 11 h 11"/>
                  <a:gd name="T2" fmla="*/ 6 w 20"/>
                  <a:gd name="T3" fmla="*/ 11 h 11"/>
                  <a:gd name="T4" fmla="*/ 0 w 20"/>
                  <a:gd name="T5" fmla="*/ 5 h 11"/>
                  <a:gd name="T6" fmla="*/ 6 w 20"/>
                  <a:gd name="T7" fmla="*/ 0 h 11"/>
                  <a:gd name="T8" fmla="*/ 14 w 20"/>
                  <a:gd name="T9" fmla="*/ 0 h 11"/>
                  <a:gd name="T10" fmla="*/ 20 w 20"/>
                  <a:gd name="T11" fmla="*/ 5 h 11"/>
                  <a:gd name="T12" fmla="*/ 14 w 2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0" h="11">
                    <a:moveTo>
                      <a:pt x="14" y="11"/>
                    </a:moveTo>
                    <a:cubicBezTo>
                      <a:pt x="6" y="11"/>
                      <a:pt x="6" y="11"/>
                      <a:pt x="6" y="11"/>
                    </a:cubicBezTo>
                    <a:cubicBezTo>
                      <a:pt x="3" y="11"/>
                      <a:pt x="0" y="8"/>
                      <a:pt x="0" y="5"/>
                    </a:cubicBezTo>
                    <a:cubicBezTo>
                      <a:pt x="0" y="2"/>
                      <a:pt x="3" y="0"/>
                      <a:pt x="6" y="0"/>
                    </a:cubicBezTo>
                    <a:cubicBezTo>
                      <a:pt x="14" y="0"/>
                      <a:pt x="14" y="0"/>
                      <a:pt x="14" y="0"/>
                    </a:cubicBezTo>
                    <a:cubicBezTo>
                      <a:pt x="17" y="0"/>
                      <a:pt x="20" y="2"/>
                      <a:pt x="20" y="5"/>
                    </a:cubicBezTo>
                    <a:cubicBezTo>
                      <a:pt x="20" y="8"/>
                      <a:pt x="17" y="11"/>
                      <a:pt x="14"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1">
                <a:extLst>
                  <a:ext uri="{FF2B5EF4-FFF2-40B4-BE49-F238E27FC236}">
                    <a16:creationId xmlns:a16="http://schemas.microsoft.com/office/drawing/2014/main" id="{CF5A95D2-3134-47AB-ADAF-B3BDE1109A11}"/>
                  </a:ext>
                </a:extLst>
              </p:cNvPr>
              <p:cNvSpPr>
                <a:spLocks/>
              </p:cNvSpPr>
              <p:nvPr/>
            </p:nvSpPr>
            <p:spPr bwMode="auto">
              <a:xfrm>
                <a:off x="5345594" y="3411698"/>
                <a:ext cx="136078" cy="110020"/>
              </a:xfrm>
              <a:custGeom>
                <a:avLst/>
                <a:gdLst>
                  <a:gd name="T0" fmla="*/ 6 w 20"/>
                  <a:gd name="T1" fmla="*/ 16 h 16"/>
                  <a:gd name="T2" fmla="*/ 2 w 20"/>
                  <a:gd name="T3" fmla="*/ 13 h 16"/>
                  <a:gd name="T4" fmla="*/ 4 w 20"/>
                  <a:gd name="T5" fmla="*/ 6 h 16"/>
                  <a:gd name="T6" fmla="*/ 11 w 20"/>
                  <a:gd name="T7" fmla="*/ 2 h 16"/>
                  <a:gd name="T8" fmla="*/ 18 w 20"/>
                  <a:gd name="T9" fmla="*/ 4 h 16"/>
                  <a:gd name="T10" fmla="*/ 16 w 20"/>
                  <a:gd name="T11" fmla="*/ 11 h 16"/>
                  <a:gd name="T12" fmla="*/ 9 w 20"/>
                  <a:gd name="T13" fmla="*/ 15 h 16"/>
                  <a:gd name="T14" fmla="*/ 6 w 2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6" y="16"/>
                    </a:moveTo>
                    <a:cubicBezTo>
                      <a:pt x="4" y="16"/>
                      <a:pt x="3" y="15"/>
                      <a:pt x="2" y="13"/>
                    </a:cubicBezTo>
                    <a:cubicBezTo>
                      <a:pt x="0" y="11"/>
                      <a:pt x="1" y="8"/>
                      <a:pt x="4" y="6"/>
                    </a:cubicBezTo>
                    <a:cubicBezTo>
                      <a:pt x="11" y="2"/>
                      <a:pt x="11" y="2"/>
                      <a:pt x="11" y="2"/>
                    </a:cubicBezTo>
                    <a:cubicBezTo>
                      <a:pt x="14" y="0"/>
                      <a:pt x="17" y="1"/>
                      <a:pt x="18" y="4"/>
                    </a:cubicBezTo>
                    <a:cubicBezTo>
                      <a:pt x="20" y="6"/>
                      <a:pt x="19" y="10"/>
                      <a:pt x="16" y="11"/>
                    </a:cubicBezTo>
                    <a:cubicBezTo>
                      <a:pt x="9" y="15"/>
                      <a:pt x="9" y="15"/>
                      <a:pt x="9" y="15"/>
                    </a:cubicBezTo>
                    <a:cubicBezTo>
                      <a:pt x="8" y="16"/>
                      <a:pt x="7" y="16"/>
                      <a:pt x="6"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2">
                <a:extLst>
                  <a:ext uri="{FF2B5EF4-FFF2-40B4-BE49-F238E27FC236}">
                    <a16:creationId xmlns:a16="http://schemas.microsoft.com/office/drawing/2014/main" id="{64B08A79-E7BF-4A02-8FB5-7195DA9C3597}"/>
                  </a:ext>
                </a:extLst>
              </p:cNvPr>
              <p:cNvSpPr>
                <a:spLocks/>
              </p:cNvSpPr>
              <p:nvPr/>
            </p:nvSpPr>
            <p:spPr bwMode="auto">
              <a:xfrm>
                <a:off x="4094839" y="4138409"/>
                <a:ext cx="136078" cy="110020"/>
              </a:xfrm>
              <a:custGeom>
                <a:avLst/>
                <a:gdLst>
                  <a:gd name="T0" fmla="*/ 6 w 20"/>
                  <a:gd name="T1" fmla="*/ 16 h 16"/>
                  <a:gd name="T2" fmla="*/ 2 w 20"/>
                  <a:gd name="T3" fmla="*/ 13 h 16"/>
                  <a:gd name="T4" fmla="*/ 4 w 20"/>
                  <a:gd name="T5" fmla="*/ 6 h 16"/>
                  <a:gd name="T6" fmla="*/ 11 w 20"/>
                  <a:gd name="T7" fmla="*/ 1 h 16"/>
                  <a:gd name="T8" fmla="*/ 19 w 20"/>
                  <a:gd name="T9" fmla="*/ 3 h 16"/>
                  <a:gd name="T10" fmla="*/ 17 w 20"/>
                  <a:gd name="T11" fmla="*/ 11 h 16"/>
                  <a:gd name="T12" fmla="*/ 9 w 20"/>
                  <a:gd name="T13" fmla="*/ 15 h 16"/>
                  <a:gd name="T14" fmla="*/ 6 w 2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6" y="16"/>
                    </a:moveTo>
                    <a:cubicBezTo>
                      <a:pt x="4" y="16"/>
                      <a:pt x="3" y="15"/>
                      <a:pt x="2" y="13"/>
                    </a:cubicBezTo>
                    <a:cubicBezTo>
                      <a:pt x="0" y="10"/>
                      <a:pt x="1" y="7"/>
                      <a:pt x="4" y="6"/>
                    </a:cubicBezTo>
                    <a:cubicBezTo>
                      <a:pt x="11" y="1"/>
                      <a:pt x="11" y="1"/>
                      <a:pt x="11" y="1"/>
                    </a:cubicBezTo>
                    <a:cubicBezTo>
                      <a:pt x="14" y="0"/>
                      <a:pt x="17" y="1"/>
                      <a:pt x="19" y="3"/>
                    </a:cubicBezTo>
                    <a:cubicBezTo>
                      <a:pt x="20" y="6"/>
                      <a:pt x="19" y="9"/>
                      <a:pt x="17" y="11"/>
                    </a:cubicBezTo>
                    <a:cubicBezTo>
                      <a:pt x="9" y="15"/>
                      <a:pt x="9" y="15"/>
                      <a:pt x="9" y="15"/>
                    </a:cubicBezTo>
                    <a:cubicBezTo>
                      <a:pt x="8" y="15"/>
                      <a:pt x="7" y="16"/>
                      <a:pt x="6"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3">
                <a:extLst>
                  <a:ext uri="{FF2B5EF4-FFF2-40B4-BE49-F238E27FC236}">
                    <a16:creationId xmlns:a16="http://schemas.microsoft.com/office/drawing/2014/main" id="{2FCBD079-A27E-40BE-9A38-47E4E5A47A3D}"/>
                  </a:ext>
                </a:extLst>
              </p:cNvPr>
              <p:cNvSpPr>
                <a:spLocks/>
              </p:cNvSpPr>
              <p:nvPr/>
            </p:nvSpPr>
            <p:spPr bwMode="auto">
              <a:xfrm>
                <a:off x="5093707" y="3139544"/>
                <a:ext cx="115811" cy="130287"/>
              </a:xfrm>
              <a:custGeom>
                <a:avLst/>
                <a:gdLst>
                  <a:gd name="T0" fmla="*/ 6 w 17"/>
                  <a:gd name="T1" fmla="*/ 19 h 19"/>
                  <a:gd name="T2" fmla="*/ 3 w 17"/>
                  <a:gd name="T3" fmla="*/ 18 h 19"/>
                  <a:gd name="T4" fmla="*/ 2 w 17"/>
                  <a:gd name="T5" fmla="*/ 11 h 19"/>
                  <a:gd name="T6" fmla="*/ 6 w 17"/>
                  <a:gd name="T7" fmla="*/ 3 h 19"/>
                  <a:gd name="T8" fmla="*/ 13 w 17"/>
                  <a:gd name="T9" fmla="*/ 1 h 19"/>
                  <a:gd name="T10" fmla="*/ 15 w 17"/>
                  <a:gd name="T11" fmla="*/ 9 h 19"/>
                  <a:gd name="T12" fmla="*/ 11 w 17"/>
                  <a:gd name="T13" fmla="*/ 16 h 19"/>
                  <a:gd name="T14" fmla="*/ 6 w 1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6" y="19"/>
                    </a:moveTo>
                    <a:cubicBezTo>
                      <a:pt x="5" y="19"/>
                      <a:pt x="4" y="19"/>
                      <a:pt x="3" y="18"/>
                    </a:cubicBezTo>
                    <a:cubicBezTo>
                      <a:pt x="1" y="17"/>
                      <a:pt x="0" y="14"/>
                      <a:pt x="2" y="11"/>
                    </a:cubicBezTo>
                    <a:cubicBezTo>
                      <a:pt x="6" y="3"/>
                      <a:pt x="6" y="3"/>
                      <a:pt x="6" y="3"/>
                    </a:cubicBezTo>
                    <a:cubicBezTo>
                      <a:pt x="7" y="1"/>
                      <a:pt x="11" y="0"/>
                      <a:pt x="13" y="1"/>
                    </a:cubicBezTo>
                    <a:cubicBezTo>
                      <a:pt x="16" y="3"/>
                      <a:pt x="17" y="6"/>
                      <a:pt x="15" y="9"/>
                    </a:cubicBezTo>
                    <a:cubicBezTo>
                      <a:pt x="11" y="16"/>
                      <a:pt x="11" y="16"/>
                      <a:pt x="11" y="16"/>
                    </a:cubicBezTo>
                    <a:cubicBezTo>
                      <a:pt x="10" y="18"/>
                      <a:pt x="8" y="19"/>
                      <a:pt x="6"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4">
                <a:extLst>
                  <a:ext uri="{FF2B5EF4-FFF2-40B4-BE49-F238E27FC236}">
                    <a16:creationId xmlns:a16="http://schemas.microsoft.com/office/drawing/2014/main" id="{393678CA-7CE7-4FB3-A236-76C44C58B74D}"/>
                  </a:ext>
                </a:extLst>
              </p:cNvPr>
              <p:cNvSpPr>
                <a:spLocks/>
              </p:cNvSpPr>
              <p:nvPr/>
            </p:nvSpPr>
            <p:spPr bwMode="auto">
              <a:xfrm>
                <a:off x="4366994" y="4390295"/>
                <a:ext cx="115811" cy="130287"/>
              </a:xfrm>
              <a:custGeom>
                <a:avLst/>
                <a:gdLst>
                  <a:gd name="T0" fmla="*/ 7 w 17"/>
                  <a:gd name="T1" fmla="*/ 19 h 19"/>
                  <a:gd name="T2" fmla="*/ 4 w 17"/>
                  <a:gd name="T3" fmla="*/ 18 h 19"/>
                  <a:gd name="T4" fmla="*/ 2 w 17"/>
                  <a:gd name="T5" fmla="*/ 11 h 19"/>
                  <a:gd name="T6" fmla="*/ 6 w 17"/>
                  <a:gd name="T7" fmla="*/ 3 h 19"/>
                  <a:gd name="T8" fmla="*/ 14 w 17"/>
                  <a:gd name="T9" fmla="*/ 1 h 19"/>
                  <a:gd name="T10" fmla="*/ 16 w 17"/>
                  <a:gd name="T11" fmla="*/ 9 h 19"/>
                  <a:gd name="T12" fmla="*/ 11 w 17"/>
                  <a:gd name="T13" fmla="*/ 16 h 19"/>
                  <a:gd name="T14" fmla="*/ 7 w 1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7" y="19"/>
                    </a:moveTo>
                    <a:cubicBezTo>
                      <a:pt x="6" y="19"/>
                      <a:pt x="5" y="19"/>
                      <a:pt x="4" y="18"/>
                    </a:cubicBezTo>
                    <a:cubicBezTo>
                      <a:pt x="1" y="17"/>
                      <a:pt x="0" y="13"/>
                      <a:pt x="2" y="11"/>
                    </a:cubicBezTo>
                    <a:cubicBezTo>
                      <a:pt x="6" y="3"/>
                      <a:pt x="6" y="3"/>
                      <a:pt x="6" y="3"/>
                    </a:cubicBezTo>
                    <a:cubicBezTo>
                      <a:pt x="8" y="1"/>
                      <a:pt x="11" y="0"/>
                      <a:pt x="14" y="1"/>
                    </a:cubicBezTo>
                    <a:cubicBezTo>
                      <a:pt x="16" y="3"/>
                      <a:pt x="17" y="6"/>
                      <a:pt x="16" y="9"/>
                    </a:cubicBezTo>
                    <a:cubicBezTo>
                      <a:pt x="11" y="16"/>
                      <a:pt x="11" y="16"/>
                      <a:pt x="11" y="16"/>
                    </a:cubicBezTo>
                    <a:cubicBezTo>
                      <a:pt x="10" y="18"/>
                      <a:pt x="8" y="19"/>
                      <a:pt x="7"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Oval 1">
              <a:extLst>
                <a:ext uri="{FF2B5EF4-FFF2-40B4-BE49-F238E27FC236}">
                  <a16:creationId xmlns:a16="http://schemas.microsoft.com/office/drawing/2014/main" id="{242F6C87-734C-4249-9410-F345EDEAF96C}"/>
                </a:ext>
              </a:extLst>
            </p:cNvPr>
            <p:cNvSpPr/>
            <p:nvPr/>
          </p:nvSpPr>
          <p:spPr>
            <a:xfrm>
              <a:off x="3629586" y="2655976"/>
              <a:ext cx="2348113" cy="2348113"/>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15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anim calcmode="lin" valueType="num">
                                      <p:cBhvr>
                                        <p:cTn id="10" dur="500" fill="hold"/>
                                        <p:tgtEl>
                                          <p:spTgt spid="69"/>
                                        </p:tgtEl>
                                        <p:attrNameLst>
                                          <p:attrName>ppt_x</p:attrName>
                                        </p:attrNameLst>
                                      </p:cBhvr>
                                      <p:tavLst>
                                        <p:tav tm="0">
                                          <p:val>
                                            <p:fltVal val="0.5"/>
                                          </p:val>
                                        </p:tav>
                                        <p:tav tm="100000">
                                          <p:val>
                                            <p:strVal val="#ppt_x"/>
                                          </p:val>
                                        </p:tav>
                                      </p:tavLst>
                                    </p:anim>
                                    <p:anim calcmode="lin" valueType="num">
                                      <p:cBhvr>
                                        <p:cTn id="11" dur="500" fill="hold"/>
                                        <p:tgtEl>
                                          <p:spTgt spid="69"/>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anim calcmode="lin" valueType="num">
                                      <p:cBhvr>
                                        <p:cTn id="18" dur="500" fill="hold"/>
                                        <p:tgtEl>
                                          <p:spTgt spid="62"/>
                                        </p:tgtEl>
                                        <p:attrNameLst>
                                          <p:attrName>ppt_x</p:attrName>
                                        </p:attrNameLst>
                                      </p:cBhvr>
                                      <p:tavLst>
                                        <p:tav tm="0">
                                          <p:val>
                                            <p:fltVal val="0.5"/>
                                          </p:val>
                                        </p:tav>
                                        <p:tav tm="100000">
                                          <p:val>
                                            <p:strVal val="#ppt_x"/>
                                          </p:val>
                                        </p:tav>
                                      </p:tavLst>
                                    </p:anim>
                                    <p:anim calcmode="lin" valueType="num">
                                      <p:cBhvr>
                                        <p:cTn id="19" dur="500" fill="hold"/>
                                        <p:tgtEl>
                                          <p:spTgt spid="6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anim calcmode="lin" valueType="num">
                                      <p:cBhvr>
                                        <p:cTn id="35" dur="500" fill="hold"/>
                                        <p:tgtEl>
                                          <p:spTgt spid="64"/>
                                        </p:tgtEl>
                                        <p:attrNameLst>
                                          <p:attrName>ppt_x</p:attrName>
                                        </p:attrNameLst>
                                      </p:cBhvr>
                                      <p:tavLst>
                                        <p:tav tm="0">
                                          <p:val>
                                            <p:fltVal val="0.5"/>
                                          </p:val>
                                        </p:tav>
                                        <p:tav tm="100000">
                                          <p:val>
                                            <p:strVal val="#ppt_x"/>
                                          </p:val>
                                        </p:tav>
                                      </p:tavLst>
                                    </p:anim>
                                    <p:anim calcmode="lin" valueType="num">
                                      <p:cBhvr>
                                        <p:cTn id="36" dur="500" fill="hold"/>
                                        <p:tgtEl>
                                          <p:spTgt spid="6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606" y="249208"/>
            <a:ext cx="8221664" cy="641023"/>
          </a:xfrm>
        </p:spPr>
        <p:txBody>
          <a:bodyPr anchor="ctr" anchorCtr="0"/>
          <a:lstStyle/>
          <a:p>
            <a:r>
              <a:rPr lang="en-US" sz="2400" dirty="0"/>
              <a:t>Agenda</a:t>
            </a:r>
          </a:p>
        </p:txBody>
      </p:sp>
      <p:graphicFrame>
        <p:nvGraphicFramePr>
          <p:cNvPr id="4" name="Table 3">
            <a:extLst>
              <a:ext uri="{FF2B5EF4-FFF2-40B4-BE49-F238E27FC236}">
                <a16:creationId xmlns:a16="http://schemas.microsoft.com/office/drawing/2014/main" id="{927E4172-D045-4A78-8C83-BD67DE0FDD85}"/>
              </a:ext>
            </a:extLst>
          </p:cNvPr>
          <p:cNvGraphicFramePr>
            <a:graphicFrameLocks noGrp="1"/>
          </p:cNvGraphicFramePr>
          <p:nvPr>
            <p:extLst>
              <p:ext uri="{D42A27DB-BD31-4B8C-83A1-F6EECF244321}">
                <p14:modId xmlns:p14="http://schemas.microsoft.com/office/powerpoint/2010/main" val="3302989315"/>
              </p:ext>
            </p:extLst>
          </p:nvPr>
        </p:nvGraphicFramePr>
        <p:xfrm>
          <a:off x="1807447" y="1634248"/>
          <a:ext cx="5787957" cy="2779902"/>
        </p:xfrm>
        <a:graphic>
          <a:graphicData uri="http://schemas.openxmlformats.org/drawingml/2006/table">
            <a:tbl>
              <a:tblPr firstRow="1" bandRow="1">
                <a:tableStyleId>{5C22544A-7EE6-4342-B048-85BDC9FD1C3A}</a:tableStyleId>
              </a:tblPr>
              <a:tblGrid>
                <a:gridCol w="5787957">
                  <a:extLst>
                    <a:ext uri="{9D8B030D-6E8A-4147-A177-3AD203B41FA5}">
                      <a16:colId xmlns:a16="http://schemas.microsoft.com/office/drawing/2014/main" val="20000"/>
                    </a:ext>
                  </a:extLst>
                </a:gridCol>
              </a:tblGrid>
              <a:tr h="92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solidFill>
                          <a:latin typeface="+mn-lt"/>
                          <a:ea typeface="+mn-ea"/>
                          <a:cs typeface="+mn-cs"/>
                        </a:rPr>
                        <a:t>1. </a:t>
                      </a:r>
                      <a:r>
                        <a:rPr lang="en-US" b="0" dirty="0">
                          <a:solidFill>
                            <a:schemeClr val="tx1"/>
                          </a:solidFill>
                        </a:rPr>
                        <a:t>Market Volatility</a:t>
                      </a:r>
                    </a:p>
                  </a:txBody>
                  <a:tcPr marB="91440" anchor="b">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926634">
                <a:tc>
                  <a:txBody>
                    <a:bodyPr/>
                    <a:lstStyle/>
                    <a:p>
                      <a:pPr marL="0" algn="l" defTabSz="914400" rtl="0" eaLnBrk="1" latinLnBrk="0" hangingPunct="1"/>
                      <a:r>
                        <a:rPr lang="en-US" sz="1800" b="1" kern="1200" dirty="0">
                          <a:solidFill>
                            <a:schemeClr val="bg1">
                              <a:lumMod val="75000"/>
                            </a:schemeClr>
                          </a:solidFill>
                          <a:latin typeface="+mn-lt"/>
                          <a:ea typeface="+mn-ea"/>
                          <a:cs typeface="+mn-cs"/>
                        </a:rPr>
                        <a:t>2. </a:t>
                      </a:r>
                      <a:r>
                        <a:rPr lang="en-US" sz="1800" b="0" kern="1200" dirty="0">
                          <a:solidFill>
                            <a:schemeClr val="bg1">
                              <a:lumMod val="75000"/>
                            </a:schemeClr>
                          </a:solidFill>
                          <a:latin typeface="+mn-lt"/>
                          <a:ea typeface="+mn-ea"/>
                          <a:cs typeface="+mn-cs"/>
                        </a:rPr>
                        <a:t>Rising Healthcare Costs</a:t>
                      </a:r>
                    </a:p>
                  </a:txBody>
                  <a:tcPr marB="91440" anchor="b">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926634">
                <a:tc>
                  <a:txBody>
                    <a:bodyPr/>
                    <a:lstStyle/>
                    <a:p>
                      <a:r>
                        <a:rPr lang="en-US" sz="1800" b="1" kern="1200" dirty="0">
                          <a:solidFill>
                            <a:schemeClr val="bg1">
                              <a:lumMod val="75000"/>
                            </a:schemeClr>
                          </a:solidFill>
                          <a:latin typeface="+mn-lt"/>
                          <a:ea typeface="+mn-ea"/>
                          <a:cs typeface="+mn-cs"/>
                        </a:rPr>
                        <a:t>3.</a:t>
                      </a:r>
                      <a:r>
                        <a:rPr lang="en-US" dirty="0">
                          <a:solidFill>
                            <a:schemeClr val="bg1">
                              <a:lumMod val="75000"/>
                            </a:schemeClr>
                          </a:solidFill>
                        </a:rPr>
                        <a:t> Longevity</a:t>
                      </a:r>
                    </a:p>
                  </a:txBody>
                  <a:tcPr marB="91440" anchor="b">
                    <a:lnT w="6350" cap="flat" cmpd="sng" algn="ctr">
                      <a:solidFill>
                        <a:schemeClr val="tx1">
                          <a:lumMod val="75000"/>
                          <a:lumOff val="2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1307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Protective (Manuacturer) Template">
      <a:dk1>
        <a:srgbClr val="0C0C0C"/>
      </a:dk1>
      <a:lt1>
        <a:srgbClr val="FFFFFF"/>
      </a:lt1>
      <a:dk2>
        <a:srgbClr val="00A9E0"/>
      </a:dk2>
      <a:lt2>
        <a:srgbClr val="FFFFFF"/>
      </a:lt2>
      <a:accent1>
        <a:srgbClr val="00A9E0"/>
      </a:accent1>
      <a:accent2>
        <a:srgbClr val="F26B31"/>
      </a:accent2>
      <a:accent3>
        <a:srgbClr val="004B87"/>
      </a:accent3>
      <a:accent4>
        <a:srgbClr val="FDBB30"/>
      </a:accent4>
      <a:accent5>
        <a:srgbClr val="7AC143"/>
      </a:accent5>
      <a:accent6>
        <a:srgbClr val="004F59"/>
      </a:accent6>
      <a:hlink>
        <a:srgbClr val="0000FF"/>
      </a:hlink>
      <a:folHlink>
        <a:srgbClr val="800080"/>
      </a:folHlink>
    </a:clrScheme>
    <a:fontScheme name="Protective (Manufacter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C9B22C131E74BB6A497D69F6871CD" ma:contentTypeVersion="2" ma:contentTypeDescription="Create a new document." ma:contentTypeScope="" ma:versionID="22ebeee75fc56793d73c8b38447ae60b">
  <xsd:schema xmlns:xsd="http://www.w3.org/2001/XMLSchema" xmlns:xs="http://www.w3.org/2001/XMLSchema" xmlns:p="http://schemas.microsoft.com/office/2006/metadata/properties" xmlns:ns1="http://schemas.microsoft.com/sharepoint/v3" targetNamespace="http://schemas.microsoft.com/office/2006/metadata/properties" ma:root="true" ma:fieldsID="fb6da5a2a52230108d0544e78ab528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182BC85-EF36-4CA6-B14C-3BFA31841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C88E97-4F62-4AF9-9D57-5C52D3C8EA14}">
  <ds:schemaRefs>
    <ds:schemaRef ds:uri="http://schemas.microsoft.com/sharepoint/v3/contenttype/forms"/>
  </ds:schemaRefs>
</ds:datastoreItem>
</file>

<file path=customXml/itemProps3.xml><?xml version="1.0" encoding="utf-8"?>
<ds:datastoreItem xmlns:ds="http://schemas.openxmlformats.org/officeDocument/2006/customXml" ds:itemID="{0807794D-522E-4B81-976E-59FF7895B34F}">
  <ds:schemaRefs>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26467</TotalTime>
  <Words>5730</Words>
  <Application>Microsoft Office PowerPoint</Application>
  <PresentationFormat>On-screen Show (4:3)</PresentationFormat>
  <Paragraphs>513</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Narrow</vt:lpstr>
      <vt:lpstr>Calibri</vt:lpstr>
      <vt:lpstr>Courier New</vt:lpstr>
      <vt:lpstr>open-sans</vt:lpstr>
      <vt:lpstr>ProximaNova-Regular</vt:lpstr>
      <vt:lpstr>Segoe UI</vt:lpstr>
      <vt:lpstr>Wingdings</vt:lpstr>
      <vt:lpstr>Blank</vt:lpstr>
      <vt:lpstr>PowerPoint Presentation</vt:lpstr>
      <vt:lpstr>Misconceptions</vt:lpstr>
      <vt:lpstr>Times change. Has your perception of retirement?</vt:lpstr>
      <vt:lpstr>Compounding the challenges</vt:lpstr>
      <vt:lpstr>Agenda</vt:lpstr>
      <vt:lpstr>Markets are unpredictable</vt:lpstr>
      <vt:lpstr>Recovering from a loss requires more</vt:lpstr>
      <vt:lpstr>PowerPoint Presentation</vt:lpstr>
      <vt:lpstr>Agenda</vt:lpstr>
      <vt:lpstr>Misconception:</vt:lpstr>
      <vt:lpstr>Reality: </vt:lpstr>
      <vt:lpstr>Losses are larger than you might think</vt:lpstr>
      <vt:lpstr>What would happen if your retirement plan                                     experienced a loss of 20% or more?</vt:lpstr>
      <vt:lpstr>Agenda</vt:lpstr>
      <vt:lpstr>Misconception:</vt:lpstr>
      <vt:lpstr>Reality:</vt:lpstr>
      <vt:lpstr>One set of returns, two different outcomes</vt:lpstr>
      <vt:lpstr>What market will you retire into?   </vt:lpstr>
      <vt:lpstr>Agenda</vt:lpstr>
      <vt:lpstr>Misconception:</vt:lpstr>
      <vt:lpstr>Reality:</vt:lpstr>
      <vt:lpstr>The reality of rising healthcare costs</vt:lpstr>
      <vt:lpstr>PowerPoint Presentation</vt:lpstr>
      <vt:lpstr>PowerPoint Presentation</vt:lpstr>
      <vt:lpstr>Do you have enough to fill in a gap between               actual health care costs and Medicare?</vt:lpstr>
      <vt:lpstr>Agenda</vt:lpstr>
      <vt:lpstr>Misconception:</vt:lpstr>
      <vt:lpstr>Reality:</vt:lpstr>
      <vt:lpstr>The impact of an unexpected income gap</vt:lpstr>
      <vt:lpstr>Moving to bonds may not provide enough return</vt:lpstr>
      <vt:lpstr>Have you saved enough for retirement?</vt:lpstr>
      <vt:lpstr>Agenda</vt:lpstr>
      <vt:lpstr>Next steps</vt:lpstr>
      <vt:lpstr>PowerPoint Presentation</vt:lpstr>
      <vt:lpstr>PowerPoint Presentation</vt:lpstr>
    </vt:vector>
  </TitlesOfParts>
  <Company>Protective Life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Adam</dc:creator>
  <cp:lastModifiedBy>Huang, Christina</cp:lastModifiedBy>
  <cp:revision>666</cp:revision>
  <cp:lastPrinted>2020-08-17T19:51:31Z</cp:lastPrinted>
  <dcterms:created xsi:type="dcterms:W3CDTF">2017-11-27T12:48:38Z</dcterms:created>
  <dcterms:modified xsi:type="dcterms:W3CDTF">2022-03-09T14:54:02Z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0x010100633C9B22C131E74BB6A497D69F6871CD</vt:lpwstr>
  </property>
</Properties>
</file>