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 id="2147483679" r:id="rId5"/>
  </p:sldMasterIdLst>
  <p:notesMasterIdLst>
    <p:notesMasterId r:id="rId23"/>
  </p:notesMasterIdLst>
  <p:handoutMasterIdLst>
    <p:handoutMasterId r:id="rId24"/>
  </p:handoutMasterIdLst>
  <p:sldIdLst>
    <p:sldId id="256" r:id="rId6"/>
    <p:sldId id="290" r:id="rId7"/>
    <p:sldId id="382" r:id="rId8"/>
    <p:sldId id="347" r:id="rId9"/>
    <p:sldId id="363" r:id="rId10"/>
    <p:sldId id="331" r:id="rId11"/>
    <p:sldId id="371" r:id="rId12"/>
    <p:sldId id="372" r:id="rId13"/>
    <p:sldId id="379" r:id="rId14"/>
    <p:sldId id="378" r:id="rId15"/>
    <p:sldId id="375" r:id="rId16"/>
    <p:sldId id="376" r:id="rId17"/>
    <p:sldId id="383" r:id="rId18"/>
    <p:sldId id="346" r:id="rId19"/>
    <p:sldId id="384" r:id="rId20"/>
    <p:sldId id="385" r:id="rId21"/>
    <p:sldId id="38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3">
          <p15:clr>
            <a:srgbClr val="A4A3A4"/>
          </p15:clr>
        </p15:guide>
        <p15:guide id="2" orient="horz" pos="446">
          <p15:clr>
            <a:srgbClr val="A4A3A4"/>
          </p15:clr>
        </p15:guide>
        <p15:guide id="3" orient="horz" pos="261">
          <p15:clr>
            <a:srgbClr val="A4A3A4"/>
          </p15:clr>
        </p15:guide>
        <p15:guide id="4" orient="horz" pos="3936" userDrawn="1">
          <p15:clr>
            <a:srgbClr val="A4A3A4"/>
          </p15:clr>
        </p15:guide>
        <p15:guide id="5" orient="horz" pos="837">
          <p15:clr>
            <a:srgbClr val="A4A3A4"/>
          </p15:clr>
        </p15:guide>
        <p15:guide id="6" orient="horz" pos="2496" userDrawn="1">
          <p15:clr>
            <a:srgbClr val="A4A3A4"/>
          </p15:clr>
        </p15:guide>
        <p15:guide id="7" orient="horz" pos="128">
          <p15:clr>
            <a:srgbClr val="A4A3A4"/>
          </p15:clr>
        </p15:guide>
        <p15:guide id="8" orient="horz" pos="1117">
          <p15:clr>
            <a:srgbClr val="A4A3A4"/>
          </p15:clr>
        </p15:guide>
        <p15:guide id="9" orient="horz" pos="4152" userDrawn="1">
          <p15:clr>
            <a:srgbClr val="A4A3A4"/>
          </p15:clr>
        </p15:guide>
        <p15:guide id="10" orient="horz" pos="984" userDrawn="1">
          <p15:clr>
            <a:srgbClr val="A4A3A4"/>
          </p15:clr>
        </p15:guide>
        <p15:guide id="11" orient="horz" pos="3216" userDrawn="1">
          <p15:clr>
            <a:srgbClr val="A4A3A4"/>
          </p15:clr>
        </p15:guide>
        <p15:guide id="12" pos="2880">
          <p15:clr>
            <a:srgbClr val="A4A3A4"/>
          </p15:clr>
        </p15:guide>
        <p15:guide id="13" pos="436">
          <p15:clr>
            <a:srgbClr val="A4A3A4"/>
          </p15:clr>
        </p15:guide>
        <p15:guide id="14" pos="5328" userDrawn="1">
          <p15:clr>
            <a:srgbClr val="A4A3A4"/>
          </p15:clr>
        </p15:guide>
        <p15:guide id="15" pos="387">
          <p15:clr>
            <a:srgbClr val="A4A3A4"/>
          </p15:clr>
        </p15:guide>
        <p15:guide id="16" pos="1632" userDrawn="1">
          <p15:clr>
            <a:srgbClr val="A4A3A4"/>
          </p15:clr>
        </p15:guide>
        <p15:guide id="17" pos="480" userDrawn="1">
          <p15:clr>
            <a:srgbClr val="A4A3A4"/>
          </p15:clr>
        </p15:guide>
        <p15:guide id="18" pos="958">
          <p15:clr>
            <a:srgbClr val="A4A3A4"/>
          </p15:clr>
        </p15:guide>
        <p15:guide id="19" pos="4608" userDrawn="1">
          <p15:clr>
            <a:srgbClr val="A4A3A4"/>
          </p15:clr>
        </p15:guide>
        <p15:guide id="20" pos="4536"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rguson, Faith" initials="FF" lastIdx="10" clrIdx="0"/>
  <p:cmAuthor id="1" name="Brown, Adam" initials="B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4E7D"/>
    <a:srgbClr val="00A9E0"/>
    <a:srgbClr val="00333A"/>
    <a:srgbClr val="000000"/>
    <a:srgbClr val="646464"/>
    <a:srgbClr val="C8CACA"/>
    <a:srgbClr val="E7F1F9"/>
    <a:srgbClr val="CBE2F3"/>
    <a:srgbClr val="6F6F6F"/>
    <a:srgbClr val="AD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6742" autoAdjust="0"/>
  </p:normalViewPr>
  <p:slideViewPr>
    <p:cSldViewPr snapToGrid="0">
      <p:cViewPr varScale="1">
        <p:scale>
          <a:sx n="76" d="100"/>
          <a:sy n="76" d="100"/>
        </p:scale>
        <p:origin x="54" y="72"/>
      </p:cViewPr>
      <p:guideLst>
        <p:guide orient="horz" pos="573"/>
        <p:guide orient="horz" pos="446"/>
        <p:guide orient="horz" pos="261"/>
        <p:guide orient="horz" pos="3936"/>
        <p:guide orient="horz" pos="837"/>
        <p:guide orient="horz" pos="2496"/>
        <p:guide orient="horz" pos="128"/>
        <p:guide orient="horz" pos="1117"/>
        <p:guide orient="horz" pos="4152"/>
        <p:guide orient="horz" pos="984"/>
        <p:guide orient="horz" pos="3216"/>
        <p:guide pos="2880"/>
        <p:guide pos="436"/>
        <p:guide pos="5328"/>
        <p:guide pos="387"/>
        <p:guide pos="1632"/>
        <p:guide pos="480"/>
        <p:guide pos="958"/>
        <p:guide pos="4608"/>
        <p:guide pos="453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60" d="100"/>
          <a:sy n="160" d="100"/>
        </p:scale>
        <p:origin x="2190" y="-54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solidFill>
                  <a:schemeClr val="tx2"/>
                </a:solidFill>
              </a:defRPr>
            </a:pPr>
            <a:r>
              <a:rPr lang="en-US" sz="2200" b="0" i="0" dirty="0">
                <a:solidFill>
                  <a:schemeClr val="tx2"/>
                </a:solidFill>
              </a:rPr>
              <a:t>S&amp;P 500</a:t>
            </a:r>
            <a:r>
              <a:rPr lang="en-US" sz="2200" b="0" i="0" baseline="30000" dirty="0">
                <a:solidFill>
                  <a:schemeClr val="tx2"/>
                </a:solidFill>
                <a:latin typeface="Arial"/>
                <a:cs typeface="Arial"/>
              </a:rPr>
              <a:t>®</a:t>
            </a:r>
            <a:r>
              <a:rPr lang="en-US" sz="2200" b="0" i="0" dirty="0">
                <a:solidFill>
                  <a:schemeClr val="tx2"/>
                </a:solidFill>
              </a:rPr>
              <a:t> Index Performance</a:t>
            </a:r>
            <a:endParaRPr lang="en-US" sz="1600" b="0" i="0" baseline="0" dirty="0">
              <a:solidFill>
                <a:schemeClr val="tx1"/>
              </a:solidFill>
            </a:endParaRPr>
          </a:p>
          <a:p>
            <a:pPr algn="l">
              <a:defRPr>
                <a:solidFill>
                  <a:schemeClr val="tx2"/>
                </a:solidFill>
              </a:defRPr>
            </a:pPr>
            <a:r>
              <a:rPr lang="en-US" sz="1600" b="0" i="0" baseline="0" dirty="0">
                <a:solidFill>
                  <a:schemeClr val="tx1"/>
                </a:solidFill>
              </a:rPr>
              <a:t>(January 1998 – January 2018)</a:t>
            </a:r>
          </a:p>
        </c:rich>
      </c:tx>
      <c:layout>
        <c:manualLayout>
          <c:xMode val="edge"/>
          <c:yMode val="edge"/>
          <c:x val="1.7354082027951887E-2"/>
          <c:y val="0"/>
        </c:manualLayout>
      </c:layout>
      <c:overlay val="0"/>
    </c:title>
    <c:autoTitleDeleted val="0"/>
    <c:plotArea>
      <c:layout>
        <c:manualLayout>
          <c:layoutTarget val="inner"/>
          <c:xMode val="edge"/>
          <c:yMode val="edge"/>
          <c:x val="0.11855350987851758"/>
          <c:y val="0.23825863777326234"/>
          <c:w val="0.84656573758604592"/>
          <c:h val="0.64732259678868387"/>
        </c:manualLayout>
      </c:layout>
      <c:lineChart>
        <c:grouping val="standard"/>
        <c:varyColors val="0"/>
        <c:ser>
          <c:idx val="0"/>
          <c:order val="0"/>
          <c:tx>
            <c:strRef>
              <c:f>'S&amp;P 500 TR Faith'!$E$7</c:f>
              <c:strCache>
                <c:ptCount val="1"/>
                <c:pt idx="0">
                  <c:v>S&amp;P 500 TR</c:v>
                </c:pt>
              </c:strCache>
            </c:strRef>
          </c:tx>
          <c:spPr>
            <a:ln w="38100">
              <a:solidFill>
                <a:schemeClr val="tx1"/>
              </a:solidFill>
            </a:ln>
          </c:spPr>
          <c:marker>
            <c:symbol val="none"/>
          </c:marker>
          <c:cat>
            <c:numRef>
              <c:f>'S&amp;P 500 TR Faith'!$D$8:$D$247</c:f>
              <c:numCache>
                <c:formatCode>m/yyyy</c:formatCode>
                <c:ptCount val="240"/>
                <c:pt idx="0">
                  <c:v>35854</c:v>
                </c:pt>
                <c:pt idx="1">
                  <c:v>35885</c:v>
                </c:pt>
                <c:pt idx="2">
                  <c:v>35915</c:v>
                </c:pt>
                <c:pt idx="3">
                  <c:v>35946</c:v>
                </c:pt>
                <c:pt idx="4">
                  <c:v>35976</c:v>
                </c:pt>
                <c:pt idx="5">
                  <c:v>36007</c:v>
                </c:pt>
                <c:pt idx="6">
                  <c:v>36038</c:v>
                </c:pt>
                <c:pt idx="7">
                  <c:v>36068</c:v>
                </c:pt>
                <c:pt idx="8">
                  <c:v>36099</c:v>
                </c:pt>
                <c:pt idx="9">
                  <c:v>36129</c:v>
                </c:pt>
                <c:pt idx="10">
                  <c:v>36160</c:v>
                </c:pt>
                <c:pt idx="11">
                  <c:v>36191</c:v>
                </c:pt>
                <c:pt idx="12">
                  <c:v>36219</c:v>
                </c:pt>
                <c:pt idx="13">
                  <c:v>36250</c:v>
                </c:pt>
                <c:pt idx="14">
                  <c:v>36280</c:v>
                </c:pt>
                <c:pt idx="15">
                  <c:v>36311</c:v>
                </c:pt>
                <c:pt idx="16">
                  <c:v>36341</c:v>
                </c:pt>
                <c:pt idx="17">
                  <c:v>36372</c:v>
                </c:pt>
                <c:pt idx="18">
                  <c:v>36403</c:v>
                </c:pt>
                <c:pt idx="19">
                  <c:v>36433</c:v>
                </c:pt>
                <c:pt idx="20">
                  <c:v>36464</c:v>
                </c:pt>
                <c:pt idx="21">
                  <c:v>36494</c:v>
                </c:pt>
                <c:pt idx="22">
                  <c:v>36525</c:v>
                </c:pt>
                <c:pt idx="23">
                  <c:v>36556</c:v>
                </c:pt>
                <c:pt idx="24">
                  <c:v>36585</c:v>
                </c:pt>
                <c:pt idx="25">
                  <c:v>36616</c:v>
                </c:pt>
                <c:pt idx="26">
                  <c:v>36646</c:v>
                </c:pt>
                <c:pt idx="27">
                  <c:v>36677</c:v>
                </c:pt>
                <c:pt idx="28">
                  <c:v>36707</c:v>
                </c:pt>
                <c:pt idx="29">
                  <c:v>36738</c:v>
                </c:pt>
                <c:pt idx="30">
                  <c:v>36769</c:v>
                </c:pt>
                <c:pt idx="31">
                  <c:v>36799</c:v>
                </c:pt>
                <c:pt idx="32">
                  <c:v>36830</c:v>
                </c:pt>
                <c:pt idx="33">
                  <c:v>36860</c:v>
                </c:pt>
                <c:pt idx="34">
                  <c:v>36891</c:v>
                </c:pt>
                <c:pt idx="35">
                  <c:v>36922</c:v>
                </c:pt>
                <c:pt idx="36">
                  <c:v>36950</c:v>
                </c:pt>
                <c:pt idx="37">
                  <c:v>36981</c:v>
                </c:pt>
                <c:pt idx="38">
                  <c:v>37011</c:v>
                </c:pt>
                <c:pt idx="39">
                  <c:v>37042</c:v>
                </c:pt>
                <c:pt idx="40">
                  <c:v>37072</c:v>
                </c:pt>
                <c:pt idx="41">
                  <c:v>37103</c:v>
                </c:pt>
                <c:pt idx="42">
                  <c:v>37134</c:v>
                </c:pt>
                <c:pt idx="43">
                  <c:v>37164</c:v>
                </c:pt>
                <c:pt idx="44">
                  <c:v>37195</c:v>
                </c:pt>
                <c:pt idx="45">
                  <c:v>37225</c:v>
                </c:pt>
                <c:pt idx="46">
                  <c:v>37256</c:v>
                </c:pt>
                <c:pt idx="47">
                  <c:v>37287</c:v>
                </c:pt>
                <c:pt idx="48">
                  <c:v>37315</c:v>
                </c:pt>
                <c:pt idx="49">
                  <c:v>37346</c:v>
                </c:pt>
                <c:pt idx="50">
                  <c:v>37376</c:v>
                </c:pt>
                <c:pt idx="51">
                  <c:v>37407</c:v>
                </c:pt>
                <c:pt idx="52">
                  <c:v>37437</c:v>
                </c:pt>
                <c:pt idx="53">
                  <c:v>37468</c:v>
                </c:pt>
                <c:pt idx="54">
                  <c:v>37499</c:v>
                </c:pt>
                <c:pt idx="55">
                  <c:v>37529</c:v>
                </c:pt>
                <c:pt idx="56">
                  <c:v>37560</c:v>
                </c:pt>
                <c:pt idx="57">
                  <c:v>37590</c:v>
                </c:pt>
                <c:pt idx="58">
                  <c:v>37621</c:v>
                </c:pt>
                <c:pt idx="59">
                  <c:v>37652</c:v>
                </c:pt>
                <c:pt idx="60">
                  <c:v>37680</c:v>
                </c:pt>
                <c:pt idx="61">
                  <c:v>37711</c:v>
                </c:pt>
                <c:pt idx="62">
                  <c:v>37741</c:v>
                </c:pt>
                <c:pt idx="63">
                  <c:v>37772</c:v>
                </c:pt>
                <c:pt idx="64">
                  <c:v>37802</c:v>
                </c:pt>
                <c:pt idx="65">
                  <c:v>37833</c:v>
                </c:pt>
                <c:pt idx="66">
                  <c:v>37864</c:v>
                </c:pt>
                <c:pt idx="67">
                  <c:v>37894</c:v>
                </c:pt>
                <c:pt idx="68">
                  <c:v>37925</c:v>
                </c:pt>
                <c:pt idx="69">
                  <c:v>37955</c:v>
                </c:pt>
                <c:pt idx="70">
                  <c:v>37986</c:v>
                </c:pt>
                <c:pt idx="71">
                  <c:v>38017</c:v>
                </c:pt>
                <c:pt idx="72">
                  <c:v>38046</c:v>
                </c:pt>
                <c:pt idx="73">
                  <c:v>38077</c:v>
                </c:pt>
                <c:pt idx="74">
                  <c:v>38107</c:v>
                </c:pt>
                <c:pt idx="75">
                  <c:v>38138</c:v>
                </c:pt>
                <c:pt idx="76">
                  <c:v>38168</c:v>
                </c:pt>
                <c:pt idx="77">
                  <c:v>38199</c:v>
                </c:pt>
                <c:pt idx="78">
                  <c:v>38230</c:v>
                </c:pt>
                <c:pt idx="79">
                  <c:v>38260</c:v>
                </c:pt>
                <c:pt idx="80">
                  <c:v>38291</c:v>
                </c:pt>
                <c:pt idx="81">
                  <c:v>38321</c:v>
                </c:pt>
                <c:pt idx="82">
                  <c:v>38352</c:v>
                </c:pt>
                <c:pt idx="83">
                  <c:v>38383</c:v>
                </c:pt>
                <c:pt idx="84">
                  <c:v>38411</c:v>
                </c:pt>
                <c:pt idx="85">
                  <c:v>38442</c:v>
                </c:pt>
                <c:pt idx="86">
                  <c:v>38472</c:v>
                </c:pt>
                <c:pt idx="87">
                  <c:v>38503</c:v>
                </c:pt>
                <c:pt idx="88">
                  <c:v>38533</c:v>
                </c:pt>
                <c:pt idx="89">
                  <c:v>38564</c:v>
                </c:pt>
                <c:pt idx="90">
                  <c:v>38595</c:v>
                </c:pt>
                <c:pt idx="91">
                  <c:v>38625</c:v>
                </c:pt>
                <c:pt idx="92">
                  <c:v>38656</c:v>
                </c:pt>
                <c:pt idx="93">
                  <c:v>38686</c:v>
                </c:pt>
                <c:pt idx="94">
                  <c:v>38717</c:v>
                </c:pt>
                <c:pt idx="95">
                  <c:v>38748</c:v>
                </c:pt>
                <c:pt idx="96">
                  <c:v>38776</c:v>
                </c:pt>
                <c:pt idx="97">
                  <c:v>38807</c:v>
                </c:pt>
                <c:pt idx="98">
                  <c:v>38837</c:v>
                </c:pt>
                <c:pt idx="99">
                  <c:v>38868</c:v>
                </c:pt>
                <c:pt idx="100">
                  <c:v>38898</c:v>
                </c:pt>
                <c:pt idx="101">
                  <c:v>38929</c:v>
                </c:pt>
                <c:pt idx="102">
                  <c:v>38960</c:v>
                </c:pt>
                <c:pt idx="103">
                  <c:v>38990</c:v>
                </c:pt>
                <c:pt idx="104">
                  <c:v>39021</c:v>
                </c:pt>
                <c:pt idx="105">
                  <c:v>39051</c:v>
                </c:pt>
                <c:pt idx="106">
                  <c:v>39082</c:v>
                </c:pt>
                <c:pt idx="107">
                  <c:v>39113</c:v>
                </c:pt>
                <c:pt idx="108">
                  <c:v>39141</c:v>
                </c:pt>
                <c:pt idx="109">
                  <c:v>39172</c:v>
                </c:pt>
                <c:pt idx="110">
                  <c:v>39202</c:v>
                </c:pt>
                <c:pt idx="111">
                  <c:v>39233</c:v>
                </c:pt>
                <c:pt idx="112">
                  <c:v>39263</c:v>
                </c:pt>
                <c:pt idx="113">
                  <c:v>39294</c:v>
                </c:pt>
                <c:pt idx="114">
                  <c:v>39325</c:v>
                </c:pt>
                <c:pt idx="115">
                  <c:v>39355</c:v>
                </c:pt>
                <c:pt idx="116">
                  <c:v>39386</c:v>
                </c:pt>
                <c:pt idx="117">
                  <c:v>39416</c:v>
                </c:pt>
                <c:pt idx="118">
                  <c:v>39447</c:v>
                </c:pt>
                <c:pt idx="119">
                  <c:v>39478</c:v>
                </c:pt>
                <c:pt idx="120">
                  <c:v>39507</c:v>
                </c:pt>
                <c:pt idx="121">
                  <c:v>39538</c:v>
                </c:pt>
                <c:pt idx="122">
                  <c:v>39568</c:v>
                </c:pt>
                <c:pt idx="123">
                  <c:v>39599</c:v>
                </c:pt>
                <c:pt idx="124">
                  <c:v>39629</c:v>
                </c:pt>
                <c:pt idx="125">
                  <c:v>39660</c:v>
                </c:pt>
                <c:pt idx="126">
                  <c:v>39691</c:v>
                </c:pt>
                <c:pt idx="127">
                  <c:v>39721</c:v>
                </c:pt>
                <c:pt idx="128">
                  <c:v>39752</c:v>
                </c:pt>
                <c:pt idx="129">
                  <c:v>39782</c:v>
                </c:pt>
                <c:pt idx="130">
                  <c:v>39813</c:v>
                </c:pt>
                <c:pt idx="131">
                  <c:v>39844</c:v>
                </c:pt>
                <c:pt idx="132">
                  <c:v>39872</c:v>
                </c:pt>
                <c:pt idx="133">
                  <c:v>39903</c:v>
                </c:pt>
                <c:pt idx="134">
                  <c:v>39933</c:v>
                </c:pt>
                <c:pt idx="135">
                  <c:v>39964</c:v>
                </c:pt>
                <c:pt idx="136">
                  <c:v>39994</c:v>
                </c:pt>
                <c:pt idx="137">
                  <c:v>40025</c:v>
                </c:pt>
                <c:pt idx="138">
                  <c:v>40056</c:v>
                </c:pt>
                <c:pt idx="139">
                  <c:v>40086</c:v>
                </c:pt>
                <c:pt idx="140">
                  <c:v>40117</c:v>
                </c:pt>
                <c:pt idx="141">
                  <c:v>40147</c:v>
                </c:pt>
                <c:pt idx="142">
                  <c:v>40178</c:v>
                </c:pt>
                <c:pt idx="143">
                  <c:v>40209</c:v>
                </c:pt>
                <c:pt idx="144">
                  <c:v>40237</c:v>
                </c:pt>
                <c:pt idx="145">
                  <c:v>40268</c:v>
                </c:pt>
                <c:pt idx="146">
                  <c:v>40298</c:v>
                </c:pt>
                <c:pt idx="147">
                  <c:v>40329</c:v>
                </c:pt>
                <c:pt idx="148">
                  <c:v>40359</c:v>
                </c:pt>
                <c:pt idx="149">
                  <c:v>40390</c:v>
                </c:pt>
                <c:pt idx="150">
                  <c:v>40421</c:v>
                </c:pt>
                <c:pt idx="151">
                  <c:v>40451</c:v>
                </c:pt>
                <c:pt idx="152">
                  <c:v>40482</c:v>
                </c:pt>
                <c:pt idx="153">
                  <c:v>40512</c:v>
                </c:pt>
                <c:pt idx="154">
                  <c:v>40543</c:v>
                </c:pt>
                <c:pt idx="155">
                  <c:v>40574</c:v>
                </c:pt>
                <c:pt idx="156">
                  <c:v>40602</c:v>
                </c:pt>
                <c:pt idx="157">
                  <c:v>40633</c:v>
                </c:pt>
                <c:pt idx="158">
                  <c:v>40663</c:v>
                </c:pt>
                <c:pt idx="159">
                  <c:v>40694</c:v>
                </c:pt>
                <c:pt idx="160">
                  <c:v>40724</c:v>
                </c:pt>
                <c:pt idx="161">
                  <c:v>40755</c:v>
                </c:pt>
                <c:pt idx="162">
                  <c:v>40786</c:v>
                </c:pt>
                <c:pt idx="163">
                  <c:v>40816</c:v>
                </c:pt>
                <c:pt idx="164">
                  <c:v>40847</c:v>
                </c:pt>
                <c:pt idx="165">
                  <c:v>40877</c:v>
                </c:pt>
                <c:pt idx="166">
                  <c:v>40908</c:v>
                </c:pt>
                <c:pt idx="167">
                  <c:v>40939</c:v>
                </c:pt>
                <c:pt idx="168">
                  <c:v>40968</c:v>
                </c:pt>
                <c:pt idx="169">
                  <c:v>40999</c:v>
                </c:pt>
                <c:pt idx="170">
                  <c:v>41029</c:v>
                </c:pt>
                <c:pt idx="171">
                  <c:v>41060</c:v>
                </c:pt>
                <c:pt idx="172">
                  <c:v>41090</c:v>
                </c:pt>
                <c:pt idx="173">
                  <c:v>41121</c:v>
                </c:pt>
                <c:pt idx="174">
                  <c:v>41152</c:v>
                </c:pt>
                <c:pt idx="175">
                  <c:v>41182</c:v>
                </c:pt>
                <c:pt idx="176">
                  <c:v>41213</c:v>
                </c:pt>
                <c:pt idx="177">
                  <c:v>41243</c:v>
                </c:pt>
                <c:pt idx="178">
                  <c:v>41274</c:v>
                </c:pt>
                <c:pt idx="179">
                  <c:v>41305</c:v>
                </c:pt>
                <c:pt idx="180">
                  <c:v>41333</c:v>
                </c:pt>
                <c:pt idx="181">
                  <c:v>41364</c:v>
                </c:pt>
                <c:pt idx="182">
                  <c:v>41394</c:v>
                </c:pt>
                <c:pt idx="183">
                  <c:v>41425</c:v>
                </c:pt>
                <c:pt idx="184">
                  <c:v>41455</c:v>
                </c:pt>
                <c:pt idx="185">
                  <c:v>41486</c:v>
                </c:pt>
                <c:pt idx="186">
                  <c:v>41517</c:v>
                </c:pt>
                <c:pt idx="187">
                  <c:v>41547</c:v>
                </c:pt>
                <c:pt idx="188">
                  <c:v>41578</c:v>
                </c:pt>
                <c:pt idx="189">
                  <c:v>41608</c:v>
                </c:pt>
                <c:pt idx="190">
                  <c:v>41639</c:v>
                </c:pt>
                <c:pt idx="191">
                  <c:v>41670</c:v>
                </c:pt>
                <c:pt idx="192">
                  <c:v>41698</c:v>
                </c:pt>
                <c:pt idx="193">
                  <c:v>41729</c:v>
                </c:pt>
                <c:pt idx="194">
                  <c:v>41759</c:v>
                </c:pt>
                <c:pt idx="195">
                  <c:v>41790</c:v>
                </c:pt>
                <c:pt idx="196">
                  <c:v>41820</c:v>
                </c:pt>
                <c:pt idx="197">
                  <c:v>41851</c:v>
                </c:pt>
                <c:pt idx="198">
                  <c:v>41882</c:v>
                </c:pt>
                <c:pt idx="199">
                  <c:v>41912</c:v>
                </c:pt>
                <c:pt idx="200">
                  <c:v>41943</c:v>
                </c:pt>
                <c:pt idx="201">
                  <c:v>41973</c:v>
                </c:pt>
                <c:pt idx="202">
                  <c:v>42004</c:v>
                </c:pt>
                <c:pt idx="203">
                  <c:v>42035</c:v>
                </c:pt>
                <c:pt idx="204">
                  <c:v>42063</c:v>
                </c:pt>
                <c:pt idx="205">
                  <c:v>42094</c:v>
                </c:pt>
                <c:pt idx="206">
                  <c:v>42124</c:v>
                </c:pt>
                <c:pt idx="207">
                  <c:v>42155</c:v>
                </c:pt>
                <c:pt idx="208">
                  <c:v>42185</c:v>
                </c:pt>
                <c:pt idx="209">
                  <c:v>42216</c:v>
                </c:pt>
                <c:pt idx="210">
                  <c:v>42247</c:v>
                </c:pt>
                <c:pt idx="211">
                  <c:v>42277</c:v>
                </c:pt>
                <c:pt idx="212">
                  <c:v>42308</c:v>
                </c:pt>
                <c:pt idx="213">
                  <c:v>42338</c:v>
                </c:pt>
                <c:pt idx="214">
                  <c:v>42369</c:v>
                </c:pt>
                <c:pt idx="215">
                  <c:v>42400</c:v>
                </c:pt>
                <c:pt idx="216">
                  <c:v>42429</c:v>
                </c:pt>
                <c:pt idx="217">
                  <c:v>42460</c:v>
                </c:pt>
                <c:pt idx="218">
                  <c:v>42490</c:v>
                </c:pt>
                <c:pt idx="219">
                  <c:v>42521</c:v>
                </c:pt>
                <c:pt idx="220">
                  <c:v>42551</c:v>
                </c:pt>
                <c:pt idx="221">
                  <c:v>42582</c:v>
                </c:pt>
                <c:pt idx="222">
                  <c:v>42613</c:v>
                </c:pt>
                <c:pt idx="223">
                  <c:v>42643</c:v>
                </c:pt>
                <c:pt idx="224">
                  <c:v>42674</c:v>
                </c:pt>
                <c:pt idx="225">
                  <c:v>42704</c:v>
                </c:pt>
                <c:pt idx="226">
                  <c:v>42735</c:v>
                </c:pt>
                <c:pt idx="227">
                  <c:v>42766</c:v>
                </c:pt>
                <c:pt idx="228">
                  <c:v>42794</c:v>
                </c:pt>
                <c:pt idx="229">
                  <c:v>42825</c:v>
                </c:pt>
                <c:pt idx="230">
                  <c:v>42855</c:v>
                </c:pt>
                <c:pt idx="231">
                  <c:v>42886</c:v>
                </c:pt>
                <c:pt idx="232">
                  <c:v>42916</c:v>
                </c:pt>
                <c:pt idx="233">
                  <c:v>42947</c:v>
                </c:pt>
                <c:pt idx="234">
                  <c:v>42978</c:v>
                </c:pt>
                <c:pt idx="235">
                  <c:v>43008</c:v>
                </c:pt>
                <c:pt idx="236">
                  <c:v>43039</c:v>
                </c:pt>
                <c:pt idx="237">
                  <c:v>43069</c:v>
                </c:pt>
                <c:pt idx="238">
                  <c:v>43100</c:v>
                </c:pt>
                <c:pt idx="239">
                  <c:v>43131</c:v>
                </c:pt>
              </c:numCache>
            </c:numRef>
          </c:cat>
          <c:val>
            <c:numRef>
              <c:f>'S&amp;P 500 TR Faith'!$E$8:$E$247</c:f>
              <c:numCache>
                <c:formatCode>_(* #,##0.00_);_(* \(#,##0.00\);_(* "-"??_);_(@_)</c:formatCode>
                <c:ptCount val="240"/>
                <c:pt idx="0">
                  <c:v>1407.9010000000001</c:v>
                </c:pt>
                <c:pt idx="1">
                  <c:v>1479.9970000000001</c:v>
                </c:pt>
                <c:pt idx="2">
                  <c:v>1494.8869999999999</c:v>
                </c:pt>
                <c:pt idx="3">
                  <c:v>1469.193</c:v>
                </c:pt>
                <c:pt idx="4">
                  <c:v>1528.87</c:v>
                </c:pt>
                <c:pt idx="5">
                  <c:v>1512.59</c:v>
                </c:pt>
                <c:pt idx="6">
                  <c:v>1293.904</c:v>
                </c:pt>
                <c:pt idx="7">
                  <c:v>1376.7919999999999</c:v>
                </c:pt>
                <c:pt idx="8">
                  <c:v>1488.7829999999999</c:v>
                </c:pt>
                <c:pt idx="9">
                  <c:v>1579.0150000000001</c:v>
                </c:pt>
                <c:pt idx="10">
                  <c:v>1670.0060000000001</c:v>
                </c:pt>
                <c:pt idx="11">
                  <c:v>1739.8389999999999</c:v>
                </c:pt>
                <c:pt idx="12">
                  <c:v>1685.7670000000001</c:v>
                </c:pt>
                <c:pt idx="13">
                  <c:v>1753.212</c:v>
                </c:pt>
                <c:pt idx="14">
                  <c:v>1821.106</c:v>
                </c:pt>
                <c:pt idx="15">
                  <c:v>1778.1030000000001</c:v>
                </c:pt>
                <c:pt idx="16">
                  <c:v>1876.7829999999999</c:v>
                </c:pt>
                <c:pt idx="17">
                  <c:v>1818.181</c:v>
                </c:pt>
                <c:pt idx="18">
                  <c:v>1809.1859999999999</c:v>
                </c:pt>
                <c:pt idx="19">
                  <c:v>1759.5889999999999</c:v>
                </c:pt>
                <c:pt idx="20">
                  <c:v>1870.9369999999999</c:v>
                </c:pt>
                <c:pt idx="21">
                  <c:v>1908.97</c:v>
                </c:pt>
                <c:pt idx="22">
                  <c:v>2021.4010000000001</c:v>
                </c:pt>
                <c:pt idx="23">
                  <c:v>1919.8409999999999</c:v>
                </c:pt>
                <c:pt idx="24">
                  <c:v>1883.499</c:v>
                </c:pt>
                <c:pt idx="25">
                  <c:v>2067.7600000000002</c:v>
                </c:pt>
                <c:pt idx="26">
                  <c:v>2005.549</c:v>
                </c:pt>
                <c:pt idx="27">
                  <c:v>1964.4013399999999</c:v>
                </c:pt>
                <c:pt idx="28">
                  <c:v>2012.83</c:v>
                </c:pt>
                <c:pt idx="29">
                  <c:v>1981.3610000000001</c:v>
                </c:pt>
                <c:pt idx="30">
                  <c:v>2104.4319999999998</c:v>
                </c:pt>
                <c:pt idx="31">
                  <c:v>1993.3320000000001</c:v>
                </c:pt>
                <c:pt idx="32">
                  <c:v>1984.905</c:v>
                </c:pt>
                <c:pt idx="33">
                  <c:v>1828.4159999999999</c:v>
                </c:pt>
                <c:pt idx="34">
                  <c:v>1837.365</c:v>
                </c:pt>
                <c:pt idx="35">
                  <c:v>1902.5530000000001</c:v>
                </c:pt>
                <c:pt idx="36">
                  <c:v>1729.075</c:v>
                </c:pt>
                <c:pt idx="37">
                  <c:v>1619.537</c:v>
                </c:pt>
                <c:pt idx="38">
                  <c:v>1745.3920000000001</c:v>
                </c:pt>
                <c:pt idx="39">
                  <c:v>1757.086</c:v>
                </c:pt>
                <c:pt idx="40">
                  <c:v>1714.3209999999999</c:v>
                </c:pt>
                <c:pt idx="41">
                  <c:v>1697.4449999999999</c:v>
                </c:pt>
                <c:pt idx="42">
                  <c:v>1591.182</c:v>
                </c:pt>
                <c:pt idx="43">
                  <c:v>1462.69</c:v>
                </c:pt>
                <c:pt idx="44">
                  <c:v>1490.5820000000001</c:v>
                </c:pt>
                <c:pt idx="45">
                  <c:v>1604.9190000000001</c:v>
                </c:pt>
                <c:pt idx="46">
                  <c:v>1618.979</c:v>
                </c:pt>
                <c:pt idx="47">
                  <c:v>1595.3530000000001</c:v>
                </c:pt>
                <c:pt idx="48">
                  <c:v>1564.586</c:v>
                </c:pt>
                <c:pt idx="49">
                  <c:v>1623.4290000000001</c:v>
                </c:pt>
                <c:pt idx="50">
                  <c:v>1525.0039999999999</c:v>
                </c:pt>
                <c:pt idx="51">
                  <c:v>1513.769</c:v>
                </c:pt>
                <c:pt idx="52">
                  <c:v>1405.94353</c:v>
                </c:pt>
                <c:pt idx="53">
                  <c:v>1296.3440000000001</c:v>
                </c:pt>
                <c:pt idx="54">
                  <c:v>1304.855</c:v>
                </c:pt>
                <c:pt idx="55">
                  <c:v>1163.0440000000001</c:v>
                </c:pt>
                <c:pt idx="56">
                  <c:v>1265.4110000000001</c:v>
                </c:pt>
                <c:pt idx="57">
                  <c:v>1339.8920000000001</c:v>
                </c:pt>
                <c:pt idx="58">
                  <c:v>1261.1759999999999</c:v>
                </c:pt>
                <c:pt idx="59">
                  <c:v>1228.1379999999999</c:v>
                </c:pt>
                <c:pt idx="60">
                  <c:v>1209.711</c:v>
                </c:pt>
                <c:pt idx="61">
                  <c:v>1221.4559999999999</c:v>
                </c:pt>
                <c:pt idx="62">
                  <c:v>1322.06772</c:v>
                </c:pt>
                <c:pt idx="63">
                  <c:v>1391.7239999999999</c:v>
                </c:pt>
                <c:pt idx="64">
                  <c:v>1409.4780000000001</c:v>
                </c:pt>
                <c:pt idx="65">
                  <c:v>1434.329</c:v>
                </c:pt>
                <c:pt idx="66">
                  <c:v>1462.3019999999999</c:v>
                </c:pt>
                <c:pt idx="67">
                  <c:v>1446.7729999999999</c:v>
                </c:pt>
                <c:pt idx="68">
                  <c:v>1528.616</c:v>
                </c:pt>
                <c:pt idx="69">
                  <c:v>1542.066</c:v>
                </c:pt>
                <c:pt idx="70">
                  <c:v>1622.9390000000001</c:v>
                </c:pt>
                <c:pt idx="71">
                  <c:v>1652.72785</c:v>
                </c:pt>
                <c:pt idx="72">
                  <c:v>1675.7</c:v>
                </c:pt>
                <c:pt idx="73">
                  <c:v>1650.42</c:v>
                </c:pt>
                <c:pt idx="74">
                  <c:v>1624.511</c:v>
                </c:pt>
                <c:pt idx="75">
                  <c:v>1646.8040000000001</c:v>
                </c:pt>
                <c:pt idx="76">
                  <c:v>1678.826</c:v>
                </c:pt>
                <c:pt idx="77">
                  <c:v>1623.2619999999999</c:v>
                </c:pt>
                <c:pt idx="78">
                  <c:v>1629.828</c:v>
                </c:pt>
                <c:pt idx="79">
                  <c:v>1647.48</c:v>
                </c:pt>
                <c:pt idx="80">
                  <c:v>1672.6489999999999</c:v>
                </c:pt>
                <c:pt idx="81">
                  <c:v>1740.327</c:v>
                </c:pt>
                <c:pt idx="82">
                  <c:v>1799.548</c:v>
                </c:pt>
                <c:pt idx="83">
                  <c:v>1755.684</c:v>
                </c:pt>
                <c:pt idx="84">
                  <c:v>1792.6310000000001</c:v>
                </c:pt>
                <c:pt idx="85">
                  <c:v>1760.8869999999999</c:v>
                </c:pt>
                <c:pt idx="86">
                  <c:v>1727.49</c:v>
                </c:pt>
                <c:pt idx="87">
                  <c:v>1782.4570000000001</c:v>
                </c:pt>
                <c:pt idx="88">
                  <c:v>1784.9870000000001</c:v>
                </c:pt>
                <c:pt idx="89">
                  <c:v>1851.3678199999999</c:v>
                </c:pt>
                <c:pt idx="90">
                  <c:v>1834.4759799999999</c:v>
                </c:pt>
                <c:pt idx="91">
                  <c:v>1849.3340000000001</c:v>
                </c:pt>
                <c:pt idx="92">
                  <c:v>1818.5042599999999</c:v>
                </c:pt>
                <c:pt idx="93">
                  <c:v>1887.2840000000001</c:v>
                </c:pt>
                <c:pt idx="94">
                  <c:v>1887.941</c:v>
                </c:pt>
                <c:pt idx="95">
                  <c:v>1937.9290000000001</c:v>
                </c:pt>
                <c:pt idx="96">
                  <c:v>1943.1876400000001</c:v>
                </c:pt>
                <c:pt idx="97">
                  <c:v>1967.375</c:v>
                </c:pt>
                <c:pt idx="98">
                  <c:v>1993.7929999999999</c:v>
                </c:pt>
                <c:pt idx="99">
                  <c:v>1936.4090000000001</c:v>
                </c:pt>
                <c:pt idx="100">
                  <c:v>1939.0340000000001</c:v>
                </c:pt>
                <c:pt idx="101">
                  <c:v>1950.9949999999999</c:v>
                </c:pt>
                <c:pt idx="102">
                  <c:v>1997.415</c:v>
                </c:pt>
                <c:pt idx="103">
                  <c:v>2048.8890000000001</c:v>
                </c:pt>
                <c:pt idx="104">
                  <c:v>2115.654</c:v>
                </c:pt>
                <c:pt idx="105">
                  <c:v>2155.8850000000002</c:v>
                </c:pt>
                <c:pt idx="106">
                  <c:v>2186.127</c:v>
                </c:pt>
                <c:pt idx="107">
                  <c:v>2219.1889999999999</c:v>
                </c:pt>
                <c:pt idx="108">
                  <c:v>2175.7840000000001</c:v>
                </c:pt>
                <c:pt idx="109">
                  <c:v>2200.12</c:v>
                </c:pt>
                <c:pt idx="110">
                  <c:v>2297.5749999999998</c:v>
                </c:pt>
                <c:pt idx="111">
                  <c:v>2377.7489999999998</c:v>
                </c:pt>
                <c:pt idx="112">
                  <c:v>2338.2467099999999</c:v>
                </c:pt>
                <c:pt idx="113">
                  <c:v>2265.75</c:v>
                </c:pt>
                <c:pt idx="114">
                  <c:v>2299.7139999999999</c:v>
                </c:pt>
                <c:pt idx="115">
                  <c:v>2385.7199999999998</c:v>
                </c:pt>
                <c:pt idx="116">
                  <c:v>2423.6689999999999</c:v>
                </c:pt>
                <c:pt idx="117">
                  <c:v>2322.3440000000001</c:v>
                </c:pt>
                <c:pt idx="118">
                  <c:v>2306.232</c:v>
                </c:pt>
                <c:pt idx="119">
                  <c:v>2167.90092</c:v>
                </c:pt>
                <c:pt idx="120">
                  <c:v>2097.4749999999999</c:v>
                </c:pt>
                <c:pt idx="121">
                  <c:v>2088.4182099999998</c:v>
                </c:pt>
                <c:pt idx="122">
                  <c:v>2190.1307299999999</c:v>
                </c:pt>
                <c:pt idx="123">
                  <c:v>2218.4985900000001</c:v>
                </c:pt>
                <c:pt idx="124">
                  <c:v>2031.47127</c:v>
                </c:pt>
                <c:pt idx="125">
                  <c:v>2014.3943899999999</c:v>
                </c:pt>
                <c:pt idx="126">
                  <c:v>2043.5319500000001</c:v>
                </c:pt>
                <c:pt idx="127">
                  <c:v>1861.4382900000001</c:v>
                </c:pt>
                <c:pt idx="128">
                  <c:v>1548.8136</c:v>
                </c:pt>
                <c:pt idx="129">
                  <c:v>1437.6791700000001</c:v>
                </c:pt>
                <c:pt idx="130">
                  <c:v>1452.9764700000001</c:v>
                </c:pt>
                <c:pt idx="131">
                  <c:v>1330.51027</c:v>
                </c:pt>
                <c:pt idx="132">
                  <c:v>1188.84051</c:v>
                </c:pt>
                <c:pt idx="133">
                  <c:v>1292.97721</c:v>
                </c:pt>
                <c:pt idx="134">
                  <c:v>1416.7273</c:v>
                </c:pt>
                <c:pt idx="135">
                  <c:v>1495.96903</c:v>
                </c:pt>
                <c:pt idx="136">
                  <c:v>1498.9364800000001</c:v>
                </c:pt>
                <c:pt idx="137">
                  <c:v>1612.3120100000001</c:v>
                </c:pt>
                <c:pt idx="138">
                  <c:v>1670.52332</c:v>
                </c:pt>
                <c:pt idx="139">
                  <c:v>1732.8591200000001</c:v>
                </c:pt>
                <c:pt idx="140">
                  <c:v>1700.66767</c:v>
                </c:pt>
                <c:pt idx="141">
                  <c:v>1802.67966</c:v>
                </c:pt>
                <c:pt idx="142">
                  <c:v>1837.4992999999999</c:v>
                </c:pt>
                <c:pt idx="143">
                  <c:v>1771.39762</c:v>
                </c:pt>
                <c:pt idx="144">
                  <c:v>1826.2704699999999</c:v>
                </c:pt>
                <c:pt idx="145">
                  <c:v>1936.4766099999999</c:v>
                </c:pt>
                <c:pt idx="146">
                  <c:v>1967.0491300000001</c:v>
                </c:pt>
                <c:pt idx="147">
                  <c:v>1809.9787200000001</c:v>
                </c:pt>
                <c:pt idx="148">
                  <c:v>1715.22954</c:v>
                </c:pt>
                <c:pt idx="149">
                  <c:v>1835.40373</c:v>
                </c:pt>
                <c:pt idx="150">
                  <c:v>1752.5458799999999</c:v>
                </c:pt>
                <c:pt idx="151">
                  <c:v>1908.9513400000001</c:v>
                </c:pt>
                <c:pt idx="152">
                  <c:v>1981.5853300000001</c:v>
                </c:pt>
                <c:pt idx="153">
                  <c:v>1981.83942</c:v>
                </c:pt>
                <c:pt idx="154">
                  <c:v>2114.2885200000001</c:v>
                </c:pt>
                <c:pt idx="155">
                  <c:v>2164.4005200000001</c:v>
                </c:pt>
                <c:pt idx="156">
                  <c:v>2238.5509099999999</c:v>
                </c:pt>
                <c:pt idx="157">
                  <c:v>2239.4413500000001</c:v>
                </c:pt>
                <c:pt idx="158">
                  <c:v>2305.7630800000002</c:v>
                </c:pt>
                <c:pt idx="159">
                  <c:v>2279.6628700000001</c:v>
                </c:pt>
                <c:pt idx="160">
                  <c:v>2241.6628599999999</c:v>
                </c:pt>
                <c:pt idx="161">
                  <c:v>2196.0794599999999</c:v>
                </c:pt>
                <c:pt idx="162">
                  <c:v>2076.7841699999999</c:v>
                </c:pt>
                <c:pt idx="163">
                  <c:v>1930.7886800000001</c:v>
                </c:pt>
                <c:pt idx="164">
                  <c:v>2141.8105999999998</c:v>
                </c:pt>
                <c:pt idx="165">
                  <c:v>2137.0772700000002</c:v>
                </c:pt>
                <c:pt idx="166">
                  <c:v>2158.9376299999999</c:v>
                </c:pt>
                <c:pt idx="167">
                  <c:v>2255.6913199999999</c:v>
                </c:pt>
                <c:pt idx="168">
                  <c:v>2353.23189</c:v>
                </c:pt>
                <c:pt idx="169">
                  <c:v>2430.6749300000001</c:v>
                </c:pt>
                <c:pt idx="170">
                  <c:v>2415.4179100000001</c:v>
                </c:pt>
                <c:pt idx="171">
                  <c:v>2270.2495100000001</c:v>
                </c:pt>
                <c:pt idx="172">
                  <c:v>2363.78883</c:v>
                </c:pt>
                <c:pt idx="173">
                  <c:v>2396.61951</c:v>
                </c:pt>
                <c:pt idx="174">
                  <c:v>2450.5981499999998</c:v>
                </c:pt>
                <c:pt idx="175">
                  <c:v>2513.9257499999999</c:v>
                </c:pt>
                <c:pt idx="176">
                  <c:v>2467.5077000000001</c:v>
                </c:pt>
                <c:pt idx="177">
                  <c:v>2481.8219800000002</c:v>
                </c:pt>
                <c:pt idx="178">
                  <c:v>2504.4430000000002</c:v>
                </c:pt>
                <c:pt idx="179">
                  <c:v>2634.1606499999998</c:v>
                </c:pt>
                <c:pt idx="180">
                  <c:v>2669.9191000000001</c:v>
                </c:pt>
                <c:pt idx="181">
                  <c:v>2770.0497999999998</c:v>
                </c:pt>
                <c:pt idx="182">
                  <c:v>2823.4193599999999</c:v>
                </c:pt>
                <c:pt idx="183">
                  <c:v>2889.4643999999998</c:v>
                </c:pt>
                <c:pt idx="184">
                  <c:v>2850.6623</c:v>
                </c:pt>
                <c:pt idx="185">
                  <c:v>2995.7159700000002</c:v>
                </c:pt>
                <c:pt idx="186">
                  <c:v>2908.9552199999998</c:v>
                </c:pt>
                <c:pt idx="187">
                  <c:v>3000.1785100000002</c:v>
                </c:pt>
                <c:pt idx="188">
                  <c:v>3138.0899899999999</c:v>
                </c:pt>
                <c:pt idx="189">
                  <c:v>3233.7200600000001</c:v>
                </c:pt>
                <c:pt idx="190">
                  <c:v>3315.58529</c:v>
                </c:pt>
                <c:pt idx="191">
                  <c:v>3200.95199</c:v>
                </c:pt>
                <c:pt idx="192">
                  <c:v>3347.3758699999998</c:v>
                </c:pt>
                <c:pt idx="193">
                  <c:v>3375.5129700000002</c:v>
                </c:pt>
                <c:pt idx="194">
                  <c:v>3400.4648699999998</c:v>
                </c:pt>
                <c:pt idx="195">
                  <c:v>3480.2876799999999</c:v>
                </c:pt>
                <c:pt idx="196">
                  <c:v>3552.1817500000002</c:v>
                </c:pt>
                <c:pt idx="197">
                  <c:v>3503.1938599999999</c:v>
                </c:pt>
                <c:pt idx="198">
                  <c:v>3643.3392800000001</c:v>
                </c:pt>
                <c:pt idx="199">
                  <c:v>3592.2464399999999</c:v>
                </c:pt>
                <c:pt idx="200">
                  <c:v>3679.98756</c:v>
                </c:pt>
                <c:pt idx="201">
                  <c:v>3778.95984</c:v>
                </c:pt>
                <c:pt idx="202">
                  <c:v>3769.4402399999999</c:v>
                </c:pt>
                <c:pt idx="203">
                  <c:v>3656.2845400000001</c:v>
                </c:pt>
                <c:pt idx="204">
                  <c:v>3866.4167299999999</c:v>
                </c:pt>
                <c:pt idx="205">
                  <c:v>3805.27135</c:v>
                </c:pt>
                <c:pt idx="206">
                  <c:v>3841.77612</c:v>
                </c:pt>
                <c:pt idx="207">
                  <c:v>3891.1785199999999</c:v>
                </c:pt>
                <c:pt idx="208">
                  <c:v>3815.8528900000001</c:v>
                </c:pt>
                <c:pt idx="209">
                  <c:v>3895.7996899999998</c:v>
                </c:pt>
                <c:pt idx="210">
                  <c:v>3660.7511500000001</c:v>
                </c:pt>
                <c:pt idx="211">
                  <c:v>3570.17139</c:v>
                </c:pt>
                <c:pt idx="212">
                  <c:v>3871.3298799999998</c:v>
                </c:pt>
                <c:pt idx="213">
                  <c:v>3882.8426399999998</c:v>
                </c:pt>
                <c:pt idx="214">
                  <c:v>3821.6029899999999</c:v>
                </c:pt>
                <c:pt idx="215">
                  <c:v>3631.9588600000002</c:v>
                </c:pt>
                <c:pt idx="216">
                  <c:v>3627.0586499999999</c:v>
                </c:pt>
                <c:pt idx="217">
                  <c:v>3873.11177</c:v>
                </c:pt>
                <c:pt idx="218">
                  <c:v>3888.1267899999998</c:v>
                </c:pt>
                <c:pt idx="219">
                  <c:v>3957.95037</c:v>
                </c:pt>
                <c:pt idx="220">
                  <c:v>3968.2057</c:v>
                </c:pt>
                <c:pt idx="221">
                  <c:v>4114.5084399999996</c:v>
                </c:pt>
                <c:pt idx="222">
                  <c:v>4120.2854100000004</c:v>
                </c:pt>
                <c:pt idx="223">
                  <c:v>4121.0644199999997</c:v>
                </c:pt>
                <c:pt idx="224">
                  <c:v>4045.8913499999999</c:v>
                </c:pt>
                <c:pt idx="225">
                  <c:v>4195.7304700000004</c:v>
                </c:pt>
                <c:pt idx="226">
                  <c:v>4278.66374</c:v>
                </c:pt>
                <c:pt idx="227">
                  <c:v>4359.8147600000002</c:v>
                </c:pt>
                <c:pt idx="228">
                  <c:v>4532.9252299999998</c:v>
                </c:pt>
                <c:pt idx="229">
                  <c:v>4538.2127799999998</c:v>
                </c:pt>
                <c:pt idx="230">
                  <c:v>4584.8198400000001</c:v>
                </c:pt>
                <c:pt idx="231">
                  <c:v>4649.3410899999999</c:v>
                </c:pt>
                <c:pt idx="232">
                  <c:v>4678.3601099999996</c:v>
                </c:pt>
                <c:pt idx="233">
                  <c:v>4774.5597399999997</c:v>
                </c:pt>
                <c:pt idx="234">
                  <c:v>4789.17569</c:v>
                </c:pt>
                <c:pt idx="235">
                  <c:v>4887.9675200000001</c:v>
                </c:pt>
                <c:pt idx="236">
                  <c:v>5002.0302000000001</c:v>
                </c:pt>
                <c:pt idx="237">
                  <c:v>5155.44139</c:v>
                </c:pt>
                <c:pt idx="238">
                  <c:v>5212.7629699999998</c:v>
                </c:pt>
                <c:pt idx="239">
                  <c:v>5511.2142700000004</c:v>
                </c:pt>
              </c:numCache>
            </c:numRef>
          </c:val>
          <c:smooth val="0"/>
          <c:extLst>
            <c:ext xmlns:c16="http://schemas.microsoft.com/office/drawing/2014/chart" uri="{C3380CC4-5D6E-409C-BE32-E72D297353CC}">
              <c16:uniqueId val="{00000000-3B33-4F13-870D-79A652ED406C}"/>
            </c:ext>
          </c:extLst>
        </c:ser>
        <c:dLbls>
          <c:showLegendKey val="0"/>
          <c:showVal val="0"/>
          <c:showCatName val="0"/>
          <c:showSerName val="0"/>
          <c:showPercent val="0"/>
          <c:showBubbleSize val="0"/>
        </c:dLbls>
        <c:smooth val="0"/>
        <c:axId val="62396288"/>
        <c:axId val="62418944"/>
      </c:lineChart>
      <c:dateAx>
        <c:axId val="62396288"/>
        <c:scaling>
          <c:orientation val="minMax"/>
          <c:max val="43132"/>
          <c:min val="35827"/>
        </c:scaling>
        <c:delete val="0"/>
        <c:axPos val="b"/>
        <c:title>
          <c:tx>
            <c:rich>
              <a:bodyPr/>
              <a:lstStyle/>
              <a:p>
                <a:pPr>
                  <a:defRPr/>
                </a:pPr>
                <a:r>
                  <a:rPr lang="en-US" dirty="0"/>
                  <a:t>YEAR</a:t>
                </a:r>
              </a:p>
            </c:rich>
          </c:tx>
          <c:overlay val="0"/>
        </c:title>
        <c:numFmt formatCode="yyyy" sourceLinked="0"/>
        <c:majorTickMark val="out"/>
        <c:minorTickMark val="none"/>
        <c:tickLblPos val="nextTo"/>
        <c:crossAx val="62418944"/>
        <c:crosses val="autoZero"/>
        <c:auto val="1"/>
        <c:lblOffset val="100"/>
        <c:baseTimeUnit val="days"/>
      </c:dateAx>
      <c:valAx>
        <c:axId val="62418944"/>
        <c:scaling>
          <c:orientation val="minMax"/>
        </c:scaling>
        <c:delete val="0"/>
        <c:axPos val="l"/>
        <c:majorGridlines/>
        <c:title>
          <c:tx>
            <c:rich>
              <a:bodyPr rot="-5400000" vert="horz"/>
              <a:lstStyle/>
              <a:p>
                <a:pPr>
                  <a:defRPr sz="1600" b="0">
                    <a:solidFill>
                      <a:schemeClr val="bg1">
                        <a:lumMod val="50000"/>
                      </a:schemeClr>
                    </a:solidFill>
                  </a:defRPr>
                </a:pPr>
                <a:r>
                  <a:rPr lang="en-US" sz="1600" b="0" dirty="0">
                    <a:solidFill>
                      <a:schemeClr val="bg1">
                        <a:lumMod val="50000"/>
                      </a:schemeClr>
                    </a:solidFill>
                  </a:rPr>
                  <a:t>S&amp;P 500 INDEX</a:t>
                </a:r>
                <a:r>
                  <a:rPr lang="en-US" sz="1600" b="0" baseline="0" dirty="0">
                    <a:solidFill>
                      <a:schemeClr val="bg1">
                        <a:lumMod val="50000"/>
                      </a:schemeClr>
                    </a:solidFill>
                  </a:rPr>
                  <a:t> LEVEL</a:t>
                </a:r>
                <a:endParaRPr lang="en-US" sz="1600" b="0" dirty="0">
                  <a:solidFill>
                    <a:schemeClr val="bg1">
                      <a:lumMod val="50000"/>
                    </a:schemeClr>
                  </a:solidFill>
                </a:endParaRPr>
              </a:p>
            </c:rich>
          </c:tx>
          <c:layout>
            <c:manualLayout>
              <c:xMode val="edge"/>
              <c:yMode val="edge"/>
              <c:x val="8.2786596207523374E-3"/>
              <c:y val="0.33926596764565786"/>
            </c:manualLayout>
          </c:layout>
          <c:overlay val="0"/>
        </c:title>
        <c:numFmt formatCode="_(* #,##0_);_(* \(#,##0\);_(* &quot;-&quot;_);_(@_)" sourceLinked="0"/>
        <c:majorTickMark val="out"/>
        <c:minorTickMark val="none"/>
        <c:tickLblPos val="nextTo"/>
        <c:txPr>
          <a:bodyPr/>
          <a:lstStyle/>
          <a:p>
            <a:pPr>
              <a:defRPr sz="1200"/>
            </a:pPr>
            <a:endParaRPr lang="en-US"/>
          </a:p>
        </c:txPr>
        <c:crossAx val="62396288"/>
        <c:crosses val="autoZero"/>
        <c:crossBetween val="midCat"/>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triangle"/>
            <c:size val="6"/>
          </c:marker>
          <c:cat>
            <c:numRef>
              <c:f>Sheet2!$A$2:$A$13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Sheet2!$B$2:$B$13</c:f>
              <c:numCache>
                <c:formatCode>"$"#,##0</c:formatCode>
                <c:ptCount val="12"/>
                <c:pt idx="0">
                  <c:v>100000</c:v>
                </c:pt>
                <c:pt idx="1">
                  <c:v>101270</c:v>
                </c:pt>
                <c:pt idx="2">
                  <c:v>103649.645</c:v>
                </c:pt>
                <c:pt idx="3">
                  <c:v>106088.06420750002</c:v>
                </c:pt>
                <c:pt idx="4">
                  <c:v>107434.98599430126</c:v>
                </c:pt>
                <c:pt idx="5">
                  <c:v>109965.19294507433</c:v>
                </c:pt>
                <c:pt idx="6">
                  <c:v>112557.98713647542</c:v>
                </c:pt>
                <c:pt idx="7">
                  <c:v>115214.9661786083</c:v>
                </c:pt>
                <c:pt idx="8">
                  <c:v>116677.12154654312</c:v>
                </c:pt>
                <c:pt idx="9">
                  <c:v>119434.25626288654</c:v>
                </c:pt>
                <c:pt idx="10">
                  <c:v>122259.74478413546</c:v>
                </c:pt>
                <c:pt idx="11">
                  <c:v>123810.861665626</c:v>
                </c:pt>
              </c:numCache>
            </c:numRef>
          </c:val>
          <c:smooth val="0"/>
          <c:extLst>
            <c:ext xmlns:c16="http://schemas.microsoft.com/office/drawing/2014/chart" uri="{C3380CC4-5D6E-409C-BE32-E72D297353CC}">
              <c16:uniqueId val="{00000000-6922-4A09-A8BF-763DE577E58E}"/>
            </c:ext>
          </c:extLst>
        </c:ser>
        <c:ser>
          <c:idx val="1"/>
          <c:order val="1"/>
          <c:spPr>
            <a:ln>
              <a:solidFill>
                <a:schemeClr val="accent3"/>
              </a:solidFill>
            </a:ln>
          </c:spPr>
          <c:marker>
            <c:symbol val="square"/>
            <c:size val="6"/>
            <c:spPr>
              <a:solidFill>
                <a:schemeClr val="accent3"/>
              </a:solidFill>
              <a:ln>
                <a:noFill/>
              </a:ln>
            </c:spPr>
          </c:marker>
          <c:cat>
            <c:numRef>
              <c:f>Sheet2!$A$2:$A$13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Sheet2!$C$2:$C$13</c:f>
              <c:numCache>
                <c:formatCode>"$"#,##0</c:formatCode>
                <c:ptCount val="12"/>
                <c:pt idx="0">
                  <c:v>100000</c:v>
                </c:pt>
                <c:pt idx="1">
                  <c:v>103560.00000000001</c:v>
                </c:pt>
                <c:pt idx="2">
                  <c:v>104543.82000000002</c:v>
                </c:pt>
                <c:pt idx="3">
                  <c:v>105118.81101000003</c:v>
                </c:pt>
                <c:pt idx="4">
                  <c:v>105497.23872963604</c:v>
                </c:pt>
                <c:pt idx="5">
                  <c:v>105760.98182646012</c:v>
                </c:pt>
                <c:pt idx="6">
                  <c:v>105983.07988829569</c:v>
                </c:pt>
                <c:pt idx="7">
                  <c:v>106205.64435606111</c:v>
                </c:pt>
                <c:pt idx="8">
                  <c:v>106439.29677364444</c:v>
                </c:pt>
                <c:pt idx="9">
                  <c:v>106694.75108590118</c:v>
                </c:pt>
                <c:pt idx="10">
                  <c:v>107036.17428937608</c:v>
                </c:pt>
                <c:pt idx="11">
                  <c:v>107744.75376317176</c:v>
                </c:pt>
              </c:numCache>
            </c:numRef>
          </c:val>
          <c:smooth val="0"/>
          <c:extLst>
            <c:ext xmlns:c16="http://schemas.microsoft.com/office/drawing/2014/chart" uri="{C3380CC4-5D6E-409C-BE32-E72D297353CC}">
              <c16:uniqueId val="{00000001-6922-4A09-A8BF-763DE577E58E}"/>
            </c:ext>
          </c:extLst>
        </c:ser>
        <c:dLbls>
          <c:showLegendKey val="0"/>
          <c:showVal val="0"/>
          <c:showCatName val="0"/>
          <c:showSerName val="0"/>
          <c:showPercent val="0"/>
          <c:showBubbleSize val="0"/>
        </c:dLbls>
        <c:marker val="1"/>
        <c:smooth val="0"/>
        <c:axId val="69429120"/>
        <c:axId val="69435776"/>
      </c:lineChart>
      <c:catAx>
        <c:axId val="69429120"/>
        <c:scaling>
          <c:orientation val="minMax"/>
        </c:scaling>
        <c:delete val="0"/>
        <c:axPos val="b"/>
        <c:title>
          <c:tx>
            <c:rich>
              <a:bodyPr/>
              <a:lstStyle/>
              <a:p>
                <a:pPr>
                  <a:defRPr/>
                </a:pPr>
                <a:r>
                  <a:rPr lang="en-US" dirty="0"/>
                  <a:t>YEAR</a:t>
                </a:r>
              </a:p>
            </c:rich>
          </c:tx>
          <c:overlay val="0"/>
        </c:title>
        <c:numFmt formatCode="General" sourceLinked="1"/>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69435776"/>
        <c:crosses val="autoZero"/>
        <c:auto val="1"/>
        <c:lblAlgn val="ctr"/>
        <c:lblOffset val="100"/>
        <c:noMultiLvlLbl val="0"/>
      </c:catAx>
      <c:valAx>
        <c:axId val="69435776"/>
        <c:scaling>
          <c:orientation val="minMax"/>
          <c:max val="140000"/>
          <c:min val="90000"/>
        </c:scaling>
        <c:delete val="0"/>
        <c:axPos val="l"/>
        <c:title>
          <c:tx>
            <c:rich>
              <a:bodyPr rot="-5400000" vert="horz"/>
              <a:lstStyle/>
              <a:p>
                <a:pPr>
                  <a:defRPr/>
                </a:pPr>
                <a:r>
                  <a:rPr lang="en-US" dirty="0"/>
                  <a:t>VALUE</a:t>
                </a:r>
              </a:p>
            </c:rich>
          </c:tx>
          <c:overlay val="0"/>
        </c:title>
        <c:numFmt formatCode="&quot;$&quot;#,##0" sourceLinked="1"/>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69429120"/>
        <c:crosses val="autoZero"/>
        <c:crossBetween val="midCat"/>
        <c:majorUnit val="10000"/>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312410700866179"/>
          <c:y val="3.7792700679375874E-2"/>
          <c:w val="0.8159228965712485"/>
          <c:h val="0.81374474804550601"/>
        </c:manualLayout>
      </c:layout>
      <c:lineChart>
        <c:grouping val="standard"/>
        <c:varyColors val="0"/>
        <c:ser>
          <c:idx val="0"/>
          <c:order val="0"/>
          <c:spPr>
            <a:ln>
              <a:solidFill>
                <a:srgbClr val="00A9E0"/>
              </a:solidFill>
            </a:ln>
          </c:spPr>
          <c:marker>
            <c:symbol val="triangle"/>
            <c:size val="6"/>
            <c:spPr>
              <a:solidFill>
                <a:srgbClr val="00A9E0"/>
              </a:solidFill>
              <a:ln>
                <a:noFill/>
              </a:ln>
            </c:spPr>
          </c:marker>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"$"#,##0</c:formatCode>
                <c:ptCount val="12"/>
                <c:pt idx="0">
                  <c:v>100000</c:v>
                </c:pt>
                <c:pt idx="1">
                  <c:v>101460</c:v>
                </c:pt>
                <c:pt idx="2">
                  <c:v>105433.83</c:v>
                </c:pt>
                <c:pt idx="3">
                  <c:v>109570.854465</c:v>
                </c:pt>
                <c:pt idx="4">
                  <c:v>111165.31597088248</c:v>
                </c:pt>
                <c:pt idx="5">
                  <c:v>115531.45803804326</c:v>
                </c:pt>
                <c:pt idx="6">
                  <c:v>120077.25473766084</c:v>
                </c:pt>
                <c:pt idx="7">
                  <c:v>124810.32644031895</c:v>
                </c:pt>
                <c:pt idx="8">
                  <c:v>126616.68992370687</c:v>
                </c:pt>
                <c:pt idx="9">
                  <c:v>131612.25373375838</c:v>
                </c:pt>
                <c:pt idx="10">
                  <c:v>136814.01088143198</c:v>
                </c:pt>
                <c:pt idx="11">
                  <c:v>138787.80436406418</c:v>
                </c:pt>
              </c:numCache>
            </c:numRef>
          </c:val>
          <c:smooth val="0"/>
          <c:extLst>
            <c:ext xmlns:c16="http://schemas.microsoft.com/office/drawing/2014/chart" uri="{C3380CC4-5D6E-409C-BE32-E72D297353CC}">
              <c16:uniqueId val="{00000000-7959-49F7-B7A2-A3663A06326F}"/>
            </c:ext>
          </c:extLst>
        </c:ser>
        <c:ser>
          <c:idx val="1"/>
          <c:order val="1"/>
          <c:spPr>
            <a:ln>
              <a:solidFill>
                <a:srgbClr val="004B87"/>
              </a:solidFill>
            </a:ln>
          </c:spPr>
          <c:marker>
            <c:symbol val="square"/>
            <c:size val="6"/>
            <c:spPr>
              <a:solidFill>
                <a:srgbClr val="004B87"/>
              </a:solidFill>
              <a:ln>
                <a:noFill/>
              </a:ln>
            </c:spPr>
          </c:marker>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Sheet1!$C$2:$C$13</c:f>
              <c:numCache>
                <c:formatCode>"$"#,##0</c:formatCode>
                <c:ptCount val="12"/>
                <c:pt idx="0">
                  <c:v>100000</c:v>
                </c:pt>
                <c:pt idx="1">
                  <c:v>103560.00000000001</c:v>
                </c:pt>
                <c:pt idx="2">
                  <c:v>104543.82000000002</c:v>
                </c:pt>
                <c:pt idx="3">
                  <c:v>105118.81101000003</c:v>
                </c:pt>
                <c:pt idx="4">
                  <c:v>105497.23872963604</c:v>
                </c:pt>
                <c:pt idx="5">
                  <c:v>105760.98182646012</c:v>
                </c:pt>
                <c:pt idx="6">
                  <c:v>105983.07988829569</c:v>
                </c:pt>
                <c:pt idx="7">
                  <c:v>106205.64435606111</c:v>
                </c:pt>
                <c:pt idx="8">
                  <c:v>106439.29677364444</c:v>
                </c:pt>
                <c:pt idx="9">
                  <c:v>106694.75108590118</c:v>
                </c:pt>
                <c:pt idx="10">
                  <c:v>107036.17428937608</c:v>
                </c:pt>
                <c:pt idx="11">
                  <c:v>107744.75376317176</c:v>
                </c:pt>
              </c:numCache>
            </c:numRef>
          </c:val>
          <c:smooth val="0"/>
          <c:extLst>
            <c:ext xmlns:c16="http://schemas.microsoft.com/office/drawing/2014/chart" uri="{C3380CC4-5D6E-409C-BE32-E72D297353CC}">
              <c16:uniqueId val="{00000001-7959-49F7-B7A2-A3663A06326F}"/>
            </c:ext>
          </c:extLst>
        </c:ser>
        <c:dLbls>
          <c:showLegendKey val="0"/>
          <c:showVal val="0"/>
          <c:showCatName val="0"/>
          <c:showSerName val="0"/>
          <c:showPercent val="0"/>
          <c:showBubbleSize val="0"/>
        </c:dLbls>
        <c:marker val="1"/>
        <c:smooth val="0"/>
        <c:axId val="69617152"/>
        <c:axId val="69623808"/>
      </c:lineChart>
      <c:catAx>
        <c:axId val="69617152"/>
        <c:scaling>
          <c:orientation val="minMax"/>
        </c:scaling>
        <c:delete val="0"/>
        <c:axPos val="b"/>
        <c:title>
          <c:tx>
            <c:rich>
              <a:bodyPr/>
              <a:lstStyle/>
              <a:p>
                <a:pPr>
                  <a:defRPr/>
                </a:pPr>
                <a:r>
                  <a:rPr lang="en-US" dirty="0"/>
                  <a:t>YEAR</a:t>
                </a:r>
              </a:p>
            </c:rich>
          </c:tx>
          <c:overlay val="0"/>
        </c:title>
        <c:numFmt formatCode="General" sourceLinked="1"/>
        <c:majorTickMark val="out"/>
        <c:minorTickMark val="none"/>
        <c:tickLblPos val="nextTo"/>
        <c:txPr>
          <a:bodyPr/>
          <a:lstStyle/>
          <a:p>
            <a:pPr>
              <a:defRPr sz="1000">
                <a:latin typeface="Arial" panose="020B0604020202020204" pitchFamily="34" charset="0"/>
                <a:cs typeface="Arial" panose="020B0604020202020204" pitchFamily="34" charset="0"/>
              </a:defRPr>
            </a:pPr>
            <a:endParaRPr lang="en-US"/>
          </a:p>
        </c:txPr>
        <c:crossAx val="69623808"/>
        <c:crosses val="autoZero"/>
        <c:auto val="1"/>
        <c:lblAlgn val="ctr"/>
        <c:lblOffset val="100"/>
        <c:noMultiLvlLbl val="0"/>
      </c:catAx>
      <c:valAx>
        <c:axId val="69623808"/>
        <c:scaling>
          <c:orientation val="minMax"/>
          <c:min val="90000"/>
        </c:scaling>
        <c:delete val="0"/>
        <c:axPos val="l"/>
        <c:title>
          <c:tx>
            <c:rich>
              <a:bodyPr rot="-5400000" vert="horz"/>
              <a:lstStyle/>
              <a:p>
                <a:pPr>
                  <a:defRPr/>
                </a:pPr>
                <a:r>
                  <a:rPr lang="en-US" dirty="0"/>
                  <a:t>VALUE</a:t>
                </a:r>
              </a:p>
            </c:rich>
          </c:tx>
          <c:overlay val="0"/>
        </c:title>
        <c:numFmt formatCode="&quot;$&quot;#,##0" sourceLinked="1"/>
        <c:majorTickMark val="out"/>
        <c:minorTickMark val="none"/>
        <c:tickLblPos val="nextTo"/>
        <c:txPr>
          <a:bodyPr/>
          <a:lstStyle/>
          <a:p>
            <a:pPr>
              <a:defRPr sz="1000">
                <a:latin typeface="Arial" panose="020B0604020202020204" pitchFamily="34" charset="0"/>
                <a:cs typeface="Arial" panose="020B0604020202020204" pitchFamily="34" charset="0"/>
              </a:defRPr>
            </a:pPr>
            <a:endParaRPr lang="en-US"/>
          </a:p>
        </c:txPr>
        <c:crossAx val="69617152"/>
        <c:crosses val="autoZero"/>
        <c:crossBetween val="midCat"/>
        <c:majorUnit val="10000"/>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8194879974638878E-2"/>
          <c:y val="0"/>
          <c:w val="0.69836806446117294"/>
          <c:h val="1"/>
        </c:manualLayout>
      </c:layout>
      <c:pieChart>
        <c:varyColors val="1"/>
        <c:ser>
          <c:idx val="0"/>
          <c:order val="0"/>
          <c:tx>
            <c:strRef>
              <c:f>Sheet1!$B$1</c:f>
              <c:strCache>
                <c:ptCount val="1"/>
                <c:pt idx="0">
                  <c:v>Sales</c:v>
                </c:pt>
              </c:strCache>
            </c:strRef>
          </c:tx>
          <c:spPr>
            <a:solidFill>
              <a:schemeClr val="accent3"/>
            </a:solidFill>
          </c:spPr>
          <c:explosion val="49"/>
          <c:dPt>
            <c:idx val="0"/>
            <c:bubble3D val="0"/>
            <c:explosion val="0"/>
            <c:spPr>
              <a:solidFill>
                <a:schemeClr val="accent1"/>
              </a:solidFill>
              <a:ln w="38100">
                <a:solidFill>
                  <a:schemeClr val="bg1"/>
                </a:solidFill>
              </a:ln>
            </c:spPr>
            <c:extLst>
              <c:ext xmlns:c16="http://schemas.microsoft.com/office/drawing/2014/chart" uri="{C3380CC4-5D6E-409C-BE32-E72D297353CC}">
                <c16:uniqueId val="{00000001-B03C-46E1-9E56-F1FCA72CCCBB}"/>
              </c:ext>
            </c:extLst>
          </c:dPt>
          <c:dPt>
            <c:idx val="1"/>
            <c:bubble3D val="0"/>
            <c:explosion val="21"/>
            <c:spPr>
              <a:solidFill>
                <a:srgbClr val="004E7D"/>
              </a:solidFill>
              <a:ln w="38100">
                <a:solidFill>
                  <a:schemeClr val="bg1"/>
                </a:solidFill>
              </a:ln>
            </c:spPr>
            <c:extLst>
              <c:ext xmlns:c16="http://schemas.microsoft.com/office/drawing/2014/chart" uri="{C3380CC4-5D6E-409C-BE32-E72D297353CC}">
                <c16:uniqueId val="{00000003-B03C-46E1-9E56-F1FCA72CCCBB}"/>
              </c:ext>
            </c:extLst>
          </c:dPt>
          <c:cat>
            <c:strRef>
              <c:f>Sheet1!$A$2:$A$3</c:f>
              <c:strCache>
                <c:ptCount val="2"/>
                <c:pt idx="0">
                  <c:v>1st Qtr</c:v>
                </c:pt>
                <c:pt idx="1">
                  <c:v>2nd Qtr</c:v>
                </c:pt>
              </c:strCache>
            </c:strRef>
          </c:cat>
          <c:val>
            <c:numRef>
              <c:f>Sheet1!$B$2:$B$3</c:f>
              <c:numCache>
                <c:formatCode>General</c:formatCode>
                <c:ptCount val="2"/>
                <c:pt idx="0">
                  <c:v>90</c:v>
                </c:pt>
                <c:pt idx="1">
                  <c:v>10</c:v>
                </c:pt>
              </c:numCache>
            </c:numRef>
          </c:val>
          <c:extLst>
            <c:ext xmlns:c16="http://schemas.microsoft.com/office/drawing/2014/chart" uri="{C3380CC4-5D6E-409C-BE32-E72D297353CC}">
              <c16:uniqueId val="{00000004-B03C-46E1-9E56-F1FCA72CCCBB}"/>
            </c:ext>
          </c:extLst>
        </c:ser>
        <c:dLbls>
          <c:showLegendKey val="0"/>
          <c:showVal val="0"/>
          <c:showCatName val="0"/>
          <c:showSerName val="0"/>
          <c:showPercent val="0"/>
          <c:showBubbleSize val="0"/>
          <c:showLeaderLines val="1"/>
        </c:dLbls>
        <c:firstSliceAng val="294"/>
      </c:pieChart>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37BDF18-CCE4-432F-B4AE-94BBCA889EA4}" type="datetimeFigureOut">
              <a:rPr lang="en-US" smtClean="0"/>
              <a:t>5/4/2020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4B3A130-E4BD-40A2-A740-E46FD3B51D99}" type="slidenum">
              <a:rPr lang="en-US" smtClean="0"/>
              <a:t>‹#›</a:t>
            </a:fld>
            <a:endParaRPr lang="en-US"/>
          </a:p>
        </p:txBody>
      </p:sp>
    </p:spTree>
    <p:extLst>
      <p:ext uri="{BB962C8B-B14F-4D97-AF65-F5344CB8AC3E}">
        <p14:creationId xmlns:p14="http://schemas.microsoft.com/office/powerpoint/2010/main" val="2426766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307FEF5-BD89-4316-A2F0-BA677B98046C}" type="datetimeFigureOut">
              <a:rPr lang="en-US" smtClean="0"/>
              <a:t>5/4/2020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AA6B9F4-DAEA-4315-8C62-17698F01C88E}" type="slidenum">
              <a:rPr lang="en-US" smtClean="0"/>
              <a:t>‹#›</a:t>
            </a:fld>
            <a:endParaRPr lang="en-US"/>
          </a:p>
        </p:txBody>
      </p:sp>
    </p:spTree>
    <p:extLst>
      <p:ext uri="{BB962C8B-B14F-4D97-AF65-F5344CB8AC3E}">
        <p14:creationId xmlns:p14="http://schemas.microsoft.com/office/powerpoint/2010/main" val="3813799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Hello!</a:t>
            </a:r>
            <a:r>
              <a:rPr lang="en-US" baseline="0" dirty="0">
                <a:latin typeface="Arial" panose="020B0604020202020204" pitchFamily="34" charset="0"/>
                <a:cs typeface="Arial" panose="020B0604020202020204" pitchFamily="34" charset="0"/>
              </a:rPr>
              <a:t> I’d like to thank you all for joining me today. </a:t>
            </a:r>
            <a:endParaRPr lang="en-US" dirty="0">
              <a:latin typeface="Arial" panose="020B0604020202020204" pitchFamily="34" charset="0"/>
              <a:cs typeface="Arial" panose="020B0604020202020204" pitchFamily="34" charset="0"/>
            </a:endParaRPr>
          </a:p>
          <a:p>
            <a:r>
              <a:rPr lang="en-US" b="1" baseline="0" dirty="0">
                <a:latin typeface="Arial" panose="020B0604020202020204" pitchFamily="34" charset="0"/>
                <a:cs typeface="Arial" panose="020B0604020202020204" pitchFamily="34" charset="0"/>
              </a:rPr>
              <a:t>&lt;&lt;Introduction&gt;&gt;</a:t>
            </a:r>
          </a:p>
          <a:p>
            <a:endParaRPr lang="en-US" baseline="0" dirty="0"/>
          </a:p>
          <a:p>
            <a:r>
              <a:rPr lang="en-US" baseline="0" dirty="0"/>
              <a:t>I’m sure many of you have customers who worry about market drops hitting their retirement assets, especially if a downturn hits when they’re ready to retire.  It’s the kind of fear that leads customers to lower-yielding fixed investments, which might miss the mark for their growth goals. That’s why your customers need a strategy to help protect their assets and optimize growth potential. </a:t>
            </a:r>
          </a:p>
          <a:p>
            <a:br>
              <a:rPr lang="en-US" baseline="0" dirty="0"/>
            </a:br>
            <a:r>
              <a:rPr lang="en-US" baseline="0" dirty="0"/>
              <a:t>Today, we’re going to talk about an annuity that’s designed to help customers create a strategy to grow their retirement savings and avoid potential market drops.  It’s called Protective Indexed Annuity NY. </a:t>
            </a:r>
          </a:p>
          <a:p>
            <a:endParaRPr lang="en-US" baseline="0" dirty="0"/>
          </a:p>
          <a:p>
            <a:r>
              <a:rPr lang="en-US" baseline="0" dirty="0"/>
              <a:t>By the end of our discussion, you’ll be able to identify the type of customer who could benefit from this annuity, explain why they need a strategy to safely grow their assets and show them a solution to do just that. Protective Indexed Annuity NY can help you strengthen customer relationships and grow your business by providing a go-to strategy for protecting and growing their savings. </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t>1</a:t>
            </a:fld>
            <a:endParaRPr lang="en-US"/>
          </a:p>
        </p:txBody>
      </p:sp>
    </p:spTree>
    <p:extLst>
      <p:ext uri="{BB962C8B-B14F-4D97-AF65-F5344CB8AC3E}">
        <p14:creationId xmlns:p14="http://schemas.microsoft.com/office/powerpoint/2010/main" val="1630393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what she would have earned without the Return of Purchase</a:t>
            </a:r>
            <a:r>
              <a:rPr lang="en-US" baseline="0" dirty="0"/>
              <a:t> Payments option.  As you can see, she would have earned even more. </a:t>
            </a:r>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564332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9426">
              <a:defRPr/>
            </a:pPr>
            <a:r>
              <a:rPr lang="en-US" dirty="0"/>
              <a:t>And</a:t>
            </a:r>
            <a:r>
              <a:rPr lang="en-US" baseline="0" dirty="0"/>
              <a:t> for whatever reason, she has penalty free access to a portion of her money at any time — up to 10% annually. Plus, additional access in case something happens to</a:t>
            </a:r>
            <a:r>
              <a:rPr lang="en-US" b="1" dirty="0"/>
              <a:t> </a:t>
            </a:r>
            <a:r>
              <a:rPr lang="en-US" dirty="0"/>
              <a:t>her or if she had</a:t>
            </a:r>
            <a:r>
              <a:rPr lang="en-US" baseline="0" dirty="0"/>
              <a:t> a</a:t>
            </a:r>
            <a:r>
              <a:rPr lang="en-US" dirty="0"/>
              <a:t> spouse, like unemployment, terminal illness or a nursing home stay.</a:t>
            </a:r>
          </a:p>
        </p:txBody>
      </p:sp>
      <p:sp>
        <p:nvSpPr>
          <p:cNvPr id="4" name="Slide Number Placeholder 3"/>
          <p:cNvSpPr>
            <a:spLocks noGrp="1"/>
          </p:cNvSpPr>
          <p:nvPr>
            <p:ph type="sldNum" sz="quarter" idx="10"/>
          </p:nvPr>
        </p:nvSpPr>
        <p:spPr/>
        <p:txBody>
          <a:bodyPr/>
          <a:lstStyle/>
          <a:p>
            <a:fld id="{F9F13F04-FA1C-4742-B722-94D08BB273AC}" type="slidenum">
              <a:rPr lang="en-US" smtClean="0"/>
              <a:t>11</a:t>
            </a:fld>
            <a:endParaRPr lang="en-US"/>
          </a:p>
        </p:txBody>
      </p:sp>
    </p:spTree>
    <p:extLst>
      <p:ext uri="{BB962C8B-B14F-4D97-AF65-F5344CB8AC3E}">
        <p14:creationId xmlns:p14="http://schemas.microsoft.com/office/powerpoint/2010/main" val="1863087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Think of three customers who are coming in to see you in the next few weeks. </a:t>
            </a:r>
          </a:p>
          <a:p>
            <a:pPr lvl="0"/>
            <a:endParaRPr lang="en-US" dirty="0"/>
          </a:p>
          <a:p>
            <a:pPr lvl="0"/>
            <a:r>
              <a:rPr lang="en-US" dirty="0"/>
              <a:t>Now put a check mark next to their name for every “yes” answer to these questions…</a:t>
            </a:r>
          </a:p>
          <a:p>
            <a:pPr lvl="0"/>
            <a:endParaRPr lang="en-US" dirty="0"/>
          </a:p>
          <a:p>
            <a:pPr lvl="0"/>
            <a:r>
              <a:rPr lang="en-US" dirty="0"/>
              <a:t>[Read the questions on the slide]</a:t>
            </a:r>
          </a:p>
          <a:p>
            <a:pPr lvl="0"/>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t>12</a:t>
            </a:fld>
            <a:endParaRPr lang="en-US"/>
          </a:p>
        </p:txBody>
      </p:sp>
    </p:spTree>
    <p:extLst>
      <p:ext uri="{BB962C8B-B14F-4D97-AF65-F5344CB8AC3E}">
        <p14:creationId xmlns:p14="http://schemas.microsoft.com/office/powerpoint/2010/main" val="137355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31672">
              <a:defRPr/>
            </a:pPr>
            <a:r>
              <a:rPr lang="en-US" dirty="0"/>
              <a:t>If you have questions or would like support at point of sale, give me a call!</a:t>
            </a:r>
          </a:p>
          <a:p>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solidFill>
                  <a:prstClr val="black"/>
                </a:solidFill>
              </a:rPr>
              <a:pPr/>
              <a:t>13</a:t>
            </a:fld>
            <a:endParaRPr lang="en-US" dirty="0">
              <a:solidFill>
                <a:prstClr val="black"/>
              </a:solidFill>
            </a:endParaRPr>
          </a:p>
        </p:txBody>
      </p:sp>
    </p:spTree>
    <p:extLst>
      <p:ext uri="{BB962C8B-B14F-4D97-AF65-F5344CB8AC3E}">
        <p14:creationId xmlns:p14="http://schemas.microsoft.com/office/powerpoint/2010/main" val="2505691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Let’s take a moment to review some important information…</a:t>
            </a:r>
          </a:p>
          <a:p>
            <a:endParaRPr lang="en-US" baseline="0" dirty="0"/>
          </a:p>
        </p:txBody>
      </p:sp>
      <p:sp>
        <p:nvSpPr>
          <p:cNvPr id="4" name="Slide Number Placeholder 3"/>
          <p:cNvSpPr>
            <a:spLocks noGrp="1"/>
          </p:cNvSpPr>
          <p:nvPr>
            <p:ph type="sldNum" sz="quarter" idx="10"/>
          </p:nvPr>
        </p:nvSpPr>
        <p:spPr/>
        <p:txBody>
          <a:bodyPr/>
          <a:lstStyle/>
          <a:p>
            <a:fld id="{F9F13F04-FA1C-4742-B722-94D08BB273AC}" type="slidenum">
              <a:rPr lang="en-US" smtClean="0"/>
              <a:t>14</a:t>
            </a:fld>
            <a:endParaRPr lang="en-US"/>
          </a:p>
        </p:txBody>
      </p:sp>
    </p:spTree>
    <p:extLst>
      <p:ext uri="{BB962C8B-B14F-4D97-AF65-F5344CB8AC3E}">
        <p14:creationId xmlns:p14="http://schemas.microsoft.com/office/powerpoint/2010/main" val="25721834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Review slide </a:t>
            </a:r>
          </a:p>
          <a:p>
            <a:endParaRPr lang="en-US" baseline="0" dirty="0"/>
          </a:p>
        </p:txBody>
      </p:sp>
      <p:sp>
        <p:nvSpPr>
          <p:cNvPr id="4" name="Slide Number Placeholder 3"/>
          <p:cNvSpPr>
            <a:spLocks noGrp="1"/>
          </p:cNvSpPr>
          <p:nvPr>
            <p:ph type="sldNum" sz="quarter" idx="10"/>
          </p:nvPr>
        </p:nvSpPr>
        <p:spPr/>
        <p:txBody>
          <a:bodyPr/>
          <a:lstStyle/>
          <a:p>
            <a:fld id="{F9F13F04-FA1C-4742-B722-94D08BB273AC}" type="slidenum">
              <a:rPr lang="en-US" smtClean="0"/>
              <a:t>15</a:t>
            </a:fld>
            <a:endParaRPr lang="en-US"/>
          </a:p>
        </p:txBody>
      </p:sp>
    </p:spTree>
    <p:extLst>
      <p:ext uri="{BB962C8B-B14F-4D97-AF65-F5344CB8AC3E}">
        <p14:creationId xmlns:p14="http://schemas.microsoft.com/office/powerpoint/2010/main" val="1787983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Review slide </a:t>
            </a:r>
          </a:p>
          <a:p>
            <a:endParaRPr lang="en-US" baseline="0" dirty="0"/>
          </a:p>
        </p:txBody>
      </p:sp>
      <p:sp>
        <p:nvSpPr>
          <p:cNvPr id="4" name="Slide Number Placeholder 3"/>
          <p:cNvSpPr>
            <a:spLocks noGrp="1"/>
          </p:cNvSpPr>
          <p:nvPr>
            <p:ph type="sldNum" sz="quarter" idx="10"/>
          </p:nvPr>
        </p:nvSpPr>
        <p:spPr/>
        <p:txBody>
          <a:bodyPr/>
          <a:lstStyle/>
          <a:p>
            <a:fld id="{F9F13F04-FA1C-4742-B722-94D08BB273AC}" type="slidenum">
              <a:rPr lang="en-US" smtClean="0"/>
              <a:t>16</a:t>
            </a:fld>
            <a:endParaRPr lang="en-US"/>
          </a:p>
        </p:txBody>
      </p:sp>
    </p:spTree>
    <p:extLst>
      <p:ext uri="{BB962C8B-B14F-4D97-AF65-F5344CB8AC3E}">
        <p14:creationId xmlns:p14="http://schemas.microsoft.com/office/powerpoint/2010/main" val="5964345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Let’s take a moment to review some important information…</a:t>
            </a:r>
          </a:p>
          <a:p>
            <a:endParaRPr lang="en-US" baseline="0" dirty="0"/>
          </a:p>
        </p:txBody>
      </p:sp>
      <p:sp>
        <p:nvSpPr>
          <p:cNvPr id="4" name="Slide Number Placeholder 3"/>
          <p:cNvSpPr>
            <a:spLocks noGrp="1"/>
          </p:cNvSpPr>
          <p:nvPr>
            <p:ph type="sldNum" sz="quarter" idx="10"/>
          </p:nvPr>
        </p:nvSpPr>
        <p:spPr/>
        <p:txBody>
          <a:bodyPr/>
          <a:lstStyle/>
          <a:p>
            <a:fld id="{F9F13F04-FA1C-4742-B722-94D08BB273AC}" type="slidenum">
              <a:rPr lang="en-US" smtClean="0"/>
              <a:t>17</a:t>
            </a:fld>
            <a:endParaRPr lang="en-US"/>
          </a:p>
        </p:txBody>
      </p:sp>
    </p:spTree>
    <p:extLst>
      <p:ext uri="{BB962C8B-B14F-4D97-AF65-F5344CB8AC3E}">
        <p14:creationId xmlns:p14="http://schemas.microsoft.com/office/powerpoint/2010/main" val="2572183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A0FA4FBF-F2CD-48C6-842C-BCD4EE423C91}"/>
              </a:ext>
            </a:extLst>
          </p:cNvPr>
          <p:cNvSpPr>
            <a:spLocks noGrp="1"/>
          </p:cNvSpPr>
          <p:nvPr>
            <p:ph type="body" idx="1"/>
          </p:nvPr>
        </p:nvSpPr>
        <p:spPr/>
        <p:txBody>
          <a:bodyPr/>
          <a:lstStyle/>
          <a:p>
            <a:endParaRPr lang="en-US" baseline="0" dirty="0"/>
          </a:p>
          <a:p>
            <a:r>
              <a:rPr lang="en-US" baseline="0" dirty="0"/>
              <a:t>To start, what is the risk to customers focused on growing their retirement savings? Market volatility is the “unpredictable disrupter” of retirement plans.  In basic terms, customers might think of it as a measure of market movements and how frequently they occur. But what many customers don’t realize is what could happen if a negative return were to hit their assets right before they are needed.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&lt;&lt; Review facts on the slide&gt;&gt;</a:t>
            </a:r>
          </a:p>
          <a:p>
            <a:endParaRPr lang="en-US" baseline="0" dirty="0"/>
          </a:p>
          <a:p>
            <a:r>
              <a:rPr lang="en-US" baseline="0" dirty="0"/>
              <a:t>A negative return can happen at any time, regardless of whether the markets are more or less volatile.  And if customers are at or near retirement, they most likely won’t have time to recover from a significant drop. But they also can’t let the fear of a steep drop get in the way of attractive growth options because they’re trying avoid the uncertainty. These customers need solutions that offer a safer way to grow their assets. </a:t>
            </a:r>
          </a:p>
          <a:p>
            <a:endParaRPr lang="en-US" baseline="0" dirty="0"/>
          </a:p>
          <a:p>
            <a:r>
              <a:rPr lang="en-US" baseline="0" dirty="0"/>
              <a:t>Let’s take a look at a hypothetical example.</a:t>
            </a:r>
          </a:p>
          <a:p>
            <a:endParaRPr lang="en-US" baseline="0" dirty="0"/>
          </a:p>
          <a:p>
            <a:endParaRPr lang="en-US" baseline="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Meet Alice, she is probably like some customers in your book of business. </a:t>
            </a:r>
          </a:p>
          <a:p>
            <a:endParaRPr lang="en-US" dirty="0"/>
          </a:p>
          <a:p>
            <a:pPr marL="174698" indent="-174698">
              <a:buFont typeface="Arial" panose="020B0604020202020204" pitchFamily="34" charset="0"/>
              <a:buChar char="•"/>
            </a:pPr>
            <a:r>
              <a:rPr lang="en-US" dirty="0"/>
              <a:t>She’s female, age 61, divorced, two children</a:t>
            </a:r>
          </a:p>
          <a:p>
            <a:pPr marL="171431" indent="-171431">
              <a:buFont typeface="Arial" panose="020B0604020202020204" pitchFamily="34" charset="0"/>
              <a:buChar char="•"/>
            </a:pPr>
            <a:r>
              <a:rPr lang="en-US" dirty="0"/>
              <a:t>Annual Household income — $75,000, and she has around $500,000 in investable assets</a:t>
            </a:r>
          </a:p>
          <a:p>
            <a:pPr marL="171431" indent="-171431">
              <a:buFont typeface="Arial" panose="020B0604020202020204" pitchFamily="34" charset="0"/>
              <a:buChar char="•"/>
            </a:pPr>
            <a:r>
              <a:rPr lang="en-US" dirty="0"/>
              <a:t>She understands basic financial concepts, and trusts you as her</a:t>
            </a:r>
            <a:r>
              <a:rPr lang="en-US" baseline="0" dirty="0"/>
              <a:t> </a:t>
            </a:r>
            <a:r>
              <a:rPr lang="en-US" dirty="0"/>
              <a:t>financial professional, though</a:t>
            </a:r>
            <a:r>
              <a:rPr lang="en-US" baseline="0" dirty="0"/>
              <a:t> she isn’t always sure about the value of your advice.  You can expect that she’ll need help in executing the transactions to support her plans. </a:t>
            </a:r>
          </a:p>
          <a:p>
            <a:pPr marL="171431" indent="-171431">
              <a:buFont typeface="Arial" panose="020B0604020202020204" pitchFamily="34" charset="0"/>
              <a:buChar char="•"/>
            </a:pPr>
            <a:endParaRPr lang="en-US" baseline="0" dirty="0"/>
          </a:p>
          <a:p>
            <a:pPr marL="0" indent="0">
              <a:buFontTx/>
              <a:buNone/>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DAA6B9F4-DAEA-4315-8C62-17698F01C88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50569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a:t>Alice wants to retire at age 68, but she doesn’t have enough saved. </a:t>
            </a:r>
            <a:r>
              <a:rPr lang="en-US" dirty="0"/>
              <a:t>Alice confirms that  she wants asset growth but with all the uncertainty looming in today’s environment, her greatest concerns really is volatility. Her portfolio took a major hit in the last financial crisis and she doesn’t want to go through that again this close retirement. </a:t>
            </a:r>
          </a:p>
          <a:p>
            <a:pPr defTabSz="914350">
              <a:defRPr/>
            </a:pPr>
            <a:endParaRPr lang="en-US" baseline="0" dirty="0"/>
          </a:p>
          <a:p>
            <a:pPr defTabSz="914350">
              <a:defRPr/>
            </a:pPr>
            <a:r>
              <a:rPr lang="en-US" dirty="0"/>
              <a:t>And, when you look at how the S&amp;P 500 has performed over the last couple decades, who could blame her for being concerned? As you know, we’ve seen three major bull markets since 1998.</a:t>
            </a:r>
          </a:p>
          <a:p>
            <a:pPr lvl="0"/>
            <a:endParaRPr lang="en-US" dirty="0"/>
          </a:p>
          <a:p>
            <a:pPr lvl="0"/>
            <a:r>
              <a:rPr lang="en-US" dirty="0"/>
              <a:t>1. The first bull market was up 47% before it declined by -44%. [POINT OUT 1 AND 2 ON GRAPH]</a:t>
            </a:r>
          </a:p>
          <a:p>
            <a:pPr lvl="0"/>
            <a:endParaRPr lang="en-US" dirty="0"/>
          </a:p>
          <a:p>
            <a:pPr lvl="0"/>
            <a:r>
              <a:rPr lang="en-US" dirty="0"/>
              <a:t>2. The second was up 108% before a -51% decline. [POINT OUT 3 AND 4 ON GRAPH]  Everyone remembers 2008, right? </a:t>
            </a:r>
          </a:p>
          <a:p>
            <a:pPr lvl="0"/>
            <a:endParaRPr lang="en-US" dirty="0"/>
          </a:p>
          <a:p>
            <a:pPr lvl="0"/>
            <a:r>
              <a:rPr lang="en-US" dirty="0"/>
              <a:t>&lt;ACKNOWLEDGE AUDIENCE AFFIRMATION&gt; Well, Alice does too. </a:t>
            </a:r>
          </a:p>
          <a:p>
            <a:pPr lvl="0"/>
            <a:endParaRPr lang="en-US" dirty="0"/>
          </a:p>
          <a:p>
            <a:pPr lvl="0"/>
            <a:r>
              <a:rPr lang="en-US" dirty="0"/>
              <a:t>3. Despite the headlines, what followed was a bull market.  The S&amp;P Index Level was up 364% by January 2018. [POINT OUT 5 ON GRAPH]</a:t>
            </a:r>
          </a:p>
          <a:p>
            <a:r>
              <a:rPr lang="en-US" dirty="0"/>
              <a:t> </a:t>
            </a:r>
          </a:p>
          <a:p>
            <a:pPr defTabSz="914350">
              <a:defRPr/>
            </a:pPr>
            <a:r>
              <a:rPr lang="en-US" dirty="0"/>
              <a:t>A market correction may be inevitable. [CLICK]</a:t>
            </a:r>
          </a:p>
          <a:p>
            <a:pPr defTabSz="914350">
              <a:defRPr/>
            </a:pPr>
            <a:endParaRPr lang="en-US" dirty="0"/>
          </a:p>
          <a:p>
            <a:pPr defTabSz="914350">
              <a:defRPr/>
            </a:pPr>
            <a:r>
              <a:rPr lang="en-US" dirty="0"/>
              <a:t>But no one can predict when that might happen.</a:t>
            </a:r>
          </a:p>
          <a:p>
            <a:pPr defTabSz="931672">
              <a:defRPr/>
            </a:pPr>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059298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50">
              <a:defRPr/>
            </a:pPr>
            <a:r>
              <a:rPr lang="en-US" baseline="0" dirty="0"/>
              <a:t>And to top it all off, recovering from a loss requires a lot more. This chart shows the gains generally needed to recover from various levels of loss, or in other words the percentage needed to return to the break even point. </a:t>
            </a:r>
          </a:p>
          <a:p>
            <a:pPr defTabSz="914350">
              <a:defRPr/>
            </a:pPr>
            <a:endParaRPr lang="en-US" baseline="0" dirty="0"/>
          </a:p>
          <a:p>
            <a:pPr defTabSz="914350">
              <a:defRPr/>
            </a:pPr>
            <a:r>
              <a:rPr lang="en-US" baseline="0" dirty="0"/>
              <a:t>As you can see</a:t>
            </a:r>
            <a:r>
              <a:rPr lang="en-US" dirty="0"/>
              <a:t> gains needed to recover from a decline are often greater than the loss itself.</a:t>
            </a:r>
            <a:r>
              <a:rPr lang="en-US" baseline="0" dirty="0"/>
              <a:t> So when the market experiences a loss, it usually requires considerably higher gains and time to recover. </a:t>
            </a:r>
          </a:p>
          <a:p>
            <a:pPr defTabSz="914350">
              <a:defRPr/>
            </a:pPr>
            <a:endParaRPr lang="en-US" baseline="0" dirty="0"/>
          </a:p>
          <a:p>
            <a:pPr defTabSz="914350">
              <a:defRPr/>
            </a:pPr>
            <a:r>
              <a:rPr lang="en-US" dirty="0"/>
              <a:t>Looking back to our Asset Protector, Alice, experiencing a loss near retirement could force her </a:t>
            </a:r>
            <a:r>
              <a:rPr lang="en-US" baseline="0" dirty="0"/>
              <a:t>to delay retirement. </a:t>
            </a:r>
            <a:r>
              <a:rPr lang="en-US" dirty="0"/>
              <a:t>That’s why</a:t>
            </a:r>
            <a:r>
              <a:rPr lang="en-US" baseline="0" dirty="0"/>
              <a:t> customers like Alice need </a:t>
            </a:r>
            <a:r>
              <a:rPr lang="en-US" dirty="0"/>
              <a:t>a way</a:t>
            </a:r>
            <a:r>
              <a:rPr lang="en-US" baseline="0" dirty="0"/>
              <a:t> to safely grow her retirement savings. </a:t>
            </a:r>
            <a:endParaRPr lang="en-US" dirty="0"/>
          </a:p>
          <a:p>
            <a:pPr defTabSz="914350">
              <a:defRPr/>
            </a:pPr>
            <a:endParaRPr lang="en-US" dirty="0"/>
          </a:p>
          <a:p>
            <a:pPr defTabSz="914350">
              <a:defRPr/>
            </a:pPr>
            <a:endParaRPr lang="en-US" dirty="0"/>
          </a:p>
          <a:p>
            <a:pPr defTabSz="914350">
              <a:defRPr/>
            </a:pPr>
            <a:endParaRPr lang="en-US" dirty="0"/>
          </a:p>
          <a:p>
            <a:pPr defTabSz="914350">
              <a:defRPr/>
            </a:pPr>
            <a:endParaRPr lang="en-US" dirty="0"/>
          </a:p>
          <a:p>
            <a:pPr defTabSz="914350">
              <a:defRPr/>
            </a:pPr>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t>5</a:t>
            </a:fld>
            <a:endParaRPr lang="en-US"/>
          </a:p>
        </p:txBody>
      </p:sp>
    </p:spTree>
    <p:extLst>
      <p:ext uri="{BB962C8B-B14F-4D97-AF65-F5344CB8AC3E}">
        <p14:creationId xmlns:p14="http://schemas.microsoft.com/office/powerpoint/2010/main" val="1205097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Thankfully, there’s a solution that can help:</a:t>
            </a:r>
            <a:r>
              <a:rPr lang="en-US" baseline="0" dirty="0"/>
              <a:t> the</a:t>
            </a:r>
            <a:r>
              <a:rPr lang="en-US" dirty="0"/>
              <a:t> Protective</a:t>
            </a:r>
            <a:r>
              <a:rPr lang="en-US" baseline="0" dirty="0"/>
              <a:t> Indexed Annuity NY. And best of all, this indexed solution is designed to address what motivates Asset Protectors, like Alice. It can help protect her principal investment from potential market downturns or rising interest rates, all while safely growing her money. It offers: </a:t>
            </a:r>
          </a:p>
          <a:p>
            <a:endParaRPr lang="en-US" baseline="0" dirty="0"/>
          </a:p>
          <a:p>
            <a:pPr marL="171441" indent="-171441" defTabSz="914350">
              <a:buFont typeface="Arial" panose="020B0604020202020204" pitchFamily="34" charset="0"/>
              <a:buChar char="•"/>
              <a:defRPr/>
            </a:pPr>
            <a:r>
              <a:rPr lang="en-US" b="1" baseline="0" dirty="0"/>
              <a:t>Protected growth potential with </a:t>
            </a:r>
            <a:r>
              <a:rPr lang="en-US" baseline="0" dirty="0"/>
              <a:t>indexed and fixed interest crediting strategies  to safely grow contract value. Plus, a guaranteed minimum growth rate of 1.25% for indexed options</a:t>
            </a:r>
          </a:p>
          <a:p>
            <a:pPr marL="171441" indent="-171441" defTabSz="914350">
              <a:buFont typeface="Arial" panose="020B0604020202020204" pitchFamily="34" charset="0"/>
              <a:buChar char="•"/>
              <a:defRPr/>
            </a:pPr>
            <a:r>
              <a:rPr lang="en-US" b="1" dirty="0"/>
              <a:t>Principal protection, </a:t>
            </a:r>
            <a:r>
              <a:rPr lang="en-US" dirty="0"/>
              <a:t>with a Return of Purchase Payments option to ensure that customers get their money back if the contract is terminated or surrendered</a:t>
            </a:r>
            <a:r>
              <a:rPr lang="en-US" baseline="0" dirty="0"/>
              <a:t>.</a:t>
            </a:r>
          </a:p>
          <a:p>
            <a:pPr marL="171441" indent="-171441">
              <a:buFont typeface="Arial" panose="020B0604020202020204" pitchFamily="34" charset="0"/>
              <a:buChar char="•"/>
            </a:pPr>
            <a:r>
              <a:rPr lang="en-US" b="1" dirty="0"/>
              <a:t>And, Flexible options to access contract value </a:t>
            </a:r>
            <a:r>
              <a:rPr lang="en-US" dirty="0"/>
              <a:t>if a customer or their spouse become confined to a nursing facility, diagnosed with a terminal condition or become unemployed</a:t>
            </a:r>
            <a:endParaRPr lang="en-US" b="1" dirty="0"/>
          </a:p>
          <a:p>
            <a:pPr defTabSz="914350">
              <a:defRPr/>
            </a:pPr>
            <a:endParaRPr lang="en-US" dirty="0"/>
          </a:p>
          <a:p>
            <a:pPr defTabSz="914350">
              <a:defRPr/>
            </a:pPr>
            <a:r>
              <a:rPr lang="en-US" dirty="0"/>
              <a:t>Let’s take a closer look at how some of these features can support Alice’s retirement plans. </a:t>
            </a:r>
          </a:p>
        </p:txBody>
      </p:sp>
      <p:sp>
        <p:nvSpPr>
          <p:cNvPr id="4" name="Slide Number Placeholder 3"/>
          <p:cNvSpPr>
            <a:spLocks noGrp="1"/>
          </p:cNvSpPr>
          <p:nvPr>
            <p:ph type="sldNum" sz="quarter" idx="10"/>
          </p:nvPr>
        </p:nvSpPr>
        <p:spPr/>
        <p:txBody>
          <a:bodyPr/>
          <a:lstStyle/>
          <a:p>
            <a:fld id="{F9F13F04-FA1C-4742-B722-94D08BB273AC}" type="slidenum">
              <a:rPr lang="en-US" smtClean="0"/>
              <a:t>6</a:t>
            </a:fld>
            <a:endParaRPr lang="en-US"/>
          </a:p>
        </p:txBody>
      </p:sp>
    </p:spTree>
    <p:extLst>
      <p:ext uri="{BB962C8B-B14F-4D97-AF65-F5344CB8AC3E}">
        <p14:creationId xmlns:p14="http://schemas.microsoft.com/office/powerpoint/2010/main" val="1843551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I said before, Alice hasn’t saved enough for retirement and doesn’t want to invest in riskier products this close to retirement. She wants the comfort of knowing that her assets won’t take a hit because market downturns and a guaranteed rate of return. The crediting strategies available with Protective Indexed Annuity NY can provide the protected growth potential and guarantees she’s looking for. </a:t>
            </a:r>
          </a:p>
          <a:p>
            <a:endParaRPr lang="en-US" baseline="0" dirty="0"/>
          </a:p>
          <a:p>
            <a:r>
              <a:rPr lang="en-US" baseline="0" dirty="0"/>
              <a:t>Alice purchases a $100,000 contract with a 7-year surrender schedule and works with her financial professional to allocate the purchase payment among the three interest crediting strategies.  </a:t>
            </a:r>
          </a:p>
          <a:p>
            <a:endParaRPr lang="en-US" baseline="0" dirty="0"/>
          </a:p>
          <a:p>
            <a:r>
              <a:rPr lang="en-US" baseline="0" dirty="0"/>
              <a:t>She allocates the majority of her purchase payment among the indexed interest crediting strategies. They offer the potential to earn more than a traditional fixed product with returns based on the performance of the S&amp;P 500 Index.  And, regardless of how the index performs, Alice knows she’ll earn a guaranteed rate of 1% at the very least. Let’s assume these are her interest rates for the first contract year &lt;REVIEW RATES&gt;</a:t>
            </a:r>
          </a:p>
          <a:p>
            <a:endParaRPr lang="en-US" baseline="0" dirty="0"/>
          </a:p>
          <a:p>
            <a:r>
              <a:rPr lang="en-US" b="1" baseline="0" dirty="0"/>
              <a:t>Keep in mind the rates are subject to change annually. </a:t>
            </a:r>
          </a:p>
          <a:p>
            <a:endParaRPr lang="en-US" baseline="0" dirty="0"/>
          </a:p>
          <a:p>
            <a:r>
              <a:rPr lang="en-US" baseline="0" dirty="0"/>
              <a:t>I should also point out that the portion of her money that’s allocated to the fixed strategy is guaranteed to earn interest at a specified rate each day — no matter how the market performs. So Alice can get that guaranteed rate of return with the fixed strategy and guaranteed protection from market downturns with the indexed strategies. </a:t>
            </a:r>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3944911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know Alice needs to grow her assets if she plans to retire at 66. But regardless of how much she earns, her primary motivator will always be principal protection. That’s why she opted to include the Returns of Purchase Payments feature with her Protective Indexed Annuity NY contract.  </a:t>
            </a:r>
          </a:p>
          <a:p>
            <a:endParaRPr lang="en-US" baseline="0" dirty="0"/>
          </a:p>
          <a:p>
            <a:pPr defTabSz="914350">
              <a:defRPr/>
            </a:pPr>
            <a:r>
              <a:rPr lang="en-US" baseline="0" dirty="0"/>
              <a:t>This optional feature ensures 100% of purchase payments made (less any withdrawals or investment taxes, if applicable) will be returned to Alice upon full surrender of the contract prior to starting annuity income payments.</a:t>
            </a:r>
          </a:p>
          <a:p>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t>8</a:t>
            </a:fld>
            <a:endParaRPr lang="en-US" dirty="0"/>
          </a:p>
        </p:txBody>
      </p:sp>
    </p:spTree>
    <p:extLst>
      <p:ext uri="{BB962C8B-B14F-4D97-AF65-F5344CB8AC3E}">
        <p14:creationId xmlns:p14="http://schemas.microsoft.com/office/powerpoint/2010/main" val="885753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look at how the</a:t>
            </a:r>
            <a:r>
              <a:rPr lang="en-US" baseline="0" dirty="0"/>
              <a:t> combination of guaranteed protection and competitive rates can help Asset Protectors safely grow contract value. Here’s a hypothetical example of how Alice’s contract performs with the Return of Purchase Payments feature in comparison to a CD.</a:t>
            </a:r>
          </a:p>
          <a:p>
            <a:endParaRPr lang="en-US" baseline="0" dirty="0"/>
          </a:p>
          <a:p>
            <a:r>
              <a:rPr lang="en-US" baseline="0" dirty="0"/>
              <a:t>You see she’s able to safely grow her contract value by $15,000 more than the CD. But pay close attention to what happened between 2007-2008. Remember, Alice’s assets took a significant hit in the last financial crisis. Look at what would have happened if this product was available to her back then. When the market declined by over 38% she would have been able to protect her contract value from negative index performance and still earn interest from the portion she allocated to the fixed strategy and the guaranteed minimum interest rate for each of her indexed allocations. Then as the market began to recover, she would have benefited from positive index performance.</a:t>
            </a:r>
            <a:endParaRPr lang="en-US" dirty="0"/>
          </a:p>
        </p:txBody>
      </p:sp>
      <p:sp>
        <p:nvSpPr>
          <p:cNvPr id="4" name="Slide Number Placeholder 3"/>
          <p:cNvSpPr>
            <a:spLocks noGrp="1"/>
          </p:cNvSpPr>
          <p:nvPr>
            <p:ph type="sldNum" sz="quarter" idx="10"/>
          </p:nvPr>
        </p:nvSpPr>
        <p:spPr/>
        <p:txBody>
          <a:bodyPr/>
          <a:lstStyle/>
          <a:p>
            <a:fld id="{DAA6B9F4-DAEA-4315-8C62-17698F01C88E}"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564332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itle Placeholder 9"/>
          <p:cNvSpPr>
            <a:spLocks noGrp="1"/>
          </p:cNvSpPr>
          <p:nvPr>
            <p:ph type="title"/>
          </p:nvPr>
        </p:nvSpPr>
        <p:spPr>
          <a:xfrm>
            <a:off x="457200" y="227013"/>
            <a:ext cx="8221664" cy="679885"/>
          </a:xfrm>
          <a:prstGeom prst="rect">
            <a:avLst/>
          </a:prstGeom>
        </p:spPr>
        <p:txBody>
          <a:bodyPr vert="horz" lIns="0" tIns="0" rIns="0" bIns="0" rtlCol="0" anchor="ctr">
            <a:normAutofit/>
          </a:bodyPr>
          <a:lstStyle/>
          <a:p>
            <a:r>
              <a:rPr lang="en-US"/>
              <a:t>Click to edit Master title style</a:t>
            </a:r>
            <a:endParaRPr lang="en-US" dirty="0"/>
          </a:p>
        </p:txBody>
      </p:sp>
      <p:sp>
        <p:nvSpPr>
          <p:cNvPr id="17" name="Rectangle 16"/>
          <p:cNvSpPr/>
          <p:nvPr userDrawn="1"/>
        </p:nvSpPr>
        <p:spPr>
          <a:xfrm>
            <a:off x="0" y="0"/>
            <a:ext cx="9144000" cy="289068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userDrawn="1"/>
        </p:nvSpPr>
        <p:spPr>
          <a:xfrm>
            <a:off x="1292634" y="2300412"/>
            <a:ext cx="7851366" cy="5899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168275"/>
            <a:r>
              <a:rPr lang="en-US" sz="2800" dirty="0"/>
              <a:t>with Protective</a:t>
            </a:r>
            <a:r>
              <a:rPr lang="en-US" sz="1800" baseline="54000" dirty="0"/>
              <a:t>®</a:t>
            </a:r>
            <a:r>
              <a:rPr lang="en-US" sz="2800" baseline="0" dirty="0"/>
              <a:t> </a:t>
            </a:r>
            <a:r>
              <a:rPr lang="en-US" sz="2800" dirty="0"/>
              <a:t>Indexed Annuity NY</a:t>
            </a:r>
            <a:endParaRPr lang="en-US" sz="3600" b="0" dirty="0">
              <a:solidFill>
                <a:schemeClr val="bg1"/>
              </a:solidFill>
            </a:endParaRPr>
          </a:p>
        </p:txBody>
      </p:sp>
      <p:sp>
        <p:nvSpPr>
          <p:cNvPr id="23" name="Rectangle 22"/>
          <p:cNvSpPr/>
          <p:nvPr userDrawn="1"/>
        </p:nvSpPr>
        <p:spPr>
          <a:xfrm>
            <a:off x="-8389" y="2300749"/>
            <a:ext cx="1292633" cy="5899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Connector 23"/>
          <p:cNvCxnSpPr/>
          <p:nvPr userDrawn="1"/>
        </p:nvCxnSpPr>
        <p:spPr>
          <a:xfrm flipV="1">
            <a:off x="1292633" y="1209032"/>
            <a:ext cx="0" cy="168131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1423258" y="1526470"/>
            <a:ext cx="5801588" cy="769441"/>
          </a:xfrm>
          <a:prstGeom prst="rect">
            <a:avLst/>
          </a:prstGeom>
          <a:noFill/>
        </p:spPr>
        <p:txBody>
          <a:bodyPr wrap="none" rtlCol="0">
            <a:spAutoFit/>
          </a:bodyPr>
          <a:lstStyle/>
          <a:p>
            <a:r>
              <a:rPr lang="en-US" sz="4400" baseline="0" dirty="0">
                <a:solidFill>
                  <a:schemeClr val="bg1"/>
                </a:solidFill>
              </a:rPr>
              <a:t>Protecting Retirement </a:t>
            </a:r>
            <a:endParaRPr lang="en-US" sz="4400" b="0" dirty="0">
              <a:solidFill>
                <a:schemeClr val="bg1"/>
              </a:solidFill>
            </a:endParaRPr>
          </a:p>
        </p:txBody>
      </p:sp>
    </p:spTree>
    <p:extLst>
      <p:ext uri="{BB962C8B-B14F-4D97-AF65-F5344CB8AC3E}">
        <p14:creationId xmlns:p14="http://schemas.microsoft.com/office/powerpoint/2010/main" val="116459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8221664" cy="67988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185864"/>
            <a:ext cx="8221663" cy="47958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121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ext Slide with title ">
    <p:spTree>
      <p:nvGrpSpPr>
        <p:cNvPr id="1" name=""/>
        <p:cNvGrpSpPr/>
        <p:nvPr/>
      </p:nvGrpSpPr>
      <p:grpSpPr>
        <a:xfrm>
          <a:off x="0" y="0"/>
          <a:ext cx="0" cy="0"/>
          <a:chOff x="0" y="0"/>
          <a:chExt cx="0" cy="0"/>
        </a:xfrm>
      </p:grpSpPr>
      <p:sp>
        <p:nvSpPr>
          <p:cNvPr id="3" name="Text Placeholder 20"/>
          <p:cNvSpPr>
            <a:spLocks noGrp="1"/>
          </p:cNvSpPr>
          <p:nvPr>
            <p:ph type="body" sz="quarter" idx="10"/>
          </p:nvPr>
        </p:nvSpPr>
        <p:spPr>
          <a:xfrm>
            <a:off x="457200" y="1714500"/>
            <a:ext cx="8221663" cy="4267200"/>
          </a:xfrm>
          <a:prstGeom prst="rect">
            <a:avLst/>
          </a:prstGeom>
        </p:spPr>
        <p:txBody>
          <a:bodyPr lIns="91440" tIns="91440" bIns="91440"/>
          <a:lstStyle>
            <a:lvl1pPr marL="228600" indent="-228600">
              <a:spcBef>
                <a:spcPts val="1800"/>
              </a:spcBef>
              <a:defRPr sz="2400">
                <a:latin typeface="Arial" panose="020B0604020202020204" pitchFamily="34" charset="0"/>
                <a:cs typeface="Arial" panose="020B0604020202020204" pitchFamily="34" charset="0"/>
              </a:defRPr>
            </a:lvl1pPr>
            <a:lvl2pPr marL="685800" indent="-228600">
              <a:lnSpc>
                <a:spcPct val="90000"/>
              </a:lnSpc>
              <a:spcBef>
                <a:spcPts val="0"/>
              </a:spcBef>
              <a:defRPr sz="2000">
                <a:latin typeface="Arial" panose="020B0604020202020204" pitchFamily="34" charset="0"/>
                <a:cs typeface="Arial" panose="020B0604020202020204" pitchFamily="34" charset="0"/>
              </a:defRPr>
            </a:lvl2pPr>
            <a:lvl3pPr marL="1087438" indent="-173038">
              <a:lnSpc>
                <a:spcPct val="90000"/>
              </a:lnSpc>
              <a:spcBef>
                <a:spcPts val="0"/>
              </a:spcBef>
              <a:buFont typeface="Arial" panose="020B0604020202020204" pitchFamily="34" charset="0"/>
              <a:buChar char="•"/>
              <a:defRPr sz="1800">
                <a:solidFill>
                  <a:srgbClr val="646464"/>
                </a:solidFill>
                <a:latin typeface="Arial" panose="020B0604020202020204" pitchFamily="34" charset="0"/>
                <a:cs typeface="Arial" panose="020B0604020202020204" pitchFamily="34" charset="0"/>
              </a:defRPr>
            </a:lvl3pPr>
            <a:lvl4pPr marL="1484313" indent="-166688">
              <a:lnSpc>
                <a:spcPct val="90000"/>
              </a:lnSpc>
              <a:spcBef>
                <a:spcPts val="0"/>
              </a:spcBef>
              <a:buFont typeface="Arial" panose="020B0604020202020204" pitchFamily="34" charset="0"/>
              <a:buChar char="»"/>
              <a:defRPr lang="en-US" sz="1600" kern="1200" dirty="0" smtClean="0">
                <a:solidFill>
                  <a:srgbClr val="646464"/>
                </a:solidFill>
                <a:latin typeface="Arial" panose="020B0604020202020204" pitchFamily="34" charset="0"/>
                <a:ea typeface="+mn-ea"/>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28657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p>
            <a:r>
              <a:rPr lang="en-US" dirty="0"/>
              <a:t>Click to edit Master title style</a:t>
            </a:r>
          </a:p>
        </p:txBody>
      </p:sp>
      <p:sp>
        <p:nvSpPr>
          <p:cNvPr id="11" name="Text Placeholder 10"/>
          <p:cNvSpPr>
            <a:spLocks noGrp="1"/>
          </p:cNvSpPr>
          <p:nvPr>
            <p:ph type="body" sz="quarter" idx="11" hasCustomPrompt="1"/>
          </p:nvPr>
        </p:nvSpPr>
        <p:spPr>
          <a:xfrm>
            <a:off x="6352377" y="4305083"/>
            <a:ext cx="2372051" cy="1473926"/>
          </a:xfrm>
          <a:prstGeom prst="rect">
            <a:avLst/>
          </a:prstGeom>
        </p:spPr>
        <p:txBody>
          <a:bodyPr>
            <a:normAutofit/>
          </a:bodyPr>
          <a:lstStyle>
            <a:lvl1pPr marL="0" indent="0">
              <a:spcBef>
                <a:spcPts val="600"/>
              </a:spcBef>
              <a:buNone/>
              <a:defRPr sz="1800" baseline="0">
                <a:solidFill>
                  <a:srgbClr val="646464"/>
                </a:solidFill>
                <a:latin typeface="Arial Narrow" panose="020B0606020202030204" pitchFamily="34" charset="0"/>
              </a:defRPr>
            </a:lvl1pPr>
          </a:lstStyle>
          <a:p>
            <a:pPr lvl="0"/>
            <a:r>
              <a:rPr lang="en-US" dirty="0"/>
              <a:t>Wholesaler phone</a:t>
            </a:r>
          </a:p>
          <a:p>
            <a:pPr lvl="0"/>
            <a:r>
              <a:rPr lang="en-US" dirty="0"/>
              <a:t>Email</a:t>
            </a:r>
          </a:p>
          <a:p>
            <a:pPr lvl="0"/>
            <a:r>
              <a:rPr lang="en-US" dirty="0"/>
              <a:t>Internal Partner</a:t>
            </a:r>
          </a:p>
        </p:txBody>
      </p:sp>
      <p:grpSp>
        <p:nvGrpSpPr>
          <p:cNvPr id="10" name="Group 9"/>
          <p:cNvGrpSpPr/>
          <p:nvPr userDrawn="1"/>
        </p:nvGrpSpPr>
        <p:grpSpPr>
          <a:xfrm>
            <a:off x="6472561" y="2239225"/>
            <a:ext cx="1332459" cy="1874398"/>
            <a:chOff x="6417578" y="2102595"/>
            <a:chExt cx="1451295" cy="2041567"/>
          </a:xfrm>
        </p:grpSpPr>
        <p:sp>
          <p:nvSpPr>
            <p:cNvPr id="8" name="Rectangle 7"/>
            <p:cNvSpPr/>
            <p:nvPr userDrawn="1"/>
          </p:nvSpPr>
          <p:spPr>
            <a:xfrm>
              <a:off x="6417578" y="2102595"/>
              <a:ext cx="1451295" cy="2041567"/>
            </a:xfrm>
            <a:prstGeom prst="rect">
              <a:avLst/>
            </a:prstGeom>
            <a:solidFill>
              <a:schemeClr val="bg1">
                <a:lumMod val="8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Freeform 16"/>
            <p:cNvSpPr>
              <a:spLocks noEditPoints="1"/>
            </p:cNvSpPr>
            <p:nvPr userDrawn="1"/>
          </p:nvSpPr>
          <p:spPr bwMode="auto">
            <a:xfrm>
              <a:off x="6417578" y="2392866"/>
              <a:ext cx="1451295" cy="1751295"/>
            </a:xfrm>
            <a:custGeom>
              <a:avLst/>
              <a:gdLst>
                <a:gd name="T0" fmla="*/ 299 w 457"/>
                <a:gd name="T1" fmla="*/ 273 h 515"/>
                <a:gd name="T2" fmla="*/ 289 w 457"/>
                <a:gd name="T3" fmla="*/ 295 h 515"/>
                <a:gd name="T4" fmla="*/ 317 w 457"/>
                <a:gd name="T5" fmla="*/ 305 h 515"/>
                <a:gd name="T6" fmla="*/ 262 w 457"/>
                <a:gd name="T7" fmla="*/ 491 h 515"/>
                <a:gd name="T8" fmla="*/ 262 w 457"/>
                <a:gd name="T9" fmla="*/ 491 h 515"/>
                <a:gd name="T10" fmla="*/ 241 w 457"/>
                <a:gd name="T11" fmla="*/ 345 h 515"/>
                <a:gd name="T12" fmla="*/ 216 w 457"/>
                <a:gd name="T13" fmla="*/ 345 h 515"/>
                <a:gd name="T14" fmla="*/ 195 w 457"/>
                <a:gd name="T15" fmla="*/ 491 h 515"/>
                <a:gd name="T16" fmla="*/ 195 w 457"/>
                <a:gd name="T17" fmla="*/ 491 h 515"/>
                <a:gd name="T18" fmla="*/ 140 w 457"/>
                <a:gd name="T19" fmla="*/ 305 h 515"/>
                <a:gd name="T20" fmla="*/ 168 w 457"/>
                <a:gd name="T21" fmla="*/ 295 h 515"/>
                <a:gd name="T22" fmla="*/ 158 w 457"/>
                <a:gd name="T23" fmla="*/ 273 h 515"/>
                <a:gd name="T24" fmla="*/ 0 w 457"/>
                <a:gd name="T25" fmla="*/ 459 h 515"/>
                <a:gd name="T26" fmla="*/ 0 w 457"/>
                <a:gd name="T27" fmla="*/ 515 h 515"/>
                <a:gd name="T28" fmla="*/ 457 w 457"/>
                <a:gd name="T29" fmla="*/ 515 h 515"/>
                <a:gd name="T30" fmla="*/ 457 w 457"/>
                <a:gd name="T31" fmla="*/ 459 h 515"/>
                <a:gd name="T32" fmla="*/ 299 w 457"/>
                <a:gd name="T33" fmla="*/ 273 h 515"/>
                <a:gd name="T34" fmla="*/ 396 w 457"/>
                <a:gd name="T35" fmla="*/ 459 h 515"/>
                <a:gd name="T36" fmla="*/ 319 w 457"/>
                <a:gd name="T37" fmla="*/ 459 h 515"/>
                <a:gd name="T38" fmla="*/ 319 w 457"/>
                <a:gd name="T39" fmla="*/ 444 h 515"/>
                <a:gd name="T40" fmla="*/ 396 w 457"/>
                <a:gd name="T41" fmla="*/ 444 h 515"/>
                <a:gd name="T42" fmla="*/ 396 w 457"/>
                <a:gd name="T43" fmla="*/ 459 h 515"/>
                <a:gd name="T44" fmla="*/ 228 w 457"/>
                <a:gd name="T45" fmla="*/ 274 h 515"/>
                <a:gd name="T46" fmla="*/ 331 w 457"/>
                <a:gd name="T47" fmla="*/ 125 h 515"/>
                <a:gd name="T48" fmla="*/ 228 w 457"/>
                <a:gd name="T49" fmla="*/ 0 h 515"/>
                <a:gd name="T50" fmla="*/ 126 w 457"/>
                <a:gd name="T51" fmla="*/ 125 h 515"/>
                <a:gd name="T52" fmla="*/ 228 w 457"/>
                <a:gd name="T53" fmla="*/ 274 h 515"/>
                <a:gd name="T54" fmla="*/ 261 w 457"/>
                <a:gd name="T55" fmla="*/ 85 h 515"/>
                <a:gd name="T56" fmla="*/ 307 w 457"/>
                <a:gd name="T57" fmla="*/ 121 h 515"/>
                <a:gd name="T58" fmla="*/ 307 w 457"/>
                <a:gd name="T59" fmla="*/ 125 h 515"/>
                <a:gd name="T60" fmla="*/ 228 w 457"/>
                <a:gd name="T61" fmla="*/ 250 h 515"/>
                <a:gd name="T62" fmla="*/ 150 w 457"/>
                <a:gd name="T63" fmla="*/ 134 h 515"/>
                <a:gd name="T64" fmla="*/ 261 w 457"/>
                <a:gd name="T65" fmla="*/ 85 h 515"/>
                <a:gd name="T66" fmla="*/ 201 w 457"/>
                <a:gd name="T67" fmla="*/ 310 h 515"/>
                <a:gd name="T68" fmla="*/ 216 w 457"/>
                <a:gd name="T69" fmla="*/ 336 h 515"/>
                <a:gd name="T70" fmla="*/ 241 w 457"/>
                <a:gd name="T71" fmla="*/ 336 h 515"/>
                <a:gd name="T72" fmla="*/ 256 w 457"/>
                <a:gd name="T73" fmla="*/ 310 h 515"/>
                <a:gd name="T74" fmla="*/ 242 w 457"/>
                <a:gd name="T75" fmla="*/ 296 h 515"/>
                <a:gd name="T76" fmla="*/ 215 w 457"/>
                <a:gd name="T77" fmla="*/ 296 h 515"/>
                <a:gd name="T78" fmla="*/ 201 w 457"/>
                <a:gd name="T79" fmla="*/ 310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57" h="515">
                  <a:moveTo>
                    <a:pt x="299" y="273"/>
                  </a:moveTo>
                  <a:cubicBezTo>
                    <a:pt x="289" y="295"/>
                    <a:pt x="289" y="295"/>
                    <a:pt x="289" y="295"/>
                  </a:cubicBezTo>
                  <a:cubicBezTo>
                    <a:pt x="299" y="298"/>
                    <a:pt x="308" y="301"/>
                    <a:pt x="317" y="305"/>
                  </a:cubicBezTo>
                  <a:cubicBezTo>
                    <a:pt x="262" y="491"/>
                    <a:pt x="262" y="491"/>
                    <a:pt x="262" y="491"/>
                  </a:cubicBezTo>
                  <a:cubicBezTo>
                    <a:pt x="262" y="491"/>
                    <a:pt x="262" y="491"/>
                    <a:pt x="262" y="491"/>
                  </a:cubicBezTo>
                  <a:cubicBezTo>
                    <a:pt x="241" y="345"/>
                    <a:pt x="241" y="345"/>
                    <a:pt x="241" y="345"/>
                  </a:cubicBezTo>
                  <a:cubicBezTo>
                    <a:pt x="216" y="345"/>
                    <a:pt x="216" y="345"/>
                    <a:pt x="216" y="345"/>
                  </a:cubicBezTo>
                  <a:cubicBezTo>
                    <a:pt x="195" y="491"/>
                    <a:pt x="195" y="491"/>
                    <a:pt x="195" y="491"/>
                  </a:cubicBezTo>
                  <a:cubicBezTo>
                    <a:pt x="195" y="491"/>
                    <a:pt x="195" y="491"/>
                    <a:pt x="195" y="491"/>
                  </a:cubicBezTo>
                  <a:cubicBezTo>
                    <a:pt x="140" y="305"/>
                    <a:pt x="140" y="305"/>
                    <a:pt x="140" y="305"/>
                  </a:cubicBezTo>
                  <a:cubicBezTo>
                    <a:pt x="149" y="301"/>
                    <a:pt x="158" y="298"/>
                    <a:pt x="168" y="295"/>
                  </a:cubicBezTo>
                  <a:cubicBezTo>
                    <a:pt x="158" y="273"/>
                    <a:pt x="158" y="273"/>
                    <a:pt x="158" y="273"/>
                  </a:cubicBezTo>
                  <a:cubicBezTo>
                    <a:pt x="66" y="300"/>
                    <a:pt x="0" y="383"/>
                    <a:pt x="0" y="459"/>
                  </a:cubicBezTo>
                  <a:cubicBezTo>
                    <a:pt x="0" y="461"/>
                    <a:pt x="0" y="514"/>
                    <a:pt x="0" y="515"/>
                  </a:cubicBezTo>
                  <a:cubicBezTo>
                    <a:pt x="457" y="515"/>
                    <a:pt x="457" y="515"/>
                    <a:pt x="457" y="515"/>
                  </a:cubicBezTo>
                  <a:cubicBezTo>
                    <a:pt x="457" y="514"/>
                    <a:pt x="457" y="461"/>
                    <a:pt x="457" y="459"/>
                  </a:cubicBezTo>
                  <a:cubicBezTo>
                    <a:pt x="457" y="383"/>
                    <a:pt x="391" y="300"/>
                    <a:pt x="299" y="273"/>
                  </a:cubicBezTo>
                  <a:close/>
                  <a:moveTo>
                    <a:pt x="396" y="459"/>
                  </a:moveTo>
                  <a:cubicBezTo>
                    <a:pt x="319" y="459"/>
                    <a:pt x="319" y="459"/>
                    <a:pt x="319" y="459"/>
                  </a:cubicBezTo>
                  <a:cubicBezTo>
                    <a:pt x="319" y="444"/>
                    <a:pt x="319" y="444"/>
                    <a:pt x="319" y="444"/>
                  </a:cubicBezTo>
                  <a:cubicBezTo>
                    <a:pt x="396" y="444"/>
                    <a:pt x="396" y="444"/>
                    <a:pt x="396" y="444"/>
                  </a:cubicBezTo>
                  <a:lnTo>
                    <a:pt x="396" y="459"/>
                  </a:lnTo>
                  <a:close/>
                  <a:moveTo>
                    <a:pt x="228" y="274"/>
                  </a:moveTo>
                  <a:cubicBezTo>
                    <a:pt x="285" y="274"/>
                    <a:pt x="331" y="200"/>
                    <a:pt x="331" y="125"/>
                  </a:cubicBezTo>
                  <a:cubicBezTo>
                    <a:pt x="331" y="49"/>
                    <a:pt x="285" y="0"/>
                    <a:pt x="228" y="0"/>
                  </a:cubicBezTo>
                  <a:cubicBezTo>
                    <a:pt x="172" y="0"/>
                    <a:pt x="126" y="49"/>
                    <a:pt x="126" y="125"/>
                  </a:cubicBezTo>
                  <a:cubicBezTo>
                    <a:pt x="126" y="200"/>
                    <a:pt x="172" y="274"/>
                    <a:pt x="228" y="274"/>
                  </a:cubicBezTo>
                  <a:close/>
                  <a:moveTo>
                    <a:pt x="261" y="85"/>
                  </a:moveTo>
                  <a:cubicBezTo>
                    <a:pt x="265" y="95"/>
                    <a:pt x="276" y="112"/>
                    <a:pt x="307" y="121"/>
                  </a:cubicBezTo>
                  <a:cubicBezTo>
                    <a:pt x="307" y="122"/>
                    <a:pt x="307" y="124"/>
                    <a:pt x="307" y="125"/>
                  </a:cubicBezTo>
                  <a:cubicBezTo>
                    <a:pt x="307" y="189"/>
                    <a:pt x="269" y="250"/>
                    <a:pt x="228" y="250"/>
                  </a:cubicBezTo>
                  <a:cubicBezTo>
                    <a:pt x="190" y="250"/>
                    <a:pt x="153" y="195"/>
                    <a:pt x="150" y="134"/>
                  </a:cubicBezTo>
                  <a:cubicBezTo>
                    <a:pt x="203" y="134"/>
                    <a:pt x="239" y="108"/>
                    <a:pt x="261" y="85"/>
                  </a:cubicBezTo>
                  <a:close/>
                  <a:moveTo>
                    <a:pt x="201" y="310"/>
                  </a:moveTo>
                  <a:cubicBezTo>
                    <a:pt x="216" y="336"/>
                    <a:pt x="216" y="336"/>
                    <a:pt x="216" y="336"/>
                  </a:cubicBezTo>
                  <a:cubicBezTo>
                    <a:pt x="241" y="336"/>
                    <a:pt x="241" y="336"/>
                    <a:pt x="241" y="336"/>
                  </a:cubicBezTo>
                  <a:cubicBezTo>
                    <a:pt x="256" y="310"/>
                    <a:pt x="256" y="310"/>
                    <a:pt x="256" y="310"/>
                  </a:cubicBezTo>
                  <a:cubicBezTo>
                    <a:pt x="242" y="296"/>
                    <a:pt x="242" y="296"/>
                    <a:pt x="242" y="296"/>
                  </a:cubicBezTo>
                  <a:cubicBezTo>
                    <a:pt x="215" y="296"/>
                    <a:pt x="215" y="296"/>
                    <a:pt x="215" y="296"/>
                  </a:cubicBezTo>
                  <a:lnTo>
                    <a:pt x="201" y="310"/>
                  </a:lnTo>
                  <a:close/>
                </a:path>
              </a:pathLst>
            </a:custGeom>
            <a:solidFill>
              <a:schemeClr val="bg1">
                <a:lumMod val="65000"/>
              </a:schemeClr>
            </a:solidFill>
            <a:ln>
              <a:noFill/>
            </a:ln>
          </p:spPr>
          <p:txBody>
            <a:bodyPr vert="horz" wrap="square" lIns="91440" tIns="45720" rIns="91440" bIns="45720" numCol="1" anchor="t" anchorCtr="0" compatLnSpc="1">
              <a:prstTxWarp prst="textNoShape">
                <a:avLst/>
              </a:prstTxWarp>
            </a:bodyPr>
            <a:lstStyle/>
            <a:p>
              <a:endParaRPr lang="en-US" dirty="0">
                <a:solidFill>
                  <a:srgbClr val="3A3A3A"/>
                </a:solidFill>
              </a:endParaRPr>
            </a:p>
          </p:txBody>
        </p:sp>
      </p:grpSp>
      <p:sp>
        <p:nvSpPr>
          <p:cNvPr id="9" name="Picture Placeholder 8"/>
          <p:cNvSpPr>
            <a:spLocks noGrp="1"/>
          </p:cNvSpPr>
          <p:nvPr>
            <p:ph type="pic" sz="quarter" idx="10" hasCustomPrompt="1"/>
          </p:nvPr>
        </p:nvSpPr>
        <p:spPr>
          <a:xfrm>
            <a:off x="6425154" y="2189481"/>
            <a:ext cx="1423126" cy="1963420"/>
          </a:xfrm>
          <a:prstGeom prst="rect">
            <a:avLst/>
          </a:prstGeom>
        </p:spPr>
        <p:txBody>
          <a:bodyPr tIns="182880">
            <a:normAutofit/>
          </a:bodyPr>
          <a:lstStyle>
            <a:lvl1pPr marL="0" indent="0" algn="ctr">
              <a:spcBef>
                <a:spcPts val="0"/>
              </a:spcBef>
              <a:buNone/>
              <a:defRPr sz="1400" baseline="0"/>
            </a:lvl1pPr>
          </a:lstStyle>
          <a:p>
            <a:r>
              <a:rPr lang="en-US" dirty="0"/>
              <a:t>Click on icon to add headshot </a:t>
            </a:r>
          </a:p>
          <a:p>
            <a:r>
              <a:rPr lang="en-US" dirty="0"/>
              <a:t>▼</a:t>
            </a:r>
          </a:p>
        </p:txBody>
      </p:sp>
    </p:spTree>
    <p:extLst>
      <p:ext uri="{BB962C8B-B14F-4D97-AF65-F5344CB8AC3E}">
        <p14:creationId xmlns:p14="http://schemas.microsoft.com/office/powerpoint/2010/main" val="2633178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lain TITLE Slide - better for multiple copies">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321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Blank Slide with title (customiz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7013"/>
            <a:ext cx="8221664" cy="679885"/>
          </a:xfrm>
          <a:prstGeom prst="rect">
            <a:avLst/>
          </a:prstGeom>
        </p:spPr>
        <p:txBody>
          <a:bodyPr/>
          <a:lstStyle>
            <a:lvl1pPr>
              <a:defRPr baseline="0"/>
            </a:lvl1pPr>
          </a:lstStyle>
          <a:p>
            <a:r>
              <a:rPr lang="en-US" dirty="0"/>
              <a:t>Blank Slide (Customize)</a:t>
            </a:r>
          </a:p>
        </p:txBody>
      </p:sp>
    </p:spTree>
    <p:extLst>
      <p:ext uri="{BB962C8B-B14F-4D97-AF65-F5344CB8AC3E}">
        <p14:creationId xmlns:p14="http://schemas.microsoft.com/office/powerpoint/2010/main" val="223272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7013"/>
            <a:ext cx="8221664" cy="679885"/>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185864"/>
            <a:ext cx="8221663" cy="47958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20512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7_Text Slide with title ">
    <p:spTree>
      <p:nvGrpSpPr>
        <p:cNvPr id="1" name=""/>
        <p:cNvGrpSpPr/>
        <p:nvPr/>
      </p:nvGrpSpPr>
      <p:grpSpPr>
        <a:xfrm>
          <a:off x="0" y="0"/>
          <a:ext cx="0" cy="0"/>
          <a:chOff x="0" y="0"/>
          <a:chExt cx="0" cy="0"/>
        </a:xfrm>
      </p:grpSpPr>
      <p:sp>
        <p:nvSpPr>
          <p:cNvPr id="3" name="Text Placeholder 20"/>
          <p:cNvSpPr>
            <a:spLocks noGrp="1"/>
          </p:cNvSpPr>
          <p:nvPr>
            <p:ph type="body" sz="quarter" idx="10"/>
          </p:nvPr>
        </p:nvSpPr>
        <p:spPr>
          <a:xfrm>
            <a:off x="457200" y="1176867"/>
            <a:ext cx="8221663" cy="4804833"/>
          </a:xfrm>
          <a:prstGeom prst="rect">
            <a:avLst/>
          </a:prstGeom>
        </p:spPr>
        <p:txBody>
          <a:bodyPr lIns="91440" tIns="91440" bIns="91440"/>
          <a:lstStyle>
            <a:lvl1pPr marL="228600" indent="-228600">
              <a:spcBef>
                <a:spcPts val="1800"/>
              </a:spcBef>
              <a:defRPr sz="2400">
                <a:latin typeface="Arial" panose="020B0604020202020204" pitchFamily="34" charset="0"/>
                <a:cs typeface="Arial" panose="020B0604020202020204" pitchFamily="34" charset="0"/>
              </a:defRPr>
            </a:lvl1pPr>
            <a:lvl2pPr marL="685800" indent="-228600">
              <a:lnSpc>
                <a:spcPct val="90000"/>
              </a:lnSpc>
              <a:spcBef>
                <a:spcPts val="0"/>
              </a:spcBef>
              <a:defRPr sz="2000">
                <a:latin typeface="Arial" panose="020B0604020202020204" pitchFamily="34" charset="0"/>
                <a:cs typeface="Arial" panose="020B0604020202020204" pitchFamily="34" charset="0"/>
              </a:defRPr>
            </a:lvl2pPr>
            <a:lvl3pPr marL="1087438" indent="-173038">
              <a:lnSpc>
                <a:spcPct val="90000"/>
              </a:lnSpc>
              <a:spcBef>
                <a:spcPts val="0"/>
              </a:spcBef>
              <a:buFont typeface="Arial" panose="020B0604020202020204" pitchFamily="34" charset="0"/>
              <a:buChar char="•"/>
              <a:defRPr sz="1800">
                <a:solidFill>
                  <a:srgbClr val="646464"/>
                </a:solidFill>
                <a:latin typeface="Arial" panose="020B0604020202020204" pitchFamily="34" charset="0"/>
                <a:cs typeface="Arial" panose="020B0604020202020204" pitchFamily="34" charset="0"/>
              </a:defRPr>
            </a:lvl3pPr>
            <a:lvl4pPr marL="1484313" indent="-166688">
              <a:lnSpc>
                <a:spcPct val="90000"/>
              </a:lnSpc>
              <a:spcBef>
                <a:spcPts val="0"/>
              </a:spcBef>
              <a:buFont typeface="Arial" panose="020B0604020202020204" pitchFamily="34" charset="0"/>
              <a:buChar char="»"/>
              <a:defRPr lang="en-US" sz="1600" kern="1200" dirty="0" smtClean="0">
                <a:solidFill>
                  <a:srgbClr val="646464"/>
                </a:solidFill>
                <a:latin typeface="Arial" panose="020B0604020202020204" pitchFamily="34" charset="0"/>
                <a:ea typeface="+mn-ea"/>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75277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ext Slide with title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7013"/>
            <a:ext cx="8221664" cy="671496"/>
          </a:xfrm>
          <a:prstGeom prst="rect">
            <a:avLst/>
          </a:prstGeom>
        </p:spPr>
        <p:txBody>
          <a:bodyPr/>
          <a:lstStyle>
            <a:lvl1pPr>
              <a:defRPr baseline="0"/>
            </a:lvl1pPr>
          </a:lstStyle>
          <a:p>
            <a:r>
              <a:rPr lang="en-US" dirty="0"/>
              <a:t>Text Layout</a:t>
            </a:r>
          </a:p>
        </p:txBody>
      </p:sp>
      <p:sp>
        <p:nvSpPr>
          <p:cNvPr id="3" name="Text Placeholder 20"/>
          <p:cNvSpPr>
            <a:spLocks noGrp="1"/>
          </p:cNvSpPr>
          <p:nvPr>
            <p:ph type="body" sz="quarter" idx="10"/>
          </p:nvPr>
        </p:nvSpPr>
        <p:spPr>
          <a:xfrm>
            <a:off x="457200" y="1176867"/>
            <a:ext cx="8221663" cy="4804833"/>
          </a:xfrm>
          <a:prstGeom prst="rect">
            <a:avLst/>
          </a:prstGeom>
        </p:spPr>
        <p:txBody>
          <a:bodyPr lIns="91440" tIns="91440" bIns="91440"/>
          <a:lstStyle>
            <a:lvl1pPr marL="228600" indent="-228600">
              <a:spcBef>
                <a:spcPts val="1800"/>
              </a:spcBef>
              <a:defRPr sz="2400">
                <a:latin typeface="Arial" panose="020B0604020202020204" pitchFamily="34" charset="0"/>
                <a:cs typeface="Arial" panose="020B0604020202020204" pitchFamily="34" charset="0"/>
              </a:defRPr>
            </a:lvl1pPr>
            <a:lvl2pPr marL="685800" indent="-228600">
              <a:lnSpc>
                <a:spcPct val="90000"/>
              </a:lnSpc>
              <a:spcBef>
                <a:spcPts val="0"/>
              </a:spcBef>
              <a:defRPr sz="2000">
                <a:latin typeface="Arial" panose="020B0604020202020204" pitchFamily="34" charset="0"/>
                <a:cs typeface="Arial" panose="020B0604020202020204" pitchFamily="34" charset="0"/>
              </a:defRPr>
            </a:lvl2pPr>
            <a:lvl3pPr marL="1087438" indent="-173038">
              <a:lnSpc>
                <a:spcPct val="90000"/>
              </a:lnSpc>
              <a:spcBef>
                <a:spcPts val="0"/>
              </a:spcBef>
              <a:buFont typeface="Arial" panose="020B0604020202020204" pitchFamily="34" charset="0"/>
              <a:buChar char="•"/>
              <a:defRPr sz="1800">
                <a:solidFill>
                  <a:srgbClr val="646464"/>
                </a:solidFill>
                <a:latin typeface="Arial" panose="020B0604020202020204" pitchFamily="34" charset="0"/>
                <a:cs typeface="Arial" panose="020B0604020202020204" pitchFamily="34" charset="0"/>
              </a:defRPr>
            </a:lvl3pPr>
            <a:lvl4pPr marL="1484313" indent="-166688">
              <a:lnSpc>
                <a:spcPct val="90000"/>
              </a:lnSpc>
              <a:spcBef>
                <a:spcPts val="0"/>
              </a:spcBef>
              <a:buFont typeface="Arial" panose="020B0604020202020204" pitchFamily="34" charset="0"/>
              <a:buChar char="»"/>
              <a:defRPr lang="en-US" sz="1600" kern="1200" dirty="0" smtClean="0">
                <a:solidFill>
                  <a:srgbClr val="646464"/>
                </a:solidFill>
                <a:latin typeface="Arial" panose="020B0604020202020204" pitchFamily="34" charset="0"/>
                <a:ea typeface="+mn-ea"/>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7772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Title Placeholder 9"/>
          <p:cNvSpPr>
            <a:spLocks noGrp="1"/>
          </p:cNvSpPr>
          <p:nvPr>
            <p:ph type="title"/>
          </p:nvPr>
        </p:nvSpPr>
        <p:spPr>
          <a:xfrm>
            <a:off x="457200" y="227013"/>
            <a:ext cx="8221664" cy="679885"/>
          </a:xfrm>
          <a:prstGeom prst="rect">
            <a:avLst/>
          </a:prstGeom>
        </p:spPr>
        <p:txBody>
          <a:bodyPr vert="horz" lIns="0" tIns="0" rIns="0" bIns="0" rtlCol="0" anchor="ctr">
            <a:normAutofit/>
          </a:bodyPr>
          <a:lstStyle/>
          <a:p>
            <a:r>
              <a:rPr lang="en-US"/>
              <a:t>Click to edit Master title style</a:t>
            </a:r>
            <a:endParaRPr lang="en-US" dirty="0"/>
          </a:p>
        </p:txBody>
      </p:sp>
      <p:sp>
        <p:nvSpPr>
          <p:cNvPr id="17" name="Rectangle 16"/>
          <p:cNvSpPr/>
          <p:nvPr userDrawn="1"/>
        </p:nvSpPr>
        <p:spPr>
          <a:xfrm>
            <a:off x="0" y="0"/>
            <a:ext cx="9144000" cy="289068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2" name="Rectangle 21"/>
          <p:cNvSpPr/>
          <p:nvPr userDrawn="1"/>
        </p:nvSpPr>
        <p:spPr>
          <a:xfrm>
            <a:off x="1292634" y="2300412"/>
            <a:ext cx="7851366" cy="5899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168275"/>
            <a:r>
              <a:rPr lang="en-US" sz="2000" dirty="0">
                <a:solidFill>
                  <a:srgbClr val="FFFFFF"/>
                </a:solidFill>
              </a:rPr>
              <a:t>with Protective</a:t>
            </a:r>
            <a:r>
              <a:rPr lang="en-US" sz="1400" baseline="54000" dirty="0">
                <a:solidFill>
                  <a:srgbClr val="FFFFFF"/>
                </a:solidFill>
              </a:rPr>
              <a:t>®</a:t>
            </a:r>
            <a:r>
              <a:rPr lang="en-US" sz="2000" dirty="0">
                <a:solidFill>
                  <a:srgbClr val="FFFFFF"/>
                </a:solidFill>
              </a:rPr>
              <a:t> Market Defender Annuity</a:t>
            </a:r>
            <a:endParaRPr lang="en-US" sz="2800" dirty="0">
              <a:solidFill>
                <a:srgbClr val="FFFFFF"/>
              </a:solidFill>
            </a:endParaRPr>
          </a:p>
        </p:txBody>
      </p:sp>
      <p:sp>
        <p:nvSpPr>
          <p:cNvPr id="23" name="Rectangle 22"/>
          <p:cNvSpPr/>
          <p:nvPr userDrawn="1"/>
        </p:nvSpPr>
        <p:spPr>
          <a:xfrm>
            <a:off x="-8389" y="2300749"/>
            <a:ext cx="1292633" cy="5899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cxnSp>
        <p:nvCxnSpPr>
          <p:cNvPr id="24" name="Straight Connector 23"/>
          <p:cNvCxnSpPr/>
          <p:nvPr userDrawn="1"/>
        </p:nvCxnSpPr>
        <p:spPr>
          <a:xfrm flipV="1">
            <a:off x="1292633" y="1209032"/>
            <a:ext cx="0" cy="168131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1423258" y="1526470"/>
            <a:ext cx="7321235" cy="523220"/>
          </a:xfrm>
          <a:prstGeom prst="rect">
            <a:avLst/>
          </a:prstGeom>
          <a:noFill/>
        </p:spPr>
        <p:txBody>
          <a:bodyPr wrap="none" rtlCol="0">
            <a:spAutoFit/>
          </a:bodyPr>
          <a:lstStyle/>
          <a:p>
            <a:r>
              <a:rPr lang="en-US" sz="2800" dirty="0">
                <a:solidFill>
                  <a:srgbClr val="FFFFFF"/>
                </a:solidFill>
              </a:rPr>
              <a:t>Balancing Protection and Growth Needs with</a:t>
            </a:r>
          </a:p>
        </p:txBody>
      </p:sp>
    </p:spTree>
    <p:extLst>
      <p:ext uri="{BB962C8B-B14F-4D97-AF65-F5344CB8AC3E}">
        <p14:creationId xmlns:p14="http://schemas.microsoft.com/office/powerpoint/2010/main" val="399902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lain TITLE Slide - better for multiple copies">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334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Blank Slide with title (customiz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7013"/>
            <a:ext cx="8221664" cy="679885"/>
          </a:xfrm>
          <a:prstGeom prst="rect">
            <a:avLst/>
          </a:prstGeom>
        </p:spPr>
        <p:txBody>
          <a:bodyPr/>
          <a:lstStyle>
            <a:lvl1pPr>
              <a:defRPr baseline="0"/>
            </a:lvl1pPr>
          </a:lstStyle>
          <a:p>
            <a:r>
              <a:rPr lang="en-US" dirty="0"/>
              <a:t>Blank Slide (Customize)</a:t>
            </a:r>
          </a:p>
        </p:txBody>
      </p:sp>
    </p:spTree>
    <p:extLst>
      <p:ext uri="{BB962C8B-B14F-4D97-AF65-F5344CB8AC3E}">
        <p14:creationId xmlns:p14="http://schemas.microsoft.com/office/powerpoint/2010/main" val="3236634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p:cNvSpPr txBox="1"/>
          <p:nvPr/>
        </p:nvSpPr>
        <p:spPr>
          <a:xfrm>
            <a:off x="105270" y="7156322"/>
            <a:ext cx="9696659" cy="307777"/>
          </a:xfrm>
          <a:prstGeom prst="rect">
            <a:avLst/>
          </a:prstGeom>
          <a:noFill/>
        </p:spPr>
        <p:txBody>
          <a:bodyPr wrap="square" rtlCol="0">
            <a:spAutoFit/>
          </a:bodyPr>
          <a:lstStyle/>
          <a:p>
            <a:r>
              <a:rPr lang="en-US" sz="1400" dirty="0">
                <a:solidFill>
                  <a:srgbClr val="646464"/>
                </a:solidFill>
              </a:rPr>
              <a:t>For technical questions or assistance with presentations, please contact </a:t>
            </a:r>
            <a:r>
              <a:rPr lang="en-US" sz="1400" b="1" dirty="0">
                <a:solidFill>
                  <a:srgbClr val="646464"/>
                </a:solidFill>
              </a:rPr>
              <a:t>adam.brown@protective.com</a:t>
            </a:r>
          </a:p>
        </p:txBody>
      </p:sp>
      <p:grpSp>
        <p:nvGrpSpPr>
          <p:cNvPr id="9" name="Group 8"/>
          <p:cNvGrpSpPr/>
          <p:nvPr/>
        </p:nvGrpSpPr>
        <p:grpSpPr>
          <a:xfrm>
            <a:off x="-1" y="270388"/>
            <a:ext cx="9144001" cy="639250"/>
            <a:chOff x="-1" y="467032"/>
            <a:chExt cx="9144001" cy="589936"/>
          </a:xfrm>
        </p:grpSpPr>
        <p:sp>
          <p:nvSpPr>
            <p:cNvPr id="20" name="Rectangle 19"/>
            <p:cNvSpPr/>
            <p:nvPr userDrawn="1"/>
          </p:nvSpPr>
          <p:spPr>
            <a:xfrm>
              <a:off x="658758" y="467032"/>
              <a:ext cx="8485242" cy="5899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1" y="467032"/>
              <a:ext cx="658759" cy="5899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2" name="Straight Connector 21"/>
          <p:cNvCxnSpPr/>
          <p:nvPr/>
        </p:nvCxnSpPr>
        <p:spPr>
          <a:xfrm flipV="1">
            <a:off x="648926" y="1"/>
            <a:ext cx="0" cy="1356851"/>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414727" y="6048375"/>
            <a:ext cx="1486222" cy="732151"/>
          </a:xfrm>
          <a:prstGeom prst="rect">
            <a:avLst/>
          </a:prstGeom>
        </p:spPr>
      </p:pic>
      <p:sp>
        <p:nvSpPr>
          <p:cNvPr id="10" name="Rectangle 9">
            <a:extLst>
              <a:ext uri="{FF2B5EF4-FFF2-40B4-BE49-F238E27FC236}">
                <a16:creationId xmlns:a16="http://schemas.microsoft.com/office/drawing/2014/main" id="{B80990A7-568A-43C6-AC24-D1DCA027526D}"/>
              </a:ext>
            </a:extLst>
          </p:cNvPr>
          <p:cNvSpPr/>
          <p:nvPr userDrawn="1"/>
        </p:nvSpPr>
        <p:spPr>
          <a:xfrm>
            <a:off x="2590119" y="6521718"/>
            <a:ext cx="5863281" cy="184666"/>
          </a:xfrm>
          <a:prstGeom prst="rect">
            <a:avLst/>
          </a:prstGeom>
        </p:spPr>
        <p:txBody>
          <a:bodyPr wrap="square" bIns="0" anchor="b" anchorCtr="0">
            <a:spAutoFit/>
          </a:bodyPr>
          <a:lstStyle/>
          <a:p>
            <a:pPr algn="r"/>
            <a:r>
              <a:rPr lang="en-US" sz="900" dirty="0">
                <a:solidFill>
                  <a:schemeClr val="bg1">
                    <a:lumMod val="50000"/>
                  </a:schemeClr>
                </a:solidFill>
                <a:latin typeface="HelveticaNeueLT Std" pitchFamily="34" charset="0"/>
              </a:rPr>
              <a:t>For</a:t>
            </a:r>
            <a:r>
              <a:rPr lang="en-US" sz="900" baseline="0" dirty="0">
                <a:solidFill>
                  <a:schemeClr val="bg1">
                    <a:lumMod val="50000"/>
                  </a:schemeClr>
                </a:solidFill>
                <a:latin typeface="HelveticaNeueLT Std" pitchFamily="34" charset="0"/>
              </a:rPr>
              <a:t> Financial Professional  Use Only. Not for Use With Consumers. </a:t>
            </a:r>
            <a:endParaRPr lang="en-US" sz="900" dirty="0">
              <a:solidFill>
                <a:schemeClr val="bg1">
                  <a:lumMod val="50000"/>
                </a:schemeClr>
              </a:solidFill>
              <a:latin typeface="HelveticaNeueLT Std" pitchFamily="34" charset="0"/>
            </a:endParaRPr>
          </a:p>
        </p:txBody>
      </p:sp>
      <p:sp>
        <p:nvSpPr>
          <p:cNvPr id="12" name="TextBox 11">
            <a:extLst>
              <a:ext uri="{FF2B5EF4-FFF2-40B4-BE49-F238E27FC236}">
                <a16:creationId xmlns:a16="http://schemas.microsoft.com/office/drawing/2014/main" id="{43F453F5-B997-4F7A-B180-7D1BBE416792}"/>
              </a:ext>
            </a:extLst>
          </p:cNvPr>
          <p:cNvSpPr txBox="1"/>
          <p:nvPr userDrawn="1"/>
        </p:nvSpPr>
        <p:spPr>
          <a:xfrm>
            <a:off x="8461834" y="6499783"/>
            <a:ext cx="372218" cy="276999"/>
          </a:xfrm>
          <a:prstGeom prst="rect">
            <a:avLst/>
          </a:prstGeom>
          <a:noFill/>
        </p:spPr>
        <p:txBody>
          <a:bodyPr wrap="none" rtlCol="0">
            <a:spAutoFit/>
          </a:bodyPr>
          <a:lstStyle/>
          <a:p>
            <a:fld id="{84406E1E-7371-4B54-AD40-2F66787D5BE3}" type="slidenum">
              <a:rPr lang="en-US" sz="1200" smtClean="0">
                <a:solidFill>
                  <a:schemeClr val="bg1">
                    <a:lumMod val="50000"/>
                  </a:schemeClr>
                </a:solidFill>
              </a:rPr>
              <a:t>‹#›</a:t>
            </a:fld>
            <a:endParaRPr lang="en-US" sz="1200" dirty="0">
              <a:solidFill>
                <a:schemeClr val="bg1">
                  <a:lumMod val="50000"/>
                </a:schemeClr>
              </a:solidFill>
            </a:endParaRPr>
          </a:p>
        </p:txBody>
      </p:sp>
      <p:cxnSp>
        <p:nvCxnSpPr>
          <p:cNvPr id="18" name="Straight Connector 17">
            <a:extLst>
              <a:ext uri="{FF2B5EF4-FFF2-40B4-BE49-F238E27FC236}">
                <a16:creationId xmlns:a16="http://schemas.microsoft.com/office/drawing/2014/main" id="{21EF61C9-CE92-46CF-934B-F7165D3087AA}"/>
              </a:ext>
            </a:extLst>
          </p:cNvPr>
          <p:cNvCxnSpPr>
            <a:cxnSpLocks/>
          </p:cNvCxnSpPr>
          <p:nvPr userDrawn="1"/>
        </p:nvCxnSpPr>
        <p:spPr>
          <a:xfrm>
            <a:off x="8457880" y="6538250"/>
            <a:ext cx="0" cy="195322"/>
          </a:xfrm>
          <a:prstGeom prst="line">
            <a:avLst/>
          </a:prstGeom>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875304027"/>
      </p:ext>
    </p:extLst>
  </p:cSld>
  <p:clrMap bg1="lt1" tx1="dk1" bg2="lt2" tx2="dk2" accent1="accent1" accent2="accent2" accent3="accent3" accent4="accent4" accent5="accent5" accent6="accent6" hlink="hlink" folHlink="folHlink"/>
  <p:sldLayoutIdLst>
    <p:sldLayoutId id="2147483656" r:id="rId1"/>
    <p:sldLayoutId id="2147483665" r:id="rId2"/>
    <p:sldLayoutId id="2147483669" r:id="rId3"/>
    <p:sldLayoutId id="2147483670" r:id="rId4"/>
    <p:sldLayoutId id="2147483677" r:id="rId5"/>
    <p:sldLayoutId id="2147483678" r:id="rId6"/>
  </p:sldLayoutIdLst>
  <p:hf hdr="0" ftr="0" dt="0"/>
  <p:txStyles>
    <p:titleStyle>
      <a:lvl1pPr algn="l" defTabSz="914400" rtl="0" eaLnBrk="1" latinLnBrk="0" hangingPunct="1">
        <a:spcBef>
          <a:spcPct val="0"/>
        </a:spcBef>
        <a:buNone/>
        <a:defRPr sz="3200" b="0" kern="1200">
          <a:solidFill>
            <a:schemeClr val="tx2"/>
          </a:solidFill>
          <a:latin typeface="Arial" panose="020B0604020202020204" pitchFamily="34" charset="0"/>
          <a:ea typeface="+mj-ea"/>
          <a:cs typeface="Arial" panose="020B0604020202020204" pitchFamily="34" charset="0"/>
        </a:defRPr>
      </a:lvl1pPr>
    </p:titleStyle>
    <p:bodyStyle>
      <a:lvl1pPr marL="227013" indent="-227013" algn="l" defTabSz="914400" rtl="0" eaLnBrk="1" latinLnBrk="0" hangingPunct="1">
        <a:lnSpc>
          <a:spcPct val="90000"/>
        </a:lnSpc>
        <a:spcBef>
          <a:spcPts val="1800"/>
        </a:spcBef>
        <a:buClr>
          <a:srgbClr val="00A9E0"/>
        </a:buClr>
        <a:buSzPct val="80000"/>
        <a:buFont typeface="Wingdings" panose="05000000000000000000" pitchFamily="2" charset="2"/>
        <a:buChar char="§"/>
        <a:defRPr sz="2400" b="0" kern="1200">
          <a:solidFill>
            <a:srgbClr val="000000"/>
          </a:solidFill>
          <a:latin typeface="Arial" panose="020B0604020202020204" pitchFamily="34" charset="0"/>
          <a:ea typeface="+mn-ea"/>
          <a:cs typeface="Arial" panose="020B0604020202020204" pitchFamily="34" charset="0"/>
        </a:defRPr>
      </a:lvl1pPr>
      <a:lvl2pPr marL="687388" indent="-230188" algn="l" defTabSz="914400" rtl="0" eaLnBrk="1" latinLnBrk="0" hangingPunct="1">
        <a:lnSpc>
          <a:spcPct val="90000"/>
        </a:lnSpc>
        <a:spcBef>
          <a:spcPts val="0"/>
        </a:spcBef>
        <a:buClr>
          <a:srgbClr val="00A9E0"/>
        </a:buClr>
        <a:buSzPct val="80000"/>
        <a:buFont typeface="Arial" panose="020B0604020202020204" pitchFamily="34" charset="0"/>
        <a:buChar char="–"/>
        <a:defRPr sz="2000" b="0" kern="1200">
          <a:solidFill>
            <a:srgbClr val="000000"/>
          </a:solidFill>
          <a:latin typeface="Arial" panose="020B0604020202020204" pitchFamily="34" charset="0"/>
          <a:ea typeface="+mn-ea"/>
          <a:cs typeface="Arial" panose="020B0604020202020204" pitchFamily="34" charset="0"/>
        </a:defRPr>
      </a:lvl2pPr>
      <a:lvl3pPr marL="1082675" indent="-168275" algn="l" defTabSz="914400" rtl="0" eaLnBrk="1" latinLnBrk="0" hangingPunct="1">
        <a:lnSpc>
          <a:spcPct val="90000"/>
        </a:lnSpc>
        <a:spcBef>
          <a:spcPts val="0"/>
        </a:spcBef>
        <a:buClr>
          <a:srgbClr val="00A9E0"/>
        </a:buClr>
        <a:buSzPct val="80000"/>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3pPr>
      <a:lvl4pPr marL="1484313" indent="-166688" algn="l" defTabSz="914400" rtl="0" eaLnBrk="1" latinLnBrk="0" hangingPunct="1">
        <a:lnSpc>
          <a:spcPct val="90000"/>
        </a:lnSpc>
        <a:spcBef>
          <a:spcPts val="0"/>
        </a:spcBef>
        <a:buClr>
          <a:srgbClr val="00A9E0"/>
        </a:buClr>
        <a:buSzPct val="80000"/>
        <a:buFont typeface="Arial" panose="020B0604020202020204" pitchFamily="34" charset="0"/>
        <a:buChar char="»"/>
        <a:tabLst>
          <a:tab pos="1484313" algn="l"/>
        </a:tabLst>
        <a:defRPr sz="1600" kern="1200">
          <a:solidFill>
            <a:srgbClr val="000000"/>
          </a:solidFill>
          <a:latin typeface="Arial" panose="020B0604020202020204" pitchFamily="34" charset="0"/>
          <a:ea typeface="+mn-ea"/>
          <a:cs typeface="Arial" panose="020B0604020202020204" pitchFamily="34" charset="0"/>
        </a:defRPr>
      </a:lvl4pPr>
      <a:lvl5pPr marL="1770063" indent="-168275" algn="l" defTabSz="914400" rtl="0" eaLnBrk="1" latinLnBrk="0" hangingPunct="1">
        <a:lnSpc>
          <a:spcPct val="90000"/>
        </a:lnSpc>
        <a:spcBef>
          <a:spcPts val="0"/>
        </a:spcBef>
        <a:buClr>
          <a:srgbClr val="00A9E0"/>
        </a:buClr>
        <a:buSzPct val="80000"/>
        <a:buFont typeface="Courier New" panose="02070309020205020404" pitchFamily="49" charset="0"/>
        <a:buChar char="o"/>
        <a:defRPr sz="14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TextBox 7"/>
          <p:cNvSpPr txBox="1"/>
          <p:nvPr/>
        </p:nvSpPr>
        <p:spPr>
          <a:xfrm>
            <a:off x="105270" y="7156322"/>
            <a:ext cx="9696659" cy="307777"/>
          </a:xfrm>
          <a:prstGeom prst="rect">
            <a:avLst/>
          </a:prstGeom>
          <a:noFill/>
        </p:spPr>
        <p:txBody>
          <a:bodyPr wrap="square" rtlCol="0">
            <a:spAutoFit/>
          </a:bodyPr>
          <a:lstStyle/>
          <a:p>
            <a:r>
              <a:rPr lang="en-US" sz="1400" dirty="0">
                <a:solidFill>
                  <a:srgbClr val="646464"/>
                </a:solidFill>
              </a:rPr>
              <a:t>For technical questions or assistance with presentations, please contact </a:t>
            </a:r>
            <a:r>
              <a:rPr lang="en-US" sz="1400" b="1" dirty="0">
                <a:solidFill>
                  <a:srgbClr val="646464"/>
                </a:solidFill>
              </a:rPr>
              <a:t>adam.brown@protective.com</a:t>
            </a:r>
          </a:p>
        </p:txBody>
      </p:sp>
      <p:grpSp>
        <p:nvGrpSpPr>
          <p:cNvPr id="9" name="Group 8"/>
          <p:cNvGrpSpPr/>
          <p:nvPr/>
        </p:nvGrpSpPr>
        <p:grpSpPr>
          <a:xfrm>
            <a:off x="-1" y="270388"/>
            <a:ext cx="9144001" cy="639250"/>
            <a:chOff x="-1" y="467032"/>
            <a:chExt cx="9144001" cy="589936"/>
          </a:xfrm>
        </p:grpSpPr>
        <p:sp>
          <p:nvSpPr>
            <p:cNvPr id="20" name="Rectangle 19"/>
            <p:cNvSpPr/>
            <p:nvPr userDrawn="1"/>
          </p:nvSpPr>
          <p:spPr>
            <a:xfrm>
              <a:off x="658758" y="467032"/>
              <a:ext cx="8485242" cy="5899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1" name="Rectangle 20"/>
            <p:cNvSpPr/>
            <p:nvPr userDrawn="1"/>
          </p:nvSpPr>
          <p:spPr>
            <a:xfrm>
              <a:off x="-1" y="467032"/>
              <a:ext cx="658759" cy="5899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pSp>
      <p:cxnSp>
        <p:nvCxnSpPr>
          <p:cNvPr id="22" name="Straight Connector 21"/>
          <p:cNvCxnSpPr/>
          <p:nvPr/>
        </p:nvCxnSpPr>
        <p:spPr>
          <a:xfrm flipV="1">
            <a:off x="648926" y="1"/>
            <a:ext cx="0" cy="1356851"/>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pic>
        <p:nvPicPr>
          <p:cNvPr id="10" name="Picture 2"/>
          <p:cNvPicPr>
            <a:picLocks noChangeAspect="1" noChangeArrowheads="1"/>
          </p:cNvPicPr>
          <p:nvPr userDrawn="1"/>
        </p:nvPicPr>
        <p:blipFill>
          <a:blip r:embed="rId8" cstate="screen">
            <a:extLst>
              <a:ext uri="{28A0092B-C50C-407E-A947-70E740481C1C}">
                <a14:useLocalDpi xmlns:a14="http://schemas.microsoft.com/office/drawing/2010/main"/>
              </a:ext>
            </a:extLst>
          </a:blip>
          <a:srcRect/>
          <a:stretch>
            <a:fillRect/>
          </a:stretch>
        </p:blipFill>
        <p:spPr bwMode="auto">
          <a:xfrm>
            <a:off x="624859" y="6129077"/>
            <a:ext cx="1252677" cy="518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488451"/>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hdr="0" ftr="0" dt="0"/>
  <p:txStyles>
    <p:titleStyle>
      <a:lvl1pPr algn="l" defTabSz="914400" rtl="0" eaLnBrk="1" latinLnBrk="0" hangingPunct="1">
        <a:spcBef>
          <a:spcPct val="0"/>
        </a:spcBef>
        <a:buNone/>
        <a:defRPr sz="3200" b="0" kern="1200">
          <a:solidFill>
            <a:schemeClr val="tx2"/>
          </a:solidFill>
          <a:latin typeface="Arial" panose="020B0604020202020204" pitchFamily="34" charset="0"/>
          <a:ea typeface="+mj-ea"/>
          <a:cs typeface="Arial" panose="020B0604020202020204" pitchFamily="34" charset="0"/>
        </a:defRPr>
      </a:lvl1pPr>
    </p:titleStyle>
    <p:bodyStyle>
      <a:lvl1pPr marL="227013" indent="-227013" algn="l" defTabSz="914400" rtl="0" eaLnBrk="1" latinLnBrk="0" hangingPunct="1">
        <a:lnSpc>
          <a:spcPct val="90000"/>
        </a:lnSpc>
        <a:spcBef>
          <a:spcPts val="1800"/>
        </a:spcBef>
        <a:buClr>
          <a:srgbClr val="00A9E0"/>
        </a:buClr>
        <a:buSzPct val="80000"/>
        <a:buFont typeface="Wingdings" panose="05000000000000000000" pitchFamily="2" charset="2"/>
        <a:buChar char="§"/>
        <a:defRPr sz="2400" b="0" kern="1200">
          <a:solidFill>
            <a:srgbClr val="000000"/>
          </a:solidFill>
          <a:latin typeface="Arial" panose="020B0604020202020204" pitchFamily="34" charset="0"/>
          <a:ea typeface="+mn-ea"/>
          <a:cs typeface="Arial" panose="020B0604020202020204" pitchFamily="34" charset="0"/>
        </a:defRPr>
      </a:lvl1pPr>
      <a:lvl2pPr marL="687388" indent="-230188" algn="l" defTabSz="914400" rtl="0" eaLnBrk="1" latinLnBrk="0" hangingPunct="1">
        <a:lnSpc>
          <a:spcPct val="90000"/>
        </a:lnSpc>
        <a:spcBef>
          <a:spcPts val="0"/>
        </a:spcBef>
        <a:buClr>
          <a:srgbClr val="00A9E0"/>
        </a:buClr>
        <a:buSzPct val="80000"/>
        <a:buFont typeface="Arial" panose="020B0604020202020204" pitchFamily="34" charset="0"/>
        <a:buChar char="–"/>
        <a:defRPr sz="2000" b="0" kern="1200">
          <a:solidFill>
            <a:srgbClr val="000000"/>
          </a:solidFill>
          <a:latin typeface="Arial" panose="020B0604020202020204" pitchFamily="34" charset="0"/>
          <a:ea typeface="+mn-ea"/>
          <a:cs typeface="Arial" panose="020B0604020202020204" pitchFamily="34" charset="0"/>
        </a:defRPr>
      </a:lvl2pPr>
      <a:lvl3pPr marL="1082675" indent="-168275" algn="l" defTabSz="914400" rtl="0" eaLnBrk="1" latinLnBrk="0" hangingPunct="1">
        <a:lnSpc>
          <a:spcPct val="90000"/>
        </a:lnSpc>
        <a:spcBef>
          <a:spcPts val="0"/>
        </a:spcBef>
        <a:buClr>
          <a:srgbClr val="00A9E0"/>
        </a:buClr>
        <a:buSzPct val="80000"/>
        <a:buFont typeface="Arial" panose="020B0604020202020204" pitchFamily="34" charset="0"/>
        <a:buChar char="•"/>
        <a:defRPr sz="1800" kern="1200">
          <a:solidFill>
            <a:srgbClr val="000000"/>
          </a:solidFill>
          <a:latin typeface="Arial" panose="020B0604020202020204" pitchFamily="34" charset="0"/>
          <a:ea typeface="+mn-ea"/>
          <a:cs typeface="Arial" panose="020B0604020202020204" pitchFamily="34" charset="0"/>
        </a:defRPr>
      </a:lvl3pPr>
      <a:lvl4pPr marL="1484313" indent="-166688" algn="l" defTabSz="914400" rtl="0" eaLnBrk="1" latinLnBrk="0" hangingPunct="1">
        <a:lnSpc>
          <a:spcPct val="90000"/>
        </a:lnSpc>
        <a:spcBef>
          <a:spcPts val="0"/>
        </a:spcBef>
        <a:buClr>
          <a:srgbClr val="00A9E0"/>
        </a:buClr>
        <a:buSzPct val="80000"/>
        <a:buFont typeface="Arial" panose="020B0604020202020204" pitchFamily="34" charset="0"/>
        <a:buChar char="»"/>
        <a:tabLst>
          <a:tab pos="1484313" algn="l"/>
        </a:tabLst>
        <a:defRPr sz="1600" kern="1200">
          <a:solidFill>
            <a:srgbClr val="000000"/>
          </a:solidFill>
          <a:latin typeface="Arial" panose="020B0604020202020204" pitchFamily="34" charset="0"/>
          <a:ea typeface="+mn-ea"/>
          <a:cs typeface="Arial" panose="020B0604020202020204" pitchFamily="34" charset="0"/>
        </a:defRPr>
      </a:lvl4pPr>
      <a:lvl5pPr marL="1770063" indent="-168275" algn="l" defTabSz="914400" rtl="0" eaLnBrk="1" latinLnBrk="0" hangingPunct="1">
        <a:lnSpc>
          <a:spcPct val="90000"/>
        </a:lnSpc>
        <a:spcBef>
          <a:spcPts val="0"/>
        </a:spcBef>
        <a:buClr>
          <a:srgbClr val="00A9E0"/>
        </a:buClr>
        <a:buSzPct val="80000"/>
        <a:buFont typeface="Courier New" panose="02070309020205020404" pitchFamily="49" charset="0"/>
        <a:buChar char="o"/>
        <a:defRPr sz="1400" kern="1200">
          <a:solidFill>
            <a:srgbClr val="00000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48235" y="5879607"/>
            <a:ext cx="1676400" cy="9783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114161" y="5816589"/>
            <a:ext cx="1531447" cy="215444"/>
          </a:xfrm>
          <a:prstGeom prst="rect">
            <a:avLst/>
          </a:prstGeom>
          <a:solidFill>
            <a:schemeClr val="bg1"/>
          </a:solidFill>
        </p:spPr>
        <p:txBody>
          <a:bodyPr wrap="square" rtlCol="0">
            <a:spAutoFit/>
          </a:bodyPr>
          <a:lstStyle/>
          <a:p>
            <a:r>
              <a:rPr lang="en-US" sz="800" dirty="0">
                <a:solidFill>
                  <a:schemeClr val="bg1">
                    <a:lumMod val="50000"/>
                  </a:schemeClr>
                </a:solidFill>
              </a:rPr>
              <a:t>  NYABD.1383564.03.20</a:t>
            </a:r>
          </a:p>
        </p:txBody>
      </p:sp>
      <p:sp>
        <p:nvSpPr>
          <p:cNvPr id="3" name="TextBox 2"/>
          <p:cNvSpPr txBox="1"/>
          <p:nvPr/>
        </p:nvSpPr>
        <p:spPr>
          <a:xfrm>
            <a:off x="1396045" y="3933414"/>
            <a:ext cx="6434153" cy="369332"/>
          </a:xfrm>
          <a:prstGeom prst="rect">
            <a:avLst/>
          </a:prstGeom>
          <a:noFill/>
        </p:spPr>
        <p:txBody>
          <a:bodyPr wrap="square" rtlCol="0">
            <a:spAutoFit/>
          </a:bodyPr>
          <a:lstStyle/>
          <a:p>
            <a:r>
              <a:rPr lang="en-US" dirty="0"/>
              <a:t>Speaker Name</a:t>
            </a:r>
          </a:p>
        </p:txBody>
      </p:sp>
      <p:sp>
        <p:nvSpPr>
          <p:cNvPr id="12" name="TextBox 11"/>
          <p:cNvSpPr txBox="1"/>
          <p:nvPr/>
        </p:nvSpPr>
        <p:spPr>
          <a:xfrm>
            <a:off x="1396045" y="4229977"/>
            <a:ext cx="6434153" cy="307777"/>
          </a:xfrm>
          <a:prstGeom prst="rect">
            <a:avLst/>
          </a:prstGeom>
          <a:noFill/>
        </p:spPr>
        <p:txBody>
          <a:bodyPr wrap="square" rtlCol="0">
            <a:spAutoFit/>
          </a:bodyPr>
          <a:lstStyle/>
          <a:p>
            <a:r>
              <a:rPr lang="en-US" sz="1400" dirty="0"/>
              <a:t>D</a:t>
            </a:r>
            <a:r>
              <a:rPr lang="en-US" sz="1400"/>
              <a:t>esignations</a:t>
            </a:r>
            <a:endParaRPr lang="en-US" sz="1400" dirty="0"/>
          </a:p>
        </p:txBody>
      </p:sp>
      <p:sp>
        <p:nvSpPr>
          <p:cNvPr id="13" name="TextBox 12"/>
          <p:cNvSpPr txBox="1"/>
          <p:nvPr/>
        </p:nvSpPr>
        <p:spPr>
          <a:xfrm>
            <a:off x="1396045" y="4761318"/>
            <a:ext cx="6434153" cy="338554"/>
          </a:xfrm>
          <a:prstGeom prst="rect">
            <a:avLst/>
          </a:prstGeom>
          <a:noFill/>
        </p:spPr>
        <p:txBody>
          <a:bodyPr wrap="square" rtlCol="0">
            <a:spAutoFit/>
          </a:bodyPr>
          <a:lstStyle/>
          <a:p>
            <a:r>
              <a:rPr lang="en-US" sz="1600" dirty="0"/>
              <a:t>Company Title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316" y="5846787"/>
            <a:ext cx="1661457" cy="818476"/>
          </a:xfrm>
          <a:prstGeom prst="rect">
            <a:avLst/>
          </a:prstGeom>
        </p:spPr>
      </p:pic>
      <p:pic>
        <p:nvPicPr>
          <p:cNvPr id="14" name="Picture 4">
            <a:extLst>
              <a:ext uri="{FF2B5EF4-FFF2-40B4-BE49-F238E27FC236}">
                <a16:creationId xmlns:a16="http://schemas.microsoft.com/office/drawing/2014/main" id="{C03E808F-2889-4BC2-B787-939E9D94BC6E}"/>
              </a:ext>
            </a:extLst>
          </p:cNvPr>
          <p:cNvPicPr>
            <a:picLocks noChangeAspect="1" noChangeArrowheads="1"/>
          </p:cNvPicPr>
          <p:nvPr/>
        </p:nvPicPr>
        <p:blipFill>
          <a:blip r:embed="rId4">
            <a:lum bright="-100000"/>
            <a:extLst>
              <a:ext uri="{28A0092B-C50C-407E-A947-70E740481C1C}">
                <a14:useLocalDpi xmlns:a14="http://schemas.microsoft.com/office/drawing/2010/main" val="0"/>
              </a:ext>
            </a:extLst>
          </a:blip>
          <a:srcRect/>
          <a:stretch>
            <a:fillRect/>
          </a:stretch>
        </p:blipFill>
        <p:spPr bwMode="auto">
          <a:xfrm>
            <a:off x="5341675" y="6119250"/>
            <a:ext cx="2972063" cy="308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a:extLst>
              <a:ext uri="{FF2B5EF4-FFF2-40B4-BE49-F238E27FC236}">
                <a16:creationId xmlns:a16="http://schemas.microsoft.com/office/drawing/2014/main" id="{2C789A3A-96B4-43E7-A69E-6475D6D2281A}"/>
              </a:ext>
            </a:extLst>
          </p:cNvPr>
          <p:cNvSpPr/>
          <p:nvPr/>
        </p:nvSpPr>
        <p:spPr>
          <a:xfrm>
            <a:off x="8453438" y="6427883"/>
            <a:ext cx="690562" cy="4301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986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Chart 29"/>
          <p:cNvGraphicFramePr>
            <a:graphicFrameLocks/>
          </p:cNvGraphicFramePr>
          <p:nvPr>
            <p:extLst>
              <p:ext uri="{D42A27DB-BD31-4B8C-83A1-F6EECF244321}">
                <p14:modId xmlns:p14="http://schemas.microsoft.com/office/powerpoint/2010/main" val="803252571"/>
              </p:ext>
            </p:extLst>
          </p:nvPr>
        </p:nvGraphicFramePr>
        <p:xfrm>
          <a:off x="599464" y="1699900"/>
          <a:ext cx="6859669" cy="3696481"/>
        </p:xfrm>
        <a:graphic>
          <a:graphicData uri="http://schemas.openxmlformats.org/drawingml/2006/chart">
            <c:chart xmlns:c="http://schemas.openxmlformats.org/drawingml/2006/chart" xmlns:r="http://schemas.openxmlformats.org/officeDocument/2006/relationships" r:id="rId3"/>
          </a:graphicData>
        </a:graphic>
      </p:graphicFrame>
      <p:grpSp>
        <p:nvGrpSpPr>
          <p:cNvPr id="31" name="Group 30"/>
          <p:cNvGrpSpPr/>
          <p:nvPr/>
        </p:nvGrpSpPr>
        <p:grpSpPr>
          <a:xfrm>
            <a:off x="1917197" y="2686740"/>
            <a:ext cx="1144465" cy="1367578"/>
            <a:chOff x="2392810" y="2988468"/>
            <a:chExt cx="1212807" cy="1408687"/>
          </a:xfrm>
        </p:grpSpPr>
        <p:sp>
          <p:nvSpPr>
            <p:cNvPr id="32" name="Rectangle 31"/>
            <p:cNvSpPr/>
            <p:nvPr/>
          </p:nvSpPr>
          <p:spPr>
            <a:xfrm>
              <a:off x="2392810" y="2988468"/>
              <a:ext cx="1212807" cy="579333"/>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sz="1100" b="1" dirty="0">
                  <a:solidFill>
                    <a:srgbClr val="FFFFFF"/>
                  </a:solidFill>
                </a:rPr>
                <a:t>Protection  </a:t>
              </a:r>
            </a:p>
            <a:p>
              <a:pPr>
                <a:lnSpc>
                  <a:spcPct val="90000"/>
                </a:lnSpc>
              </a:pPr>
              <a:r>
                <a:rPr lang="en-US" sz="1100" b="1" dirty="0">
                  <a:solidFill>
                    <a:srgbClr val="FFFFFF"/>
                  </a:solidFill>
                </a:rPr>
                <a:t>from market downturns</a:t>
              </a:r>
            </a:p>
          </p:txBody>
        </p:sp>
        <p:cxnSp>
          <p:nvCxnSpPr>
            <p:cNvPr id="33" name="Straight Connector 32"/>
            <p:cNvCxnSpPr/>
            <p:nvPr/>
          </p:nvCxnSpPr>
          <p:spPr>
            <a:xfrm>
              <a:off x="2579614" y="3605901"/>
              <a:ext cx="0" cy="791254"/>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6" name="TextBox 55"/>
          <p:cNvSpPr txBox="1"/>
          <p:nvPr/>
        </p:nvSpPr>
        <p:spPr>
          <a:xfrm>
            <a:off x="7214924" y="2214894"/>
            <a:ext cx="1250418" cy="338554"/>
          </a:xfrm>
          <a:prstGeom prst="rect">
            <a:avLst/>
          </a:prstGeom>
          <a:noFill/>
        </p:spPr>
        <p:txBody>
          <a:bodyPr wrap="square" rtlCol="0">
            <a:spAutoFit/>
          </a:bodyPr>
          <a:lstStyle/>
          <a:p>
            <a:r>
              <a:rPr lang="en-US" sz="1600" b="1" dirty="0">
                <a:solidFill>
                  <a:srgbClr val="00A9E0"/>
                </a:solidFill>
              </a:rPr>
              <a:t>$138,788</a:t>
            </a:r>
          </a:p>
        </p:txBody>
      </p:sp>
      <p:grpSp>
        <p:nvGrpSpPr>
          <p:cNvPr id="64" name="Group 63"/>
          <p:cNvGrpSpPr/>
          <p:nvPr/>
        </p:nvGrpSpPr>
        <p:grpSpPr>
          <a:xfrm>
            <a:off x="1376675" y="4309557"/>
            <a:ext cx="1466651" cy="687137"/>
            <a:chOff x="2040626" y="4878252"/>
            <a:chExt cx="1554232" cy="707792"/>
          </a:xfrm>
        </p:grpSpPr>
        <p:sp>
          <p:nvSpPr>
            <p:cNvPr id="65" name="TextBox 1"/>
            <p:cNvSpPr txBox="1"/>
            <p:nvPr/>
          </p:nvSpPr>
          <p:spPr>
            <a:xfrm>
              <a:off x="2040626" y="4883616"/>
              <a:ext cx="1554232" cy="70242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lnSpc>
                  <a:spcPct val="90000"/>
                </a:lnSpc>
              </a:pPr>
              <a:r>
                <a:rPr lang="en-US" sz="1000" b="1" dirty="0">
                  <a:solidFill>
                    <a:srgbClr val="F26B31"/>
                  </a:solidFill>
                </a:rPr>
                <a:t>-38.5%</a:t>
              </a:r>
            </a:p>
            <a:p>
              <a:pPr algn="ctr">
                <a:lnSpc>
                  <a:spcPct val="90000"/>
                </a:lnSpc>
              </a:pPr>
              <a:r>
                <a:rPr lang="en-US" sz="800" b="1" dirty="0">
                  <a:solidFill>
                    <a:srgbClr val="F26B31"/>
                  </a:solidFill>
                </a:rPr>
                <a:t>S&amp;P 500 Index </a:t>
              </a:r>
            </a:p>
            <a:p>
              <a:pPr algn="ctr">
                <a:lnSpc>
                  <a:spcPct val="90000"/>
                </a:lnSpc>
              </a:pPr>
              <a:r>
                <a:rPr lang="en-US" sz="800" b="1" dirty="0">
                  <a:solidFill>
                    <a:srgbClr val="F26B31"/>
                  </a:solidFill>
                </a:rPr>
                <a:t>decline </a:t>
              </a:r>
            </a:p>
            <a:p>
              <a:pPr algn="ctr">
                <a:lnSpc>
                  <a:spcPct val="90000"/>
                </a:lnSpc>
              </a:pPr>
              <a:r>
                <a:rPr lang="en-US" sz="800" b="1" dirty="0">
                  <a:solidFill>
                    <a:srgbClr val="F26B31"/>
                  </a:solidFill>
                </a:rPr>
                <a:t>between 2007-2008</a:t>
              </a:r>
            </a:p>
          </p:txBody>
        </p:sp>
        <p:cxnSp>
          <p:nvCxnSpPr>
            <p:cNvPr id="66" name="Straight Connector 65"/>
            <p:cNvCxnSpPr/>
            <p:nvPr/>
          </p:nvCxnSpPr>
          <p:spPr>
            <a:xfrm>
              <a:off x="2810296" y="4878252"/>
              <a:ext cx="0" cy="75708"/>
            </a:xfrm>
            <a:prstGeom prst="line">
              <a:avLst/>
            </a:prstGeom>
            <a:ln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sp>
        <p:nvSpPr>
          <p:cNvPr id="67" name="TextBox 66"/>
          <p:cNvSpPr txBox="1"/>
          <p:nvPr/>
        </p:nvSpPr>
        <p:spPr>
          <a:xfrm>
            <a:off x="7221588" y="3772007"/>
            <a:ext cx="1250419" cy="338554"/>
          </a:xfrm>
          <a:prstGeom prst="rect">
            <a:avLst/>
          </a:prstGeom>
          <a:noFill/>
        </p:spPr>
        <p:txBody>
          <a:bodyPr wrap="square" rtlCol="0">
            <a:spAutoFit/>
          </a:bodyPr>
          <a:lstStyle/>
          <a:p>
            <a:r>
              <a:rPr lang="en-US" sz="1600" b="1" dirty="0">
                <a:solidFill>
                  <a:schemeClr val="accent3"/>
                </a:solidFill>
              </a:rPr>
              <a:t>$107,745</a:t>
            </a:r>
          </a:p>
        </p:txBody>
      </p:sp>
      <p:grpSp>
        <p:nvGrpSpPr>
          <p:cNvPr id="2" name="Group 1"/>
          <p:cNvGrpSpPr/>
          <p:nvPr/>
        </p:nvGrpSpPr>
        <p:grpSpPr>
          <a:xfrm>
            <a:off x="2603500" y="1717295"/>
            <a:ext cx="5513041" cy="248512"/>
            <a:chOff x="2306057" y="1964536"/>
            <a:chExt cx="5842251" cy="255982"/>
          </a:xfrm>
        </p:grpSpPr>
        <p:grpSp>
          <p:nvGrpSpPr>
            <p:cNvPr id="68" name="Group 67"/>
            <p:cNvGrpSpPr/>
            <p:nvPr/>
          </p:nvGrpSpPr>
          <p:grpSpPr>
            <a:xfrm>
              <a:off x="2306057" y="1964536"/>
              <a:ext cx="2527329" cy="246221"/>
              <a:chOff x="3817575" y="1963411"/>
              <a:chExt cx="2527329" cy="246221"/>
            </a:xfrm>
          </p:grpSpPr>
          <p:grpSp>
            <p:nvGrpSpPr>
              <p:cNvPr id="69" name="Group 68"/>
              <p:cNvGrpSpPr/>
              <p:nvPr/>
            </p:nvGrpSpPr>
            <p:grpSpPr>
              <a:xfrm>
                <a:off x="3817575" y="2053412"/>
                <a:ext cx="338836" cy="89129"/>
                <a:chOff x="5936647" y="1255372"/>
                <a:chExt cx="489858" cy="137620"/>
              </a:xfrm>
              <a:solidFill>
                <a:schemeClr val="accent3"/>
              </a:solidFill>
            </p:grpSpPr>
            <p:cxnSp>
              <p:nvCxnSpPr>
                <p:cNvPr id="71" name="Straight Connector 70"/>
                <p:cNvCxnSpPr/>
                <p:nvPr/>
              </p:nvCxnSpPr>
              <p:spPr>
                <a:xfrm>
                  <a:off x="5936647" y="1323109"/>
                  <a:ext cx="489858" cy="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2" name="Isosceles Triangle 71"/>
                <p:cNvSpPr/>
                <p:nvPr/>
              </p:nvSpPr>
              <p:spPr>
                <a:xfrm>
                  <a:off x="6130636" y="1255372"/>
                  <a:ext cx="124690" cy="137620"/>
                </a:xfrm>
                <a:prstGeom prs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0" name="TextBox 69"/>
              <p:cNvSpPr txBox="1"/>
              <p:nvPr/>
            </p:nvSpPr>
            <p:spPr>
              <a:xfrm>
                <a:off x="4166970" y="1963411"/>
                <a:ext cx="2177934" cy="246221"/>
              </a:xfrm>
              <a:prstGeom prst="rect">
                <a:avLst/>
              </a:prstGeom>
              <a:noFill/>
            </p:spPr>
            <p:txBody>
              <a:bodyPr wrap="square" rtlCol="0">
                <a:spAutoFit/>
              </a:bodyPr>
              <a:lstStyle/>
              <a:p>
                <a:r>
                  <a:rPr lang="en-US" sz="1000" b="1" dirty="0"/>
                  <a:t>Protective Indexed Annuity NY</a:t>
                </a:r>
              </a:p>
            </p:txBody>
          </p:sp>
        </p:grpSp>
        <p:grpSp>
          <p:nvGrpSpPr>
            <p:cNvPr id="73" name="Group 72"/>
            <p:cNvGrpSpPr/>
            <p:nvPr/>
          </p:nvGrpSpPr>
          <p:grpSpPr>
            <a:xfrm>
              <a:off x="5319306" y="2049583"/>
              <a:ext cx="338836" cy="89129"/>
              <a:chOff x="6883777" y="1255380"/>
              <a:chExt cx="489858" cy="137621"/>
            </a:xfrm>
            <a:solidFill>
              <a:schemeClr val="tx2"/>
            </a:solidFill>
          </p:grpSpPr>
          <p:cxnSp>
            <p:nvCxnSpPr>
              <p:cNvPr id="74" name="Straight Connector 73"/>
              <p:cNvCxnSpPr/>
              <p:nvPr/>
            </p:nvCxnSpPr>
            <p:spPr>
              <a:xfrm>
                <a:off x="6883777" y="1323109"/>
                <a:ext cx="489858" cy="0"/>
              </a:xfrm>
              <a:prstGeom prst="line">
                <a:avLst/>
              </a:prstGeom>
              <a:grpFill/>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5" name="Flowchart: Process 74"/>
              <p:cNvSpPr/>
              <p:nvPr/>
            </p:nvSpPr>
            <p:spPr>
              <a:xfrm>
                <a:off x="7077766" y="1255380"/>
                <a:ext cx="124689" cy="137621"/>
              </a:xfrm>
              <a:prstGeom prst="flowChartProcess">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6" name="TextBox 75"/>
            <p:cNvSpPr txBox="1"/>
            <p:nvPr/>
          </p:nvSpPr>
          <p:spPr>
            <a:xfrm>
              <a:off x="5648833" y="1974297"/>
              <a:ext cx="2499475" cy="246221"/>
            </a:xfrm>
            <a:prstGeom prst="rect">
              <a:avLst/>
            </a:prstGeom>
            <a:noFill/>
          </p:spPr>
          <p:txBody>
            <a:bodyPr wrap="square" rtlCol="0">
              <a:spAutoFit/>
            </a:bodyPr>
            <a:lstStyle/>
            <a:p>
              <a:r>
                <a:rPr lang="en-US" sz="1000" b="1" dirty="0"/>
                <a:t>1-Year Bank CD Value</a:t>
              </a:r>
            </a:p>
          </p:txBody>
        </p:sp>
      </p:grpSp>
      <p:sp>
        <p:nvSpPr>
          <p:cNvPr id="34" name="TextBox 33"/>
          <p:cNvSpPr txBox="1"/>
          <p:nvPr/>
        </p:nvSpPr>
        <p:spPr>
          <a:xfrm>
            <a:off x="706025" y="1054326"/>
            <a:ext cx="6569488" cy="400110"/>
          </a:xfrm>
          <a:prstGeom prst="rect">
            <a:avLst/>
          </a:prstGeom>
          <a:noFill/>
        </p:spPr>
        <p:txBody>
          <a:bodyPr wrap="square" rtlCol="0">
            <a:spAutoFit/>
          </a:bodyPr>
          <a:lstStyle/>
          <a:p>
            <a:r>
              <a:rPr lang="en-US" sz="2000" dirty="0">
                <a:solidFill>
                  <a:srgbClr val="000000"/>
                </a:solidFill>
              </a:rPr>
              <a:t>Alice’s Contract Value Growth Without ROP</a:t>
            </a:r>
          </a:p>
        </p:txBody>
      </p:sp>
      <p:sp>
        <p:nvSpPr>
          <p:cNvPr id="29" name="Title 1">
            <a:extLst>
              <a:ext uri="{FF2B5EF4-FFF2-40B4-BE49-F238E27FC236}">
                <a16:creationId xmlns:a16="http://schemas.microsoft.com/office/drawing/2014/main" id="{C9196058-0499-4FE7-B1D4-601A441EB161}"/>
              </a:ext>
            </a:extLst>
          </p:cNvPr>
          <p:cNvSpPr txBox="1">
            <a:spLocks/>
          </p:cNvSpPr>
          <p:nvPr/>
        </p:nvSpPr>
        <p:spPr>
          <a:xfrm>
            <a:off x="690613" y="303065"/>
            <a:ext cx="8221664" cy="590207"/>
          </a:xfrm>
          <a:prstGeom prst="rect">
            <a:avLst/>
          </a:prstGeom>
        </p:spPr>
        <p:txBody>
          <a:bodyPr anchor="ctr">
            <a:normAutofit/>
          </a:bodyPr>
          <a:lstStyle>
            <a:lvl1pPr algn="l" defTabSz="914400" rtl="0" eaLnBrk="1" latinLnBrk="0" hangingPunct="1">
              <a:spcBef>
                <a:spcPct val="0"/>
              </a:spcBef>
              <a:buNone/>
              <a:defRPr sz="3200" b="0" kern="1200" baseline="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Growing contract value with downside protection</a:t>
            </a:r>
          </a:p>
        </p:txBody>
      </p:sp>
      <p:sp>
        <p:nvSpPr>
          <p:cNvPr id="35" name="TextBox 1">
            <a:extLst>
              <a:ext uri="{FF2B5EF4-FFF2-40B4-BE49-F238E27FC236}">
                <a16:creationId xmlns:a16="http://schemas.microsoft.com/office/drawing/2014/main" id="{9C536F7E-E927-4A9F-8E46-0D795DA468C2}"/>
              </a:ext>
            </a:extLst>
          </p:cNvPr>
          <p:cNvSpPr txBox="1"/>
          <p:nvPr/>
        </p:nvSpPr>
        <p:spPr>
          <a:xfrm>
            <a:off x="5569677" y="2288629"/>
            <a:ext cx="1172007" cy="29295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7AC143"/>
                </a:solidFill>
              </a:rPr>
              <a:t>1.25% GMIR</a:t>
            </a:r>
          </a:p>
        </p:txBody>
      </p:sp>
      <p:sp>
        <p:nvSpPr>
          <p:cNvPr id="36" name="TextBox 1">
            <a:extLst>
              <a:ext uri="{FF2B5EF4-FFF2-40B4-BE49-F238E27FC236}">
                <a16:creationId xmlns:a16="http://schemas.microsoft.com/office/drawing/2014/main" id="{95C2701A-DA19-472A-89A8-EE8BF385F5E1}"/>
              </a:ext>
            </a:extLst>
          </p:cNvPr>
          <p:cNvSpPr txBox="1"/>
          <p:nvPr/>
        </p:nvSpPr>
        <p:spPr>
          <a:xfrm>
            <a:off x="3047788" y="3353216"/>
            <a:ext cx="1172007" cy="29295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7AC143"/>
                </a:solidFill>
              </a:rPr>
              <a:t>1.25% GMIR</a:t>
            </a:r>
          </a:p>
        </p:txBody>
      </p:sp>
      <p:sp>
        <p:nvSpPr>
          <p:cNvPr id="37" name="TextBox 1">
            <a:extLst>
              <a:ext uri="{FF2B5EF4-FFF2-40B4-BE49-F238E27FC236}">
                <a16:creationId xmlns:a16="http://schemas.microsoft.com/office/drawing/2014/main" id="{FF304BEF-8343-460D-BFD5-389EAAACE0B0}"/>
              </a:ext>
            </a:extLst>
          </p:cNvPr>
          <p:cNvSpPr txBox="1"/>
          <p:nvPr/>
        </p:nvSpPr>
        <p:spPr>
          <a:xfrm>
            <a:off x="1994155" y="3652510"/>
            <a:ext cx="1172007" cy="29295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7AC143"/>
                </a:solidFill>
              </a:rPr>
              <a:t>1.25% GMIR </a:t>
            </a:r>
          </a:p>
        </p:txBody>
      </p:sp>
      <p:sp>
        <p:nvSpPr>
          <p:cNvPr id="38" name="TextBox 37">
            <a:extLst>
              <a:ext uri="{FF2B5EF4-FFF2-40B4-BE49-F238E27FC236}">
                <a16:creationId xmlns:a16="http://schemas.microsoft.com/office/drawing/2014/main" id="{028F16D0-E3BA-4D0F-BBE6-D4BA0BDB374A}"/>
              </a:ext>
            </a:extLst>
          </p:cNvPr>
          <p:cNvSpPr txBox="1"/>
          <p:nvPr/>
        </p:nvSpPr>
        <p:spPr>
          <a:xfrm>
            <a:off x="762001" y="5240383"/>
            <a:ext cx="7916332" cy="230832"/>
          </a:xfrm>
          <a:prstGeom prst="rect">
            <a:avLst/>
          </a:prstGeom>
          <a:noFill/>
        </p:spPr>
        <p:txBody>
          <a:bodyPr wrap="square" rtlCol="0">
            <a:spAutoFit/>
          </a:bodyPr>
          <a:lstStyle/>
          <a:p>
            <a:r>
              <a:rPr lang="en-US" sz="900" dirty="0">
                <a:cs typeface="Arial" panose="020B0604020202020204" pitchFamily="34" charset="0"/>
              </a:rPr>
              <a:t>This graphic is illustrative only and is not intended to forecast, imply, reflect the effects of taxes or guarantee the future performance of any investment.</a:t>
            </a:r>
          </a:p>
        </p:txBody>
      </p:sp>
      <p:sp>
        <p:nvSpPr>
          <p:cNvPr id="39" name="Rectangle 38">
            <a:extLst>
              <a:ext uri="{FF2B5EF4-FFF2-40B4-BE49-F238E27FC236}">
                <a16:creationId xmlns:a16="http://schemas.microsoft.com/office/drawing/2014/main" id="{2A89F75F-4CF6-4EB7-B906-901D3B378626}"/>
              </a:ext>
            </a:extLst>
          </p:cNvPr>
          <p:cNvSpPr/>
          <p:nvPr/>
        </p:nvSpPr>
        <p:spPr>
          <a:xfrm>
            <a:off x="2463799" y="5586226"/>
            <a:ext cx="6083543" cy="869469"/>
          </a:xfrm>
          <a:prstGeom prst="rect">
            <a:avLst/>
          </a:prstGeom>
        </p:spPr>
        <p:txBody>
          <a:bodyPr wrap="square">
            <a:spAutoFit/>
          </a:bodyPr>
          <a:lstStyle/>
          <a:p>
            <a:pPr marL="287338" indent="-58738">
              <a:spcAft>
                <a:spcPts val="300"/>
              </a:spcAft>
            </a:pPr>
            <a:r>
              <a:rPr lang="en-US" sz="800" baseline="30000" dirty="0">
                <a:solidFill>
                  <a:schemeClr val="bg1">
                    <a:lumMod val="50000"/>
                  </a:schemeClr>
                </a:solidFill>
                <a:cs typeface="Arial" panose="020B0604020202020204" pitchFamily="34" charset="0"/>
              </a:rPr>
              <a:t>1 </a:t>
            </a:r>
            <a:r>
              <a:rPr lang="en-US" sz="800" dirty="0">
                <a:solidFill>
                  <a:schemeClr val="bg1">
                    <a:lumMod val="50000"/>
                  </a:schemeClr>
                </a:solidFill>
                <a:cs typeface="Arial" panose="020B0604020202020204" pitchFamily="34" charset="0"/>
              </a:rPr>
              <a:t>Hypothetical example of a 7-year Protective Indexed Annuity NY contract with return of purchase payment and 40% allocated to the Annual Point-to-Point Strategy,* subject to a 2.80% rate cap, 40% allocated to the Annual Trigger Strategy, *subject  to a 2.30% trigger rate and 20% allocated to the Fixed Strategy, *subject to a 1.25% interest rate. Example based on actual historical performance of the S&amp;P 500</a:t>
            </a:r>
            <a:r>
              <a:rPr lang="en-US" sz="800" baseline="30000" dirty="0">
                <a:solidFill>
                  <a:schemeClr val="bg1">
                    <a:lumMod val="50000"/>
                  </a:schemeClr>
                </a:solidFill>
                <a:cs typeface="Arial" panose="020B0604020202020204" pitchFamily="34" charset="0"/>
              </a:rPr>
              <a:t>®</a:t>
            </a:r>
            <a:r>
              <a:rPr lang="en-US" sz="800" dirty="0">
                <a:solidFill>
                  <a:schemeClr val="bg1">
                    <a:lumMod val="50000"/>
                  </a:schemeClr>
                </a:solidFill>
                <a:cs typeface="Arial" panose="020B0604020202020204" pitchFamily="34" charset="0"/>
              </a:rPr>
              <a:t> Index from December 31, 2007 through December 31, 2017.</a:t>
            </a:r>
          </a:p>
          <a:p>
            <a:pPr marL="287338" indent="-58738">
              <a:spcAft>
                <a:spcPts val="300"/>
              </a:spcAft>
            </a:pPr>
            <a:r>
              <a:rPr lang="en-US" sz="800" baseline="30000" dirty="0">
                <a:solidFill>
                  <a:schemeClr val="bg1">
                    <a:lumMod val="50000"/>
                  </a:schemeClr>
                </a:solidFill>
                <a:cs typeface="Arial" panose="020B0604020202020204" pitchFamily="34" charset="0"/>
              </a:rPr>
              <a:t>2 </a:t>
            </a:r>
            <a:r>
              <a:rPr lang="en-US" sz="800" dirty="0">
                <a:solidFill>
                  <a:schemeClr val="bg1">
                    <a:lumMod val="50000"/>
                  </a:schemeClr>
                </a:solidFill>
                <a:cs typeface="Arial" panose="020B0604020202020204" pitchFamily="34" charset="0"/>
              </a:rPr>
              <a:t>Hypothetical example of a 1-year Bank CD reinvested at the end of each year for a 10-year period. Example based on average historical CD rates, according to data compiled by Bankrate.com.</a:t>
            </a:r>
          </a:p>
        </p:txBody>
      </p:sp>
    </p:spTree>
    <p:extLst>
      <p:ext uri="{BB962C8B-B14F-4D97-AF65-F5344CB8AC3E}">
        <p14:creationId xmlns:p14="http://schemas.microsoft.com/office/powerpoint/2010/main" val="2989566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Box 4"/>
          <p:cNvSpPr txBox="1">
            <a:spLocks noChangeArrowheads="1"/>
          </p:cNvSpPr>
          <p:nvPr/>
        </p:nvSpPr>
        <p:spPr bwMode="auto">
          <a:xfrm>
            <a:off x="4289936" y="5979320"/>
            <a:ext cx="4330506" cy="338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91430" bIns="45716" anchor="b">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altLang="en-US" sz="800" dirty="0">
                <a:solidFill>
                  <a:schemeClr val="bg1">
                    <a:lumMod val="50000"/>
                  </a:schemeClr>
                </a:solidFill>
                <a:latin typeface="+mn-lt"/>
                <a:cs typeface="Arial" panose="020B0604020202020204" pitchFamily="34" charset="0"/>
              </a:rPr>
              <a:t>Surrender charges and federal and state income taxes may apply if a withdrawal occurs before the owner reaches age 59½. See the product contract for complete details.</a:t>
            </a:r>
          </a:p>
        </p:txBody>
      </p:sp>
      <p:sp>
        <p:nvSpPr>
          <p:cNvPr id="17" name="TextBox 16"/>
          <p:cNvSpPr txBox="1"/>
          <p:nvPr/>
        </p:nvSpPr>
        <p:spPr>
          <a:xfrm>
            <a:off x="688604" y="2399707"/>
            <a:ext cx="5099197" cy="353943"/>
          </a:xfrm>
          <a:prstGeom prst="rect">
            <a:avLst/>
          </a:prstGeom>
          <a:noFill/>
        </p:spPr>
        <p:txBody>
          <a:bodyPr wrap="square" rtlCol="0">
            <a:spAutoFit/>
          </a:bodyPr>
          <a:lstStyle/>
          <a:p>
            <a:pPr>
              <a:lnSpc>
                <a:spcPct val="85000"/>
              </a:lnSpc>
            </a:pPr>
            <a:r>
              <a:rPr lang="en-US" sz="2000" dirty="0">
                <a:solidFill>
                  <a:srgbClr val="000000"/>
                </a:solidFill>
              </a:rPr>
              <a:t>Access to contract value at any time</a:t>
            </a:r>
            <a:endParaRPr lang="en-US" dirty="0">
              <a:solidFill>
                <a:srgbClr val="000000"/>
              </a:solidFill>
            </a:endParaRPr>
          </a:p>
        </p:txBody>
      </p:sp>
      <p:sp>
        <p:nvSpPr>
          <p:cNvPr id="18" name="TextBox 17"/>
          <p:cNvSpPr txBox="1"/>
          <p:nvPr/>
        </p:nvSpPr>
        <p:spPr>
          <a:xfrm>
            <a:off x="688605" y="3946757"/>
            <a:ext cx="4442195" cy="1034129"/>
          </a:xfrm>
          <a:prstGeom prst="rect">
            <a:avLst/>
          </a:prstGeom>
          <a:noFill/>
        </p:spPr>
        <p:txBody>
          <a:bodyPr wrap="square" rtlCol="0">
            <a:spAutoFit/>
          </a:bodyPr>
          <a:lstStyle/>
          <a:p>
            <a:pPr>
              <a:lnSpc>
                <a:spcPct val="85000"/>
              </a:lnSpc>
            </a:pPr>
            <a:r>
              <a:rPr lang="en-US" dirty="0">
                <a:solidFill>
                  <a:srgbClr val="000000"/>
                </a:solidFill>
              </a:rPr>
              <a:t>Additional access if something happens, like unemployment, terminal illness or a nursing home stay</a:t>
            </a:r>
          </a:p>
          <a:p>
            <a:pPr>
              <a:lnSpc>
                <a:spcPct val="85000"/>
              </a:lnSpc>
            </a:pPr>
            <a:endParaRPr lang="en-US" dirty="0">
              <a:solidFill>
                <a:srgbClr val="000000"/>
              </a:solidFill>
            </a:endParaRPr>
          </a:p>
        </p:txBody>
      </p:sp>
      <p:cxnSp>
        <p:nvCxnSpPr>
          <p:cNvPr id="19" name="Straight Connector 18"/>
          <p:cNvCxnSpPr>
            <a:cxnSpLocks/>
          </p:cNvCxnSpPr>
          <p:nvPr/>
        </p:nvCxnSpPr>
        <p:spPr>
          <a:xfrm>
            <a:off x="765113" y="3503543"/>
            <a:ext cx="8378887" cy="0"/>
          </a:xfrm>
          <a:prstGeom prst="line">
            <a:avLst/>
          </a:prstGeom>
          <a:ln/>
        </p:spPr>
        <p:style>
          <a:lnRef idx="1">
            <a:schemeClr val="accent5"/>
          </a:lnRef>
          <a:fillRef idx="0">
            <a:schemeClr val="accent5"/>
          </a:fillRef>
          <a:effectRef idx="0">
            <a:schemeClr val="accent5"/>
          </a:effectRef>
          <a:fontRef idx="minor">
            <a:schemeClr val="tx1"/>
          </a:fontRef>
        </p:style>
      </p:cxnSp>
      <p:grpSp>
        <p:nvGrpSpPr>
          <p:cNvPr id="22" name="Group 21"/>
          <p:cNvGrpSpPr/>
          <p:nvPr/>
        </p:nvGrpSpPr>
        <p:grpSpPr>
          <a:xfrm>
            <a:off x="5501984" y="1317766"/>
            <a:ext cx="3622899" cy="2213902"/>
            <a:chOff x="5195504" y="1105336"/>
            <a:chExt cx="3948496" cy="2412878"/>
          </a:xfrm>
        </p:grpSpPr>
        <p:sp>
          <p:nvSpPr>
            <p:cNvPr id="23" name="TextBox 22"/>
            <p:cNvSpPr txBox="1"/>
            <p:nvPr/>
          </p:nvSpPr>
          <p:spPr>
            <a:xfrm>
              <a:off x="5264029" y="1105336"/>
              <a:ext cx="1256492" cy="1994180"/>
            </a:xfrm>
            <a:prstGeom prst="rect">
              <a:avLst/>
            </a:prstGeom>
            <a:noFill/>
          </p:spPr>
          <p:txBody>
            <a:bodyPr wrap="none" rtlCol="0">
              <a:spAutoFit/>
            </a:bodyPr>
            <a:lstStyle/>
            <a:p>
              <a:pPr>
                <a:lnSpc>
                  <a:spcPct val="85000"/>
                </a:lnSpc>
              </a:pPr>
              <a:r>
                <a:rPr lang="en-US" sz="2000" b="1" dirty="0">
                  <a:solidFill>
                    <a:schemeClr val="accent5"/>
                  </a:solidFill>
                  <a:latin typeface="Arial Narrow" panose="020B0606020202030204" pitchFamily="34" charset="0"/>
                </a:rPr>
                <a:t>up to</a:t>
              </a:r>
            </a:p>
            <a:p>
              <a:pPr>
                <a:lnSpc>
                  <a:spcPct val="85000"/>
                </a:lnSpc>
              </a:pPr>
              <a:r>
                <a:rPr lang="en-US" sz="5400" b="1" dirty="0">
                  <a:solidFill>
                    <a:schemeClr val="accent5"/>
                  </a:solidFill>
                  <a:latin typeface="Arial Narrow" panose="020B0606020202030204" pitchFamily="34" charset="0"/>
                </a:rPr>
                <a:t>10</a:t>
              </a:r>
              <a:r>
                <a:rPr lang="en-US" sz="5400" b="1" baseline="30000" dirty="0">
                  <a:solidFill>
                    <a:schemeClr val="accent5"/>
                  </a:solidFill>
                  <a:latin typeface="Arial Narrow" panose="020B0606020202030204" pitchFamily="34" charset="0"/>
                </a:rPr>
                <a:t>%</a:t>
              </a:r>
            </a:p>
            <a:p>
              <a:pPr>
                <a:spcBef>
                  <a:spcPts val="3600"/>
                </a:spcBef>
              </a:pPr>
              <a:r>
                <a:rPr lang="en-US" sz="2000" b="1" dirty="0">
                  <a:solidFill>
                    <a:schemeClr val="accent5"/>
                  </a:solidFill>
                  <a:latin typeface="Arial Narrow" panose="020B0606020202030204" pitchFamily="34" charset="0"/>
                </a:rPr>
                <a:t>Annually</a:t>
              </a:r>
            </a:p>
          </p:txBody>
        </p:sp>
        <p:graphicFrame>
          <p:nvGraphicFramePr>
            <p:cNvPr id="24" name="Chart 23"/>
            <p:cNvGraphicFramePr/>
            <p:nvPr>
              <p:extLst>
                <p:ext uri="{D42A27DB-BD31-4B8C-83A1-F6EECF244321}">
                  <p14:modId xmlns:p14="http://schemas.microsoft.com/office/powerpoint/2010/main" val="27347411"/>
                </p:ext>
              </p:extLst>
            </p:nvPr>
          </p:nvGraphicFramePr>
          <p:xfrm>
            <a:off x="6014974" y="1432197"/>
            <a:ext cx="3129026" cy="2086017"/>
          </p:xfrm>
          <a:graphic>
            <a:graphicData uri="http://schemas.openxmlformats.org/drawingml/2006/chart">
              <c:chart xmlns:c="http://schemas.openxmlformats.org/drawingml/2006/chart" xmlns:r="http://schemas.openxmlformats.org/officeDocument/2006/relationships" r:id="rId3"/>
            </a:graphicData>
          </a:graphic>
        </p:graphicFrame>
        <p:sp>
          <p:nvSpPr>
            <p:cNvPr id="25" name="Freeform 229"/>
            <p:cNvSpPr>
              <a:spLocks noEditPoints="1"/>
            </p:cNvSpPr>
            <p:nvPr/>
          </p:nvSpPr>
          <p:spPr bwMode="auto">
            <a:xfrm rot="16365746">
              <a:off x="5242519" y="2293430"/>
              <a:ext cx="321141" cy="262948"/>
            </a:xfrm>
            <a:custGeom>
              <a:avLst/>
              <a:gdLst>
                <a:gd name="T0" fmla="*/ 62 w 126"/>
                <a:gd name="T1" fmla="*/ 65 h 103"/>
                <a:gd name="T2" fmla="*/ 126 w 126"/>
                <a:gd name="T3" fmla="*/ 103 h 103"/>
                <a:gd name="T4" fmla="*/ 126 w 126"/>
                <a:gd name="T5" fmla="*/ 19 h 103"/>
                <a:gd name="T6" fmla="*/ 123 w 126"/>
                <a:gd name="T7" fmla="*/ 19 h 103"/>
                <a:gd name="T8" fmla="*/ 105 w 126"/>
                <a:gd name="T9" fmla="*/ 1 h 103"/>
                <a:gd name="T10" fmla="*/ 105 w 126"/>
                <a:gd name="T11" fmla="*/ 0 h 103"/>
                <a:gd name="T12" fmla="*/ 19 w 126"/>
                <a:gd name="T13" fmla="*/ 0 h 103"/>
                <a:gd name="T14" fmla="*/ 19 w 126"/>
                <a:gd name="T15" fmla="*/ 1 h 103"/>
                <a:gd name="T16" fmla="*/ 1 w 126"/>
                <a:gd name="T17" fmla="*/ 19 h 103"/>
                <a:gd name="T18" fmla="*/ 0 w 126"/>
                <a:gd name="T19" fmla="*/ 19 h 103"/>
                <a:gd name="T20" fmla="*/ 0 w 126"/>
                <a:gd name="T21" fmla="*/ 98 h 103"/>
                <a:gd name="T22" fmla="*/ 62 w 126"/>
                <a:gd name="T23" fmla="*/ 65 h 103"/>
                <a:gd name="T24" fmla="*/ 62 w 126"/>
                <a:gd name="T25" fmla="*/ 21 h 103"/>
                <a:gd name="T26" fmla="*/ 74 w 126"/>
                <a:gd name="T27" fmla="*/ 33 h 103"/>
                <a:gd name="T28" fmla="*/ 62 w 126"/>
                <a:gd name="T29" fmla="*/ 45 h 103"/>
                <a:gd name="T30" fmla="*/ 50 w 126"/>
                <a:gd name="T31" fmla="*/ 33 h 103"/>
                <a:gd name="T32" fmla="*/ 62 w 126"/>
                <a:gd name="T33" fmla="*/ 2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103">
                  <a:moveTo>
                    <a:pt x="62" y="65"/>
                  </a:moveTo>
                  <a:cubicBezTo>
                    <a:pt x="90" y="65"/>
                    <a:pt x="114" y="80"/>
                    <a:pt x="126" y="103"/>
                  </a:cubicBezTo>
                  <a:cubicBezTo>
                    <a:pt x="126" y="19"/>
                    <a:pt x="126" y="19"/>
                    <a:pt x="126" y="19"/>
                  </a:cubicBezTo>
                  <a:cubicBezTo>
                    <a:pt x="125" y="19"/>
                    <a:pt x="124" y="19"/>
                    <a:pt x="123" y="19"/>
                  </a:cubicBezTo>
                  <a:cubicBezTo>
                    <a:pt x="113" y="19"/>
                    <a:pt x="105" y="11"/>
                    <a:pt x="105" y="1"/>
                  </a:cubicBezTo>
                  <a:cubicBezTo>
                    <a:pt x="105" y="1"/>
                    <a:pt x="105" y="1"/>
                    <a:pt x="105" y="0"/>
                  </a:cubicBezTo>
                  <a:cubicBezTo>
                    <a:pt x="19" y="0"/>
                    <a:pt x="19" y="0"/>
                    <a:pt x="19" y="0"/>
                  </a:cubicBezTo>
                  <a:cubicBezTo>
                    <a:pt x="19" y="1"/>
                    <a:pt x="19" y="1"/>
                    <a:pt x="19" y="1"/>
                  </a:cubicBezTo>
                  <a:cubicBezTo>
                    <a:pt x="19" y="11"/>
                    <a:pt x="11" y="19"/>
                    <a:pt x="1" y="19"/>
                  </a:cubicBezTo>
                  <a:cubicBezTo>
                    <a:pt x="1" y="19"/>
                    <a:pt x="0" y="19"/>
                    <a:pt x="0" y="19"/>
                  </a:cubicBezTo>
                  <a:cubicBezTo>
                    <a:pt x="0" y="98"/>
                    <a:pt x="0" y="98"/>
                    <a:pt x="0" y="98"/>
                  </a:cubicBezTo>
                  <a:cubicBezTo>
                    <a:pt x="13" y="78"/>
                    <a:pt x="36" y="65"/>
                    <a:pt x="62" y="65"/>
                  </a:cubicBezTo>
                  <a:close/>
                  <a:moveTo>
                    <a:pt x="62" y="21"/>
                  </a:moveTo>
                  <a:cubicBezTo>
                    <a:pt x="69" y="21"/>
                    <a:pt x="74" y="26"/>
                    <a:pt x="74" y="33"/>
                  </a:cubicBezTo>
                  <a:cubicBezTo>
                    <a:pt x="74" y="40"/>
                    <a:pt x="69" y="45"/>
                    <a:pt x="62" y="45"/>
                  </a:cubicBezTo>
                  <a:cubicBezTo>
                    <a:pt x="55" y="45"/>
                    <a:pt x="50" y="40"/>
                    <a:pt x="50" y="33"/>
                  </a:cubicBezTo>
                  <a:cubicBezTo>
                    <a:pt x="50" y="26"/>
                    <a:pt x="55" y="21"/>
                    <a:pt x="62" y="21"/>
                  </a:cubicBezTo>
                  <a:close/>
                </a:path>
              </a:pathLst>
            </a:custGeom>
            <a:solidFill>
              <a:schemeClr val="accent5"/>
            </a:solidFill>
            <a:ln w="571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30"/>
            <p:cNvSpPr>
              <a:spLocks/>
            </p:cNvSpPr>
            <p:nvPr/>
          </p:nvSpPr>
          <p:spPr bwMode="auto">
            <a:xfrm rot="16365746">
              <a:off x="5474572" y="2344595"/>
              <a:ext cx="302822" cy="178891"/>
            </a:xfrm>
            <a:custGeom>
              <a:avLst/>
              <a:gdLst>
                <a:gd name="T0" fmla="*/ 115 w 119"/>
                <a:gd name="T1" fmla="*/ 26 h 70"/>
                <a:gd name="T2" fmla="*/ 107 w 119"/>
                <a:gd name="T3" fmla="*/ 26 h 70"/>
                <a:gd name="T4" fmla="*/ 100 w 119"/>
                <a:gd name="T5" fmla="*/ 9 h 70"/>
                <a:gd name="T6" fmla="*/ 92 w 119"/>
                <a:gd name="T7" fmla="*/ 2 h 70"/>
                <a:gd name="T8" fmla="*/ 81 w 119"/>
                <a:gd name="T9" fmla="*/ 0 h 70"/>
                <a:gd name="T10" fmla="*/ 69 w 119"/>
                <a:gd name="T11" fmla="*/ 4 h 70"/>
                <a:gd name="T12" fmla="*/ 62 w 119"/>
                <a:gd name="T13" fmla="*/ 10 h 70"/>
                <a:gd name="T14" fmla="*/ 56 w 119"/>
                <a:gd name="T15" fmla="*/ 21 h 70"/>
                <a:gd name="T16" fmla="*/ 52 w 119"/>
                <a:gd name="T17" fmla="*/ 32 h 70"/>
                <a:gd name="T18" fmla="*/ 46 w 119"/>
                <a:gd name="T19" fmla="*/ 45 h 70"/>
                <a:gd name="T20" fmla="*/ 43 w 119"/>
                <a:gd name="T21" fmla="*/ 49 h 70"/>
                <a:gd name="T22" fmla="*/ 41 w 119"/>
                <a:gd name="T23" fmla="*/ 51 h 70"/>
                <a:gd name="T24" fmla="*/ 37 w 119"/>
                <a:gd name="T25" fmla="*/ 53 h 70"/>
                <a:gd name="T26" fmla="*/ 34 w 119"/>
                <a:gd name="T27" fmla="*/ 52 h 70"/>
                <a:gd name="T28" fmla="*/ 30 w 119"/>
                <a:gd name="T29" fmla="*/ 47 h 70"/>
                <a:gd name="T30" fmla="*/ 27 w 119"/>
                <a:gd name="T31" fmla="*/ 37 h 70"/>
                <a:gd name="T32" fmla="*/ 27 w 119"/>
                <a:gd name="T33" fmla="*/ 35 h 70"/>
                <a:gd name="T34" fmla="*/ 28 w 119"/>
                <a:gd name="T35" fmla="*/ 27 h 70"/>
                <a:gd name="T36" fmla="*/ 32 w 119"/>
                <a:gd name="T37" fmla="*/ 20 h 70"/>
                <a:gd name="T38" fmla="*/ 34 w 119"/>
                <a:gd name="T39" fmla="*/ 18 h 70"/>
                <a:gd name="T40" fmla="*/ 35 w 119"/>
                <a:gd name="T41" fmla="*/ 18 h 70"/>
                <a:gd name="T42" fmla="*/ 37 w 119"/>
                <a:gd name="T43" fmla="*/ 13 h 70"/>
                <a:gd name="T44" fmla="*/ 37 w 119"/>
                <a:gd name="T45" fmla="*/ 4 h 70"/>
                <a:gd name="T46" fmla="*/ 33 w 119"/>
                <a:gd name="T47" fmla="*/ 1 h 70"/>
                <a:gd name="T48" fmla="*/ 26 w 119"/>
                <a:gd name="T49" fmla="*/ 3 h 70"/>
                <a:gd name="T50" fmla="*/ 19 w 119"/>
                <a:gd name="T51" fmla="*/ 8 h 70"/>
                <a:gd name="T52" fmla="*/ 13 w 119"/>
                <a:gd name="T53" fmla="*/ 20 h 70"/>
                <a:gd name="T54" fmla="*/ 11 w 119"/>
                <a:gd name="T55" fmla="*/ 26 h 70"/>
                <a:gd name="T56" fmla="*/ 4 w 119"/>
                <a:gd name="T57" fmla="*/ 26 h 70"/>
                <a:gd name="T58" fmla="*/ 0 w 119"/>
                <a:gd name="T59" fmla="*/ 30 h 70"/>
                <a:gd name="T60" fmla="*/ 0 w 119"/>
                <a:gd name="T61" fmla="*/ 40 h 70"/>
                <a:gd name="T62" fmla="*/ 4 w 119"/>
                <a:gd name="T63" fmla="*/ 44 h 70"/>
                <a:gd name="T64" fmla="*/ 11 w 119"/>
                <a:gd name="T65" fmla="*/ 44 h 70"/>
                <a:gd name="T66" fmla="*/ 19 w 119"/>
                <a:gd name="T67" fmla="*/ 61 h 70"/>
                <a:gd name="T68" fmla="*/ 27 w 119"/>
                <a:gd name="T69" fmla="*/ 68 h 70"/>
                <a:gd name="T70" fmla="*/ 37 w 119"/>
                <a:gd name="T71" fmla="*/ 70 h 70"/>
                <a:gd name="T72" fmla="*/ 50 w 119"/>
                <a:gd name="T73" fmla="*/ 67 h 70"/>
                <a:gd name="T74" fmla="*/ 56 w 119"/>
                <a:gd name="T75" fmla="*/ 61 h 70"/>
                <a:gd name="T76" fmla="*/ 62 w 119"/>
                <a:gd name="T77" fmla="*/ 50 h 70"/>
                <a:gd name="T78" fmla="*/ 67 w 119"/>
                <a:gd name="T79" fmla="*/ 39 h 70"/>
                <a:gd name="T80" fmla="*/ 73 w 119"/>
                <a:gd name="T81" fmla="*/ 25 h 70"/>
                <a:gd name="T82" fmla="*/ 75 w 119"/>
                <a:gd name="T83" fmla="*/ 21 h 70"/>
                <a:gd name="T84" fmla="*/ 77 w 119"/>
                <a:gd name="T85" fmla="*/ 19 h 70"/>
                <a:gd name="T86" fmla="*/ 81 w 119"/>
                <a:gd name="T87" fmla="*/ 18 h 70"/>
                <a:gd name="T88" fmla="*/ 84 w 119"/>
                <a:gd name="T89" fmla="*/ 18 h 70"/>
                <a:gd name="T90" fmla="*/ 89 w 119"/>
                <a:gd name="T91" fmla="*/ 23 h 70"/>
                <a:gd name="T92" fmla="*/ 91 w 119"/>
                <a:gd name="T93" fmla="*/ 33 h 70"/>
                <a:gd name="T94" fmla="*/ 91 w 119"/>
                <a:gd name="T95" fmla="*/ 35 h 70"/>
                <a:gd name="T96" fmla="*/ 90 w 119"/>
                <a:gd name="T97" fmla="*/ 44 h 70"/>
                <a:gd name="T98" fmla="*/ 86 w 119"/>
                <a:gd name="T99" fmla="*/ 51 h 70"/>
                <a:gd name="T100" fmla="*/ 84 w 119"/>
                <a:gd name="T101" fmla="*/ 52 h 70"/>
                <a:gd name="T102" fmla="*/ 83 w 119"/>
                <a:gd name="T103" fmla="*/ 53 h 70"/>
                <a:gd name="T104" fmla="*/ 82 w 119"/>
                <a:gd name="T105" fmla="*/ 57 h 70"/>
                <a:gd name="T106" fmla="*/ 82 w 119"/>
                <a:gd name="T107" fmla="*/ 66 h 70"/>
                <a:gd name="T108" fmla="*/ 86 w 119"/>
                <a:gd name="T109" fmla="*/ 70 h 70"/>
                <a:gd name="T110" fmla="*/ 93 w 119"/>
                <a:gd name="T111" fmla="*/ 67 h 70"/>
                <a:gd name="T112" fmla="*/ 99 w 119"/>
                <a:gd name="T113" fmla="*/ 62 h 70"/>
                <a:gd name="T114" fmla="*/ 106 w 119"/>
                <a:gd name="T115" fmla="*/ 50 h 70"/>
                <a:gd name="T116" fmla="*/ 107 w 119"/>
                <a:gd name="T117" fmla="*/ 44 h 70"/>
                <a:gd name="T118" fmla="*/ 115 w 119"/>
                <a:gd name="T119" fmla="*/ 44 h 70"/>
                <a:gd name="T120" fmla="*/ 119 w 119"/>
                <a:gd name="T121" fmla="*/ 40 h 70"/>
                <a:gd name="T122" fmla="*/ 119 w 119"/>
                <a:gd name="T123" fmla="*/ 30 h 70"/>
                <a:gd name="T124" fmla="*/ 115 w 119"/>
                <a:gd name="T125"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70">
                  <a:moveTo>
                    <a:pt x="115" y="26"/>
                  </a:moveTo>
                  <a:cubicBezTo>
                    <a:pt x="107" y="26"/>
                    <a:pt x="107" y="26"/>
                    <a:pt x="107" y="26"/>
                  </a:cubicBezTo>
                  <a:cubicBezTo>
                    <a:pt x="106" y="20"/>
                    <a:pt x="104" y="14"/>
                    <a:pt x="100" y="9"/>
                  </a:cubicBezTo>
                  <a:cubicBezTo>
                    <a:pt x="98" y="6"/>
                    <a:pt x="95" y="4"/>
                    <a:pt x="92" y="2"/>
                  </a:cubicBezTo>
                  <a:cubicBezTo>
                    <a:pt x="88" y="1"/>
                    <a:pt x="85" y="0"/>
                    <a:pt x="81" y="0"/>
                  </a:cubicBezTo>
                  <a:cubicBezTo>
                    <a:pt x="77" y="0"/>
                    <a:pt x="73" y="1"/>
                    <a:pt x="69" y="4"/>
                  </a:cubicBezTo>
                  <a:cubicBezTo>
                    <a:pt x="66" y="5"/>
                    <a:pt x="64" y="7"/>
                    <a:pt x="62" y="10"/>
                  </a:cubicBezTo>
                  <a:cubicBezTo>
                    <a:pt x="60" y="13"/>
                    <a:pt x="58" y="17"/>
                    <a:pt x="56" y="21"/>
                  </a:cubicBezTo>
                  <a:cubicBezTo>
                    <a:pt x="54" y="24"/>
                    <a:pt x="53" y="28"/>
                    <a:pt x="52" y="32"/>
                  </a:cubicBezTo>
                  <a:cubicBezTo>
                    <a:pt x="50" y="37"/>
                    <a:pt x="48" y="42"/>
                    <a:pt x="46" y="45"/>
                  </a:cubicBezTo>
                  <a:cubicBezTo>
                    <a:pt x="45" y="47"/>
                    <a:pt x="44" y="48"/>
                    <a:pt x="43" y="49"/>
                  </a:cubicBezTo>
                  <a:cubicBezTo>
                    <a:pt x="43" y="51"/>
                    <a:pt x="42" y="51"/>
                    <a:pt x="41" y="51"/>
                  </a:cubicBezTo>
                  <a:cubicBezTo>
                    <a:pt x="40" y="52"/>
                    <a:pt x="38" y="53"/>
                    <a:pt x="37" y="53"/>
                  </a:cubicBezTo>
                  <a:cubicBezTo>
                    <a:pt x="36" y="53"/>
                    <a:pt x="35" y="52"/>
                    <a:pt x="34" y="52"/>
                  </a:cubicBezTo>
                  <a:cubicBezTo>
                    <a:pt x="33" y="51"/>
                    <a:pt x="31" y="50"/>
                    <a:pt x="30" y="47"/>
                  </a:cubicBezTo>
                  <a:cubicBezTo>
                    <a:pt x="28" y="45"/>
                    <a:pt x="27" y="42"/>
                    <a:pt x="27" y="37"/>
                  </a:cubicBezTo>
                  <a:cubicBezTo>
                    <a:pt x="27" y="37"/>
                    <a:pt x="27" y="36"/>
                    <a:pt x="27" y="35"/>
                  </a:cubicBezTo>
                  <a:cubicBezTo>
                    <a:pt x="27" y="32"/>
                    <a:pt x="28" y="29"/>
                    <a:pt x="28" y="27"/>
                  </a:cubicBezTo>
                  <a:cubicBezTo>
                    <a:pt x="29" y="23"/>
                    <a:pt x="31" y="21"/>
                    <a:pt x="32" y="20"/>
                  </a:cubicBezTo>
                  <a:cubicBezTo>
                    <a:pt x="33" y="19"/>
                    <a:pt x="34" y="18"/>
                    <a:pt x="34" y="18"/>
                  </a:cubicBezTo>
                  <a:cubicBezTo>
                    <a:pt x="35" y="18"/>
                    <a:pt x="35" y="18"/>
                    <a:pt x="35" y="18"/>
                  </a:cubicBezTo>
                  <a:cubicBezTo>
                    <a:pt x="36" y="18"/>
                    <a:pt x="37" y="16"/>
                    <a:pt x="37" y="13"/>
                  </a:cubicBezTo>
                  <a:cubicBezTo>
                    <a:pt x="37" y="4"/>
                    <a:pt x="37" y="4"/>
                    <a:pt x="37" y="4"/>
                  </a:cubicBezTo>
                  <a:cubicBezTo>
                    <a:pt x="37" y="2"/>
                    <a:pt x="35" y="0"/>
                    <a:pt x="33" y="1"/>
                  </a:cubicBezTo>
                  <a:cubicBezTo>
                    <a:pt x="33" y="1"/>
                    <a:pt x="29" y="1"/>
                    <a:pt x="26" y="3"/>
                  </a:cubicBezTo>
                  <a:cubicBezTo>
                    <a:pt x="23" y="4"/>
                    <a:pt x="21" y="6"/>
                    <a:pt x="19" y="8"/>
                  </a:cubicBezTo>
                  <a:cubicBezTo>
                    <a:pt x="16" y="12"/>
                    <a:pt x="14" y="16"/>
                    <a:pt x="13" y="20"/>
                  </a:cubicBezTo>
                  <a:cubicBezTo>
                    <a:pt x="12" y="22"/>
                    <a:pt x="12" y="24"/>
                    <a:pt x="11" y="26"/>
                  </a:cubicBezTo>
                  <a:cubicBezTo>
                    <a:pt x="4" y="26"/>
                    <a:pt x="4" y="26"/>
                    <a:pt x="4" y="26"/>
                  </a:cubicBezTo>
                  <a:cubicBezTo>
                    <a:pt x="2" y="26"/>
                    <a:pt x="0" y="28"/>
                    <a:pt x="0" y="30"/>
                  </a:cubicBezTo>
                  <a:cubicBezTo>
                    <a:pt x="0" y="40"/>
                    <a:pt x="0" y="40"/>
                    <a:pt x="0" y="40"/>
                  </a:cubicBezTo>
                  <a:cubicBezTo>
                    <a:pt x="0" y="42"/>
                    <a:pt x="2" y="44"/>
                    <a:pt x="4" y="44"/>
                  </a:cubicBezTo>
                  <a:cubicBezTo>
                    <a:pt x="11" y="44"/>
                    <a:pt x="11" y="44"/>
                    <a:pt x="11" y="44"/>
                  </a:cubicBezTo>
                  <a:cubicBezTo>
                    <a:pt x="13" y="51"/>
                    <a:pt x="15" y="56"/>
                    <a:pt x="19" y="61"/>
                  </a:cubicBezTo>
                  <a:cubicBezTo>
                    <a:pt x="21" y="64"/>
                    <a:pt x="24" y="66"/>
                    <a:pt x="27" y="68"/>
                  </a:cubicBezTo>
                  <a:cubicBezTo>
                    <a:pt x="30" y="69"/>
                    <a:pt x="34" y="70"/>
                    <a:pt x="37" y="70"/>
                  </a:cubicBezTo>
                  <a:cubicBezTo>
                    <a:pt x="41" y="70"/>
                    <a:pt x="46" y="69"/>
                    <a:pt x="50" y="67"/>
                  </a:cubicBezTo>
                  <a:cubicBezTo>
                    <a:pt x="52" y="65"/>
                    <a:pt x="54" y="63"/>
                    <a:pt x="56" y="61"/>
                  </a:cubicBezTo>
                  <a:cubicBezTo>
                    <a:pt x="59" y="57"/>
                    <a:pt x="61" y="54"/>
                    <a:pt x="62" y="50"/>
                  </a:cubicBezTo>
                  <a:cubicBezTo>
                    <a:pt x="64" y="46"/>
                    <a:pt x="66" y="42"/>
                    <a:pt x="67" y="39"/>
                  </a:cubicBezTo>
                  <a:cubicBezTo>
                    <a:pt x="69" y="34"/>
                    <a:pt x="71" y="29"/>
                    <a:pt x="73" y="25"/>
                  </a:cubicBezTo>
                  <a:cubicBezTo>
                    <a:pt x="73" y="23"/>
                    <a:pt x="74" y="22"/>
                    <a:pt x="75" y="21"/>
                  </a:cubicBezTo>
                  <a:cubicBezTo>
                    <a:pt x="76" y="20"/>
                    <a:pt x="77" y="19"/>
                    <a:pt x="77" y="19"/>
                  </a:cubicBezTo>
                  <a:cubicBezTo>
                    <a:pt x="79" y="18"/>
                    <a:pt x="80" y="18"/>
                    <a:pt x="81" y="18"/>
                  </a:cubicBezTo>
                  <a:cubicBezTo>
                    <a:pt x="82" y="18"/>
                    <a:pt x="83" y="18"/>
                    <a:pt x="84" y="18"/>
                  </a:cubicBezTo>
                  <a:cubicBezTo>
                    <a:pt x="86" y="19"/>
                    <a:pt x="88" y="21"/>
                    <a:pt x="89" y="23"/>
                  </a:cubicBezTo>
                  <a:cubicBezTo>
                    <a:pt x="90" y="25"/>
                    <a:pt x="91" y="29"/>
                    <a:pt x="91" y="33"/>
                  </a:cubicBezTo>
                  <a:cubicBezTo>
                    <a:pt x="91" y="34"/>
                    <a:pt x="91" y="34"/>
                    <a:pt x="91" y="35"/>
                  </a:cubicBezTo>
                  <a:cubicBezTo>
                    <a:pt x="91" y="38"/>
                    <a:pt x="91" y="41"/>
                    <a:pt x="90" y="44"/>
                  </a:cubicBezTo>
                  <a:cubicBezTo>
                    <a:pt x="89" y="47"/>
                    <a:pt x="88" y="49"/>
                    <a:pt x="86" y="51"/>
                  </a:cubicBezTo>
                  <a:cubicBezTo>
                    <a:pt x="86" y="51"/>
                    <a:pt x="85" y="52"/>
                    <a:pt x="84" y="52"/>
                  </a:cubicBezTo>
                  <a:cubicBezTo>
                    <a:pt x="83" y="53"/>
                    <a:pt x="83" y="53"/>
                    <a:pt x="83" y="53"/>
                  </a:cubicBezTo>
                  <a:cubicBezTo>
                    <a:pt x="82" y="53"/>
                    <a:pt x="82" y="55"/>
                    <a:pt x="82" y="57"/>
                  </a:cubicBezTo>
                  <a:cubicBezTo>
                    <a:pt x="82" y="66"/>
                    <a:pt x="82" y="66"/>
                    <a:pt x="82" y="66"/>
                  </a:cubicBezTo>
                  <a:cubicBezTo>
                    <a:pt x="82" y="68"/>
                    <a:pt x="83" y="70"/>
                    <a:pt x="86" y="70"/>
                  </a:cubicBezTo>
                  <a:cubicBezTo>
                    <a:pt x="86" y="70"/>
                    <a:pt x="89" y="69"/>
                    <a:pt x="93" y="67"/>
                  </a:cubicBezTo>
                  <a:cubicBezTo>
                    <a:pt x="95" y="66"/>
                    <a:pt x="97" y="64"/>
                    <a:pt x="99" y="62"/>
                  </a:cubicBezTo>
                  <a:cubicBezTo>
                    <a:pt x="102" y="59"/>
                    <a:pt x="104" y="54"/>
                    <a:pt x="106" y="50"/>
                  </a:cubicBezTo>
                  <a:cubicBezTo>
                    <a:pt x="106" y="48"/>
                    <a:pt x="107" y="46"/>
                    <a:pt x="107" y="44"/>
                  </a:cubicBezTo>
                  <a:cubicBezTo>
                    <a:pt x="115" y="44"/>
                    <a:pt x="115" y="44"/>
                    <a:pt x="115" y="44"/>
                  </a:cubicBezTo>
                  <a:cubicBezTo>
                    <a:pt x="117" y="44"/>
                    <a:pt x="119" y="42"/>
                    <a:pt x="119" y="40"/>
                  </a:cubicBezTo>
                  <a:cubicBezTo>
                    <a:pt x="119" y="30"/>
                    <a:pt x="119" y="30"/>
                    <a:pt x="119" y="30"/>
                  </a:cubicBezTo>
                  <a:cubicBezTo>
                    <a:pt x="119" y="28"/>
                    <a:pt x="117" y="26"/>
                    <a:pt x="115" y="26"/>
                  </a:cubicBezTo>
                  <a:close/>
                </a:path>
              </a:pathLst>
            </a:custGeom>
            <a:solidFill>
              <a:schemeClr val="accent5"/>
            </a:solidFill>
            <a:ln w="571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31"/>
            <p:cNvSpPr>
              <a:spLocks noEditPoints="1"/>
            </p:cNvSpPr>
            <p:nvPr/>
          </p:nvSpPr>
          <p:spPr bwMode="auto">
            <a:xfrm rot="16365746">
              <a:off x="5544664" y="1735838"/>
              <a:ext cx="594866" cy="1293186"/>
            </a:xfrm>
            <a:custGeom>
              <a:avLst/>
              <a:gdLst>
                <a:gd name="T0" fmla="*/ 234 w 234"/>
                <a:gd name="T1" fmla="*/ 320 h 508"/>
                <a:gd name="T2" fmla="*/ 229 w 234"/>
                <a:gd name="T3" fmla="*/ 293 h 508"/>
                <a:gd name="T4" fmla="*/ 185 w 234"/>
                <a:gd name="T5" fmla="*/ 0 h 508"/>
                <a:gd name="T6" fmla="*/ 0 w 234"/>
                <a:gd name="T7" fmla="*/ 340 h 508"/>
                <a:gd name="T8" fmla="*/ 68 w 234"/>
                <a:gd name="T9" fmla="*/ 352 h 508"/>
                <a:gd name="T10" fmla="*/ 57 w 234"/>
                <a:gd name="T11" fmla="*/ 414 h 508"/>
                <a:gd name="T12" fmla="*/ 70 w 234"/>
                <a:gd name="T13" fmla="*/ 455 h 508"/>
                <a:gd name="T14" fmla="*/ 60 w 234"/>
                <a:gd name="T15" fmla="*/ 470 h 508"/>
                <a:gd name="T16" fmla="*/ 55 w 234"/>
                <a:gd name="T17" fmla="*/ 475 h 508"/>
                <a:gd name="T18" fmla="*/ 57 w 234"/>
                <a:gd name="T19" fmla="*/ 506 h 508"/>
                <a:gd name="T20" fmla="*/ 188 w 234"/>
                <a:gd name="T21" fmla="*/ 508 h 508"/>
                <a:gd name="T22" fmla="*/ 193 w 234"/>
                <a:gd name="T23" fmla="*/ 503 h 508"/>
                <a:gd name="T24" fmla="*/ 192 w 234"/>
                <a:gd name="T25" fmla="*/ 471 h 508"/>
                <a:gd name="T26" fmla="*/ 178 w 234"/>
                <a:gd name="T27" fmla="*/ 470 h 508"/>
                <a:gd name="T28" fmla="*/ 229 w 234"/>
                <a:gd name="T29" fmla="*/ 345 h 508"/>
                <a:gd name="T30" fmla="*/ 48 w 234"/>
                <a:gd name="T31" fmla="*/ 308 h 508"/>
                <a:gd name="T32" fmla="*/ 68 w 234"/>
                <a:gd name="T33" fmla="*/ 309 h 508"/>
                <a:gd name="T34" fmla="*/ 17 w 234"/>
                <a:gd name="T35" fmla="*/ 324 h 508"/>
                <a:gd name="T36" fmla="*/ 171 w 234"/>
                <a:gd name="T37" fmla="*/ 16 h 508"/>
                <a:gd name="T38" fmla="*/ 171 w 234"/>
                <a:gd name="T39" fmla="*/ 290 h 508"/>
                <a:gd name="T40" fmla="*/ 142 w 234"/>
                <a:gd name="T41" fmla="*/ 313 h 508"/>
                <a:gd name="T42" fmla="*/ 152 w 234"/>
                <a:gd name="T43" fmla="*/ 290 h 508"/>
                <a:gd name="T44" fmla="*/ 155 w 234"/>
                <a:gd name="T45" fmla="*/ 207 h 508"/>
                <a:gd name="T46" fmla="*/ 130 w 234"/>
                <a:gd name="T47" fmla="*/ 228 h 508"/>
                <a:gd name="T48" fmla="*/ 79 w 234"/>
                <a:gd name="T49" fmla="*/ 228 h 508"/>
                <a:gd name="T50" fmla="*/ 29 w 234"/>
                <a:gd name="T51" fmla="*/ 212 h 508"/>
                <a:gd name="T52" fmla="*/ 30 w 234"/>
                <a:gd name="T53" fmla="*/ 290 h 508"/>
                <a:gd name="T54" fmla="*/ 168 w 234"/>
                <a:gd name="T55" fmla="*/ 473 h 508"/>
                <a:gd name="T56" fmla="*/ 81 w 234"/>
                <a:gd name="T57" fmla="*/ 447 h 508"/>
                <a:gd name="T58" fmla="*/ 70 w 234"/>
                <a:gd name="T59" fmla="*/ 412 h 508"/>
                <a:gd name="T60" fmla="*/ 81 w 234"/>
                <a:gd name="T61" fmla="*/ 357 h 508"/>
                <a:gd name="T62" fmla="*/ 81 w 234"/>
                <a:gd name="T63" fmla="*/ 258 h 508"/>
                <a:gd name="T64" fmla="*/ 128 w 234"/>
                <a:gd name="T65" fmla="*/ 258 h 508"/>
                <a:gd name="T66" fmla="*/ 142 w 234"/>
                <a:gd name="T67" fmla="*/ 326 h 508"/>
                <a:gd name="T68" fmla="*/ 185 w 234"/>
                <a:gd name="T69" fmla="*/ 232 h 508"/>
                <a:gd name="T70" fmla="*/ 220 w 234"/>
                <a:gd name="T71" fmla="*/ 320 h 508"/>
                <a:gd name="T72" fmla="*/ 168 w 234"/>
                <a:gd name="T73" fmla="*/ 445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4" h="508">
                  <a:moveTo>
                    <a:pt x="229" y="345"/>
                  </a:moveTo>
                  <a:cubicBezTo>
                    <a:pt x="233" y="337"/>
                    <a:pt x="234" y="328"/>
                    <a:pt x="234" y="320"/>
                  </a:cubicBezTo>
                  <a:cubicBezTo>
                    <a:pt x="234" y="305"/>
                    <a:pt x="229" y="294"/>
                    <a:pt x="229" y="293"/>
                  </a:cubicBezTo>
                  <a:cubicBezTo>
                    <a:pt x="229" y="293"/>
                    <a:pt x="229" y="293"/>
                    <a:pt x="229" y="293"/>
                  </a:cubicBezTo>
                  <a:cubicBezTo>
                    <a:pt x="229" y="293"/>
                    <a:pt x="187" y="203"/>
                    <a:pt x="185" y="200"/>
                  </a:cubicBezTo>
                  <a:cubicBezTo>
                    <a:pt x="185" y="0"/>
                    <a:pt x="185" y="0"/>
                    <a:pt x="185" y="0"/>
                  </a:cubicBezTo>
                  <a:cubicBezTo>
                    <a:pt x="0" y="0"/>
                    <a:pt x="0" y="0"/>
                    <a:pt x="0" y="0"/>
                  </a:cubicBezTo>
                  <a:cubicBezTo>
                    <a:pt x="0" y="340"/>
                    <a:pt x="0" y="340"/>
                    <a:pt x="0" y="340"/>
                  </a:cubicBezTo>
                  <a:cubicBezTo>
                    <a:pt x="68" y="340"/>
                    <a:pt x="68" y="340"/>
                    <a:pt x="68" y="340"/>
                  </a:cubicBezTo>
                  <a:cubicBezTo>
                    <a:pt x="68" y="352"/>
                    <a:pt x="68" y="352"/>
                    <a:pt x="68" y="352"/>
                  </a:cubicBezTo>
                  <a:cubicBezTo>
                    <a:pt x="60" y="368"/>
                    <a:pt x="56" y="386"/>
                    <a:pt x="56" y="401"/>
                  </a:cubicBezTo>
                  <a:cubicBezTo>
                    <a:pt x="56" y="406"/>
                    <a:pt x="57" y="410"/>
                    <a:pt x="57" y="414"/>
                  </a:cubicBezTo>
                  <a:cubicBezTo>
                    <a:pt x="57" y="414"/>
                    <a:pt x="57" y="414"/>
                    <a:pt x="57" y="414"/>
                  </a:cubicBezTo>
                  <a:cubicBezTo>
                    <a:pt x="60" y="436"/>
                    <a:pt x="66" y="449"/>
                    <a:pt x="70" y="455"/>
                  </a:cubicBezTo>
                  <a:cubicBezTo>
                    <a:pt x="70" y="470"/>
                    <a:pt x="70" y="470"/>
                    <a:pt x="70" y="470"/>
                  </a:cubicBezTo>
                  <a:cubicBezTo>
                    <a:pt x="60" y="470"/>
                    <a:pt x="60" y="470"/>
                    <a:pt x="60" y="470"/>
                  </a:cubicBezTo>
                  <a:cubicBezTo>
                    <a:pt x="59" y="470"/>
                    <a:pt x="58" y="470"/>
                    <a:pt x="57" y="471"/>
                  </a:cubicBezTo>
                  <a:cubicBezTo>
                    <a:pt x="56" y="472"/>
                    <a:pt x="55" y="474"/>
                    <a:pt x="55" y="475"/>
                  </a:cubicBezTo>
                  <a:cubicBezTo>
                    <a:pt x="55" y="503"/>
                    <a:pt x="55" y="503"/>
                    <a:pt x="55" y="503"/>
                  </a:cubicBezTo>
                  <a:cubicBezTo>
                    <a:pt x="55" y="504"/>
                    <a:pt x="56" y="505"/>
                    <a:pt x="57" y="506"/>
                  </a:cubicBezTo>
                  <a:cubicBezTo>
                    <a:pt x="58" y="507"/>
                    <a:pt x="59" y="508"/>
                    <a:pt x="60" y="508"/>
                  </a:cubicBezTo>
                  <a:cubicBezTo>
                    <a:pt x="188" y="508"/>
                    <a:pt x="188" y="508"/>
                    <a:pt x="188" y="508"/>
                  </a:cubicBezTo>
                  <a:cubicBezTo>
                    <a:pt x="189" y="508"/>
                    <a:pt x="191" y="507"/>
                    <a:pt x="192" y="506"/>
                  </a:cubicBezTo>
                  <a:cubicBezTo>
                    <a:pt x="193" y="505"/>
                    <a:pt x="193" y="504"/>
                    <a:pt x="193" y="503"/>
                  </a:cubicBezTo>
                  <a:cubicBezTo>
                    <a:pt x="193" y="475"/>
                    <a:pt x="193" y="475"/>
                    <a:pt x="193" y="475"/>
                  </a:cubicBezTo>
                  <a:cubicBezTo>
                    <a:pt x="193" y="474"/>
                    <a:pt x="193" y="472"/>
                    <a:pt x="192" y="471"/>
                  </a:cubicBezTo>
                  <a:cubicBezTo>
                    <a:pt x="191" y="470"/>
                    <a:pt x="189" y="470"/>
                    <a:pt x="188" y="470"/>
                  </a:cubicBezTo>
                  <a:cubicBezTo>
                    <a:pt x="178" y="470"/>
                    <a:pt x="178" y="470"/>
                    <a:pt x="178" y="470"/>
                  </a:cubicBezTo>
                  <a:cubicBezTo>
                    <a:pt x="178" y="453"/>
                    <a:pt x="178" y="453"/>
                    <a:pt x="178" y="453"/>
                  </a:cubicBezTo>
                  <a:cubicBezTo>
                    <a:pt x="184" y="442"/>
                    <a:pt x="201" y="407"/>
                    <a:pt x="229" y="345"/>
                  </a:cubicBezTo>
                  <a:close/>
                  <a:moveTo>
                    <a:pt x="30" y="290"/>
                  </a:moveTo>
                  <a:cubicBezTo>
                    <a:pt x="40" y="290"/>
                    <a:pt x="48" y="298"/>
                    <a:pt x="48" y="308"/>
                  </a:cubicBezTo>
                  <a:cubicBezTo>
                    <a:pt x="48" y="308"/>
                    <a:pt x="48" y="309"/>
                    <a:pt x="48" y="309"/>
                  </a:cubicBezTo>
                  <a:cubicBezTo>
                    <a:pt x="68" y="309"/>
                    <a:pt x="68" y="309"/>
                    <a:pt x="68" y="309"/>
                  </a:cubicBezTo>
                  <a:cubicBezTo>
                    <a:pt x="68" y="324"/>
                    <a:pt x="68" y="324"/>
                    <a:pt x="68" y="324"/>
                  </a:cubicBezTo>
                  <a:cubicBezTo>
                    <a:pt x="17" y="324"/>
                    <a:pt x="17" y="324"/>
                    <a:pt x="17" y="324"/>
                  </a:cubicBezTo>
                  <a:cubicBezTo>
                    <a:pt x="17" y="16"/>
                    <a:pt x="17" y="16"/>
                    <a:pt x="17" y="16"/>
                  </a:cubicBezTo>
                  <a:cubicBezTo>
                    <a:pt x="171" y="16"/>
                    <a:pt x="171" y="16"/>
                    <a:pt x="171" y="16"/>
                  </a:cubicBezTo>
                  <a:cubicBezTo>
                    <a:pt x="171" y="245"/>
                    <a:pt x="171" y="245"/>
                    <a:pt x="171" y="245"/>
                  </a:cubicBezTo>
                  <a:cubicBezTo>
                    <a:pt x="171" y="245"/>
                    <a:pt x="171" y="274"/>
                    <a:pt x="171" y="290"/>
                  </a:cubicBezTo>
                  <a:cubicBezTo>
                    <a:pt x="171" y="311"/>
                    <a:pt x="145" y="313"/>
                    <a:pt x="142" y="313"/>
                  </a:cubicBezTo>
                  <a:cubicBezTo>
                    <a:pt x="142" y="313"/>
                    <a:pt x="142" y="313"/>
                    <a:pt x="142" y="313"/>
                  </a:cubicBezTo>
                  <a:cubicBezTo>
                    <a:pt x="142" y="294"/>
                    <a:pt x="142" y="294"/>
                    <a:pt x="142" y="294"/>
                  </a:cubicBezTo>
                  <a:cubicBezTo>
                    <a:pt x="145" y="291"/>
                    <a:pt x="148" y="290"/>
                    <a:pt x="152" y="290"/>
                  </a:cubicBezTo>
                  <a:cubicBezTo>
                    <a:pt x="153" y="290"/>
                    <a:pt x="154" y="290"/>
                    <a:pt x="155" y="291"/>
                  </a:cubicBezTo>
                  <a:cubicBezTo>
                    <a:pt x="155" y="207"/>
                    <a:pt x="155" y="207"/>
                    <a:pt x="155" y="207"/>
                  </a:cubicBezTo>
                  <a:cubicBezTo>
                    <a:pt x="150" y="216"/>
                    <a:pt x="142" y="225"/>
                    <a:pt x="133" y="231"/>
                  </a:cubicBezTo>
                  <a:cubicBezTo>
                    <a:pt x="132" y="230"/>
                    <a:pt x="132" y="229"/>
                    <a:pt x="130" y="228"/>
                  </a:cubicBezTo>
                  <a:cubicBezTo>
                    <a:pt x="124" y="221"/>
                    <a:pt x="115" y="218"/>
                    <a:pt x="105" y="218"/>
                  </a:cubicBezTo>
                  <a:cubicBezTo>
                    <a:pt x="95" y="218"/>
                    <a:pt x="86" y="221"/>
                    <a:pt x="79" y="228"/>
                  </a:cubicBezTo>
                  <a:cubicBezTo>
                    <a:pt x="75" y="231"/>
                    <a:pt x="72" y="236"/>
                    <a:pt x="70" y="242"/>
                  </a:cubicBezTo>
                  <a:cubicBezTo>
                    <a:pt x="53" y="237"/>
                    <a:pt x="39" y="226"/>
                    <a:pt x="29" y="212"/>
                  </a:cubicBezTo>
                  <a:cubicBezTo>
                    <a:pt x="29" y="290"/>
                    <a:pt x="29" y="290"/>
                    <a:pt x="29" y="290"/>
                  </a:cubicBezTo>
                  <a:cubicBezTo>
                    <a:pt x="29" y="290"/>
                    <a:pt x="30" y="290"/>
                    <a:pt x="30" y="290"/>
                  </a:cubicBezTo>
                  <a:close/>
                  <a:moveTo>
                    <a:pt x="168" y="445"/>
                  </a:moveTo>
                  <a:cubicBezTo>
                    <a:pt x="168" y="473"/>
                    <a:pt x="168" y="473"/>
                    <a:pt x="168" y="473"/>
                  </a:cubicBezTo>
                  <a:cubicBezTo>
                    <a:pt x="81" y="473"/>
                    <a:pt x="81" y="473"/>
                    <a:pt x="81" y="473"/>
                  </a:cubicBezTo>
                  <a:cubicBezTo>
                    <a:pt x="81" y="447"/>
                    <a:pt x="81" y="447"/>
                    <a:pt x="81" y="447"/>
                  </a:cubicBezTo>
                  <a:cubicBezTo>
                    <a:pt x="78" y="442"/>
                    <a:pt x="73" y="432"/>
                    <a:pt x="70" y="412"/>
                  </a:cubicBezTo>
                  <a:cubicBezTo>
                    <a:pt x="70" y="412"/>
                    <a:pt x="70" y="412"/>
                    <a:pt x="70" y="412"/>
                  </a:cubicBezTo>
                  <a:cubicBezTo>
                    <a:pt x="70" y="409"/>
                    <a:pt x="70" y="405"/>
                    <a:pt x="70" y="401"/>
                  </a:cubicBezTo>
                  <a:cubicBezTo>
                    <a:pt x="70" y="387"/>
                    <a:pt x="73" y="371"/>
                    <a:pt x="81" y="357"/>
                  </a:cubicBezTo>
                  <a:cubicBezTo>
                    <a:pt x="81" y="356"/>
                    <a:pt x="81" y="356"/>
                    <a:pt x="81" y="355"/>
                  </a:cubicBezTo>
                  <a:cubicBezTo>
                    <a:pt x="81" y="258"/>
                    <a:pt x="81" y="258"/>
                    <a:pt x="81" y="258"/>
                  </a:cubicBezTo>
                  <a:cubicBezTo>
                    <a:pt x="81" y="242"/>
                    <a:pt x="92" y="234"/>
                    <a:pt x="105" y="234"/>
                  </a:cubicBezTo>
                  <a:cubicBezTo>
                    <a:pt x="118" y="234"/>
                    <a:pt x="128" y="242"/>
                    <a:pt x="128" y="258"/>
                  </a:cubicBezTo>
                  <a:cubicBezTo>
                    <a:pt x="128" y="325"/>
                    <a:pt x="128" y="325"/>
                    <a:pt x="128" y="325"/>
                  </a:cubicBezTo>
                  <a:cubicBezTo>
                    <a:pt x="132" y="326"/>
                    <a:pt x="137" y="326"/>
                    <a:pt x="142" y="326"/>
                  </a:cubicBezTo>
                  <a:cubicBezTo>
                    <a:pt x="168" y="326"/>
                    <a:pt x="185" y="309"/>
                    <a:pt x="185" y="290"/>
                  </a:cubicBezTo>
                  <a:cubicBezTo>
                    <a:pt x="185" y="270"/>
                    <a:pt x="185" y="233"/>
                    <a:pt x="185" y="232"/>
                  </a:cubicBezTo>
                  <a:cubicBezTo>
                    <a:pt x="216" y="299"/>
                    <a:pt x="216" y="299"/>
                    <a:pt x="216" y="299"/>
                  </a:cubicBezTo>
                  <a:cubicBezTo>
                    <a:pt x="217" y="299"/>
                    <a:pt x="220" y="309"/>
                    <a:pt x="220" y="320"/>
                  </a:cubicBezTo>
                  <a:cubicBezTo>
                    <a:pt x="220" y="326"/>
                    <a:pt x="219" y="333"/>
                    <a:pt x="216" y="340"/>
                  </a:cubicBezTo>
                  <a:cubicBezTo>
                    <a:pt x="200" y="377"/>
                    <a:pt x="168" y="444"/>
                    <a:pt x="168" y="445"/>
                  </a:cubicBezTo>
                  <a:close/>
                </a:path>
              </a:pathLst>
            </a:custGeom>
            <a:solidFill>
              <a:schemeClr val="accent5"/>
            </a:solidFill>
            <a:ln w="571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7"/>
            <p:cNvSpPr/>
            <p:nvPr/>
          </p:nvSpPr>
          <p:spPr>
            <a:xfrm>
              <a:off x="5716954" y="2114062"/>
              <a:ext cx="711200" cy="437661"/>
            </a:xfrm>
            <a:custGeom>
              <a:avLst/>
              <a:gdLst>
                <a:gd name="connsiteX0" fmla="*/ 711200 w 711200"/>
                <a:gd name="connsiteY0" fmla="*/ 156307 h 437661"/>
                <a:gd name="connsiteX1" fmla="*/ 617415 w 711200"/>
                <a:gd name="connsiteY1" fmla="*/ 152400 h 437661"/>
                <a:gd name="connsiteX2" fmla="*/ 332154 w 711200"/>
                <a:gd name="connsiteY2" fmla="*/ 0 h 437661"/>
                <a:gd name="connsiteX3" fmla="*/ 257908 w 711200"/>
                <a:gd name="connsiteY3" fmla="*/ 0 h 437661"/>
                <a:gd name="connsiteX4" fmla="*/ 0 w 711200"/>
                <a:gd name="connsiteY4" fmla="*/ 105507 h 437661"/>
                <a:gd name="connsiteX5" fmla="*/ 246184 w 711200"/>
                <a:gd name="connsiteY5" fmla="*/ 117230 h 437661"/>
                <a:gd name="connsiteX6" fmla="*/ 293077 w 711200"/>
                <a:gd name="connsiteY6" fmla="*/ 191476 h 437661"/>
                <a:gd name="connsiteX7" fmla="*/ 289169 w 711200"/>
                <a:gd name="connsiteY7" fmla="*/ 230553 h 437661"/>
                <a:gd name="connsiteX8" fmla="*/ 70338 w 711200"/>
                <a:gd name="connsiteY8" fmla="*/ 226646 h 437661"/>
                <a:gd name="connsiteX9" fmla="*/ 62523 w 711200"/>
                <a:gd name="connsiteY9" fmla="*/ 379046 h 437661"/>
                <a:gd name="connsiteX10" fmla="*/ 367323 w 711200"/>
                <a:gd name="connsiteY10" fmla="*/ 390769 h 437661"/>
                <a:gd name="connsiteX11" fmla="*/ 480646 w 711200"/>
                <a:gd name="connsiteY11" fmla="*/ 437661 h 437661"/>
                <a:gd name="connsiteX12" fmla="*/ 633046 w 711200"/>
                <a:gd name="connsiteY12" fmla="*/ 398584 h 437661"/>
                <a:gd name="connsiteX13" fmla="*/ 699477 w 711200"/>
                <a:gd name="connsiteY13" fmla="*/ 410307 h 437661"/>
                <a:gd name="connsiteX14" fmla="*/ 711200 w 711200"/>
                <a:gd name="connsiteY14" fmla="*/ 156307 h 437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711200" h="437661">
                  <a:moveTo>
                    <a:pt x="711200" y="156307"/>
                  </a:moveTo>
                  <a:lnTo>
                    <a:pt x="617415" y="152400"/>
                  </a:lnTo>
                  <a:lnTo>
                    <a:pt x="332154" y="0"/>
                  </a:lnTo>
                  <a:lnTo>
                    <a:pt x="257908" y="0"/>
                  </a:lnTo>
                  <a:lnTo>
                    <a:pt x="0" y="105507"/>
                  </a:lnTo>
                  <a:lnTo>
                    <a:pt x="246184" y="117230"/>
                  </a:lnTo>
                  <a:lnTo>
                    <a:pt x="293077" y="191476"/>
                  </a:lnTo>
                  <a:lnTo>
                    <a:pt x="289169" y="230553"/>
                  </a:lnTo>
                  <a:lnTo>
                    <a:pt x="70338" y="226646"/>
                  </a:lnTo>
                  <a:lnTo>
                    <a:pt x="62523" y="379046"/>
                  </a:lnTo>
                  <a:lnTo>
                    <a:pt x="367323" y="390769"/>
                  </a:lnTo>
                  <a:lnTo>
                    <a:pt x="480646" y="437661"/>
                  </a:lnTo>
                  <a:lnTo>
                    <a:pt x="633046" y="398584"/>
                  </a:lnTo>
                  <a:lnTo>
                    <a:pt x="699477" y="410307"/>
                  </a:lnTo>
                  <a:lnTo>
                    <a:pt x="711200" y="156307"/>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p:cNvGrpSpPr/>
            <p:nvPr/>
          </p:nvGrpSpPr>
          <p:grpSpPr>
            <a:xfrm rot="16365746">
              <a:off x="5544664" y="1735838"/>
              <a:ext cx="594866" cy="1293186"/>
              <a:chOff x="-5580062" y="4591844"/>
              <a:chExt cx="876300" cy="1905000"/>
            </a:xfrm>
            <a:solidFill>
              <a:schemeClr val="accent5"/>
            </a:solidFill>
          </p:grpSpPr>
          <p:sp>
            <p:nvSpPr>
              <p:cNvPr id="30" name="Freeform 229"/>
              <p:cNvSpPr>
                <a:spLocks noEditPoints="1"/>
              </p:cNvSpPr>
              <p:nvPr/>
            </p:nvSpPr>
            <p:spPr bwMode="auto">
              <a:xfrm>
                <a:off x="-5472112" y="4707731"/>
                <a:ext cx="473075" cy="387350"/>
              </a:xfrm>
              <a:custGeom>
                <a:avLst/>
                <a:gdLst>
                  <a:gd name="T0" fmla="*/ 62 w 126"/>
                  <a:gd name="T1" fmla="*/ 65 h 103"/>
                  <a:gd name="T2" fmla="*/ 126 w 126"/>
                  <a:gd name="T3" fmla="*/ 103 h 103"/>
                  <a:gd name="T4" fmla="*/ 126 w 126"/>
                  <a:gd name="T5" fmla="*/ 19 h 103"/>
                  <a:gd name="T6" fmla="*/ 123 w 126"/>
                  <a:gd name="T7" fmla="*/ 19 h 103"/>
                  <a:gd name="T8" fmla="*/ 105 w 126"/>
                  <a:gd name="T9" fmla="*/ 1 h 103"/>
                  <a:gd name="T10" fmla="*/ 105 w 126"/>
                  <a:gd name="T11" fmla="*/ 0 h 103"/>
                  <a:gd name="T12" fmla="*/ 19 w 126"/>
                  <a:gd name="T13" fmla="*/ 0 h 103"/>
                  <a:gd name="T14" fmla="*/ 19 w 126"/>
                  <a:gd name="T15" fmla="*/ 1 h 103"/>
                  <a:gd name="T16" fmla="*/ 1 w 126"/>
                  <a:gd name="T17" fmla="*/ 19 h 103"/>
                  <a:gd name="T18" fmla="*/ 0 w 126"/>
                  <a:gd name="T19" fmla="*/ 19 h 103"/>
                  <a:gd name="T20" fmla="*/ 0 w 126"/>
                  <a:gd name="T21" fmla="*/ 98 h 103"/>
                  <a:gd name="T22" fmla="*/ 62 w 126"/>
                  <a:gd name="T23" fmla="*/ 65 h 103"/>
                  <a:gd name="T24" fmla="*/ 62 w 126"/>
                  <a:gd name="T25" fmla="*/ 21 h 103"/>
                  <a:gd name="T26" fmla="*/ 74 w 126"/>
                  <a:gd name="T27" fmla="*/ 33 h 103"/>
                  <a:gd name="T28" fmla="*/ 62 w 126"/>
                  <a:gd name="T29" fmla="*/ 45 h 103"/>
                  <a:gd name="T30" fmla="*/ 50 w 126"/>
                  <a:gd name="T31" fmla="*/ 33 h 103"/>
                  <a:gd name="T32" fmla="*/ 62 w 126"/>
                  <a:gd name="T33" fmla="*/ 2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103">
                    <a:moveTo>
                      <a:pt x="62" y="65"/>
                    </a:moveTo>
                    <a:cubicBezTo>
                      <a:pt x="90" y="65"/>
                      <a:pt x="114" y="80"/>
                      <a:pt x="126" y="103"/>
                    </a:cubicBezTo>
                    <a:cubicBezTo>
                      <a:pt x="126" y="19"/>
                      <a:pt x="126" y="19"/>
                      <a:pt x="126" y="19"/>
                    </a:cubicBezTo>
                    <a:cubicBezTo>
                      <a:pt x="125" y="19"/>
                      <a:pt x="124" y="19"/>
                      <a:pt x="123" y="19"/>
                    </a:cubicBezTo>
                    <a:cubicBezTo>
                      <a:pt x="113" y="19"/>
                      <a:pt x="105" y="11"/>
                      <a:pt x="105" y="1"/>
                    </a:cubicBezTo>
                    <a:cubicBezTo>
                      <a:pt x="105" y="1"/>
                      <a:pt x="105" y="1"/>
                      <a:pt x="105" y="0"/>
                    </a:cubicBezTo>
                    <a:cubicBezTo>
                      <a:pt x="19" y="0"/>
                      <a:pt x="19" y="0"/>
                      <a:pt x="19" y="0"/>
                    </a:cubicBezTo>
                    <a:cubicBezTo>
                      <a:pt x="19" y="1"/>
                      <a:pt x="19" y="1"/>
                      <a:pt x="19" y="1"/>
                    </a:cubicBezTo>
                    <a:cubicBezTo>
                      <a:pt x="19" y="11"/>
                      <a:pt x="11" y="19"/>
                      <a:pt x="1" y="19"/>
                    </a:cubicBezTo>
                    <a:cubicBezTo>
                      <a:pt x="1" y="19"/>
                      <a:pt x="0" y="19"/>
                      <a:pt x="0" y="19"/>
                    </a:cubicBezTo>
                    <a:cubicBezTo>
                      <a:pt x="0" y="98"/>
                      <a:pt x="0" y="98"/>
                      <a:pt x="0" y="98"/>
                    </a:cubicBezTo>
                    <a:cubicBezTo>
                      <a:pt x="13" y="78"/>
                      <a:pt x="36" y="65"/>
                      <a:pt x="62" y="65"/>
                    </a:cubicBezTo>
                    <a:close/>
                    <a:moveTo>
                      <a:pt x="62" y="21"/>
                    </a:moveTo>
                    <a:cubicBezTo>
                      <a:pt x="69" y="21"/>
                      <a:pt x="74" y="26"/>
                      <a:pt x="74" y="33"/>
                    </a:cubicBezTo>
                    <a:cubicBezTo>
                      <a:pt x="74" y="40"/>
                      <a:pt x="69" y="45"/>
                      <a:pt x="62" y="45"/>
                    </a:cubicBezTo>
                    <a:cubicBezTo>
                      <a:pt x="55" y="45"/>
                      <a:pt x="50" y="40"/>
                      <a:pt x="50" y="33"/>
                    </a:cubicBezTo>
                    <a:cubicBezTo>
                      <a:pt x="50" y="26"/>
                      <a:pt x="55" y="21"/>
                      <a:pt x="62" y="2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230"/>
              <p:cNvSpPr>
                <a:spLocks/>
              </p:cNvSpPr>
              <p:nvPr/>
            </p:nvSpPr>
            <p:spPr bwMode="auto">
              <a:xfrm>
                <a:off x="-5456237" y="5098256"/>
                <a:ext cx="446088" cy="263525"/>
              </a:xfrm>
              <a:custGeom>
                <a:avLst/>
                <a:gdLst>
                  <a:gd name="T0" fmla="*/ 115 w 119"/>
                  <a:gd name="T1" fmla="*/ 26 h 70"/>
                  <a:gd name="T2" fmla="*/ 107 w 119"/>
                  <a:gd name="T3" fmla="*/ 26 h 70"/>
                  <a:gd name="T4" fmla="*/ 100 w 119"/>
                  <a:gd name="T5" fmla="*/ 9 h 70"/>
                  <a:gd name="T6" fmla="*/ 92 w 119"/>
                  <a:gd name="T7" fmla="*/ 2 h 70"/>
                  <a:gd name="T8" fmla="*/ 81 w 119"/>
                  <a:gd name="T9" fmla="*/ 0 h 70"/>
                  <a:gd name="T10" fmla="*/ 69 w 119"/>
                  <a:gd name="T11" fmla="*/ 4 h 70"/>
                  <a:gd name="T12" fmla="*/ 62 w 119"/>
                  <a:gd name="T13" fmla="*/ 10 h 70"/>
                  <a:gd name="T14" fmla="*/ 56 w 119"/>
                  <a:gd name="T15" fmla="*/ 21 h 70"/>
                  <a:gd name="T16" fmla="*/ 52 w 119"/>
                  <a:gd name="T17" fmla="*/ 32 h 70"/>
                  <a:gd name="T18" fmla="*/ 46 w 119"/>
                  <a:gd name="T19" fmla="*/ 45 h 70"/>
                  <a:gd name="T20" fmla="*/ 43 w 119"/>
                  <a:gd name="T21" fmla="*/ 49 h 70"/>
                  <a:gd name="T22" fmla="*/ 41 w 119"/>
                  <a:gd name="T23" fmla="*/ 51 h 70"/>
                  <a:gd name="T24" fmla="*/ 37 w 119"/>
                  <a:gd name="T25" fmla="*/ 53 h 70"/>
                  <a:gd name="T26" fmla="*/ 34 w 119"/>
                  <a:gd name="T27" fmla="*/ 52 h 70"/>
                  <a:gd name="T28" fmla="*/ 30 w 119"/>
                  <a:gd name="T29" fmla="*/ 47 h 70"/>
                  <a:gd name="T30" fmla="*/ 27 w 119"/>
                  <a:gd name="T31" fmla="*/ 37 h 70"/>
                  <a:gd name="T32" fmla="*/ 27 w 119"/>
                  <a:gd name="T33" fmla="*/ 35 h 70"/>
                  <a:gd name="T34" fmla="*/ 28 w 119"/>
                  <a:gd name="T35" fmla="*/ 27 h 70"/>
                  <a:gd name="T36" fmla="*/ 32 w 119"/>
                  <a:gd name="T37" fmla="*/ 20 h 70"/>
                  <a:gd name="T38" fmla="*/ 34 w 119"/>
                  <a:gd name="T39" fmla="*/ 18 h 70"/>
                  <a:gd name="T40" fmla="*/ 35 w 119"/>
                  <a:gd name="T41" fmla="*/ 18 h 70"/>
                  <a:gd name="T42" fmla="*/ 37 w 119"/>
                  <a:gd name="T43" fmla="*/ 13 h 70"/>
                  <a:gd name="T44" fmla="*/ 37 w 119"/>
                  <a:gd name="T45" fmla="*/ 4 h 70"/>
                  <a:gd name="T46" fmla="*/ 33 w 119"/>
                  <a:gd name="T47" fmla="*/ 1 h 70"/>
                  <a:gd name="T48" fmla="*/ 26 w 119"/>
                  <a:gd name="T49" fmla="*/ 3 h 70"/>
                  <a:gd name="T50" fmla="*/ 19 w 119"/>
                  <a:gd name="T51" fmla="*/ 8 h 70"/>
                  <a:gd name="T52" fmla="*/ 13 w 119"/>
                  <a:gd name="T53" fmla="*/ 20 h 70"/>
                  <a:gd name="T54" fmla="*/ 11 w 119"/>
                  <a:gd name="T55" fmla="*/ 26 h 70"/>
                  <a:gd name="T56" fmla="*/ 4 w 119"/>
                  <a:gd name="T57" fmla="*/ 26 h 70"/>
                  <a:gd name="T58" fmla="*/ 0 w 119"/>
                  <a:gd name="T59" fmla="*/ 30 h 70"/>
                  <a:gd name="T60" fmla="*/ 0 w 119"/>
                  <a:gd name="T61" fmla="*/ 40 h 70"/>
                  <a:gd name="T62" fmla="*/ 4 w 119"/>
                  <a:gd name="T63" fmla="*/ 44 h 70"/>
                  <a:gd name="T64" fmla="*/ 11 w 119"/>
                  <a:gd name="T65" fmla="*/ 44 h 70"/>
                  <a:gd name="T66" fmla="*/ 19 w 119"/>
                  <a:gd name="T67" fmla="*/ 61 h 70"/>
                  <a:gd name="T68" fmla="*/ 27 w 119"/>
                  <a:gd name="T69" fmla="*/ 68 h 70"/>
                  <a:gd name="T70" fmla="*/ 37 w 119"/>
                  <a:gd name="T71" fmla="*/ 70 h 70"/>
                  <a:gd name="T72" fmla="*/ 50 w 119"/>
                  <a:gd name="T73" fmla="*/ 67 h 70"/>
                  <a:gd name="T74" fmla="*/ 56 w 119"/>
                  <a:gd name="T75" fmla="*/ 61 h 70"/>
                  <a:gd name="T76" fmla="*/ 62 w 119"/>
                  <a:gd name="T77" fmla="*/ 50 h 70"/>
                  <a:gd name="T78" fmla="*/ 67 w 119"/>
                  <a:gd name="T79" fmla="*/ 39 h 70"/>
                  <a:gd name="T80" fmla="*/ 73 w 119"/>
                  <a:gd name="T81" fmla="*/ 25 h 70"/>
                  <a:gd name="T82" fmla="*/ 75 w 119"/>
                  <a:gd name="T83" fmla="*/ 21 h 70"/>
                  <a:gd name="T84" fmla="*/ 77 w 119"/>
                  <a:gd name="T85" fmla="*/ 19 h 70"/>
                  <a:gd name="T86" fmla="*/ 81 w 119"/>
                  <a:gd name="T87" fmla="*/ 18 h 70"/>
                  <a:gd name="T88" fmla="*/ 84 w 119"/>
                  <a:gd name="T89" fmla="*/ 18 h 70"/>
                  <a:gd name="T90" fmla="*/ 89 w 119"/>
                  <a:gd name="T91" fmla="*/ 23 h 70"/>
                  <a:gd name="T92" fmla="*/ 91 w 119"/>
                  <a:gd name="T93" fmla="*/ 33 h 70"/>
                  <a:gd name="T94" fmla="*/ 91 w 119"/>
                  <a:gd name="T95" fmla="*/ 35 h 70"/>
                  <a:gd name="T96" fmla="*/ 90 w 119"/>
                  <a:gd name="T97" fmla="*/ 44 h 70"/>
                  <a:gd name="T98" fmla="*/ 86 w 119"/>
                  <a:gd name="T99" fmla="*/ 51 h 70"/>
                  <a:gd name="T100" fmla="*/ 84 w 119"/>
                  <a:gd name="T101" fmla="*/ 52 h 70"/>
                  <a:gd name="T102" fmla="*/ 83 w 119"/>
                  <a:gd name="T103" fmla="*/ 53 h 70"/>
                  <a:gd name="T104" fmla="*/ 82 w 119"/>
                  <a:gd name="T105" fmla="*/ 57 h 70"/>
                  <a:gd name="T106" fmla="*/ 82 w 119"/>
                  <a:gd name="T107" fmla="*/ 66 h 70"/>
                  <a:gd name="T108" fmla="*/ 86 w 119"/>
                  <a:gd name="T109" fmla="*/ 70 h 70"/>
                  <a:gd name="T110" fmla="*/ 93 w 119"/>
                  <a:gd name="T111" fmla="*/ 67 h 70"/>
                  <a:gd name="T112" fmla="*/ 99 w 119"/>
                  <a:gd name="T113" fmla="*/ 62 h 70"/>
                  <a:gd name="T114" fmla="*/ 106 w 119"/>
                  <a:gd name="T115" fmla="*/ 50 h 70"/>
                  <a:gd name="T116" fmla="*/ 107 w 119"/>
                  <a:gd name="T117" fmla="*/ 44 h 70"/>
                  <a:gd name="T118" fmla="*/ 115 w 119"/>
                  <a:gd name="T119" fmla="*/ 44 h 70"/>
                  <a:gd name="T120" fmla="*/ 119 w 119"/>
                  <a:gd name="T121" fmla="*/ 40 h 70"/>
                  <a:gd name="T122" fmla="*/ 119 w 119"/>
                  <a:gd name="T123" fmla="*/ 30 h 70"/>
                  <a:gd name="T124" fmla="*/ 115 w 119"/>
                  <a:gd name="T125"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70">
                    <a:moveTo>
                      <a:pt x="115" y="26"/>
                    </a:moveTo>
                    <a:cubicBezTo>
                      <a:pt x="107" y="26"/>
                      <a:pt x="107" y="26"/>
                      <a:pt x="107" y="26"/>
                    </a:cubicBezTo>
                    <a:cubicBezTo>
                      <a:pt x="106" y="20"/>
                      <a:pt x="104" y="14"/>
                      <a:pt x="100" y="9"/>
                    </a:cubicBezTo>
                    <a:cubicBezTo>
                      <a:pt x="98" y="6"/>
                      <a:pt x="95" y="4"/>
                      <a:pt x="92" y="2"/>
                    </a:cubicBezTo>
                    <a:cubicBezTo>
                      <a:pt x="88" y="1"/>
                      <a:pt x="85" y="0"/>
                      <a:pt x="81" y="0"/>
                    </a:cubicBezTo>
                    <a:cubicBezTo>
                      <a:pt x="77" y="0"/>
                      <a:pt x="73" y="1"/>
                      <a:pt x="69" y="4"/>
                    </a:cubicBezTo>
                    <a:cubicBezTo>
                      <a:pt x="66" y="5"/>
                      <a:pt x="64" y="7"/>
                      <a:pt x="62" y="10"/>
                    </a:cubicBezTo>
                    <a:cubicBezTo>
                      <a:pt x="60" y="13"/>
                      <a:pt x="58" y="17"/>
                      <a:pt x="56" y="21"/>
                    </a:cubicBezTo>
                    <a:cubicBezTo>
                      <a:pt x="54" y="24"/>
                      <a:pt x="53" y="28"/>
                      <a:pt x="52" y="32"/>
                    </a:cubicBezTo>
                    <a:cubicBezTo>
                      <a:pt x="50" y="37"/>
                      <a:pt x="48" y="42"/>
                      <a:pt x="46" y="45"/>
                    </a:cubicBezTo>
                    <a:cubicBezTo>
                      <a:pt x="45" y="47"/>
                      <a:pt x="44" y="48"/>
                      <a:pt x="43" y="49"/>
                    </a:cubicBezTo>
                    <a:cubicBezTo>
                      <a:pt x="43" y="51"/>
                      <a:pt x="42" y="51"/>
                      <a:pt x="41" y="51"/>
                    </a:cubicBezTo>
                    <a:cubicBezTo>
                      <a:pt x="40" y="52"/>
                      <a:pt x="38" y="53"/>
                      <a:pt x="37" y="53"/>
                    </a:cubicBezTo>
                    <a:cubicBezTo>
                      <a:pt x="36" y="53"/>
                      <a:pt x="35" y="52"/>
                      <a:pt x="34" y="52"/>
                    </a:cubicBezTo>
                    <a:cubicBezTo>
                      <a:pt x="33" y="51"/>
                      <a:pt x="31" y="50"/>
                      <a:pt x="30" y="47"/>
                    </a:cubicBezTo>
                    <a:cubicBezTo>
                      <a:pt x="28" y="45"/>
                      <a:pt x="27" y="42"/>
                      <a:pt x="27" y="37"/>
                    </a:cubicBezTo>
                    <a:cubicBezTo>
                      <a:pt x="27" y="37"/>
                      <a:pt x="27" y="36"/>
                      <a:pt x="27" y="35"/>
                    </a:cubicBezTo>
                    <a:cubicBezTo>
                      <a:pt x="27" y="32"/>
                      <a:pt x="28" y="29"/>
                      <a:pt x="28" y="27"/>
                    </a:cubicBezTo>
                    <a:cubicBezTo>
                      <a:pt x="29" y="23"/>
                      <a:pt x="31" y="21"/>
                      <a:pt x="32" y="20"/>
                    </a:cubicBezTo>
                    <a:cubicBezTo>
                      <a:pt x="33" y="19"/>
                      <a:pt x="34" y="18"/>
                      <a:pt x="34" y="18"/>
                    </a:cubicBezTo>
                    <a:cubicBezTo>
                      <a:pt x="35" y="18"/>
                      <a:pt x="35" y="18"/>
                      <a:pt x="35" y="18"/>
                    </a:cubicBezTo>
                    <a:cubicBezTo>
                      <a:pt x="36" y="18"/>
                      <a:pt x="37" y="16"/>
                      <a:pt x="37" y="13"/>
                    </a:cubicBezTo>
                    <a:cubicBezTo>
                      <a:pt x="37" y="4"/>
                      <a:pt x="37" y="4"/>
                      <a:pt x="37" y="4"/>
                    </a:cubicBezTo>
                    <a:cubicBezTo>
                      <a:pt x="37" y="2"/>
                      <a:pt x="35" y="0"/>
                      <a:pt x="33" y="1"/>
                    </a:cubicBezTo>
                    <a:cubicBezTo>
                      <a:pt x="33" y="1"/>
                      <a:pt x="29" y="1"/>
                      <a:pt x="26" y="3"/>
                    </a:cubicBezTo>
                    <a:cubicBezTo>
                      <a:pt x="23" y="4"/>
                      <a:pt x="21" y="6"/>
                      <a:pt x="19" y="8"/>
                    </a:cubicBezTo>
                    <a:cubicBezTo>
                      <a:pt x="16" y="12"/>
                      <a:pt x="14" y="16"/>
                      <a:pt x="13" y="20"/>
                    </a:cubicBezTo>
                    <a:cubicBezTo>
                      <a:pt x="12" y="22"/>
                      <a:pt x="12" y="24"/>
                      <a:pt x="11" y="26"/>
                    </a:cubicBezTo>
                    <a:cubicBezTo>
                      <a:pt x="4" y="26"/>
                      <a:pt x="4" y="26"/>
                      <a:pt x="4" y="26"/>
                    </a:cubicBezTo>
                    <a:cubicBezTo>
                      <a:pt x="2" y="26"/>
                      <a:pt x="0" y="28"/>
                      <a:pt x="0" y="30"/>
                    </a:cubicBezTo>
                    <a:cubicBezTo>
                      <a:pt x="0" y="40"/>
                      <a:pt x="0" y="40"/>
                      <a:pt x="0" y="40"/>
                    </a:cubicBezTo>
                    <a:cubicBezTo>
                      <a:pt x="0" y="42"/>
                      <a:pt x="2" y="44"/>
                      <a:pt x="4" y="44"/>
                    </a:cubicBezTo>
                    <a:cubicBezTo>
                      <a:pt x="11" y="44"/>
                      <a:pt x="11" y="44"/>
                      <a:pt x="11" y="44"/>
                    </a:cubicBezTo>
                    <a:cubicBezTo>
                      <a:pt x="13" y="51"/>
                      <a:pt x="15" y="56"/>
                      <a:pt x="19" y="61"/>
                    </a:cubicBezTo>
                    <a:cubicBezTo>
                      <a:pt x="21" y="64"/>
                      <a:pt x="24" y="66"/>
                      <a:pt x="27" y="68"/>
                    </a:cubicBezTo>
                    <a:cubicBezTo>
                      <a:pt x="30" y="69"/>
                      <a:pt x="34" y="70"/>
                      <a:pt x="37" y="70"/>
                    </a:cubicBezTo>
                    <a:cubicBezTo>
                      <a:pt x="41" y="70"/>
                      <a:pt x="46" y="69"/>
                      <a:pt x="50" y="67"/>
                    </a:cubicBezTo>
                    <a:cubicBezTo>
                      <a:pt x="52" y="65"/>
                      <a:pt x="54" y="63"/>
                      <a:pt x="56" y="61"/>
                    </a:cubicBezTo>
                    <a:cubicBezTo>
                      <a:pt x="59" y="57"/>
                      <a:pt x="61" y="54"/>
                      <a:pt x="62" y="50"/>
                    </a:cubicBezTo>
                    <a:cubicBezTo>
                      <a:pt x="64" y="46"/>
                      <a:pt x="66" y="42"/>
                      <a:pt x="67" y="39"/>
                    </a:cubicBezTo>
                    <a:cubicBezTo>
                      <a:pt x="69" y="34"/>
                      <a:pt x="71" y="29"/>
                      <a:pt x="73" y="25"/>
                    </a:cubicBezTo>
                    <a:cubicBezTo>
                      <a:pt x="73" y="23"/>
                      <a:pt x="74" y="22"/>
                      <a:pt x="75" y="21"/>
                    </a:cubicBezTo>
                    <a:cubicBezTo>
                      <a:pt x="76" y="20"/>
                      <a:pt x="77" y="19"/>
                      <a:pt x="77" y="19"/>
                    </a:cubicBezTo>
                    <a:cubicBezTo>
                      <a:pt x="79" y="18"/>
                      <a:pt x="80" y="18"/>
                      <a:pt x="81" y="18"/>
                    </a:cubicBezTo>
                    <a:cubicBezTo>
                      <a:pt x="82" y="18"/>
                      <a:pt x="83" y="18"/>
                      <a:pt x="84" y="18"/>
                    </a:cubicBezTo>
                    <a:cubicBezTo>
                      <a:pt x="86" y="19"/>
                      <a:pt x="88" y="21"/>
                      <a:pt x="89" y="23"/>
                    </a:cubicBezTo>
                    <a:cubicBezTo>
                      <a:pt x="90" y="25"/>
                      <a:pt x="91" y="29"/>
                      <a:pt x="91" y="33"/>
                    </a:cubicBezTo>
                    <a:cubicBezTo>
                      <a:pt x="91" y="34"/>
                      <a:pt x="91" y="34"/>
                      <a:pt x="91" y="35"/>
                    </a:cubicBezTo>
                    <a:cubicBezTo>
                      <a:pt x="91" y="38"/>
                      <a:pt x="91" y="41"/>
                      <a:pt x="90" y="44"/>
                    </a:cubicBezTo>
                    <a:cubicBezTo>
                      <a:pt x="89" y="47"/>
                      <a:pt x="88" y="49"/>
                      <a:pt x="86" y="51"/>
                    </a:cubicBezTo>
                    <a:cubicBezTo>
                      <a:pt x="86" y="51"/>
                      <a:pt x="85" y="52"/>
                      <a:pt x="84" y="52"/>
                    </a:cubicBezTo>
                    <a:cubicBezTo>
                      <a:pt x="83" y="53"/>
                      <a:pt x="83" y="53"/>
                      <a:pt x="83" y="53"/>
                    </a:cubicBezTo>
                    <a:cubicBezTo>
                      <a:pt x="82" y="53"/>
                      <a:pt x="82" y="55"/>
                      <a:pt x="82" y="57"/>
                    </a:cubicBezTo>
                    <a:cubicBezTo>
                      <a:pt x="82" y="66"/>
                      <a:pt x="82" y="66"/>
                      <a:pt x="82" y="66"/>
                    </a:cubicBezTo>
                    <a:cubicBezTo>
                      <a:pt x="82" y="68"/>
                      <a:pt x="83" y="70"/>
                      <a:pt x="86" y="70"/>
                    </a:cubicBezTo>
                    <a:cubicBezTo>
                      <a:pt x="86" y="70"/>
                      <a:pt x="89" y="69"/>
                      <a:pt x="93" y="67"/>
                    </a:cubicBezTo>
                    <a:cubicBezTo>
                      <a:pt x="95" y="66"/>
                      <a:pt x="97" y="64"/>
                      <a:pt x="99" y="62"/>
                    </a:cubicBezTo>
                    <a:cubicBezTo>
                      <a:pt x="102" y="59"/>
                      <a:pt x="104" y="54"/>
                      <a:pt x="106" y="50"/>
                    </a:cubicBezTo>
                    <a:cubicBezTo>
                      <a:pt x="106" y="48"/>
                      <a:pt x="107" y="46"/>
                      <a:pt x="107" y="44"/>
                    </a:cubicBezTo>
                    <a:cubicBezTo>
                      <a:pt x="115" y="44"/>
                      <a:pt x="115" y="44"/>
                      <a:pt x="115" y="44"/>
                    </a:cubicBezTo>
                    <a:cubicBezTo>
                      <a:pt x="117" y="44"/>
                      <a:pt x="119" y="42"/>
                      <a:pt x="119" y="40"/>
                    </a:cubicBezTo>
                    <a:cubicBezTo>
                      <a:pt x="119" y="30"/>
                      <a:pt x="119" y="30"/>
                      <a:pt x="119" y="30"/>
                    </a:cubicBezTo>
                    <a:cubicBezTo>
                      <a:pt x="119" y="28"/>
                      <a:pt x="117" y="26"/>
                      <a:pt x="115" y="26"/>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31"/>
              <p:cNvSpPr>
                <a:spLocks noEditPoints="1"/>
              </p:cNvSpPr>
              <p:nvPr/>
            </p:nvSpPr>
            <p:spPr bwMode="auto">
              <a:xfrm>
                <a:off x="-5580062" y="4591844"/>
                <a:ext cx="876300" cy="1905000"/>
              </a:xfrm>
              <a:custGeom>
                <a:avLst/>
                <a:gdLst>
                  <a:gd name="T0" fmla="*/ 234 w 234"/>
                  <a:gd name="T1" fmla="*/ 320 h 508"/>
                  <a:gd name="T2" fmla="*/ 229 w 234"/>
                  <a:gd name="T3" fmla="*/ 293 h 508"/>
                  <a:gd name="T4" fmla="*/ 185 w 234"/>
                  <a:gd name="T5" fmla="*/ 0 h 508"/>
                  <a:gd name="T6" fmla="*/ 0 w 234"/>
                  <a:gd name="T7" fmla="*/ 340 h 508"/>
                  <a:gd name="T8" fmla="*/ 68 w 234"/>
                  <a:gd name="T9" fmla="*/ 352 h 508"/>
                  <a:gd name="T10" fmla="*/ 57 w 234"/>
                  <a:gd name="T11" fmla="*/ 414 h 508"/>
                  <a:gd name="T12" fmla="*/ 70 w 234"/>
                  <a:gd name="T13" fmla="*/ 455 h 508"/>
                  <a:gd name="T14" fmla="*/ 60 w 234"/>
                  <a:gd name="T15" fmla="*/ 470 h 508"/>
                  <a:gd name="T16" fmla="*/ 55 w 234"/>
                  <a:gd name="T17" fmla="*/ 475 h 508"/>
                  <a:gd name="T18" fmla="*/ 57 w 234"/>
                  <a:gd name="T19" fmla="*/ 506 h 508"/>
                  <a:gd name="T20" fmla="*/ 188 w 234"/>
                  <a:gd name="T21" fmla="*/ 508 h 508"/>
                  <a:gd name="T22" fmla="*/ 193 w 234"/>
                  <a:gd name="T23" fmla="*/ 503 h 508"/>
                  <a:gd name="T24" fmla="*/ 192 w 234"/>
                  <a:gd name="T25" fmla="*/ 471 h 508"/>
                  <a:gd name="T26" fmla="*/ 178 w 234"/>
                  <a:gd name="T27" fmla="*/ 470 h 508"/>
                  <a:gd name="T28" fmla="*/ 229 w 234"/>
                  <a:gd name="T29" fmla="*/ 345 h 508"/>
                  <a:gd name="T30" fmla="*/ 48 w 234"/>
                  <a:gd name="T31" fmla="*/ 308 h 508"/>
                  <a:gd name="T32" fmla="*/ 68 w 234"/>
                  <a:gd name="T33" fmla="*/ 309 h 508"/>
                  <a:gd name="T34" fmla="*/ 17 w 234"/>
                  <a:gd name="T35" fmla="*/ 324 h 508"/>
                  <a:gd name="T36" fmla="*/ 171 w 234"/>
                  <a:gd name="T37" fmla="*/ 16 h 508"/>
                  <a:gd name="T38" fmla="*/ 171 w 234"/>
                  <a:gd name="T39" fmla="*/ 290 h 508"/>
                  <a:gd name="T40" fmla="*/ 142 w 234"/>
                  <a:gd name="T41" fmla="*/ 313 h 508"/>
                  <a:gd name="T42" fmla="*/ 152 w 234"/>
                  <a:gd name="T43" fmla="*/ 290 h 508"/>
                  <a:gd name="T44" fmla="*/ 155 w 234"/>
                  <a:gd name="T45" fmla="*/ 207 h 508"/>
                  <a:gd name="T46" fmla="*/ 130 w 234"/>
                  <a:gd name="T47" fmla="*/ 228 h 508"/>
                  <a:gd name="T48" fmla="*/ 79 w 234"/>
                  <a:gd name="T49" fmla="*/ 228 h 508"/>
                  <a:gd name="T50" fmla="*/ 29 w 234"/>
                  <a:gd name="T51" fmla="*/ 212 h 508"/>
                  <a:gd name="T52" fmla="*/ 30 w 234"/>
                  <a:gd name="T53" fmla="*/ 290 h 508"/>
                  <a:gd name="T54" fmla="*/ 168 w 234"/>
                  <a:gd name="T55" fmla="*/ 473 h 508"/>
                  <a:gd name="T56" fmla="*/ 81 w 234"/>
                  <a:gd name="T57" fmla="*/ 447 h 508"/>
                  <a:gd name="T58" fmla="*/ 70 w 234"/>
                  <a:gd name="T59" fmla="*/ 412 h 508"/>
                  <a:gd name="T60" fmla="*/ 81 w 234"/>
                  <a:gd name="T61" fmla="*/ 357 h 508"/>
                  <a:gd name="T62" fmla="*/ 81 w 234"/>
                  <a:gd name="T63" fmla="*/ 258 h 508"/>
                  <a:gd name="T64" fmla="*/ 128 w 234"/>
                  <a:gd name="T65" fmla="*/ 258 h 508"/>
                  <a:gd name="T66" fmla="*/ 142 w 234"/>
                  <a:gd name="T67" fmla="*/ 326 h 508"/>
                  <a:gd name="T68" fmla="*/ 185 w 234"/>
                  <a:gd name="T69" fmla="*/ 232 h 508"/>
                  <a:gd name="T70" fmla="*/ 220 w 234"/>
                  <a:gd name="T71" fmla="*/ 320 h 508"/>
                  <a:gd name="T72" fmla="*/ 168 w 234"/>
                  <a:gd name="T73" fmla="*/ 445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4" h="508">
                    <a:moveTo>
                      <a:pt x="229" y="345"/>
                    </a:moveTo>
                    <a:cubicBezTo>
                      <a:pt x="233" y="337"/>
                      <a:pt x="234" y="328"/>
                      <a:pt x="234" y="320"/>
                    </a:cubicBezTo>
                    <a:cubicBezTo>
                      <a:pt x="234" y="305"/>
                      <a:pt x="229" y="294"/>
                      <a:pt x="229" y="293"/>
                    </a:cubicBezTo>
                    <a:cubicBezTo>
                      <a:pt x="229" y="293"/>
                      <a:pt x="229" y="293"/>
                      <a:pt x="229" y="293"/>
                    </a:cubicBezTo>
                    <a:cubicBezTo>
                      <a:pt x="229" y="293"/>
                      <a:pt x="187" y="203"/>
                      <a:pt x="185" y="200"/>
                    </a:cubicBezTo>
                    <a:cubicBezTo>
                      <a:pt x="185" y="0"/>
                      <a:pt x="185" y="0"/>
                      <a:pt x="185" y="0"/>
                    </a:cubicBezTo>
                    <a:cubicBezTo>
                      <a:pt x="0" y="0"/>
                      <a:pt x="0" y="0"/>
                      <a:pt x="0" y="0"/>
                    </a:cubicBezTo>
                    <a:cubicBezTo>
                      <a:pt x="0" y="340"/>
                      <a:pt x="0" y="340"/>
                      <a:pt x="0" y="340"/>
                    </a:cubicBezTo>
                    <a:cubicBezTo>
                      <a:pt x="68" y="340"/>
                      <a:pt x="68" y="340"/>
                      <a:pt x="68" y="340"/>
                    </a:cubicBezTo>
                    <a:cubicBezTo>
                      <a:pt x="68" y="352"/>
                      <a:pt x="68" y="352"/>
                      <a:pt x="68" y="352"/>
                    </a:cubicBezTo>
                    <a:cubicBezTo>
                      <a:pt x="60" y="368"/>
                      <a:pt x="56" y="386"/>
                      <a:pt x="56" y="401"/>
                    </a:cubicBezTo>
                    <a:cubicBezTo>
                      <a:pt x="56" y="406"/>
                      <a:pt x="57" y="410"/>
                      <a:pt x="57" y="414"/>
                    </a:cubicBezTo>
                    <a:cubicBezTo>
                      <a:pt x="57" y="414"/>
                      <a:pt x="57" y="414"/>
                      <a:pt x="57" y="414"/>
                    </a:cubicBezTo>
                    <a:cubicBezTo>
                      <a:pt x="60" y="436"/>
                      <a:pt x="66" y="449"/>
                      <a:pt x="70" y="455"/>
                    </a:cubicBezTo>
                    <a:cubicBezTo>
                      <a:pt x="70" y="470"/>
                      <a:pt x="70" y="470"/>
                      <a:pt x="70" y="470"/>
                    </a:cubicBezTo>
                    <a:cubicBezTo>
                      <a:pt x="60" y="470"/>
                      <a:pt x="60" y="470"/>
                      <a:pt x="60" y="470"/>
                    </a:cubicBezTo>
                    <a:cubicBezTo>
                      <a:pt x="59" y="470"/>
                      <a:pt x="58" y="470"/>
                      <a:pt x="57" y="471"/>
                    </a:cubicBezTo>
                    <a:cubicBezTo>
                      <a:pt x="56" y="472"/>
                      <a:pt x="55" y="474"/>
                      <a:pt x="55" y="475"/>
                    </a:cubicBezTo>
                    <a:cubicBezTo>
                      <a:pt x="55" y="503"/>
                      <a:pt x="55" y="503"/>
                      <a:pt x="55" y="503"/>
                    </a:cubicBezTo>
                    <a:cubicBezTo>
                      <a:pt x="55" y="504"/>
                      <a:pt x="56" y="505"/>
                      <a:pt x="57" y="506"/>
                    </a:cubicBezTo>
                    <a:cubicBezTo>
                      <a:pt x="58" y="507"/>
                      <a:pt x="59" y="508"/>
                      <a:pt x="60" y="508"/>
                    </a:cubicBezTo>
                    <a:cubicBezTo>
                      <a:pt x="188" y="508"/>
                      <a:pt x="188" y="508"/>
                      <a:pt x="188" y="508"/>
                    </a:cubicBezTo>
                    <a:cubicBezTo>
                      <a:pt x="189" y="508"/>
                      <a:pt x="191" y="507"/>
                      <a:pt x="192" y="506"/>
                    </a:cubicBezTo>
                    <a:cubicBezTo>
                      <a:pt x="193" y="505"/>
                      <a:pt x="193" y="504"/>
                      <a:pt x="193" y="503"/>
                    </a:cubicBezTo>
                    <a:cubicBezTo>
                      <a:pt x="193" y="475"/>
                      <a:pt x="193" y="475"/>
                      <a:pt x="193" y="475"/>
                    </a:cubicBezTo>
                    <a:cubicBezTo>
                      <a:pt x="193" y="474"/>
                      <a:pt x="193" y="472"/>
                      <a:pt x="192" y="471"/>
                    </a:cubicBezTo>
                    <a:cubicBezTo>
                      <a:pt x="191" y="470"/>
                      <a:pt x="189" y="470"/>
                      <a:pt x="188" y="470"/>
                    </a:cubicBezTo>
                    <a:cubicBezTo>
                      <a:pt x="178" y="470"/>
                      <a:pt x="178" y="470"/>
                      <a:pt x="178" y="470"/>
                    </a:cubicBezTo>
                    <a:cubicBezTo>
                      <a:pt x="178" y="453"/>
                      <a:pt x="178" y="453"/>
                      <a:pt x="178" y="453"/>
                    </a:cubicBezTo>
                    <a:cubicBezTo>
                      <a:pt x="184" y="442"/>
                      <a:pt x="201" y="407"/>
                      <a:pt x="229" y="345"/>
                    </a:cubicBezTo>
                    <a:close/>
                    <a:moveTo>
                      <a:pt x="30" y="290"/>
                    </a:moveTo>
                    <a:cubicBezTo>
                      <a:pt x="40" y="290"/>
                      <a:pt x="48" y="298"/>
                      <a:pt x="48" y="308"/>
                    </a:cubicBezTo>
                    <a:cubicBezTo>
                      <a:pt x="48" y="308"/>
                      <a:pt x="48" y="309"/>
                      <a:pt x="48" y="309"/>
                    </a:cubicBezTo>
                    <a:cubicBezTo>
                      <a:pt x="68" y="309"/>
                      <a:pt x="68" y="309"/>
                      <a:pt x="68" y="309"/>
                    </a:cubicBezTo>
                    <a:cubicBezTo>
                      <a:pt x="68" y="324"/>
                      <a:pt x="68" y="324"/>
                      <a:pt x="68" y="324"/>
                    </a:cubicBezTo>
                    <a:cubicBezTo>
                      <a:pt x="17" y="324"/>
                      <a:pt x="17" y="324"/>
                      <a:pt x="17" y="324"/>
                    </a:cubicBezTo>
                    <a:cubicBezTo>
                      <a:pt x="17" y="16"/>
                      <a:pt x="17" y="16"/>
                      <a:pt x="17" y="16"/>
                    </a:cubicBezTo>
                    <a:cubicBezTo>
                      <a:pt x="171" y="16"/>
                      <a:pt x="171" y="16"/>
                      <a:pt x="171" y="16"/>
                    </a:cubicBezTo>
                    <a:cubicBezTo>
                      <a:pt x="171" y="245"/>
                      <a:pt x="171" y="245"/>
                      <a:pt x="171" y="245"/>
                    </a:cubicBezTo>
                    <a:cubicBezTo>
                      <a:pt x="171" y="245"/>
                      <a:pt x="171" y="274"/>
                      <a:pt x="171" y="290"/>
                    </a:cubicBezTo>
                    <a:cubicBezTo>
                      <a:pt x="171" y="311"/>
                      <a:pt x="145" y="313"/>
                      <a:pt x="142" y="313"/>
                    </a:cubicBezTo>
                    <a:cubicBezTo>
                      <a:pt x="142" y="313"/>
                      <a:pt x="142" y="313"/>
                      <a:pt x="142" y="313"/>
                    </a:cubicBezTo>
                    <a:cubicBezTo>
                      <a:pt x="142" y="294"/>
                      <a:pt x="142" y="294"/>
                      <a:pt x="142" y="294"/>
                    </a:cubicBezTo>
                    <a:cubicBezTo>
                      <a:pt x="145" y="291"/>
                      <a:pt x="148" y="290"/>
                      <a:pt x="152" y="290"/>
                    </a:cubicBezTo>
                    <a:cubicBezTo>
                      <a:pt x="153" y="290"/>
                      <a:pt x="154" y="290"/>
                      <a:pt x="155" y="291"/>
                    </a:cubicBezTo>
                    <a:cubicBezTo>
                      <a:pt x="155" y="207"/>
                      <a:pt x="155" y="207"/>
                      <a:pt x="155" y="207"/>
                    </a:cubicBezTo>
                    <a:cubicBezTo>
                      <a:pt x="150" y="216"/>
                      <a:pt x="142" y="225"/>
                      <a:pt x="133" y="231"/>
                    </a:cubicBezTo>
                    <a:cubicBezTo>
                      <a:pt x="132" y="230"/>
                      <a:pt x="132" y="229"/>
                      <a:pt x="130" y="228"/>
                    </a:cubicBezTo>
                    <a:cubicBezTo>
                      <a:pt x="124" y="221"/>
                      <a:pt x="115" y="218"/>
                      <a:pt x="105" y="218"/>
                    </a:cubicBezTo>
                    <a:cubicBezTo>
                      <a:pt x="95" y="218"/>
                      <a:pt x="86" y="221"/>
                      <a:pt x="79" y="228"/>
                    </a:cubicBezTo>
                    <a:cubicBezTo>
                      <a:pt x="75" y="231"/>
                      <a:pt x="72" y="236"/>
                      <a:pt x="70" y="242"/>
                    </a:cubicBezTo>
                    <a:cubicBezTo>
                      <a:pt x="53" y="237"/>
                      <a:pt x="39" y="226"/>
                      <a:pt x="29" y="212"/>
                    </a:cubicBezTo>
                    <a:cubicBezTo>
                      <a:pt x="29" y="290"/>
                      <a:pt x="29" y="290"/>
                      <a:pt x="29" y="290"/>
                    </a:cubicBezTo>
                    <a:cubicBezTo>
                      <a:pt x="29" y="290"/>
                      <a:pt x="30" y="290"/>
                      <a:pt x="30" y="290"/>
                    </a:cubicBezTo>
                    <a:close/>
                    <a:moveTo>
                      <a:pt x="168" y="445"/>
                    </a:moveTo>
                    <a:cubicBezTo>
                      <a:pt x="168" y="473"/>
                      <a:pt x="168" y="473"/>
                      <a:pt x="168" y="473"/>
                    </a:cubicBezTo>
                    <a:cubicBezTo>
                      <a:pt x="81" y="473"/>
                      <a:pt x="81" y="473"/>
                      <a:pt x="81" y="473"/>
                    </a:cubicBezTo>
                    <a:cubicBezTo>
                      <a:pt x="81" y="447"/>
                      <a:pt x="81" y="447"/>
                      <a:pt x="81" y="447"/>
                    </a:cubicBezTo>
                    <a:cubicBezTo>
                      <a:pt x="78" y="442"/>
                      <a:pt x="73" y="432"/>
                      <a:pt x="70" y="412"/>
                    </a:cubicBezTo>
                    <a:cubicBezTo>
                      <a:pt x="70" y="412"/>
                      <a:pt x="70" y="412"/>
                      <a:pt x="70" y="412"/>
                    </a:cubicBezTo>
                    <a:cubicBezTo>
                      <a:pt x="70" y="409"/>
                      <a:pt x="70" y="405"/>
                      <a:pt x="70" y="401"/>
                    </a:cubicBezTo>
                    <a:cubicBezTo>
                      <a:pt x="70" y="387"/>
                      <a:pt x="73" y="371"/>
                      <a:pt x="81" y="357"/>
                    </a:cubicBezTo>
                    <a:cubicBezTo>
                      <a:pt x="81" y="356"/>
                      <a:pt x="81" y="356"/>
                      <a:pt x="81" y="355"/>
                    </a:cubicBezTo>
                    <a:cubicBezTo>
                      <a:pt x="81" y="258"/>
                      <a:pt x="81" y="258"/>
                      <a:pt x="81" y="258"/>
                    </a:cubicBezTo>
                    <a:cubicBezTo>
                      <a:pt x="81" y="242"/>
                      <a:pt x="92" y="234"/>
                      <a:pt x="105" y="234"/>
                    </a:cubicBezTo>
                    <a:cubicBezTo>
                      <a:pt x="118" y="234"/>
                      <a:pt x="128" y="242"/>
                      <a:pt x="128" y="258"/>
                    </a:cubicBezTo>
                    <a:cubicBezTo>
                      <a:pt x="128" y="325"/>
                      <a:pt x="128" y="325"/>
                      <a:pt x="128" y="325"/>
                    </a:cubicBezTo>
                    <a:cubicBezTo>
                      <a:pt x="132" y="326"/>
                      <a:pt x="137" y="326"/>
                      <a:pt x="142" y="326"/>
                    </a:cubicBezTo>
                    <a:cubicBezTo>
                      <a:pt x="168" y="326"/>
                      <a:pt x="185" y="309"/>
                      <a:pt x="185" y="290"/>
                    </a:cubicBezTo>
                    <a:cubicBezTo>
                      <a:pt x="185" y="270"/>
                      <a:pt x="185" y="233"/>
                      <a:pt x="185" y="232"/>
                    </a:cubicBezTo>
                    <a:cubicBezTo>
                      <a:pt x="216" y="299"/>
                      <a:pt x="216" y="299"/>
                      <a:pt x="216" y="299"/>
                    </a:cubicBezTo>
                    <a:cubicBezTo>
                      <a:pt x="217" y="299"/>
                      <a:pt x="220" y="309"/>
                      <a:pt x="220" y="320"/>
                    </a:cubicBezTo>
                    <a:cubicBezTo>
                      <a:pt x="220" y="326"/>
                      <a:pt x="219" y="333"/>
                      <a:pt x="216" y="340"/>
                    </a:cubicBezTo>
                    <a:cubicBezTo>
                      <a:pt x="200" y="377"/>
                      <a:pt x="168" y="444"/>
                      <a:pt x="168" y="445"/>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nvGrpSpPr>
          <p:cNvPr id="33" name="Group 32"/>
          <p:cNvGrpSpPr/>
          <p:nvPr/>
        </p:nvGrpSpPr>
        <p:grpSpPr>
          <a:xfrm>
            <a:off x="6213368" y="3912312"/>
            <a:ext cx="1773968" cy="1184145"/>
            <a:chOff x="6120582" y="4081996"/>
            <a:chExt cx="1773968" cy="1184145"/>
          </a:xfrm>
          <a:solidFill>
            <a:schemeClr val="accent3"/>
          </a:solidFill>
        </p:grpSpPr>
        <p:grpSp>
          <p:nvGrpSpPr>
            <p:cNvPr id="34" name="Group 33"/>
            <p:cNvGrpSpPr/>
            <p:nvPr/>
          </p:nvGrpSpPr>
          <p:grpSpPr>
            <a:xfrm>
              <a:off x="7435762" y="4399758"/>
              <a:ext cx="458788" cy="527050"/>
              <a:chOff x="1323976" y="2125663"/>
              <a:chExt cx="458788" cy="527050"/>
            </a:xfrm>
            <a:grpFill/>
          </p:grpSpPr>
          <p:sp>
            <p:nvSpPr>
              <p:cNvPr id="57" name="Freeform 50"/>
              <p:cNvSpPr>
                <a:spLocks noEditPoints="1"/>
              </p:cNvSpPr>
              <p:nvPr/>
            </p:nvSpPr>
            <p:spPr bwMode="auto">
              <a:xfrm>
                <a:off x="1323976" y="2125663"/>
                <a:ext cx="225425" cy="527050"/>
              </a:xfrm>
              <a:custGeom>
                <a:avLst/>
                <a:gdLst>
                  <a:gd name="T0" fmla="*/ 213 w 213"/>
                  <a:gd name="T1" fmla="*/ 106 h 496"/>
                  <a:gd name="T2" fmla="*/ 106 w 213"/>
                  <a:gd name="T3" fmla="*/ 0 h 496"/>
                  <a:gd name="T4" fmla="*/ 0 w 213"/>
                  <a:gd name="T5" fmla="*/ 106 h 496"/>
                  <a:gd name="T6" fmla="*/ 0 w 213"/>
                  <a:gd name="T7" fmla="*/ 390 h 496"/>
                  <a:gd name="T8" fmla="*/ 106 w 213"/>
                  <a:gd name="T9" fmla="*/ 496 h 496"/>
                  <a:gd name="T10" fmla="*/ 213 w 213"/>
                  <a:gd name="T11" fmla="*/ 390 h 496"/>
                  <a:gd name="T12" fmla="*/ 213 w 213"/>
                  <a:gd name="T13" fmla="*/ 106 h 496"/>
                  <a:gd name="T14" fmla="*/ 187 w 213"/>
                  <a:gd name="T15" fmla="*/ 390 h 496"/>
                  <a:gd name="T16" fmla="*/ 106 w 213"/>
                  <a:gd name="T17" fmla="*/ 470 h 496"/>
                  <a:gd name="T18" fmla="*/ 26 w 213"/>
                  <a:gd name="T19" fmla="*/ 390 h 496"/>
                  <a:gd name="T20" fmla="*/ 26 w 213"/>
                  <a:gd name="T21" fmla="*/ 246 h 496"/>
                  <a:gd name="T22" fmla="*/ 162 w 213"/>
                  <a:gd name="T23" fmla="*/ 246 h 496"/>
                  <a:gd name="T24" fmla="*/ 162 w 213"/>
                  <a:gd name="T25" fmla="*/ 105 h 496"/>
                  <a:gd name="T26" fmla="*/ 101 w 213"/>
                  <a:gd name="T27" fmla="*/ 26 h 496"/>
                  <a:gd name="T28" fmla="*/ 106 w 213"/>
                  <a:gd name="T29" fmla="*/ 26 h 496"/>
                  <a:gd name="T30" fmla="*/ 187 w 213"/>
                  <a:gd name="T31" fmla="*/ 106 h 496"/>
                  <a:gd name="T32" fmla="*/ 187 w 213"/>
                  <a:gd name="T33" fmla="*/ 390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13" h="496">
                    <a:moveTo>
                      <a:pt x="213" y="106"/>
                    </a:moveTo>
                    <a:cubicBezTo>
                      <a:pt x="213" y="48"/>
                      <a:pt x="165" y="0"/>
                      <a:pt x="106" y="0"/>
                    </a:cubicBezTo>
                    <a:cubicBezTo>
                      <a:pt x="48" y="0"/>
                      <a:pt x="0" y="48"/>
                      <a:pt x="0" y="106"/>
                    </a:cubicBezTo>
                    <a:cubicBezTo>
                      <a:pt x="0" y="390"/>
                      <a:pt x="0" y="390"/>
                      <a:pt x="0" y="390"/>
                    </a:cubicBezTo>
                    <a:cubicBezTo>
                      <a:pt x="0" y="448"/>
                      <a:pt x="48" y="496"/>
                      <a:pt x="106" y="496"/>
                    </a:cubicBezTo>
                    <a:cubicBezTo>
                      <a:pt x="165" y="496"/>
                      <a:pt x="213" y="448"/>
                      <a:pt x="213" y="390"/>
                    </a:cubicBezTo>
                    <a:lnTo>
                      <a:pt x="213" y="106"/>
                    </a:lnTo>
                    <a:close/>
                    <a:moveTo>
                      <a:pt x="187" y="390"/>
                    </a:moveTo>
                    <a:cubicBezTo>
                      <a:pt x="187" y="434"/>
                      <a:pt x="151" y="470"/>
                      <a:pt x="106" y="470"/>
                    </a:cubicBezTo>
                    <a:cubicBezTo>
                      <a:pt x="62" y="470"/>
                      <a:pt x="26" y="434"/>
                      <a:pt x="26" y="390"/>
                    </a:cubicBezTo>
                    <a:cubicBezTo>
                      <a:pt x="26" y="246"/>
                      <a:pt x="26" y="246"/>
                      <a:pt x="26" y="246"/>
                    </a:cubicBezTo>
                    <a:cubicBezTo>
                      <a:pt x="162" y="246"/>
                      <a:pt x="162" y="246"/>
                      <a:pt x="162" y="246"/>
                    </a:cubicBezTo>
                    <a:cubicBezTo>
                      <a:pt x="162" y="105"/>
                      <a:pt x="162" y="105"/>
                      <a:pt x="162" y="105"/>
                    </a:cubicBezTo>
                    <a:cubicBezTo>
                      <a:pt x="162" y="66"/>
                      <a:pt x="136" y="33"/>
                      <a:pt x="101" y="26"/>
                    </a:cubicBezTo>
                    <a:cubicBezTo>
                      <a:pt x="103" y="26"/>
                      <a:pt x="105" y="26"/>
                      <a:pt x="106" y="26"/>
                    </a:cubicBezTo>
                    <a:cubicBezTo>
                      <a:pt x="151" y="26"/>
                      <a:pt x="187" y="62"/>
                      <a:pt x="187" y="106"/>
                    </a:cubicBezTo>
                    <a:lnTo>
                      <a:pt x="187" y="39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Freeform 51"/>
              <p:cNvSpPr>
                <a:spLocks/>
              </p:cNvSpPr>
              <p:nvPr/>
            </p:nvSpPr>
            <p:spPr bwMode="auto">
              <a:xfrm>
                <a:off x="1530351" y="2349500"/>
                <a:ext cx="252413" cy="303212"/>
              </a:xfrm>
              <a:custGeom>
                <a:avLst/>
                <a:gdLst>
                  <a:gd name="T0" fmla="*/ 183 w 238"/>
                  <a:gd name="T1" fmla="*/ 42 h 286"/>
                  <a:gd name="T2" fmla="*/ 81 w 238"/>
                  <a:gd name="T3" fmla="*/ 0 h 286"/>
                  <a:gd name="T4" fmla="*/ 31 w 238"/>
                  <a:gd name="T5" fmla="*/ 9 h 286"/>
                  <a:gd name="T6" fmla="*/ 31 w 238"/>
                  <a:gd name="T7" fmla="*/ 37 h 286"/>
                  <a:gd name="T8" fmla="*/ 81 w 238"/>
                  <a:gd name="T9" fmla="*/ 26 h 286"/>
                  <a:gd name="T10" fmla="*/ 155 w 238"/>
                  <a:gd name="T11" fmla="*/ 51 h 286"/>
                  <a:gd name="T12" fmla="*/ 31 w 238"/>
                  <a:gd name="T13" fmla="*/ 175 h 286"/>
                  <a:gd name="T14" fmla="*/ 31 w 238"/>
                  <a:gd name="T15" fmla="*/ 180 h 286"/>
                  <a:gd name="T16" fmla="*/ 25 w 238"/>
                  <a:gd name="T17" fmla="*/ 218 h 286"/>
                  <a:gd name="T18" fmla="*/ 173 w 238"/>
                  <a:gd name="T19" fmla="*/ 70 h 286"/>
                  <a:gd name="T20" fmla="*/ 164 w 238"/>
                  <a:gd name="T21" fmla="*/ 226 h 286"/>
                  <a:gd name="T22" fmla="*/ 81 w 238"/>
                  <a:gd name="T23" fmla="*/ 260 h 286"/>
                  <a:gd name="T24" fmla="*/ 15 w 238"/>
                  <a:gd name="T25" fmla="*/ 240 h 286"/>
                  <a:gd name="T26" fmla="*/ 0 w 238"/>
                  <a:gd name="T27" fmla="*/ 260 h 286"/>
                  <a:gd name="T28" fmla="*/ 81 w 238"/>
                  <a:gd name="T29" fmla="*/ 286 h 286"/>
                  <a:gd name="T30" fmla="*/ 183 w 238"/>
                  <a:gd name="T31" fmla="*/ 244 h 286"/>
                  <a:gd name="T32" fmla="*/ 183 w 238"/>
                  <a:gd name="T33" fmla="*/ 42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38" h="286">
                    <a:moveTo>
                      <a:pt x="183" y="42"/>
                    </a:moveTo>
                    <a:cubicBezTo>
                      <a:pt x="156" y="15"/>
                      <a:pt x="120" y="0"/>
                      <a:pt x="81" y="0"/>
                    </a:cubicBezTo>
                    <a:cubicBezTo>
                      <a:pt x="64" y="0"/>
                      <a:pt x="47" y="3"/>
                      <a:pt x="31" y="9"/>
                    </a:cubicBezTo>
                    <a:cubicBezTo>
                      <a:pt x="31" y="37"/>
                      <a:pt x="31" y="37"/>
                      <a:pt x="31" y="37"/>
                    </a:cubicBezTo>
                    <a:cubicBezTo>
                      <a:pt x="47" y="30"/>
                      <a:pt x="64" y="26"/>
                      <a:pt x="81" y="26"/>
                    </a:cubicBezTo>
                    <a:cubicBezTo>
                      <a:pt x="108" y="26"/>
                      <a:pt x="134" y="35"/>
                      <a:pt x="155" y="51"/>
                    </a:cubicBezTo>
                    <a:cubicBezTo>
                      <a:pt x="31" y="175"/>
                      <a:pt x="31" y="175"/>
                      <a:pt x="31" y="175"/>
                    </a:cubicBezTo>
                    <a:cubicBezTo>
                      <a:pt x="31" y="180"/>
                      <a:pt x="31" y="180"/>
                      <a:pt x="31" y="180"/>
                    </a:cubicBezTo>
                    <a:cubicBezTo>
                      <a:pt x="31" y="193"/>
                      <a:pt x="29" y="206"/>
                      <a:pt x="25" y="218"/>
                    </a:cubicBezTo>
                    <a:cubicBezTo>
                      <a:pt x="173" y="70"/>
                      <a:pt x="173" y="70"/>
                      <a:pt x="173" y="70"/>
                    </a:cubicBezTo>
                    <a:cubicBezTo>
                      <a:pt x="210" y="116"/>
                      <a:pt x="207" y="183"/>
                      <a:pt x="164" y="226"/>
                    </a:cubicBezTo>
                    <a:cubicBezTo>
                      <a:pt x="142" y="248"/>
                      <a:pt x="113" y="260"/>
                      <a:pt x="81" y="260"/>
                    </a:cubicBezTo>
                    <a:cubicBezTo>
                      <a:pt x="57" y="260"/>
                      <a:pt x="34" y="253"/>
                      <a:pt x="15" y="240"/>
                    </a:cubicBezTo>
                    <a:cubicBezTo>
                      <a:pt x="11" y="247"/>
                      <a:pt x="6" y="254"/>
                      <a:pt x="0" y="260"/>
                    </a:cubicBezTo>
                    <a:cubicBezTo>
                      <a:pt x="24" y="277"/>
                      <a:pt x="52" y="286"/>
                      <a:pt x="81" y="286"/>
                    </a:cubicBezTo>
                    <a:cubicBezTo>
                      <a:pt x="120" y="286"/>
                      <a:pt x="156" y="271"/>
                      <a:pt x="183" y="244"/>
                    </a:cubicBezTo>
                    <a:cubicBezTo>
                      <a:pt x="238" y="188"/>
                      <a:pt x="238" y="98"/>
                      <a:pt x="183" y="4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5" name="Group 34"/>
            <p:cNvGrpSpPr/>
            <p:nvPr/>
          </p:nvGrpSpPr>
          <p:grpSpPr>
            <a:xfrm>
              <a:off x="6120582" y="4167355"/>
              <a:ext cx="726882" cy="918034"/>
              <a:chOff x="2601913" y="4329113"/>
              <a:chExt cx="458788" cy="579438"/>
            </a:xfrm>
            <a:grpFill/>
          </p:grpSpPr>
          <p:sp>
            <p:nvSpPr>
              <p:cNvPr id="47" name="Freeform 135"/>
              <p:cNvSpPr>
                <a:spLocks noEditPoints="1"/>
              </p:cNvSpPr>
              <p:nvPr/>
            </p:nvSpPr>
            <p:spPr bwMode="auto">
              <a:xfrm>
                <a:off x="2601913" y="4378326"/>
                <a:ext cx="458788" cy="530225"/>
              </a:xfrm>
              <a:custGeom>
                <a:avLst/>
                <a:gdLst>
                  <a:gd name="T0" fmla="*/ 144 w 152"/>
                  <a:gd name="T1" fmla="*/ 0 h 176"/>
                  <a:gd name="T2" fmla="*/ 116 w 152"/>
                  <a:gd name="T3" fmla="*/ 0 h 176"/>
                  <a:gd name="T4" fmla="*/ 116 w 152"/>
                  <a:gd name="T5" fmla="*/ 16 h 176"/>
                  <a:gd name="T6" fmla="*/ 136 w 152"/>
                  <a:gd name="T7" fmla="*/ 16 h 176"/>
                  <a:gd name="T8" fmla="*/ 136 w 152"/>
                  <a:gd name="T9" fmla="*/ 120 h 176"/>
                  <a:gd name="T10" fmla="*/ 96 w 152"/>
                  <a:gd name="T11" fmla="*/ 120 h 176"/>
                  <a:gd name="T12" fmla="*/ 96 w 152"/>
                  <a:gd name="T13" fmla="*/ 160 h 176"/>
                  <a:gd name="T14" fmla="*/ 16 w 152"/>
                  <a:gd name="T15" fmla="*/ 160 h 176"/>
                  <a:gd name="T16" fmla="*/ 16 w 152"/>
                  <a:gd name="T17" fmla="*/ 16 h 176"/>
                  <a:gd name="T18" fmla="*/ 36 w 152"/>
                  <a:gd name="T19" fmla="*/ 16 h 176"/>
                  <a:gd name="T20" fmla="*/ 36 w 152"/>
                  <a:gd name="T21" fmla="*/ 0 h 176"/>
                  <a:gd name="T22" fmla="*/ 8 w 152"/>
                  <a:gd name="T23" fmla="*/ 0 h 176"/>
                  <a:gd name="T24" fmla="*/ 0 w 152"/>
                  <a:gd name="T25" fmla="*/ 8 h 176"/>
                  <a:gd name="T26" fmla="*/ 0 w 152"/>
                  <a:gd name="T27" fmla="*/ 168 h 176"/>
                  <a:gd name="T28" fmla="*/ 8 w 152"/>
                  <a:gd name="T29" fmla="*/ 176 h 176"/>
                  <a:gd name="T30" fmla="*/ 144 w 152"/>
                  <a:gd name="T31" fmla="*/ 176 h 176"/>
                  <a:gd name="T32" fmla="*/ 152 w 152"/>
                  <a:gd name="T33" fmla="*/ 168 h 176"/>
                  <a:gd name="T34" fmla="*/ 152 w 152"/>
                  <a:gd name="T35" fmla="*/ 8 h 176"/>
                  <a:gd name="T36" fmla="*/ 144 w 152"/>
                  <a:gd name="T37" fmla="*/ 0 h 176"/>
                  <a:gd name="T38" fmla="*/ 104 w 152"/>
                  <a:gd name="T39" fmla="*/ 158 h 176"/>
                  <a:gd name="T40" fmla="*/ 104 w 152"/>
                  <a:gd name="T41" fmla="*/ 128 h 176"/>
                  <a:gd name="T42" fmla="*/ 134 w 152"/>
                  <a:gd name="T43" fmla="*/ 128 h 176"/>
                  <a:gd name="T44" fmla="*/ 104 w 152"/>
                  <a:gd name="T45" fmla="*/ 158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76">
                    <a:moveTo>
                      <a:pt x="144" y="0"/>
                    </a:moveTo>
                    <a:cubicBezTo>
                      <a:pt x="116" y="0"/>
                      <a:pt x="116" y="0"/>
                      <a:pt x="116" y="0"/>
                    </a:cubicBezTo>
                    <a:cubicBezTo>
                      <a:pt x="116" y="16"/>
                      <a:pt x="116" y="16"/>
                      <a:pt x="116" y="16"/>
                    </a:cubicBezTo>
                    <a:cubicBezTo>
                      <a:pt x="136" y="16"/>
                      <a:pt x="136" y="16"/>
                      <a:pt x="136" y="16"/>
                    </a:cubicBezTo>
                    <a:cubicBezTo>
                      <a:pt x="136" y="120"/>
                      <a:pt x="136" y="120"/>
                      <a:pt x="136" y="120"/>
                    </a:cubicBezTo>
                    <a:cubicBezTo>
                      <a:pt x="96" y="120"/>
                      <a:pt x="96" y="120"/>
                      <a:pt x="96" y="120"/>
                    </a:cubicBezTo>
                    <a:cubicBezTo>
                      <a:pt x="96" y="160"/>
                      <a:pt x="96" y="160"/>
                      <a:pt x="96" y="160"/>
                    </a:cubicBezTo>
                    <a:cubicBezTo>
                      <a:pt x="16" y="160"/>
                      <a:pt x="16" y="160"/>
                      <a:pt x="16" y="160"/>
                    </a:cubicBezTo>
                    <a:cubicBezTo>
                      <a:pt x="16" y="16"/>
                      <a:pt x="16" y="16"/>
                      <a:pt x="16" y="16"/>
                    </a:cubicBezTo>
                    <a:cubicBezTo>
                      <a:pt x="36" y="16"/>
                      <a:pt x="36" y="16"/>
                      <a:pt x="36" y="16"/>
                    </a:cubicBezTo>
                    <a:cubicBezTo>
                      <a:pt x="36" y="0"/>
                      <a:pt x="36" y="0"/>
                      <a:pt x="36" y="0"/>
                    </a:cubicBezTo>
                    <a:cubicBezTo>
                      <a:pt x="8" y="0"/>
                      <a:pt x="8" y="0"/>
                      <a:pt x="8" y="0"/>
                    </a:cubicBezTo>
                    <a:cubicBezTo>
                      <a:pt x="4" y="0"/>
                      <a:pt x="0" y="4"/>
                      <a:pt x="0" y="8"/>
                    </a:cubicBezTo>
                    <a:cubicBezTo>
                      <a:pt x="0" y="168"/>
                      <a:pt x="0" y="168"/>
                      <a:pt x="0" y="168"/>
                    </a:cubicBezTo>
                    <a:cubicBezTo>
                      <a:pt x="0" y="172"/>
                      <a:pt x="4" y="176"/>
                      <a:pt x="8" y="176"/>
                    </a:cubicBezTo>
                    <a:cubicBezTo>
                      <a:pt x="144" y="176"/>
                      <a:pt x="144" y="176"/>
                      <a:pt x="144" y="176"/>
                    </a:cubicBezTo>
                    <a:cubicBezTo>
                      <a:pt x="148" y="176"/>
                      <a:pt x="152" y="172"/>
                      <a:pt x="152" y="168"/>
                    </a:cubicBezTo>
                    <a:cubicBezTo>
                      <a:pt x="152" y="8"/>
                      <a:pt x="152" y="8"/>
                      <a:pt x="152" y="8"/>
                    </a:cubicBezTo>
                    <a:cubicBezTo>
                      <a:pt x="152" y="4"/>
                      <a:pt x="148" y="0"/>
                      <a:pt x="144" y="0"/>
                    </a:cubicBezTo>
                    <a:close/>
                    <a:moveTo>
                      <a:pt x="104" y="158"/>
                    </a:moveTo>
                    <a:cubicBezTo>
                      <a:pt x="104" y="128"/>
                      <a:pt x="104" y="128"/>
                      <a:pt x="104" y="128"/>
                    </a:cubicBezTo>
                    <a:cubicBezTo>
                      <a:pt x="134" y="128"/>
                      <a:pt x="134" y="128"/>
                      <a:pt x="134" y="128"/>
                    </a:cubicBezTo>
                    <a:lnTo>
                      <a:pt x="104"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Freeform 136"/>
              <p:cNvSpPr>
                <a:spLocks noEditPoints="1"/>
              </p:cNvSpPr>
              <p:nvPr/>
            </p:nvSpPr>
            <p:spPr bwMode="auto">
              <a:xfrm>
                <a:off x="2735263" y="4329113"/>
                <a:ext cx="192088" cy="120650"/>
              </a:xfrm>
              <a:custGeom>
                <a:avLst/>
                <a:gdLst>
                  <a:gd name="T0" fmla="*/ 48 w 64"/>
                  <a:gd name="T1" fmla="*/ 16 h 40"/>
                  <a:gd name="T2" fmla="*/ 32 w 64"/>
                  <a:gd name="T3" fmla="*/ 0 h 40"/>
                  <a:gd name="T4" fmla="*/ 16 w 64"/>
                  <a:gd name="T5" fmla="*/ 16 h 40"/>
                  <a:gd name="T6" fmla="*/ 0 w 64"/>
                  <a:gd name="T7" fmla="*/ 16 h 40"/>
                  <a:gd name="T8" fmla="*/ 0 w 64"/>
                  <a:gd name="T9" fmla="*/ 32 h 40"/>
                  <a:gd name="T10" fmla="*/ 8 w 64"/>
                  <a:gd name="T11" fmla="*/ 40 h 40"/>
                  <a:gd name="T12" fmla="*/ 56 w 64"/>
                  <a:gd name="T13" fmla="*/ 40 h 40"/>
                  <a:gd name="T14" fmla="*/ 64 w 64"/>
                  <a:gd name="T15" fmla="*/ 32 h 40"/>
                  <a:gd name="T16" fmla="*/ 64 w 64"/>
                  <a:gd name="T17" fmla="*/ 16 h 40"/>
                  <a:gd name="T18" fmla="*/ 48 w 64"/>
                  <a:gd name="T19" fmla="*/ 16 h 40"/>
                  <a:gd name="T20" fmla="*/ 32 w 64"/>
                  <a:gd name="T21" fmla="*/ 25 h 40"/>
                  <a:gd name="T22" fmla="*/ 23 w 64"/>
                  <a:gd name="T23" fmla="*/ 16 h 40"/>
                  <a:gd name="T24" fmla="*/ 32 w 64"/>
                  <a:gd name="T25" fmla="*/ 7 h 40"/>
                  <a:gd name="T26" fmla="*/ 41 w 64"/>
                  <a:gd name="T27" fmla="*/ 16 h 40"/>
                  <a:gd name="T28" fmla="*/ 32 w 64"/>
                  <a:gd name="T29" fmla="*/ 2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4" h="40">
                    <a:moveTo>
                      <a:pt x="48" y="16"/>
                    </a:moveTo>
                    <a:cubicBezTo>
                      <a:pt x="48" y="7"/>
                      <a:pt x="41" y="0"/>
                      <a:pt x="32" y="0"/>
                    </a:cubicBezTo>
                    <a:cubicBezTo>
                      <a:pt x="23" y="0"/>
                      <a:pt x="16" y="7"/>
                      <a:pt x="16" y="16"/>
                    </a:cubicBezTo>
                    <a:cubicBezTo>
                      <a:pt x="0" y="16"/>
                      <a:pt x="0" y="16"/>
                      <a:pt x="0" y="16"/>
                    </a:cubicBezTo>
                    <a:cubicBezTo>
                      <a:pt x="0" y="32"/>
                      <a:pt x="0" y="32"/>
                      <a:pt x="0" y="32"/>
                    </a:cubicBezTo>
                    <a:cubicBezTo>
                      <a:pt x="0" y="36"/>
                      <a:pt x="4" y="40"/>
                      <a:pt x="8" y="40"/>
                    </a:cubicBezTo>
                    <a:cubicBezTo>
                      <a:pt x="56" y="40"/>
                      <a:pt x="56" y="40"/>
                      <a:pt x="56" y="40"/>
                    </a:cubicBezTo>
                    <a:cubicBezTo>
                      <a:pt x="60" y="40"/>
                      <a:pt x="64" y="36"/>
                      <a:pt x="64" y="32"/>
                    </a:cubicBezTo>
                    <a:cubicBezTo>
                      <a:pt x="64" y="16"/>
                      <a:pt x="64" y="16"/>
                      <a:pt x="64" y="16"/>
                    </a:cubicBezTo>
                    <a:lnTo>
                      <a:pt x="48" y="16"/>
                    </a:lnTo>
                    <a:close/>
                    <a:moveTo>
                      <a:pt x="32" y="25"/>
                    </a:moveTo>
                    <a:cubicBezTo>
                      <a:pt x="27" y="25"/>
                      <a:pt x="23" y="21"/>
                      <a:pt x="23" y="16"/>
                    </a:cubicBezTo>
                    <a:cubicBezTo>
                      <a:pt x="23" y="11"/>
                      <a:pt x="27" y="7"/>
                      <a:pt x="32" y="7"/>
                    </a:cubicBezTo>
                    <a:cubicBezTo>
                      <a:pt x="37" y="7"/>
                      <a:pt x="41" y="11"/>
                      <a:pt x="41" y="16"/>
                    </a:cubicBezTo>
                    <a:cubicBezTo>
                      <a:pt x="41" y="21"/>
                      <a:pt x="37" y="25"/>
                      <a:pt x="32" y="2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Oval 137"/>
              <p:cNvSpPr>
                <a:spLocks noChangeArrowheads="1"/>
              </p:cNvSpPr>
              <p:nvPr/>
            </p:nvSpPr>
            <p:spPr bwMode="auto">
              <a:xfrm>
                <a:off x="2709863" y="4510088"/>
                <a:ext cx="49213" cy="492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138"/>
              <p:cNvSpPr>
                <a:spLocks noChangeArrowheads="1"/>
              </p:cNvSpPr>
              <p:nvPr/>
            </p:nvSpPr>
            <p:spPr bwMode="auto">
              <a:xfrm>
                <a:off x="2782888" y="4522788"/>
                <a:ext cx="168275" cy="23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Oval 139"/>
              <p:cNvSpPr>
                <a:spLocks noChangeArrowheads="1"/>
              </p:cNvSpPr>
              <p:nvPr/>
            </p:nvSpPr>
            <p:spPr bwMode="auto">
              <a:xfrm>
                <a:off x="2709863" y="4583113"/>
                <a:ext cx="49213" cy="476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Rectangle 140"/>
              <p:cNvSpPr>
                <a:spLocks noChangeArrowheads="1"/>
              </p:cNvSpPr>
              <p:nvPr/>
            </p:nvSpPr>
            <p:spPr bwMode="auto">
              <a:xfrm>
                <a:off x="2782888" y="4595813"/>
                <a:ext cx="168275" cy="23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Oval 141"/>
              <p:cNvSpPr>
                <a:spLocks noChangeArrowheads="1"/>
              </p:cNvSpPr>
              <p:nvPr/>
            </p:nvSpPr>
            <p:spPr bwMode="auto">
              <a:xfrm>
                <a:off x="2709863" y="4656138"/>
                <a:ext cx="49213" cy="4762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Rectangle 142"/>
              <p:cNvSpPr>
                <a:spLocks noChangeArrowheads="1"/>
              </p:cNvSpPr>
              <p:nvPr/>
            </p:nvSpPr>
            <p:spPr bwMode="auto">
              <a:xfrm>
                <a:off x="2782888" y="4667251"/>
                <a:ext cx="168275" cy="23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Oval 143"/>
              <p:cNvSpPr>
                <a:spLocks noChangeArrowheads="1"/>
              </p:cNvSpPr>
              <p:nvPr/>
            </p:nvSpPr>
            <p:spPr bwMode="auto">
              <a:xfrm>
                <a:off x="2709863" y="4727576"/>
                <a:ext cx="49213" cy="492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Rectangle 144"/>
              <p:cNvSpPr>
                <a:spLocks noChangeArrowheads="1"/>
              </p:cNvSpPr>
              <p:nvPr/>
            </p:nvSpPr>
            <p:spPr bwMode="auto">
              <a:xfrm>
                <a:off x="2782888" y="4740276"/>
                <a:ext cx="84138" cy="238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6" name="Group 35"/>
            <p:cNvGrpSpPr/>
            <p:nvPr/>
          </p:nvGrpSpPr>
          <p:grpSpPr>
            <a:xfrm>
              <a:off x="6481011" y="4081996"/>
              <a:ext cx="1184145" cy="1184145"/>
              <a:chOff x="1527176" y="1287463"/>
              <a:chExt cx="579438" cy="579438"/>
            </a:xfrm>
            <a:grpFill/>
          </p:grpSpPr>
          <p:sp>
            <p:nvSpPr>
              <p:cNvPr id="44" name="Freeform 113"/>
              <p:cNvSpPr>
                <a:spLocks noEditPoints="1"/>
              </p:cNvSpPr>
              <p:nvPr/>
            </p:nvSpPr>
            <p:spPr bwMode="auto">
              <a:xfrm>
                <a:off x="1527176" y="1589088"/>
                <a:ext cx="579438" cy="277813"/>
              </a:xfrm>
              <a:custGeom>
                <a:avLst/>
                <a:gdLst>
                  <a:gd name="T0" fmla="*/ 176 w 192"/>
                  <a:gd name="T1" fmla="*/ 22 h 92"/>
                  <a:gd name="T2" fmla="*/ 122 w 192"/>
                  <a:gd name="T3" fmla="*/ 0 h 92"/>
                  <a:gd name="T4" fmla="*/ 104 w 192"/>
                  <a:gd name="T5" fmla="*/ 84 h 92"/>
                  <a:gd name="T6" fmla="*/ 104 w 192"/>
                  <a:gd name="T7" fmla="*/ 40 h 92"/>
                  <a:gd name="T8" fmla="*/ 98 w 192"/>
                  <a:gd name="T9" fmla="*/ 28 h 92"/>
                  <a:gd name="T10" fmla="*/ 104 w 192"/>
                  <a:gd name="T11" fmla="*/ 20 h 92"/>
                  <a:gd name="T12" fmla="*/ 96 w 192"/>
                  <a:gd name="T13" fmla="*/ 12 h 92"/>
                  <a:gd name="T14" fmla="*/ 88 w 192"/>
                  <a:gd name="T15" fmla="*/ 20 h 92"/>
                  <a:gd name="T16" fmla="*/ 94 w 192"/>
                  <a:gd name="T17" fmla="*/ 28 h 92"/>
                  <a:gd name="T18" fmla="*/ 88 w 192"/>
                  <a:gd name="T19" fmla="*/ 40 h 92"/>
                  <a:gd name="T20" fmla="*/ 88 w 192"/>
                  <a:gd name="T21" fmla="*/ 84 h 92"/>
                  <a:gd name="T22" fmla="*/ 70 w 192"/>
                  <a:gd name="T23" fmla="*/ 0 h 92"/>
                  <a:gd name="T24" fmla="*/ 16 w 192"/>
                  <a:gd name="T25" fmla="*/ 22 h 92"/>
                  <a:gd name="T26" fmla="*/ 0 w 192"/>
                  <a:gd name="T27" fmla="*/ 92 h 92"/>
                  <a:gd name="T28" fmla="*/ 192 w 192"/>
                  <a:gd name="T29" fmla="*/ 92 h 92"/>
                  <a:gd name="T30" fmla="*/ 176 w 192"/>
                  <a:gd name="T31" fmla="*/ 22 h 92"/>
                  <a:gd name="T32" fmla="*/ 9 w 192"/>
                  <a:gd name="T33" fmla="*/ 84 h 92"/>
                  <a:gd name="T34" fmla="*/ 21 w 192"/>
                  <a:gd name="T35" fmla="*/ 28 h 92"/>
                  <a:gd name="T36" fmla="*/ 64 w 192"/>
                  <a:gd name="T37" fmla="*/ 11 h 92"/>
                  <a:gd name="T38" fmla="*/ 80 w 192"/>
                  <a:gd name="T39" fmla="*/ 84 h 92"/>
                  <a:gd name="T40" fmla="*/ 9 w 192"/>
                  <a:gd name="T41" fmla="*/ 84 h 92"/>
                  <a:gd name="T42" fmla="*/ 128 w 192"/>
                  <a:gd name="T43" fmla="*/ 11 h 92"/>
                  <a:gd name="T44" fmla="*/ 171 w 192"/>
                  <a:gd name="T45" fmla="*/ 28 h 92"/>
                  <a:gd name="T46" fmla="*/ 183 w 192"/>
                  <a:gd name="T47" fmla="*/ 84 h 92"/>
                  <a:gd name="T48" fmla="*/ 112 w 192"/>
                  <a:gd name="T49" fmla="*/ 84 h 92"/>
                  <a:gd name="T50" fmla="*/ 128 w 192"/>
                  <a:gd name="T51" fmla="*/ 1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2" h="92">
                    <a:moveTo>
                      <a:pt x="176" y="22"/>
                    </a:moveTo>
                    <a:cubicBezTo>
                      <a:pt x="171" y="18"/>
                      <a:pt x="122" y="0"/>
                      <a:pt x="122" y="0"/>
                    </a:cubicBezTo>
                    <a:cubicBezTo>
                      <a:pt x="104" y="84"/>
                      <a:pt x="104" y="84"/>
                      <a:pt x="104" y="84"/>
                    </a:cubicBezTo>
                    <a:cubicBezTo>
                      <a:pt x="104" y="40"/>
                      <a:pt x="104" y="40"/>
                      <a:pt x="104" y="40"/>
                    </a:cubicBezTo>
                    <a:cubicBezTo>
                      <a:pt x="98" y="28"/>
                      <a:pt x="98" y="28"/>
                      <a:pt x="98" y="28"/>
                    </a:cubicBezTo>
                    <a:cubicBezTo>
                      <a:pt x="104" y="20"/>
                      <a:pt x="104" y="20"/>
                      <a:pt x="104" y="20"/>
                    </a:cubicBezTo>
                    <a:cubicBezTo>
                      <a:pt x="96" y="12"/>
                      <a:pt x="96" y="12"/>
                      <a:pt x="96" y="12"/>
                    </a:cubicBezTo>
                    <a:cubicBezTo>
                      <a:pt x="88" y="20"/>
                      <a:pt x="88" y="20"/>
                      <a:pt x="88" y="20"/>
                    </a:cubicBezTo>
                    <a:cubicBezTo>
                      <a:pt x="94" y="28"/>
                      <a:pt x="94" y="28"/>
                      <a:pt x="94" y="28"/>
                    </a:cubicBezTo>
                    <a:cubicBezTo>
                      <a:pt x="88" y="40"/>
                      <a:pt x="88" y="40"/>
                      <a:pt x="88" y="40"/>
                    </a:cubicBezTo>
                    <a:cubicBezTo>
                      <a:pt x="88" y="84"/>
                      <a:pt x="88" y="84"/>
                      <a:pt x="88" y="84"/>
                    </a:cubicBezTo>
                    <a:cubicBezTo>
                      <a:pt x="70" y="0"/>
                      <a:pt x="70" y="0"/>
                      <a:pt x="70" y="0"/>
                    </a:cubicBezTo>
                    <a:cubicBezTo>
                      <a:pt x="70" y="0"/>
                      <a:pt x="21" y="18"/>
                      <a:pt x="16" y="22"/>
                    </a:cubicBezTo>
                    <a:cubicBezTo>
                      <a:pt x="9" y="27"/>
                      <a:pt x="0" y="80"/>
                      <a:pt x="0" y="92"/>
                    </a:cubicBezTo>
                    <a:cubicBezTo>
                      <a:pt x="192" y="92"/>
                      <a:pt x="192" y="92"/>
                      <a:pt x="192" y="92"/>
                    </a:cubicBezTo>
                    <a:cubicBezTo>
                      <a:pt x="192" y="80"/>
                      <a:pt x="183" y="27"/>
                      <a:pt x="176" y="22"/>
                    </a:cubicBezTo>
                    <a:close/>
                    <a:moveTo>
                      <a:pt x="9" y="84"/>
                    </a:moveTo>
                    <a:cubicBezTo>
                      <a:pt x="11" y="70"/>
                      <a:pt x="17" y="33"/>
                      <a:pt x="21" y="28"/>
                    </a:cubicBezTo>
                    <a:cubicBezTo>
                      <a:pt x="25" y="26"/>
                      <a:pt x="44" y="18"/>
                      <a:pt x="64" y="11"/>
                    </a:cubicBezTo>
                    <a:cubicBezTo>
                      <a:pt x="80" y="84"/>
                      <a:pt x="80" y="84"/>
                      <a:pt x="80" y="84"/>
                    </a:cubicBezTo>
                    <a:cubicBezTo>
                      <a:pt x="80" y="84"/>
                      <a:pt x="12" y="84"/>
                      <a:pt x="9" y="84"/>
                    </a:cubicBezTo>
                    <a:close/>
                    <a:moveTo>
                      <a:pt x="128" y="11"/>
                    </a:moveTo>
                    <a:cubicBezTo>
                      <a:pt x="148" y="18"/>
                      <a:pt x="167" y="26"/>
                      <a:pt x="171" y="28"/>
                    </a:cubicBezTo>
                    <a:cubicBezTo>
                      <a:pt x="175" y="33"/>
                      <a:pt x="181" y="70"/>
                      <a:pt x="183" y="84"/>
                    </a:cubicBezTo>
                    <a:cubicBezTo>
                      <a:pt x="180" y="84"/>
                      <a:pt x="112" y="84"/>
                      <a:pt x="112" y="84"/>
                    </a:cubicBezTo>
                    <a:lnTo>
                      <a:pt x="128" y="11"/>
                    </a:lnTo>
                    <a:close/>
                  </a:path>
                </a:pathLst>
              </a:custGeom>
              <a:grp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114"/>
              <p:cNvSpPr>
                <a:spLocks noEditPoints="1"/>
              </p:cNvSpPr>
              <p:nvPr/>
            </p:nvSpPr>
            <p:spPr bwMode="auto">
              <a:xfrm>
                <a:off x="1695451" y="1287463"/>
                <a:ext cx="242888" cy="314325"/>
              </a:xfrm>
              <a:custGeom>
                <a:avLst/>
                <a:gdLst>
                  <a:gd name="T0" fmla="*/ 61 w 80"/>
                  <a:gd name="T1" fmla="*/ 9 h 104"/>
                  <a:gd name="T2" fmla="*/ 40 w 80"/>
                  <a:gd name="T3" fmla="*/ 0 h 104"/>
                  <a:gd name="T4" fmla="*/ 0 w 80"/>
                  <a:gd name="T5" fmla="*/ 32 h 104"/>
                  <a:gd name="T6" fmla="*/ 0 w 80"/>
                  <a:gd name="T7" fmla="*/ 44 h 104"/>
                  <a:gd name="T8" fmla="*/ 40 w 80"/>
                  <a:gd name="T9" fmla="*/ 104 h 104"/>
                  <a:gd name="T10" fmla="*/ 80 w 80"/>
                  <a:gd name="T11" fmla="*/ 44 h 104"/>
                  <a:gd name="T12" fmla="*/ 80 w 80"/>
                  <a:gd name="T13" fmla="*/ 32 h 104"/>
                  <a:gd name="T14" fmla="*/ 61 w 80"/>
                  <a:gd name="T15" fmla="*/ 9 h 104"/>
                  <a:gd name="T16" fmla="*/ 73 w 80"/>
                  <a:gd name="T17" fmla="*/ 44 h 104"/>
                  <a:gd name="T18" fmla="*/ 40 w 80"/>
                  <a:gd name="T19" fmla="*/ 97 h 104"/>
                  <a:gd name="T20" fmla="*/ 7 w 80"/>
                  <a:gd name="T21" fmla="*/ 44 h 104"/>
                  <a:gd name="T22" fmla="*/ 7 w 80"/>
                  <a:gd name="T23" fmla="*/ 40 h 104"/>
                  <a:gd name="T24" fmla="*/ 8 w 80"/>
                  <a:gd name="T25" fmla="*/ 40 h 104"/>
                  <a:gd name="T26" fmla="*/ 56 w 80"/>
                  <a:gd name="T27" fmla="*/ 24 h 104"/>
                  <a:gd name="T28" fmla="*/ 72 w 80"/>
                  <a:gd name="T29" fmla="*/ 40 h 104"/>
                  <a:gd name="T30" fmla="*/ 73 w 80"/>
                  <a:gd name="T31" fmla="*/ 40 h 104"/>
                  <a:gd name="T32" fmla="*/ 73 w 80"/>
                  <a:gd name="T33"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104">
                    <a:moveTo>
                      <a:pt x="61" y="9"/>
                    </a:moveTo>
                    <a:cubicBezTo>
                      <a:pt x="58" y="2"/>
                      <a:pt x="50" y="0"/>
                      <a:pt x="40" y="0"/>
                    </a:cubicBezTo>
                    <a:cubicBezTo>
                      <a:pt x="18" y="0"/>
                      <a:pt x="0" y="16"/>
                      <a:pt x="0" y="32"/>
                    </a:cubicBezTo>
                    <a:cubicBezTo>
                      <a:pt x="0" y="42"/>
                      <a:pt x="0" y="44"/>
                      <a:pt x="0" y="44"/>
                    </a:cubicBezTo>
                    <a:cubicBezTo>
                      <a:pt x="0" y="76"/>
                      <a:pt x="16" y="104"/>
                      <a:pt x="40" y="104"/>
                    </a:cubicBezTo>
                    <a:cubicBezTo>
                      <a:pt x="64" y="104"/>
                      <a:pt x="80" y="76"/>
                      <a:pt x="80" y="44"/>
                    </a:cubicBezTo>
                    <a:cubicBezTo>
                      <a:pt x="80" y="44"/>
                      <a:pt x="80" y="42"/>
                      <a:pt x="80" y="32"/>
                    </a:cubicBezTo>
                    <a:cubicBezTo>
                      <a:pt x="80" y="21"/>
                      <a:pt x="71" y="9"/>
                      <a:pt x="61" y="9"/>
                    </a:cubicBezTo>
                    <a:close/>
                    <a:moveTo>
                      <a:pt x="73" y="44"/>
                    </a:moveTo>
                    <a:cubicBezTo>
                      <a:pt x="73" y="74"/>
                      <a:pt x="59" y="97"/>
                      <a:pt x="40" y="97"/>
                    </a:cubicBezTo>
                    <a:cubicBezTo>
                      <a:pt x="21" y="97"/>
                      <a:pt x="7" y="74"/>
                      <a:pt x="7" y="44"/>
                    </a:cubicBezTo>
                    <a:cubicBezTo>
                      <a:pt x="7" y="40"/>
                      <a:pt x="7" y="40"/>
                      <a:pt x="7" y="40"/>
                    </a:cubicBezTo>
                    <a:cubicBezTo>
                      <a:pt x="8" y="40"/>
                      <a:pt x="8" y="40"/>
                      <a:pt x="8" y="40"/>
                    </a:cubicBezTo>
                    <a:cubicBezTo>
                      <a:pt x="32" y="40"/>
                      <a:pt x="56" y="24"/>
                      <a:pt x="56" y="24"/>
                    </a:cubicBezTo>
                    <a:cubicBezTo>
                      <a:pt x="56" y="24"/>
                      <a:pt x="61" y="37"/>
                      <a:pt x="72" y="40"/>
                    </a:cubicBezTo>
                    <a:cubicBezTo>
                      <a:pt x="72" y="40"/>
                      <a:pt x="73" y="40"/>
                      <a:pt x="73" y="40"/>
                    </a:cubicBezTo>
                    <a:lnTo>
                      <a:pt x="73" y="44"/>
                    </a:lnTo>
                    <a:close/>
                  </a:path>
                </a:pathLst>
              </a:custGeom>
              <a:grp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115"/>
              <p:cNvSpPr>
                <a:spLocks/>
              </p:cNvSpPr>
              <p:nvPr/>
            </p:nvSpPr>
            <p:spPr bwMode="auto">
              <a:xfrm>
                <a:off x="1912938" y="1673226"/>
                <a:ext cx="133350" cy="133350"/>
              </a:xfrm>
              <a:custGeom>
                <a:avLst/>
                <a:gdLst>
                  <a:gd name="T0" fmla="*/ 54 w 84"/>
                  <a:gd name="T1" fmla="*/ 0 h 84"/>
                  <a:gd name="T2" fmla="*/ 31 w 84"/>
                  <a:gd name="T3" fmla="*/ 0 h 84"/>
                  <a:gd name="T4" fmla="*/ 31 w 84"/>
                  <a:gd name="T5" fmla="*/ 31 h 84"/>
                  <a:gd name="T6" fmla="*/ 0 w 84"/>
                  <a:gd name="T7" fmla="*/ 31 h 84"/>
                  <a:gd name="T8" fmla="*/ 0 w 84"/>
                  <a:gd name="T9" fmla="*/ 54 h 84"/>
                  <a:gd name="T10" fmla="*/ 31 w 84"/>
                  <a:gd name="T11" fmla="*/ 54 h 84"/>
                  <a:gd name="T12" fmla="*/ 31 w 84"/>
                  <a:gd name="T13" fmla="*/ 84 h 84"/>
                  <a:gd name="T14" fmla="*/ 54 w 84"/>
                  <a:gd name="T15" fmla="*/ 84 h 84"/>
                  <a:gd name="T16" fmla="*/ 54 w 84"/>
                  <a:gd name="T17" fmla="*/ 54 h 84"/>
                  <a:gd name="T18" fmla="*/ 84 w 84"/>
                  <a:gd name="T19" fmla="*/ 54 h 84"/>
                  <a:gd name="T20" fmla="*/ 84 w 84"/>
                  <a:gd name="T21" fmla="*/ 31 h 84"/>
                  <a:gd name="T22" fmla="*/ 54 w 84"/>
                  <a:gd name="T23" fmla="*/ 31 h 84"/>
                  <a:gd name="T24" fmla="*/ 54 w 84"/>
                  <a:gd name="T2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84">
                    <a:moveTo>
                      <a:pt x="54" y="0"/>
                    </a:moveTo>
                    <a:lnTo>
                      <a:pt x="31" y="0"/>
                    </a:lnTo>
                    <a:lnTo>
                      <a:pt x="31" y="31"/>
                    </a:lnTo>
                    <a:lnTo>
                      <a:pt x="0" y="31"/>
                    </a:lnTo>
                    <a:lnTo>
                      <a:pt x="0" y="54"/>
                    </a:lnTo>
                    <a:lnTo>
                      <a:pt x="31" y="54"/>
                    </a:lnTo>
                    <a:lnTo>
                      <a:pt x="31" y="84"/>
                    </a:lnTo>
                    <a:lnTo>
                      <a:pt x="54" y="84"/>
                    </a:lnTo>
                    <a:lnTo>
                      <a:pt x="54" y="54"/>
                    </a:lnTo>
                    <a:lnTo>
                      <a:pt x="84" y="54"/>
                    </a:lnTo>
                    <a:lnTo>
                      <a:pt x="84" y="31"/>
                    </a:lnTo>
                    <a:lnTo>
                      <a:pt x="54" y="31"/>
                    </a:lnTo>
                    <a:lnTo>
                      <a:pt x="54" y="0"/>
                    </a:lnTo>
                    <a:close/>
                  </a:path>
                </a:pathLst>
              </a:custGeom>
              <a:grp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37" name="Freeform 36"/>
            <p:cNvSpPr/>
            <p:nvPr/>
          </p:nvSpPr>
          <p:spPr>
            <a:xfrm>
              <a:off x="7130076" y="4726270"/>
              <a:ext cx="502079" cy="516103"/>
            </a:xfrm>
            <a:custGeom>
              <a:avLst/>
              <a:gdLst>
                <a:gd name="connsiteX0" fmla="*/ 123416 w 502079"/>
                <a:gd name="connsiteY0" fmla="*/ 0 h 516103"/>
                <a:gd name="connsiteX1" fmla="*/ 451590 w 502079"/>
                <a:gd name="connsiteY1" fmla="*/ 140245 h 516103"/>
                <a:gd name="connsiteX2" fmla="*/ 502079 w 502079"/>
                <a:gd name="connsiteY2" fmla="*/ 516103 h 516103"/>
                <a:gd name="connsiteX3" fmla="*/ 0 w 502079"/>
                <a:gd name="connsiteY3" fmla="*/ 513298 h 516103"/>
                <a:gd name="connsiteX4" fmla="*/ 123416 w 502079"/>
                <a:gd name="connsiteY4" fmla="*/ 0 h 5161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2079" h="516103">
                  <a:moveTo>
                    <a:pt x="123416" y="0"/>
                  </a:moveTo>
                  <a:lnTo>
                    <a:pt x="451590" y="140245"/>
                  </a:lnTo>
                  <a:lnTo>
                    <a:pt x="502079" y="516103"/>
                  </a:lnTo>
                  <a:lnTo>
                    <a:pt x="0" y="513298"/>
                  </a:lnTo>
                  <a:lnTo>
                    <a:pt x="123416"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8" name="Group 37"/>
            <p:cNvGrpSpPr/>
            <p:nvPr/>
          </p:nvGrpSpPr>
          <p:grpSpPr>
            <a:xfrm>
              <a:off x="6481011" y="4081996"/>
              <a:ext cx="1184145" cy="1184145"/>
              <a:chOff x="6481011" y="4081996"/>
              <a:chExt cx="1184145" cy="1184145"/>
            </a:xfrm>
            <a:grpFill/>
          </p:grpSpPr>
          <p:sp>
            <p:nvSpPr>
              <p:cNvPr id="39" name="Freeform 38"/>
              <p:cNvSpPr/>
              <p:nvPr/>
            </p:nvSpPr>
            <p:spPr>
              <a:xfrm>
                <a:off x="6504039" y="4736690"/>
                <a:ext cx="498987" cy="503904"/>
              </a:xfrm>
              <a:custGeom>
                <a:avLst/>
                <a:gdLst>
                  <a:gd name="connsiteX0" fmla="*/ 0 w 498987"/>
                  <a:gd name="connsiteY0" fmla="*/ 501445 h 503904"/>
                  <a:gd name="connsiteX1" fmla="*/ 81116 w 498987"/>
                  <a:gd name="connsiteY1" fmla="*/ 108155 h 503904"/>
                  <a:gd name="connsiteX2" fmla="*/ 368709 w 498987"/>
                  <a:gd name="connsiteY2" fmla="*/ 0 h 503904"/>
                  <a:gd name="connsiteX3" fmla="*/ 393290 w 498987"/>
                  <a:gd name="connsiteY3" fmla="*/ 14749 h 503904"/>
                  <a:gd name="connsiteX4" fmla="*/ 498987 w 498987"/>
                  <a:gd name="connsiteY4" fmla="*/ 503904 h 503904"/>
                  <a:gd name="connsiteX5" fmla="*/ 0 w 498987"/>
                  <a:gd name="connsiteY5" fmla="*/ 501445 h 503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8987" h="503904">
                    <a:moveTo>
                      <a:pt x="0" y="501445"/>
                    </a:moveTo>
                    <a:lnTo>
                      <a:pt x="81116" y="108155"/>
                    </a:lnTo>
                    <a:lnTo>
                      <a:pt x="368709" y="0"/>
                    </a:lnTo>
                    <a:lnTo>
                      <a:pt x="393290" y="14749"/>
                    </a:lnTo>
                    <a:lnTo>
                      <a:pt x="498987" y="503904"/>
                    </a:lnTo>
                    <a:lnTo>
                      <a:pt x="0" y="501445"/>
                    </a:lnTo>
                    <a:close/>
                  </a:path>
                </a:pathLst>
              </a:cu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a:off x="6481011" y="4081996"/>
                <a:ext cx="1184145" cy="1184145"/>
                <a:chOff x="1527176" y="1287463"/>
                <a:chExt cx="579438" cy="579438"/>
              </a:xfrm>
              <a:grpFill/>
            </p:grpSpPr>
            <p:sp>
              <p:nvSpPr>
                <p:cNvPr id="41" name="Freeform 113"/>
                <p:cNvSpPr>
                  <a:spLocks noEditPoints="1"/>
                </p:cNvSpPr>
                <p:nvPr/>
              </p:nvSpPr>
              <p:spPr bwMode="auto">
                <a:xfrm>
                  <a:off x="1527176" y="1589088"/>
                  <a:ext cx="579438" cy="277813"/>
                </a:xfrm>
                <a:custGeom>
                  <a:avLst/>
                  <a:gdLst>
                    <a:gd name="T0" fmla="*/ 176 w 192"/>
                    <a:gd name="T1" fmla="*/ 22 h 92"/>
                    <a:gd name="T2" fmla="*/ 122 w 192"/>
                    <a:gd name="T3" fmla="*/ 0 h 92"/>
                    <a:gd name="T4" fmla="*/ 104 w 192"/>
                    <a:gd name="T5" fmla="*/ 84 h 92"/>
                    <a:gd name="T6" fmla="*/ 104 w 192"/>
                    <a:gd name="T7" fmla="*/ 40 h 92"/>
                    <a:gd name="T8" fmla="*/ 98 w 192"/>
                    <a:gd name="T9" fmla="*/ 28 h 92"/>
                    <a:gd name="T10" fmla="*/ 104 w 192"/>
                    <a:gd name="T11" fmla="*/ 20 h 92"/>
                    <a:gd name="T12" fmla="*/ 96 w 192"/>
                    <a:gd name="T13" fmla="*/ 12 h 92"/>
                    <a:gd name="T14" fmla="*/ 88 w 192"/>
                    <a:gd name="T15" fmla="*/ 20 h 92"/>
                    <a:gd name="T16" fmla="*/ 94 w 192"/>
                    <a:gd name="T17" fmla="*/ 28 h 92"/>
                    <a:gd name="T18" fmla="*/ 88 w 192"/>
                    <a:gd name="T19" fmla="*/ 40 h 92"/>
                    <a:gd name="T20" fmla="*/ 88 w 192"/>
                    <a:gd name="T21" fmla="*/ 84 h 92"/>
                    <a:gd name="T22" fmla="*/ 70 w 192"/>
                    <a:gd name="T23" fmla="*/ 0 h 92"/>
                    <a:gd name="T24" fmla="*/ 16 w 192"/>
                    <a:gd name="T25" fmla="*/ 22 h 92"/>
                    <a:gd name="T26" fmla="*/ 0 w 192"/>
                    <a:gd name="T27" fmla="*/ 92 h 92"/>
                    <a:gd name="T28" fmla="*/ 192 w 192"/>
                    <a:gd name="T29" fmla="*/ 92 h 92"/>
                    <a:gd name="T30" fmla="*/ 176 w 192"/>
                    <a:gd name="T31" fmla="*/ 22 h 92"/>
                    <a:gd name="T32" fmla="*/ 9 w 192"/>
                    <a:gd name="T33" fmla="*/ 84 h 92"/>
                    <a:gd name="T34" fmla="*/ 21 w 192"/>
                    <a:gd name="T35" fmla="*/ 28 h 92"/>
                    <a:gd name="T36" fmla="*/ 64 w 192"/>
                    <a:gd name="T37" fmla="*/ 11 h 92"/>
                    <a:gd name="T38" fmla="*/ 80 w 192"/>
                    <a:gd name="T39" fmla="*/ 84 h 92"/>
                    <a:gd name="T40" fmla="*/ 9 w 192"/>
                    <a:gd name="T41" fmla="*/ 84 h 92"/>
                    <a:gd name="T42" fmla="*/ 128 w 192"/>
                    <a:gd name="T43" fmla="*/ 11 h 92"/>
                    <a:gd name="T44" fmla="*/ 171 w 192"/>
                    <a:gd name="T45" fmla="*/ 28 h 92"/>
                    <a:gd name="T46" fmla="*/ 183 w 192"/>
                    <a:gd name="T47" fmla="*/ 84 h 92"/>
                    <a:gd name="T48" fmla="*/ 112 w 192"/>
                    <a:gd name="T49" fmla="*/ 84 h 92"/>
                    <a:gd name="T50" fmla="*/ 128 w 192"/>
                    <a:gd name="T51" fmla="*/ 11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2" h="92">
                      <a:moveTo>
                        <a:pt x="176" y="22"/>
                      </a:moveTo>
                      <a:cubicBezTo>
                        <a:pt x="171" y="18"/>
                        <a:pt x="122" y="0"/>
                        <a:pt x="122" y="0"/>
                      </a:cubicBezTo>
                      <a:cubicBezTo>
                        <a:pt x="104" y="84"/>
                        <a:pt x="104" y="84"/>
                        <a:pt x="104" y="84"/>
                      </a:cubicBezTo>
                      <a:cubicBezTo>
                        <a:pt x="104" y="40"/>
                        <a:pt x="104" y="40"/>
                        <a:pt x="104" y="40"/>
                      </a:cubicBezTo>
                      <a:cubicBezTo>
                        <a:pt x="98" y="28"/>
                        <a:pt x="98" y="28"/>
                        <a:pt x="98" y="28"/>
                      </a:cubicBezTo>
                      <a:cubicBezTo>
                        <a:pt x="104" y="20"/>
                        <a:pt x="104" y="20"/>
                        <a:pt x="104" y="20"/>
                      </a:cubicBezTo>
                      <a:cubicBezTo>
                        <a:pt x="96" y="12"/>
                        <a:pt x="96" y="12"/>
                        <a:pt x="96" y="12"/>
                      </a:cubicBezTo>
                      <a:cubicBezTo>
                        <a:pt x="88" y="20"/>
                        <a:pt x="88" y="20"/>
                        <a:pt x="88" y="20"/>
                      </a:cubicBezTo>
                      <a:cubicBezTo>
                        <a:pt x="94" y="28"/>
                        <a:pt x="94" y="28"/>
                        <a:pt x="94" y="28"/>
                      </a:cubicBezTo>
                      <a:cubicBezTo>
                        <a:pt x="88" y="40"/>
                        <a:pt x="88" y="40"/>
                        <a:pt x="88" y="40"/>
                      </a:cubicBezTo>
                      <a:cubicBezTo>
                        <a:pt x="88" y="84"/>
                        <a:pt x="88" y="84"/>
                        <a:pt x="88" y="84"/>
                      </a:cubicBezTo>
                      <a:cubicBezTo>
                        <a:pt x="70" y="0"/>
                        <a:pt x="70" y="0"/>
                        <a:pt x="70" y="0"/>
                      </a:cubicBezTo>
                      <a:cubicBezTo>
                        <a:pt x="70" y="0"/>
                        <a:pt x="21" y="18"/>
                        <a:pt x="16" y="22"/>
                      </a:cubicBezTo>
                      <a:cubicBezTo>
                        <a:pt x="9" y="27"/>
                        <a:pt x="0" y="80"/>
                        <a:pt x="0" y="92"/>
                      </a:cubicBezTo>
                      <a:cubicBezTo>
                        <a:pt x="192" y="92"/>
                        <a:pt x="192" y="92"/>
                        <a:pt x="192" y="92"/>
                      </a:cubicBezTo>
                      <a:cubicBezTo>
                        <a:pt x="192" y="80"/>
                        <a:pt x="183" y="27"/>
                        <a:pt x="176" y="22"/>
                      </a:cubicBezTo>
                      <a:close/>
                      <a:moveTo>
                        <a:pt x="9" y="84"/>
                      </a:moveTo>
                      <a:cubicBezTo>
                        <a:pt x="11" y="70"/>
                        <a:pt x="17" y="33"/>
                        <a:pt x="21" y="28"/>
                      </a:cubicBezTo>
                      <a:cubicBezTo>
                        <a:pt x="25" y="26"/>
                        <a:pt x="44" y="18"/>
                        <a:pt x="64" y="11"/>
                      </a:cubicBezTo>
                      <a:cubicBezTo>
                        <a:pt x="80" y="84"/>
                        <a:pt x="80" y="84"/>
                        <a:pt x="80" y="84"/>
                      </a:cubicBezTo>
                      <a:cubicBezTo>
                        <a:pt x="80" y="84"/>
                        <a:pt x="12" y="84"/>
                        <a:pt x="9" y="84"/>
                      </a:cubicBezTo>
                      <a:close/>
                      <a:moveTo>
                        <a:pt x="128" y="11"/>
                      </a:moveTo>
                      <a:cubicBezTo>
                        <a:pt x="148" y="18"/>
                        <a:pt x="167" y="26"/>
                        <a:pt x="171" y="28"/>
                      </a:cubicBezTo>
                      <a:cubicBezTo>
                        <a:pt x="175" y="33"/>
                        <a:pt x="181" y="70"/>
                        <a:pt x="183" y="84"/>
                      </a:cubicBezTo>
                      <a:cubicBezTo>
                        <a:pt x="180" y="84"/>
                        <a:pt x="112" y="84"/>
                        <a:pt x="112" y="84"/>
                      </a:cubicBezTo>
                      <a:lnTo>
                        <a:pt x="128" y="11"/>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2" name="Freeform 114"/>
                <p:cNvSpPr>
                  <a:spLocks noEditPoints="1"/>
                </p:cNvSpPr>
                <p:nvPr/>
              </p:nvSpPr>
              <p:spPr bwMode="auto">
                <a:xfrm>
                  <a:off x="1695451" y="1287463"/>
                  <a:ext cx="242888" cy="314325"/>
                </a:xfrm>
                <a:custGeom>
                  <a:avLst/>
                  <a:gdLst>
                    <a:gd name="T0" fmla="*/ 61 w 80"/>
                    <a:gd name="T1" fmla="*/ 9 h 104"/>
                    <a:gd name="T2" fmla="*/ 40 w 80"/>
                    <a:gd name="T3" fmla="*/ 0 h 104"/>
                    <a:gd name="T4" fmla="*/ 0 w 80"/>
                    <a:gd name="T5" fmla="*/ 32 h 104"/>
                    <a:gd name="T6" fmla="*/ 0 w 80"/>
                    <a:gd name="T7" fmla="*/ 44 h 104"/>
                    <a:gd name="T8" fmla="*/ 40 w 80"/>
                    <a:gd name="T9" fmla="*/ 104 h 104"/>
                    <a:gd name="T10" fmla="*/ 80 w 80"/>
                    <a:gd name="T11" fmla="*/ 44 h 104"/>
                    <a:gd name="T12" fmla="*/ 80 w 80"/>
                    <a:gd name="T13" fmla="*/ 32 h 104"/>
                    <a:gd name="T14" fmla="*/ 61 w 80"/>
                    <a:gd name="T15" fmla="*/ 9 h 104"/>
                    <a:gd name="T16" fmla="*/ 73 w 80"/>
                    <a:gd name="T17" fmla="*/ 44 h 104"/>
                    <a:gd name="T18" fmla="*/ 40 w 80"/>
                    <a:gd name="T19" fmla="*/ 97 h 104"/>
                    <a:gd name="T20" fmla="*/ 7 w 80"/>
                    <a:gd name="T21" fmla="*/ 44 h 104"/>
                    <a:gd name="T22" fmla="*/ 7 w 80"/>
                    <a:gd name="T23" fmla="*/ 40 h 104"/>
                    <a:gd name="T24" fmla="*/ 8 w 80"/>
                    <a:gd name="T25" fmla="*/ 40 h 104"/>
                    <a:gd name="T26" fmla="*/ 56 w 80"/>
                    <a:gd name="T27" fmla="*/ 24 h 104"/>
                    <a:gd name="T28" fmla="*/ 72 w 80"/>
                    <a:gd name="T29" fmla="*/ 40 h 104"/>
                    <a:gd name="T30" fmla="*/ 73 w 80"/>
                    <a:gd name="T31" fmla="*/ 40 h 104"/>
                    <a:gd name="T32" fmla="*/ 73 w 80"/>
                    <a:gd name="T33" fmla="*/ 4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80" h="104">
                      <a:moveTo>
                        <a:pt x="61" y="9"/>
                      </a:moveTo>
                      <a:cubicBezTo>
                        <a:pt x="58" y="2"/>
                        <a:pt x="50" y="0"/>
                        <a:pt x="40" y="0"/>
                      </a:cubicBezTo>
                      <a:cubicBezTo>
                        <a:pt x="18" y="0"/>
                        <a:pt x="0" y="16"/>
                        <a:pt x="0" y="32"/>
                      </a:cubicBezTo>
                      <a:cubicBezTo>
                        <a:pt x="0" y="42"/>
                        <a:pt x="0" y="44"/>
                        <a:pt x="0" y="44"/>
                      </a:cubicBezTo>
                      <a:cubicBezTo>
                        <a:pt x="0" y="76"/>
                        <a:pt x="16" y="104"/>
                        <a:pt x="40" y="104"/>
                      </a:cubicBezTo>
                      <a:cubicBezTo>
                        <a:pt x="64" y="104"/>
                        <a:pt x="80" y="76"/>
                        <a:pt x="80" y="44"/>
                      </a:cubicBezTo>
                      <a:cubicBezTo>
                        <a:pt x="80" y="44"/>
                        <a:pt x="80" y="42"/>
                        <a:pt x="80" y="32"/>
                      </a:cubicBezTo>
                      <a:cubicBezTo>
                        <a:pt x="80" y="21"/>
                        <a:pt x="71" y="9"/>
                        <a:pt x="61" y="9"/>
                      </a:cubicBezTo>
                      <a:close/>
                      <a:moveTo>
                        <a:pt x="73" y="44"/>
                      </a:moveTo>
                      <a:cubicBezTo>
                        <a:pt x="73" y="74"/>
                        <a:pt x="59" y="97"/>
                        <a:pt x="40" y="97"/>
                      </a:cubicBezTo>
                      <a:cubicBezTo>
                        <a:pt x="21" y="97"/>
                        <a:pt x="7" y="74"/>
                        <a:pt x="7" y="44"/>
                      </a:cubicBezTo>
                      <a:cubicBezTo>
                        <a:pt x="7" y="40"/>
                        <a:pt x="7" y="40"/>
                        <a:pt x="7" y="40"/>
                      </a:cubicBezTo>
                      <a:cubicBezTo>
                        <a:pt x="8" y="40"/>
                        <a:pt x="8" y="40"/>
                        <a:pt x="8" y="40"/>
                      </a:cubicBezTo>
                      <a:cubicBezTo>
                        <a:pt x="32" y="40"/>
                        <a:pt x="56" y="24"/>
                        <a:pt x="56" y="24"/>
                      </a:cubicBezTo>
                      <a:cubicBezTo>
                        <a:pt x="56" y="24"/>
                        <a:pt x="61" y="37"/>
                        <a:pt x="72" y="40"/>
                      </a:cubicBezTo>
                      <a:cubicBezTo>
                        <a:pt x="72" y="40"/>
                        <a:pt x="73" y="40"/>
                        <a:pt x="73" y="40"/>
                      </a:cubicBezTo>
                      <a:lnTo>
                        <a:pt x="73" y="44"/>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Freeform 115"/>
                <p:cNvSpPr>
                  <a:spLocks/>
                </p:cNvSpPr>
                <p:nvPr/>
              </p:nvSpPr>
              <p:spPr bwMode="auto">
                <a:xfrm>
                  <a:off x="1912938" y="1673226"/>
                  <a:ext cx="133350" cy="133350"/>
                </a:xfrm>
                <a:custGeom>
                  <a:avLst/>
                  <a:gdLst>
                    <a:gd name="T0" fmla="*/ 54 w 84"/>
                    <a:gd name="T1" fmla="*/ 0 h 84"/>
                    <a:gd name="T2" fmla="*/ 31 w 84"/>
                    <a:gd name="T3" fmla="*/ 0 h 84"/>
                    <a:gd name="T4" fmla="*/ 31 w 84"/>
                    <a:gd name="T5" fmla="*/ 31 h 84"/>
                    <a:gd name="T6" fmla="*/ 0 w 84"/>
                    <a:gd name="T7" fmla="*/ 31 h 84"/>
                    <a:gd name="T8" fmla="*/ 0 w 84"/>
                    <a:gd name="T9" fmla="*/ 54 h 84"/>
                    <a:gd name="T10" fmla="*/ 31 w 84"/>
                    <a:gd name="T11" fmla="*/ 54 h 84"/>
                    <a:gd name="T12" fmla="*/ 31 w 84"/>
                    <a:gd name="T13" fmla="*/ 84 h 84"/>
                    <a:gd name="T14" fmla="*/ 54 w 84"/>
                    <a:gd name="T15" fmla="*/ 84 h 84"/>
                    <a:gd name="T16" fmla="*/ 54 w 84"/>
                    <a:gd name="T17" fmla="*/ 54 h 84"/>
                    <a:gd name="T18" fmla="*/ 84 w 84"/>
                    <a:gd name="T19" fmla="*/ 54 h 84"/>
                    <a:gd name="T20" fmla="*/ 84 w 84"/>
                    <a:gd name="T21" fmla="*/ 31 h 84"/>
                    <a:gd name="T22" fmla="*/ 54 w 84"/>
                    <a:gd name="T23" fmla="*/ 31 h 84"/>
                    <a:gd name="T24" fmla="*/ 54 w 84"/>
                    <a:gd name="T25" fmla="*/ 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4" h="84">
                      <a:moveTo>
                        <a:pt x="54" y="0"/>
                      </a:moveTo>
                      <a:lnTo>
                        <a:pt x="31" y="0"/>
                      </a:lnTo>
                      <a:lnTo>
                        <a:pt x="31" y="31"/>
                      </a:lnTo>
                      <a:lnTo>
                        <a:pt x="0" y="31"/>
                      </a:lnTo>
                      <a:lnTo>
                        <a:pt x="0" y="54"/>
                      </a:lnTo>
                      <a:lnTo>
                        <a:pt x="31" y="54"/>
                      </a:lnTo>
                      <a:lnTo>
                        <a:pt x="31" y="84"/>
                      </a:lnTo>
                      <a:lnTo>
                        <a:pt x="54" y="84"/>
                      </a:lnTo>
                      <a:lnTo>
                        <a:pt x="54" y="54"/>
                      </a:lnTo>
                      <a:lnTo>
                        <a:pt x="84" y="54"/>
                      </a:lnTo>
                      <a:lnTo>
                        <a:pt x="84" y="31"/>
                      </a:lnTo>
                      <a:lnTo>
                        <a:pt x="54" y="31"/>
                      </a:lnTo>
                      <a:lnTo>
                        <a:pt x="54"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grpSp>
      <p:sp>
        <p:nvSpPr>
          <p:cNvPr id="59" name="Title 1"/>
          <p:cNvSpPr txBox="1">
            <a:spLocks/>
          </p:cNvSpPr>
          <p:nvPr/>
        </p:nvSpPr>
        <p:spPr>
          <a:xfrm>
            <a:off x="678256" y="303066"/>
            <a:ext cx="8221664" cy="548698"/>
          </a:xfrm>
          <a:prstGeom prst="rect">
            <a:avLst/>
          </a:prstGeom>
        </p:spPr>
        <p:txBody>
          <a:bodyPr anchor="ctr">
            <a:normAutofit/>
          </a:bodyPr>
          <a:lstStyle>
            <a:lvl1pPr algn="l" defTabSz="914400" rtl="0" eaLnBrk="1" latinLnBrk="0" hangingPunct="1">
              <a:spcBef>
                <a:spcPct val="0"/>
              </a:spcBef>
              <a:buNone/>
              <a:defRPr sz="3200" b="0" kern="1200" baseline="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In case something happens…</a:t>
            </a:r>
          </a:p>
        </p:txBody>
      </p:sp>
    </p:spTree>
    <p:extLst>
      <p:ext uri="{BB962C8B-B14F-4D97-AF65-F5344CB8AC3E}">
        <p14:creationId xmlns:p14="http://schemas.microsoft.com/office/powerpoint/2010/main" val="13533526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5"/>
          <p:cNvSpPr txBox="1">
            <a:spLocks/>
          </p:cNvSpPr>
          <p:nvPr/>
        </p:nvSpPr>
        <p:spPr>
          <a:xfrm>
            <a:off x="4226685" y="980665"/>
            <a:ext cx="5388863" cy="4737341"/>
          </a:xfrm>
          <a:prstGeom prst="rect">
            <a:avLst/>
          </a:prstGeom>
        </p:spPr>
        <p:txBody>
          <a:bodyPr anchor="ctr" anchorCtr="0">
            <a:noAutofit/>
          </a:bodyPr>
          <a:lstStyle>
            <a:lvl1pPr marL="227013" indent="-227013" algn="l" defTabSz="914400" rtl="0" eaLnBrk="1" latinLnBrk="0" hangingPunct="1">
              <a:lnSpc>
                <a:spcPct val="90000"/>
              </a:lnSpc>
              <a:spcBef>
                <a:spcPts val="1800"/>
              </a:spcBef>
              <a:buClr>
                <a:srgbClr val="00A9E0"/>
              </a:buClr>
              <a:buSzPct val="80000"/>
              <a:buFont typeface="Wingdings" panose="05000000000000000000" pitchFamily="2" charset="2"/>
              <a:buChar char="§"/>
              <a:defRPr sz="2400" b="0" kern="1200">
                <a:solidFill>
                  <a:srgbClr val="646464"/>
                </a:solidFill>
                <a:latin typeface="Arial" panose="020B0604020202020204" pitchFamily="34" charset="0"/>
                <a:ea typeface="+mn-ea"/>
                <a:cs typeface="Arial" panose="020B0604020202020204" pitchFamily="34" charset="0"/>
              </a:defRPr>
            </a:lvl1pPr>
            <a:lvl2pPr marL="687388" indent="-230188" algn="l" defTabSz="914400" rtl="0" eaLnBrk="1" latinLnBrk="0" hangingPunct="1">
              <a:lnSpc>
                <a:spcPct val="90000"/>
              </a:lnSpc>
              <a:spcBef>
                <a:spcPts val="0"/>
              </a:spcBef>
              <a:buClr>
                <a:srgbClr val="00A9E0"/>
              </a:buClr>
              <a:buSzPct val="80000"/>
              <a:buFont typeface="Arial" panose="020B0604020202020204" pitchFamily="34" charset="0"/>
              <a:buChar char="–"/>
              <a:defRPr sz="2000" b="0" kern="1200">
                <a:solidFill>
                  <a:srgbClr val="646464"/>
                </a:solidFill>
                <a:latin typeface="Arial" panose="020B0604020202020204" pitchFamily="34" charset="0"/>
                <a:ea typeface="+mn-ea"/>
                <a:cs typeface="Arial" panose="020B0604020202020204" pitchFamily="34" charset="0"/>
              </a:defRPr>
            </a:lvl2pPr>
            <a:lvl3pPr marL="1082675" indent="-168275" algn="l" defTabSz="914400" rtl="0" eaLnBrk="1" latinLnBrk="0" hangingPunct="1">
              <a:lnSpc>
                <a:spcPct val="90000"/>
              </a:lnSpc>
              <a:spcBef>
                <a:spcPts val="0"/>
              </a:spcBef>
              <a:buClr>
                <a:srgbClr val="00A9E0"/>
              </a:buClr>
              <a:buSzPct val="80000"/>
              <a:buFont typeface="Arial" panose="020B0604020202020204" pitchFamily="34" charset="0"/>
              <a:buChar char="•"/>
              <a:defRPr sz="1800" kern="1200">
                <a:solidFill>
                  <a:srgbClr val="646464"/>
                </a:solidFill>
                <a:latin typeface="Arial" panose="020B0604020202020204" pitchFamily="34" charset="0"/>
                <a:ea typeface="+mn-ea"/>
                <a:cs typeface="Arial" panose="020B0604020202020204" pitchFamily="34" charset="0"/>
              </a:defRPr>
            </a:lvl3pPr>
            <a:lvl4pPr marL="1484313" indent="-166688" algn="l" defTabSz="914400" rtl="0" eaLnBrk="1" latinLnBrk="0" hangingPunct="1">
              <a:lnSpc>
                <a:spcPct val="90000"/>
              </a:lnSpc>
              <a:spcBef>
                <a:spcPts val="0"/>
              </a:spcBef>
              <a:buClr>
                <a:srgbClr val="00A9E0"/>
              </a:buClr>
              <a:buSzPct val="80000"/>
              <a:buFont typeface="Arial" panose="020B0604020202020204" pitchFamily="34" charset="0"/>
              <a:buChar char="»"/>
              <a:tabLst>
                <a:tab pos="1484313" algn="l"/>
              </a:tabLst>
              <a:defRPr sz="1600" kern="1200">
                <a:solidFill>
                  <a:srgbClr val="646464"/>
                </a:solidFill>
                <a:latin typeface="Arial" panose="020B0604020202020204" pitchFamily="34" charset="0"/>
                <a:ea typeface="+mn-ea"/>
                <a:cs typeface="Arial" panose="020B0604020202020204" pitchFamily="34" charset="0"/>
              </a:defRPr>
            </a:lvl4pPr>
            <a:lvl5pPr marL="1770063" indent="-168275" algn="l" defTabSz="914400" rtl="0" eaLnBrk="1" latinLnBrk="0" hangingPunct="1">
              <a:lnSpc>
                <a:spcPct val="90000"/>
              </a:lnSpc>
              <a:spcBef>
                <a:spcPts val="0"/>
              </a:spcBef>
              <a:buClr>
                <a:srgbClr val="00A9E0"/>
              </a:buClr>
              <a:buSzPct val="80000"/>
              <a:buFont typeface="Courier New" panose="02070309020205020404" pitchFamily="49" charset="0"/>
              <a:buChar char="o"/>
              <a:defRPr sz="1400" kern="1200">
                <a:solidFill>
                  <a:srgbClr val="646464"/>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5000"/>
              </a:lnSpc>
              <a:spcBef>
                <a:spcPts val="2400"/>
              </a:spcBef>
              <a:buSzPct val="110000"/>
              <a:buNone/>
            </a:pPr>
            <a:r>
              <a:rPr lang="en-US" sz="1800" dirty="0">
                <a:solidFill>
                  <a:srgbClr val="000000"/>
                </a:solidFill>
                <a:latin typeface="+mj-lt"/>
              </a:rPr>
              <a:t>Wants opportunities for a guaranteed                                rate of return?</a:t>
            </a:r>
          </a:p>
          <a:p>
            <a:pPr marL="0" indent="0">
              <a:lnSpc>
                <a:spcPct val="85000"/>
              </a:lnSpc>
              <a:spcBef>
                <a:spcPts val="2400"/>
              </a:spcBef>
              <a:buSzPct val="110000"/>
              <a:buNone/>
            </a:pPr>
            <a:r>
              <a:rPr lang="en-US" sz="1800" dirty="0">
                <a:solidFill>
                  <a:srgbClr val="000000"/>
                </a:solidFill>
                <a:latin typeface="+mj-lt"/>
              </a:rPr>
              <a:t>Thinks asset preservation is more </a:t>
            </a:r>
            <a:br>
              <a:rPr lang="en-US" sz="1800" dirty="0">
                <a:solidFill>
                  <a:srgbClr val="000000"/>
                </a:solidFill>
                <a:latin typeface="+mj-lt"/>
              </a:rPr>
            </a:br>
            <a:r>
              <a:rPr lang="en-US" sz="1800" dirty="0">
                <a:solidFill>
                  <a:srgbClr val="000000"/>
                </a:solidFill>
                <a:latin typeface="+mj-lt"/>
              </a:rPr>
              <a:t>important than investment gains?</a:t>
            </a:r>
          </a:p>
          <a:p>
            <a:pPr marL="0" indent="0">
              <a:lnSpc>
                <a:spcPct val="85000"/>
              </a:lnSpc>
              <a:spcBef>
                <a:spcPts val="3000"/>
              </a:spcBef>
              <a:buSzPct val="110000"/>
              <a:buNone/>
            </a:pPr>
            <a:r>
              <a:rPr lang="en-US" sz="1800" dirty="0">
                <a:solidFill>
                  <a:srgbClr val="000000"/>
                </a:solidFill>
                <a:latin typeface="+mj-lt"/>
              </a:rPr>
              <a:t>Worries about running out of money                                      in retirement?</a:t>
            </a:r>
          </a:p>
          <a:p>
            <a:pPr marL="0" indent="0">
              <a:lnSpc>
                <a:spcPct val="85000"/>
              </a:lnSpc>
              <a:spcBef>
                <a:spcPts val="3000"/>
              </a:spcBef>
              <a:buSzPct val="110000"/>
              <a:buNone/>
            </a:pPr>
            <a:r>
              <a:rPr lang="en-US" sz="1800" dirty="0">
                <a:solidFill>
                  <a:srgbClr val="000000"/>
                </a:solidFill>
                <a:latin typeface="+mj-lt"/>
              </a:rPr>
              <a:t>Wants to hedge against unexpected                             future expenses? </a:t>
            </a:r>
          </a:p>
        </p:txBody>
      </p:sp>
      <p:grpSp>
        <p:nvGrpSpPr>
          <p:cNvPr id="8" name="Group 7"/>
          <p:cNvGrpSpPr/>
          <p:nvPr/>
        </p:nvGrpSpPr>
        <p:grpSpPr>
          <a:xfrm>
            <a:off x="834591" y="2477045"/>
            <a:ext cx="7682347" cy="1630138"/>
            <a:chOff x="5029200" y="2270370"/>
            <a:chExt cx="4114800" cy="1801151"/>
          </a:xfrm>
        </p:grpSpPr>
        <p:cxnSp>
          <p:nvCxnSpPr>
            <p:cNvPr id="7" name="Straight Connector 6"/>
            <p:cNvCxnSpPr/>
            <p:nvPr/>
          </p:nvCxnSpPr>
          <p:spPr>
            <a:xfrm>
              <a:off x="5029200" y="2270370"/>
              <a:ext cx="411480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029200" y="3161598"/>
              <a:ext cx="411480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029200" y="4071521"/>
              <a:ext cx="4114800"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grpSp>
      <p:sp>
        <p:nvSpPr>
          <p:cNvPr id="20" name="Title 1"/>
          <p:cNvSpPr txBox="1">
            <a:spLocks/>
          </p:cNvSpPr>
          <p:nvPr/>
        </p:nvSpPr>
        <p:spPr>
          <a:xfrm>
            <a:off x="678256" y="264965"/>
            <a:ext cx="8221664" cy="679885"/>
          </a:xfrm>
          <a:prstGeom prst="rect">
            <a:avLst/>
          </a:prstGeom>
        </p:spPr>
        <p:txBody>
          <a:bodyPr anchor="ctr">
            <a:normAutofit/>
          </a:bodyPr>
          <a:lstStyle>
            <a:lvl1pPr algn="l" defTabSz="914400" rtl="0" eaLnBrk="1" latinLnBrk="0" hangingPunct="1">
              <a:spcBef>
                <a:spcPct val="0"/>
              </a:spcBef>
              <a:buNone/>
              <a:defRPr sz="3200" b="0" kern="1200" baseline="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Find Alice in your book of business</a:t>
            </a:r>
          </a:p>
        </p:txBody>
      </p:sp>
      <p:sp>
        <p:nvSpPr>
          <p:cNvPr id="5" name="Rectangle 4"/>
          <p:cNvSpPr/>
          <p:nvPr/>
        </p:nvSpPr>
        <p:spPr>
          <a:xfrm>
            <a:off x="1020679" y="2830679"/>
            <a:ext cx="2445504" cy="914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781503" y="2267001"/>
            <a:ext cx="3586275" cy="1956972"/>
            <a:chOff x="792480" y="2597586"/>
            <a:chExt cx="3136586" cy="1711584"/>
          </a:xfrm>
        </p:grpSpPr>
        <p:grpSp>
          <p:nvGrpSpPr>
            <p:cNvPr id="23" name="Group 22"/>
            <p:cNvGrpSpPr/>
            <p:nvPr/>
          </p:nvGrpSpPr>
          <p:grpSpPr>
            <a:xfrm>
              <a:off x="792480" y="2633500"/>
              <a:ext cx="1936150" cy="1374341"/>
              <a:chOff x="827120" y="1633034"/>
              <a:chExt cx="2969987" cy="2108192"/>
            </a:xfrm>
          </p:grpSpPr>
          <p:sp>
            <p:nvSpPr>
              <p:cNvPr id="31" name="Freeform 30"/>
              <p:cNvSpPr/>
              <p:nvPr/>
            </p:nvSpPr>
            <p:spPr>
              <a:xfrm>
                <a:off x="937664" y="1646999"/>
                <a:ext cx="2750053" cy="1891154"/>
              </a:xfrm>
              <a:custGeom>
                <a:avLst/>
                <a:gdLst>
                  <a:gd name="connsiteX0" fmla="*/ 29183 w 3394953"/>
                  <a:gd name="connsiteY0" fmla="*/ 2334638 h 2334638"/>
                  <a:gd name="connsiteX1" fmla="*/ 29183 w 3394953"/>
                  <a:gd name="connsiteY1" fmla="*/ 2334638 h 2334638"/>
                  <a:gd name="connsiteX2" fmla="*/ 214008 w 3394953"/>
                  <a:gd name="connsiteY2" fmla="*/ 2334638 h 2334638"/>
                  <a:gd name="connsiteX3" fmla="*/ 3394953 w 3394953"/>
                  <a:gd name="connsiteY3" fmla="*/ 2324910 h 2334638"/>
                  <a:gd name="connsiteX4" fmla="*/ 3385226 w 3394953"/>
                  <a:gd name="connsiteY4" fmla="*/ 359923 h 2334638"/>
                  <a:gd name="connsiteX5" fmla="*/ 3287949 w 3394953"/>
                  <a:gd name="connsiteY5" fmla="*/ 165370 h 2334638"/>
                  <a:gd name="connsiteX6" fmla="*/ 2616740 w 3394953"/>
                  <a:gd name="connsiteY6" fmla="*/ 38910 h 2334638"/>
                  <a:gd name="connsiteX7" fmla="*/ 1964987 w 3394953"/>
                  <a:gd name="connsiteY7" fmla="*/ 116731 h 2334638"/>
                  <a:gd name="connsiteX8" fmla="*/ 1653702 w 3394953"/>
                  <a:gd name="connsiteY8" fmla="*/ 243191 h 2334638"/>
                  <a:gd name="connsiteX9" fmla="*/ 1040860 w 3394953"/>
                  <a:gd name="connsiteY9" fmla="*/ 19455 h 2334638"/>
                  <a:gd name="connsiteX10" fmla="*/ 301557 w 3394953"/>
                  <a:gd name="connsiteY10" fmla="*/ 0 h 2334638"/>
                  <a:gd name="connsiteX11" fmla="*/ 0 w 3394953"/>
                  <a:gd name="connsiteY11" fmla="*/ 175097 h 2334638"/>
                  <a:gd name="connsiteX12" fmla="*/ 29183 w 3394953"/>
                  <a:gd name="connsiteY12" fmla="*/ 2334638 h 23346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94953" h="2334638">
                    <a:moveTo>
                      <a:pt x="29183" y="2334638"/>
                    </a:moveTo>
                    <a:lnTo>
                      <a:pt x="29183" y="2334638"/>
                    </a:lnTo>
                    <a:lnTo>
                      <a:pt x="214008" y="2334638"/>
                    </a:lnTo>
                    <a:lnTo>
                      <a:pt x="3394953" y="2324910"/>
                    </a:lnTo>
                    <a:cubicBezTo>
                      <a:pt x="3391711" y="1669914"/>
                      <a:pt x="3388468" y="1014919"/>
                      <a:pt x="3385226" y="359923"/>
                    </a:cubicBezTo>
                    <a:lnTo>
                      <a:pt x="3287949" y="165370"/>
                    </a:lnTo>
                    <a:lnTo>
                      <a:pt x="2616740" y="38910"/>
                    </a:lnTo>
                    <a:lnTo>
                      <a:pt x="1964987" y="116731"/>
                    </a:lnTo>
                    <a:lnTo>
                      <a:pt x="1653702" y="243191"/>
                    </a:lnTo>
                    <a:lnTo>
                      <a:pt x="1040860" y="19455"/>
                    </a:lnTo>
                    <a:lnTo>
                      <a:pt x="301557" y="0"/>
                    </a:lnTo>
                    <a:lnTo>
                      <a:pt x="0" y="175097"/>
                    </a:lnTo>
                    <a:lnTo>
                      <a:pt x="29183" y="23346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45"/>
              <p:cNvSpPr>
                <a:spLocks noEditPoints="1"/>
              </p:cNvSpPr>
              <p:nvPr/>
            </p:nvSpPr>
            <p:spPr bwMode="auto">
              <a:xfrm>
                <a:off x="827120" y="1633034"/>
                <a:ext cx="2969987" cy="2108192"/>
              </a:xfrm>
              <a:custGeom>
                <a:avLst/>
                <a:gdLst>
                  <a:gd name="T0" fmla="*/ 612 w 623"/>
                  <a:gd name="T1" fmla="*/ 43 h 442"/>
                  <a:gd name="T2" fmla="*/ 598 w 623"/>
                  <a:gd name="T3" fmla="*/ 43 h 442"/>
                  <a:gd name="T4" fmla="*/ 598 w 623"/>
                  <a:gd name="T5" fmla="*/ 29 h 442"/>
                  <a:gd name="T6" fmla="*/ 590 w 623"/>
                  <a:gd name="T7" fmla="*/ 18 h 442"/>
                  <a:gd name="T8" fmla="*/ 438 w 623"/>
                  <a:gd name="T9" fmla="*/ 0 h 442"/>
                  <a:gd name="T10" fmla="*/ 312 w 623"/>
                  <a:gd name="T11" fmla="*/ 32 h 442"/>
                  <a:gd name="T12" fmla="*/ 185 w 623"/>
                  <a:gd name="T13" fmla="*/ 0 h 442"/>
                  <a:gd name="T14" fmla="*/ 33 w 623"/>
                  <a:gd name="T15" fmla="*/ 18 h 442"/>
                  <a:gd name="T16" fmla="*/ 25 w 623"/>
                  <a:gd name="T17" fmla="*/ 29 h 442"/>
                  <a:gd name="T18" fmla="*/ 25 w 623"/>
                  <a:gd name="T19" fmla="*/ 43 h 442"/>
                  <a:gd name="T20" fmla="*/ 11 w 623"/>
                  <a:gd name="T21" fmla="*/ 43 h 442"/>
                  <a:gd name="T22" fmla="*/ 0 w 623"/>
                  <a:gd name="T23" fmla="*/ 55 h 442"/>
                  <a:gd name="T24" fmla="*/ 0 w 623"/>
                  <a:gd name="T25" fmla="*/ 408 h 442"/>
                  <a:gd name="T26" fmla="*/ 11 w 623"/>
                  <a:gd name="T27" fmla="*/ 419 h 442"/>
                  <a:gd name="T28" fmla="*/ 263 w 623"/>
                  <a:gd name="T29" fmla="*/ 419 h 442"/>
                  <a:gd name="T30" fmla="*/ 312 w 623"/>
                  <a:gd name="T31" fmla="*/ 442 h 442"/>
                  <a:gd name="T32" fmla="*/ 360 w 623"/>
                  <a:gd name="T33" fmla="*/ 419 h 442"/>
                  <a:gd name="T34" fmla="*/ 612 w 623"/>
                  <a:gd name="T35" fmla="*/ 419 h 442"/>
                  <a:gd name="T36" fmla="*/ 623 w 623"/>
                  <a:gd name="T37" fmla="*/ 408 h 442"/>
                  <a:gd name="T38" fmla="*/ 623 w 623"/>
                  <a:gd name="T39" fmla="*/ 55 h 442"/>
                  <a:gd name="T40" fmla="*/ 612 w 623"/>
                  <a:gd name="T41" fmla="*/ 43 h 442"/>
                  <a:gd name="T42" fmla="*/ 576 w 623"/>
                  <a:gd name="T43" fmla="*/ 38 h 442"/>
                  <a:gd name="T44" fmla="*/ 576 w 623"/>
                  <a:gd name="T45" fmla="*/ 368 h 442"/>
                  <a:gd name="T46" fmla="*/ 438 w 623"/>
                  <a:gd name="T47" fmla="*/ 353 h 442"/>
                  <a:gd name="T48" fmla="*/ 323 w 623"/>
                  <a:gd name="T49" fmla="*/ 377 h 442"/>
                  <a:gd name="T50" fmla="*/ 323 w 623"/>
                  <a:gd name="T51" fmla="*/ 52 h 442"/>
                  <a:gd name="T52" fmla="*/ 438 w 623"/>
                  <a:gd name="T53" fmla="*/ 23 h 442"/>
                  <a:gd name="T54" fmla="*/ 576 w 623"/>
                  <a:gd name="T55" fmla="*/ 38 h 442"/>
                  <a:gd name="T56" fmla="*/ 47 w 623"/>
                  <a:gd name="T57" fmla="*/ 38 h 442"/>
                  <a:gd name="T58" fmla="*/ 185 w 623"/>
                  <a:gd name="T59" fmla="*/ 23 h 442"/>
                  <a:gd name="T60" fmla="*/ 300 w 623"/>
                  <a:gd name="T61" fmla="*/ 52 h 442"/>
                  <a:gd name="T62" fmla="*/ 300 w 623"/>
                  <a:gd name="T63" fmla="*/ 377 h 442"/>
                  <a:gd name="T64" fmla="*/ 185 w 623"/>
                  <a:gd name="T65" fmla="*/ 353 h 442"/>
                  <a:gd name="T66" fmla="*/ 47 w 623"/>
                  <a:gd name="T67" fmla="*/ 368 h 442"/>
                  <a:gd name="T68" fmla="*/ 47 w 623"/>
                  <a:gd name="T69" fmla="*/ 38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23" h="442">
                    <a:moveTo>
                      <a:pt x="612" y="43"/>
                    </a:moveTo>
                    <a:cubicBezTo>
                      <a:pt x="598" y="43"/>
                      <a:pt x="598" y="43"/>
                      <a:pt x="598" y="43"/>
                    </a:cubicBezTo>
                    <a:cubicBezTo>
                      <a:pt x="598" y="29"/>
                      <a:pt x="598" y="29"/>
                      <a:pt x="598" y="29"/>
                    </a:cubicBezTo>
                    <a:cubicBezTo>
                      <a:pt x="598" y="24"/>
                      <a:pt x="595" y="19"/>
                      <a:pt x="590" y="18"/>
                    </a:cubicBezTo>
                    <a:cubicBezTo>
                      <a:pt x="586" y="18"/>
                      <a:pt x="513" y="0"/>
                      <a:pt x="438" y="0"/>
                    </a:cubicBezTo>
                    <a:cubicBezTo>
                      <a:pt x="380" y="0"/>
                      <a:pt x="337" y="11"/>
                      <a:pt x="312" y="32"/>
                    </a:cubicBezTo>
                    <a:cubicBezTo>
                      <a:pt x="286" y="11"/>
                      <a:pt x="243" y="0"/>
                      <a:pt x="185" y="0"/>
                    </a:cubicBezTo>
                    <a:cubicBezTo>
                      <a:pt x="110" y="0"/>
                      <a:pt x="37" y="18"/>
                      <a:pt x="33" y="18"/>
                    </a:cubicBezTo>
                    <a:cubicBezTo>
                      <a:pt x="28" y="19"/>
                      <a:pt x="25" y="24"/>
                      <a:pt x="25" y="29"/>
                    </a:cubicBezTo>
                    <a:cubicBezTo>
                      <a:pt x="25" y="43"/>
                      <a:pt x="25" y="43"/>
                      <a:pt x="25" y="43"/>
                    </a:cubicBezTo>
                    <a:cubicBezTo>
                      <a:pt x="11" y="43"/>
                      <a:pt x="11" y="43"/>
                      <a:pt x="11" y="43"/>
                    </a:cubicBezTo>
                    <a:cubicBezTo>
                      <a:pt x="5" y="43"/>
                      <a:pt x="0" y="48"/>
                      <a:pt x="0" y="55"/>
                    </a:cubicBezTo>
                    <a:cubicBezTo>
                      <a:pt x="0" y="408"/>
                      <a:pt x="0" y="408"/>
                      <a:pt x="0" y="408"/>
                    </a:cubicBezTo>
                    <a:cubicBezTo>
                      <a:pt x="0" y="414"/>
                      <a:pt x="5" y="419"/>
                      <a:pt x="11" y="419"/>
                    </a:cubicBezTo>
                    <a:cubicBezTo>
                      <a:pt x="263" y="419"/>
                      <a:pt x="263" y="419"/>
                      <a:pt x="263" y="419"/>
                    </a:cubicBezTo>
                    <a:cubicBezTo>
                      <a:pt x="268" y="440"/>
                      <a:pt x="288" y="442"/>
                      <a:pt x="312" y="442"/>
                    </a:cubicBezTo>
                    <a:cubicBezTo>
                      <a:pt x="335" y="442"/>
                      <a:pt x="355" y="440"/>
                      <a:pt x="360" y="419"/>
                    </a:cubicBezTo>
                    <a:cubicBezTo>
                      <a:pt x="612" y="419"/>
                      <a:pt x="612" y="419"/>
                      <a:pt x="612" y="419"/>
                    </a:cubicBezTo>
                    <a:cubicBezTo>
                      <a:pt x="618" y="419"/>
                      <a:pt x="623" y="414"/>
                      <a:pt x="623" y="408"/>
                    </a:cubicBezTo>
                    <a:cubicBezTo>
                      <a:pt x="623" y="55"/>
                      <a:pt x="623" y="55"/>
                      <a:pt x="623" y="55"/>
                    </a:cubicBezTo>
                    <a:cubicBezTo>
                      <a:pt x="623" y="48"/>
                      <a:pt x="618" y="43"/>
                      <a:pt x="612" y="43"/>
                    </a:cubicBezTo>
                    <a:close/>
                    <a:moveTo>
                      <a:pt x="576" y="38"/>
                    </a:moveTo>
                    <a:cubicBezTo>
                      <a:pt x="576" y="368"/>
                      <a:pt x="576" y="368"/>
                      <a:pt x="576" y="368"/>
                    </a:cubicBezTo>
                    <a:cubicBezTo>
                      <a:pt x="551" y="363"/>
                      <a:pt x="495" y="353"/>
                      <a:pt x="438" y="353"/>
                    </a:cubicBezTo>
                    <a:cubicBezTo>
                      <a:pt x="388" y="353"/>
                      <a:pt x="349" y="361"/>
                      <a:pt x="323" y="377"/>
                    </a:cubicBezTo>
                    <a:cubicBezTo>
                      <a:pt x="323" y="52"/>
                      <a:pt x="323" y="52"/>
                      <a:pt x="323" y="52"/>
                    </a:cubicBezTo>
                    <a:cubicBezTo>
                      <a:pt x="344" y="33"/>
                      <a:pt x="384" y="23"/>
                      <a:pt x="438" y="23"/>
                    </a:cubicBezTo>
                    <a:cubicBezTo>
                      <a:pt x="496" y="23"/>
                      <a:pt x="554" y="34"/>
                      <a:pt x="576" y="38"/>
                    </a:cubicBezTo>
                    <a:close/>
                    <a:moveTo>
                      <a:pt x="47" y="38"/>
                    </a:moveTo>
                    <a:cubicBezTo>
                      <a:pt x="69" y="34"/>
                      <a:pt x="127" y="23"/>
                      <a:pt x="185" y="23"/>
                    </a:cubicBezTo>
                    <a:cubicBezTo>
                      <a:pt x="239" y="23"/>
                      <a:pt x="279" y="33"/>
                      <a:pt x="300" y="52"/>
                    </a:cubicBezTo>
                    <a:cubicBezTo>
                      <a:pt x="300" y="377"/>
                      <a:pt x="300" y="377"/>
                      <a:pt x="300" y="377"/>
                    </a:cubicBezTo>
                    <a:cubicBezTo>
                      <a:pt x="274" y="361"/>
                      <a:pt x="235" y="353"/>
                      <a:pt x="185" y="353"/>
                    </a:cubicBezTo>
                    <a:cubicBezTo>
                      <a:pt x="128" y="353"/>
                      <a:pt x="72" y="363"/>
                      <a:pt x="47" y="368"/>
                    </a:cubicBezTo>
                    <a:lnTo>
                      <a:pt x="47" y="38"/>
                    </a:lnTo>
                    <a:close/>
                  </a:path>
                </a:pathLst>
              </a:custGeom>
              <a:solidFill>
                <a:schemeClr val="tx2"/>
              </a:solidFill>
              <a:ln w="76200">
                <a:solidFill>
                  <a:schemeClr val="bg1"/>
                </a:solidFill>
              </a:ln>
            </p:spPr>
            <p:txBody>
              <a:bodyPr vert="horz" wrap="square" lIns="91440" tIns="45720" rIns="91440" bIns="45720" numCol="1" anchor="t" anchorCtr="0" compatLnSpc="1">
                <a:prstTxWarp prst="textNoShape">
                  <a:avLst/>
                </a:prstTxWarp>
              </a:bodyPr>
              <a:lstStyle/>
              <a:p>
                <a:endParaRPr lang="en-US" dirty="0"/>
              </a:p>
            </p:txBody>
          </p:sp>
          <p:sp>
            <p:nvSpPr>
              <p:cNvPr id="33" name="Freeform 45"/>
              <p:cNvSpPr>
                <a:spLocks noEditPoints="1"/>
              </p:cNvSpPr>
              <p:nvPr/>
            </p:nvSpPr>
            <p:spPr bwMode="auto">
              <a:xfrm>
                <a:off x="827120" y="1633034"/>
                <a:ext cx="2969987" cy="2108192"/>
              </a:xfrm>
              <a:custGeom>
                <a:avLst/>
                <a:gdLst>
                  <a:gd name="T0" fmla="*/ 612 w 623"/>
                  <a:gd name="T1" fmla="*/ 43 h 442"/>
                  <a:gd name="T2" fmla="*/ 598 w 623"/>
                  <a:gd name="T3" fmla="*/ 43 h 442"/>
                  <a:gd name="T4" fmla="*/ 598 w 623"/>
                  <a:gd name="T5" fmla="*/ 29 h 442"/>
                  <a:gd name="T6" fmla="*/ 590 w 623"/>
                  <a:gd name="T7" fmla="*/ 18 h 442"/>
                  <a:gd name="T8" fmla="*/ 438 w 623"/>
                  <a:gd name="T9" fmla="*/ 0 h 442"/>
                  <a:gd name="T10" fmla="*/ 312 w 623"/>
                  <a:gd name="T11" fmla="*/ 32 h 442"/>
                  <a:gd name="T12" fmla="*/ 185 w 623"/>
                  <a:gd name="T13" fmla="*/ 0 h 442"/>
                  <a:gd name="T14" fmla="*/ 33 w 623"/>
                  <a:gd name="T15" fmla="*/ 18 h 442"/>
                  <a:gd name="T16" fmla="*/ 25 w 623"/>
                  <a:gd name="T17" fmla="*/ 29 h 442"/>
                  <a:gd name="T18" fmla="*/ 25 w 623"/>
                  <a:gd name="T19" fmla="*/ 43 h 442"/>
                  <a:gd name="T20" fmla="*/ 11 w 623"/>
                  <a:gd name="T21" fmla="*/ 43 h 442"/>
                  <a:gd name="T22" fmla="*/ 0 w 623"/>
                  <a:gd name="T23" fmla="*/ 55 h 442"/>
                  <a:gd name="T24" fmla="*/ 0 w 623"/>
                  <a:gd name="T25" fmla="*/ 408 h 442"/>
                  <a:gd name="T26" fmla="*/ 11 w 623"/>
                  <a:gd name="T27" fmla="*/ 419 h 442"/>
                  <a:gd name="T28" fmla="*/ 263 w 623"/>
                  <a:gd name="T29" fmla="*/ 419 h 442"/>
                  <a:gd name="T30" fmla="*/ 312 w 623"/>
                  <a:gd name="T31" fmla="*/ 442 h 442"/>
                  <a:gd name="T32" fmla="*/ 360 w 623"/>
                  <a:gd name="T33" fmla="*/ 419 h 442"/>
                  <a:gd name="T34" fmla="*/ 612 w 623"/>
                  <a:gd name="T35" fmla="*/ 419 h 442"/>
                  <a:gd name="T36" fmla="*/ 623 w 623"/>
                  <a:gd name="T37" fmla="*/ 408 h 442"/>
                  <a:gd name="T38" fmla="*/ 623 w 623"/>
                  <a:gd name="T39" fmla="*/ 55 h 442"/>
                  <a:gd name="T40" fmla="*/ 612 w 623"/>
                  <a:gd name="T41" fmla="*/ 43 h 442"/>
                  <a:gd name="T42" fmla="*/ 576 w 623"/>
                  <a:gd name="T43" fmla="*/ 38 h 442"/>
                  <a:gd name="T44" fmla="*/ 576 w 623"/>
                  <a:gd name="T45" fmla="*/ 368 h 442"/>
                  <a:gd name="T46" fmla="*/ 438 w 623"/>
                  <a:gd name="T47" fmla="*/ 353 h 442"/>
                  <a:gd name="T48" fmla="*/ 323 w 623"/>
                  <a:gd name="T49" fmla="*/ 377 h 442"/>
                  <a:gd name="T50" fmla="*/ 323 w 623"/>
                  <a:gd name="T51" fmla="*/ 52 h 442"/>
                  <a:gd name="T52" fmla="*/ 438 w 623"/>
                  <a:gd name="T53" fmla="*/ 23 h 442"/>
                  <a:gd name="T54" fmla="*/ 576 w 623"/>
                  <a:gd name="T55" fmla="*/ 38 h 442"/>
                  <a:gd name="T56" fmla="*/ 47 w 623"/>
                  <a:gd name="T57" fmla="*/ 38 h 442"/>
                  <a:gd name="T58" fmla="*/ 185 w 623"/>
                  <a:gd name="T59" fmla="*/ 23 h 442"/>
                  <a:gd name="T60" fmla="*/ 300 w 623"/>
                  <a:gd name="T61" fmla="*/ 52 h 442"/>
                  <a:gd name="T62" fmla="*/ 300 w 623"/>
                  <a:gd name="T63" fmla="*/ 377 h 442"/>
                  <a:gd name="T64" fmla="*/ 185 w 623"/>
                  <a:gd name="T65" fmla="*/ 353 h 442"/>
                  <a:gd name="T66" fmla="*/ 47 w 623"/>
                  <a:gd name="T67" fmla="*/ 368 h 442"/>
                  <a:gd name="T68" fmla="*/ 47 w 623"/>
                  <a:gd name="T69" fmla="*/ 38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23" h="442">
                    <a:moveTo>
                      <a:pt x="612" y="43"/>
                    </a:moveTo>
                    <a:cubicBezTo>
                      <a:pt x="598" y="43"/>
                      <a:pt x="598" y="43"/>
                      <a:pt x="598" y="43"/>
                    </a:cubicBezTo>
                    <a:cubicBezTo>
                      <a:pt x="598" y="29"/>
                      <a:pt x="598" y="29"/>
                      <a:pt x="598" y="29"/>
                    </a:cubicBezTo>
                    <a:cubicBezTo>
                      <a:pt x="598" y="24"/>
                      <a:pt x="595" y="19"/>
                      <a:pt x="590" y="18"/>
                    </a:cubicBezTo>
                    <a:cubicBezTo>
                      <a:pt x="586" y="18"/>
                      <a:pt x="513" y="0"/>
                      <a:pt x="438" y="0"/>
                    </a:cubicBezTo>
                    <a:cubicBezTo>
                      <a:pt x="380" y="0"/>
                      <a:pt x="337" y="11"/>
                      <a:pt x="312" y="32"/>
                    </a:cubicBezTo>
                    <a:cubicBezTo>
                      <a:pt x="286" y="11"/>
                      <a:pt x="243" y="0"/>
                      <a:pt x="185" y="0"/>
                    </a:cubicBezTo>
                    <a:cubicBezTo>
                      <a:pt x="110" y="0"/>
                      <a:pt x="37" y="18"/>
                      <a:pt x="33" y="18"/>
                    </a:cubicBezTo>
                    <a:cubicBezTo>
                      <a:pt x="28" y="19"/>
                      <a:pt x="25" y="24"/>
                      <a:pt x="25" y="29"/>
                    </a:cubicBezTo>
                    <a:cubicBezTo>
                      <a:pt x="25" y="43"/>
                      <a:pt x="25" y="43"/>
                      <a:pt x="25" y="43"/>
                    </a:cubicBezTo>
                    <a:cubicBezTo>
                      <a:pt x="11" y="43"/>
                      <a:pt x="11" y="43"/>
                      <a:pt x="11" y="43"/>
                    </a:cubicBezTo>
                    <a:cubicBezTo>
                      <a:pt x="5" y="43"/>
                      <a:pt x="0" y="48"/>
                      <a:pt x="0" y="55"/>
                    </a:cubicBezTo>
                    <a:cubicBezTo>
                      <a:pt x="0" y="408"/>
                      <a:pt x="0" y="408"/>
                      <a:pt x="0" y="408"/>
                    </a:cubicBezTo>
                    <a:cubicBezTo>
                      <a:pt x="0" y="414"/>
                      <a:pt x="5" y="419"/>
                      <a:pt x="11" y="419"/>
                    </a:cubicBezTo>
                    <a:cubicBezTo>
                      <a:pt x="263" y="419"/>
                      <a:pt x="263" y="419"/>
                      <a:pt x="263" y="419"/>
                    </a:cubicBezTo>
                    <a:cubicBezTo>
                      <a:pt x="268" y="440"/>
                      <a:pt x="288" y="442"/>
                      <a:pt x="312" y="442"/>
                    </a:cubicBezTo>
                    <a:cubicBezTo>
                      <a:pt x="335" y="442"/>
                      <a:pt x="355" y="440"/>
                      <a:pt x="360" y="419"/>
                    </a:cubicBezTo>
                    <a:cubicBezTo>
                      <a:pt x="612" y="419"/>
                      <a:pt x="612" y="419"/>
                      <a:pt x="612" y="419"/>
                    </a:cubicBezTo>
                    <a:cubicBezTo>
                      <a:pt x="618" y="419"/>
                      <a:pt x="623" y="414"/>
                      <a:pt x="623" y="408"/>
                    </a:cubicBezTo>
                    <a:cubicBezTo>
                      <a:pt x="623" y="55"/>
                      <a:pt x="623" y="55"/>
                      <a:pt x="623" y="55"/>
                    </a:cubicBezTo>
                    <a:cubicBezTo>
                      <a:pt x="623" y="48"/>
                      <a:pt x="618" y="43"/>
                      <a:pt x="612" y="43"/>
                    </a:cubicBezTo>
                    <a:close/>
                    <a:moveTo>
                      <a:pt x="576" y="38"/>
                    </a:moveTo>
                    <a:cubicBezTo>
                      <a:pt x="576" y="368"/>
                      <a:pt x="576" y="368"/>
                      <a:pt x="576" y="368"/>
                    </a:cubicBezTo>
                    <a:cubicBezTo>
                      <a:pt x="551" y="363"/>
                      <a:pt x="495" y="353"/>
                      <a:pt x="438" y="353"/>
                    </a:cubicBezTo>
                    <a:cubicBezTo>
                      <a:pt x="388" y="353"/>
                      <a:pt x="349" y="361"/>
                      <a:pt x="323" y="377"/>
                    </a:cubicBezTo>
                    <a:cubicBezTo>
                      <a:pt x="323" y="52"/>
                      <a:pt x="323" y="52"/>
                      <a:pt x="323" y="52"/>
                    </a:cubicBezTo>
                    <a:cubicBezTo>
                      <a:pt x="344" y="33"/>
                      <a:pt x="384" y="23"/>
                      <a:pt x="438" y="23"/>
                    </a:cubicBezTo>
                    <a:cubicBezTo>
                      <a:pt x="496" y="23"/>
                      <a:pt x="554" y="34"/>
                      <a:pt x="576" y="38"/>
                    </a:cubicBezTo>
                    <a:close/>
                    <a:moveTo>
                      <a:pt x="47" y="38"/>
                    </a:moveTo>
                    <a:cubicBezTo>
                      <a:pt x="69" y="34"/>
                      <a:pt x="127" y="23"/>
                      <a:pt x="185" y="23"/>
                    </a:cubicBezTo>
                    <a:cubicBezTo>
                      <a:pt x="239" y="23"/>
                      <a:pt x="279" y="33"/>
                      <a:pt x="300" y="52"/>
                    </a:cubicBezTo>
                    <a:cubicBezTo>
                      <a:pt x="300" y="377"/>
                      <a:pt x="300" y="377"/>
                      <a:pt x="300" y="377"/>
                    </a:cubicBezTo>
                    <a:cubicBezTo>
                      <a:pt x="274" y="361"/>
                      <a:pt x="235" y="353"/>
                      <a:pt x="185" y="353"/>
                    </a:cubicBezTo>
                    <a:cubicBezTo>
                      <a:pt x="128" y="353"/>
                      <a:pt x="72" y="363"/>
                      <a:pt x="47" y="368"/>
                    </a:cubicBezTo>
                    <a:lnTo>
                      <a:pt x="47" y="38"/>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grpSp>
        <p:pic>
          <p:nvPicPr>
            <p:cNvPr id="15" name="Picture 14"/>
            <p:cNvPicPr>
              <a:picLocks noChangeAspect="1"/>
            </p:cNvPicPr>
            <p:nvPr/>
          </p:nvPicPr>
          <p:blipFill rotWithShape="1">
            <a:blip r:embed="rId3" cstate="screen">
              <a:extLst>
                <a:ext uri="{28A0092B-C50C-407E-A947-70E740481C1C}">
                  <a14:useLocalDpi xmlns:a14="http://schemas.microsoft.com/office/drawing/2010/main"/>
                </a:ext>
              </a:extLst>
            </a:blip>
            <a:srcRect l="8737" b="36103"/>
            <a:stretch/>
          </p:blipFill>
          <p:spPr>
            <a:xfrm flipH="1">
              <a:off x="2020567" y="2720916"/>
              <a:ext cx="1273502" cy="1199508"/>
            </a:xfrm>
            <a:prstGeom prst="ellipse">
              <a:avLst/>
            </a:prstGeom>
          </p:spPr>
        </p:pic>
        <p:grpSp>
          <p:nvGrpSpPr>
            <p:cNvPr id="25" name="Group 24"/>
            <p:cNvGrpSpPr/>
            <p:nvPr/>
          </p:nvGrpSpPr>
          <p:grpSpPr>
            <a:xfrm>
              <a:off x="1807524" y="2597586"/>
              <a:ext cx="2121542" cy="1711584"/>
              <a:chOff x="538170" y="1063501"/>
              <a:chExt cx="2968934" cy="2395230"/>
            </a:xfrm>
          </p:grpSpPr>
          <p:sp>
            <p:nvSpPr>
              <p:cNvPr id="26" name="Freeform 167"/>
              <p:cNvSpPr>
                <a:spLocks noEditPoints="1"/>
              </p:cNvSpPr>
              <p:nvPr/>
            </p:nvSpPr>
            <p:spPr bwMode="auto">
              <a:xfrm rot="900000">
                <a:off x="538170" y="1063501"/>
                <a:ext cx="2968934" cy="2395230"/>
              </a:xfrm>
              <a:custGeom>
                <a:avLst/>
                <a:gdLst>
                  <a:gd name="T0" fmla="*/ 252 w 263"/>
                  <a:gd name="T1" fmla="*/ 177 h 212"/>
                  <a:gd name="T2" fmla="*/ 201 w 263"/>
                  <a:gd name="T3" fmla="*/ 144 h 212"/>
                  <a:gd name="T4" fmla="*/ 186 w 263"/>
                  <a:gd name="T5" fmla="*/ 141 h 212"/>
                  <a:gd name="T6" fmla="*/ 182 w 263"/>
                  <a:gd name="T7" fmla="*/ 143 h 212"/>
                  <a:gd name="T8" fmla="*/ 173 w 263"/>
                  <a:gd name="T9" fmla="*/ 138 h 212"/>
                  <a:gd name="T10" fmla="*/ 181 w 263"/>
                  <a:gd name="T11" fmla="*/ 75 h 212"/>
                  <a:gd name="T12" fmla="*/ 76 w 263"/>
                  <a:gd name="T13" fmla="*/ 11 h 212"/>
                  <a:gd name="T14" fmla="*/ 11 w 263"/>
                  <a:gd name="T15" fmla="*/ 117 h 212"/>
                  <a:gd name="T16" fmla="*/ 117 w 263"/>
                  <a:gd name="T17" fmla="*/ 181 h 212"/>
                  <a:gd name="T18" fmla="*/ 163 w 263"/>
                  <a:gd name="T19" fmla="*/ 153 h 212"/>
                  <a:gd name="T20" fmla="*/ 172 w 263"/>
                  <a:gd name="T21" fmla="*/ 158 h 212"/>
                  <a:gd name="T22" fmla="*/ 180 w 263"/>
                  <a:gd name="T23" fmla="*/ 176 h 212"/>
                  <a:gd name="T24" fmla="*/ 231 w 263"/>
                  <a:gd name="T25" fmla="*/ 209 h 212"/>
                  <a:gd name="T26" fmla="*/ 246 w 263"/>
                  <a:gd name="T27" fmla="*/ 211 h 212"/>
                  <a:gd name="T28" fmla="*/ 257 w 263"/>
                  <a:gd name="T29" fmla="*/ 203 h 212"/>
                  <a:gd name="T30" fmla="*/ 252 w 263"/>
                  <a:gd name="T31" fmla="*/ 177 h 212"/>
                  <a:gd name="T32" fmla="*/ 113 w 263"/>
                  <a:gd name="T33" fmla="*/ 162 h 212"/>
                  <a:gd name="T34" fmla="*/ 30 w 263"/>
                  <a:gd name="T35" fmla="*/ 112 h 212"/>
                  <a:gd name="T36" fmla="*/ 80 w 263"/>
                  <a:gd name="T37" fmla="*/ 29 h 212"/>
                  <a:gd name="T38" fmla="*/ 163 w 263"/>
                  <a:gd name="T39" fmla="*/ 80 h 212"/>
                  <a:gd name="T40" fmla="*/ 113 w 263"/>
                  <a:gd name="T41" fmla="*/ 16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3" h="212">
                    <a:moveTo>
                      <a:pt x="252" y="177"/>
                    </a:moveTo>
                    <a:cubicBezTo>
                      <a:pt x="201" y="144"/>
                      <a:pt x="201" y="144"/>
                      <a:pt x="201" y="144"/>
                    </a:cubicBezTo>
                    <a:cubicBezTo>
                      <a:pt x="196" y="141"/>
                      <a:pt x="191" y="140"/>
                      <a:pt x="186" y="141"/>
                    </a:cubicBezTo>
                    <a:cubicBezTo>
                      <a:pt x="185" y="142"/>
                      <a:pt x="183" y="142"/>
                      <a:pt x="182" y="143"/>
                    </a:cubicBezTo>
                    <a:cubicBezTo>
                      <a:pt x="173" y="138"/>
                      <a:pt x="173" y="138"/>
                      <a:pt x="173" y="138"/>
                    </a:cubicBezTo>
                    <a:cubicBezTo>
                      <a:pt x="183" y="119"/>
                      <a:pt x="187" y="97"/>
                      <a:pt x="181" y="75"/>
                    </a:cubicBezTo>
                    <a:cubicBezTo>
                      <a:pt x="170" y="28"/>
                      <a:pt x="123" y="0"/>
                      <a:pt x="76" y="11"/>
                    </a:cubicBezTo>
                    <a:cubicBezTo>
                      <a:pt x="29" y="22"/>
                      <a:pt x="0" y="70"/>
                      <a:pt x="11" y="117"/>
                    </a:cubicBezTo>
                    <a:cubicBezTo>
                      <a:pt x="23" y="163"/>
                      <a:pt x="70" y="192"/>
                      <a:pt x="117" y="181"/>
                    </a:cubicBezTo>
                    <a:cubicBezTo>
                      <a:pt x="136" y="176"/>
                      <a:pt x="151" y="166"/>
                      <a:pt x="163" y="153"/>
                    </a:cubicBezTo>
                    <a:cubicBezTo>
                      <a:pt x="172" y="158"/>
                      <a:pt x="172" y="158"/>
                      <a:pt x="172" y="158"/>
                    </a:cubicBezTo>
                    <a:cubicBezTo>
                      <a:pt x="171" y="165"/>
                      <a:pt x="174" y="172"/>
                      <a:pt x="180" y="176"/>
                    </a:cubicBezTo>
                    <a:cubicBezTo>
                      <a:pt x="231" y="209"/>
                      <a:pt x="231" y="209"/>
                      <a:pt x="231" y="209"/>
                    </a:cubicBezTo>
                    <a:cubicBezTo>
                      <a:pt x="236" y="212"/>
                      <a:pt x="241" y="212"/>
                      <a:pt x="246" y="211"/>
                    </a:cubicBezTo>
                    <a:cubicBezTo>
                      <a:pt x="250" y="210"/>
                      <a:pt x="255" y="207"/>
                      <a:pt x="257" y="203"/>
                    </a:cubicBezTo>
                    <a:cubicBezTo>
                      <a:pt x="263" y="194"/>
                      <a:pt x="261" y="182"/>
                      <a:pt x="252" y="177"/>
                    </a:cubicBezTo>
                    <a:close/>
                    <a:moveTo>
                      <a:pt x="113" y="162"/>
                    </a:moveTo>
                    <a:cubicBezTo>
                      <a:pt x="76" y="171"/>
                      <a:pt x="39" y="149"/>
                      <a:pt x="30" y="112"/>
                    </a:cubicBezTo>
                    <a:cubicBezTo>
                      <a:pt x="21" y="75"/>
                      <a:pt x="44" y="38"/>
                      <a:pt x="80" y="29"/>
                    </a:cubicBezTo>
                    <a:cubicBezTo>
                      <a:pt x="117" y="20"/>
                      <a:pt x="154" y="43"/>
                      <a:pt x="163" y="80"/>
                    </a:cubicBezTo>
                    <a:cubicBezTo>
                      <a:pt x="172" y="117"/>
                      <a:pt x="149" y="154"/>
                      <a:pt x="113" y="162"/>
                    </a:cubicBezTo>
                    <a:close/>
                  </a:path>
                </a:pathLst>
              </a:custGeom>
              <a:solidFill>
                <a:schemeClr val="accent5"/>
              </a:solidFill>
              <a:ln w="571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9" name="Freeform 167"/>
              <p:cNvSpPr>
                <a:spLocks noEditPoints="1"/>
              </p:cNvSpPr>
              <p:nvPr/>
            </p:nvSpPr>
            <p:spPr bwMode="auto">
              <a:xfrm rot="900000">
                <a:off x="538170" y="1063501"/>
                <a:ext cx="2968934" cy="2395230"/>
              </a:xfrm>
              <a:custGeom>
                <a:avLst/>
                <a:gdLst>
                  <a:gd name="T0" fmla="*/ 252 w 263"/>
                  <a:gd name="T1" fmla="*/ 177 h 212"/>
                  <a:gd name="T2" fmla="*/ 201 w 263"/>
                  <a:gd name="T3" fmla="*/ 144 h 212"/>
                  <a:gd name="T4" fmla="*/ 186 w 263"/>
                  <a:gd name="T5" fmla="*/ 141 h 212"/>
                  <a:gd name="T6" fmla="*/ 182 w 263"/>
                  <a:gd name="T7" fmla="*/ 143 h 212"/>
                  <a:gd name="T8" fmla="*/ 173 w 263"/>
                  <a:gd name="T9" fmla="*/ 138 h 212"/>
                  <a:gd name="T10" fmla="*/ 181 w 263"/>
                  <a:gd name="T11" fmla="*/ 75 h 212"/>
                  <a:gd name="T12" fmla="*/ 76 w 263"/>
                  <a:gd name="T13" fmla="*/ 11 h 212"/>
                  <a:gd name="T14" fmla="*/ 11 w 263"/>
                  <a:gd name="T15" fmla="*/ 117 h 212"/>
                  <a:gd name="T16" fmla="*/ 117 w 263"/>
                  <a:gd name="T17" fmla="*/ 181 h 212"/>
                  <a:gd name="T18" fmla="*/ 163 w 263"/>
                  <a:gd name="T19" fmla="*/ 153 h 212"/>
                  <a:gd name="T20" fmla="*/ 172 w 263"/>
                  <a:gd name="T21" fmla="*/ 158 h 212"/>
                  <a:gd name="T22" fmla="*/ 180 w 263"/>
                  <a:gd name="T23" fmla="*/ 176 h 212"/>
                  <a:gd name="T24" fmla="*/ 231 w 263"/>
                  <a:gd name="T25" fmla="*/ 209 h 212"/>
                  <a:gd name="T26" fmla="*/ 246 w 263"/>
                  <a:gd name="T27" fmla="*/ 211 h 212"/>
                  <a:gd name="T28" fmla="*/ 257 w 263"/>
                  <a:gd name="T29" fmla="*/ 203 h 212"/>
                  <a:gd name="T30" fmla="*/ 252 w 263"/>
                  <a:gd name="T31" fmla="*/ 177 h 212"/>
                  <a:gd name="T32" fmla="*/ 113 w 263"/>
                  <a:gd name="T33" fmla="*/ 162 h 212"/>
                  <a:gd name="T34" fmla="*/ 30 w 263"/>
                  <a:gd name="T35" fmla="*/ 112 h 212"/>
                  <a:gd name="T36" fmla="*/ 80 w 263"/>
                  <a:gd name="T37" fmla="*/ 29 h 212"/>
                  <a:gd name="T38" fmla="*/ 163 w 263"/>
                  <a:gd name="T39" fmla="*/ 80 h 212"/>
                  <a:gd name="T40" fmla="*/ 113 w 263"/>
                  <a:gd name="T41" fmla="*/ 162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63" h="212">
                    <a:moveTo>
                      <a:pt x="252" y="177"/>
                    </a:moveTo>
                    <a:cubicBezTo>
                      <a:pt x="201" y="144"/>
                      <a:pt x="201" y="144"/>
                      <a:pt x="201" y="144"/>
                    </a:cubicBezTo>
                    <a:cubicBezTo>
                      <a:pt x="196" y="141"/>
                      <a:pt x="191" y="140"/>
                      <a:pt x="186" y="141"/>
                    </a:cubicBezTo>
                    <a:cubicBezTo>
                      <a:pt x="185" y="142"/>
                      <a:pt x="183" y="142"/>
                      <a:pt x="182" y="143"/>
                    </a:cubicBezTo>
                    <a:cubicBezTo>
                      <a:pt x="173" y="138"/>
                      <a:pt x="173" y="138"/>
                      <a:pt x="173" y="138"/>
                    </a:cubicBezTo>
                    <a:cubicBezTo>
                      <a:pt x="183" y="119"/>
                      <a:pt x="187" y="97"/>
                      <a:pt x="181" y="75"/>
                    </a:cubicBezTo>
                    <a:cubicBezTo>
                      <a:pt x="170" y="28"/>
                      <a:pt x="123" y="0"/>
                      <a:pt x="76" y="11"/>
                    </a:cubicBezTo>
                    <a:cubicBezTo>
                      <a:pt x="29" y="22"/>
                      <a:pt x="0" y="70"/>
                      <a:pt x="11" y="117"/>
                    </a:cubicBezTo>
                    <a:cubicBezTo>
                      <a:pt x="23" y="163"/>
                      <a:pt x="70" y="192"/>
                      <a:pt x="117" y="181"/>
                    </a:cubicBezTo>
                    <a:cubicBezTo>
                      <a:pt x="136" y="176"/>
                      <a:pt x="151" y="166"/>
                      <a:pt x="163" y="153"/>
                    </a:cubicBezTo>
                    <a:cubicBezTo>
                      <a:pt x="172" y="158"/>
                      <a:pt x="172" y="158"/>
                      <a:pt x="172" y="158"/>
                    </a:cubicBezTo>
                    <a:cubicBezTo>
                      <a:pt x="171" y="165"/>
                      <a:pt x="174" y="172"/>
                      <a:pt x="180" y="176"/>
                    </a:cubicBezTo>
                    <a:cubicBezTo>
                      <a:pt x="231" y="209"/>
                      <a:pt x="231" y="209"/>
                      <a:pt x="231" y="209"/>
                    </a:cubicBezTo>
                    <a:cubicBezTo>
                      <a:pt x="236" y="212"/>
                      <a:pt x="241" y="212"/>
                      <a:pt x="246" y="211"/>
                    </a:cubicBezTo>
                    <a:cubicBezTo>
                      <a:pt x="250" y="210"/>
                      <a:pt x="255" y="207"/>
                      <a:pt x="257" y="203"/>
                    </a:cubicBezTo>
                    <a:cubicBezTo>
                      <a:pt x="263" y="194"/>
                      <a:pt x="261" y="182"/>
                      <a:pt x="252" y="177"/>
                    </a:cubicBezTo>
                    <a:close/>
                    <a:moveTo>
                      <a:pt x="113" y="162"/>
                    </a:moveTo>
                    <a:cubicBezTo>
                      <a:pt x="76" y="171"/>
                      <a:pt x="39" y="149"/>
                      <a:pt x="30" y="112"/>
                    </a:cubicBezTo>
                    <a:cubicBezTo>
                      <a:pt x="21" y="75"/>
                      <a:pt x="44" y="38"/>
                      <a:pt x="80" y="29"/>
                    </a:cubicBezTo>
                    <a:cubicBezTo>
                      <a:pt x="117" y="20"/>
                      <a:pt x="154" y="43"/>
                      <a:pt x="163" y="80"/>
                    </a:cubicBezTo>
                    <a:cubicBezTo>
                      <a:pt x="172" y="117"/>
                      <a:pt x="149" y="154"/>
                      <a:pt x="113" y="162"/>
                    </a:cubicBezTo>
                    <a:close/>
                  </a:path>
                </a:pathLst>
              </a:custGeom>
              <a:solidFill>
                <a:srgbClr val="004E7D"/>
              </a:solidFill>
              <a:ln>
                <a:noFill/>
              </a:ln>
              <a:effectLst>
                <a:outerShdw blurRad="50800" dist="38100" dir="8100000" algn="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spTree>
    <p:extLst>
      <p:ext uri="{BB962C8B-B14F-4D97-AF65-F5344CB8AC3E}">
        <p14:creationId xmlns:p14="http://schemas.microsoft.com/office/powerpoint/2010/main" val="313805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804863" y="3352800"/>
            <a:ext cx="5639480" cy="0"/>
          </a:xfrm>
          <a:prstGeom prst="line">
            <a:avLst/>
          </a:prstGeom>
          <a:ln/>
        </p:spPr>
        <p:style>
          <a:lnRef idx="1">
            <a:schemeClr val="accent5"/>
          </a:lnRef>
          <a:fillRef idx="0">
            <a:schemeClr val="accent5"/>
          </a:fillRef>
          <a:effectRef idx="0">
            <a:schemeClr val="accent5"/>
          </a:effectRef>
          <a:fontRef idx="minor">
            <a:schemeClr val="tx1"/>
          </a:fontRef>
        </p:style>
      </p:cxnSp>
      <p:sp>
        <p:nvSpPr>
          <p:cNvPr id="3" name="Title 1"/>
          <p:cNvSpPr txBox="1">
            <a:spLocks/>
          </p:cNvSpPr>
          <p:nvPr/>
        </p:nvSpPr>
        <p:spPr>
          <a:xfrm>
            <a:off x="798815" y="315738"/>
            <a:ext cx="7680960" cy="490356"/>
          </a:xfrm>
          <a:prstGeom prst="rect">
            <a:avLst/>
          </a:prstGeom>
        </p:spPr>
        <p:txBody>
          <a:bodyPr vert="horz" lIns="0" tIns="0" rIns="0" bIns="0" rtlCol="0" anchor="ctr">
            <a:normAutofit/>
          </a:bodyPr>
          <a:lstStyle>
            <a:lvl1pPr algn="l" defTabSz="914400" rtl="0" eaLnBrk="1" latinLnBrk="0" hangingPunct="1">
              <a:spcBef>
                <a:spcPct val="0"/>
              </a:spcBef>
              <a:buNone/>
              <a:defRPr sz="3200" b="0" kern="1200">
                <a:solidFill>
                  <a:schemeClr val="tx2"/>
                </a:solidFill>
                <a:latin typeface="Arial" panose="020B0604020202020204" pitchFamily="34" charset="0"/>
                <a:ea typeface="+mj-ea"/>
                <a:cs typeface="Arial" panose="020B0604020202020204" pitchFamily="34" charset="0"/>
              </a:defRPr>
            </a:lvl1pPr>
          </a:lstStyle>
          <a:p>
            <a:r>
              <a:rPr lang="en-US" sz="2800" dirty="0">
                <a:solidFill>
                  <a:srgbClr val="FFFFFF"/>
                </a:solidFill>
              </a:rPr>
              <a:t>At Your Service</a:t>
            </a:r>
            <a:endParaRPr lang="en-US" sz="2800" b="1" dirty="0">
              <a:solidFill>
                <a:srgbClr val="FFFFFF"/>
              </a:solidFill>
            </a:endParaRPr>
          </a:p>
        </p:txBody>
      </p:sp>
      <p:sp>
        <p:nvSpPr>
          <p:cNvPr id="2" name="Rectangle 1"/>
          <p:cNvSpPr/>
          <p:nvPr/>
        </p:nvSpPr>
        <p:spPr>
          <a:xfrm>
            <a:off x="719519" y="2805406"/>
            <a:ext cx="6210300" cy="1231106"/>
          </a:xfrm>
          <a:prstGeom prst="rect">
            <a:avLst/>
          </a:prstGeom>
        </p:spPr>
        <p:txBody>
          <a:bodyPr wrap="square">
            <a:spAutoFit/>
          </a:bodyPr>
          <a:lstStyle/>
          <a:p>
            <a:pPr marL="0" lvl="2">
              <a:spcBef>
                <a:spcPts val="3000"/>
              </a:spcBef>
            </a:pPr>
            <a:r>
              <a:rPr lang="en-US" sz="2800" dirty="0">
                <a:solidFill>
                  <a:srgbClr val="00A9E0"/>
                </a:solidFill>
              </a:rPr>
              <a:t>Questions?</a:t>
            </a:r>
          </a:p>
          <a:p>
            <a:pPr marL="0" lvl="2">
              <a:spcBef>
                <a:spcPts val="1200"/>
              </a:spcBef>
            </a:pPr>
            <a:r>
              <a:rPr lang="en-US" sz="2400" dirty="0">
                <a:solidFill>
                  <a:srgbClr val="0C0C0C"/>
                </a:solidFill>
              </a:rPr>
              <a:t>Need support at point of sale?</a:t>
            </a:r>
          </a:p>
          <a:p>
            <a:pPr marL="0" lvl="2"/>
            <a:endParaRPr lang="en-US" sz="1200" dirty="0">
              <a:solidFill>
                <a:srgbClr val="3A3A3A"/>
              </a:solidFill>
            </a:endParaRPr>
          </a:p>
        </p:txBody>
      </p:sp>
      <p:sp>
        <p:nvSpPr>
          <p:cNvPr id="25" name="Text Placeholder 24"/>
          <p:cNvSpPr>
            <a:spLocks noGrp="1"/>
          </p:cNvSpPr>
          <p:nvPr>
            <p:ph type="body" sz="quarter" idx="11"/>
          </p:nvPr>
        </p:nvSpPr>
        <p:spPr>
          <a:xfrm>
            <a:off x="5791200" y="4789251"/>
            <a:ext cx="2688575" cy="1473926"/>
          </a:xfrm>
        </p:spPr>
        <p:txBody>
          <a:bodyPr/>
          <a:lstStyle/>
          <a:p>
            <a:pPr algn="ctr"/>
            <a:r>
              <a:rPr lang="en-US" b="1" dirty="0">
                <a:solidFill>
                  <a:schemeClr val="tx1"/>
                </a:solidFill>
                <a:latin typeface="Arial" panose="020B0604020202020204" pitchFamily="34" charset="0"/>
              </a:rPr>
              <a:t>555.555.5555</a:t>
            </a:r>
          </a:p>
          <a:p>
            <a:pPr algn="ctr"/>
            <a:r>
              <a:rPr lang="en-US" sz="1200" dirty="0">
                <a:solidFill>
                  <a:schemeClr val="tx1"/>
                </a:solidFill>
                <a:latin typeface="Arial" panose="020B0604020202020204" pitchFamily="34" charset="0"/>
              </a:rPr>
              <a:t>email@protective.com</a:t>
            </a:r>
            <a:endParaRPr lang="en-US" sz="1400" dirty="0">
              <a:solidFill>
                <a:schemeClr val="tx1"/>
              </a:solidFill>
              <a:latin typeface="Arial" panose="020B0604020202020204" pitchFamily="34" charset="0"/>
            </a:endParaRPr>
          </a:p>
        </p:txBody>
      </p:sp>
      <p:sp>
        <p:nvSpPr>
          <p:cNvPr id="7" name="Picture Placeholder 6"/>
          <p:cNvSpPr>
            <a:spLocks noGrp="1"/>
          </p:cNvSpPr>
          <p:nvPr>
            <p:ph type="pic" sz="quarter" idx="10"/>
          </p:nvPr>
        </p:nvSpPr>
        <p:spPr/>
      </p:sp>
      <p:cxnSp>
        <p:nvCxnSpPr>
          <p:cNvPr id="28" name="Straight Connector 27"/>
          <p:cNvCxnSpPr/>
          <p:nvPr/>
        </p:nvCxnSpPr>
        <p:spPr>
          <a:xfrm>
            <a:off x="7850414" y="3352800"/>
            <a:ext cx="880676" cy="0"/>
          </a:xfrm>
          <a:prstGeom prst="line">
            <a:avLst/>
          </a:prstGeom>
          <a:ln/>
        </p:spPr>
        <p:style>
          <a:lnRef idx="1">
            <a:schemeClr val="accent5"/>
          </a:lnRef>
          <a:fillRef idx="0">
            <a:schemeClr val="accent5"/>
          </a:fillRef>
          <a:effectRef idx="0">
            <a:schemeClr val="accent5"/>
          </a:effectRef>
          <a:fontRef idx="minor">
            <a:schemeClr val="tx1"/>
          </a:fontRef>
        </p:style>
      </p:cxnSp>
      <p:sp>
        <p:nvSpPr>
          <p:cNvPr id="9" name="Rectangle 8"/>
          <p:cNvSpPr/>
          <p:nvPr/>
        </p:nvSpPr>
        <p:spPr>
          <a:xfrm>
            <a:off x="5714970" y="4238630"/>
            <a:ext cx="2901726" cy="461665"/>
          </a:xfrm>
          <a:prstGeom prst="rect">
            <a:avLst/>
          </a:prstGeom>
          <a:solidFill>
            <a:schemeClr val="bg1"/>
          </a:solidFill>
        </p:spPr>
        <p:txBody>
          <a:bodyPr wrap="square">
            <a:spAutoFit/>
          </a:bodyPr>
          <a:lstStyle/>
          <a:p>
            <a:pPr marL="0" lvl="2" algn="ctr"/>
            <a:r>
              <a:rPr lang="en-US" sz="2400" dirty="0">
                <a:solidFill>
                  <a:srgbClr val="7AC143"/>
                </a:solidFill>
              </a:rPr>
              <a:t>Give me a call!</a:t>
            </a:r>
          </a:p>
        </p:txBody>
      </p:sp>
      <p:sp>
        <p:nvSpPr>
          <p:cNvPr id="4" name="Rectangle 3"/>
          <p:cNvSpPr/>
          <p:nvPr/>
        </p:nvSpPr>
        <p:spPr>
          <a:xfrm>
            <a:off x="616945" y="6114361"/>
            <a:ext cx="1608462" cy="6279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24859" y="6129077"/>
            <a:ext cx="1252677" cy="518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9243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9183" y="1714218"/>
            <a:ext cx="8043305" cy="4795836"/>
          </a:xfrm>
        </p:spPr>
        <p:txBody>
          <a:bodyPr>
            <a:noAutofit/>
          </a:bodyPr>
          <a:lstStyle/>
          <a:p>
            <a:pPr marL="0" indent="0">
              <a:lnSpc>
                <a:spcPct val="100000"/>
              </a:lnSpc>
              <a:spcBef>
                <a:spcPts val="1200"/>
              </a:spcBef>
              <a:buNone/>
            </a:pPr>
            <a:r>
              <a:rPr lang="en-US" sz="1200" dirty="0">
                <a:solidFill>
                  <a:schemeClr val="bg1">
                    <a:lumMod val="50000"/>
                  </a:schemeClr>
                </a:solidFill>
              </a:rPr>
              <a:t>Certificates of deposit (CDs) and fixed indexed annuities such as Protective Indexed Annuity NY have some similarities such as fixed maturities and some level of principal protection. Nevertheless, CDs and annuities are investment vehicles with different liquidity, income guarantees, sensitivity to changes in interest rates, and fees and charges applicable to the Protective Indexed Annuity NY. CDs are generally issued by banks, and in most cases, are insured by the Federal Deposit Insurance Corporation (FDIC) for up to $250,000 per depositor. Should the bank fail, the FDIC guarantees CDs up to this amount. Annuities, however, are backed only by the credit quality of the issuer and are not insured by the U.S. government. The tax treatment of annuities is subject to change. Withdrawals of earnings from an annuity will be subject to income tax and may be subject to a 10% IRS penalty tax if taken before age 59½. Changes in tax rates and tax treatment of earnings may impact results. Tax deferral offers no additional value if an annuity is used to fund a qualified plan, such as an IRA. You should consider these differences before purchasing an annuity.</a:t>
            </a:r>
          </a:p>
          <a:p>
            <a:pPr marL="0" indent="0">
              <a:lnSpc>
                <a:spcPct val="100000"/>
              </a:lnSpc>
              <a:spcBef>
                <a:spcPts val="1200"/>
              </a:spcBef>
              <a:buNone/>
            </a:pPr>
            <a:endParaRPr lang="en-US" sz="1250" dirty="0">
              <a:solidFill>
                <a:schemeClr val="bg1">
                  <a:lumMod val="50000"/>
                </a:schemeClr>
              </a:solidFill>
            </a:endParaRPr>
          </a:p>
        </p:txBody>
      </p:sp>
      <p:sp>
        <p:nvSpPr>
          <p:cNvPr id="4" name="Title 1">
            <a:extLst>
              <a:ext uri="{FF2B5EF4-FFF2-40B4-BE49-F238E27FC236}">
                <a16:creationId xmlns:a16="http://schemas.microsoft.com/office/drawing/2014/main" id="{1B407F2C-5831-4835-85A6-54CA58F76432}"/>
              </a:ext>
            </a:extLst>
          </p:cNvPr>
          <p:cNvSpPr txBox="1">
            <a:spLocks/>
          </p:cNvSpPr>
          <p:nvPr/>
        </p:nvSpPr>
        <p:spPr>
          <a:xfrm>
            <a:off x="687424" y="254000"/>
            <a:ext cx="8534400" cy="655638"/>
          </a:xfrm>
          <a:prstGeom prst="rect">
            <a:avLst/>
          </a:prstGeom>
        </p:spPr>
        <p:txBody>
          <a:bodyPr anchor="ctr"/>
          <a:lstStyle>
            <a:lvl1pPr algn="l" defTabSz="914400" rtl="0" eaLnBrk="1" latinLnBrk="0" hangingPunct="1">
              <a:spcBef>
                <a:spcPct val="0"/>
              </a:spcBef>
              <a:buNone/>
              <a:defRPr sz="3200" b="0" kern="120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Important Information</a:t>
            </a:r>
          </a:p>
        </p:txBody>
      </p:sp>
    </p:spTree>
    <p:extLst>
      <p:ext uri="{BB962C8B-B14F-4D97-AF65-F5344CB8AC3E}">
        <p14:creationId xmlns:p14="http://schemas.microsoft.com/office/powerpoint/2010/main" val="336152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1883" y="1503398"/>
            <a:ext cx="8043305" cy="4795836"/>
          </a:xfrm>
        </p:spPr>
        <p:txBody>
          <a:bodyPr>
            <a:noAutofit/>
          </a:bodyPr>
          <a:lstStyle/>
          <a:p>
            <a:pPr marL="0" indent="0">
              <a:spcBef>
                <a:spcPts val="600"/>
              </a:spcBef>
              <a:buNone/>
            </a:pPr>
            <a:r>
              <a:rPr lang="en-US" sz="1200" dirty="0">
                <a:solidFill>
                  <a:schemeClr val="bg1">
                    <a:lumMod val="50000"/>
                  </a:schemeClr>
                </a:solidFill>
              </a:rPr>
              <a:t>The S&amp;P 500 Index is a product of S&amp;P Dow Jones Indices LLC, a division of S&amp;P Global, or its affiliates (“SPDJI”), and has been licensed for use by Protective Life.  Standard &amp; Poor’s</a:t>
            </a:r>
            <a:r>
              <a:rPr lang="en-US" sz="1200" baseline="30000" dirty="0">
                <a:solidFill>
                  <a:schemeClr val="bg1">
                    <a:lumMod val="50000"/>
                  </a:schemeClr>
                </a:solidFill>
              </a:rPr>
              <a:t>®</a:t>
            </a:r>
            <a:r>
              <a:rPr lang="en-US" sz="1200" dirty="0">
                <a:solidFill>
                  <a:schemeClr val="bg1">
                    <a:lumMod val="50000"/>
                  </a:schemeClr>
                </a:solidFill>
              </a:rPr>
              <a:t> and S&amp;P</a:t>
            </a:r>
            <a:r>
              <a:rPr lang="en-US" sz="1200" baseline="30000" dirty="0">
                <a:solidFill>
                  <a:schemeClr val="bg1">
                    <a:lumMod val="50000"/>
                  </a:schemeClr>
                </a:solidFill>
              </a:rPr>
              <a:t>®</a:t>
            </a:r>
            <a:r>
              <a:rPr lang="en-US" sz="1200" dirty="0">
                <a:solidFill>
                  <a:schemeClr val="bg1">
                    <a:lumMod val="50000"/>
                  </a:schemeClr>
                </a:solidFill>
              </a:rPr>
              <a:t> are registered trademarks of Standard &amp; Poor’s Financial Services LLC, a division of S&amp;P Global (“S&amp;P”); Dow Jones</a:t>
            </a:r>
            <a:r>
              <a:rPr lang="en-US" sz="1200" baseline="30000" dirty="0">
                <a:solidFill>
                  <a:schemeClr val="bg1">
                    <a:lumMod val="50000"/>
                  </a:schemeClr>
                </a:solidFill>
              </a:rPr>
              <a:t>®</a:t>
            </a:r>
            <a:r>
              <a:rPr lang="en-US" sz="1200" dirty="0">
                <a:solidFill>
                  <a:schemeClr val="bg1">
                    <a:lumMod val="50000"/>
                  </a:schemeClr>
                </a:solidFill>
              </a:rPr>
              <a:t> is a registered trademark of Dow Jones Trademark Holdings LLC (“Dow Jones”); and these trademarks have been licensed for use by SPDJI and sublicensed for certain purposes by Protective Life. It is not possible to invest directly in an index. Protective indexed and index-linked annuities are not sponsored, endorsed, sold or promoted by SPDJI, Dow Jones, S&amp;P, </a:t>
            </a:r>
            <a:br>
              <a:rPr lang="en-US" sz="1200" dirty="0">
                <a:solidFill>
                  <a:schemeClr val="bg1">
                    <a:lumMod val="50000"/>
                  </a:schemeClr>
                </a:solidFill>
              </a:rPr>
            </a:br>
            <a:r>
              <a:rPr lang="en-US" sz="1200" dirty="0">
                <a:solidFill>
                  <a:schemeClr val="bg1">
                    <a:lumMod val="50000"/>
                  </a:schemeClr>
                </a:solidFill>
              </a:rPr>
              <a:t>any of their respective affiliates (collectively, “S&amp;P Dow Jones Indices”). S&amp;P Dow Jones Indices makes no representation or warranty, express or implied, to the owners of Protective indexed or index-linked annuities </a:t>
            </a:r>
            <a:br>
              <a:rPr lang="en-US" sz="1200" dirty="0">
                <a:solidFill>
                  <a:schemeClr val="bg1">
                    <a:lumMod val="50000"/>
                  </a:schemeClr>
                </a:solidFill>
              </a:rPr>
            </a:br>
            <a:r>
              <a:rPr lang="en-US" sz="1200" dirty="0">
                <a:solidFill>
                  <a:schemeClr val="bg1">
                    <a:lumMod val="50000"/>
                  </a:schemeClr>
                </a:solidFill>
              </a:rPr>
              <a:t>or any member of the public regarding the advisability of investing in securities generally or in Protective indexed </a:t>
            </a:r>
            <a:br>
              <a:rPr lang="en-US" sz="1200" dirty="0">
                <a:solidFill>
                  <a:schemeClr val="bg1">
                    <a:lumMod val="50000"/>
                  </a:schemeClr>
                </a:solidFill>
              </a:rPr>
            </a:br>
            <a:r>
              <a:rPr lang="en-US" sz="1200" dirty="0">
                <a:solidFill>
                  <a:schemeClr val="bg1">
                    <a:lumMod val="50000"/>
                  </a:schemeClr>
                </a:solidFill>
              </a:rPr>
              <a:t>or index-linked annuities particularly or the ability of the S&amp;P 500 Index to track general market performance. </a:t>
            </a:r>
            <a:br>
              <a:rPr lang="en-US" sz="1200" dirty="0">
                <a:solidFill>
                  <a:schemeClr val="bg1">
                    <a:lumMod val="50000"/>
                  </a:schemeClr>
                </a:solidFill>
              </a:rPr>
            </a:br>
            <a:r>
              <a:rPr lang="en-US" sz="1200" dirty="0">
                <a:solidFill>
                  <a:schemeClr val="bg1">
                    <a:lumMod val="50000"/>
                  </a:schemeClr>
                </a:solidFill>
              </a:rPr>
              <a:t>Past performance of an index is not an indication or guarantee of future results. S&amp;P Dow Jones Indices’ only relationship to Protective Life with respect to the S&amp;P 500 Index is the licensing of the Index and certain trademarks, service marks and/or trade names of S&amp;P Dow Jones Indices and/or its licensors. The S&amp;P 500 Index is determined, composed and calculated by S&amp;P Dow Jones Indices without regard to Protective Life or any of its products. </a:t>
            </a:r>
            <a:br>
              <a:rPr lang="en-US" sz="1200" dirty="0">
                <a:solidFill>
                  <a:schemeClr val="bg1">
                    <a:lumMod val="50000"/>
                  </a:schemeClr>
                </a:solidFill>
              </a:rPr>
            </a:br>
            <a:r>
              <a:rPr lang="en-US" sz="1200" dirty="0">
                <a:solidFill>
                  <a:schemeClr val="bg1">
                    <a:lumMod val="50000"/>
                  </a:schemeClr>
                </a:solidFill>
              </a:rPr>
              <a:t>S&amp;P Dow Jones Indices have no obligation to take the needs of Protective Life or the owners of any of its products into consideration in determining, composing or calculating the S&amp;P 500 Index. S&amp;P Dow Jones Indices is not responsible for and has not participated in the determination of the prices, and amount of any Protective indexed </a:t>
            </a:r>
            <a:br>
              <a:rPr lang="en-US" sz="1200" dirty="0">
                <a:solidFill>
                  <a:schemeClr val="bg1">
                    <a:lumMod val="50000"/>
                  </a:schemeClr>
                </a:solidFill>
              </a:rPr>
            </a:br>
            <a:r>
              <a:rPr lang="en-US" sz="1200" dirty="0">
                <a:solidFill>
                  <a:schemeClr val="bg1">
                    <a:lumMod val="50000"/>
                  </a:schemeClr>
                </a:solidFill>
              </a:rPr>
              <a:t>or index-linked annuity or the timing of the issuance or sale such product or in the determination or calculation </a:t>
            </a:r>
            <a:br>
              <a:rPr lang="en-US" sz="1200" dirty="0">
                <a:solidFill>
                  <a:schemeClr val="bg1">
                    <a:lumMod val="50000"/>
                  </a:schemeClr>
                </a:solidFill>
              </a:rPr>
            </a:br>
            <a:r>
              <a:rPr lang="en-US" sz="1200" dirty="0">
                <a:solidFill>
                  <a:schemeClr val="bg1">
                    <a:lumMod val="50000"/>
                  </a:schemeClr>
                </a:solidFill>
              </a:rPr>
              <a:t>of the equation by which any Protective annuity contract value is to be converted into cash, surrendered or redeemed, as the case may be. S&amp;P Dow Jones Indices has no obligation or liability in connection with the administration, marketing or trading of any Protective indexed or index-linked annuity. There is no assurance </a:t>
            </a:r>
            <a:br>
              <a:rPr lang="en-US" sz="1200" dirty="0">
                <a:solidFill>
                  <a:schemeClr val="bg1">
                    <a:lumMod val="50000"/>
                  </a:schemeClr>
                </a:solidFill>
              </a:rPr>
            </a:br>
            <a:r>
              <a:rPr lang="en-US" sz="1200" dirty="0">
                <a:solidFill>
                  <a:schemeClr val="bg1">
                    <a:lumMod val="50000"/>
                  </a:schemeClr>
                </a:solidFill>
              </a:rPr>
              <a:t>that investment products based on the S&amp;P 500 Index will accurately track index performance or provide positive investment returns.  S&amp;P Dow Jones Indices LLC is not an investment or tax professional. A tax professional should be consulted to evaluate the impact of any tax-exempt securities on portfolios and the tax consequences of making any particular investment decision. Inclusion of a security within an index is not a recommendation by S&amp;P Dow Jones Indices to buy, sell, or hold such security, nor is it considered to be investment advice.   </a:t>
            </a:r>
          </a:p>
          <a:p>
            <a:pPr marL="0" indent="0">
              <a:lnSpc>
                <a:spcPct val="100000"/>
              </a:lnSpc>
              <a:spcBef>
                <a:spcPts val="600"/>
              </a:spcBef>
              <a:buNone/>
            </a:pPr>
            <a:endParaRPr lang="en-US" sz="1200" dirty="0">
              <a:solidFill>
                <a:schemeClr val="bg1">
                  <a:lumMod val="50000"/>
                </a:schemeClr>
              </a:solidFill>
            </a:endParaRPr>
          </a:p>
        </p:txBody>
      </p:sp>
      <p:sp>
        <p:nvSpPr>
          <p:cNvPr id="6" name="Title 1"/>
          <p:cNvSpPr txBox="1">
            <a:spLocks/>
          </p:cNvSpPr>
          <p:nvPr/>
        </p:nvSpPr>
        <p:spPr>
          <a:xfrm>
            <a:off x="687424" y="254000"/>
            <a:ext cx="8534400" cy="655638"/>
          </a:xfrm>
          <a:prstGeom prst="rect">
            <a:avLst/>
          </a:prstGeom>
        </p:spPr>
        <p:txBody>
          <a:bodyPr anchor="ctr"/>
          <a:lstStyle>
            <a:lvl1pPr algn="l" defTabSz="914400" rtl="0" eaLnBrk="1" latinLnBrk="0" hangingPunct="1">
              <a:spcBef>
                <a:spcPct val="0"/>
              </a:spcBef>
              <a:buNone/>
              <a:defRPr sz="3200" b="0" kern="120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Important Information</a:t>
            </a:r>
          </a:p>
        </p:txBody>
      </p:sp>
    </p:spTree>
    <p:extLst>
      <p:ext uri="{BB962C8B-B14F-4D97-AF65-F5344CB8AC3E}">
        <p14:creationId xmlns:p14="http://schemas.microsoft.com/office/powerpoint/2010/main" val="3348020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4724" y="1498602"/>
            <a:ext cx="8043305" cy="4795836"/>
          </a:xfrm>
        </p:spPr>
        <p:txBody>
          <a:bodyPr>
            <a:noAutofit/>
          </a:bodyPr>
          <a:lstStyle/>
          <a:p>
            <a:pPr marL="0" indent="0">
              <a:lnSpc>
                <a:spcPct val="100000"/>
              </a:lnSpc>
              <a:spcBef>
                <a:spcPts val="1200"/>
              </a:spcBef>
              <a:buNone/>
            </a:pPr>
            <a:r>
              <a:rPr lang="en-US" sz="1250" dirty="0">
                <a:solidFill>
                  <a:schemeClr val="bg1">
                    <a:lumMod val="50000"/>
                  </a:schemeClr>
                </a:solidFill>
              </a:rPr>
              <a:t>NEITHER S&amp;P DOW JONES INDICES NOR THIRD PARTY LICENSOR GUARANTEES THE ADEQUACY, ACCURACY, TIMELINESS AND/OR THE COMPLETENESS OF THE S&amp;P 500 INDEX OR ANY DATA RELATED THERETO OR ANY COMMUNICATION, INCLUDING BUT NOT LIMITED TO, ORAL OR WRITTEN COMMUNICATION (INCLUDING ELECTRONIC COMMUNICATIONS) WITH RESPECT THERETO.  S&amp;P DOW JONES INDICES SHALL NOT BE SUBJECT TO ANY DAMAGES OR LIABILITY FOR ANY ERRORS, OMISSIONS, OR DELAYS THEREIN.  S&amp;P DOW JONES INDICES MAKES NO EXPRESS OR IMPLIED WARRANTIES, AND EXPRESSLY DISCLAIMS ALL WARRANTIES, OF MERCHANTABILITY OR FITNESS FOR A PARTICULAR PURPOSE OR USE OR AS TO RESULTS TO BE OBTAINED BY PROTECTIVE LIFE, OWNERS OF ANY PROTECIVE INDEXED OR INDEX-LINKED ANNUITY, OR ANY OTHER PERSON OR ENTITY FROM THE USE OF THE S&amp;P 500 INDEX OR WITH RESPECT TO ANY DATA RELATED THERETO.  WITHOUT LIMITING ANY OF THE FOREGOING, IN NO EVENT WHATSOEVER SHALL S&amp;P DOW JONES INDICES BE LIABLE FOR ANY INDIRECT, SPECIAL, INCIDENTAL, PUNITIVE, OR CONSEQUENTIAL DAMAGES INCLUDING BUT NOT LIMITED TO, LOSS OF PROFITS, TRADING LOSSES, LOST TIME </a:t>
            </a:r>
            <a:br>
              <a:rPr lang="en-US" sz="1250" dirty="0">
                <a:solidFill>
                  <a:schemeClr val="bg1">
                    <a:lumMod val="50000"/>
                  </a:schemeClr>
                </a:solidFill>
              </a:rPr>
            </a:br>
            <a:r>
              <a:rPr lang="en-US" sz="1250" dirty="0">
                <a:solidFill>
                  <a:schemeClr val="bg1">
                    <a:lumMod val="50000"/>
                  </a:schemeClr>
                </a:solidFill>
              </a:rPr>
              <a:t>OR GOODWILL, EVEN IF THEY HAVE BEEN ADVISED OF THE POSSIBLITY OF SUCH DAMAGES, WHETHER IN CONTRACT, TORT, STRICT LIABILITY, OR OTHERWISE.  THERE ARE NO THIRD-PARTY BENEFICIARIES OF ANY AGREEMENTS OR ARRANGEMENTS BETWEEN S&amp;P DOW JONES INDICES AND PROTECTIVE LIFE, OTHER THAN THE LICENSORS OF S&amp;P DOW JONES INDICES.</a:t>
            </a:r>
          </a:p>
        </p:txBody>
      </p:sp>
      <p:sp>
        <p:nvSpPr>
          <p:cNvPr id="4" name="Title 1">
            <a:extLst>
              <a:ext uri="{FF2B5EF4-FFF2-40B4-BE49-F238E27FC236}">
                <a16:creationId xmlns:a16="http://schemas.microsoft.com/office/drawing/2014/main" id="{70AF2E9A-8D42-4502-B026-71080FA1C6FB}"/>
              </a:ext>
            </a:extLst>
          </p:cNvPr>
          <p:cNvSpPr txBox="1">
            <a:spLocks/>
          </p:cNvSpPr>
          <p:nvPr/>
        </p:nvSpPr>
        <p:spPr>
          <a:xfrm>
            <a:off x="687424" y="254000"/>
            <a:ext cx="8534400" cy="655638"/>
          </a:xfrm>
          <a:prstGeom prst="rect">
            <a:avLst/>
          </a:prstGeom>
        </p:spPr>
        <p:txBody>
          <a:bodyPr anchor="ctr"/>
          <a:lstStyle>
            <a:lvl1pPr algn="l" defTabSz="914400" rtl="0" eaLnBrk="1" latinLnBrk="0" hangingPunct="1">
              <a:spcBef>
                <a:spcPct val="0"/>
              </a:spcBef>
              <a:buNone/>
              <a:defRPr sz="3200" b="0" kern="120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Important Information</a:t>
            </a:r>
          </a:p>
        </p:txBody>
      </p:sp>
    </p:spTree>
    <p:extLst>
      <p:ext uri="{BB962C8B-B14F-4D97-AF65-F5344CB8AC3E}">
        <p14:creationId xmlns:p14="http://schemas.microsoft.com/office/powerpoint/2010/main" val="2431545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640" y="1521877"/>
            <a:ext cx="8043305" cy="4795836"/>
          </a:xfrm>
        </p:spPr>
        <p:txBody>
          <a:bodyPr>
            <a:noAutofit/>
          </a:bodyPr>
          <a:lstStyle/>
          <a:p>
            <a:pPr marL="0" indent="0">
              <a:lnSpc>
                <a:spcPct val="100000"/>
              </a:lnSpc>
              <a:spcBef>
                <a:spcPts val="600"/>
              </a:spcBef>
              <a:buNone/>
            </a:pPr>
            <a:r>
              <a:rPr lang="en-US" sz="1250" dirty="0">
                <a:solidFill>
                  <a:schemeClr val="bg1">
                    <a:lumMod val="50000"/>
                  </a:schemeClr>
                </a:solidFill>
                <a:latin typeface="+mn-lt"/>
              </a:rPr>
              <a:t>Protective</a:t>
            </a:r>
            <a:r>
              <a:rPr lang="en-US" sz="1250" baseline="30000" dirty="0">
                <a:solidFill>
                  <a:schemeClr val="bg1">
                    <a:lumMod val="50000"/>
                  </a:schemeClr>
                </a:solidFill>
                <a:latin typeface="+mn-lt"/>
                <a:cs typeface="Arial"/>
              </a:rPr>
              <a:t>®</a:t>
            </a:r>
            <a:r>
              <a:rPr lang="en-US" sz="1250" dirty="0">
                <a:solidFill>
                  <a:schemeClr val="bg1">
                    <a:lumMod val="50000"/>
                  </a:schemeClr>
                </a:solidFill>
                <a:latin typeface="+mn-lt"/>
              </a:rPr>
              <a:t> is a registered trademark.  </a:t>
            </a:r>
          </a:p>
          <a:p>
            <a:pPr marL="0" indent="0">
              <a:lnSpc>
                <a:spcPct val="100000"/>
              </a:lnSpc>
              <a:spcBef>
                <a:spcPts val="600"/>
              </a:spcBef>
              <a:buNone/>
            </a:pPr>
            <a:r>
              <a:rPr lang="en-US" sz="1250" dirty="0">
                <a:solidFill>
                  <a:schemeClr val="bg1">
                    <a:lumMod val="50000"/>
                  </a:schemeClr>
                </a:solidFill>
                <a:latin typeface="+mn-lt"/>
              </a:rPr>
              <a:t>Protective Life sets interest rates at its sole discretion and cannot guarantee or predict future interest rates.</a:t>
            </a:r>
            <a:br>
              <a:rPr lang="en-US" sz="1250" dirty="0">
                <a:solidFill>
                  <a:schemeClr val="bg1">
                    <a:lumMod val="50000"/>
                  </a:schemeClr>
                </a:solidFill>
                <a:latin typeface="+mn-lt"/>
              </a:rPr>
            </a:br>
            <a:r>
              <a:rPr lang="en-US" sz="1250" dirty="0">
                <a:solidFill>
                  <a:schemeClr val="bg1">
                    <a:lumMod val="50000"/>
                  </a:schemeClr>
                </a:solidFill>
                <a:latin typeface="+mn-lt"/>
              </a:rPr>
              <a:t>All non-guaranteed components of the indexing formula may change and could be different in the future. Indexed interest could be less than that earned in a traditional fixed annuity and could be zero. For product details, benefits, limitations and exclusions, please consult the contract, product guide and disclosure statement. These documents describe the terms and conditions that control the insurance company’s contractual obligations. All payments and guarantees are subject to the claims-paying ability of Protective </a:t>
            </a:r>
            <a:br>
              <a:rPr lang="en-US" sz="1250" dirty="0">
                <a:solidFill>
                  <a:schemeClr val="bg1">
                    <a:lumMod val="50000"/>
                  </a:schemeClr>
                </a:solidFill>
                <a:latin typeface="+mn-lt"/>
              </a:rPr>
            </a:br>
            <a:r>
              <a:rPr lang="en-US" sz="1250" dirty="0">
                <a:solidFill>
                  <a:schemeClr val="bg1">
                    <a:lumMod val="50000"/>
                  </a:schemeClr>
                </a:solidFill>
                <a:latin typeface="+mn-lt"/>
              </a:rPr>
              <a:t>Life &amp; Annuity Insurance Company. Neither Protective Life nor its representatives offer legal or tax advice. Purchasers should consult with their legal or tax professional regarding their individual situations before</a:t>
            </a:r>
            <a:br>
              <a:rPr lang="en-US" sz="1250" dirty="0">
                <a:solidFill>
                  <a:schemeClr val="bg1">
                    <a:lumMod val="50000"/>
                  </a:schemeClr>
                </a:solidFill>
                <a:latin typeface="+mn-lt"/>
              </a:rPr>
            </a:br>
            <a:r>
              <a:rPr lang="en-US" sz="1250" dirty="0">
                <a:solidFill>
                  <a:schemeClr val="bg1">
                    <a:lumMod val="50000"/>
                  </a:schemeClr>
                </a:solidFill>
                <a:latin typeface="+mn-lt"/>
              </a:rPr>
              <a:t>making any tax-related decisions.</a:t>
            </a:r>
          </a:p>
          <a:p>
            <a:pPr marL="0" indent="0">
              <a:lnSpc>
                <a:spcPct val="100000"/>
              </a:lnSpc>
              <a:spcBef>
                <a:spcPts val="600"/>
              </a:spcBef>
              <a:buNone/>
            </a:pPr>
            <a:r>
              <a:rPr lang="en-US" sz="1250" dirty="0">
                <a:solidFill>
                  <a:schemeClr val="bg1">
                    <a:lumMod val="50000"/>
                  </a:schemeClr>
                </a:solidFill>
                <a:latin typeface="+mn-lt"/>
              </a:rPr>
              <a:t>Annuities are long-term insurance contracts intended for retirement planning. Protective and Protective Life refer to Protective Life &amp; Annuity Insurance Company (PLAICO). Indexed annuities are issued by in New York by PLAICO located in Birmingham, AL. Product guarantees are backed by the financial strength and claims-paying ability of the issuing company.</a:t>
            </a:r>
          </a:p>
          <a:p>
            <a:pPr marL="0" indent="0">
              <a:lnSpc>
                <a:spcPct val="100000"/>
              </a:lnSpc>
              <a:spcBef>
                <a:spcPts val="600"/>
              </a:spcBef>
              <a:buNone/>
            </a:pPr>
            <a:r>
              <a:rPr lang="en-US" sz="1250" dirty="0">
                <a:solidFill>
                  <a:schemeClr val="bg1">
                    <a:lumMod val="50000"/>
                  </a:schemeClr>
                </a:solidFill>
                <a:latin typeface="+mn-lt"/>
              </a:rPr>
              <a:t>Protective Indexed Annuity NY is a limited flexible premium deferred indexed annuity contract issued under contract  form NY-FIA-A-2008. </a:t>
            </a:r>
          </a:p>
          <a:p>
            <a:pPr marL="0" indent="0">
              <a:lnSpc>
                <a:spcPct val="100000"/>
              </a:lnSpc>
              <a:spcBef>
                <a:spcPts val="600"/>
              </a:spcBef>
              <a:buNone/>
            </a:pPr>
            <a:r>
              <a:rPr lang="en-US" sz="1250" b="1" dirty="0">
                <a:solidFill>
                  <a:schemeClr val="bg1">
                    <a:lumMod val="50000"/>
                  </a:schemeClr>
                </a:solidFill>
                <a:latin typeface="+mn-lt"/>
              </a:rPr>
              <a:t>Protective Indexed Annuity NY is not investment in any index, is not a security or stock market investment, does not participate in any stock or equity investments, and does not contain dividends</a:t>
            </a:r>
          </a:p>
          <a:p>
            <a:pPr marL="0" indent="0">
              <a:spcBef>
                <a:spcPts val="1200"/>
              </a:spcBef>
              <a:buNone/>
            </a:pPr>
            <a:endParaRPr lang="en-US" sz="1250" dirty="0"/>
          </a:p>
        </p:txBody>
      </p:sp>
      <p:sp>
        <p:nvSpPr>
          <p:cNvPr id="6" name="Title 1"/>
          <p:cNvSpPr txBox="1">
            <a:spLocks/>
          </p:cNvSpPr>
          <p:nvPr/>
        </p:nvSpPr>
        <p:spPr>
          <a:xfrm>
            <a:off x="687424" y="305072"/>
            <a:ext cx="8534400" cy="536972"/>
          </a:xfrm>
          <a:prstGeom prst="rect">
            <a:avLst/>
          </a:prstGeom>
        </p:spPr>
        <p:txBody>
          <a:bodyPr/>
          <a:lstStyle>
            <a:lvl1pPr algn="l" defTabSz="914400" rtl="0" eaLnBrk="1" latinLnBrk="0" hangingPunct="1">
              <a:spcBef>
                <a:spcPct val="0"/>
              </a:spcBef>
              <a:buNone/>
              <a:defRPr sz="3200" b="0" kern="1200">
                <a:solidFill>
                  <a:schemeClr val="tx2"/>
                </a:solidFill>
                <a:latin typeface="Arial" panose="020B0604020202020204" pitchFamily="34" charset="0"/>
                <a:ea typeface="+mj-ea"/>
                <a:cs typeface="Arial" panose="020B0604020202020204" pitchFamily="34" charset="0"/>
              </a:defRPr>
            </a:lvl1pPr>
          </a:lstStyle>
          <a:p>
            <a:r>
              <a:rPr lang="en-US" sz="2800" dirty="0">
                <a:solidFill>
                  <a:schemeClr val="bg1"/>
                </a:solidFill>
              </a:rPr>
              <a:t>Important Information</a:t>
            </a:r>
          </a:p>
        </p:txBody>
      </p:sp>
      <p:pic>
        <p:nvPicPr>
          <p:cNvPr id="8" name="Picture 4"/>
          <p:cNvPicPr>
            <a:picLocks noChangeAspect="1" noChangeArrowheads="1"/>
          </p:cNvPicPr>
          <p:nvPr/>
        </p:nvPicPr>
        <p:blipFill>
          <a:blip r:embed="rId3">
            <a:lum bright="-100000"/>
            <a:extLst>
              <a:ext uri="{28A0092B-C50C-407E-A947-70E740481C1C}">
                <a14:useLocalDpi xmlns:a14="http://schemas.microsoft.com/office/drawing/2010/main" val="0"/>
              </a:ext>
            </a:extLst>
          </a:blip>
          <a:srcRect/>
          <a:stretch>
            <a:fillRect/>
          </a:stretch>
        </p:blipFill>
        <p:spPr bwMode="auto">
          <a:xfrm>
            <a:off x="5481375" y="6119250"/>
            <a:ext cx="2972063" cy="308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7205544" y="5869195"/>
            <a:ext cx="1260281" cy="215444"/>
          </a:xfrm>
          <a:prstGeom prst="rect">
            <a:avLst/>
          </a:prstGeom>
          <a:noFill/>
        </p:spPr>
        <p:txBody>
          <a:bodyPr wrap="none" rtlCol="0">
            <a:spAutoFit/>
          </a:bodyPr>
          <a:lstStyle/>
          <a:p>
            <a:r>
              <a:rPr lang="en-US" sz="800" dirty="0">
                <a:solidFill>
                  <a:schemeClr val="bg1">
                    <a:lumMod val="50000"/>
                  </a:schemeClr>
                </a:solidFill>
              </a:rPr>
              <a:t>NYABD.1383564.03.20</a:t>
            </a:r>
          </a:p>
        </p:txBody>
      </p:sp>
    </p:spTree>
    <p:extLst>
      <p:ext uri="{BB962C8B-B14F-4D97-AF65-F5344CB8AC3E}">
        <p14:creationId xmlns:p14="http://schemas.microsoft.com/office/powerpoint/2010/main" val="779715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p:cNvSpPr/>
          <p:nvPr/>
        </p:nvSpPr>
        <p:spPr>
          <a:xfrm>
            <a:off x="3389838" y="3814546"/>
            <a:ext cx="2588687" cy="536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5961818" y="3814546"/>
            <a:ext cx="2507704" cy="536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804863" y="3814546"/>
            <a:ext cx="2568892" cy="536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 name="TextBox 1023"/>
          <p:cNvSpPr txBox="1"/>
          <p:nvPr/>
        </p:nvSpPr>
        <p:spPr>
          <a:xfrm>
            <a:off x="801633" y="3512357"/>
            <a:ext cx="2588205" cy="1545038"/>
          </a:xfrm>
          <a:prstGeom prst="rect">
            <a:avLst/>
          </a:prstGeom>
          <a:noFill/>
        </p:spPr>
        <p:txBody>
          <a:bodyPr wrap="square" rtlCol="0">
            <a:spAutoFit/>
          </a:bodyPr>
          <a:lstStyle/>
          <a:p>
            <a:pPr algn="ctr">
              <a:lnSpc>
                <a:spcPct val="85000"/>
              </a:lnSpc>
            </a:pPr>
            <a:r>
              <a:rPr lang="en-US" sz="1600" dirty="0"/>
              <a:t>An estimated</a:t>
            </a:r>
            <a:endParaRPr lang="en-US" dirty="0"/>
          </a:p>
          <a:p>
            <a:pPr algn="ctr"/>
            <a:r>
              <a:rPr lang="en-US" sz="3800" baseline="30000" dirty="0">
                <a:solidFill>
                  <a:schemeClr val="bg1"/>
                </a:solidFill>
              </a:rPr>
              <a:t>$</a:t>
            </a:r>
            <a:r>
              <a:rPr lang="en-US" sz="4000" b="1" dirty="0">
                <a:solidFill>
                  <a:schemeClr val="bg1"/>
                </a:solidFill>
              </a:rPr>
              <a:t>4.8 </a:t>
            </a:r>
            <a:r>
              <a:rPr lang="en-US" sz="2800" dirty="0">
                <a:solidFill>
                  <a:schemeClr val="bg1"/>
                </a:solidFill>
              </a:rPr>
              <a:t>Trillion</a:t>
            </a:r>
          </a:p>
          <a:p>
            <a:pPr algn="ctr">
              <a:lnSpc>
                <a:spcPct val="85000"/>
              </a:lnSpc>
            </a:pPr>
            <a:r>
              <a:rPr lang="en-US" sz="1600" dirty="0"/>
              <a:t>in market value                       was lost between                                    Dec ’07 and June ’09</a:t>
            </a:r>
            <a:r>
              <a:rPr lang="en-US" sz="1050" baseline="82000" dirty="0"/>
              <a:t>1</a:t>
            </a:r>
            <a:endParaRPr lang="en-US" sz="1600" baseline="82000" dirty="0"/>
          </a:p>
        </p:txBody>
      </p:sp>
      <p:sp>
        <p:nvSpPr>
          <p:cNvPr id="2" name="Title 1"/>
          <p:cNvSpPr>
            <a:spLocks noGrp="1"/>
          </p:cNvSpPr>
          <p:nvPr>
            <p:ph type="title"/>
          </p:nvPr>
        </p:nvSpPr>
        <p:spPr>
          <a:xfrm>
            <a:off x="708011" y="1071461"/>
            <a:ext cx="8626020" cy="489941"/>
          </a:xfrm>
        </p:spPr>
        <p:txBody>
          <a:bodyPr>
            <a:noAutofit/>
          </a:bodyPr>
          <a:lstStyle/>
          <a:p>
            <a:r>
              <a:rPr lang="en-US" sz="2000" dirty="0">
                <a:solidFill>
                  <a:schemeClr val="tx1"/>
                </a:solidFill>
              </a:rPr>
              <a:t>The unpredictable disrupter</a:t>
            </a:r>
          </a:p>
        </p:txBody>
      </p:sp>
      <p:sp>
        <p:nvSpPr>
          <p:cNvPr id="2055" name="Rectangle 2054"/>
          <p:cNvSpPr/>
          <p:nvPr/>
        </p:nvSpPr>
        <p:spPr>
          <a:xfrm>
            <a:off x="697645" y="357963"/>
            <a:ext cx="7158445" cy="461665"/>
          </a:xfrm>
          <a:prstGeom prst="rect">
            <a:avLst/>
          </a:prstGeom>
        </p:spPr>
        <p:txBody>
          <a:bodyPr wrap="square">
            <a:spAutoFit/>
          </a:bodyPr>
          <a:lstStyle/>
          <a:p>
            <a:r>
              <a:rPr lang="en-US" sz="2400" dirty="0">
                <a:solidFill>
                  <a:schemeClr val="bg1"/>
                </a:solidFill>
              </a:rPr>
              <a:t>Market Volatility Risk</a:t>
            </a:r>
          </a:p>
        </p:txBody>
      </p:sp>
      <p:sp>
        <p:nvSpPr>
          <p:cNvPr id="159" name="Rectangle 158"/>
          <p:cNvSpPr/>
          <p:nvPr/>
        </p:nvSpPr>
        <p:spPr>
          <a:xfrm>
            <a:off x="3225115" y="6115099"/>
            <a:ext cx="5698326" cy="21544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20000"/>
              </a:spcBef>
            </a:pPr>
            <a:r>
              <a:rPr lang="en-US" sz="800" baseline="30000" dirty="0">
                <a:solidFill>
                  <a:schemeClr val="bg1">
                    <a:lumMod val="50000"/>
                  </a:schemeClr>
                </a:solidFill>
              </a:rPr>
              <a:t>1 </a:t>
            </a:r>
            <a:r>
              <a:rPr lang="en-US" altLang="en-US" sz="800" dirty="0">
                <a:solidFill>
                  <a:schemeClr val="bg1">
                    <a:lumMod val="50000"/>
                  </a:schemeClr>
                </a:solidFill>
              </a:rPr>
              <a:t>Calculated by Protective Life using S&amp;P 500 market capitalization information and data provided by Morningstar</a:t>
            </a:r>
            <a:r>
              <a:rPr lang="en-US" altLang="en-US" sz="800" baseline="30000" dirty="0">
                <a:solidFill>
                  <a:schemeClr val="bg1">
                    <a:lumMod val="50000"/>
                  </a:schemeClr>
                </a:solidFill>
              </a:rPr>
              <a:t>®</a:t>
            </a:r>
            <a:r>
              <a:rPr lang="en-US" altLang="en-US" sz="800" dirty="0">
                <a:solidFill>
                  <a:schemeClr val="bg1">
                    <a:lumMod val="50000"/>
                  </a:schemeClr>
                </a:solidFill>
              </a:rPr>
              <a:t>.</a:t>
            </a:r>
          </a:p>
        </p:txBody>
      </p:sp>
      <p:sp>
        <p:nvSpPr>
          <p:cNvPr id="161" name="TextBox 160"/>
          <p:cNvSpPr txBox="1"/>
          <p:nvPr/>
        </p:nvSpPr>
        <p:spPr>
          <a:xfrm>
            <a:off x="3373756" y="3508148"/>
            <a:ext cx="2588545" cy="1335750"/>
          </a:xfrm>
          <a:prstGeom prst="rect">
            <a:avLst/>
          </a:prstGeom>
          <a:noFill/>
        </p:spPr>
        <p:txBody>
          <a:bodyPr wrap="square" rtlCol="0">
            <a:spAutoFit/>
          </a:bodyPr>
          <a:lstStyle/>
          <a:p>
            <a:pPr algn="ctr">
              <a:lnSpc>
                <a:spcPct val="85000"/>
              </a:lnSpc>
            </a:pPr>
            <a:r>
              <a:rPr lang="en-US" sz="1600" dirty="0"/>
              <a:t>It took </a:t>
            </a:r>
            <a:endParaRPr lang="en-US" dirty="0"/>
          </a:p>
          <a:p>
            <a:pPr algn="ctr"/>
            <a:r>
              <a:rPr lang="en-US" sz="4000" b="1" dirty="0">
                <a:solidFill>
                  <a:schemeClr val="bg1"/>
                </a:solidFill>
              </a:rPr>
              <a:t>5 </a:t>
            </a:r>
            <a:r>
              <a:rPr lang="en-US" sz="2800" dirty="0">
                <a:solidFill>
                  <a:schemeClr val="bg1"/>
                </a:solidFill>
              </a:rPr>
              <a:t>Years</a:t>
            </a:r>
          </a:p>
          <a:p>
            <a:pPr algn="ctr">
              <a:lnSpc>
                <a:spcPct val="85000"/>
              </a:lnSpc>
            </a:pPr>
            <a:r>
              <a:rPr lang="en-US" sz="1600" dirty="0"/>
              <a:t>to get back to                                   pre-crash levels</a:t>
            </a:r>
            <a:endParaRPr lang="en-US" sz="1600" baseline="82000" dirty="0"/>
          </a:p>
        </p:txBody>
      </p:sp>
      <p:sp>
        <p:nvSpPr>
          <p:cNvPr id="162" name="TextBox 161"/>
          <p:cNvSpPr txBox="1"/>
          <p:nvPr/>
        </p:nvSpPr>
        <p:spPr>
          <a:xfrm>
            <a:off x="5962445" y="3528102"/>
            <a:ext cx="2506932" cy="1126462"/>
          </a:xfrm>
          <a:prstGeom prst="rect">
            <a:avLst/>
          </a:prstGeom>
          <a:noFill/>
        </p:spPr>
        <p:txBody>
          <a:bodyPr wrap="square" rtlCol="0">
            <a:spAutoFit/>
          </a:bodyPr>
          <a:lstStyle/>
          <a:p>
            <a:pPr algn="ctr">
              <a:lnSpc>
                <a:spcPct val="85000"/>
              </a:lnSpc>
            </a:pPr>
            <a:r>
              <a:rPr lang="en-US" sz="1600" dirty="0"/>
              <a:t>Why? A 40% loss takes a </a:t>
            </a:r>
            <a:endParaRPr lang="en-US" dirty="0"/>
          </a:p>
          <a:p>
            <a:pPr algn="ctr"/>
            <a:r>
              <a:rPr lang="en-US" sz="4000" b="1" dirty="0">
                <a:solidFill>
                  <a:schemeClr val="bg1"/>
                </a:solidFill>
              </a:rPr>
              <a:t>67</a:t>
            </a:r>
            <a:r>
              <a:rPr lang="en-US" sz="2800" dirty="0">
                <a:solidFill>
                  <a:schemeClr val="bg1"/>
                </a:solidFill>
              </a:rPr>
              <a:t>% </a:t>
            </a:r>
          </a:p>
          <a:p>
            <a:pPr algn="ctr">
              <a:lnSpc>
                <a:spcPct val="85000"/>
              </a:lnSpc>
            </a:pPr>
            <a:r>
              <a:rPr lang="en-US" sz="1600" dirty="0"/>
              <a:t>gain to recover from</a:t>
            </a:r>
            <a:endParaRPr lang="en-US" sz="1600" baseline="82000" dirty="0"/>
          </a:p>
        </p:txBody>
      </p:sp>
      <p:graphicFrame>
        <p:nvGraphicFramePr>
          <p:cNvPr id="74" name="Table 73"/>
          <p:cNvGraphicFramePr>
            <a:graphicFrameLocks noGrp="1"/>
          </p:cNvGraphicFramePr>
          <p:nvPr>
            <p:extLst>
              <p:ext uri="{D42A27DB-BD31-4B8C-83A1-F6EECF244321}">
                <p14:modId xmlns:p14="http://schemas.microsoft.com/office/powerpoint/2010/main" val="3599887293"/>
              </p:ext>
            </p:extLst>
          </p:nvPr>
        </p:nvGraphicFramePr>
        <p:xfrm>
          <a:off x="801777" y="1783166"/>
          <a:ext cx="7651661" cy="3233392"/>
        </p:xfrm>
        <a:graphic>
          <a:graphicData uri="http://schemas.openxmlformats.org/drawingml/2006/table">
            <a:tbl>
              <a:tblPr firstRow="1" firstCol="1" bandRow="1">
                <a:tableStyleId>{5C22544A-7EE6-4342-B048-85BDC9FD1C3A}</a:tableStyleId>
              </a:tblPr>
              <a:tblGrid>
                <a:gridCol w="2581731">
                  <a:extLst>
                    <a:ext uri="{9D8B030D-6E8A-4147-A177-3AD203B41FA5}">
                      <a16:colId xmlns:a16="http://schemas.microsoft.com/office/drawing/2014/main" val="20000"/>
                    </a:ext>
                  </a:extLst>
                </a:gridCol>
                <a:gridCol w="2581731">
                  <a:extLst>
                    <a:ext uri="{9D8B030D-6E8A-4147-A177-3AD203B41FA5}">
                      <a16:colId xmlns:a16="http://schemas.microsoft.com/office/drawing/2014/main" val="20001"/>
                    </a:ext>
                  </a:extLst>
                </a:gridCol>
                <a:gridCol w="2488199">
                  <a:extLst>
                    <a:ext uri="{9D8B030D-6E8A-4147-A177-3AD203B41FA5}">
                      <a16:colId xmlns:a16="http://schemas.microsoft.com/office/drawing/2014/main" val="20002"/>
                    </a:ext>
                  </a:extLst>
                </a:gridCol>
              </a:tblGrid>
              <a:tr h="1423371">
                <a:tc>
                  <a:txBody>
                    <a:bodyPr/>
                    <a:lstStyle/>
                    <a:p>
                      <a:pPr marL="0" marR="0" algn="ctr">
                        <a:lnSpc>
                          <a:spcPct val="85000"/>
                        </a:lnSpc>
                        <a:spcBef>
                          <a:spcPts val="0"/>
                        </a:spcBef>
                        <a:spcAft>
                          <a:spcPts val="0"/>
                        </a:spcAft>
                      </a:pPr>
                      <a:endParaRPr lang="en-US" sz="1900" dirty="0">
                        <a:solidFill>
                          <a:schemeClr val="accent5"/>
                        </a:solidFill>
                        <a:effectLst/>
                        <a:latin typeface="Calibri"/>
                        <a:ea typeface="Calibri"/>
                        <a:cs typeface="Times New Roman"/>
                      </a:endParaRPr>
                    </a:p>
                  </a:txBody>
                  <a:tcPr marL="182880" marR="68580" marT="121920" marB="0" anchor="b">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B w="12700" cap="flat" cmpd="sng" algn="ctr">
                      <a:noFill/>
                      <a:prstDash val="solid"/>
                      <a:round/>
                      <a:headEnd type="none" w="med" len="med"/>
                      <a:tailEnd type="none" w="med" len="med"/>
                    </a:lnB>
                    <a:solidFill>
                      <a:srgbClr val="004E7D"/>
                    </a:solidFill>
                  </a:tcPr>
                </a:tc>
                <a:tc>
                  <a:txBody>
                    <a:bodyPr/>
                    <a:lstStyle/>
                    <a:p>
                      <a:pPr marL="0" marR="0" algn="ctr">
                        <a:lnSpc>
                          <a:spcPct val="85000"/>
                        </a:lnSpc>
                        <a:spcBef>
                          <a:spcPts val="0"/>
                        </a:spcBef>
                        <a:spcAft>
                          <a:spcPts val="0"/>
                        </a:spcAft>
                      </a:pPr>
                      <a:endParaRPr lang="en-US" sz="1900" b="1" kern="1200" dirty="0">
                        <a:solidFill>
                          <a:schemeClr val="accent5"/>
                        </a:solidFill>
                        <a:effectLst/>
                        <a:latin typeface="+mn-lt"/>
                        <a:ea typeface="+mn-ea"/>
                        <a:cs typeface="+mn-cs"/>
                      </a:endParaRPr>
                    </a:p>
                  </a:txBody>
                  <a:tcPr marL="182880" marR="68580" marT="121920" marB="0" anchor="b">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B w="12700" cap="flat" cmpd="sng" algn="ctr">
                      <a:noFill/>
                      <a:prstDash val="solid"/>
                      <a:round/>
                      <a:headEnd type="none" w="med" len="med"/>
                      <a:tailEnd type="none" w="med" len="med"/>
                    </a:lnB>
                    <a:solidFill>
                      <a:srgbClr val="004E7D"/>
                    </a:solidFill>
                  </a:tcPr>
                </a:tc>
                <a:tc>
                  <a:txBody>
                    <a:bodyPr/>
                    <a:lstStyle/>
                    <a:p>
                      <a:pPr marL="0" marR="0" algn="ctr">
                        <a:lnSpc>
                          <a:spcPct val="85000"/>
                        </a:lnSpc>
                        <a:spcBef>
                          <a:spcPts val="0"/>
                        </a:spcBef>
                        <a:spcAft>
                          <a:spcPts val="0"/>
                        </a:spcAft>
                      </a:pPr>
                      <a:endParaRPr lang="en-US" sz="1900" b="1" kern="1200" dirty="0">
                        <a:solidFill>
                          <a:schemeClr val="accent5"/>
                        </a:solidFill>
                        <a:effectLst/>
                        <a:latin typeface="+mn-lt"/>
                        <a:ea typeface="+mn-ea"/>
                        <a:cs typeface="+mn-cs"/>
                      </a:endParaRPr>
                    </a:p>
                  </a:txBody>
                  <a:tcPr marL="182880" marR="68580" marT="121920" marB="0" anchor="b">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B w="12700" cap="flat" cmpd="sng" algn="ctr">
                      <a:noFill/>
                      <a:prstDash val="solid"/>
                      <a:round/>
                      <a:headEnd type="none" w="med" len="med"/>
                      <a:tailEnd type="none" w="med" len="med"/>
                    </a:lnB>
                    <a:solidFill>
                      <a:srgbClr val="004E7D"/>
                    </a:solidFill>
                  </a:tcPr>
                </a:tc>
                <a:extLst>
                  <a:ext uri="{0D108BD9-81ED-4DB2-BD59-A6C34878D82A}">
                    <a16:rowId xmlns:a16="http://schemas.microsoft.com/office/drawing/2014/main" val="10000"/>
                  </a:ext>
                </a:extLst>
              </a:tr>
              <a:tr h="1810021">
                <a:tc>
                  <a:txBody>
                    <a:bodyPr/>
                    <a:lstStyle/>
                    <a:p>
                      <a:pPr marL="114300" marR="0" indent="-114300" algn="l" defTabSz="914400" rtl="0" eaLnBrk="1" fontAlgn="auto" latinLnBrk="0" hangingPunct="1">
                        <a:lnSpc>
                          <a:spcPct val="100000"/>
                        </a:lnSpc>
                        <a:spcBef>
                          <a:spcPts val="0"/>
                        </a:spcBef>
                        <a:spcAft>
                          <a:spcPts val="0"/>
                        </a:spcAft>
                        <a:buClrTx/>
                        <a:buSzTx/>
                        <a:buFontTx/>
                        <a:buNone/>
                        <a:tabLst/>
                        <a:defRPr/>
                      </a:pPr>
                      <a:endParaRPr lang="en-US" sz="1600" b="0" kern="1200" dirty="0">
                        <a:solidFill>
                          <a:schemeClr val="tx1">
                            <a:lumMod val="50000"/>
                          </a:schemeClr>
                        </a:solidFill>
                        <a:effectLst/>
                        <a:latin typeface="+mn-lt"/>
                        <a:ea typeface="+mn-ea"/>
                        <a:cs typeface="+mn-cs"/>
                      </a:endParaRPr>
                    </a:p>
                  </a:txBody>
                  <a:tcPr marL="182880" marR="68580" marT="121920" marB="0">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noFill/>
                  </a:tcPr>
                </a:tc>
                <a:tc>
                  <a:txBody>
                    <a:bodyPr/>
                    <a:lstStyle/>
                    <a:p>
                      <a:pPr marL="114300" marR="0" indent="-114300">
                        <a:spcBef>
                          <a:spcPts val="0"/>
                        </a:spcBef>
                        <a:spcAft>
                          <a:spcPts val="0"/>
                        </a:spcAft>
                      </a:pPr>
                      <a:endParaRPr lang="en-US" sz="1600" b="0" dirty="0">
                        <a:solidFill>
                          <a:schemeClr val="tx1">
                            <a:lumMod val="50000"/>
                          </a:schemeClr>
                        </a:solidFill>
                        <a:effectLst/>
                        <a:latin typeface="Calibri"/>
                        <a:ea typeface="Calibri"/>
                        <a:cs typeface="Times New Roman"/>
                      </a:endParaRPr>
                    </a:p>
                  </a:txBody>
                  <a:tcPr marL="182880" marR="68580" marT="121920" marB="0">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noFill/>
                  </a:tcPr>
                </a:tc>
                <a:tc>
                  <a:txBody>
                    <a:bodyPr/>
                    <a:lstStyle/>
                    <a:p>
                      <a:pPr marL="114300" marR="0" indent="-114300">
                        <a:spcBef>
                          <a:spcPts val="0"/>
                        </a:spcBef>
                        <a:spcAft>
                          <a:spcPts val="0"/>
                        </a:spcAft>
                      </a:pPr>
                      <a:endParaRPr lang="en-US" sz="1600" b="0" dirty="0">
                        <a:solidFill>
                          <a:schemeClr val="tx1">
                            <a:lumMod val="50000"/>
                          </a:schemeClr>
                        </a:solidFill>
                        <a:effectLst/>
                        <a:latin typeface="Calibri"/>
                        <a:ea typeface="Calibri"/>
                        <a:cs typeface="Times New Roman"/>
                      </a:endParaRPr>
                    </a:p>
                  </a:txBody>
                  <a:tcPr marL="182880" marR="68580" marT="121920" marB="0">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noFill/>
                      <a:prstDash val="solid"/>
                      <a:round/>
                      <a:headEnd type="none" w="med" len="med"/>
                      <a:tailEnd type="none" w="med" len="med"/>
                    </a:lnT>
                    <a:noFill/>
                  </a:tcPr>
                </a:tc>
                <a:extLst>
                  <a:ext uri="{0D108BD9-81ED-4DB2-BD59-A6C34878D82A}">
                    <a16:rowId xmlns:a16="http://schemas.microsoft.com/office/drawing/2014/main" val="10001"/>
                  </a:ext>
                </a:extLst>
              </a:tr>
            </a:tbl>
          </a:graphicData>
        </a:graphic>
      </p:graphicFrame>
      <p:sp>
        <p:nvSpPr>
          <p:cNvPr id="160" name="Freeform 159"/>
          <p:cNvSpPr>
            <a:spLocks noEditPoints="1"/>
          </p:cNvSpPr>
          <p:nvPr/>
        </p:nvSpPr>
        <p:spPr bwMode="auto">
          <a:xfrm>
            <a:off x="1955802" y="2155544"/>
            <a:ext cx="923952" cy="715059"/>
          </a:xfrm>
          <a:custGeom>
            <a:avLst/>
            <a:gdLst>
              <a:gd name="T0" fmla="*/ 0 w 345"/>
              <a:gd name="T1" fmla="*/ 267 h 267"/>
              <a:gd name="T2" fmla="*/ 80 w 345"/>
              <a:gd name="T3" fmla="*/ 267 h 267"/>
              <a:gd name="T4" fmla="*/ 80 w 345"/>
              <a:gd name="T5" fmla="*/ 137 h 267"/>
              <a:gd name="T6" fmla="*/ 0 w 345"/>
              <a:gd name="T7" fmla="*/ 64 h 267"/>
              <a:gd name="T8" fmla="*/ 0 w 345"/>
              <a:gd name="T9" fmla="*/ 267 h 267"/>
              <a:gd name="T10" fmla="*/ 276 w 345"/>
              <a:gd name="T11" fmla="*/ 154 h 267"/>
              <a:gd name="T12" fmla="*/ 253 w 345"/>
              <a:gd name="T13" fmla="*/ 178 h 267"/>
              <a:gd name="T14" fmla="*/ 345 w 345"/>
              <a:gd name="T15" fmla="*/ 201 h 267"/>
              <a:gd name="T16" fmla="*/ 319 w 345"/>
              <a:gd name="T17" fmla="*/ 111 h 267"/>
              <a:gd name="T18" fmla="*/ 295 w 345"/>
              <a:gd name="T19" fmla="*/ 135 h 267"/>
              <a:gd name="T20" fmla="*/ 156 w 345"/>
              <a:gd name="T21" fmla="*/ 3 h 267"/>
              <a:gd name="T22" fmla="*/ 92 w 345"/>
              <a:gd name="T23" fmla="*/ 67 h 267"/>
              <a:gd name="T24" fmla="*/ 19 w 345"/>
              <a:gd name="T25" fmla="*/ 0 h 267"/>
              <a:gd name="T26" fmla="*/ 0 w 345"/>
              <a:gd name="T27" fmla="*/ 22 h 267"/>
              <a:gd name="T28" fmla="*/ 92 w 345"/>
              <a:gd name="T29" fmla="*/ 107 h 267"/>
              <a:gd name="T30" fmla="*/ 156 w 345"/>
              <a:gd name="T31" fmla="*/ 43 h 267"/>
              <a:gd name="T32" fmla="*/ 276 w 345"/>
              <a:gd name="T33" fmla="*/ 154 h 267"/>
              <a:gd name="T34" fmla="*/ 104 w 345"/>
              <a:gd name="T35" fmla="*/ 137 h 267"/>
              <a:gd name="T36" fmla="*/ 104 w 345"/>
              <a:gd name="T37" fmla="*/ 267 h 267"/>
              <a:gd name="T38" fmla="*/ 182 w 345"/>
              <a:gd name="T39" fmla="*/ 267 h 267"/>
              <a:gd name="T40" fmla="*/ 182 w 345"/>
              <a:gd name="T41" fmla="*/ 109 h 267"/>
              <a:gd name="T42" fmla="*/ 156 w 345"/>
              <a:gd name="T43" fmla="*/ 85 h 267"/>
              <a:gd name="T44" fmla="*/ 104 w 345"/>
              <a:gd name="T45" fmla="*/ 137 h 267"/>
              <a:gd name="T46" fmla="*/ 239 w 345"/>
              <a:gd name="T47" fmla="*/ 163 h 267"/>
              <a:gd name="T48" fmla="*/ 208 w 345"/>
              <a:gd name="T49" fmla="*/ 133 h 267"/>
              <a:gd name="T50" fmla="*/ 208 w 345"/>
              <a:gd name="T51" fmla="*/ 267 h 267"/>
              <a:gd name="T52" fmla="*/ 286 w 345"/>
              <a:gd name="T53" fmla="*/ 267 h 267"/>
              <a:gd name="T54" fmla="*/ 286 w 345"/>
              <a:gd name="T55" fmla="*/ 208 h 267"/>
              <a:gd name="T56" fmla="*/ 217 w 345"/>
              <a:gd name="T57" fmla="*/ 187 h 267"/>
              <a:gd name="T58" fmla="*/ 239 w 345"/>
              <a:gd name="T59" fmla="*/ 16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5" h="267">
                <a:moveTo>
                  <a:pt x="0" y="267"/>
                </a:moveTo>
                <a:lnTo>
                  <a:pt x="80" y="267"/>
                </a:lnTo>
                <a:lnTo>
                  <a:pt x="80" y="137"/>
                </a:lnTo>
                <a:lnTo>
                  <a:pt x="0" y="64"/>
                </a:lnTo>
                <a:lnTo>
                  <a:pt x="0" y="267"/>
                </a:lnTo>
                <a:close/>
                <a:moveTo>
                  <a:pt x="276" y="154"/>
                </a:moveTo>
                <a:lnTo>
                  <a:pt x="253" y="178"/>
                </a:lnTo>
                <a:lnTo>
                  <a:pt x="345" y="201"/>
                </a:lnTo>
                <a:lnTo>
                  <a:pt x="319" y="111"/>
                </a:lnTo>
                <a:lnTo>
                  <a:pt x="295" y="135"/>
                </a:lnTo>
                <a:lnTo>
                  <a:pt x="156" y="3"/>
                </a:lnTo>
                <a:lnTo>
                  <a:pt x="92" y="67"/>
                </a:lnTo>
                <a:lnTo>
                  <a:pt x="19" y="0"/>
                </a:lnTo>
                <a:lnTo>
                  <a:pt x="0" y="22"/>
                </a:lnTo>
                <a:lnTo>
                  <a:pt x="92" y="107"/>
                </a:lnTo>
                <a:lnTo>
                  <a:pt x="156" y="43"/>
                </a:lnTo>
                <a:lnTo>
                  <a:pt x="276" y="154"/>
                </a:lnTo>
                <a:close/>
                <a:moveTo>
                  <a:pt x="104" y="137"/>
                </a:moveTo>
                <a:lnTo>
                  <a:pt x="104" y="267"/>
                </a:lnTo>
                <a:lnTo>
                  <a:pt x="182" y="267"/>
                </a:lnTo>
                <a:lnTo>
                  <a:pt x="182" y="109"/>
                </a:lnTo>
                <a:lnTo>
                  <a:pt x="156" y="85"/>
                </a:lnTo>
                <a:lnTo>
                  <a:pt x="104" y="137"/>
                </a:lnTo>
                <a:close/>
                <a:moveTo>
                  <a:pt x="239" y="163"/>
                </a:moveTo>
                <a:lnTo>
                  <a:pt x="208" y="133"/>
                </a:lnTo>
                <a:lnTo>
                  <a:pt x="208" y="267"/>
                </a:lnTo>
                <a:lnTo>
                  <a:pt x="286" y="267"/>
                </a:lnTo>
                <a:lnTo>
                  <a:pt x="286" y="208"/>
                </a:lnTo>
                <a:lnTo>
                  <a:pt x="217" y="187"/>
                </a:lnTo>
                <a:lnTo>
                  <a:pt x="239" y="163"/>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Rectangle 13"/>
          <p:cNvSpPr/>
          <p:nvPr/>
        </p:nvSpPr>
        <p:spPr>
          <a:xfrm rot="10800000">
            <a:off x="1525093" y="2584187"/>
            <a:ext cx="836140" cy="358573"/>
          </a:xfrm>
          <a:prstGeom prst="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p:cNvGrpSpPr/>
          <p:nvPr/>
        </p:nvGrpSpPr>
        <p:grpSpPr>
          <a:xfrm rot="10800000">
            <a:off x="1257359" y="2549262"/>
            <a:ext cx="1103875" cy="453083"/>
            <a:chOff x="-3382962" y="3944144"/>
            <a:chExt cx="2127250" cy="873125"/>
          </a:xfrm>
          <a:solidFill>
            <a:schemeClr val="accent2"/>
          </a:solidFill>
        </p:grpSpPr>
        <p:sp>
          <p:nvSpPr>
            <p:cNvPr id="126" name="Freeform 101"/>
            <p:cNvSpPr>
              <a:spLocks noEditPoints="1"/>
            </p:cNvSpPr>
            <p:nvPr/>
          </p:nvSpPr>
          <p:spPr bwMode="auto">
            <a:xfrm>
              <a:off x="-3382962" y="3944144"/>
              <a:ext cx="2127250" cy="873125"/>
            </a:xfrm>
            <a:custGeom>
              <a:avLst/>
              <a:gdLst>
                <a:gd name="T0" fmla="*/ 567 w 567"/>
                <a:gd name="T1" fmla="*/ 136 h 233"/>
                <a:gd name="T2" fmla="*/ 476 w 567"/>
                <a:gd name="T3" fmla="*/ 106 h 233"/>
                <a:gd name="T4" fmla="*/ 448 w 567"/>
                <a:gd name="T5" fmla="*/ 108 h 233"/>
                <a:gd name="T6" fmla="*/ 472 w 567"/>
                <a:gd name="T7" fmla="*/ 83 h 233"/>
                <a:gd name="T8" fmla="*/ 496 w 567"/>
                <a:gd name="T9" fmla="*/ 44 h 233"/>
                <a:gd name="T10" fmla="*/ 435 w 567"/>
                <a:gd name="T11" fmla="*/ 39 h 233"/>
                <a:gd name="T12" fmla="*/ 298 w 567"/>
                <a:gd name="T13" fmla="*/ 30 h 233"/>
                <a:gd name="T14" fmla="*/ 0 w 567"/>
                <a:gd name="T15" fmla="*/ 30 h 233"/>
                <a:gd name="T16" fmla="*/ 0 w 567"/>
                <a:gd name="T17" fmla="*/ 225 h 233"/>
                <a:gd name="T18" fmla="*/ 360 w 567"/>
                <a:gd name="T19" fmla="*/ 225 h 233"/>
                <a:gd name="T20" fmla="*/ 360 w 567"/>
                <a:gd name="T21" fmla="*/ 213 h 233"/>
                <a:gd name="T22" fmla="*/ 414 w 567"/>
                <a:gd name="T23" fmla="*/ 181 h 233"/>
                <a:gd name="T24" fmla="*/ 390 w 567"/>
                <a:gd name="T25" fmla="*/ 226 h 233"/>
                <a:gd name="T26" fmla="*/ 510 w 567"/>
                <a:gd name="T27" fmla="*/ 177 h 233"/>
                <a:gd name="T28" fmla="*/ 479 w 567"/>
                <a:gd name="T29" fmla="*/ 177 h 233"/>
                <a:gd name="T30" fmla="*/ 567 w 567"/>
                <a:gd name="T31" fmla="*/ 136 h 233"/>
                <a:gd name="T32" fmla="*/ 342 w 567"/>
                <a:gd name="T33" fmla="*/ 192 h 233"/>
                <a:gd name="T34" fmla="*/ 342 w 567"/>
                <a:gd name="T35" fmla="*/ 208 h 233"/>
                <a:gd name="T36" fmla="*/ 17 w 567"/>
                <a:gd name="T37" fmla="*/ 208 h 233"/>
                <a:gd name="T38" fmla="*/ 17 w 567"/>
                <a:gd name="T39" fmla="*/ 44 h 233"/>
                <a:gd name="T40" fmla="*/ 342 w 567"/>
                <a:gd name="T41" fmla="*/ 44 h 233"/>
                <a:gd name="T42" fmla="*/ 342 w 567"/>
                <a:gd name="T43" fmla="*/ 61 h 233"/>
                <a:gd name="T44" fmla="*/ 406 w 567"/>
                <a:gd name="T45" fmla="*/ 82 h 233"/>
                <a:gd name="T46" fmla="*/ 355 w 567"/>
                <a:gd name="T47" fmla="*/ 100 h 233"/>
                <a:gd name="T48" fmla="*/ 375 w 567"/>
                <a:gd name="T49" fmla="*/ 116 h 233"/>
                <a:gd name="T50" fmla="*/ 403 w 567"/>
                <a:gd name="T51" fmla="*/ 115 h 233"/>
                <a:gd name="T52" fmla="*/ 430 w 567"/>
                <a:gd name="T53" fmla="*/ 141 h 233"/>
                <a:gd name="T54" fmla="*/ 399 w 567"/>
                <a:gd name="T55" fmla="*/ 152 h 233"/>
                <a:gd name="T56" fmla="*/ 342 w 567"/>
                <a:gd name="T57" fmla="*/ 192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7" h="233">
                  <a:moveTo>
                    <a:pt x="567" y="136"/>
                  </a:moveTo>
                  <a:cubicBezTo>
                    <a:pt x="567" y="136"/>
                    <a:pt x="543" y="72"/>
                    <a:pt x="476" y="106"/>
                  </a:cubicBezTo>
                  <a:cubicBezTo>
                    <a:pt x="457" y="115"/>
                    <a:pt x="448" y="116"/>
                    <a:pt x="448" y="108"/>
                  </a:cubicBezTo>
                  <a:cubicBezTo>
                    <a:pt x="448" y="97"/>
                    <a:pt x="463" y="89"/>
                    <a:pt x="472" y="83"/>
                  </a:cubicBezTo>
                  <a:cubicBezTo>
                    <a:pt x="497" y="67"/>
                    <a:pt x="496" y="44"/>
                    <a:pt x="496" y="44"/>
                  </a:cubicBezTo>
                  <a:cubicBezTo>
                    <a:pt x="496" y="44"/>
                    <a:pt x="469" y="59"/>
                    <a:pt x="435" y="39"/>
                  </a:cubicBezTo>
                  <a:cubicBezTo>
                    <a:pt x="369" y="0"/>
                    <a:pt x="322" y="17"/>
                    <a:pt x="298" y="30"/>
                  </a:cubicBezTo>
                  <a:cubicBezTo>
                    <a:pt x="0" y="30"/>
                    <a:pt x="0" y="30"/>
                    <a:pt x="0" y="30"/>
                  </a:cubicBezTo>
                  <a:cubicBezTo>
                    <a:pt x="0" y="225"/>
                    <a:pt x="0" y="225"/>
                    <a:pt x="0" y="225"/>
                  </a:cubicBezTo>
                  <a:cubicBezTo>
                    <a:pt x="360" y="225"/>
                    <a:pt x="360" y="225"/>
                    <a:pt x="360" y="225"/>
                  </a:cubicBezTo>
                  <a:cubicBezTo>
                    <a:pt x="360" y="210"/>
                    <a:pt x="360" y="227"/>
                    <a:pt x="360" y="213"/>
                  </a:cubicBezTo>
                  <a:cubicBezTo>
                    <a:pt x="390" y="212"/>
                    <a:pt x="402" y="198"/>
                    <a:pt x="414" y="181"/>
                  </a:cubicBezTo>
                  <a:cubicBezTo>
                    <a:pt x="423" y="206"/>
                    <a:pt x="404" y="223"/>
                    <a:pt x="390" y="226"/>
                  </a:cubicBezTo>
                  <a:cubicBezTo>
                    <a:pt x="413" y="233"/>
                    <a:pt x="459" y="226"/>
                    <a:pt x="510" y="177"/>
                  </a:cubicBezTo>
                  <a:cubicBezTo>
                    <a:pt x="499" y="178"/>
                    <a:pt x="490" y="181"/>
                    <a:pt x="479" y="177"/>
                  </a:cubicBezTo>
                  <a:cubicBezTo>
                    <a:pt x="517" y="124"/>
                    <a:pt x="567" y="136"/>
                    <a:pt x="567" y="136"/>
                  </a:cubicBezTo>
                  <a:close/>
                  <a:moveTo>
                    <a:pt x="342" y="192"/>
                  </a:moveTo>
                  <a:cubicBezTo>
                    <a:pt x="342" y="208"/>
                    <a:pt x="342" y="208"/>
                    <a:pt x="342" y="208"/>
                  </a:cubicBezTo>
                  <a:cubicBezTo>
                    <a:pt x="17" y="208"/>
                    <a:pt x="17" y="208"/>
                    <a:pt x="17" y="208"/>
                  </a:cubicBezTo>
                  <a:cubicBezTo>
                    <a:pt x="17" y="44"/>
                    <a:pt x="17" y="44"/>
                    <a:pt x="17" y="44"/>
                  </a:cubicBezTo>
                  <a:cubicBezTo>
                    <a:pt x="342" y="44"/>
                    <a:pt x="342" y="44"/>
                    <a:pt x="342" y="44"/>
                  </a:cubicBezTo>
                  <a:cubicBezTo>
                    <a:pt x="342" y="61"/>
                    <a:pt x="342" y="61"/>
                    <a:pt x="342" y="61"/>
                  </a:cubicBezTo>
                  <a:cubicBezTo>
                    <a:pt x="351" y="56"/>
                    <a:pt x="390" y="55"/>
                    <a:pt x="406" y="82"/>
                  </a:cubicBezTo>
                  <a:cubicBezTo>
                    <a:pt x="406" y="82"/>
                    <a:pt x="354" y="75"/>
                    <a:pt x="355" y="100"/>
                  </a:cubicBezTo>
                  <a:cubicBezTo>
                    <a:pt x="356" y="107"/>
                    <a:pt x="359" y="116"/>
                    <a:pt x="375" y="116"/>
                  </a:cubicBezTo>
                  <a:cubicBezTo>
                    <a:pt x="382" y="116"/>
                    <a:pt x="387" y="112"/>
                    <a:pt x="403" y="115"/>
                  </a:cubicBezTo>
                  <a:cubicBezTo>
                    <a:pt x="414" y="118"/>
                    <a:pt x="421" y="123"/>
                    <a:pt x="430" y="141"/>
                  </a:cubicBezTo>
                  <a:cubicBezTo>
                    <a:pt x="430" y="141"/>
                    <a:pt x="416" y="135"/>
                    <a:pt x="399" y="152"/>
                  </a:cubicBezTo>
                  <a:cubicBezTo>
                    <a:pt x="386" y="164"/>
                    <a:pt x="382" y="185"/>
                    <a:pt x="342" y="192"/>
                  </a:cubicBezTo>
                  <a:close/>
                </a:path>
              </a:pathLst>
            </a:custGeom>
            <a:grp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7" name="Freeform 102"/>
            <p:cNvSpPr>
              <a:spLocks/>
            </p:cNvSpPr>
            <p:nvPr/>
          </p:nvSpPr>
          <p:spPr bwMode="auto">
            <a:xfrm>
              <a:off x="-2865437" y="4198144"/>
              <a:ext cx="273050" cy="446088"/>
            </a:xfrm>
            <a:custGeom>
              <a:avLst/>
              <a:gdLst>
                <a:gd name="T0" fmla="*/ 42 w 73"/>
                <a:gd name="T1" fmla="*/ 53 h 119"/>
                <a:gd name="T2" fmla="*/ 40 w 73"/>
                <a:gd name="T3" fmla="*/ 52 h 119"/>
                <a:gd name="T4" fmla="*/ 30 w 73"/>
                <a:gd name="T5" fmla="*/ 48 h 119"/>
                <a:gd name="T6" fmla="*/ 29 w 73"/>
                <a:gd name="T7" fmla="*/ 48 h 119"/>
                <a:gd name="T8" fmla="*/ 22 w 73"/>
                <a:gd name="T9" fmla="*/ 42 h 119"/>
                <a:gd name="T10" fmla="*/ 23 w 73"/>
                <a:gd name="T11" fmla="*/ 31 h 119"/>
                <a:gd name="T12" fmla="*/ 35 w 73"/>
                <a:gd name="T13" fmla="*/ 26 h 119"/>
                <a:gd name="T14" fmla="*/ 44 w 73"/>
                <a:gd name="T15" fmla="*/ 28 h 119"/>
                <a:gd name="T16" fmla="*/ 52 w 73"/>
                <a:gd name="T17" fmla="*/ 33 h 119"/>
                <a:gd name="T18" fmla="*/ 53 w 73"/>
                <a:gd name="T19" fmla="*/ 34 h 119"/>
                <a:gd name="T20" fmla="*/ 53 w 73"/>
                <a:gd name="T21" fmla="*/ 34 h 119"/>
                <a:gd name="T22" fmla="*/ 54 w 73"/>
                <a:gd name="T23" fmla="*/ 35 h 119"/>
                <a:gd name="T24" fmla="*/ 59 w 73"/>
                <a:gd name="T25" fmla="*/ 38 h 119"/>
                <a:gd name="T26" fmla="*/ 67 w 73"/>
                <a:gd name="T27" fmla="*/ 32 h 119"/>
                <a:gd name="T28" fmla="*/ 68 w 73"/>
                <a:gd name="T29" fmla="*/ 25 h 119"/>
                <a:gd name="T30" fmla="*/ 48 w 73"/>
                <a:gd name="T31" fmla="*/ 12 h 119"/>
                <a:gd name="T32" fmla="*/ 42 w 73"/>
                <a:gd name="T33" fmla="*/ 11 h 119"/>
                <a:gd name="T34" fmla="*/ 42 w 73"/>
                <a:gd name="T35" fmla="*/ 2 h 119"/>
                <a:gd name="T36" fmla="*/ 39 w 73"/>
                <a:gd name="T37" fmla="*/ 0 h 119"/>
                <a:gd name="T38" fmla="*/ 31 w 73"/>
                <a:gd name="T39" fmla="*/ 0 h 119"/>
                <a:gd name="T40" fmla="*/ 29 w 73"/>
                <a:gd name="T41" fmla="*/ 2 h 119"/>
                <a:gd name="T42" fmla="*/ 29 w 73"/>
                <a:gd name="T43" fmla="*/ 11 h 119"/>
                <a:gd name="T44" fmla="*/ 10 w 73"/>
                <a:gd name="T45" fmla="*/ 20 h 119"/>
                <a:gd name="T46" fmla="*/ 4 w 73"/>
                <a:gd name="T47" fmla="*/ 48 h 119"/>
                <a:gd name="T48" fmla="*/ 14 w 73"/>
                <a:gd name="T49" fmla="*/ 59 h 119"/>
                <a:gd name="T50" fmla="*/ 40 w 73"/>
                <a:gd name="T51" fmla="*/ 71 h 119"/>
                <a:gd name="T52" fmla="*/ 44 w 73"/>
                <a:gd name="T53" fmla="*/ 73 h 119"/>
                <a:gd name="T54" fmla="*/ 51 w 73"/>
                <a:gd name="T55" fmla="*/ 79 h 119"/>
                <a:gd name="T56" fmla="*/ 49 w 73"/>
                <a:gd name="T57" fmla="*/ 90 h 119"/>
                <a:gd name="T58" fmla="*/ 39 w 73"/>
                <a:gd name="T59" fmla="*/ 93 h 119"/>
                <a:gd name="T60" fmla="*/ 26 w 73"/>
                <a:gd name="T61" fmla="*/ 91 h 119"/>
                <a:gd name="T62" fmla="*/ 17 w 73"/>
                <a:gd name="T63" fmla="*/ 86 h 119"/>
                <a:gd name="T64" fmla="*/ 16 w 73"/>
                <a:gd name="T65" fmla="*/ 85 h 119"/>
                <a:gd name="T66" fmla="*/ 16 w 73"/>
                <a:gd name="T67" fmla="*/ 85 h 119"/>
                <a:gd name="T68" fmla="*/ 16 w 73"/>
                <a:gd name="T69" fmla="*/ 85 h 119"/>
                <a:gd name="T70" fmla="*/ 16 w 73"/>
                <a:gd name="T71" fmla="*/ 84 h 119"/>
                <a:gd name="T72" fmla="*/ 11 w 73"/>
                <a:gd name="T73" fmla="*/ 81 h 119"/>
                <a:gd name="T74" fmla="*/ 2 w 73"/>
                <a:gd name="T75" fmla="*/ 87 h 119"/>
                <a:gd name="T76" fmla="*/ 2 w 73"/>
                <a:gd name="T77" fmla="*/ 94 h 119"/>
                <a:gd name="T78" fmla="*/ 29 w 73"/>
                <a:gd name="T79" fmla="*/ 108 h 119"/>
                <a:gd name="T80" fmla="*/ 29 w 73"/>
                <a:gd name="T81" fmla="*/ 117 h 119"/>
                <a:gd name="T82" fmla="*/ 31 w 73"/>
                <a:gd name="T83" fmla="*/ 119 h 119"/>
                <a:gd name="T84" fmla="*/ 39 w 73"/>
                <a:gd name="T85" fmla="*/ 119 h 119"/>
                <a:gd name="T86" fmla="*/ 42 w 73"/>
                <a:gd name="T87" fmla="*/ 117 h 119"/>
                <a:gd name="T88" fmla="*/ 42 w 73"/>
                <a:gd name="T89" fmla="*/ 109 h 119"/>
                <a:gd name="T90" fmla="*/ 62 w 73"/>
                <a:gd name="T91" fmla="*/ 101 h 119"/>
                <a:gd name="T92" fmla="*/ 70 w 73"/>
                <a:gd name="T93" fmla="*/ 74 h 119"/>
                <a:gd name="T94" fmla="*/ 42 w 73"/>
                <a:gd name="T95" fmla="*/ 5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 h="119">
                  <a:moveTo>
                    <a:pt x="42" y="53"/>
                  </a:moveTo>
                  <a:cubicBezTo>
                    <a:pt x="40" y="52"/>
                    <a:pt x="40" y="52"/>
                    <a:pt x="40" y="52"/>
                  </a:cubicBezTo>
                  <a:cubicBezTo>
                    <a:pt x="37" y="51"/>
                    <a:pt x="32" y="49"/>
                    <a:pt x="30" y="48"/>
                  </a:cubicBezTo>
                  <a:cubicBezTo>
                    <a:pt x="30" y="48"/>
                    <a:pt x="30" y="48"/>
                    <a:pt x="29" y="48"/>
                  </a:cubicBezTo>
                  <a:cubicBezTo>
                    <a:pt x="26" y="46"/>
                    <a:pt x="23" y="45"/>
                    <a:pt x="22" y="42"/>
                  </a:cubicBezTo>
                  <a:cubicBezTo>
                    <a:pt x="20" y="39"/>
                    <a:pt x="20" y="33"/>
                    <a:pt x="23" y="31"/>
                  </a:cubicBezTo>
                  <a:cubicBezTo>
                    <a:pt x="27" y="27"/>
                    <a:pt x="32" y="26"/>
                    <a:pt x="35" y="26"/>
                  </a:cubicBezTo>
                  <a:cubicBezTo>
                    <a:pt x="38" y="26"/>
                    <a:pt x="41" y="27"/>
                    <a:pt x="44" y="28"/>
                  </a:cubicBezTo>
                  <a:cubicBezTo>
                    <a:pt x="46" y="29"/>
                    <a:pt x="50" y="31"/>
                    <a:pt x="52" y="33"/>
                  </a:cubicBezTo>
                  <a:cubicBezTo>
                    <a:pt x="52" y="34"/>
                    <a:pt x="53" y="34"/>
                    <a:pt x="53" y="34"/>
                  </a:cubicBezTo>
                  <a:cubicBezTo>
                    <a:pt x="53" y="34"/>
                    <a:pt x="53" y="34"/>
                    <a:pt x="53" y="34"/>
                  </a:cubicBezTo>
                  <a:cubicBezTo>
                    <a:pt x="53" y="35"/>
                    <a:pt x="54" y="35"/>
                    <a:pt x="54" y="35"/>
                  </a:cubicBezTo>
                  <a:cubicBezTo>
                    <a:pt x="55" y="37"/>
                    <a:pt x="57" y="38"/>
                    <a:pt x="59" y="38"/>
                  </a:cubicBezTo>
                  <a:cubicBezTo>
                    <a:pt x="62" y="38"/>
                    <a:pt x="66" y="35"/>
                    <a:pt x="67" y="32"/>
                  </a:cubicBezTo>
                  <a:cubicBezTo>
                    <a:pt x="69" y="30"/>
                    <a:pt x="69" y="27"/>
                    <a:pt x="68" y="25"/>
                  </a:cubicBezTo>
                  <a:cubicBezTo>
                    <a:pt x="64" y="19"/>
                    <a:pt x="55" y="14"/>
                    <a:pt x="48" y="12"/>
                  </a:cubicBezTo>
                  <a:cubicBezTo>
                    <a:pt x="46" y="12"/>
                    <a:pt x="44" y="11"/>
                    <a:pt x="42" y="11"/>
                  </a:cubicBezTo>
                  <a:cubicBezTo>
                    <a:pt x="42" y="2"/>
                    <a:pt x="42" y="2"/>
                    <a:pt x="42" y="2"/>
                  </a:cubicBezTo>
                  <a:cubicBezTo>
                    <a:pt x="42" y="1"/>
                    <a:pt x="41" y="0"/>
                    <a:pt x="39" y="0"/>
                  </a:cubicBezTo>
                  <a:cubicBezTo>
                    <a:pt x="31" y="0"/>
                    <a:pt x="31" y="0"/>
                    <a:pt x="31" y="0"/>
                  </a:cubicBezTo>
                  <a:cubicBezTo>
                    <a:pt x="30" y="0"/>
                    <a:pt x="29" y="1"/>
                    <a:pt x="29" y="2"/>
                  </a:cubicBezTo>
                  <a:cubicBezTo>
                    <a:pt x="29" y="11"/>
                    <a:pt x="29" y="11"/>
                    <a:pt x="29" y="11"/>
                  </a:cubicBezTo>
                  <a:cubicBezTo>
                    <a:pt x="21" y="12"/>
                    <a:pt x="15" y="16"/>
                    <a:pt x="10" y="20"/>
                  </a:cubicBezTo>
                  <a:cubicBezTo>
                    <a:pt x="2" y="28"/>
                    <a:pt x="0" y="39"/>
                    <a:pt x="4" y="48"/>
                  </a:cubicBezTo>
                  <a:cubicBezTo>
                    <a:pt x="7" y="53"/>
                    <a:pt x="10" y="57"/>
                    <a:pt x="14" y="59"/>
                  </a:cubicBezTo>
                  <a:cubicBezTo>
                    <a:pt x="17" y="60"/>
                    <a:pt x="33" y="68"/>
                    <a:pt x="40" y="71"/>
                  </a:cubicBezTo>
                  <a:cubicBezTo>
                    <a:pt x="44" y="73"/>
                    <a:pt x="44" y="73"/>
                    <a:pt x="44" y="73"/>
                  </a:cubicBezTo>
                  <a:cubicBezTo>
                    <a:pt x="47" y="75"/>
                    <a:pt x="50" y="77"/>
                    <a:pt x="51" y="79"/>
                  </a:cubicBezTo>
                  <a:cubicBezTo>
                    <a:pt x="53" y="82"/>
                    <a:pt x="52" y="87"/>
                    <a:pt x="49" y="90"/>
                  </a:cubicBezTo>
                  <a:cubicBezTo>
                    <a:pt x="47" y="92"/>
                    <a:pt x="43" y="93"/>
                    <a:pt x="39" y="93"/>
                  </a:cubicBezTo>
                  <a:cubicBezTo>
                    <a:pt x="35" y="93"/>
                    <a:pt x="30" y="92"/>
                    <a:pt x="26" y="91"/>
                  </a:cubicBezTo>
                  <a:cubicBezTo>
                    <a:pt x="23" y="90"/>
                    <a:pt x="20" y="88"/>
                    <a:pt x="17" y="86"/>
                  </a:cubicBezTo>
                  <a:cubicBezTo>
                    <a:pt x="17" y="85"/>
                    <a:pt x="17" y="85"/>
                    <a:pt x="16" y="85"/>
                  </a:cubicBezTo>
                  <a:cubicBezTo>
                    <a:pt x="16" y="85"/>
                    <a:pt x="16" y="85"/>
                    <a:pt x="16" y="85"/>
                  </a:cubicBezTo>
                  <a:cubicBezTo>
                    <a:pt x="16" y="85"/>
                    <a:pt x="16" y="85"/>
                    <a:pt x="16" y="85"/>
                  </a:cubicBezTo>
                  <a:cubicBezTo>
                    <a:pt x="16" y="84"/>
                    <a:pt x="16" y="84"/>
                    <a:pt x="16" y="84"/>
                  </a:cubicBezTo>
                  <a:cubicBezTo>
                    <a:pt x="15" y="82"/>
                    <a:pt x="13" y="81"/>
                    <a:pt x="11" y="81"/>
                  </a:cubicBezTo>
                  <a:cubicBezTo>
                    <a:pt x="7" y="81"/>
                    <a:pt x="4" y="84"/>
                    <a:pt x="2" y="87"/>
                  </a:cubicBezTo>
                  <a:cubicBezTo>
                    <a:pt x="1" y="89"/>
                    <a:pt x="1" y="92"/>
                    <a:pt x="2" y="94"/>
                  </a:cubicBezTo>
                  <a:cubicBezTo>
                    <a:pt x="7" y="102"/>
                    <a:pt x="18" y="106"/>
                    <a:pt x="29" y="108"/>
                  </a:cubicBezTo>
                  <a:cubicBezTo>
                    <a:pt x="29" y="117"/>
                    <a:pt x="29" y="117"/>
                    <a:pt x="29" y="117"/>
                  </a:cubicBezTo>
                  <a:cubicBezTo>
                    <a:pt x="29" y="118"/>
                    <a:pt x="30" y="119"/>
                    <a:pt x="31" y="119"/>
                  </a:cubicBezTo>
                  <a:cubicBezTo>
                    <a:pt x="39" y="119"/>
                    <a:pt x="39" y="119"/>
                    <a:pt x="39" y="119"/>
                  </a:cubicBezTo>
                  <a:cubicBezTo>
                    <a:pt x="41" y="119"/>
                    <a:pt x="42" y="118"/>
                    <a:pt x="42" y="117"/>
                  </a:cubicBezTo>
                  <a:cubicBezTo>
                    <a:pt x="42" y="109"/>
                    <a:pt x="42" y="109"/>
                    <a:pt x="42" y="109"/>
                  </a:cubicBezTo>
                  <a:cubicBezTo>
                    <a:pt x="50" y="108"/>
                    <a:pt x="58" y="105"/>
                    <a:pt x="62" y="101"/>
                  </a:cubicBezTo>
                  <a:cubicBezTo>
                    <a:pt x="70" y="94"/>
                    <a:pt x="73" y="84"/>
                    <a:pt x="70" y="74"/>
                  </a:cubicBezTo>
                  <a:cubicBezTo>
                    <a:pt x="66" y="63"/>
                    <a:pt x="52" y="57"/>
                    <a:pt x="42" y="53"/>
                  </a:cubicBezTo>
                  <a:close/>
                </a:path>
              </a:pathLst>
            </a:custGeom>
            <a:grp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8" name="Freeform 103"/>
            <p:cNvSpPr>
              <a:spLocks noEditPoints="1"/>
            </p:cNvSpPr>
            <p:nvPr/>
          </p:nvSpPr>
          <p:spPr bwMode="auto">
            <a:xfrm>
              <a:off x="-3262312" y="4172744"/>
              <a:ext cx="407988" cy="498475"/>
            </a:xfrm>
            <a:custGeom>
              <a:avLst/>
              <a:gdLst>
                <a:gd name="T0" fmla="*/ 68 w 109"/>
                <a:gd name="T1" fmla="*/ 68 h 133"/>
                <a:gd name="T2" fmla="*/ 109 w 109"/>
                <a:gd name="T3" fmla="*/ 0 h 133"/>
                <a:gd name="T4" fmla="*/ 20 w 109"/>
                <a:gd name="T5" fmla="*/ 0 h 133"/>
                <a:gd name="T6" fmla="*/ 20 w 109"/>
                <a:gd name="T7" fmla="*/ 3 h 133"/>
                <a:gd name="T8" fmla="*/ 1 w 109"/>
                <a:gd name="T9" fmla="*/ 22 h 133"/>
                <a:gd name="T10" fmla="*/ 0 w 109"/>
                <a:gd name="T11" fmla="*/ 22 h 133"/>
                <a:gd name="T12" fmla="*/ 0 w 109"/>
                <a:gd name="T13" fmla="*/ 114 h 133"/>
                <a:gd name="T14" fmla="*/ 1 w 109"/>
                <a:gd name="T15" fmla="*/ 114 h 133"/>
                <a:gd name="T16" fmla="*/ 20 w 109"/>
                <a:gd name="T17" fmla="*/ 133 h 133"/>
                <a:gd name="T18" fmla="*/ 20 w 109"/>
                <a:gd name="T19" fmla="*/ 133 h 133"/>
                <a:gd name="T20" fmla="*/ 103 w 109"/>
                <a:gd name="T21" fmla="*/ 133 h 133"/>
                <a:gd name="T22" fmla="*/ 68 w 109"/>
                <a:gd name="T23" fmla="*/ 68 h 133"/>
                <a:gd name="T24" fmla="*/ 35 w 109"/>
                <a:gd name="T25" fmla="*/ 81 h 133"/>
                <a:gd name="T26" fmla="*/ 22 w 109"/>
                <a:gd name="T27" fmla="*/ 68 h 133"/>
                <a:gd name="T28" fmla="*/ 35 w 109"/>
                <a:gd name="T29" fmla="*/ 55 h 133"/>
                <a:gd name="T30" fmla="*/ 48 w 109"/>
                <a:gd name="T31" fmla="*/ 68 h 133"/>
                <a:gd name="T32" fmla="*/ 35 w 109"/>
                <a:gd name="T33" fmla="*/ 8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9" h="133">
                  <a:moveTo>
                    <a:pt x="68" y="68"/>
                  </a:moveTo>
                  <a:cubicBezTo>
                    <a:pt x="68" y="39"/>
                    <a:pt x="85" y="13"/>
                    <a:pt x="109" y="0"/>
                  </a:cubicBezTo>
                  <a:cubicBezTo>
                    <a:pt x="20" y="0"/>
                    <a:pt x="20" y="0"/>
                    <a:pt x="20" y="0"/>
                  </a:cubicBezTo>
                  <a:cubicBezTo>
                    <a:pt x="20" y="1"/>
                    <a:pt x="20" y="2"/>
                    <a:pt x="20" y="3"/>
                  </a:cubicBezTo>
                  <a:cubicBezTo>
                    <a:pt x="20" y="14"/>
                    <a:pt x="12" y="22"/>
                    <a:pt x="1" y="22"/>
                  </a:cubicBezTo>
                  <a:cubicBezTo>
                    <a:pt x="1" y="22"/>
                    <a:pt x="1" y="22"/>
                    <a:pt x="0" y="22"/>
                  </a:cubicBezTo>
                  <a:cubicBezTo>
                    <a:pt x="0" y="114"/>
                    <a:pt x="0" y="114"/>
                    <a:pt x="0" y="114"/>
                  </a:cubicBezTo>
                  <a:cubicBezTo>
                    <a:pt x="1" y="114"/>
                    <a:pt x="1" y="114"/>
                    <a:pt x="1" y="114"/>
                  </a:cubicBezTo>
                  <a:cubicBezTo>
                    <a:pt x="12" y="114"/>
                    <a:pt x="20" y="122"/>
                    <a:pt x="20" y="133"/>
                  </a:cubicBezTo>
                  <a:cubicBezTo>
                    <a:pt x="20" y="133"/>
                    <a:pt x="20" y="133"/>
                    <a:pt x="20" y="133"/>
                  </a:cubicBezTo>
                  <a:cubicBezTo>
                    <a:pt x="103" y="133"/>
                    <a:pt x="103" y="133"/>
                    <a:pt x="103" y="133"/>
                  </a:cubicBezTo>
                  <a:cubicBezTo>
                    <a:pt x="82" y="119"/>
                    <a:pt x="68" y="95"/>
                    <a:pt x="68" y="68"/>
                  </a:cubicBezTo>
                  <a:close/>
                  <a:moveTo>
                    <a:pt x="35" y="81"/>
                  </a:moveTo>
                  <a:cubicBezTo>
                    <a:pt x="28" y="81"/>
                    <a:pt x="22" y="75"/>
                    <a:pt x="22" y="68"/>
                  </a:cubicBezTo>
                  <a:cubicBezTo>
                    <a:pt x="22" y="61"/>
                    <a:pt x="28" y="55"/>
                    <a:pt x="35" y="55"/>
                  </a:cubicBezTo>
                  <a:cubicBezTo>
                    <a:pt x="42" y="55"/>
                    <a:pt x="48" y="61"/>
                    <a:pt x="48" y="68"/>
                  </a:cubicBezTo>
                  <a:cubicBezTo>
                    <a:pt x="48" y="75"/>
                    <a:pt x="42" y="81"/>
                    <a:pt x="35" y="81"/>
                  </a:cubicBezTo>
                  <a:close/>
                </a:path>
              </a:pathLst>
            </a:custGeom>
            <a:grp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9" name="Freeform 104"/>
            <p:cNvSpPr>
              <a:spLocks noEditPoints="1"/>
            </p:cNvSpPr>
            <p:nvPr/>
          </p:nvSpPr>
          <p:spPr bwMode="auto">
            <a:xfrm>
              <a:off x="-2565400" y="4172744"/>
              <a:ext cx="555625" cy="498475"/>
            </a:xfrm>
            <a:custGeom>
              <a:avLst/>
              <a:gdLst>
                <a:gd name="T0" fmla="*/ 106 w 148"/>
                <a:gd name="T1" fmla="*/ 52 h 133"/>
                <a:gd name="T2" fmla="*/ 124 w 148"/>
                <a:gd name="T3" fmla="*/ 19 h 133"/>
                <a:gd name="T4" fmla="*/ 89 w 148"/>
                <a:gd name="T5" fmla="*/ 0 h 133"/>
                <a:gd name="T6" fmla="*/ 0 w 148"/>
                <a:gd name="T7" fmla="*/ 0 h 133"/>
                <a:gd name="T8" fmla="*/ 40 w 148"/>
                <a:gd name="T9" fmla="*/ 68 h 133"/>
                <a:gd name="T10" fmla="*/ 5 w 148"/>
                <a:gd name="T11" fmla="*/ 133 h 133"/>
                <a:gd name="T12" fmla="*/ 88 w 148"/>
                <a:gd name="T13" fmla="*/ 133 h 133"/>
                <a:gd name="T14" fmla="*/ 88 w 148"/>
                <a:gd name="T15" fmla="*/ 133 h 133"/>
                <a:gd name="T16" fmla="*/ 148 w 148"/>
                <a:gd name="T17" fmla="*/ 73 h 133"/>
                <a:gd name="T18" fmla="*/ 106 w 148"/>
                <a:gd name="T19" fmla="*/ 52 h 133"/>
                <a:gd name="T20" fmla="*/ 73 w 148"/>
                <a:gd name="T21" fmla="*/ 81 h 133"/>
                <a:gd name="T22" fmla="*/ 61 w 148"/>
                <a:gd name="T23" fmla="*/ 68 h 133"/>
                <a:gd name="T24" fmla="*/ 73 w 148"/>
                <a:gd name="T25" fmla="*/ 55 h 133"/>
                <a:gd name="T26" fmla="*/ 86 w 148"/>
                <a:gd name="T27" fmla="*/ 68 h 133"/>
                <a:gd name="T28" fmla="*/ 73 w 148"/>
                <a:gd name="T29" fmla="*/ 8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33">
                  <a:moveTo>
                    <a:pt x="106" y="52"/>
                  </a:moveTo>
                  <a:cubicBezTo>
                    <a:pt x="102" y="27"/>
                    <a:pt x="124" y="19"/>
                    <a:pt x="124" y="19"/>
                  </a:cubicBezTo>
                  <a:cubicBezTo>
                    <a:pt x="110" y="1"/>
                    <a:pt x="88" y="1"/>
                    <a:pt x="89" y="0"/>
                  </a:cubicBezTo>
                  <a:cubicBezTo>
                    <a:pt x="0" y="0"/>
                    <a:pt x="0" y="0"/>
                    <a:pt x="0" y="0"/>
                  </a:cubicBezTo>
                  <a:cubicBezTo>
                    <a:pt x="24" y="13"/>
                    <a:pt x="40" y="39"/>
                    <a:pt x="40" y="68"/>
                  </a:cubicBezTo>
                  <a:cubicBezTo>
                    <a:pt x="40" y="95"/>
                    <a:pt x="26" y="119"/>
                    <a:pt x="5" y="133"/>
                  </a:cubicBezTo>
                  <a:cubicBezTo>
                    <a:pt x="88" y="133"/>
                    <a:pt x="88" y="133"/>
                    <a:pt x="88" y="133"/>
                  </a:cubicBezTo>
                  <a:cubicBezTo>
                    <a:pt x="88" y="133"/>
                    <a:pt x="88" y="133"/>
                    <a:pt x="88" y="133"/>
                  </a:cubicBezTo>
                  <a:cubicBezTo>
                    <a:pt x="148" y="121"/>
                    <a:pt x="148" y="73"/>
                    <a:pt x="148" y="73"/>
                  </a:cubicBezTo>
                  <a:cubicBezTo>
                    <a:pt x="134" y="78"/>
                    <a:pt x="110" y="72"/>
                    <a:pt x="106" y="52"/>
                  </a:cubicBezTo>
                  <a:close/>
                  <a:moveTo>
                    <a:pt x="73" y="81"/>
                  </a:moveTo>
                  <a:cubicBezTo>
                    <a:pt x="66" y="81"/>
                    <a:pt x="61" y="75"/>
                    <a:pt x="61" y="68"/>
                  </a:cubicBezTo>
                  <a:cubicBezTo>
                    <a:pt x="61" y="61"/>
                    <a:pt x="66" y="55"/>
                    <a:pt x="73" y="55"/>
                  </a:cubicBezTo>
                  <a:cubicBezTo>
                    <a:pt x="80" y="55"/>
                    <a:pt x="86" y="61"/>
                    <a:pt x="86" y="68"/>
                  </a:cubicBezTo>
                  <a:cubicBezTo>
                    <a:pt x="86" y="75"/>
                    <a:pt x="80" y="81"/>
                    <a:pt x="73" y="81"/>
                  </a:cubicBezTo>
                  <a:close/>
                </a:path>
              </a:pathLst>
            </a:custGeom>
            <a:grp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30" name="Group 129"/>
          <p:cNvGrpSpPr/>
          <p:nvPr/>
        </p:nvGrpSpPr>
        <p:grpSpPr>
          <a:xfrm rot="10800000">
            <a:off x="1257359" y="2549262"/>
            <a:ext cx="1103875" cy="453083"/>
            <a:chOff x="-3382962" y="3944144"/>
            <a:chExt cx="2127250" cy="873125"/>
          </a:xfrm>
          <a:solidFill>
            <a:schemeClr val="accent2"/>
          </a:solidFill>
        </p:grpSpPr>
        <p:sp>
          <p:nvSpPr>
            <p:cNvPr id="131" name="Freeform 101"/>
            <p:cNvSpPr>
              <a:spLocks noEditPoints="1"/>
            </p:cNvSpPr>
            <p:nvPr/>
          </p:nvSpPr>
          <p:spPr bwMode="auto">
            <a:xfrm>
              <a:off x="-3382962" y="3944144"/>
              <a:ext cx="2127250" cy="873125"/>
            </a:xfrm>
            <a:custGeom>
              <a:avLst/>
              <a:gdLst>
                <a:gd name="T0" fmla="*/ 567 w 567"/>
                <a:gd name="T1" fmla="*/ 136 h 233"/>
                <a:gd name="T2" fmla="*/ 476 w 567"/>
                <a:gd name="T3" fmla="*/ 106 h 233"/>
                <a:gd name="T4" fmla="*/ 448 w 567"/>
                <a:gd name="T5" fmla="*/ 108 h 233"/>
                <a:gd name="T6" fmla="*/ 472 w 567"/>
                <a:gd name="T7" fmla="*/ 83 h 233"/>
                <a:gd name="T8" fmla="*/ 496 w 567"/>
                <a:gd name="T9" fmla="*/ 44 h 233"/>
                <a:gd name="T10" fmla="*/ 435 w 567"/>
                <a:gd name="T11" fmla="*/ 39 h 233"/>
                <a:gd name="T12" fmla="*/ 298 w 567"/>
                <a:gd name="T13" fmla="*/ 30 h 233"/>
                <a:gd name="T14" fmla="*/ 0 w 567"/>
                <a:gd name="T15" fmla="*/ 30 h 233"/>
                <a:gd name="T16" fmla="*/ 0 w 567"/>
                <a:gd name="T17" fmla="*/ 225 h 233"/>
                <a:gd name="T18" fmla="*/ 360 w 567"/>
                <a:gd name="T19" fmla="*/ 225 h 233"/>
                <a:gd name="T20" fmla="*/ 360 w 567"/>
                <a:gd name="T21" fmla="*/ 213 h 233"/>
                <a:gd name="T22" fmla="*/ 414 w 567"/>
                <a:gd name="T23" fmla="*/ 181 h 233"/>
                <a:gd name="T24" fmla="*/ 390 w 567"/>
                <a:gd name="T25" fmla="*/ 226 h 233"/>
                <a:gd name="T26" fmla="*/ 510 w 567"/>
                <a:gd name="T27" fmla="*/ 177 h 233"/>
                <a:gd name="T28" fmla="*/ 479 w 567"/>
                <a:gd name="T29" fmla="*/ 177 h 233"/>
                <a:gd name="T30" fmla="*/ 567 w 567"/>
                <a:gd name="T31" fmla="*/ 136 h 233"/>
                <a:gd name="T32" fmla="*/ 342 w 567"/>
                <a:gd name="T33" fmla="*/ 192 h 233"/>
                <a:gd name="T34" fmla="*/ 342 w 567"/>
                <a:gd name="T35" fmla="*/ 208 h 233"/>
                <a:gd name="T36" fmla="*/ 17 w 567"/>
                <a:gd name="T37" fmla="*/ 208 h 233"/>
                <a:gd name="T38" fmla="*/ 17 w 567"/>
                <a:gd name="T39" fmla="*/ 44 h 233"/>
                <a:gd name="T40" fmla="*/ 342 w 567"/>
                <a:gd name="T41" fmla="*/ 44 h 233"/>
                <a:gd name="T42" fmla="*/ 342 w 567"/>
                <a:gd name="T43" fmla="*/ 61 h 233"/>
                <a:gd name="T44" fmla="*/ 406 w 567"/>
                <a:gd name="T45" fmla="*/ 82 h 233"/>
                <a:gd name="T46" fmla="*/ 355 w 567"/>
                <a:gd name="T47" fmla="*/ 100 h 233"/>
                <a:gd name="T48" fmla="*/ 375 w 567"/>
                <a:gd name="T49" fmla="*/ 116 h 233"/>
                <a:gd name="T50" fmla="*/ 403 w 567"/>
                <a:gd name="T51" fmla="*/ 115 h 233"/>
                <a:gd name="T52" fmla="*/ 430 w 567"/>
                <a:gd name="T53" fmla="*/ 141 h 233"/>
                <a:gd name="T54" fmla="*/ 399 w 567"/>
                <a:gd name="T55" fmla="*/ 152 h 233"/>
                <a:gd name="T56" fmla="*/ 342 w 567"/>
                <a:gd name="T57" fmla="*/ 192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67" h="233">
                  <a:moveTo>
                    <a:pt x="567" y="136"/>
                  </a:moveTo>
                  <a:cubicBezTo>
                    <a:pt x="567" y="136"/>
                    <a:pt x="543" y="72"/>
                    <a:pt x="476" y="106"/>
                  </a:cubicBezTo>
                  <a:cubicBezTo>
                    <a:pt x="457" y="115"/>
                    <a:pt x="448" y="116"/>
                    <a:pt x="448" y="108"/>
                  </a:cubicBezTo>
                  <a:cubicBezTo>
                    <a:pt x="448" y="97"/>
                    <a:pt x="463" y="89"/>
                    <a:pt x="472" y="83"/>
                  </a:cubicBezTo>
                  <a:cubicBezTo>
                    <a:pt x="497" y="67"/>
                    <a:pt x="496" y="44"/>
                    <a:pt x="496" y="44"/>
                  </a:cubicBezTo>
                  <a:cubicBezTo>
                    <a:pt x="496" y="44"/>
                    <a:pt x="469" y="59"/>
                    <a:pt x="435" y="39"/>
                  </a:cubicBezTo>
                  <a:cubicBezTo>
                    <a:pt x="369" y="0"/>
                    <a:pt x="322" y="17"/>
                    <a:pt x="298" y="30"/>
                  </a:cubicBezTo>
                  <a:cubicBezTo>
                    <a:pt x="0" y="30"/>
                    <a:pt x="0" y="30"/>
                    <a:pt x="0" y="30"/>
                  </a:cubicBezTo>
                  <a:cubicBezTo>
                    <a:pt x="0" y="225"/>
                    <a:pt x="0" y="225"/>
                    <a:pt x="0" y="225"/>
                  </a:cubicBezTo>
                  <a:cubicBezTo>
                    <a:pt x="360" y="225"/>
                    <a:pt x="360" y="225"/>
                    <a:pt x="360" y="225"/>
                  </a:cubicBezTo>
                  <a:cubicBezTo>
                    <a:pt x="360" y="210"/>
                    <a:pt x="360" y="227"/>
                    <a:pt x="360" y="213"/>
                  </a:cubicBezTo>
                  <a:cubicBezTo>
                    <a:pt x="390" y="212"/>
                    <a:pt x="402" y="198"/>
                    <a:pt x="414" y="181"/>
                  </a:cubicBezTo>
                  <a:cubicBezTo>
                    <a:pt x="423" y="206"/>
                    <a:pt x="404" y="223"/>
                    <a:pt x="390" y="226"/>
                  </a:cubicBezTo>
                  <a:cubicBezTo>
                    <a:pt x="413" y="233"/>
                    <a:pt x="459" y="226"/>
                    <a:pt x="510" y="177"/>
                  </a:cubicBezTo>
                  <a:cubicBezTo>
                    <a:pt x="499" y="178"/>
                    <a:pt x="490" y="181"/>
                    <a:pt x="479" y="177"/>
                  </a:cubicBezTo>
                  <a:cubicBezTo>
                    <a:pt x="517" y="124"/>
                    <a:pt x="567" y="136"/>
                    <a:pt x="567" y="136"/>
                  </a:cubicBezTo>
                  <a:close/>
                  <a:moveTo>
                    <a:pt x="342" y="192"/>
                  </a:moveTo>
                  <a:cubicBezTo>
                    <a:pt x="342" y="208"/>
                    <a:pt x="342" y="208"/>
                    <a:pt x="342" y="208"/>
                  </a:cubicBezTo>
                  <a:cubicBezTo>
                    <a:pt x="17" y="208"/>
                    <a:pt x="17" y="208"/>
                    <a:pt x="17" y="208"/>
                  </a:cubicBezTo>
                  <a:cubicBezTo>
                    <a:pt x="17" y="44"/>
                    <a:pt x="17" y="44"/>
                    <a:pt x="17" y="44"/>
                  </a:cubicBezTo>
                  <a:cubicBezTo>
                    <a:pt x="342" y="44"/>
                    <a:pt x="342" y="44"/>
                    <a:pt x="342" y="44"/>
                  </a:cubicBezTo>
                  <a:cubicBezTo>
                    <a:pt x="342" y="61"/>
                    <a:pt x="342" y="61"/>
                    <a:pt x="342" y="61"/>
                  </a:cubicBezTo>
                  <a:cubicBezTo>
                    <a:pt x="351" y="56"/>
                    <a:pt x="390" y="55"/>
                    <a:pt x="406" y="82"/>
                  </a:cubicBezTo>
                  <a:cubicBezTo>
                    <a:pt x="406" y="82"/>
                    <a:pt x="354" y="75"/>
                    <a:pt x="355" y="100"/>
                  </a:cubicBezTo>
                  <a:cubicBezTo>
                    <a:pt x="356" y="107"/>
                    <a:pt x="359" y="116"/>
                    <a:pt x="375" y="116"/>
                  </a:cubicBezTo>
                  <a:cubicBezTo>
                    <a:pt x="382" y="116"/>
                    <a:pt x="387" y="112"/>
                    <a:pt x="403" y="115"/>
                  </a:cubicBezTo>
                  <a:cubicBezTo>
                    <a:pt x="414" y="118"/>
                    <a:pt x="421" y="123"/>
                    <a:pt x="430" y="141"/>
                  </a:cubicBezTo>
                  <a:cubicBezTo>
                    <a:pt x="430" y="141"/>
                    <a:pt x="416" y="135"/>
                    <a:pt x="399" y="152"/>
                  </a:cubicBezTo>
                  <a:cubicBezTo>
                    <a:pt x="386" y="164"/>
                    <a:pt x="382" y="185"/>
                    <a:pt x="342" y="192"/>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2" name="Freeform 102"/>
            <p:cNvSpPr>
              <a:spLocks/>
            </p:cNvSpPr>
            <p:nvPr/>
          </p:nvSpPr>
          <p:spPr bwMode="auto">
            <a:xfrm flipH="1" flipV="1">
              <a:off x="-2865436" y="4198145"/>
              <a:ext cx="273049" cy="446087"/>
            </a:xfrm>
            <a:custGeom>
              <a:avLst/>
              <a:gdLst>
                <a:gd name="T0" fmla="*/ 42 w 73"/>
                <a:gd name="T1" fmla="*/ 53 h 119"/>
                <a:gd name="T2" fmla="*/ 40 w 73"/>
                <a:gd name="T3" fmla="*/ 52 h 119"/>
                <a:gd name="T4" fmla="*/ 30 w 73"/>
                <a:gd name="T5" fmla="*/ 48 h 119"/>
                <a:gd name="T6" fmla="*/ 29 w 73"/>
                <a:gd name="T7" fmla="*/ 48 h 119"/>
                <a:gd name="T8" fmla="*/ 22 w 73"/>
                <a:gd name="T9" fmla="*/ 42 h 119"/>
                <a:gd name="T10" fmla="*/ 23 w 73"/>
                <a:gd name="T11" fmla="*/ 31 h 119"/>
                <a:gd name="T12" fmla="*/ 35 w 73"/>
                <a:gd name="T13" fmla="*/ 26 h 119"/>
                <a:gd name="T14" fmla="*/ 44 w 73"/>
                <a:gd name="T15" fmla="*/ 28 h 119"/>
                <a:gd name="T16" fmla="*/ 52 w 73"/>
                <a:gd name="T17" fmla="*/ 33 h 119"/>
                <a:gd name="T18" fmla="*/ 53 w 73"/>
                <a:gd name="T19" fmla="*/ 34 h 119"/>
                <a:gd name="T20" fmla="*/ 53 w 73"/>
                <a:gd name="T21" fmla="*/ 34 h 119"/>
                <a:gd name="T22" fmla="*/ 54 w 73"/>
                <a:gd name="T23" fmla="*/ 35 h 119"/>
                <a:gd name="T24" fmla="*/ 59 w 73"/>
                <a:gd name="T25" fmla="*/ 38 h 119"/>
                <a:gd name="T26" fmla="*/ 67 w 73"/>
                <a:gd name="T27" fmla="*/ 32 h 119"/>
                <a:gd name="T28" fmla="*/ 68 w 73"/>
                <a:gd name="T29" fmla="*/ 25 h 119"/>
                <a:gd name="T30" fmla="*/ 48 w 73"/>
                <a:gd name="T31" fmla="*/ 12 h 119"/>
                <a:gd name="T32" fmla="*/ 42 w 73"/>
                <a:gd name="T33" fmla="*/ 11 h 119"/>
                <a:gd name="T34" fmla="*/ 42 w 73"/>
                <a:gd name="T35" fmla="*/ 2 h 119"/>
                <a:gd name="T36" fmla="*/ 39 w 73"/>
                <a:gd name="T37" fmla="*/ 0 h 119"/>
                <a:gd name="T38" fmla="*/ 31 w 73"/>
                <a:gd name="T39" fmla="*/ 0 h 119"/>
                <a:gd name="T40" fmla="*/ 29 w 73"/>
                <a:gd name="T41" fmla="*/ 2 h 119"/>
                <a:gd name="T42" fmla="*/ 29 w 73"/>
                <a:gd name="T43" fmla="*/ 11 h 119"/>
                <a:gd name="T44" fmla="*/ 10 w 73"/>
                <a:gd name="T45" fmla="*/ 20 h 119"/>
                <a:gd name="T46" fmla="*/ 4 w 73"/>
                <a:gd name="T47" fmla="*/ 48 h 119"/>
                <a:gd name="T48" fmla="*/ 14 w 73"/>
                <a:gd name="T49" fmla="*/ 59 h 119"/>
                <a:gd name="T50" fmla="*/ 40 w 73"/>
                <a:gd name="T51" fmla="*/ 71 h 119"/>
                <a:gd name="T52" fmla="*/ 44 w 73"/>
                <a:gd name="T53" fmla="*/ 73 h 119"/>
                <a:gd name="T54" fmla="*/ 51 w 73"/>
                <a:gd name="T55" fmla="*/ 79 h 119"/>
                <a:gd name="T56" fmla="*/ 49 w 73"/>
                <a:gd name="T57" fmla="*/ 90 h 119"/>
                <a:gd name="T58" fmla="*/ 39 w 73"/>
                <a:gd name="T59" fmla="*/ 93 h 119"/>
                <a:gd name="T60" fmla="*/ 26 w 73"/>
                <a:gd name="T61" fmla="*/ 91 h 119"/>
                <a:gd name="T62" fmla="*/ 17 w 73"/>
                <a:gd name="T63" fmla="*/ 86 h 119"/>
                <a:gd name="T64" fmla="*/ 16 w 73"/>
                <a:gd name="T65" fmla="*/ 85 h 119"/>
                <a:gd name="T66" fmla="*/ 16 w 73"/>
                <a:gd name="T67" fmla="*/ 85 h 119"/>
                <a:gd name="T68" fmla="*/ 16 w 73"/>
                <a:gd name="T69" fmla="*/ 85 h 119"/>
                <a:gd name="T70" fmla="*/ 16 w 73"/>
                <a:gd name="T71" fmla="*/ 84 h 119"/>
                <a:gd name="T72" fmla="*/ 11 w 73"/>
                <a:gd name="T73" fmla="*/ 81 h 119"/>
                <a:gd name="T74" fmla="*/ 2 w 73"/>
                <a:gd name="T75" fmla="*/ 87 h 119"/>
                <a:gd name="T76" fmla="*/ 2 w 73"/>
                <a:gd name="T77" fmla="*/ 94 h 119"/>
                <a:gd name="T78" fmla="*/ 29 w 73"/>
                <a:gd name="T79" fmla="*/ 108 h 119"/>
                <a:gd name="T80" fmla="*/ 29 w 73"/>
                <a:gd name="T81" fmla="*/ 117 h 119"/>
                <a:gd name="T82" fmla="*/ 31 w 73"/>
                <a:gd name="T83" fmla="*/ 119 h 119"/>
                <a:gd name="T84" fmla="*/ 39 w 73"/>
                <a:gd name="T85" fmla="*/ 119 h 119"/>
                <a:gd name="T86" fmla="*/ 42 w 73"/>
                <a:gd name="T87" fmla="*/ 117 h 119"/>
                <a:gd name="T88" fmla="*/ 42 w 73"/>
                <a:gd name="T89" fmla="*/ 109 h 119"/>
                <a:gd name="T90" fmla="*/ 62 w 73"/>
                <a:gd name="T91" fmla="*/ 101 h 119"/>
                <a:gd name="T92" fmla="*/ 70 w 73"/>
                <a:gd name="T93" fmla="*/ 74 h 119"/>
                <a:gd name="T94" fmla="*/ 42 w 73"/>
                <a:gd name="T95" fmla="*/ 53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3" h="119">
                  <a:moveTo>
                    <a:pt x="42" y="53"/>
                  </a:moveTo>
                  <a:cubicBezTo>
                    <a:pt x="40" y="52"/>
                    <a:pt x="40" y="52"/>
                    <a:pt x="40" y="52"/>
                  </a:cubicBezTo>
                  <a:cubicBezTo>
                    <a:pt x="37" y="51"/>
                    <a:pt x="32" y="49"/>
                    <a:pt x="30" y="48"/>
                  </a:cubicBezTo>
                  <a:cubicBezTo>
                    <a:pt x="30" y="48"/>
                    <a:pt x="30" y="48"/>
                    <a:pt x="29" y="48"/>
                  </a:cubicBezTo>
                  <a:cubicBezTo>
                    <a:pt x="26" y="46"/>
                    <a:pt x="23" y="45"/>
                    <a:pt x="22" y="42"/>
                  </a:cubicBezTo>
                  <a:cubicBezTo>
                    <a:pt x="20" y="39"/>
                    <a:pt x="20" y="33"/>
                    <a:pt x="23" y="31"/>
                  </a:cubicBezTo>
                  <a:cubicBezTo>
                    <a:pt x="27" y="27"/>
                    <a:pt x="32" y="26"/>
                    <a:pt x="35" y="26"/>
                  </a:cubicBezTo>
                  <a:cubicBezTo>
                    <a:pt x="38" y="26"/>
                    <a:pt x="41" y="27"/>
                    <a:pt x="44" y="28"/>
                  </a:cubicBezTo>
                  <a:cubicBezTo>
                    <a:pt x="46" y="29"/>
                    <a:pt x="50" y="31"/>
                    <a:pt x="52" y="33"/>
                  </a:cubicBezTo>
                  <a:cubicBezTo>
                    <a:pt x="52" y="34"/>
                    <a:pt x="53" y="34"/>
                    <a:pt x="53" y="34"/>
                  </a:cubicBezTo>
                  <a:cubicBezTo>
                    <a:pt x="53" y="34"/>
                    <a:pt x="53" y="34"/>
                    <a:pt x="53" y="34"/>
                  </a:cubicBezTo>
                  <a:cubicBezTo>
                    <a:pt x="53" y="35"/>
                    <a:pt x="54" y="35"/>
                    <a:pt x="54" y="35"/>
                  </a:cubicBezTo>
                  <a:cubicBezTo>
                    <a:pt x="55" y="37"/>
                    <a:pt x="57" y="38"/>
                    <a:pt x="59" y="38"/>
                  </a:cubicBezTo>
                  <a:cubicBezTo>
                    <a:pt x="62" y="38"/>
                    <a:pt x="66" y="35"/>
                    <a:pt x="67" y="32"/>
                  </a:cubicBezTo>
                  <a:cubicBezTo>
                    <a:pt x="69" y="30"/>
                    <a:pt x="69" y="27"/>
                    <a:pt x="68" y="25"/>
                  </a:cubicBezTo>
                  <a:cubicBezTo>
                    <a:pt x="64" y="19"/>
                    <a:pt x="55" y="14"/>
                    <a:pt x="48" y="12"/>
                  </a:cubicBezTo>
                  <a:cubicBezTo>
                    <a:pt x="46" y="12"/>
                    <a:pt x="44" y="11"/>
                    <a:pt x="42" y="11"/>
                  </a:cubicBezTo>
                  <a:cubicBezTo>
                    <a:pt x="42" y="2"/>
                    <a:pt x="42" y="2"/>
                    <a:pt x="42" y="2"/>
                  </a:cubicBezTo>
                  <a:cubicBezTo>
                    <a:pt x="42" y="1"/>
                    <a:pt x="41" y="0"/>
                    <a:pt x="39" y="0"/>
                  </a:cubicBezTo>
                  <a:cubicBezTo>
                    <a:pt x="31" y="0"/>
                    <a:pt x="31" y="0"/>
                    <a:pt x="31" y="0"/>
                  </a:cubicBezTo>
                  <a:cubicBezTo>
                    <a:pt x="30" y="0"/>
                    <a:pt x="29" y="1"/>
                    <a:pt x="29" y="2"/>
                  </a:cubicBezTo>
                  <a:cubicBezTo>
                    <a:pt x="29" y="11"/>
                    <a:pt x="29" y="11"/>
                    <a:pt x="29" y="11"/>
                  </a:cubicBezTo>
                  <a:cubicBezTo>
                    <a:pt x="21" y="12"/>
                    <a:pt x="15" y="16"/>
                    <a:pt x="10" y="20"/>
                  </a:cubicBezTo>
                  <a:cubicBezTo>
                    <a:pt x="2" y="28"/>
                    <a:pt x="0" y="39"/>
                    <a:pt x="4" y="48"/>
                  </a:cubicBezTo>
                  <a:cubicBezTo>
                    <a:pt x="7" y="53"/>
                    <a:pt x="10" y="57"/>
                    <a:pt x="14" y="59"/>
                  </a:cubicBezTo>
                  <a:cubicBezTo>
                    <a:pt x="17" y="60"/>
                    <a:pt x="33" y="68"/>
                    <a:pt x="40" y="71"/>
                  </a:cubicBezTo>
                  <a:cubicBezTo>
                    <a:pt x="44" y="73"/>
                    <a:pt x="44" y="73"/>
                    <a:pt x="44" y="73"/>
                  </a:cubicBezTo>
                  <a:cubicBezTo>
                    <a:pt x="47" y="75"/>
                    <a:pt x="50" y="77"/>
                    <a:pt x="51" y="79"/>
                  </a:cubicBezTo>
                  <a:cubicBezTo>
                    <a:pt x="53" y="82"/>
                    <a:pt x="52" y="87"/>
                    <a:pt x="49" y="90"/>
                  </a:cubicBezTo>
                  <a:cubicBezTo>
                    <a:pt x="47" y="92"/>
                    <a:pt x="43" y="93"/>
                    <a:pt x="39" y="93"/>
                  </a:cubicBezTo>
                  <a:cubicBezTo>
                    <a:pt x="35" y="93"/>
                    <a:pt x="30" y="92"/>
                    <a:pt x="26" y="91"/>
                  </a:cubicBezTo>
                  <a:cubicBezTo>
                    <a:pt x="23" y="90"/>
                    <a:pt x="20" y="88"/>
                    <a:pt x="17" y="86"/>
                  </a:cubicBezTo>
                  <a:cubicBezTo>
                    <a:pt x="17" y="85"/>
                    <a:pt x="17" y="85"/>
                    <a:pt x="16" y="85"/>
                  </a:cubicBezTo>
                  <a:cubicBezTo>
                    <a:pt x="16" y="85"/>
                    <a:pt x="16" y="85"/>
                    <a:pt x="16" y="85"/>
                  </a:cubicBezTo>
                  <a:cubicBezTo>
                    <a:pt x="16" y="85"/>
                    <a:pt x="16" y="85"/>
                    <a:pt x="16" y="85"/>
                  </a:cubicBezTo>
                  <a:cubicBezTo>
                    <a:pt x="16" y="84"/>
                    <a:pt x="16" y="84"/>
                    <a:pt x="16" y="84"/>
                  </a:cubicBezTo>
                  <a:cubicBezTo>
                    <a:pt x="15" y="82"/>
                    <a:pt x="13" y="81"/>
                    <a:pt x="11" y="81"/>
                  </a:cubicBezTo>
                  <a:cubicBezTo>
                    <a:pt x="7" y="81"/>
                    <a:pt x="4" y="84"/>
                    <a:pt x="2" y="87"/>
                  </a:cubicBezTo>
                  <a:cubicBezTo>
                    <a:pt x="1" y="89"/>
                    <a:pt x="1" y="92"/>
                    <a:pt x="2" y="94"/>
                  </a:cubicBezTo>
                  <a:cubicBezTo>
                    <a:pt x="7" y="102"/>
                    <a:pt x="18" y="106"/>
                    <a:pt x="29" y="108"/>
                  </a:cubicBezTo>
                  <a:cubicBezTo>
                    <a:pt x="29" y="117"/>
                    <a:pt x="29" y="117"/>
                    <a:pt x="29" y="117"/>
                  </a:cubicBezTo>
                  <a:cubicBezTo>
                    <a:pt x="29" y="118"/>
                    <a:pt x="30" y="119"/>
                    <a:pt x="31" y="119"/>
                  </a:cubicBezTo>
                  <a:cubicBezTo>
                    <a:pt x="39" y="119"/>
                    <a:pt x="39" y="119"/>
                    <a:pt x="39" y="119"/>
                  </a:cubicBezTo>
                  <a:cubicBezTo>
                    <a:pt x="41" y="119"/>
                    <a:pt x="42" y="118"/>
                    <a:pt x="42" y="117"/>
                  </a:cubicBezTo>
                  <a:cubicBezTo>
                    <a:pt x="42" y="109"/>
                    <a:pt x="42" y="109"/>
                    <a:pt x="42" y="109"/>
                  </a:cubicBezTo>
                  <a:cubicBezTo>
                    <a:pt x="50" y="108"/>
                    <a:pt x="58" y="105"/>
                    <a:pt x="62" y="101"/>
                  </a:cubicBezTo>
                  <a:cubicBezTo>
                    <a:pt x="70" y="94"/>
                    <a:pt x="73" y="84"/>
                    <a:pt x="70" y="74"/>
                  </a:cubicBezTo>
                  <a:cubicBezTo>
                    <a:pt x="66" y="63"/>
                    <a:pt x="52" y="57"/>
                    <a:pt x="42" y="53"/>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3" name="Freeform 103"/>
            <p:cNvSpPr>
              <a:spLocks noEditPoints="1"/>
            </p:cNvSpPr>
            <p:nvPr/>
          </p:nvSpPr>
          <p:spPr bwMode="auto">
            <a:xfrm>
              <a:off x="-3262312" y="4172744"/>
              <a:ext cx="407988" cy="498475"/>
            </a:xfrm>
            <a:custGeom>
              <a:avLst/>
              <a:gdLst>
                <a:gd name="T0" fmla="*/ 68 w 109"/>
                <a:gd name="T1" fmla="*/ 68 h 133"/>
                <a:gd name="T2" fmla="*/ 109 w 109"/>
                <a:gd name="T3" fmla="*/ 0 h 133"/>
                <a:gd name="T4" fmla="*/ 20 w 109"/>
                <a:gd name="T5" fmla="*/ 0 h 133"/>
                <a:gd name="T6" fmla="*/ 20 w 109"/>
                <a:gd name="T7" fmla="*/ 3 h 133"/>
                <a:gd name="T8" fmla="*/ 1 w 109"/>
                <a:gd name="T9" fmla="*/ 22 h 133"/>
                <a:gd name="T10" fmla="*/ 0 w 109"/>
                <a:gd name="T11" fmla="*/ 22 h 133"/>
                <a:gd name="T12" fmla="*/ 0 w 109"/>
                <a:gd name="T13" fmla="*/ 114 h 133"/>
                <a:gd name="T14" fmla="*/ 1 w 109"/>
                <a:gd name="T15" fmla="*/ 114 h 133"/>
                <a:gd name="T16" fmla="*/ 20 w 109"/>
                <a:gd name="T17" fmla="*/ 133 h 133"/>
                <a:gd name="T18" fmla="*/ 20 w 109"/>
                <a:gd name="T19" fmla="*/ 133 h 133"/>
                <a:gd name="T20" fmla="*/ 103 w 109"/>
                <a:gd name="T21" fmla="*/ 133 h 133"/>
                <a:gd name="T22" fmla="*/ 68 w 109"/>
                <a:gd name="T23" fmla="*/ 68 h 133"/>
                <a:gd name="T24" fmla="*/ 35 w 109"/>
                <a:gd name="T25" fmla="*/ 81 h 133"/>
                <a:gd name="T26" fmla="*/ 22 w 109"/>
                <a:gd name="T27" fmla="*/ 68 h 133"/>
                <a:gd name="T28" fmla="*/ 35 w 109"/>
                <a:gd name="T29" fmla="*/ 55 h 133"/>
                <a:gd name="T30" fmla="*/ 48 w 109"/>
                <a:gd name="T31" fmla="*/ 68 h 133"/>
                <a:gd name="T32" fmla="*/ 35 w 109"/>
                <a:gd name="T33" fmla="*/ 8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9" h="133">
                  <a:moveTo>
                    <a:pt x="68" y="68"/>
                  </a:moveTo>
                  <a:cubicBezTo>
                    <a:pt x="68" y="39"/>
                    <a:pt x="85" y="13"/>
                    <a:pt x="109" y="0"/>
                  </a:cubicBezTo>
                  <a:cubicBezTo>
                    <a:pt x="20" y="0"/>
                    <a:pt x="20" y="0"/>
                    <a:pt x="20" y="0"/>
                  </a:cubicBezTo>
                  <a:cubicBezTo>
                    <a:pt x="20" y="1"/>
                    <a:pt x="20" y="2"/>
                    <a:pt x="20" y="3"/>
                  </a:cubicBezTo>
                  <a:cubicBezTo>
                    <a:pt x="20" y="14"/>
                    <a:pt x="12" y="22"/>
                    <a:pt x="1" y="22"/>
                  </a:cubicBezTo>
                  <a:cubicBezTo>
                    <a:pt x="1" y="22"/>
                    <a:pt x="1" y="22"/>
                    <a:pt x="0" y="22"/>
                  </a:cubicBezTo>
                  <a:cubicBezTo>
                    <a:pt x="0" y="114"/>
                    <a:pt x="0" y="114"/>
                    <a:pt x="0" y="114"/>
                  </a:cubicBezTo>
                  <a:cubicBezTo>
                    <a:pt x="1" y="114"/>
                    <a:pt x="1" y="114"/>
                    <a:pt x="1" y="114"/>
                  </a:cubicBezTo>
                  <a:cubicBezTo>
                    <a:pt x="12" y="114"/>
                    <a:pt x="20" y="122"/>
                    <a:pt x="20" y="133"/>
                  </a:cubicBezTo>
                  <a:cubicBezTo>
                    <a:pt x="20" y="133"/>
                    <a:pt x="20" y="133"/>
                    <a:pt x="20" y="133"/>
                  </a:cubicBezTo>
                  <a:cubicBezTo>
                    <a:pt x="103" y="133"/>
                    <a:pt x="103" y="133"/>
                    <a:pt x="103" y="133"/>
                  </a:cubicBezTo>
                  <a:cubicBezTo>
                    <a:pt x="82" y="119"/>
                    <a:pt x="68" y="95"/>
                    <a:pt x="68" y="68"/>
                  </a:cubicBezTo>
                  <a:close/>
                  <a:moveTo>
                    <a:pt x="35" y="81"/>
                  </a:moveTo>
                  <a:cubicBezTo>
                    <a:pt x="28" y="81"/>
                    <a:pt x="22" y="75"/>
                    <a:pt x="22" y="68"/>
                  </a:cubicBezTo>
                  <a:cubicBezTo>
                    <a:pt x="22" y="61"/>
                    <a:pt x="28" y="55"/>
                    <a:pt x="35" y="55"/>
                  </a:cubicBezTo>
                  <a:cubicBezTo>
                    <a:pt x="42" y="55"/>
                    <a:pt x="48" y="61"/>
                    <a:pt x="48" y="68"/>
                  </a:cubicBezTo>
                  <a:cubicBezTo>
                    <a:pt x="48" y="75"/>
                    <a:pt x="42" y="81"/>
                    <a:pt x="35" y="8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4" name="Freeform 104"/>
            <p:cNvSpPr>
              <a:spLocks noEditPoints="1"/>
            </p:cNvSpPr>
            <p:nvPr/>
          </p:nvSpPr>
          <p:spPr bwMode="auto">
            <a:xfrm>
              <a:off x="-2565400" y="4172744"/>
              <a:ext cx="555625" cy="498475"/>
            </a:xfrm>
            <a:custGeom>
              <a:avLst/>
              <a:gdLst>
                <a:gd name="T0" fmla="*/ 106 w 148"/>
                <a:gd name="T1" fmla="*/ 52 h 133"/>
                <a:gd name="T2" fmla="*/ 124 w 148"/>
                <a:gd name="T3" fmla="*/ 19 h 133"/>
                <a:gd name="T4" fmla="*/ 89 w 148"/>
                <a:gd name="T5" fmla="*/ 0 h 133"/>
                <a:gd name="T6" fmla="*/ 0 w 148"/>
                <a:gd name="T7" fmla="*/ 0 h 133"/>
                <a:gd name="T8" fmla="*/ 40 w 148"/>
                <a:gd name="T9" fmla="*/ 68 h 133"/>
                <a:gd name="T10" fmla="*/ 5 w 148"/>
                <a:gd name="T11" fmla="*/ 133 h 133"/>
                <a:gd name="T12" fmla="*/ 88 w 148"/>
                <a:gd name="T13" fmla="*/ 133 h 133"/>
                <a:gd name="T14" fmla="*/ 88 w 148"/>
                <a:gd name="T15" fmla="*/ 133 h 133"/>
                <a:gd name="T16" fmla="*/ 148 w 148"/>
                <a:gd name="T17" fmla="*/ 73 h 133"/>
                <a:gd name="T18" fmla="*/ 106 w 148"/>
                <a:gd name="T19" fmla="*/ 52 h 133"/>
                <a:gd name="T20" fmla="*/ 73 w 148"/>
                <a:gd name="T21" fmla="*/ 81 h 133"/>
                <a:gd name="T22" fmla="*/ 61 w 148"/>
                <a:gd name="T23" fmla="*/ 68 h 133"/>
                <a:gd name="T24" fmla="*/ 73 w 148"/>
                <a:gd name="T25" fmla="*/ 55 h 133"/>
                <a:gd name="T26" fmla="*/ 86 w 148"/>
                <a:gd name="T27" fmla="*/ 68 h 133"/>
                <a:gd name="T28" fmla="*/ 73 w 148"/>
                <a:gd name="T29" fmla="*/ 8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8" h="133">
                  <a:moveTo>
                    <a:pt x="106" y="52"/>
                  </a:moveTo>
                  <a:cubicBezTo>
                    <a:pt x="102" y="27"/>
                    <a:pt x="124" y="19"/>
                    <a:pt x="124" y="19"/>
                  </a:cubicBezTo>
                  <a:cubicBezTo>
                    <a:pt x="110" y="1"/>
                    <a:pt x="88" y="1"/>
                    <a:pt x="89" y="0"/>
                  </a:cubicBezTo>
                  <a:cubicBezTo>
                    <a:pt x="0" y="0"/>
                    <a:pt x="0" y="0"/>
                    <a:pt x="0" y="0"/>
                  </a:cubicBezTo>
                  <a:cubicBezTo>
                    <a:pt x="24" y="13"/>
                    <a:pt x="40" y="39"/>
                    <a:pt x="40" y="68"/>
                  </a:cubicBezTo>
                  <a:cubicBezTo>
                    <a:pt x="40" y="95"/>
                    <a:pt x="26" y="119"/>
                    <a:pt x="5" y="133"/>
                  </a:cubicBezTo>
                  <a:cubicBezTo>
                    <a:pt x="88" y="133"/>
                    <a:pt x="88" y="133"/>
                    <a:pt x="88" y="133"/>
                  </a:cubicBezTo>
                  <a:cubicBezTo>
                    <a:pt x="88" y="133"/>
                    <a:pt x="88" y="133"/>
                    <a:pt x="88" y="133"/>
                  </a:cubicBezTo>
                  <a:cubicBezTo>
                    <a:pt x="148" y="121"/>
                    <a:pt x="148" y="73"/>
                    <a:pt x="148" y="73"/>
                  </a:cubicBezTo>
                  <a:cubicBezTo>
                    <a:pt x="134" y="78"/>
                    <a:pt x="110" y="72"/>
                    <a:pt x="106" y="52"/>
                  </a:cubicBezTo>
                  <a:close/>
                  <a:moveTo>
                    <a:pt x="73" y="81"/>
                  </a:moveTo>
                  <a:cubicBezTo>
                    <a:pt x="66" y="81"/>
                    <a:pt x="61" y="75"/>
                    <a:pt x="61" y="68"/>
                  </a:cubicBezTo>
                  <a:cubicBezTo>
                    <a:pt x="61" y="61"/>
                    <a:pt x="66" y="55"/>
                    <a:pt x="73" y="55"/>
                  </a:cubicBezTo>
                  <a:cubicBezTo>
                    <a:pt x="80" y="55"/>
                    <a:pt x="86" y="61"/>
                    <a:pt x="86" y="68"/>
                  </a:cubicBezTo>
                  <a:cubicBezTo>
                    <a:pt x="86" y="75"/>
                    <a:pt x="80" y="81"/>
                    <a:pt x="73" y="8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63" name="Group 162"/>
          <p:cNvGrpSpPr/>
          <p:nvPr/>
        </p:nvGrpSpPr>
        <p:grpSpPr>
          <a:xfrm>
            <a:off x="4268973" y="2105033"/>
            <a:ext cx="826628" cy="801580"/>
            <a:chOff x="509588" y="4364037"/>
            <a:chExt cx="366713" cy="355601"/>
          </a:xfrm>
          <a:solidFill>
            <a:schemeClr val="bg1"/>
          </a:solidFill>
        </p:grpSpPr>
        <p:sp>
          <p:nvSpPr>
            <p:cNvPr id="164" name="Freeform 114"/>
            <p:cNvSpPr>
              <a:spLocks/>
            </p:cNvSpPr>
            <p:nvPr/>
          </p:nvSpPr>
          <p:spPr bwMode="auto">
            <a:xfrm>
              <a:off x="509588" y="4684713"/>
              <a:ext cx="366713" cy="34925"/>
            </a:xfrm>
            <a:custGeom>
              <a:avLst/>
              <a:gdLst>
                <a:gd name="T0" fmla="*/ 2781 w 2878"/>
                <a:gd name="T1" fmla="*/ 1 h 277"/>
                <a:gd name="T2" fmla="*/ 976 w 2878"/>
                <a:gd name="T3" fmla="*/ 0 h 277"/>
                <a:gd name="T4" fmla="*/ 91 w 2878"/>
                <a:gd name="T5" fmla="*/ 1 h 277"/>
                <a:gd name="T6" fmla="*/ 0 w 2878"/>
                <a:gd name="T7" fmla="*/ 92 h 277"/>
                <a:gd name="T8" fmla="*/ 0 w 2878"/>
                <a:gd name="T9" fmla="*/ 188 h 277"/>
                <a:gd name="T10" fmla="*/ 90 w 2878"/>
                <a:gd name="T11" fmla="*/ 277 h 277"/>
                <a:gd name="T12" fmla="*/ 1436 w 2878"/>
                <a:gd name="T13" fmla="*/ 277 h 277"/>
                <a:gd name="T14" fmla="*/ 1840 w 2878"/>
                <a:gd name="T15" fmla="*/ 277 h 277"/>
                <a:gd name="T16" fmla="*/ 2791 w 2878"/>
                <a:gd name="T17" fmla="*/ 277 h 277"/>
                <a:gd name="T18" fmla="*/ 2877 w 2878"/>
                <a:gd name="T19" fmla="*/ 190 h 277"/>
                <a:gd name="T20" fmla="*/ 2877 w 2878"/>
                <a:gd name="T21" fmla="*/ 97 h 277"/>
                <a:gd name="T22" fmla="*/ 2781 w 2878"/>
                <a:gd name="T23" fmla="*/ 1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78" h="277">
                  <a:moveTo>
                    <a:pt x="2781" y="1"/>
                  </a:moveTo>
                  <a:cubicBezTo>
                    <a:pt x="2179" y="1"/>
                    <a:pt x="1577" y="1"/>
                    <a:pt x="976" y="0"/>
                  </a:cubicBezTo>
                  <a:cubicBezTo>
                    <a:pt x="681" y="0"/>
                    <a:pt x="386" y="1"/>
                    <a:pt x="91" y="1"/>
                  </a:cubicBezTo>
                  <a:cubicBezTo>
                    <a:pt x="24" y="1"/>
                    <a:pt x="1" y="24"/>
                    <a:pt x="0" y="92"/>
                  </a:cubicBezTo>
                  <a:cubicBezTo>
                    <a:pt x="0" y="124"/>
                    <a:pt x="0" y="156"/>
                    <a:pt x="0" y="188"/>
                  </a:cubicBezTo>
                  <a:cubicBezTo>
                    <a:pt x="1" y="252"/>
                    <a:pt x="25" y="277"/>
                    <a:pt x="90" y="277"/>
                  </a:cubicBezTo>
                  <a:cubicBezTo>
                    <a:pt x="539" y="277"/>
                    <a:pt x="987" y="277"/>
                    <a:pt x="1436" y="277"/>
                  </a:cubicBezTo>
                  <a:cubicBezTo>
                    <a:pt x="1571" y="277"/>
                    <a:pt x="1705" y="277"/>
                    <a:pt x="1840" y="277"/>
                  </a:cubicBezTo>
                  <a:cubicBezTo>
                    <a:pt x="2157" y="277"/>
                    <a:pt x="2474" y="277"/>
                    <a:pt x="2791" y="277"/>
                  </a:cubicBezTo>
                  <a:cubicBezTo>
                    <a:pt x="2852" y="277"/>
                    <a:pt x="2877" y="251"/>
                    <a:pt x="2877" y="190"/>
                  </a:cubicBezTo>
                  <a:cubicBezTo>
                    <a:pt x="2878" y="159"/>
                    <a:pt x="2877" y="128"/>
                    <a:pt x="2877" y="97"/>
                  </a:cubicBezTo>
                  <a:cubicBezTo>
                    <a:pt x="2877" y="23"/>
                    <a:pt x="2856" y="1"/>
                    <a:pt x="2781" y="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5" name="Freeform 115"/>
            <p:cNvSpPr>
              <a:spLocks/>
            </p:cNvSpPr>
            <p:nvPr/>
          </p:nvSpPr>
          <p:spPr bwMode="auto">
            <a:xfrm>
              <a:off x="533401" y="4637088"/>
              <a:ext cx="319088" cy="34925"/>
            </a:xfrm>
            <a:custGeom>
              <a:avLst/>
              <a:gdLst>
                <a:gd name="T0" fmla="*/ 0 w 2506"/>
                <a:gd name="T1" fmla="*/ 87 h 277"/>
                <a:gd name="T2" fmla="*/ 0 w 2506"/>
                <a:gd name="T3" fmla="*/ 191 h 277"/>
                <a:gd name="T4" fmla="*/ 88 w 2506"/>
                <a:gd name="T5" fmla="*/ 277 h 277"/>
                <a:gd name="T6" fmla="*/ 1454 w 2506"/>
                <a:gd name="T7" fmla="*/ 277 h 277"/>
                <a:gd name="T8" fmla="*/ 2421 w 2506"/>
                <a:gd name="T9" fmla="*/ 277 h 277"/>
                <a:gd name="T10" fmla="*/ 2505 w 2506"/>
                <a:gd name="T11" fmla="*/ 191 h 277"/>
                <a:gd name="T12" fmla="*/ 2505 w 2506"/>
                <a:gd name="T13" fmla="*/ 84 h 277"/>
                <a:gd name="T14" fmla="*/ 2422 w 2506"/>
                <a:gd name="T15" fmla="*/ 0 h 277"/>
                <a:gd name="T16" fmla="*/ 1253 w 2506"/>
                <a:gd name="T17" fmla="*/ 0 h 277"/>
                <a:gd name="T18" fmla="*/ 829 w 2506"/>
                <a:gd name="T19" fmla="*/ 0 h 277"/>
                <a:gd name="T20" fmla="*/ 86 w 2506"/>
                <a:gd name="T21" fmla="*/ 0 h 277"/>
                <a:gd name="T22" fmla="*/ 0 w 2506"/>
                <a:gd name="T23" fmla="*/ 87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06" h="277">
                  <a:moveTo>
                    <a:pt x="0" y="87"/>
                  </a:moveTo>
                  <a:cubicBezTo>
                    <a:pt x="0" y="122"/>
                    <a:pt x="0" y="157"/>
                    <a:pt x="0" y="191"/>
                  </a:cubicBezTo>
                  <a:cubicBezTo>
                    <a:pt x="0" y="251"/>
                    <a:pt x="27" y="277"/>
                    <a:pt x="88" y="277"/>
                  </a:cubicBezTo>
                  <a:cubicBezTo>
                    <a:pt x="543" y="277"/>
                    <a:pt x="999" y="277"/>
                    <a:pt x="1454" y="277"/>
                  </a:cubicBezTo>
                  <a:cubicBezTo>
                    <a:pt x="1777" y="277"/>
                    <a:pt x="2099" y="277"/>
                    <a:pt x="2421" y="277"/>
                  </a:cubicBezTo>
                  <a:cubicBezTo>
                    <a:pt x="2479" y="277"/>
                    <a:pt x="2505" y="250"/>
                    <a:pt x="2505" y="191"/>
                  </a:cubicBezTo>
                  <a:cubicBezTo>
                    <a:pt x="2506" y="156"/>
                    <a:pt x="2506" y="120"/>
                    <a:pt x="2505" y="84"/>
                  </a:cubicBezTo>
                  <a:cubicBezTo>
                    <a:pt x="2505" y="27"/>
                    <a:pt x="2479" y="0"/>
                    <a:pt x="2422" y="0"/>
                  </a:cubicBezTo>
                  <a:cubicBezTo>
                    <a:pt x="2033" y="0"/>
                    <a:pt x="1643" y="0"/>
                    <a:pt x="1253" y="0"/>
                  </a:cubicBezTo>
                  <a:cubicBezTo>
                    <a:pt x="1112" y="0"/>
                    <a:pt x="970" y="0"/>
                    <a:pt x="829" y="0"/>
                  </a:cubicBezTo>
                  <a:cubicBezTo>
                    <a:pt x="582" y="0"/>
                    <a:pt x="334" y="0"/>
                    <a:pt x="86" y="0"/>
                  </a:cubicBezTo>
                  <a:cubicBezTo>
                    <a:pt x="25" y="0"/>
                    <a:pt x="0" y="26"/>
                    <a:pt x="0" y="8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6" name="Freeform 116"/>
            <p:cNvSpPr>
              <a:spLocks/>
            </p:cNvSpPr>
            <p:nvPr/>
          </p:nvSpPr>
          <p:spPr bwMode="auto">
            <a:xfrm>
              <a:off x="754063" y="4506913"/>
              <a:ext cx="87313" cy="119063"/>
            </a:xfrm>
            <a:custGeom>
              <a:avLst/>
              <a:gdLst>
                <a:gd name="T0" fmla="*/ 637 w 683"/>
                <a:gd name="T1" fmla="*/ 0 h 928"/>
                <a:gd name="T2" fmla="*/ 547 w 683"/>
                <a:gd name="T3" fmla="*/ 1 h 928"/>
                <a:gd name="T4" fmla="*/ 538 w 683"/>
                <a:gd name="T5" fmla="*/ 1 h 928"/>
                <a:gd name="T6" fmla="*/ 308 w 683"/>
                <a:gd name="T7" fmla="*/ 1 h 928"/>
                <a:gd name="T8" fmla="*/ 259 w 683"/>
                <a:gd name="T9" fmla="*/ 1 h 928"/>
                <a:gd name="T10" fmla="*/ 161 w 683"/>
                <a:gd name="T11" fmla="*/ 1 h 928"/>
                <a:gd name="T12" fmla="*/ 148 w 683"/>
                <a:gd name="T13" fmla="*/ 1 h 928"/>
                <a:gd name="T14" fmla="*/ 66 w 683"/>
                <a:gd name="T15" fmla="*/ 1 h 928"/>
                <a:gd name="T16" fmla="*/ 28 w 683"/>
                <a:gd name="T17" fmla="*/ 20 h 928"/>
                <a:gd name="T18" fmla="*/ 117 w 683"/>
                <a:gd name="T19" fmla="*/ 186 h 928"/>
                <a:gd name="T20" fmla="*/ 116 w 683"/>
                <a:gd name="T21" fmla="*/ 701 h 928"/>
                <a:gd name="T22" fmla="*/ 116 w 683"/>
                <a:gd name="T23" fmla="*/ 740 h 928"/>
                <a:gd name="T24" fmla="*/ 24 w 683"/>
                <a:gd name="T25" fmla="*/ 862 h 928"/>
                <a:gd name="T26" fmla="*/ 23 w 683"/>
                <a:gd name="T27" fmla="*/ 891 h 928"/>
                <a:gd name="T28" fmla="*/ 60 w 683"/>
                <a:gd name="T29" fmla="*/ 927 h 928"/>
                <a:gd name="T30" fmla="*/ 155 w 683"/>
                <a:gd name="T31" fmla="*/ 927 h 928"/>
                <a:gd name="T32" fmla="*/ 166 w 683"/>
                <a:gd name="T33" fmla="*/ 927 h 928"/>
                <a:gd name="T34" fmla="*/ 534 w 683"/>
                <a:gd name="T35" fmla="*/ 927 h 928"/>
                <a:gd name="T36" fmla="*/ 551 w 683"/>
                <a:gd name="T37" fmla="*/ 927 h 928"/>
                <a:gd name="T38" fmla="*/ 631 w 683"/>
                <a:gd name="T39" fmla="*/ 926 h 928"/>
                <a:gd name="T40" fmla="*/ 668 w 683"/>
                <a:gd name="T41" fmla="*/ 909 h 928"/>
                <a:gd name="T42" fmla="*/ 656 w 683"/>
                <a:gd name="T43" fmla="*/ 788 h 928"/>
                <a:gd name="T44" fmla="*/ 585 w 683"/>
                <a:gd name="T45" fmla="*/ 734 h 928"/>
                <a:gd name="T46" fmla="*/ 581 w 683"/>
                <a:gd name="T47" fmla="*/ 738 h 928"/>
                <a:gd name="T48" fmla="*/ 581 w 683"/>
                <a:gd name="T49" fmla="*/ 217 h 928"/>
                <a:gd name="T50" fmla="*/ 581 w 683"/>
                <a:gd name="T51" fmla="*/ 187 h 928"/>
                <a:gd name="T52" fmla="*/ 674 w 683"/>
                <a:gd name="T53" fmla="*/ 71 h 928"/>
                <a:gd name="T54" fmla="*/ 674 w 683"/>
                <a:gd name="T55" fmla="*/ 37 h 928"/>
                <a:gd name="T56" fmla="*/ 637 w 683"/>
                <a:gd name="T5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3" h="928">
                  <a:moveTo>
                    <a:pt x="637" y="0"/>
                  </a:moveTo>
                  <a:cubicBezTo>
                    <a:pt x="607" y="1"/>
                    <a:pt x="577" y="1"/>
                    <a:pt x="547" y="1"/>
                  </a:cubicBezTo>
                  <a:cubicBezTo>
                    <a:pt x="544" y="1"/>
                    <a:pt x="541" y="1"/>
                    <a:pt x="538" y="1"/>
                  </a:cubicBezTo>
                  <a:cubicBezTo>
                    <a:pt x="461" y="0"/>
                    <a:pt x="385" y="0"/>
                    <a:pt x="308" y="1"/>
                  </a:cubicBezTo>
                  <a:cubicBezTo>
                    <a:pt x="292" y="1"/>
                    <a:pt x="275" y="1"/>
                    <a:pt x="259" y="1"/>
                  </a:cubicBezTo>
                  <a:cubicBezTo>
                    <a:pt x="226" y="1"/>
                    <a:pt x="194" y="1"/>
                    <a:pt x="161" y="1"/>
                  </a:cubicBezTo>
                  <a:cubicBezTo>
                    <a:pt x="156" y="1"/>
                    <a:pt x="152" y="1"/>
                    <a:pt x="148" y="1"/>
                  </a:cubicBezTo>
                  <a:cubicBezTo>
                    <a:pt x="121" y="1"/>
                    <a:pt x="93" y="1"/>
                    <a:pt x="66" y="1"/>
                  </a:cubicBezTo>
                  <a:cubicBezTo>
                    <a:pt x="53" y="2"/>
                    <a:pt x="32" y="10"/>
                    <a:pt x="28" y="20"/>
                  </a:cubicBezTo>
                  <a:cubicBezTo>
                    <a:pt x="0" y="90"/>
                    <a:pt x="39" y="164"/>
                    <a:pt x="117" y="186"/>
                  </a:cubicBezTo>
                  <a:cubicBezTo>
                    <a:pt x="116" y="358"/>
                    <a:pt x="116" y="530"/>
                    <a:pt x="116" y="701"/>
                  </a:cubicBezTo>
                  <a:cubicBezTo>
                    <a:pt x="116" y="715"/>
                    <a:pt x="116" y="728"/>
                    <a:pt x="116" y="740"/>
                  </a:cubicBezTo>
                  <a:cubicBezTo>
                    <a:pt x="42" y="762"/>
                    <a:pt x="24" y="786"/>
                    <a:pt x="24" y="862"/>
                  </a:cubicBezTo>
                  <a:cubicBezTo>
                    <a:pt x="24" y="871"/>
                    <a:pt x="24" y="881"/>
                    <a:pt x="23" y="891"/>
                  </a:cubicBezTo>
                  <a:cubicBezTo>
                    <a:pt x="22" y="916"/>
                    <a:pt x="34" y="928"/>
                    <a:pt x="60" y="927"/>
                  </a:cubicBezTo>
                  <a:cubicBezTo>
                    <a:pt x="92" y="927"/>
                    <a:pt x="124" y="927"/>
                    <a:pt x="155" y="927"/>
                  </a:cubicBezTo>
                  <a:cubicBezTo>
                    <a:pt x="159" y="927"/>
                    <a:pt x="162" y="927"/>
                    <a:pt x="166" y="927"/>
                  </a:cubicBezTo>
                  <a:cubicBezTo>
                    <a:pt x="288" y="927"/>
                    <a:pt x="411" y="927"/>
                    <a:pt x="534" y="927"/>
                  </a:cubicBezTo>
                  <a:cubicBezTo>
                    <a:pt x="540" y="927"/>
                    <a:pt x="546" y="927"/>
                    <a:pt x="551" y="927"/>
                  </a:cubicBezTo>
                  <a:cubicBezTo>
                    <a:pt x="578" y="927"/>
                    <a:pt x="604" y="927"/>
                    <a:pt x="631" y="926"/>
                  </a:cubicBezTo>
                  <a:cubicBezTo>
                    <a:pt x="644" y="926"/>
                    <a:pt x="668" y="916"/>
                    <a:pt x="668" y="909"/>
                  </a:cubicBezTo>
                  <a:cubicBezTo>
                    <a:pt x="672" y="868"/>
                    <a:pt x="683" y="823"/>
                    <a:pt x="656" y="788"/>
                  </a:cubicBezTo>
                  <a:cubicBezTo>
                    <a:pt x="638" y="766"/>
                    <a:pt x="609" y="752"/>
                    <a:pt x="585" y="734"/>
                  </a:cubicBezTo>
                  <a:cubicBezTo>
                    <a:pt x="584" y="735"/>
                    <a:pt x="582" y="737"/>
                    <a:pt x="581" y="738"/>
                  </a:cubicBezTo>
                  <a:cubicBezTo>
                    <a:pt x="581" y="564"/>
                    <a:pt x="581" y="391"/>
                    <a:pt x="581" y="217"/>
                  </a:cubicBezTo>
                  <a:cubicBezTo>
                    <a:pt x="581" y="207"/>
                    <a:pt x="581" y="196"/>
                    <a:pt x="581" y="187"/>
                  </a:cubicBezTo>
                  <a:cubicBezTo>
                    <a:pt x="652" y="169"/>
                    <a:pt x="674" y="141"/>
                    <a:pt x="674" y="71"/>
                  </a:cubicBezTo>
                  <a:cubicBezTo>
                    <a:pt x="674" y="60"/>
                    <a:pt x="673" y="48"/>
                    <a:pt x="674" y="37"/>
                  </a:cubicBezTo>
                  <a:cubicBezTo>
                    <a:pt x="675" y="10"/>
                    <a:pt x="662" y="0"/>
                    <a:pt x="637"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7" name="Freeform 117"/>
            <p:cNvSpPr>
              <a:spLocks/>
            </p:cNvSpPr>
            <p:nvPr/>
          </p:nvSpPr>
          <p:spPr bwMode="auto">
            <a:xfrm>
              <a:off x="649288" y="4506913"/>
              <a:ext cx="85725" cy="117475"/>
            </a:xfrm>
            <a:custGeom>
              <a:avLst/>
              <a:gdLst>
                <a:gd name="T0" fmla="*/ 667 w 683"/>
                <a:gd name="T1" fmla="*/ 64 h 927"/>
                <a:gd name="T2" fmla="*/ 667 w 683"/>
                <a:gd name="T3" fmla="*/ 44 h 927"/>
                <a:gd name="T4" fmla="*/ 623 w 683"/>
                <a:gd name="T5" fmla="*/ 1 h 927"/>
                <a:gd name="T6" fmla="*/ 533 w 683"/>
                <a:gd name="T7" fmla="*/ 1 h 927"/>
                <a:gd name="T8" fmla="*/ 523 w 683"/>
                <a:gd name="T9" fmla="*/ 1 h 927"/>
                <a:gd name="T10" fmla="*/ 377 w 683"/>
                <a:gd name="T11" fmla="*/ 1 h 927"/>
                <a:gd name="T12" fmla="*/ 338 w 683"/>
                <a:gd name="T13" fmla="*/ 0 h 927"/>
                <a:gd name="T14" fmla="*/ 301 w 683"/>
                <a:gd name="T15" fmla="*/ 1 h 927"/>
                <a:gd name="T16" fmla="*/ 155 w 683"/>
                <a:gd name="T17" fmla="*/ 1 h 927"/>
                <a:gd name="T18" fmla="*/ 150 w 683"/>
                <a:gd name="T19" fmla="*/ 1 h 927"/>
                <a:gd name="T20" fmla="*/ 57 w 683"/>
                <a:gd name="T21" fmla="*/ 1 h 927"/>
                <a:gd name="T22" fmla="*/ 19 w 683"/>
                <a:gd name="T23" fmla="*/ 24 h 927"/>
                <a:gd name="T24" fmla="*/ 110 w 683"/>
                <a:gd name="T25" fmla="*/ 187 h 927"/>
                <a:gd name="T26" fmla="*/ 110 w 683"/>
                <a:gd name="T27" fmla="*/ 712 h 927"/>
                <a:gd name="T28" fmla="*/ 110 w 683"/>
                <a:gd name="T29" fmla="*/ 740 h 927"/>
                <a:gd name="T30" fmla="*/ 17 w 683"/>
                <a:gd name="T31" fmla="*/ 864 h 927"/>
                <a:gd name="T32" fmla="*/ 17 w 683"/>
                <a:gd name="T33" fmla="*/ 884 h 927"/>
                <a:gd name="T34" fmla="*/ 61 w 683"/>
                <a:gd name="T35" fmla="*/ 927 h 927"/>
                <a:gd name="T36" fmla="*/ 151 w 683"/>
                <a:gd name="T37" fmla="*/ 927 h 927"/>
                <a:gd name="T38" fmla="*/ 160 w 683"/>
                <a:gd name="T39" fmla="*/ 927 h 927"/>
                <a:gd name="T40" fmla="*/ 305 w 683"/>
                <a:gd name="T41" fmla="*/ 927 h 927"/>
                <a:gd name="T42" fmla="*/ 345 w 683"/>
                <a:gd name="T43" fmla="*/ 927 h 927"/>
                <a:gd name="T44" fmla="*/ 384 w 683"/>
                <a:gd name="T45" fmla="*/ 927 h 927"/>
                <a:gd name="T46" fmla="*/ 529 w 683"/>
                <a:gd name="T47" fmla="*/ 927 h 927"/>
                <a:gd name="T48" fmla="*/ 533 w 683"/>
                <a:gd name="T49" fmla="*/ 927 h 927"/>
                <a:gd name="T50" fmla="*/ 627 w 683"/>
                <a:gd name="T51" fmla="*/ 927 h 927"/>
                <a:gd name="T52" fmla="*/ 664 w 683"/>
                <a:gd name="T53" fmla="*/ 904 h 927"/>
                <a:gd name="T54" fmla="*/ 574 w 683"/>
                <a:gd name="T55" fmla="*/ 741 h 927"/>
                <a:gd name="T56" fmla="*/ 574 w 683"/>
                <a:gd name="T57" fmla="*/ 215 h 927"/>
                <a:gd name="T58" fmla="*/ 574 w 683"/>
                <a:gd name="T59" fmla="*/ 187 h 927"/>
                <a:gd name="T60" fmla="*/ 667 w 683"/>
                <a:gd name="T61" fmla="*/ 64 h 9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683" h="927">
                  <a:moveTo>
                    <a:pt x="667" y="64"/>
                  </a:moveTo>
                  <a:cubicBezTo>
                    <a:pt x="667" y="57"/>
                    <a:pt x="667" y="50"/>
                    <a:pt x="667" y="44"/>
                  </a:cubicBezTo>
                  <a:cubicBezTo>
                    <a:pt x="667" y="7"/>
                    <a:pt x="661" y="1"/>
                    <a:pt x="623" y="1"/>
                  </a:cubicBezTo>
                  <a:cubicBezTo>
                    <a:pt x="593" y="1"/>
                    <a:pt x="563" y="1"/>
                    <a:pt x="533" y="1"/>
                  </a:cubicBezTo>
                  <a:cubicBezTo>
                    <a:pt x="530" y="1"/>
                    <a:pt x="527" y="1"/>
                    <a:pt x="523" y="1"/>
                  </a:cubicBezTo>
                  <a:cubicBezTo>
                    <a:pt x="475" y="0"/>
                    <a:pt x="426" y="1"/>
                    <a:pt x="377" y="1"/>
                  </a:cubicBezTo>
                  <a:cubicBezTo>
                    <a:pt x="364" y="1"/>
                    <a:pt x="351" y="0"/>
                    <a:pt x="338" y="0"/>
                  </a:cubicBezTo>
                  <a:cubicBezTo>
                    <a:pt x="326" y="0"/>
                    <a:pt x="313" y="1"/>
                    <a:pt x="301" y="1"/>
                  </a:cubicBezTo>
                  <a:cubicBezTo>
                    <a:pt x="252" y="1"/>
                    <a:pt x="204" y="1"/>
                    <a:pt x="155" y="1"/>
                  </a:cubicBezTo>
                  <a:cubicBezTo>
                    <a:pt x="153" y="1"/>
                    <a:pt x="152" y="1"/>
                    <a:pt x="150" y="1"/>
                  </a:cubicBezTo>
                  <a:cubicBezTo>
                    <a:pt x="119" y="1"/>
                    <a:pt x="88" y="1"/>
                    <a:pt x="57" y="1"/>
                  </a:cubicBezTo>
                  <a:cubicBezTo>
                    <a:pt x="39" y="0"/>
                    <a:pt x="24" y="3"/>
                    <a:pt x="19" y="24"/>
                  </a:cubicBezTo>
                  <a:cubicBezTo>
                    <a:pt x="0" y="108"/>
                    <a:pt x="29" y="161"/>
                    <a:pt x="110" y="187"/>
                  </a:cubicBezTo>
                  <a:cubicBezTo>
                    <a:pt x="110" y="362"/>
                    <a:pt x="110" y="537"/>
                    <a:pt x="110" y="712"/>
                  </a:cubicBezTo>
                  <a:cubicBezTo>
                    <a:pt x="110" y="722"/>
                    <a:pt x="110" y="731"/>
                    <a:pt x="110" y="740"/>
                  </a:cubicBezTo>
                  <a:cubicBezTo>
                    <a:pt x="34" y="763"/>
                    <a:pt x="17" y="786"/>
                    <a:pt x="17" y="864"/>
                  </a:cubicBezTo>
                  <a:cubicBezTo>
                    <a:pt x="17" y="871"/>
                    <a:pt x="17" y="877"/>
                    <a:pt x="17" y="884"/>
                  </a:cubicBezTo>
                  <a:cubicBezTo>
                    <a:pt x="17" y="921"/>
                    <a:pt x="23" y="927"/>
                    <a:pt x="61" y="927"/>
                  </a:cubicBezTo>
                  <a:cubicBezTo>
                    <a:pt x="91" y="927"/>
                    <a:pt x="121" y="927"/>
                    <a:pt x="151" y="927"/>
                  </a:cubicBezTo>
                  <a:cubicBezTo>
                    <a:pt x="154" y="927"/>
                    <a:pt x="157" y="927"/>
                    <a:pt x="160" y="927"/>
                  </a:cubicBezTo>
                  <a:cubicBezTo>
                    <a:pt x="209" y="927"/>
                    <a:pt x="257" y="927"/>
                    <a:pt x="305" y="927"/>
                  </a:cubicBezTo>
                  <a:cubicBezTo>
                    <a:pt x="319" y="927"/>
                    <a:pt x="332" y="927"/>
                    <a:pt x="345" y="927"/>
                  </a:cubicBezTo>
                  <a:cubicBezTo>
                    <a:pt x="358" y="927"/>
                    <a:pt x="371" y="927"/>
                    <a:pt x="384" y="927"/>
                  </a:cubicBezTo>
                  <a:cubicBezTo>
                    <a:pt x="432" y="927"/>
                    <a:pt x="480" y="927"/>
                    <a:pt x="529" y="927"/>
                  </a:cubicBezTo>
                  <a:cubicBezTo>
                    <a:pt x="530" y="927"/>
                    <a:pt x="532" y="927"/>
                    <a:pt x="533" y="927"/>
                  </a:cubicBezTo>
                  <a:cubicBezTo>
                    <a:pt x="564" y="927"/>
                    <a:pt x="595" y="927"/>
                    <a:pt x="627" y="927"/>
                  </a:cubicBezTo>
                  <a:cubicBezTo>
                    <a:pt x="644" y="927"/>
                    <a:pt x="660" y="925"/>
                    <a:pt x="664" y="904"/>
                  </a:cubicBezTo>
                  <a:cubicBezTo>
                    <a:pt x="683" y="820"/>
                    <a:pt x="654" y="767"/>
                    <a:pt x="574" y="741"/>
                  </a:cubicBezTo>
                  <a:cubicBezTo>
                    <a:pt x="574" y="566"/>
                    <a:pt x="574" y="390"/>
                    <a:pt x="574" y="215"/>
                  </a:cubicBezTo>
                  <a:cubicBezTo>
                    <a:pt x="574" y="206"/>
                    <a:pt x="574" y="196"/>
                    <a:pt x="574" y="187"/>
                  </a:cubicBezTo>
                  <a:cubicBezTo>
                    <a:pt x="650" y="165"/>
                    <a:pt x="667" y="142"/>
                    <a:pt x="667" y="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8" name="Freeform 118"/>
            <p:cNvSpPr>
              <a:spLocks/>
            </p:cNvSpPr>
            <p:nvPr/>
          </p:nvSpPr>
          <p:spPr bwMode="auto">
            <a:xfrm>
              <a:off x="542926" y="4506913"/>
              <a:ext cx="87313" cy="119063"/>
            </a:xfrm>
            <a:custGeom>
              <a:avLst/>
              <a:gdLst>
                <a:gd name="T0" fmla="*/ 624 w 684"/>
                <a:gd name="T1" fmla="*/ 0 h 928"/>
                <a:gd name="T2" fmla="*/ 528 w 684"/>
                <a:gd name="T3" fmla="*/ 1 h 928"/>
                <a:gd name="T4" fmla="*/ 518 w 684"/>
                <a:gd name="T5" fmla="*/ 1 h 928"/>
                <a:gd name="T6" fmla="*/ 150 w 684"/>
                <a:gd name="T7" fmla="*/ 0 h 928"/>
                <a:gd name="T8" fmla="*/ 133 w 684"/>
                <a:gd name="T9" fmla="*/ 1 h 928"/>
                <a:gd name="T10" fmla="*/ 52 w 684"/>
                <a:gd name="T11" fmla="*/ 1 h 928"/>
                <a:gd name="T12" fmla="*/ 15 w 684"/>
                <a:gd name="T13" fmla="*/ 19 h 928"/>
                <a:gd name="T14" fmla="*/ 28 w 684"/>
                <a:gd name="T15" fmla="*/ 140 h 928"/>
                <a:gd name="T16" fmla="*/ 98 w 684"/>
                <a:gd name="T17" fmla="*/ 194 h 928"/>
                <a:gd name="T18" fmla="*/ 103 w 684"/>
                <a:gd name="T19" fmla="*/ 190 h 928"/>
                <a:gd name="T20" fmla="*/ 103 w 684"/>
                <a:gd name="T21" fmla="*/ 711 h 928"/>
                <a:gd name="T22" fmla="*/ 103 w 684"/>
                <a:gd name="T23" fmla="*/ 741 h 928"/>
                <a:gd name="T24" fmla="*/ 10 w 684"/>
                <a:gd name="T25" fmla="*/ 856 h 928"/>
                <a:gd name="T26" fmla="*/ 10 w 684"/>
                <a:gd name="T27" fmla="*/ 891 h 928"/>
                <a:gd name="T28" fmla="*/ 47 w 684"/>
                <a:gd name="T29" fmla="*/ 927 h 928"/>
                <a:gd name="T30" fmla="*/ 137 w 684"/>
                <a:gd name="T31" fmla="*/ 927 h 928"/>
                <a:gd name="T32" fmla="*/ 145 w 684"/>
                <a:gd name="T33" fmla="*/ 927 h 928"/>
                <a:gd name="T34" fmla="*/ 364 w 684"/>
                <a:gd name="T35" fmla="*/ 927 h 928"/>
                <a:gd name="T36" fmla="*/ 425 w 684"/>
                <a:gd name="T37" fmla="*/ 927 h 928"/>
                <a:gd name="T38" fmla="*/ 522 w 684"/>
                <a:gd name="T39" fmla="*/ 927 h 928"/>
                <a:gd name="T40" fmla="*/ 536 w 684"/>
                <a:gd name="T41" fmla="*/ 927 h 928"/>
                <a:gd name="T42" fmla="*/ 618 w 684"/>
                <a:gd name="T43" fmla="*/ 926 h 928"/>
                <a:gd name="T44" fmla="*/ 655 w 684"/>
                <a:gd name="T45" fmla="*/ 908 h 928"/>
                <a:gd name="T46" fmla="*/ 567 w 684"/>
                <a:gd name="T47" fmla="*/ 741 h 928"/>
                <a:gd name="T48" fmla="*/ 567 w 684"/>
                <a:gd name="T49" fmla="*/ 226 h 928"/>
                <a:gd name="T50" fmla="*/ 567 w 684"/>
                <a:gd name="T51" fmla="*/ 187 h 928"/>
                <a:gd name="T52" fmla="*/ 660 w 684"/>
                <a:gd name="T53" fmla="*/ 66 h 928"/>
                <a:gd name="T54" fmla="*/ 660 w 684"/>
                <a:gd name="T55" fmla="*/ 37 h 928"/>
                <a:gd name="T56" fmla="*/ 624 w 684"/>
                <a:gd name="T57" fmla="*/ 0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4" h="928">
                  <a:moveTo>
                    <a:pt x="624" y="0"/>
                  </a:moveTo>
                  <a:cubicBezTo>
                    <a:pt x="592" y="1"/>
                    <a:pt x="560" y="1"/>
                    <a:pt x="528" y="1"/>
                  </a:cubicBezTo>
                  <a:cubicBezTo>
                    <a:pt x="525" y="1"/>
                    <a:pt x="522" y="1"/>
                    <a:pt x="518" y="1"/>
                  </a:cubicBezTo>
                  <a:cubicBezTo>
                    <a:pt x="395" y="0"/>
                    <a:pt x="273" y="1"/>
                    <a:pt x="150" y="0"/>
                  </a:cubicBezTo>
                  <a:cubicBezTo>
                    <a:pt x="143" y="0"/>
                    <a:pt x="138" y="1"/>
                    <a:pt x="133" y="1"/>
                  </a:cubicBezTo>
                  <a:cubicBezTo>
                    <a:pt x="106" y="1"/>
                    <a:pt x="79" y="1"/>
                    <a:pt x="52" y="1"/>
                  </a:cubicBezTo>
                  <a:cubicBezTo>
                    <a:pt x="39" y="2"/>
                    <a:pt x="16" y="12"/>
                    <a:pt x="15" y="19"/>
                  </a:cubicBezTo>
                  <a:cubicBezTo>
                    <a:pt x="12" y="60"/>
                    <a:pt x="0" y="104"/>
                    <a:pt x="28" y="140"/>
                  </a:cubicBezTo>
                  <a:cubicBezTo>
                    <a:pt x="46" y="162"/>
                    <a:pt x="74" y="176"/>
                    <a:pt x="98" y="194"/>
                  </a:cubicBezTo>
                  <a:cubicBezTo>
                    <a:pt x="100" y="192"/>
                    <a:pt x="101" y="191"/>
                    <a:pt x="103" y="190"/>
                  </a:cubicBezTo>
                  <a:cubicBezTo>
                    <a:pt x="103" y="363"/>
                    <a:pt x="103" y="537"/>
                    <a:pt x="103" y="711"/>
                  </a:cubicBezTo>
                  <a:cubicBezTo>
                    <a:pt x="103" y="721"/>
                    <a:pt x="103" y="731"/>
                    <a:pt x="103" y="741"/>
                  </a:cubicBezTo>
                  <a:cubicBezTo>
                    <a:pt x="32" y="759"/>
                    <a:pt x="10" y="787"/>
                    <a:pt x="10" y="856"/>
                  </a:cubicBezTo>
                  <a:cubicBezTo>
                    <a:pt x="10" y="868"/>
                    <a:pt x="11" y="880"/>
                    <a:pt x="10" y="891"/>
                  </a:cubicBezTo>
                  <a:cubicBezTo>
                    <a:pt x="9" y="917"/>
                    <a:pt x="21" y="928"/>
                    <a:pt x="47" y="927"/>
                  </a:cubicBezTo>
                  <a:cubicBezTo>
                    <a:pt x="77" y="927"/>
                    <a:pt x="107" y="927"/>
                    <a:pt x="137" y="927"/>
                  </a:cubicBezTo>
                  <a:cubicBezTo>
                    <a:pt x="139" y="927"/>
                    <a:pt x="142" y="927"/>
                    <a:pt x="145" y="927"/>
                  </a:cubicBezTo>
                  <a:cubicBezTo>
                    <a:pt x="218" y="927"/>
                    <a:pt x="291" y="927"/>
                    <a:pt x="364" y="927"/>
                  </a:cubicBezTo>
                  <a:cubicBezTo>
                    <a:pt x="384" y="927"/>
                    <a:pt x="404" y="927"/>
                    <a:pt x="425" y="927"/>
                  </a:cubicBezTo>
                  <a:cubicBezTo>
                    <a:pt x="457" y="927"/>
                    <a:pt x="490" y="927"/>
                    <a:pt x="522" y="927"/>
                  </a:cubicBezTo>
                  <a:cubicBezTo>
                    <a:pt x="527" y="927"/>
                    <a:pt x="532" y="927"/>
                    <a:pt x="536" y="927"/>
                  </a:cubicBezTo>
                  <a:cubicBezTo>
                    <a:pt x="563" y="927"/>
                    <a:pt x="591" y="927"/>
                    <a:pt x="618" y="926"/>
                  </a:cubicBezTo>
                  <a:cubicBezTo>
                    <a:pt x="631" y="926"/>
                    <a:pt x="651" y="918"/>
                    <a:pt x="655" y="908"/>
                  </a:cubicBezTo>
                  <a:cubicBezTo>
                    <a:pt x="684" y="838"/>
                    <a:pt x="645" y="764"/>
                    <a:pt x="567" y="741"/>
                  </a:cubicBezTo>
                  <a:cubicBezTo>
                    <a:pt x="567" y="570"/>
                    <a:pt x="567" y="398"/>
                    <a:pt x="567" y="226"/>
                  </a:cubicBezTo>
                  <a:cubicBezTo>
                    <a:pt x="567" y="213"/>
                    <a:pt x="567" y="200"/>
                    <a:pt x="567" y="187"/>
                  </a:cubicBezTo>
                  <a:cubicBezTo>
                    <a:pt x="641" y="166"/>
                    <a:pt x="660" y="141"/>
                    <a:pt x="660" y="66"/>
                  </a:cubicBezTo>
                  <a:cubicBezTo>
                    <a:pt x="660" y="56"/>
                    <a:pt x="660" y="47"/>
                    <a:pt x="660" y="37"/>
                  </a:cubicBezTo>
                  <a:cubicBezTo>
                    <a:pt x="661" y="11"/>
                    <a:pt x="649" y="0"/>
                    <a:pt x="624"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9" name="Freeform 119"/>
            <p:cNvSpPr>
              <a:spLocks/>
            </p:cNvSpPr>
            <p:nvPr/>
          </p:nvSpPr>
          <p:spPr bwMode="auto">
            <a:xfrm>
              <a:off x="698501" y="4448175"/>
              <a:ext cx="7938" cy="12700"/>
            </a:xfrm>
            <a:custGeom>
              <a:avLst/>
              <a:gdLst>
                <a:gd name="T0" fmla="*/ 60 w 61"/>
                <a:gd name="T1" fmla="*/ 48 h 95"/>
                <a:gd name="T2" fmla="*/ 0 w 61"/>
                <a:gd name="T3" fmla="*/ 0 h 95"/>
                <a:gd name="T4" fmla="*/ 0 w 61"/>
                <a:gd name="T5" fmla="*/ 95 h 95"/>
                <a:gd name="T6" fmla="*/ 60 w 61"/>
                <a:gd name="T7" fmla="*/ 48 h 95"/>
              </a:gdLst>
              <a:ahLst/>
              <a:cxnLst>
                <a:cxn ang="0">
                  <a:pos x="T0" y="T1"/>
                </a:cxn>
                <a:cxn ang="0">
                  <a:pos x="T2" y="T3"/>
                </a:cxn>
                <a:cxn ang="0">
                  <a:pos x="T4" y="T5"/>
                </a:cxn>
                <a:cxn ang="0">
                  <a:pos x="T6" y="T7"/>
                </a:cxn>
              </a:cxnLst>
              <a:rect l="0" t="0" r="r" b="b"/>
              <a:pathLst>
                <a:path w="61" h="95">
                  <a:moveTo>
                    <a:pt x="60" y="48"/>
                  </a:moveTo>
                  <a:cubicBezTo>
                    <a:pt x="60" y="23"/>
                    <a:pt x="37" y="4"/>
                    <a:pt x="0" y="0"/>
                  </a:cubicBezTo>
                  <a:cubicBezTo>
                    <a:pt x="0" y="31"/>
                    <a:pt x="0" y="62"/>
                    <a:pt x="0" y="95"/>
                  </a:cubicBezTo>
                  <a:cubicBezTo>
                    <a:pt x="43" y="88"/>
                    <a:pt x="61" y="74"/>
                    <a:pt x="60" y="4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0" name="Freeform 120"/>
            <p:cNvSpPr>
              <a:spLocks/>
            </p:cNvSpPr>
            <p:nvPr/>
          </p:nvSpPr>
          <p:spPr bwMode="auto">
            <a:xfrm>
              <a:off x="679451" y="4413250"/>
              <a:ext cx="7938" cy="12700"/>
            </a:xfrm>
            <a:custGeom>
              <a:avLst/>
              <a:gdLst>
                <a:gd name="T0" fmla="*/ 62 w 62"/>
                <a:gd name="T1" fmla="*/ 0 h 92"/>
                <a:gd name="T2" fmla="*/ 3 w 62"/>
                <a:gd name="T3" fmla="*/ 38 h 92"/>
                <a:gd name="T4" fmla="*/ 62 w 62"/>
                <a:gd name="T5" fmla="*/ 92 h 92"/>
                <a:gd name="T6" fmla="*/ 62 w 62"/>
                <a:gd name="T7" fmla="*/ 0 h 92"/>
              </a:gdLst>
              <a:ahLst/>
              <a:cxnLst>
                <a:cxn ang="0">
                  <a:pos x="T0" y="T1"/>
                </a:cxn>
                <a:cxn ang="0">
                  <a:pos x="T2" y="T3"/>
                </a:cxn>
                <a:cxn ang="0">
                  <a:pos x="T4" y="T5"/>
                </a:cxn>
                <a:cxn ang="0">
                  <a:pos x="T6" y="T7"/>
                </a:cxn>
              </a:cxnLst>
              <a:rect l="0" t="0" r="r" b="b"/>
              <a:pathLst>
                <a:path w="62" h="92">
                  <a:moveTo>
                    <a:pt x="62" y="0"/>
                  </a:moveTo>
                  <a:cubicBezTo>
                    <a:pt x="25" y="1"/>
                    <a:pt x="5" y="14"/>
                    <a:pt x="3" y="38"/>
                  </a:cubicBezTo>
                  <a:cubicBezTo>
                    <a:pt x="0" y="67"/>
                    <a:pt x="18" y="83"/>
                    <a:pt x="62" y="92"/>
                  </a:cubicBezTo>
                  <a:cubicBezTo>
                    <a:pt x="62" y="60"/>
                    <a:pt x="62" y="30"/>
                    <a:pt x="6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1" name="Freeform 121"/>
            <p:cNvSpPr>
              <a:spLocks noEditPoints="1"/>
            </p:cNvSpPr>
            <p:nvPr/>
          </p:nvSpPr>
          <p:spPr bwMode="auto">
            <a:xfrm>
              <a:off x="509588" y="4364037"/>
              <a:ext cx="366713" cy="131763"/>
            </a:xfrm>
            <a:custGeom>
              <a:avLst/>
              <a:gdLst>
                <a:gd name="T0" fmla="*/ 2 w 2880"/>
                <a:gd name="T1" fmla="*/ 941 h 1025"/>
                <a:gd name="T2" fmla="*/ 86 w 2880"/>
                <a:gd name="T3" fmla="*/ 1025 h 1025"/>
                <a:gd name="T4" fmla="*/ 1440 w 2880"/>
                <a:gd name="T5" fmla="*/ 1025 h 1025"/>
                <a:gd name="T6" fmla="*/ 1440 w 2880"/>
                <a:gd name="T7" fmla="*/ 1025 h 1025"/>
                <a:gd name="T8" fmla="*/ 2795 w 2880"/>
                <a:gd name="T9" fmla="*/ 1025 h 1025"/>
                <a:gd name="T10" fmla="*/ 2879 w 2880"/>
                <a:gd name="T11" fmla="*/ 939 h 1025"/>
                <a:gd name="T12" fmla="*/ 2879 w 2880"/>
                <a:gd name="T13" fmla="*/ 850 h 1025"/>
                <a:gd name="T14" fmla="*/ 2839 w 2880"/>
                <a:gd name="T15" fmla="*/ 778 h 1025"/>
                <a:gd name="T16" fmla="*/ 2801 w 2880"/>
                <a:gd name="T17" fmla="*/ 757 h 1025"/>
                <a:gd name="T18" fmla="*/ 1512 w 2880"/>
                <a:gd name="T19" fmla="*/ 29 h 1025"/>
                <a:gd name="T20" fmla="*/ 1368 w 2880"/>
                <a:gd name="T21" fmla="*/ 29 h 1025"/>
                <a:gd name="T22" fmla="*/ 535 w 2880"/>
                <a:gd name="T23" fmla="*/ 500 h 1025"/>
                <a:gd name="T24" fmla="*/ 53 w 2880"/>
                <a:gd name="T25" fmla="*/ 771 h 1025"/>
                <a:gd name="T26" fmla="*/ 2 w 2880"/>
                <a:gd name="T27" fmla="*/ 857 h 1025"/>
                <a:gd name="T28" fmla="*/ 2 w 2880"/>
                <a:gd name="T29" fmla="*/ 941 h 1025"/>
                <a:gd name="T30" fmla="*/ 1181 w 2880"/>
                <a:gd name="T31" fmla="*/ 759 h 1025"/>
                <a:gd name="T32" fmla="*/ 1243 w 2880"/>
                <a:gd name="T33" fmla="*/ 704 h 1025"/>
                <a:gd name="T34" fmla="*/ 1301 w 2880"/>
                <a:gd name="T35" fmla="*/ 715 h 1025"/>
                <a:gd name="T36" fmla="*/ 1383 w 2880"/>
                <a:gd name="T37" fmla="*/ 744 h 1025"/>
                <a:gd name="T38" fmla="*/ 1399 w 2880"/>
                <a:gd name="T39" fmla="*/ 745 h 1025"/>
                <a:gd name="T40" fmla="*/ 1399 w 2880"/>
                <a:gd name="T41" fmla="*/ 642 h 1025"/>
                <a:gd name="T42" fmla="*/ 1287 w 2880"/>
                <a:gd name="T43" fmla="*/ 601 h 1025"/>
                <a:gd name="T44" fmla="*/ 1181 w 2880"/>
                <a:gd name="T45" fmla="*/ 437 h 1025"/>
                <a:gd name="T46" fmla="*/ 1315 w 2880"/>
                <a:gd name="T47" fmla="*/ 267 h 1025"/>
                <a:gd name="T48" fmla="*/ 1394 w 2880"/>
                <a:gd name="T49" fmla="*/ 249 h 1025"/>
                <a:gd name="T50" fmla="*/ 1396 w 2880"/>
                <a:gd name="T51" fmla="*/ 245 h 1025"/>
                <a:gd name="T52" fmla="*/ 1477 w 2880"/>
                <a:gd name="T53" fmla="*/ 208 h 1025"/>
                <a:gd name="T54" fmla="*/ 1491 w 2880"/>
                <a:gd name="T55" fmla="*/ 236 h 1025"/>
                <a:gd name="T56" fmla="*/ 1510 w 2880"/>
                <a:gd name="T57" fmla="*/ 257 h 1025"/>
                <a:gd name="T58" fmla="*/ 1606 w 2880"/>
                <a:gd name="T59" fmla="*/ 284 h 1025"/>
                <a:gd name="T60" fmla="*/ 1651 w 2880"/>
                <a:gd name="T61" fmla="*/ 370 h 1025"/>
                <a:gd name="T62" fmla="*/ 1557 w 2880"/>
                <a:gd name="T63" fmla="*/ 415 h 1025"/>
                <a:gd name="T64" fmla="*/ 1487 w 2880"/>
                <a:gd name="T65" fmla="*/ 391 h 1025"/>
                <a:gd name="T66" fmla="*/ 1488 w 2880"/>
                <a:gd name="T67" fmla="*/ 486 h 1025"/>
                <a:gd name="T68" fmla="*/ 1505 w 2880"/>
                <a:gd name="T69" fmla="*/ 501 h 1025"/>
                <a:gd name="T70" fmla="*/ 1607 w 2880"/>
                <a:gd name="T71" fmla="*/ 539 h 1025"/>
                <a:gd name="T72" fmla="*/ 1703 w 2880"/>
                <a:gd name="T73" fmla="*/ 694 h 1025"/>
                <a:gd name="T74" fmla="*/ 1605 w 2880"/>
                <a:gd name="T75" fmla="*/ 852 h 1025"/>
                <a:gd name="T76" fmla="*/ 1508 w 2880"/>
                <a:gd name="T77" fmla="*/ 882 h 1025"/>
                <a:gd name="T78" fmla="*/ 1489 w 2880"/>
                <a:gd name="T79" fmla="*/ 905 h 1025"/>
                <a:gd name="T80" fmla="*/ 1488 w 2880"/>
                <a:gd name="T81" fmla="*/ 932 h 1025"/>
                <a:gd name="T82" fmla="*/ 1449 w 2880"/>
                <a:gd name="T83" fmla="*/ 972 h 1025"/>
                <a:gd name="T84" fmla="*/ 1399 w 2880"/>
                <a:gd name="T85" fmla="*/ 941 h 1025"/>
                <a:gd name="T86" fmla="*/ 1393 w 2880"/>
                <a:gd name="T87" fmla="*/ 886 h 1025"/>
                <a:gd name="T88" fmla="*/ 1286 w 2880"/>
                <a:gd name="T89" fmla="*/ 860 h 1025"/>
                <a:gd name="T90" fmla="*/ 1218 w 2880"/>
                <a:gd name="T91" fmla="*/ 833 h 1025"/>
                <a:gd name="T92" fmla="*/ 1181 w 2880"/>
                <a:gd name="T93" fmla="*/ 759 h 10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880" h="1025">
                  <a:moveTo>
                    <a:pt x="2" y="941"/>
                  </a:moveTo>
                  <a:cubicBezTo>
                    <a:pt x="3" y="999"/>
                    <a:pt x="29" y="1025"/>
                    <a:pt x="86" y="1025"/>
                  </a:cubicBezTo>
                  <a:cubicBezTo>
                    <a:pt x="537" y="1025"/>
                    <a:pt x="989" y="1025"/>
                    <a:pt x="1440" y="1025"/>
                  </a:cubicBezTo>
                  <a:cubicBezTo>
                    <a:pt x="1440" y="1025"/>
                    <a:pt x="1440" y="1025"/>
                    <a:pt x="1440" y="1025"/>
                  </a:cubicBezTo>
                  <a:cubicBezTo>
                    <a:pt x="1892" y="1025"/>
                    <a:pt x="2344" y="1025"/>
                    <a:pt x="2795" y="1025"/>
                  </a:cubicBezTo>
                  <a:cubicBezTo>
                    <a:pt x="2853" y="1025"/>
                    <a:pt x="2879" y="998"/>
                    <a:pt x="2879" y="939"/>
                  </a:cubicBezTo>
                  <a:cubicBezTo>
                    <a:pt x="2879" y="909"/>
                    <a:pt x="2879" y="880"/>
                    <a:pt x="2879" y="850"/>
                  </a:cubicBezTo>
                  <a:cubicBezTo>
                    <a:pt x="2880" y="818"/>
                    <a:pt x="2867" y="794"/>
                    <a:pt x="2839" y="778"/>
                  </a:cubicBezTo>
                  <a:cubicBezTo>
                    <a:pt x="2827" y="771"/>
                    <a:pt x="2814" y="764"/>
                    <a:pt x="2801" y="757"/>
                  </a:cubicBezTo>
                  <a:cubicBezTo>
                    <a:pt x="2372" y="514"/>
                    <a:pt x="1942" y="272"/>
                    <a:pt x="1512" y="29"/>
                  </a:cubicBezTo>
                  <a:cubicBezTo>
                    <a:pt x="1463" y="0"/>
                    <a:pt x="1417" y="1"/>
                    <a:pt x="1368" y="29"/>
                  </a:cubicBezTo>
                  <a:cubicBezTo>
                    <a:pt x="1091" y="187"/>
                    <a:pt x="813" y="343"/>
                    <a:pt x="535" y="500"/>
                  </a:cubicBezTo>
                  <a:cubicBezTo>
                    <a:pt x="375" y="590"/>
                    <a:pt x="214" y="681"/>
                    <a:pt x="53" y="771"/>
                  </a:cubicBezTo>
                  <a:cubicBezTo>
                    <a:pt x="18" y="791"/>
                    <a:pt x="0" y="816"/>
                    <a:pt x="2" y="857"/>
                  </a:cubicBezTo>
                  <a:cubicBezTo>
                    <a:pt x="4" y="885"/>
                    <a:pt x="2" y="913"/>
                    <a:pt x="2" y="941"/>
                  </a:cubicBezTo>
                  <a:close/>
                  <a:moveTo>
                    <a:pt x="1181" y="759"/>
                  </a:moveTo>
                  <a:cubicBezTo>
                    <a:pt x="1187" y="730"/>
                    <a:pt x="1213" y="705"/>
                    <a:pt x="1243" y="704"/>
                  </a:cubicBezTo>
                  <a:cubicBezTo>
                    <a:pt x="1262" y="704"/>
                    <a:pt x="1282" y="709"/>
                    <a:pt x="1301" y="715"/>
                  </a:cubicBezTo>
                  <a:cubicBezTo>
                    <a:pt x="1329" y="723"/>
                    <a:pt x="1356" y="734"/>
                    <a:pt x="1383" y="744"/>
                  </a:cubicBezTo>
                  <a:cubicBezTo>
                    <a:pt x="1388" y="745"/>
                    <a:pt x="1393" y="745"/>
                    <a:pt x="1399" y="745"/>
                  </a:cubicBezTo>
                  <a:cubicBezTo>
                    <a:pt x="1399" y="709"/>
                    <a:pt x="1399" y="675"/>
                    <a:pt x="1399" y="642"/>
                  </a:cubicBezTo>
                  <a:cubicBezTo>
                    <a:pt x="1361" y="628"/>
                    <a:pt x="1323" y="617"/>
                    <a:pt x="1287" y="601"/>
                  </a:cubicBezTo>
                  <a:cubicBezTo>
                    <a:pt x="1201" y="562"/>
                    <a:pt x="1179" y="506"/>
                    <a:pt x="1181" y="437"/>
                  </a:cubicBezTo>
                  <a:cubicBezTo>
                    <a:pt x="1185" y="351"/>
                    <a:pt x="1235" y="290"/>
                    <a:pt x="1315" y="267"/>
                  </a:cubicBezTo>
                  <a:cubicBezTo>
                    <a:pt x="1341" y="259"/>
                    <a:pt x="1367" y="255"/>
                    <a:pt x="1394" y="249"/>
                  </a:cubicBezTo>
                  <a:cubicBezTo>
                    <a:pt x="1395" y="249"/>
                    <a:pt x="1396" y="247"/>
                    <a:pt x="1396" y="245"/>
                  </a:cubicBezTo>
                  <a:cubicBezTo>
                    <a:pt x="1401" y="204"/>
                    <a:pt x="1442" y="185"/>
                    <a:pt x="1477" y="208"/>
                  </a:cubicBezTo>
                  <a:cubicBezTo>
                    <a:pt x="1484" y="214"/>
                    <a:pt x="1490" y="226"/>
                    <a:pt x="1491" y="236"/>
                  </a:cubicBezTo>
                  <a:cubicBezTo>
                    <a:pt x="1492" y="250"/>
                    <a:pt x="1497" y="254"/>
                    <a:pt x="1510" y="257"/>
                  </a:cubicBezTo>
                  <a:cubicBezTo>
                    <a:pt x="1543" y="264"/>
                    <a:pt x="1575" y="272"/>
                    <a:pt x="1606" y="284"/>
                  </a:cubicBezTo>
                  <a:cubicBezTo>
                    <a:pt x="1647" y="298"/>
                    <a:pt x="1664" y="334"/>
                    <a:pt x="1651" y="370"/>
                  </a:cubicBezTo>
                  <a:cubicBezTo>
                    <a:pt x="1638" y="409"/>
                    <a:pt x="1598" y="428"/>
                    <a:pt x="1557" y="415"/>
                  </a:cubicBezTo>
                  <a:cubicBezTo>
                    <a:pt x="1534" y="408"/>
                    <a:pt x="1512" y="399"/>
                    <a:pt x="1487" y="391"/>
                  </a:cubicBezTo>
                  <a:cubicBezTo>
                    <a:pt x="1487" y="425"/>
                    <a:pt x="1486" y="455"/>
                    <a:pt x="1488" y="486"/>
                  </a:cubicBezTo>
                  <a:cubicBezTo>
                    <a:pt x="1488" y="491"/>
                    <a:pt x="1498" y="498"/>
                    <a:pt x="1505" y="501"/>
                  </a:cubicBezTo>
                  <a:cubicBezTo>
                    <a:pt x="1539" y="514"/>
                    <a:pt x="1574" y="523"/>
                    <a:pt x="1607" y="539"/>
                  </a:cubicBezTo>
                  <a:cubicBezTo>
                    <a:pt x="1672" y="569"/>
                    <a:pt x="1704" y="623"/>
                    <a:pt x="1703" y="694"/>
                  </a:cubicBezTo>
                  <a:cubicBezTo>
                    <a:pt x="1702" y="766"/>
                    <a:pt x="1670" y="821"/>
                    <a:pt x="1605" y="852"/>
                  </a:cubicBezTo>
                  <a:cubicBezTo>
                    <a:pt x="1574" y="866"/>
                    <a:pt x="1541" y="875"/>
                    <a:pt x="1508" y="882"/>
                  </a:cubicBezTo>
                  <a:cubicBezTo>
                    <a:pt x="1492" y="885"/>
                    <a:pt x="1487" y="890"/>
                    <a:pt x="1489" y="905"/>
                  </a:cubicBezTo>
                  <a:cubicBezTo>
                    <a:pt x="1489" y="914"/>
                    <a:pt x="1489" y="923"/>
                    <a:pt x="1488" y="932"/>
                  </a:cubicBezTo>
                  <a:cubicBezTo>
                    <a:pt x="1487" y="954"/>
                    <a:pt x="1471" y="970"/>
                    <a:pt x="1449" y="972"/>
                  </a:cubicBezTo>
                  <a:cubicBezTo>
                    <a:pt x="1424" y="975"/>
                    <a:pt x="1404" y="964"/>
                    <a:pt x="1399" y="941"/>
                  </a:cubicBezTo>
                  <a:cubicBezTo>
                    <a:pt x="1395" y="923"/>
                    <a:pt x="1395" y="905"/>
                    <a:pt x="1393" y="886"/>
                  </a:cubicBezTo>
                  <a:cubicBezTo>
                    <a:pt x="1358" y="877"/>
                    <a:pt x="1322" y="870"/>
                    <a:pt x="1286" y="860"/>
                  </a:cubicBezTo>
                  <a:cubicBezTo>
                    <a:pt x="1263" y="853"/>
                    <a:pt x="1240" y="843"/>
                    <a:pt x="1218" y="833"/>
                  </a:cubicBezTo>
                  <a:cubicBezTo>
                    <a:pt x="1188" y="819"/>
                    <a:pt x="1174" y="790"/>
                    <a:pt x="1181" y="75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060" name="Group 2059"/>
          <p:cNvGrpSpPr/>
          <p:nvPr/>
        </p:nvGrpSpPr>
        <p:grpSpPr>
          <a:xfrm>
            <a:off x="4776827" y="2397988"/>
            <a:ext cx="618808" cy="599598"/>
            <a:chOff x="3536955" y="2168513"/>
            <a:chExt cx="715964" cy="693733"/>
          </a:xfrm>
        </p:grpSpPr>
        <p:sp>
          <p:nvSpPr>
            <p:cNvPr id="20" name="Rectangle 8"/>
            <p:cNvSpPr>
              <a:spLocks noChangeArrowheads="1"/>
            </p:cNvSpPr>
            <p:nvPr/>
          </p:nvSpPr>
          <p:spPr bwMode="auto">
            <a:xfrm>
              <a:off x="3568707" y="2376475"/>
              <a:ext cx="674689" cy="458784"/>
            </a:xfrm>
            <a:prstGeom prst="rect">
              <a:avLst/>
            </a:prstGeom>
            <a:solidFill>
              <a:schemeClr val="accent2"/>
            </a:solidFill>
            <a:ln w="57150">
              <a:solidFill>
                <a:schemeClr val="bg1"/>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9"/>
            <p:cNvSpPr>
              <a:spLocks/>
            </p:cNvSpPr>
            <p:nvPr/>
          </p:nvSpPr>
          <p:spPr bwMode="auto">
            <a:xfrm>
              <a:off x="4005269" y="2168513"/>
              <a:ext cx="69850" cy="185736"/>
            </a:xfrm>
            <a:custGeom>
              <a:avLst/>
              <a:gdLst>
                <a:gd name="T0" fmla="*/ 71 w 71"/>
                <a:gd name="T1" fmla="*/ 151 h 187"/>
                <a:gd name="T2" fmla="*/ 35 w 71"/>
                <a:gd name="T3" fmla="*/ 187 h 187"/>
                <a:gd name="T4" fmla="*/ 0 w 71"/>
                <a:gd name="T5" fmla="*/ 151 h 187"/>
                <a:gd name="T6" fmla="*/ 0 w 71"/>
                <a:gd name="T7" fmla="*/ 35 h 187"/>
                <a:gd name="T8" fmla="*/ 35 w 71"/>
                <a:gd name="T9" fmla="*/ 0 h 187"/>
                <a:gd name="T10" fmla="*/ 71 w 71"/>
                <a:gd name="T11" fmla="*/ 35 h 187"/>
                <a:gd name="T12" fmla="*/ 71 w 71"/>
                <a:gd name="T13" fmla="*/ 151 h 187"/>
              </a:gdLst>
              <a:ahLst/>
              <a:cxnLst>
                <a:cxn ang="0">
                  <a:pos x="T0" y="T1"/>
                </a:cxn>
                <a:cxn ang="0">
                  <a:pos x="T2" y="T3"/>
                </a:cxn>
                <a:cxn ang="0">
                  <a:pos x="T4" y="T5"/>
                </a:cxn>
                <a:cxn ang="0">
                  <a:pos x="T6" y="T7"/>
                </a:cxn>
                <a:cxn ang="0">
                  <a:pos x="T8" y="T9"/>
                </a:cxn>
                <a:cxn ang="0">
                  <a:pos x="T10" y="T11"/>
                </a:cxn>
                <a:cxn ang="0">
                  <a:pos x="T12" y="T13"/>
                </a:cxn>
              </a:cxnLst>
              <a:rect l="0" t="0" r="r" b="b"/>
              <a:pathLst>
                <a:path w="71" h="187">
                  <a:moveTo>
                    <a:pt x="71" y="151"/>
                  </a:moveTo>
                  <a:cubicBezTo>
                    <a:pt x="71" y="171"/>
                    <a:pt x="55" y="187"/>
                    <a:pt x="35" y="187"/>
                  </a:cubicBezTo>
                  <a:cubicBezTo>
                    <a:pt x="16" y="187"/>
                    <a:pt x="0" y="171"/>
                    <a:pt x="0" y="151"/>
                  </a:cubicBezTo>
                  <a:cubicBezTo>
                    <a:pt x="0" y="35"/>
                    <a:pt x="0" y="35"/>
                    <a:pt x="0" y="35"/>
                  </a:cubicBezTo>
                  <a:cubicBezTo>
                    <a:pt x="0" y="16"/>
                    <a:pt x="16" y="0"/>
                    <a:pt x="35" y="0"/>
                  </a:cubicBezTo>
                  <a:cubicBezTo>
                    <a:pt x="55" y="0"/>
                    <a:pt x="71" y="16"/>
                    <a:pt x="71" y="35"/>
                  </a:cubicBezTo>
                  <a:lnTo>
                    <a:pt x="71" y="151"/>
                  </a:lnTo>
                  <a:close/>
                </a:path>
              </a:pathLst>
            </a:custGeom>
            <a:solidFill>
              <a:schemeClr val="accent2"/>
            </a:solid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10"/>
            <p:cNvSpPr>
              <a:spLocks/>
            </p:cNvSpPr>
            <p:nvPr/>
          </p:nvSpPr>
          <p:spPr bwMode="auto">
            <a:xfrm>
              <a:off x="3714757" y="2168513"/>
              <a:ext cx="69850" cy="185736"/>
            </a:xfrm>
            <a:custGeom>
              <a:avLst/>
              <a:gdLst>
                <a:gd name="T0" fmla="*/ 70 w 70"/>
                <a:gd name="T1" fmla="*/ 151 h 187"/>
                <a:gd name="T2" fmla="*/ 35 w 70"/>
                <a:gd name="T3" fmla="*/ 187 h 187"/>
                <a:gd name="T4" fmla="*/ 0 w 70"/>
                <a:gd name="T5" fmla="*/ 151 h 187"/>
                <a:gd name="T6" fmla="*/ 0 w 70"/>
                <a:gd name="T7" fmla="*/ 35 h 187"/>
                <a:gd name="T8" fmla="*/ 35 w 70"/>
                <a:gd name="T9" fmla="*/ 0 h 187"/>
                <a:gd name="T10" fmla="*/ 70 w 70"/>
                <a:gd name="T11" fmla="*/ 35 h 187"/>
                <a:gd name="T12" fmla="*/ 70 w 70"/>
                <a:gd name="T13" fmla="*/ 151 h 187"/>
              </a:gdLst>
              <a:ahLst/>
              <a:cxnLst>
                <a:cxn ang="0">
                  <a:pos x="T0" y="T1"/>
                </a:cxn>
                <a:cxn ang="0">
                  <a:pos x="T2" y="T3"/>
                </a:cxn>
                <a:cxn ang="0">
                  <a:pos x="T4" y="T5"/>
                </a:cxn>
                <a:cxn ang="0">
                  <a:pos x="T6" y="T7"/>
                </a:cxn>
                <a:cxn ang="0">
                  <a:pos x="T8" y="T9"/>
                </a:cxn>
                <a:cxn ang="0">
                  <a:pos x="T10" y="T11"/>
                </a:cxn>
                <a:cxn ang="0">
                  <a:pos x="T12" y="T13"/>
                </a:cxn>
              </a:cxnLst>
              <a:rect l="0" t="0" r="r" b="b"/>
              <a:pathLst>
                <a:path w="70" h="187">
                  <a:moveTo>
                    <a:pt x="70" y="151"/>
                  </a:moveTo>
                  <a:cubicBezTo>
                    <a:pt x="70" y="171"/>
                    <a:pt x="54" y="187"/>
                    <a:pt x="35" y="187"/>
                  </a:cubicBezTo>
                  <a:cubicBezTo>
                    <a:pt x="15" y="187"/>
                    <a:pt x="0" y="171"/>
                    <a:pt x="0" y="151"/>
                  </a:cubicBezTo>
                  <a:cubicBezTo>
                    <a:pt x="0" y="35"/>
                    <a:pt x="0" y="35"/>
                    <a:pt x="0" y="35"/>
                  </a:cubicBezTo>
                  <a:cubicBezTo>
                    <a:pt x="0" y="16"/>
                    <a:pt x="15" y="0"/>
                    <a:pt x="35" y="0"/>
                  </a:cubicBezTo>
                  <a:cubicBezTo>
                    <a:pt x="54" y="0"/>
                    <a:pt x="70" y="16"/>
                    <a:pt x="70" y="35"/>
                  </a:cubicBezTo>
                  <a:lnTo>
                    <a:pt x="70" y="151"/>
                  </a:lnTo>
                  <a:close/>
                </a:path>
              </a:pathLst>
            </a:custGeom>
            <a:solidFill>
              <a:schemeClr val="accent2"/>
            </a:solid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1"/>
            <p:cNvSpPr>
              <a:spLocks noEditPoints="1"/>
            </p:cNvSpPr>
            <p:nvPr/>
          </p:nvSpPr>
          <p:spPr bwMode="auto">
            <a:xfrm>
              <a:off x="3536955" y="2260588"/>
              <a:ext cx="715964" cy="601658"/>
            </a:xfrm>
            <a:custGeom>
              <a:avLst/>
              <a:gdLst>
                <a:gd name="T0" fmla="*/ 722 w 722"/>
                <a:gd name="T1" fmla="*/ 51 h 605"/>
                <a:gd name="T2" fmla="*/ 670 w 722"/>
                <a:gd name="T3" fmla="*/ 0 h 605"/>
                <a:gd name="T4" fmla="*/ 571 w 722"/>
                <a:gd name="T5" fmla="*/ 0 h 605"/>
                <a:gd name="T6" fmla="*/ 571 w 722"/>
                <a:gd name="T7" fmla="*/ 52 h 605"/>
                <a:gd name="T8" fmla="*/ 507 w 722"/>
                <a:gd name="T9" fmla="*/ 116 h 605"/>
                <a:gd name="T10" fmla="*/ 444 w 722"/>
                <a:gd name="T11" fmla="*/ 52 h 605"/>
                <a:gd name="T12" fmla="*/ 444 w 722"/>
                <a:gd name="T13" fmla="*/ 0 h 605"/>
                <a:gd name="T14" fmla="*/ 279 w 722"/>
                <a:gd name="T15" fmla="*/ 0 h 605"/>
                <a:gd name="T16" fmla="*/ 279 w 722"/>
                <a:gd name="T17" fmla="*/ 52 h 605"/>
                <a:gd name="T18" fmla="*/ 215 w 722"/>
                <a:gd name="T19" fmla="*/ 116 h 605"/>
                <a:gd name="T20" fmla="*/ 151 w 722"/>
                <a:gd name="T21" fmla="*/ 52 h 605"/>
                <a:gd name="T22" fmla="*/ 151 w 722"/>
                <a:gd name="T23" fmla="*/ 0 h 605"/>
                <a:gd name="T24" fmla="*/ 52 w 722"/>
                <a:gd name="T25" fmla="*/ 0 h 605"/>
                <a:gd name="T26" fmla="*/ 0 w 722"/>
                <a:gd name="T27" fmla="*/ 51 h 605"/>
                <a:gd name="T28" fmla="*/ 0 w 722"/>
                <a:gd name="T29" fmla="*/ 554 h 605"/>
                <a:gd name="T30" fmla="*/ 52 w 722"/>
                <a:gd name="T31" fmla="*/ 605 h 605"/>
                <a:gd name="T32" fmla="*/ 670 w 722"/>
                <a:gd name="T33" fmla="*/ 605 h 605"/>
                <a:gd name="T34" fmla="*/ 722 w 722"/>
                <a:gd name="T35" fmla="*/ 554 h 605"/>
                <a:gd name="T36" fmla="*/ 722 w 722"/>
                <a:gd name="T37" fmla="*/ 51 h 605"/>
                <a:gd name="T38" fmla="*/ 55 w 722"/>
                <a:gd name="T39" fmla="*/ 565 h 605"/>
                <a:gd name="T40" fmla="*/ 41 w 722"/>
                <a:gd name="T41" fmla="*/ 551 h 605"/>
                <a:gd name="T42" fmla="*/ 41 w 722"/>
                <a:gd name="T43" fmla="*/ 147 h 605"/>
                <a:gd name="T44" fmla="*/ 681 w 722"/>
                <a:gd name="T45" fmla="*/ 147 h 605"/>
                <a:gd name="T46" fmla="*/ 681 w 722"/>
                <a:gd name="T47" fmla="*/ 551 h 605"/>
                <a:gd name="T48" fmla="*/ 667 w 722"/>
                <a:gd name="T49" fmla="*/ 565 h 605"/>
                <a:gd name="T50" fmla="*/ 55 w 722"/>
                <a:gd name="T51" fmla="*/ 56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2" h="605">
                  <a:moveTo>
                    <a:pt x="722" y="51"/>
                  </a:moveTo>
                  <a:cubicBezTo>
                    <a:pt x="722" y="23"/>
                    <a:pt x="699" y="0"/>
                    <a:pt x="670" y="0"/>
                  </a:cubicBezTo>
                  <a:cubicBezTo>
                    <a:pt x="571" y="0"/>
                    <a:pt x="571" y="0"/>
                    <a:pt x="571" y="0"/>
                  </a:cubicBezTo>
                  <a:cubicBezTo>
                    <a:pt x="571" y="52"/>
                    <a:pt x="571" y="52"/>
                    <a:pt x="571" y="52"/>
                  </a:cubicBezTo>
                  <a:cubicBezTo>
                    <a:pt x="571" y="87"/>
                    <a:pt x="542" y="116"/>
                    <a:pt x="507" y="116"/>
                  </a:cubicBezTo>
                  <a:cubicBezTo>
                    <a:pt x="472" y="116"/>
                    <a:pt x="444" y="87"/>
                    <a:pt x="444" y="52"/>
                  </a:cubicBezTo>
                  <a:cubicBezTo>
                    <a:pt x="444" y="0"/>
                    <a:pt x="444" y="0"/>
                    <a:pt x="444" y="0"/>
                  </a:cubicBezTo>
                  <a:cubicBezTo>
                    <a:pt x="279" y="0"/>
                    <a:pt x="279" y="0"/>
                    <a:pt x="279" y="0"/>
                  </a:cubicBezTo>
                  <a:cubicBezTo>
                    <a:pt x="279" y="52"/>
                    <a:pt x="279" y="52"/>
                    <a:pt x="279" y="52"/>
                  </a:cubicBezTo>
                  <a:cubicBezTo>
                    <a:pt x="279" y="87"/>
                    <a:pt x="250" y="116"/>
                    <a:pt x="215" y="116"/>
                  </a:cubicBezTo>
                  <a:cubicBezTo>
                    <a:pt x="180" y="116"/>
                    <a:pt x="151" y="87"/>
                    <a:pt x="151" y="52"/>
                  </a:cubicBezTo>
                  <a:cubicBezTo>
                    <a:pt x="151" y="0"/>
                    <a:pt x="151" y="0"/>
                    <a:pt x="151" y="0"/>
                  </a:cubicBezTo>
                  <a:cubicBezTo>
                    <a:pt x="52" y="0"/>
                    <a:pt x="52" y="0"/>
                    <a:pt x="52" y="0"/>
                  </a:cubicBezTo>
                  <a:cubicBezTo>
                    <a:pt x="23" y="0"/>
                    <a:pt x="0" y="23"/>
                    <a:pt x="0" y="51"/>
                  </a:cubicBezTo>
                  <a:cubicBezTo>
                    <a:pt x="0" y="554"/>
                    <a:pt x="0" y="554"/>
                    <a:pt x="0" y="554"/>
                  </a:cubicBezTo>
                  <a:cubicBezTo>
                    <a:pt x="0" y="582"/>
                    <a:pt x="23" y="605"/>
                    <a:pt x="52" y="605"/>
                  </a:cubicBezTo>
                  <a:cubicBezTo>
                    <a:pt x="670" y="605"/>
                    <a:pt x="670" y="605"/>
                    <a:pt x="670" y="605"/>
                  </a:cubicBezTo>
                  <a:cubicBezTo>
                    <a:pt x="699" y="605"/>
                    <a:pt x="722" y="582"/>
                    <a:pt x="722" y="554"/>
                  </a:cubicBezTo>
                  <a:lnTo>
                    <a:pt x="722" y="51"/>
                  </a:lnTo>
                  <a:close/>
                  <a:moveTo>
                    <a:pt x="55" y="565"/>
                  </a:moveTo>
                  <a:cubicBezTo>
                    <a:pt x="47" y="565"/>
                    <a:pt x="41" y="559"/>
                    <a:pt x="41" y="551"/>
                  </a:cubicBezTo>
                  <a:cubicBezTo>
                    <a:pt x="41" y="147"/>
                    <a:pt x="41" y="147"/>
                    <a:pt x="41" y="147"/>
                  </a:cubicBezTo>
                  <a:cubicBezTo>
                    <a:pt x="681" y="147"/>
                    <a:pt x="681" y="147"/>
                    <a:pt x="681" y="147"/>
                  </a:cubicBezTo>
                  <a:cubicBezTo>
                    <a:pt x="681" y="551"/>
                    <a:pt x="681" y="551"/>
                    <a:pt x="681" y="551"/>
                  </a:cubicBezTo>
                  <a:cubicBezTo>
                    <a:pt x="681" y="559"/>
                    <a:pt x="675" y="565"/>
                    <a:pt x="667" y="565"/>
                  </a:cubicBezTo>
                  <a:lnTo>
                    <a:pt x="55" y="565"/>
                  </a:lnTo>
                  <a:close/>
                </a:path>
              </a:pathLst>
            </a:custGeom>
            <a:solidFill>
              <a:schemeClr val="accent6"/>
            </a:solid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2"/>
            <p:cNvSpPr>
              <a:spLocks/>
            </p:cNvSpPr>
            <p:nvPr/>
          </p:nvSpPr>
          <p:spPr bwMode="auto">
            <a:xfrm>
              <a:off x="3748093" y="2397111"/>
              <a:ext cx="260350" cy="325435"/>
            </a:xfrm>
            <a:custGeom>
              <a:avLst/>
              <a:gdLst>
                <a:gd name="T0" fmla="*/ 0 w 262"/>
                <a:gd name="T1" fmla="*/ 222 h 327"/>
                <a:gd name="T2" fmla="*/ 130 w 262"/>
                <a:gd name="T3" fmla="*/ 327 h 327"/>
                <a:gd name="T4" fmla="*/ 262 w 262"/>
                <a:gd name="T5" fmla="*/ 207 h 327"/>
                <a:gd name="T6" fmla="*/ 154 w 262"/>
                <a:gd name="T7" fmla="*/ 102 h 327"/>
                <a:gd name="T8" fmla="*/ 91 w 262"/>
                <a:gd name="T9" fmla="*/ 125 h 327"/>
                <a:gd name="T10" fmla="*/ 90 w 262"/>
                <a:gd name="T11" fmla="*/ 125 h 327"/>
                <a:gd name="T12" fmla="*/ 102 w 262"/>
                <a:gd name="T13" fmla="*/ 67 h 327"/>
                <a:gd name="T14" fmla="*/ 245 w 262"/>
                <a:gd name="T15" fmla="*/ 67 h 327"/>
                <a:gd name="T16" fmla="*/ 245 w 262"/>
                <a:gd name="T17" fmla="*/ 0 h 327"/>
                <a:gd name="T18" fmla="*/ 42 w 262"/>
                <a:gd name="T19" fmla="*/ 0 h 327"/>
                <a:gd name="T20" fmla="*/ 10 w 262"/>
                <a:gd name="T21" fmla="*/ 182 h 327"/>
                <a:gd name="T22" fmla="*/ 82 w 262"/>
                <a:gd name="T23" fmla="*/ 182 h 327"/>
                <a:gd name="T24" fmla="*/ 133 w 262"/>
                <a:gd name="T25" fmla="*/ 158 h 327"/>
                <a:gd name="T26" fmla="*/ 184 w 262"/>
                <a:gd name="T27" fmla="*/ 211 h 327"/>
                <a:gd name="T28" fmla="*/ 130 w 262"/>
                <a:gd name="T29" fmla="*/ 263 h 327"/>
                <a:gd name="T30" fmla="*/ 78 w 262"/>
                <a:gd name="T31" fmla="*/ 222 h 327"/>
                <a:gd name="T32" fmla="*/ 0 w 262"/>
                <a:gd name="T33" fmla="*/ 222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2" h="327">
                  <a:moveTo>
                    <a:pt x="0" y="222"/>
                  </a:moveTo>
                  <a:cubicBezTo>
                    <a:pt x="4" y="300"/>
                    <a:pt x="60" y="327"/>
                    <a:pt x="130" y="327"/>
                  </a:cubicBezTo>
                  <a:cubicBezTo>
                    <a:pt x="205" y="327"/>
                    <a:pt x="262" y="287"/>
                    <a:pt x="262" y="207"/>
                  </a:cubicBezTo>
                  <a:cubicBezTo>
                    <a:pt x="262" y="140"/>
                    <a:pt x="220" y="102"/>
                    <a:pt x="154" y="102"/>
                  </a:cubicBezTo>
                  <a:cubicBezTo>
                    <a:pt x="130" y="102"/>
                    <a:pt x="108" y="110"/>
                    <a:pt x="91" y="125"/>
                  </a:cubicBezTo>
                  <a:cubicBezTo>
                    <a:pt x="90" y="125"/>
                    <a:pt x="90" y="125"/>
                    <a:pt x="90" y="125"/>
                  </a:cubicBezTo>
                  <a:cubicBezTo>
                    <a:pt x="102" y="67"/>
                    <a:pt x="102" y="67"/>
                    <a:pt x="102" y="67"/>
                  </a:cubicBezTo>
                  <a:cubicBezTo>
                    <a:pt x="245" y="67"/>
                    <a:pt x="245" y="67"/>
                    <a:pt x="245" y="67"/>
                  </a:cubicBezTo>
                  <a:cubicBezTo>
                    <a:pt x="245" y="0"/>
                    <a:pt x="245" y="0"/>
                    <a:pt x="245" y="0"/>
                  </a:cubicBezTo>
                  <a:cubicBezTo>
                    <a:pt x="42" y="0"/>
                    <a:pt x="42" y="0"/>
                    <a:pt x="42" y="0"/>
                  </a:cubicBezTo>
                  <a:cubicBezTo>
                    <a:pt x="10" y="182"/>
                    <a:pt x="10" y="182"/>
                    <a:pt x="10" y="182"/>
                  </a:cubicBezTo>
                  <a:cubicBezTo>
                    <a:pt x="82" y="182"/>
                    <a:pt x="82" y="182"/>
                    <a:pt x="82" y="182"/>
                  </a:cubicBezTo>
                  <a:cubicBezTo>
                    <a:pt x="94" y="163"/>
                    <a:pt x="111" y="158"/>
                    <a:pt x="133" y="158"/>
                  </a:cubicBezTo>
                  <a:cubicBezTo>
                    <a:pt x="165" y="158"/>
                    <a:pt x="184" y="180"/>
                    <a:pt x="184" y="211"/>
                  </a:cubicBezTo>
                  <a:cubicBezTo>
                    <a:pt x="184" y="242"/>
                    <a:pt x="161" y="263"/>
                    <a:pt x="130" y="263"/>
                  </a:cubicBezTo>
                  <a:cubicBezTo>
                    <a:pt x="107" y="263"/>
                    <a:pt x="79" y="248"/>
                    <a:pt x="78" y="222"/>
                  </a:cubicBezTo>
                  <a:lnTo>
                    <a:pt x="0" y="222"/>
                  </a:lnTo>
                  <a:close/>
                </a:path>
              </a:pathLst>
            </a:custGeom>
            <a:solidFill>
              <a:schemeClr val="bg1"/>
            </a:solidFill>
            <a:ln w="571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139" name="Rectangle 8"/>
          <p:cNvSpPr>
            <a:spLocks noChangeArrowheads="1"/>
          </p:cNvSpPr>
          <p:nvPr/>
        </p:nvSpPr>
        <p:spPr bwMode="auto">
          <a:xfrm>
            <a:off x="4800219" y="2577733"/>
            <a:ext cx="583136" cy="396531"/>
          </a:xfrm>
          <a:prstGeom prst="rect">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9"/>
          <p:cNvSpPr>
            <a:spLocks/>
          </p:cNvSpPr>
          <p:nvPr/>
        </p:nvSpPr>
        <p:spPr bwMode="auto">
          <a:xfrm>
            <a:off x="5177542" y="2397991"/>
            <a:ext cx="60372" cy="160533"/>
          </a:xfrm>
          <a:custGeom>
            <a:avLst/>
            <a:gdLst>
              <a:gd name="T0" fmla="*/ 71 w 71"/>
              <a:gd name="T1" fmla="*/ 151 h 187"/>
              <a:gd name="T2" fmla="*/ 35 w 71"/>
              <a:gd name="T3" fmla="*/ 187 h 187"/>
              <a:gd name="T4" fmla="*/ 0 w 71"/>
              <a:gd name="T5" fmla="*/ 151 h 187"/>
              <a:gd name="T6" fmla="*/ 0 w 71"/>
              <a:gd name="T7" fmla="*/ 35 h 187"/>
              <a:gd name="T8" fmla="*/ 35 w 71"/>
              <a:gd name="T9" fmla="*/ 0 h 187"/>
              <a:gd name="T10" fmla="*/ 71 w 71"/>
              <a:gd name="T11" fmla="*/ 35 h 187"/>
              <a:gd name="T12" fmla="*/ 71 w 71"/>
              <a:gd name="T13" fmla="*/ 151 h 187"/>
            </a:gdLst>
            <a:ahLst/>
            <a:cxnLst>
              <a:cxn ang="0">
                <a:pos x="T0" y="T1"/>
              </a:cxn>
              <a:cxn ang="0">
                <a:pos x="T2" y="T3"/>
              </a:cxn>
              <a:cxn ang="0">
                <a:pos x="T4" y="T5"/>
              </a:cxn>
              <a:cxn ang="0">
                <a:pos x="T6" y="T7"/>
              </a:cxn>
              <a:cxn ang="0">
                <a:pos x="T8" y="T9"/>
              </a:cxn>
              <a:cxn ang="0">
                <a:pos x="T10" y="T11"/>
              </a:cxn>
              <a:cxn ang="0">
                <a:pos x="T12" y="T13"/>
              </a:cxn>
            </a:cxnLst>
            <a:rect l="0" t="0" r="r" b="b"/>
            <a:pathLst>
              <a:path w="71" h="187">
                <a:moveTo>
                  <a:pt x="71" y="151"/>
                </a:moveTo>
                <a:cubicBezTo>
                  <a:pt x="71" y="171"/>
                  <a:pt x="55" y="187"/>
                  <a:pt x="35" y="187"/>
                </a:cubicBezTo>
                <a:cubicBezTo>
                  <a:pt x="16" y="187"/>
                  <a:pt x="0" y="171"/>
                  <a:pt x="0" y="151"/>
                </a:cubicBezTo>
                <a:cubicBezTo>
                  <a:pt x="0" y="35"/>
                  <a:pt x="0" y="35"/>
                  <a:pt x="0" y="35"/>
                </a:cubicBezTo>
                <a:cubicBezTo>
                  <a:pt x="0" y="16"/>
                  <a:pt x="16" y="0"/>
                  <a:pt x="35" y="0"/>
                </a:cubicBezTo>
                <a:cubicBezTo>
                  <a:pt x="55" y="0"/>
                  <a:pt x="71" y="16"/>
                  <a:pt x="71" y="35"/>
                </a:cubicBezTo>
                <a:lnTo>
                  <a:pt x="71" y="15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0"/>
          <p:cNvSpPr>
            <a:spLocks/>
          </p:cNvSpPr>
          <p:nvPr/>
        </p:nvSpPr>
        <p:spPr bwMode="auto">
          <a:xfrm>
            <a:off x="4926450" y="2397991"/>
            <a:ext cx="60372" cy="160533"/>
          </a:xfrm>
          <a:custGeom>
            <a:avLst/>
            <a:gdLst>
              <a:gd name="T0" fmla="*/ 70 w 70"/>
              <a:gd name="T1" fmla="*/ 151 h 187"/>
              <a:gd name="T2" fmla="*/ 35 w 70"/>
              <a:gd name="T3" fmla="*/ 187 h 187"/>
              <a:gd name="T4" fmla="*/ 0 w 70"/>
              <a:gd name="T5" fmla="*/ 151 h 187"/>
              <a:gd name="T6" fmla="*/ 0 w 70"/>
              <a:gd name="T7" fmla="*/ 35 h 187"/>
              <a:gd name="T8" fmla="*/ 35 w 70"/>
              <a:gd name="T9" fmla="*/ 0 h 187"/>
              <a:gd name="T10" fmla="*/ 70 w 70"/>
              <a:gd name="T11" fmla="*/ 35 h 187"/>
              <a:gd name="T12" fmla="*/ 70 w 70"/>
              <a:gd name="T13" fmla="*/ 151 h 187"/>
            </a:gdLst>
            <a:ahLst/>
            <a:cxnLst>
              <a:cxn ang="0">
                <a:pos x="T0" y="T1"/>
              </a:cxn>
              <a:cxn ang="0">
                <a:pos x="T2" y="T3"/>
              </a:cxn>
              <a:cxn ang="0">
                <a:pos x="T4" y="T5"/>
              </a:cxn>
              <a:cxn ang="0">
                <a:pos x="T6" y="T7"/>
              </a:cxn>
              <a:cxn ang="0">
                <a:pos x="T8" y="T9"/>
              </a:cxn>
              <a:cxn ang="0">
                <a:pos x="T10" y="T11"/>
              </a:cxn>
              <a:cxn ang="0">
                <a:pos x="T12" y="T13"/>
              </a:cxn>
            </a:cxnLst>
            <a:rect l="0" t="0" r="r" b="b"/>
            <a:pathLst>
              <a:path w="70" h="187">
                <a:moveTo>
                  <a:pt x="70" y="151"/>
                </a:moveTo>
                <a:cubicBezTo>
                  <a:pt x="70" y="171"/>
                  <a:pt x="54" y="187"/>
                  <a:pt x="35" y="187"/>
                </a:cubicBezTo>
                <a:cubicBezTo>
                  <a:pt x="15" y="187"/>
                  <a:pt x="0" y="171"/>
                  <a:pt x="0" y="151"/>
                </a:cubicBezTo>
                <a:cubicBezTo>
                  <a:pt x="0" y="35"/>
                  <a:pt x="0" y="35"/>
                  <a:pt x="0" y="35"/>
                </a:cubicBezTo>
                <a:cubicBezTo>
                  <a:pt x="0" y="16"/>
                  <a:pt x="15" y="0"/>
                  <a:pt x="35" y="0"/>
                </a:cubicBezTo>
                <a:cubicBezTo>
                  <a:pt x="54" y="0"/>
                  <a:pt x="70" y="16"/>
                  <a:pt x="70" y="35"/>
                </a:cubicBezTo>
                <a:lnTo>
                  <a:pt x="70" y="15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1"/>
          <p:cNvSpPr>
            <a:spLocks noEditPoints="1"/>
          </p:cNvSpPr>
          <p:nvPr/>
        </p:nvSpPr>
        <p:spPr bwMode="auto">
          <a:xfrm>
            <a:off x="4772777" y="2477572"/>
            <a:ext cx="618810" cy="520018"/>
          </a:xfrm>
          <a:custGeom>
            <a:avLst/>
            <a:gdLst>
              <a:gd name="T0" fmla="*/ 722 w 722"/>
              <a:gd name="T1" fmla="*/ 51 h 605"/>
              <a:gd name="T2" fmla="*/ 670 w 722"/>
              <a:gd name="T3" fmla="*/ 0 h 605"/>
              <a:gd name="T4" fmla="*/ 571 w 722"/>
              <a:gd name="T5" fmla="*/ 0 h 605"/>
              <a:gd name="T6" fmla="*/ 571 w 722"/>
              <a:gd name="T7" fmla="*/ 52 h 605"/>
              <a:gd name="T8" fmla="*/ 507 w 722"/>
              <a:gd name="T9" fmla="*/ 116 h 605"/>
              <a:gd name="T10" fmla="*/ 444 w 722"/>
              <a:gd name="T11" fmla="*/ 52 h 605"/>
              <a:gd name="T12" fmla="*/ 444 w 722"/>
              <a:gd name="T13" fmla="*/ 0 h 605"/>
              <a:gd name="T14" fmla="*/ 279 w 722"/>
              <a:gd name="T15" fmla="*/ 0 h 605"/>
              <a:gd name="T16" fmla="*/ 279 w 722"/>
              <a:gd name="T17" fmla="*/ 52 h 605"/>
              <a:gd name="T18" fmla="*/ 215 w 722"/>
              <a:gd name="T19" fmla="*/ 116 h 605"/>
              <a:gd name="T20" fmla="*/ 151 w 722"/>
              <a:gd name="T21" fmla="*/ 52 h 605"/>
              <a:gd name="T22" fmla="*/ 151 w 722"/>
              <a:gd name="T23" fmla="*/ 0 h 605"/>
              <a:gd name="T24" fmla="*/ 52 w 722"/>
              <a:gd name="T25" fmla="*/ 0 h 605"/>
              <a:gd name="T26" fmla="*/ 0 w 722"/>
              <a:gd name="T27" fmla="*/ 51 h 605"/>
              <a:gd name="T28" fmla="*/ 0 w 722"/>
              <a:gd name="T29" fmla="*/ 554 h 605"/>
              <a:gd name="T30" fmla="*/ 52 w 722"/>
              <a:gd name="T31" fmla="*/ 605 h 605"/>
              <a:gd name="T32" fmla="*/ 670 w 722"/>
              <a:gd name="T33" fmla="*/ 605 h 605"/>
              <a:gd name="T34" fmla="*/ 722 w 722"/>
              <a:gd name="T35" fmla="*/ 554 h 605"/>
              <a:gd name="T36" fmla="*/ 722 w 722"/>
              <a:gd name="T37" fmla="*/ 51 h 605"/>
              <a:gd name="T38" fmla="*/ 55 w 722"/>
              <a:gd name="T39" fmla="*/ 565 h 605"/>
              <a:gd name="T40" fmla="*/ 41 w 722"/>
              <a:gd name="T41" fmla="*/ 551 h 605"/>
              <a:gd name="T42" fmla="*/ 41 w 722"/>
              <a:gd name="T43" fmla="*/ 147 h 605"/>
              <a:gd name="T44" fmla="*/ 681 w 722"/>
              <a:gd name="T45" fmla="*/ 147 h 605"/>
              <a:gd name="T46" fmla="*/ 681 w 722"/>
              <a:gd name="T47" fmla="*/ 551 h 605"/>
              <a:gd name="T48" fmla="*/ 667 w 722"/>
              <a:gd name="T49" fmla="*/ 565 h 605"/>
              <a:gd name="T50" fmla="*/ 55 w 722"/>
              <a:gd name="T51" fmla="*/ 565 h 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22" h="605">
                <a:moveTo>
                  <a:pt x="722" y="51"/>
                </a:moveTo>
                <a:cubicBezTo>
                  <a:pt x="722" y="23"/>
                  <a:pt x="699" y="0"/>
                  <a:pt x="670" y="0"/>
                </a:cubicBezTo>
                <a:cubicBezTo>
                  <a:pt x="571" y="0"/>
                  <a:pt x="571" y="0"/>
                  <a:pt x="571" y="0"/>
                </a:cubicBezTo>
                <a:cubicBezTo>
                  <a:pt x="571" y="52"/>
                  <a:pt x="571" y="52"/>
                  <a:pt x="571" y="52"/>
                </a:cubicBezTo>
                <a:cubicBezTo>
                  <a:pt x="571" y="87"/>
                  <a:pt x="542" y="116"/>
                  <a:pt x="507" y="116"/>
                </a:cubicBezTo>
                <a:cubicBezTo>
                  <a:pt x="472" y="116"/>
                  <a:pt x="444" y="87"/>
                  <a:pt x="444" y="52"/>
                </a:cubicBezTo>
                <a:cubicBezTo>
                  <a:pt x="444" y="0"/>
                  <a:pt x="444" y="0"/>
                  <a:pt x="444" y="0"/>
                </a:cubicBezTo>
                <a:cubicBezTo>
                  <a:pt x="279" y="0"/>
                  <a:pt x="279" y="0"/>
                  <a:pt x="279" y="0"/>
                </a:cubicBezTo>
                <a:cubicBezTo>
                  <a:pt x="279" y="52"/>
                  <a:pt x="279" y="52"/>
                  <a:pt x="279" y="52"/>
                </a:cubicBezTo>
                <a:cubicBezTo>
                  <a:pt x="279" y="87"/>
                  <a:pt x="250" y="116"/>
                  <a:pt x="215" y="116"/>
                </a:cubicBezTo>
                <a:cubicBezTo>
                  <a:pt x="180" y="116"/>
                  <a:pt x="151" y="87"/>
                  <a:pt x="151" y="52"/>
                </a:cubicBezTo>
                <a:cubicBezTo>
                  <a:pt x="151" y="0"/>
                  <a:pt x="151" y="0"/>
                  <a:pt x="151" y="0"/>
                </a:cubicBezTo>
                <a:cubicBezTo>
                  <a:pt x="52" y="0"/>
                  <a:pt x="52" y="0"/>
                  <a:pt x="52" y="0"/>
                </a:cubicBezTo>
                <a:cubicBezTo>
                  <a:pt x="23" y="0"/>
                  <a:pt x="0" y="23"/>
                  <a:pt x="0" y="51"/>
                </a:cubicBezTo>
                <a:cubicBezTo>
                  <a:pt x="0" y="554"/>
                  <a:pt x="0" y="554"/>
                  <a:pt x="0" y="554"/>
                </a:cubicBezTo>
                <a:cubicBezTo>
                  <a:pt x="0" y="582"/>
                  <a:pt x="23" y="605"/>
                  <a:pt x="52" y="605"/>
                </a:cubicBezTo>
                <a:cubicBezTo>
                  <a:pt x="670" y="605"/>
                  <a:pt x="670" y="605"/>
                  <a:pt x="670" y="605"/>
                </a:cubicBezTo>
                <a:cubicBezTo>
                  <a:pt x="699" y="605"/>
                  <a:pt x="722" y="582"/>
                  <a:pt x="722" y="554"/>
                </a:cubicBezTo>
                <a:lnTo>
                  <a:pt x="722" y="51"/>
                </a:lnTo>
                <a:close/>
                <a:moveTo>
                  <a:pt x="55" y="565"/>
                </a:moveTo>
                <a:cubicBezTo>
                  <a:pt x="47" y="565"/>
                  <a:pt x="41" y="559"/>
                  <a:pt x="41" y="551"/>
                </a:cubicBezTo>
                <a:cubicBezTo>
                  <a:pt x="41" y="147"/>
                  <a:pt x="41" y="147"/>
                  <a:pt x="41" y="147"/>
                </a:cubicBezTo>
                <a:cubicBezTo>
                  <a:pt x="681" y="147"/>
                  <a:pt x="681" y="147"/>
                  <a:pt x="681" y="147"/>
                </a:cubicBezTo>
                <a:cubicBezTo>
                  <a:pt x="681" y="551"/>
                  <a:pt x="681" y="551"/>
                  <a:pt x="681" y="551"/>
                </a:cubicBezTo>
                <a:cubicBezTo>
                  <a:pt x="681" y="559"/>
                  <a:pt x="675" y="565"/>
                  <a:pt x="667" y="565"/>
                </a:cubicBezTo>
                <a:lnTo>
                  <a:pt x="55" y="565"/>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2"/>
          <p:cNvSpPr>
            <a:spLocks/>
          </p:cNvSpPr>
          <p:nvPr/>
        </p:nvSpPr>
        <p:spPr bwMode="auto">
          <a:xfrm>
            <a:off x="4955264" y="2595571"/>
            <a:ext cx="225022" cy="281276"/>
          </a:xfrm>
          <a:custGeom>
            <a:avLst/>
            <a:gdLst>
              <a:gd name="T0" fmla="*/ 0 w 262"/>
              <a:gd name="T1" fmla="*/ 222 h 327"/>
              <a:gd name="T2" fmla="*/ 130 w 262"/>
              <a:gd name="T3" fmla="*/ 327 h 327"/>
              <a:gd name="T4" fmla="*/ 262 w 262"/>
              <a:gd name="T5" fmla="*/ 207 h 327"/>
              <a:gd name="T6" fmla="*/ 154 w 262"/>
              <a:gd name="T7" fmla="*/ 102 h 327"/>
              <a:gd name="T8" fmla="*/ 91 w 262"/>
              <a:gd name="T9" fmla="*/ 125 h 327"/>
              <a:gd name="T10" fmla="*/ 90 w 262"/>
              <a:gd name="T11" fmla="*/ 125 h 327"/>
              <a:gd name="T12" fmla="*/ 102 w 262"/>
              <a:gd name="T13" fmla="*/ 67 h 327"/>
              <a:gd name="T14" fmla="*/ 245 w 262"/>
              <a:gd name="T15" fmla="*/ 67 h 327"/>
              <a:gd name="T16" fmla="*/ 245 w 262"/>
              <a:gd name="T17" fmla="*/ 0 h 327"/>
              <a:gd name="T18" fmla="*/ 42 w 262"/>
              <a:gd name="T19" fmla="*/ 0 h 327"/>
              <a:gd name="T20" fmla="*/ 10 w 262"/>
              <a:gd name="T21" fmla="*/ 182 h 327"/>
              <a:gd name="T22" fmla="*/ 82 w 262"/>
              <a:gd name="T23" fmla="*/ 182 h 327"/>
              <a:gd name="T24" fmla="*/ 133 w 262"/>
              <a:gd name="T25" fmla="*/ 158 h 327"/>
              <a:gd name="T26" fmla="*/ 184 w 262"/>
              <a:gd name="T27" fmla="*/ 211 h 327"/>
              <a:gd name="T28" fmla="*/ 130 w 262"/>
              <a:gd name="T29" fmla="*/ 263 h 327"/>
              <a:gd name="T30" fmla="*/ 78 w 262"/>
              <a:gd name="T31" fmla="*/ 222 h 327"/>
              <a:gd name="T32" fmla="*/ 0 w 262"/>
              <a:gd name="T33" fmla="*/ 222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62" h="327">
                <a:moveTo>
                  <a:pt x="0" y="222"/>
                </a:moveTo>
                <a:cubicBezTo>
                  <a:pt x="4" y="300"/>
                  <a:pt x="60" y="327"/>
                  <a:pt x="130" y="327"/>
                </a:cubicBezTo>
                <a:cubicBezTo>
                  <a:pt x="205" y="327"/>
                  <a:pt x="262" y="287"/>
                  <a:pt x="262" y="207"/>
                </a:cubicBezTo>
                <a:cubicBezTo>
                  <a:pt x="262" y="140"/>
                  <a:pt x="220" y="102"/>
                  <a:pt x="154" y="102"/>
                </a:cubicBezTo>
                <a:cubicBezTo>
                  <a:pt x="130" y="102"/>
                  <a:pt x="108" y="110"/>
                  <a:pt x="91" y="125"/>
                </a:cubicBezTo>
                <a:cubicBezTo>
                  <a:pt x="90" y="125"/>
                  <a:pt x="90" y="125"/>
                  <a:pt x="90" y="125"/>
                </a:cubicBezTo>
                <a:cubicBezTo>
                  <a:pt x="102" y="67"/>
                  <a:pt x="102" y="67"/>
                  <a:pt x="102" y="67"/>
                </a:cubicBezTo>
                <a:cubicBezTo>
                  <a:pt x="245" y="67"/>
                  <a:pt x="245" y="67"/>
                  <a:pt x="245" y="67"/>
                </a:cubicBezTo>
                <a:cubicBezTo>
                  <a:pt x="245" y="0"/>
                  <a:pt x="245" y="0"/>
                  <a:pt x="245" y="0"/>
                </a:cubicBezTo>
                <a:cubicBezTo>
                  <a:pt x="42" y="0"/>
                  <a:pt x="42" y="0"/>
                  <a:pt x="42" y="0"/>
                </a:cubicBezTo>
                <a:cubicBezTo>
                  <a:pt x="10" y="182"/>
                  <a:pt x="10" y="182"/>
                  <a:pt x="10" y="182"/>
                </a:cubicBezTo>
                <a:cubicBezTo>
                  <a:pt x="82" y="182"/>
                  <a:pt x="82" y="182"/>
                  <a:pt x="82" y="182"/>
                </a:cubicBezTo>
                <a:cubicBezTo>
                  <a:pt x="94" y="163"/>
                  <a:pt x="111" y="158"/>
                  <a:pt x="133" y="158"/>
                </a:cubicBezTo>
                <a:cubicBezTo>
                  <a:pt x="165" y="158"/>
                  <a:pt x="184" y="180"/>
                  <a:pt x="184" y="211"/>
                </a:cubicBezTo>
                <a:cubicBezTo>
                  <a:pt x="184" y="242"/>
                  <a:pt x="161" y="263"/>
                  <a:pt x="130" y="263"/>
                </a:cubicBezTo>
                <a:cubicBezTo>
                  <a:pt x="107" y="263"/>
                  <a:pt x="79" y="248"/>
                  <a:pt x="78" y="222"/>
                </a:cubicBezTo>
                <a:lnTo>
                  <a:pt x="0" y="222"/>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4" name="Group 3"/>
          <p:cNvGrpSpPr/>
          <p:nvPr/>
        </p:nvGrpSpPr>
        <p:grpSpPr>
          <a:xfrm>
            <a:off x="4921016" y="2904289"/>
            <a:ext cx="294313" cy="69976"/>
            <a:chOff x="4809803" y="2953717"/>
            <a:chExt cx="294313" cy="69976"/>
          </a:xfrm>
        </p:grpSpPr>
        <p:sp>
          <p:nvSpPr>
            <p:cNvPr id="144" name="Freeform 13"/>
            <p:cNvSpPr>
              <a:spLocks/>
            </p:cNvSpPr>
            <p:nvPr/>
          </p:nvSpPr>
          <p:spPr bwMode="auto">
            <a:xfrm>
              <a:off x="4809803" y="2955089"/>
              <a:ext cx="50767" cy="68604"/>
            </a:xfrm>
            <a:custGeom>
              <a:avLst/>
              <a:gdLst>
                <a:gd name="T0" fmla="*/ 34 w 59"/>
                <a:gd name="T1" fmla="*/ 79 h 79"/>
                <a:gd name="T2" fmla="*/ 34 w 59"/>
                <a:gd name="T3" fmla="*/ 45 h 79"/>
                <a:gd name="T4" fmla="*/ 59 w 59"/>
                <a:gd name="T5" fmla="*/ 0 h 79"/>
                <a:gd name="T6" fmla="*/ 48 w 59"/>
                <a:gd name="T7" fmla="*/ 0 h 79"/>
                <a:gd name="T8" fmla="*/ 37 w 59"/>
                <a:gd name="T9" fmla="*/ 22 h 79"/>
                <a:gd name="T10" fmla="*/ 29 w 59"/>
                <a:gd name="T11" fmla="*/ 38 h 79"/>
                <a:gd name="T12" fmla="*/ 29 w 59"/>
                <a:gd name="T13" fmla="*/ 38 h 79"/>
                <a:gd name="T14" fmla="*/ 22 w 59"/>
                <a:gd name="T15" fmla="*/ 22 h 79"/>
                <a:gd name="T16" fmla="*/ 11 w 59"/>
                <a:gd name="T17" fmla="*/ 0 h 79"/>
                <a:gd name="T18" fmla="*/ 0 w 59"/>
                <a:gd name="T19" fmla="*/ 0 h 79"/>
                <a:gd name="T20" fmla="*/ 24 w 59"/>
                <a:gd name="T21" fmla="*/ 45 h 79"/>
                <a:gd name="T22" fmla="*/ 24 w 59"/>
                <a:gd name="T23" fmla="*/ 79 h 79"/>
                <a:gd name="T24" fmla="*/ 34 w 59"/>
                <a:gd name="T25" fmla="*/ 79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79">
                  <a:moveTo>
                    <a:pt x="34" y="79"/>
                  </a:moveTo>
                  <a:cubicBezTo>
                    <a:pt x="34" y="45"/>
                    <a:pt x="34" y="45"/>
                    <a:pt x="34" y="45"/>
                  </a:cubicBezTo>
                  <a:cubicBezTo>
                    <a:pt x="59" y="0"/>
                    <a:pt x="59" y="0"/>
                    <a:pt x="59" y="0"/>
                  </a:cubicBezTo>
                  <a:cubicBezTo>
                    <a:pt x="48" y="0"/>
                    <a:pt x="48" y="0"/>
                    <a:pt x="48" y="0"/>
                  </a:cubicBezTo>
                  <a:cubicBezTo>
                    <a:pt x="37" y="22"/>
                    <a:pt x="37" y="22"/>
                    <a:pt x="37" y="22"/>
                  </a:cubicBezTo>
                  <a:cubicBezTo>
                    <a:pt x="34" y="28"/>
                    <a:pt x="31" y="33"/>
                    <a:pt x="29" y="38"/>
                  </a:cubicBezTo>
                  <a:cubicBezTo>
                    <a:pt x="29" y="38"/>
                    <a:pt x="29" y="38"/>
                    <a:pt x="29" y="38"/>
                  </a:cubicBezTo>
                  <a:cubicBezTo>
                    <a:pt x="27" y="32"/>
                    <a:pt x="25" y="28"/>
                    <a:pt x="22" y="22"/>
                  </a:cubicBezTo>
                  <a:cubicBezTo>
                    <a:pt x="11" y="0"/>
                    <a:pt x="11" y="0"/>
                    <a:pt x="11" y="0"/>
                  </a:cubicBezTo>
                  <a:cubicBezTo>
                    <a:pt x="0" y="0"/>
                    <a:pt x="0" y="0"/>
                    <a:pt x="0" y="0"/>
                  </a:cubicBezTo>
                  <a:cubicBezTo>
                    <a:pt x="24" y="45"/>
                    <a:pt x="24" y="45"/>
                    <a:pt x="24" y="45"/>
                  </a:cubicBezTo>
                  <a:cubicBezTo>
                    <a:pt x="24" y="79"/>
                    <a:pt x="24" y="79"/>
                    <a:pt x="24" y="79"/>
                  </a:cubicBezTo>
                  <a:lnTo>
                    <a:pt x="34" y="79"/>
                  </a:lnTo>
                  <a:close/>
                </a:path>
              </a:pathLst>
            </a:custGeom>
            <a:solidFill>
              <a:schemeClr val="accent6"/>
            </a:solidFill>
            <a:ln>
              <a:solidFill>
                <a:schemeClr val="accent6"/>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145" name="Freeform 14"/>
            <p:cNvSpPr>
              <a:spLocks/>
            </p:cNvSpPr>
            <p:nvPr/>
          </p:nvSpPr>
          <p:spPr bwMode="auto">
            <a:xfrm>
              <a:off x="4879265" y="2955089"/>
              <a:ext cx="35674" cy="68604"/>
            </a:xfrm>
            <a:custGeom>
              <a:avLst/>
              <a:gdLst>
                <a:gd name="T0" fmla="*/ 24 w 26"/>
                <a:gd name="T1" fmla="*/ 21 h 50"/>
                <a:gd name="T2" fmla="*/ 6 w 26"/>
                <a:gd name="T3" fmla="*/ 21 h 50"/>
                <a:gd name="T4" fmla="*/ 6 w 26"/>
                <a:gd name="T5" fmla="*/ 5 h 50"/>
                <a:gd name="T6" fmla="*/ 25 w 26"/>
                <a:gd name="T7" fmla="*/ 5 h 50"/>
                <a:gd name="T8" fmla="*/ 25 w 26"/>
                <a:gd name="T9" fmla="*/ 0 h 50"/>
                <a:gd name="T10" fmla="*/ 0 w 26"/>
                <a:gd name="T11" fmla="*/ 0 h 50"/>
                <a:gd name="T12" fmla="*/ 0 w 26"/>
                <a:gd name="T13" fmla="*/ 50 h 50"/>
                <a:gd name="T14" fmla="*/ 26 w 26"/>
                <a:gd name="T15" fmla="*/ 50 h 50"/>
                <a:gd name="T16" fmla="*/ 26 w 26"/>
                <a:gd name="T17" fmla="*/ 45 h 50"/>
                <a:gd name="T18" fmla="*/ 6 w 26"/>
                <a:gd name="T19" fmla="*/ 45 h 50"/>
                <a:gd name="T20" fmla="*/ 6 w 26"/>
                <a:gd name="T21" fmla="*/ 27 h 50"/>
                <a:gd name="T22" fmla="*/ 24 w 26"/>
                <a:gd name="T23" fmla="*/ 27 h 50"/>
                <a:gd name="T24" fmla="*/ 24 w 26"/>
                <a:gd name="T25"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 h="50">
                  <a:moveTo>
                    <a:pt x="24" y="21"/>
                  </a:moveTo>
                  <a:lnTo>
                    <a:pt x="6" y="21"/>
                  </a:lnTo>
                  <a:lnTo>
                    <a:pt x="6" y="5"/>
                  </a:lnTo>
                  <a:lnTo>
                    <a:pt x="25" y="5"/>
                  </a:lnTo>
                  <a:lnTo>
                    <a:pt x="25" y="0"/>
                  </a:lnTo>
                  <a:lnTo>
                    <a:pt x="0" y="0"/>
                  </a:lnTo>
                  <a:lnTo>
                    <a:pt x="0" y="50"/>
                  </a:lnTo>
                  <a:lnTo>
                    <a:pt x="26" y="50"/>
                  </a:lnTo>
                  <a:lnTo>
                    <a:pt x="26" y="45"/>
                  </a:lnTo>
                  <a:lnTo>
                    <a:pt x="6" y="45"/>
                  </a:lnTo>
                  <a:lnTo>
                    <a:pt x="6" y="27"/>
                  </a:lnTo>
                  <a:lnTo>
                    <a:pt x="24" y="27"/>
                  </a:lnTo>
                  <a:lnTo>
                    <a:pt x="24" y="21"/>
                  </a:lnTo>
                  <a:close/>
                </a:path>
              </a:pathLst>
            </a:custGeom>
            <a:solidFill>
              <a:schemeClr val="accent6"/>
            </a:solidFill>
            <a:ln>
              <a:solidFill>
                <a:schemeClr val="accent6"/>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146" name="Freeform 15"/>
            <p:cNvSpPr>
              <a:spLocks noEditPoints="1"/>
            </p:cNvSpPr>
            <p:nvPr/>
          </p:nvSpPr>
          <p:spPr bwMode="auto">
            <a:xfrm>
              <a:off x="4933634" y="2955089"/>
              <a:ext cx="53511" cy="68604"/>
            </a:xfrm>
            <a:custGeom>
              <a:avLst/>
              <a:gdLst>
                <a:gd name="T0" fmla="*/ 44 w 63"/>
                <a:gd name="T1" fmla="*/ 54 h 79"/>
                <a:gd name="T2" fmla="*/ 52 w 63"/>
                <a:gd name="T3" fmla="*/ 79 h 79"/>
                <a:gd name="T4" fmla="*/ 63 w 63"/>
                <a:gd name="T5" fmla="*/ 79 h 79"/>
                <a:gd name="T6" fmla="*/ 37 w 63"/>
                <a:gd name="T7" fmla="*/ 0 h 79"/>
                <a:gd name="T8" fmla="*/ 25 w 63"/>
                <a:gd name="T9" fmla="*/ 0 h 79"/>
                <a:gd name="T10" fmla="*/ 0 w 63"/>
                <a:gd name="T11" fmla="*/ 79 h 79"/>
                <a:gd name="T12" fmla="*/ 10 w 63"/>
                <a:gd name="T13" fmla="*/ 79 h 79"/>
                <a:gd name="T14" fmla="*/ 17 w 63"/>
                <a:gd name="T15" fmla="*/ 54 h 79"/>
                <a:gd name="T16" fmla="*/ 44 w 63"/>
                <a:gd name="T17" fmla="*/ 54 h 79"/>
                <a:gd name="T18" fmla="*/ 19 w 63"/>
                <a:gd name="T19" fmla="*/ 46 h 79"/>
                <a:gd name="T20" fmla="*/ 27 w 63"/>
                <a:gd name="T21" fmla="*/ 23 h 79"/>
                <a:gd name="T22" fmla="*/ 31 w 63"/>
                <a:gd name="T23" fmla="*/ 9 h 79"/>
                <a:gd name="T24" fmla="*/ 31 w 63"/>
                <a:gd name="T25" fmla="*/ 9 h 79"/>
                <a:gd name="T26" fmla="*/ 35 w 63"/>
                <a:gd name="T27" fmla="*/ 23 h 79"/>
                <a:gd name="T28" fmla="*/ 42 w 63"/>
                <a:gd name="T29" fmla="*/ 46 h 79"/>
                <a:gd name="T30" fmla="*/ 19 w 63"/>
                <a:gd name="T31" fmla="*/ 4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3" h="79">
                  <a:moveTo>
                    <a:pt x="44" y="54"/>
                  </a:moveTo>
                  <a:cubicBezTo>
                    <a:pt x="52" y="79"/>
                    <a:pt x="52" y="79"/>
                    <a:pt x="52" y="79"/>
                  </a:cubicBezTo>
                  <a:cubicBezTo>
                    <a:pt x="63" y="79"/>
                    <a:pt x="63" y="79"/>
                    <a:pt x="63" y="79"/>
                  </a:cubicBezTo>
                  <a:cubicBezTo>
                    <a:pt x="37" y="0"/>
                    <a:pt x="37" y="0"/>
                    <a:pt x="37" y="0"/>
                  </a:cubicBezTo>
                  <a:cubicBezTo>
                    <a:pt x="25" y="0"/>
                    <a:pt x="25" y="0"/>
                    <a:pt x="25" y="0"/>
                  </a:cubicBezTo>
                  <a:cubicBezTo>
                    <a:pt x="0" y="79"/>
                    <a:pt x="0" y="79"/>
                    <a:pt x="0" y="79"/>
                  </a:cubicBezTo>
                  <a:cubicBezTo>
                    <a:pt x="10" y="79"/>
                    <a:pt x="10" y="79"/>
                    <a:pt x="10" y="79"/>
                  </a:cubicBezTo>
                  <a:cubicBezTo>
                    <a:pt x="17" y="54"/>
                    <a:pt x="17" y="54"/>
                    <a:pt x="17" y="54"/>
                  </a:cubicBezTo>
                  <a:lnTo>
                    <a:pt x="44" y="54"/>
                  </a:lnTo>
                  <a:close/>
                  <a:moveTo>
                    <a:pt x="19" y="46"/>
                  </a:moveTo>
                  <a:cubicBezTo>
                    <a:pt x="27" y="23"/>
                    <a:pt x="27" y="23"/>
                    <a:pt x="27" y="23"/>
                  </a:cubicBezTo>
                  <a:cubicBezTo>
                    <a:pt x="28" y="18"/>
                    <a:pt x="30" y="13"/>
                    <a:pt x="31" y="9"/>
                  </a:cubicBezTo>
                  <a:cubicBezTo>
                    <a:pt x="31" y="9"/>
                    <a:pt x="31" y="9"/>
                    <a:pt x="31" y="9"/>
                  </a:cubicBezTo>
                  <a:cubicBezTo>
                    <a:pt x="32" y="13"/>
                    <a:pt x="33" y="18"/>
                    <a:pt x="35" y="23"/>
                  </a:cubicBezTo>
                  <a:cubicBezTo>
                    <a:pt x="42" y="46"/>
                    <a:pt x="42" y="46"/>
                    <a:pt x="42" y="46"/>
                  </a:cubicBezTo>
                  <a:lnTo>
                    <a:pt x="19" y="46"/>
                  </a:lnTo>
                  <a:close/>
                </a:path>
              </a:pathLst>
            </a:custGeom>
            <a:solidFill>
              <a:schemeClr val="accent6"/>
            </a:solidFill>
            <a:ln>
              <a:solidFill>
                <a:schemeClr val="accent6"/>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147" name="Freeform 16"/>
            <p:cNvSpPr>
              <a:spLocks noEditPoints="1"/>
            </p:cNvSpPr>
            <p:nvPr/>
          </p:nvSpPr>
          <p:spPr bwMode="auto">
            <a:xfrm>
              <a:off x="5005840" y="2955089"/>
              <a:ext cx="41163" cy="68604"/>
            </a:xfrm>
            <a:custGeom>
              <a:avLst/>
              <a:gdLst>
                <a:gd name="T0" fmla="*/ 0 w 49"/>
                <a:gd name="T1" fmla="*/ 80 h 80"/>
                <a:gd name="T2" fmla="*/ 9 w 49"/>
                <a:gd name="T3" fmla="*/ 80 h 80"/>
                <a:gd name="T4" fmla="*/ 9 w 49"/>
                <a:gd name="T5" fmla="*/ 46 h 80"/>
                <a:gd name="T6" fmla="*/ 19 w 49"/>
                <a:gd name="T7" fmla="*/ 46 h 80"/>
                <a:gd name="T8" fmla="*/ 34 w 49"/>
                <a:gd name="T9" fmla="*/ 61 h 80"/>
                <a:gd name="T10" fmla="*/ 39 w 49"/>
                <a:gd name="T11" fmla="*/ 80 h 80"/>
                <a:gd name="T12" fmla="*/ 49 w 49"/>
                <a:gd name="T13" fmla="*/ 80 h 80"/>
                <a:gd name="T14" fmla="*/ 43 w 49"/>
                <a:gd name="T15" fmla="*/ 58 h 80"/>
                <a:gd name="T16" fmla="*/ 32 w 49"/>
                <a:gd name="T17" fmla="*/ 42 h 80"/>
                <a:gd name="T18" fmla="*/ 32 w 49"/>
                <a:gd name="T19" fmla="*/ 42 h 80"/>
                <a:gd name="T20" fmla="*/ 46 w 49"/>
                <a:gd name="T21" fmla="*/ 22 h 80"/>
                <a:gd name="T22" fmla="*/ 40 w 49"/>
                <a:gd name="T23" fmla="*/ 7 h 80"/>
                <a:gd name="T24" fmla="*/ 18 w 49"/>
                <a:gd name="T25" fmla="*/ 0 h 80"/>
                <a:gd name="T26" fmla="*/ 0 w 49"/>
                <a:gd name="T27" fmla="*/ 2 h 80"/>
                <a:gd name="T28" fmla="*/ 0 w 49"/>
                <a:gd name="T29" fmla="*/ 80 h 80"/>
                <a:gd name="T30" fmla="*/ 9 w 49"/>
                <a:gd name="T31" fmla="*/ 9 h 80"/>
                <a:gd name="T32" fmla="*/ 19 w 49"/>
                <a:gd name="T33" fmla="*/ 8 h 80"/>
                <a:gd name="T34" fmla="*/ 36 w 49"/>
                <a:gd name="T35" fmla="*/ 23 h 80"/>
                <a:gd name="T36" fmla="*/ 19 w 49"/>
                <a:gd name="T37" fmla="*/ 38 h 80"/>
                <a:gd name="T38" fmla="*/ 9 w 49"/>
                <a:gd name="T39" fmla="*/ 38 h 80"/>
                <a:gd name="T40" fmla="*/ 9 w 49"/>
                <a:gd name="T41" fmla="*/ 9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9" h="80">
                  <a:moveTo>
                    <a:pt x="0" y="80"/>
                  </a:moveTo>
                  <a:cubicBezTo>
                    <a:pt x="9" y="80"/>
                    <a:pt x="9" y="80"/>
                    <a:pt x="9" y="80"/>
                  </a:cubicBezTo>
                  <a:cubicBezTo>
                    <a:pt x="9" y="46"/>
                    <a:pt x="9" y="46"/>
                    <a:pt x="9" y="46"/>
                  </a:cubicBezTo>
                  <a:cubicBezTo>
                    <a:pt x="19" y="46"/>
                    <a:pt x="19" y="46"/>
                    <a:pt x="19" y="46"/>
                  </a:cubicBezTo>
                  <a:cubicBezTo>
                    <a:pt x="27" y="46"/>
                    <a:pt x="31" y="50"/>
                    <a:pt x="34" y="61"/>
                  </a:cubicBezTo>
                  <a:cubicBezTo>
                    <a:pt x="36" y="71"/>
                    <a:pt x="37" y="78"/>
                    <a:pt x="39" y="80"/>
                  </a:cubicBezTo>
                  <a:cubicBezTo>
                    <a:pt x="49" y="80"/>
                    <a:pt x="49" y="80"/>
                    <a:pt x="49" y="80"/>
                  </a:cubicBezTo>
                  <a:cubicBezTo>
                    <a:pt x="47" y="77"/>
                    <a:pt x="45" y="69"/>
                    <a:pt x="43" y="58"/>
                  </a:cubicBezTo>
                  <a:cubicBezTo>
                    <a:pt x="41" y="50"/>
                    <a:pt x="38" y="44"/>
                    <a:pt x="32" y="42"/>
                  </a:cubicBezTo>
                  <a:cubicBezTo>
                    <a:pt x="32" y="42"/>
                    <a:pt x="32" y="42"/>
                    <a:pt x="32" y="42"/>
                  </a:cubicBezTo>
                  <a:cubicBezTo>
                    <a:pt x="40" y="39"/>
                    <a:pt x="46" y="32"/>
                    <a:pt x="46" y="22"/>
                  </a:cubicBezTo>
                  <a:cubicBezTo>
                    <a:pt x="46" y="16"/>
                    <a:pt x="44" y="10"/>
                    <a:pt x="40" y="7"/>
                  </a:cubicBezTo>
                  <a:cubicBezTo>
                    <a:pt x="35" y="2"/>
                    <a:pt x="29" y="0"/>
                    <a:pt x="18" y="0"/>
                  </a:cubicBezTo>
                  <a:cubicBezTo>
                    <a:pt x="12" y="0"/>
                    <a:pt x="5" y="1"/>
                    <a:pt x="0" y="2"/>
                  </a:cubicBezTo>
                  <a:lnTo>
                    <a:pt x="0" y="80"/>
                  </a:lnTo>
                  <a:close/>
                  <a:moveTo>
                    <a:pt x="9" y="9"/>
                  </a:moveTo>
                  <a:cubicBezTo>
                    <a:pt x="11" y="8"/>
                    <a:pt x="14" y="8"/>
                    <a:pt x="19" y="8"/>
                  </a:cubicBezTo>
                  <a:cubicBezTo>
                    <a:pt x="29" y="8"/>
                    <a:pt x="36" y="13"/>
                    <a:pt x="36" y="23"/>
                  </a:cubicBezTo>
                  <a:cubicBezTo>
                    <a:pt x="36" y="32"/>
                    <a:pt x="30" y="38"/>
                    <a:pt x="19" y="38"/>
                  </a:cubicBezTo>
                  <a:cubicBezTo>
                    <a:pt x="9" y="38"/>
                    <a:pt x="9" y="38"/>
                    <a:pt x="9" y="38"/>
                  </a:cubicBezTo>
                  <a:lnTo>
                    <a:pt x="9" y="9"/>
                  </a:lnTo>
                  <a:close/>
                </a:path>
              </a:pathLst>
            </a:custGeom>
            <a:solidFill>
              <a:schemeClr val="accent6"/>
            </a:solidFill>
            <a:ln>
              <a:solidFill>
                <a:schemeClr val="accent6"/>
              </a:solidFill>
              <a:miter lim="800000"/>
            </a:ln>
          </p:spPr>
          <p:txBody>
            <a:bodyPr vert="horz" wrap="square" lIns="91440" tIns="45720" rIns="91440" bIns="45720" numCol="1" anchor="t" anchorCtr="0" compatLnSpc="1">
              <a:prstTxWarp prst="textNoShape">
                <a:avLst/>
              </a:prstTxWarp>
            </a:bodyPr>
            <a:lstStyle/>
            <a:p>
              <a:endParaRPr lang="en-US"/>
            </a:p>
          </p:txBody>
        </p:sp>
        <p:sp>
          <p:nvSpPr>
            <p:cNvPr id="148" name="Freeform 17"/>
            <p:cNvSpPr>
              <a:spLocks/>
            </p:cNvSpPr>
            <p:nvPr/>
          </p:nvSpPr>
          <p:spPr bwMode="auto">
            <a:xfrm>
              <a:off x="5065698" y="2953717"/>
              <a:ext cx="38418" cy="69976"/>
            </a:xfrm>
            <a:custGeom>
              <a:avLst/>
              <a:gdLst>
                <a:gd name="T0" fmla="*/ 0 w 46"/>
                <a:gd name="T1" fmla="*/ 77 h 82"/>
                <a:gd name="T2" fmla="*/ 19 w 46"/>
                <a:gd name="T3" fmla="*/ 82 h 82"/>
                <a:gd name="T4" fmla="*/ 46 w 46"/>
                <a:gd name="T5" fmla="*/ 59 h 82"/>
                <a:gd name="T6" fmla="*/ 26 w 46"/>
                <a:gd name="T7" fmla="*/ 36 h 82"/>
                <a:gd name="T8" fmla="*/ 11 w 46"/>
                <a:gd name="T9" fmla="*/ 21 h 82"/>
                <a:gd name="T10" fmla="*/ 25 w 46"/>
                <a:gd name="T11" fmla="*/ 9 h 82"/>
                <a:gd name="T12" fmla="*/ 40 w 46"/>
                <a:gd name="T13" fmla="*/ 13 h 82"/>
                <a:gd name="T14" fmla="*/ 43 w 46"/>
                <a:gd name="T15" fmla="*/ 4 h 82"/>
                <a:gd name="T16" fmla="*/ 26 w 46"/>
                <a:gd name="T17" fmla="*/ 0 h 82"/>
                <a:gd name="T18" fmla="*/ 1 w 46"/>
                <a:gd name="T19" fmla="*/ 22 h 82"/>
                <a:gd name="T20" fmla="*/ 21 w 46"/>
                <a:gd name="T21" fmla="*/ 44 h 82"/>
                <a:gd name="T22" fmla="*/ 36 w 46"/>
                <a:gd name="T23" fmla="*/ 60 h 82"/>
                <a:gd name="T24" fmla="*/ 20 w 46"/>
                <a:gd name="T25" fmla="*/ 74 h 82"/>
                <a:gd name="T26" fmla="*/ 2 w 46"/>
                <a:gd name="T27" fmla="*/ 69 h 82"/>
                <a:gd name="T28" fmla="*/ 0 w 46"/>
                <a:gd name="T29" fmla="*/ 7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6" h="82">
                  <a:moveTo>
                    <a:pt x="0" y="77"/>
                  </a:moveTo>
                  <a:cubicBezTo>
                    <a:pt x="4" y="80"/>
                    <a:pt x="12" y="82"/>
                    <a:pt x="19" y="82"/>
                  </a:cubicBezTo>
                  <a:cubicBezTo>
                    <a:pt x="37" y="82"/>
                    <a:pt x="46" y="72"/>
                    <a:pt x="46" y="59"/>
                  </a:cubicBezTo>
                  <a:cubicBezTo>
                    <a:pt x="46" y="48"/>
                    <a:pt x="39" y="41"/>
                    <a:pt x="26" y="36"/>
                  </a:cubicBezTo>
                  <a:cubicBezTo>
                    <a:pt x="16" y="32"/>
                    <a:pt x="11" y="28"/>
                    <a:pt x="11" y="21"/>
                  </a:cubicBezTo>
                  <a:cubicBezTo>
                    <a:pt x="11" y="15"/>
                    <a:pt x="15" y="9"/>
                    <a:pt x="25" y="9"/>
                  </a:cubicBezTo>
                  <a:cubicBezTo>
                    <a:pt x="32" y="9"/>
                    <a:pt x="37" y="11"/>
                    <a:pt x="40" y="13"/>
                  </a:cubicBezTo>
                  <a:cubicBezTo>
                    <a:pt x="43" y="4"/>
                    <a:pt x="43" y="4"/>
                    <a:pt x="43" y="4"/>
                  </a:cubicBezTo>
                  <a:cubicBezTo>
                    <a:pt x="39" y="2"/>
                    <a:pt x="34" y="0"/>
                    <a:pt x="26" y="0"/>
                  </a:cubicBezTo>
                  <a:cubicBezTo>
                    <a:pt x="11" y="0"/>
                    <a:pt x="1" y="10"/>
                    <a:pt x="1" y="22"/>
                  </a:cubicBezTo>
                  <a:cubicBezTo>
                    <a:pt x="1" y="33"/>
                    <a:pt x="9" y="40"/>
                    <a:pt x="21" y="44"/>
                  </a:cubicBezTo>
                  <a:cubicBezTo>
                    <a:pt x="32" y="49"/>
                    <a:pt x="36" y="53"/>
                    <a:pt x="36" y="60"/>
                  </a:cubicBezTo>
                  <a:cubicBezTo>
                    <a:pt x="36" y="68"/>
                    <a:pt x="30" y="74"/>
                    <a:pt x="20" y="74"/>
                  </a:cubicBezTo>
                  <a:cubicBezTo>
                    <a:pt x="13" y="74"/>
                    <a:pt x="7" y="71"/>
                    <a:pt x="2" y="69"/>
                  </a:cubicBezTo>
                  <a:lnTo>
                    <a:pt x="0" y="77"/>
                  </a:lnTo>
                  <a:close/>
                </a:path>
              </a:pathLst>
            </a:custGeom>
            <a:solidFill>
              <a:schemeClr val="accent6"/>
            </a:solidFill>
            <a:ln>
              <a:solidFill>
                <a:schemeClr val="accent6"/>
              </a:solidFill>
              <a:miter lim="800000"/>
            </a:ln>
          </p:spPr>
          <p:txBody>
            <a:bodyPr vert="horz" wrap="square" lIns="91440" tIns="45720" rIns="91440" bIns="45720" numCol="1" anchor="t" anchorCtr="0" compatLnSpc="1">
              <a:prstTxWarp prst="textNoShape">
                <a:avLst/>
              </a:prstTxWarp>
            </a:bodyPr>
            <a:lstStyle/>
            <a:p>
              <a:endParaRPr lang="en-US"/>
            </a:p>
          </p:txBody>
        </p:sp>
      </p:grpSp>
      <p:sp>
        <p:nvSpPr>
          <p:cNvPr id="172" name="Freeform 23"/>
          <p:cNvSpPr>
            <a:spLocks noEditPoints="1"/>
          </p:cNvSpPr>
          <p:nvPr/>
        </p:nvSpPr>
        <p:spPr bwMode="auto">
          <a:xfrm>
            <a:off x="6829964" y="2072539"/>
            <a:ext cx="794711" cy="794711"/>
          </a:xfrm>
          <a:custGeom>
            <a:avLst/>
            <a:gdLst>
              <a:gd name="T0" fmla="*/ 768 w 1806"/>
              <a:gd name="T1" fmla="*/ 48 h 1804"/>
              <a:gd name="T2" fmla="*/ 1092 w 1806"/>
              <a:gd name="T3" fmla="*/ 85 h 1804"/>
              <a:gd name="T4" fmla="*/ 1028 w 1806"/>
              <a:gd name="T5" fmla="*/ 2 h 1804"/>
              <a:gd name="T6" fmla="*/ 1092 w 1806"/>
              <a:gd name="T7" fmla="*/ 85 h 1804"/>
              <a:gd name="T8" fmla="*/ 1229 w 1806"/>
              <a:gd name="T9" fmla="*/ 387 h 1804"/>
              <a:gd name="T10" fmla="*/ 990 w 1806"/>
              <a:gd name="T11" fmla="*/ 121 h 1804"/>
              <a:gd name="T12" fmla="*/ 750 w 1806"/>
              <a:gd name="T13" fmla="*/ 206 h 1804"/>
              <a:gd name="T14" fmla="*/ 639 w 1806"/>
              <a:gd name="T15" fmla="*/ 114 h 1804"/>
              <a:gd name="T16" fmla="*/ 675 w 1806"/>
              <a:gd name="T17" fmla="*/ 245 h 1804"/>
              <a:gd name="T18" fmla="*/ 665 w 1806"/>
              <a:gd name="T19" fmla="*/ 54 h 1804"/>
              <a:gd name="T20" fmla="*/ 773 w 1806"/>
              <a:gd name="T21" fmla="*/ 819 h 1804"/>
              <a:gd name="T22" fmla="*/ 379 w 1806"/>
              <a:gd name="T23" fmla="*/ 590 h 1804"/>
              <a:gd name="T24" fmla="*/ 1215 w 1806"/>
              <a:gd name="T25" fmla="*/ 47 h 1804"/>
              <a:gd name="T26" fmla="*/ 1277 w 1806"/>
              <a:gd name="T27" fmla="*/ 93 h 1804"/>
              <a:gd name="T28" fmla="*/ 653 w 1806"/>
              <a:gd name="T29" fmla="*/ 1697 h 1804"/>
              <a:gd name="T30" fmla="*/ 651 w 1806"/>
              <a:gd name="T31" fmla="*/ 1710 h 1804"/>
              <a:gd name="T32" fmla="*/ 841 w 1806"/>
              <a:gd name="T33" fmla="*/ 1796 h 1804"/>
              <a:gd name="T34" fmla="*/ 1182 w 1806"/>
              <a:gd name="T35" fmla="*/ 1748 h 1804"/>
              <a:gd name="T36" fmla="*/ 1302 w 1806"/>
              <a:gd name="T37" fmla="*/ 1523 h 1804"/>
              <a:gd name="T38" fmla="*/ 1081 w 1806"/>
              <a:gd name="T39" fmla="*/ 1392 h 1804"/>
              <a:gd name="T40" fmla="*/ 1363 w 1806"/>
              <a:gd name="T41" fmla="*/ 1002 h 1804"/>
              <a:gd name="T42" fmla="*/ 728 w 1806"/>
              <a:gd name="T43" fmla="*/ 1328 h 1804"/>
              <a:gd name="T44" fmla="*/ 1259 w 1806"/>
              <a:gd name="T45" fmla="*/ 465 h 1804"/>
              <a:gd name="T46" fmla="*/ 861 w 1806"/>
              <a:gd name="T47" fmla="*/ 847 h 1804"/>
              <a:gd name="T48" fmla="*/ 1053 w 1806"/>
              <a:gd name="T49" fmla="*/ 156 h 1804"/>
              <a:gd name="T50" fmla="*/ 117 w 1806"/>
              <a:gd name="T51" fmla="*/ 1178 h 1804"/>
              <a:gd name="T52" fmla="*/ 233 w 1806"/>
              <a:gd name="T53" fmla="*/ 1504 h 1804"/>
              <a:gd name="T54" fmla="*/ 559 w 1806"/>
              <a:gd name="T55" fmla="*/ 1687 h 1804"/>
              <a:gd name="T56" fmla="*/ 560 w 1806"/>
              <a:gd name="T57" fmla="*/ 1672 h 1804"/>
              <a:gd name="T58" fmla="*/ 117 w 1806"/>
              <a:gd name="T59" fmla="*/ 1178 h 1804"/>
              <a:gd name="T60" fmla="*/ 630 w 1806"/>
              <a:gd name="T61" fmla="*/ 1297 h 1804"/>
              <a:gd name="T62" fmla="*/ 41 w 1806"/>
              <a:gd name="T63" fmla="*/ 1185 h 1804"/>
              <a:gd name="T64" fmla="*/ 0 w 1806"/>
              <a:gd name="T65" fmla="*/ 1012 h 1804"/>
              <a:gd name="T66" fmla="*/ 154 w 1806"/>
              <a:gd name="T67" fmla="*/ 382 h 1804"/>
              <a:gd name="T68" fmla="*/ 258 w 1806"/>
              <a:gd name="T69" fmla="*/ 609 h 1804"/>
              <a:gd name="T70" fmla="*/ 1651 w 1806"/>
              <a:gd name="T71" fmla="*/ 1427 h 1804"/>
              <a:gd name="T72" fmla="*/ 1444 w 1806"/>
              <a:gd name="T73" fmla="*/ 885 h 1804"/>
              <a:gd name="T74" fmla="*/ 1329 w 1806"/>
              <a:gd name="T75" fmla="*/ 454 h 1804"/>
              <a:gd name="T76" fmla="*/ 1769 w 1806"/>
              <a:gd name="T77" fmla="*/ 648 h 1804"/>
              <a:gd name="T78" fmla="*/ 1506 w 1806"/>
              <a:gd name="T79" fmla="*/ 220 h 1804"/>
              <a:gd name="T80" fmla="*/ 1441 w 1806"/>
              <a:gd name="T81" fmla="*/ 268 h 1804"/>
              <a:gd name="T82" fmla="*/ 1210 w 1806"/>
              <a:gd name="T83" fmla="*/ 141 h 1804"/>
              <a:gd name="T84" fmla="*/ 1295 w 1806"/>
              <a:gd name="T85" fmla="*/ 379 h 1804"/>
              <a:gd name="T86" fmla="*/ 1455 w 1806"/>
              <a:gd name="T87" fmla="*/ 989 h 1804"/>
              <a:gd name="T88" fmla="*/ 1770 w 1806"/>
              <a:gd name="T89" fmla="*/ 1206 h 1804"/>
              <a:gd name="T90" fmla="*/ 1800 w 1806"/>
              <a:gd name="T91" fmla="*/ 1101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06" h="1804">
                <a:moveTo>
                  <a:pt x="1012" y="77"/>
                </a:moveTo>
                <a:cubicBezTo>
                  <a:pt x="968" y="43"/>
                  <a:pt x="923" y="20"/>
                  <a:pt x="878" y="7"/>
                </a:cubicBezTo>
                <a:cubicBezTo>
                  <a:pt x="833" y="15"/>
                  <a:pt x="795" y="29"/>
                  <a:pt x="768" y="48"/>
                </a:cubicBezTo>
                <a:cubicBezTo>
                  <a:pt x="794" y="48"/>
                  <a:pt x="819" y="49"/>
                  <a:pt x="844" y="51"/>
                </a:cubicBezTo>
                <a:cubicBezTo>
                  <a:pt x="900" y="55"/>
                  <a:pt x="956" y="64"/>
                  <a:pt x="1012" y="77"/>
                </a:cubicBezTo>
                <a:close/>
                <a:moveTo>
                  <a:pt x="1092" y="85"/>
                </a:moveTo>
                <a:cubicBezTo>
                  <a:pt x="1102" y="65"/>
                  <a:pt x="1111" y="48"/>
                  <a:pt x="1120" y="34"/>
                </a:cubicBezTo>
                <a:cubicBezTo>
                  <a:pt x="1123" y="30"/>
                  <a:pt x="1126" y="25"/>
                  <a:pt x="1128" y="21"/>
                </a:cubicBezTo>
                <a:cubicBezTo>
                  <a:pt x="1095" y="13"/>
                  <a:pt x="1061" y="7"/>
                  <a:pt x="1028" y="2"/>
                </a:cubicBezTo>
                <a:cubicBezTo>
                  <a:pt x="1023" y="2"/>
                  <a:pt x="1018" y="2"/>
                  <a:pt x="1013" y="1"/>
                </a:cubicBezTo>
                <a:cubicBezTo>
                  <a:pt x="1006" y="1"/>
                  <a:pt x="999" y="0"/>
                  <a:pt x="992" y="0"/>
                </a:cubicBezTo>
                <a:cubicBezTo>
                  <a:pt x="1026" y="22"/>
                  <a:pt x="1060" y="50"/>
                  <a:pt x="1092" y="85"/>
                </a:cubicBezTo>
                <a:close/>
                <a:moveTo>
                  <a:pt x="1022" y="365"/>
                </a:moveTo>
                <a:cubicBezTo>
                  <a:pt x="1065" y="376"/>
                  <a:pt x="1108" y="383"/>
                  <a:pt x="1150" y="387"/>
                </a:cubicBezTo>
                <a:cubicBezTo>
                  <a:pt x="1176" y="389"/>
                  <a:pt x="1203" y="389"/>
                  <a:pt x="1229" y="387"/>
                </a:cubicBezTo>
                <a:cubicBezTo>
                  <a:pt x="1192" y="302"/>
                  <a:pt x="1150" y="228"/>
                  <a:pt x="1103" y="167"/>
                </a:cubicBezTo>
                <a:cubicBezTo>
                  <a:pt x="1078" y="221"/>
                  <a:pt x="1051" y="288"/>
                  <a:pt x="1022" y="365"/>
                </a:cubicBezTo>
                <a:close/>
                <a:moveTo>
                  <a:pt x="990" y="121"/>
                </a:moveTo>
                <a:cubicBezTo>
                  <a:pt x="949" y="113"/>
                  <a:pt x="908" y="107"/>
                  <a:pt x="867" y="104"/>
                </a:cubicBezTo>
                <a:cubicBezTo>
                  <a:pt x="820" y="101"/>
                  <a:pt x="772" y="101"/>
                  <a:pt x="724" y="104"/>
                </a:cubicBezTo>
                <a:cubicBezTo>
                  <a:pt x="715" y="135"/>
                  <a:pt x="724" y="170"/>
                  <a:pt x="750" y="206"/>
                </a:cubicBezTo>
                <a:cubicBezTo>
                  <a:pt x="829" y="168"/>
                  <a:pt x="910" y="139"/>
                  <a:pt x="990" y="121"/>
                </a:cubicBezTo>
                <a:close/>
                <a:moveTo>
                  <a:pt x="675" y="245"/>
                </a:moveTo>
                <a:cubicBezTo>
                  <a:pt x="644" y="201"/>
                  <a:pt x="632" y="156"/>
                  <a:pt x="639" y="114"/>
                </a:cubicBezTo>
                <a:cubicBezTo>
                  <a:pt x="501" y="137"/>
                  <a:pt x="373" y="190"/>
                  <a:pt x="270" y="270"/>
                </a:cubicBezTo>
                <a:cubicBezTo>
                  <a:pt x="236" y="347"/>
                  <a:pt x="255" y="438"/>
                  <a:pt x="324" y="528"/>
                </a:cubicBezTo>
                <a:cubicBezTo>
                  <a:pt x="424" y="416"/>
                  <a:pt x="545" y="318"/>
                  <a:pt x="675" y="245"/>
                </a:cubicBezTo>
                <a:close/>
                <a:moveTo>
                  <a:pt x="700" y="17"/>
                </a:moveTo>
                <a:cubicBezTo>
                  <a:pt x="631" y="33"/>
                  <a:pt x="564" y="57"/>
                  <a:pt x="501" y="88"/>
                </a:cubicBezTo>
                <a:cubicBezTo>
                  <a:pt x="553" y="71"/>
                  <a:pt x="608" y="60"/>
                  <a:pt x="665" y="54"/>
                </a:cubicBezTo>
                <a:cubicBezTo>
                  <a:pt x="674" y="41"/>
                  <a:pt x="686" y="28"/>
                  <a:pt x="700" y="17"/>
                </a:cubicBezTo>
                <a:close/>
                <a:moveTo>
                  <a:pt x="379" y="590"/>
                </a:moveTo>
                <a:cubicBezTo>
                  <a:pt x="473" y="682"/>
                  <a:pt x="612" y="763"/>
                  <a:pt x="773" y="819"/>
                </a:cubicBezTo>
                <a:cubicBezTo>
                  <a:pt x="822" y="676"/>
                  <a:pt x="875" y="537"/>
                  <a:pt x="927" y="417"/>
                </a:cubicBezTo>
                <a:cubicBezTo>
                  <a:pt x="843" y="386"/>
                  <a:pt x="770" y="343"/>
                  <a:pt x="719" y="295"/>
                </a:cubicBezTo>
                <a:cubicBezTo>
                  <a:pt x="593" y="372"/>
                  <a:pt x="476" y="474"/>
                  <a:pt x="379" y="590"/>
                </a:cubicBezTo>
                <a:close/>
                <a:moveTo>
                  <a:pt x="1277" y="93"/>
                </a:moveTo>
                <a:cubicBezTo>
                  <a:pt x="1291" y="94"/>
                  <a:pt x="1304" y="96"/>
                  <a:pt x="1317" y="98"/>
                </a:cubicBezTo>
                <a:cubicBezTo>
                  <a:pt x="1287" y="79"/>
                  <a:pt x="1252" y="61"/>
                  <a:pt x="1215" y="47"/>
                </a:cubicBezTo>
                <a:cubicBezTo>
                  <a:pt x="1208" y="45"/>
                  <a:pt x="1201" y="42"/>
                  <a:pt x="1193" y="40"/>
                </a:cubicBezTo>
                <a:cubicBezTo>
                  <a:pt x="1180" y="49"/>
                  <a:pt x="1162" y="69"/>
                  <a:pt x="1143" y="96"/>
                </a:cubicBezTo>
                <a:cubicBezTo>
                  <a:pt x="1189" y="91"/>
                  <a:pt x="1234" y="90"/>
                  <a:pt x="1277" y="93"/>
                </a:cubicBezTo>
                <a:close/>
                <a:moveTo>
                  <a:pt x="1057" y="1524"/>
                </a:moveTo>
                <a:cubicBezTo>
                  <a:pt x="937" y="1515"/>
                  <a:pt x="817" y="1493"/>
                  <a:pt x="697" y="1459"/>
                </a:cubicBezTo>
                <a:cubicBezTo>
                  <a:pt x="676" y="1555"/>
                  <a:pt x="661" y="1635"/>
                  <a:pt x="653" y="1697"/>
                </a:cubicBezTo>
                <a:cubicBezTo>
                  <a:pt x="652" y="1701"/>
                  <a:pt x="652" y="1704"/>
                  <a:pt x="652" y="1708"/>
                </a:cubicBezTo>
                <a:cubicBezTo>
                  <a:pt x="651" y="1709"/>
                  <a:pt x="651" y="1709"/>
                  <a:pt x="651" y="1709"/>
                </a:cubicBezTo>
                <a:cubicBezTo>
                  <a:pt x="651" y="1710"/>
                  <a:pt x="651" y="1710"/>
                  <a:pt x="651" y="1710"/>
                </a:cubicBezTo>
                <a:cubicBezTo>
                  <a:pt x="650" y="1725"/>
                  <a:pt x="648" y="1738"/>
                  <a:pt x="647" y="1750"/>
                </a:cubicBezTo>
                <a:cubicBezTo>
                  <a:pt x="647" y="1753"/>
                  <a:pt x="647" y="1757"/>
                  <a:pt x="647" y="1760"/>
                </a:cubicBezTo>
                <a:cubicBezTo>
                  <a:pt x="710" y="1779"/>
                  <a:pt x="775" y="1791"/>
                  <a:pt x="841" y="1796"/>
                </a:cubicBezTo>
                <a:cubicBezTo>
                  <a:pt x="953" y="1804"/>
                  <a:pt x="1063" y="1792"/>
                  <a:pt x="1169" y="1762"/>
                </a:cubicBezTo>
                <a:cubicBezTo>
                  <a:pt x="1170" y="1760"/>
                  <a:pt x="1172" y="1759"/>
                  <a:pt x="1173" y="1758"/>
                </a:cubicBezTo>
                <a:cubicBezTo>
                  <a:pt x="1176" y="1755"/>
                  <a:pt x="1179" y="1751"/>
                  <a:pt x="1182" y="1748"/>
                </a:cubicBezTo>
                <a:cubicBezTo>
                  <a:pt x="1183" y="1747"/>
                  <a:pt x="1183" y="1746"/>
                  <a:pt x="1184" y="1746"/>
                </a:cubicBezTo>
                <a:cubicBezTo>
                  <a:pt x="1185" y="1744"/>
                  <a:pt x="1185" y="1744"/>
                  <a:pt x="1185" y="1744"/>
                </a:cubicBezTo>
                <a:cubicBezTo>
                  <a:pt x="1232" y="1689"/>
                  <a:pt x="1272" y="1615"/>
                  <a:pt x="1302" y="1523"/>
                </a:cubicBezTo>
                <a:cubicBezTo>
                  <a:pt x="1224" y="1530"/>
                  <a:pt x="1141" y="1530"/>
                  <a:pt x="1057" y="1524"/>
                </a:cubicBezTo>
                <a:close/>
                <a:moveTo>
                  <a:pt x="728" y="1328"/>
                </a:moveTo>
                <a:cubicBezTo>
                  <a:pt x="845" y="1362"/>
                  <a:pt x="964" y="1383"/>
                  <a:pt x="1081" y="1392"/>
                </a:cubicBezTo>
                <a:cubicBezTo>
                  <a:pt x="1170" y="1399"/>
                  <a:pt x="1256" y="1398"/>
                  <a:pt x="1337" y="1389"/>
                </a:cubicBezTo>
                <a:cubicBezTo>
                  <a:pt x="1348" y="1333"/>
                  <a:pt x="1356" y="1273"/>
                  <a:pt x="1360" y="1212"/>
                </a:cubicBezTo>
                <a:cubicBezTo>
                  <a:pt x="1366" y="1144"/>
                  <a:pt x="1366" y="1074"/>
                  <a:pt x="1363" y="1002"/>
                </a:cubicBezTo>
                <a:cubicBezTo>
                  <a:pt x="1293" y="1008"/>
                  <a:pt x="1219" y="1009"/>
                  <a:pt x="1143" y="1003"/>
                </a:cubicBezTo>
                <a:cubicBezTo>
                  <a:pt x="1040" y="995"/>
                  <a:pt x="935" y="977"/>
                  <a:pt x="831" y="947"/>
                </a:cubicBezTo>
                <a:cubicBezTo>
                  <a:pt x="792" y="1081"/>
                  <a:pt x="757" y="1209"/>
                  <a:pt x="728" y="1328"/>
                </a:cubicBezTo>
                <a:close/>
                <a:moveTo>
                  <a:pt x="1151" y="899"/>
                </a:moveTo>
                <a:cubicBezTo>
                  <a:pt x="1222" y="904"/>
                  <a:pt x="1290" y="904"/>
                  <a:pt x="1356" y="898"/>
                </a:cubicBezTo>
                <a:cubicBezTo>
                  <a:pt x="1340" y="746"/>
                  <a:pt x="1307" y="597"/>
                  <a:pt x="1259" y="465"/>
                </a:cubicBezTo>
                <a:cubicBezTo>
                  <a:pt x="1224" y="468"/>
                  <a:pt x="1187" y="468"/>
                  <a:pt x="1149" y="465"/>
                </a:cubicBezTo>
                <a:cubicBezTo>
                  <a:pt x="1098" y="461"/>
                  <a:pt x="1047" y="452"/>
                  <a:pt x="995" y="439"/>
                </a:cubicBezTo>
                <a:cubicBezTo>
                  <a:pt x="951" y="561"/>
                  <a:pt x="905" y="702"/>
                  <a:pt x="861" y="847"/>
                </a:cubicBezTo>
                <a:cubicBezTo>
                  <a:pt x="957" y="874"/>
                  <a:pt x="1055" y="892"/>
                  <a:pt x="1151" y="899"/>
                </a:cubicBezTo>
                <a:close/>
                <a:moveTo>
                  <a:pt x="958" y="345"/>
                </a:moveTo>
                <a:cubicBezTo>
                  <a:pt x="992" y="272"/>
                  <a:pt x="1024" y="208"/>
                  <a:pt x="1053" y="156"/>
                </a:cubicBezTo>
                <a:cubicBezTo>
                  <a:pt x="967" y="175"/>
                  <a:pt x="880" y="207"/>
                  <a:pt x="794" y="252"/>
                </a:cubicBezTo>
                <a:cubicBezTo>
                  <a:pt x="836" y="289"/>
                  <a:pt x="893" y="321"/>
                  <a:pt x="958" y="345"/>
                </a:cubicBezTo>
                <a:close/>
                <a:moveTo>
                  <a:pt x="117" y="1178"/>
                </a:moveTo>
                <a:cubicBezTo>
                  <a:pt x="112" y="1249"/>
                  <a:pt x="118" y="1316"/>
                  <a:pt x="134" y="1377"/>
                </a:cubicBezTo>
                <a:cubicBezTo>
                  <a:pt x="151" y="1403"/>
                  <a:pt x="169" y="1429"/>
                  <a:pt x="189" y="1453"/>
                </a:cubicBezTo>
                <a:cubicBezTo>
                  <a:pt x="203" y="1470"/>
                  <a:pt x="217" y="1487"/>
                  <a:pt x="233" y="1504"/>
                </a:cubicBezTo>
                <a:cubicBezTo>
                  <a:pt x="323" y="1601"/>
                  <a:pt x="435" y="1679"/>
                  <a:pt x="558" y="1729"/>
                </a:cubicBezTo>
                <a:cubicBezTo>
                  <a:pt x="558" y="1716"/>
                  <a:pt x="558" y="1703"/>
                  <a:pt x="559" y="1688"/>
                </a:cubicBezTo>
                <a:cubicBezTo>
                  <a:pt x="559" y="1687"/>
                  <a:pt x="559" y="1687"/>
                  <a:pt x="559" y="1687"/>
                </a:cubicBezTo>
                <a:cubicBezTo>
                  <a:pt x="559" y="1685"/>
                  <a:pt x="559" y="1685"/>
                  <a:pt x="559" y="1685"/>
                </a:cubicBezTo>
                <a:cubicBezTo>
                  <a:pt x="560" y="1678"/>
                  <a:pt x="560" y="1678"/>
                  <a:pt x="560" y="1678"/>
                </a:cubicBezTo>
                <a:cubicBezTo>
                  <a:pt x="560" y="1672"/>
                  <a:pt x="560" y="1672"/>
                  <a:pt x="560" y="1672"/>
                </a:cubicBezTo>
                <a:cubicBezTo>
                  <a:pt x="565" y="1607"/>
                  <a:pt x="579" y="1525"/>
                  <a:pt x="599" y="1429"/>
                </a:cubicBezTo>
                <a:cubicBezTo>
                  <a:pt x="406" y="1362"/>
                  <a:pt x="237" y="1265"/>
                  <a:pt x="119" y="1156"/>
                </a:cubicBezTo>
                <a:cubicBezTo>
                  <a:pt x="118" y="1163"/>
                  <a:pt x="118" y="1171"/>
                  <a:pt x="117" y="1178"/>
                </a:cubicBezTo>
                <a:close/>
                <a:moveTo>
                  <a:pt x="316" y="673"/>
                </a:moveTo>
                <a:cubicBezTo>
                  <a:pt x="237" y="783"/>
                  <a:pt x="180" y="898"/>
                  <a:pt x="147" y="1014"/>
                </a:cubicBezTo>
                <a:cubicBezTo>
                  <a:pt x="260" y="1128"/>
                  <a:pt x="431" y="1228"/>
                  <a:pt x="630" y="1297"/>
                </a:cubicBezTo>
                <a:cubicBezTo>
                  <a:pt x="660" y="1178"/>
                  <a:pt x="697" y="1050"/>
                  <a:pt x="740" y="918"/>
                </a:cubicBezTo>
                <a:cubicBezTo>
                  <a:pt x="568" y="858"/>
                  <a:pt x="418" y="771"/>
                  <a:pt x="316" y="673"/>
                </a:cubicBezTo>
                <a:close/>
                <a:moveTo>
                  <a:pt x="41" y="1185"/>
                </a:moveTo>
                <a:cubicBezTo>
                  <a:pt x="41" y="1169"/>
                  <a:pt x="41" y="1152"/>
                  <a:pt x="43" y="1136"/>
                </a:cubicBezTo>
                <a:cubicBezTo>
                  <a:pt x="44" y="1118"/>
                  <a:pt x="46" y="1100"/>
                  <a:pt x="49" y="1081"/>
                </a:cubicBezTo>
                <a:cubicBezTo>
                  <a:pt x="30" y="1058"/>
                  <a:pt x="14" y="1035"/>
                  <a:pt x="0" y="1012"/>
                </a:cubicBezTo>
                <a:cubicBezTo>
                  <a:pt x="7" y="1071"/>
                  <a:pt x="21" y="1129"/>
                  <a:pt x="41" y="1185"/>
                </a:cubicBezTo>
                <a:close/>
                <a:moveTo>
                  <a:pt x="169" y="364"/>
                </a:moveTo>
                <a:cubicBezTo>
                  <a:pt x="164" y="370"/>
                  <a:pt x="159" y="376"/>
                  <a:pt x="154" y="382"/>
                </a:cubicBezTo>
                <a:cubicBezTo>
                  <a:pt x="77" y="491"/>
                  <a:pt x="26" y="614"/>
                  <a:pt x="4" y="747"/>
                </a:cubicBezTo>
                <a:cubicBezTo>
                  <a:pt x="8" y="809"/>
                  <a:pt x="34" y="874"/>
                  <a:pt x="82" y="939"/>
                </a:cubicBezTo>
                <a:cubicBezTo>
                  <a:pt x="119" y="825"/>
                  <a:pt x="178" y="714"/>
                  <a:pt x="258" y="609"/>
                </a:cubicBezTo>
                <a:cubicBezTo>
                  <a:pt x="192" y="527"/>
                  <a:pt x="162" y="443"/>
                  <a:pt x="169" y="364"/>
                </a:cubicBezTo>
                <a:close/>
                <a:moveTo>
                  <a:pt x="1312" y="1707"/>
                </a:moveTo>
                <a:cubicBezTo>
                  <a:pt x="1447" y="1642"/>
                  <a:pt x="1563" y="1547"/>
                  <a:pt x="1651" y="1427"/>
                </a:cubicBezTo>
                <a:cubicBezTo>
                  <a:pt x="1582" y="1465"/>
                  <a:pt x="1500" y="1492"/>
                  <a:pt x="1404" y="1509"/>
                </a:cubicBezTo>
                <a:cubicBezTo>
                  <a:pt x="1380" y="1586"/>
                  <a:pt x="1349" y="1652"/>
                  <a:pt x="1312" y="1707"/>
                </a:cubicBezTo>
                <a:close/>
                <a:moveTo>
                  <a:pt x="1444" y="885"/>
                </a:moveTo>
                <a:cubicBezTo>
                  <a:pt x="1581" y="859"/>
                  <a:pt x="1684" y="804"/>
                  <a:pt x="1736" y="730"/>
                </a:cubicBezTo>
                <a:cubicBezTo>
                  <a:pt x="1680" y="599"/>
                  <a:pt x="1593" y="476"/>
                  <a:pt x="1481" y="375"/>
                </a:cubicBezTo>
                <a:cubicBezTo>
                  <a:pt x="1448" y="412"/>
                  <a:pt x="1396" y="439"/>
                  <a:pt x="1329" y="454"/>
                </a:cubicBezTo>
                <a:cubicBezTo>
                  <a:pt x="1384" y="586"/>
                  <a:pt x="1424" y="735"/>
                  <a:pt x="1444" y="885"/>
                </a:cubicBezTo>
                <a:close/>
                <a:moveTo>
                  <a:pt x="1511" y="323"/>
                </a:moveTo>
                <a:cubicBezTo>
                  <a:pt x="1620" y="415"/>
                  <a:pt x="1709" y="527"/>
                  <a:pt x="1769" y="648"/>
                </a:cubicBezTo>
                <a:cubicBezTo>
                  <a:pt x="1772" y="629"/>
                  <a:pt x="1773" y="610"/>
                  <a:pt x="1771" y="591"/>
                </a:cubicBezTo>
                <a:cubicBezTo>
                  <a:pt x="1721" y="456"/>
                  <a:pt x="1638" y="333"/>
                  <a:pt x="1530" y="235"/>
                </a:cubicBezTo>
                <a:cubicBezTo>
                  <a:pt x="1523" y="230"/>
                  <a:pt x="1514" y="225"/>
                  <a:pt x="1506" y="220"/>
                </a:cubicBezTo>
                <a:cubicBezTo>
                  <a:pt x="1520" y="255"/>
                  <a:pt x="1522" y="290"/>
                  <a:pt x="1511" y="323"/>
                </a:cubicBezTo>
                <a:close/>
                <a:moveTo>
                  <a:pt x="1210" y="141"/>
                </a:moveTo>
                <a:cubicBezTo>
                  <a:pt x="1292" y="175"/>
                  <a:pt x="1370" y="217"/>
                  <a:pt x="1441" y="268"/>
                </a:cubicBezTo>
                <a:cubicBezTo>
                  <a:pt x="1444" y="239"/>
                  <a:pt x="1432" y="206"/>
                  <a:pt x="1406" y="174"/>
                </a:cubicBezTo>
                <a:cubicBezTo>
                  <a:pt x="1358" y="157"/>
                  <a:pt x="1306" y="147"/>
                  <a:pt x="1252" y="143"/>
                </a:cubicBezTo>
                <a:cubicBezTo>
                  <a:pt x="1238" y="142"/>
                  <a:pt x="1224" y="141"/>
                  <a:pt x="1210" y="141"/>
                </a:cubicBezTo>
                <a:close/>
                <a:moveTo>
                  <a:pt x="1416" y="320"/>
                </a:moveTo>
                <a:cubicBezTo>
                  <a:pt x="1341" y="262"/>
                  <a:pt x="1259" y="213"/>
                  <a:pt x="1171" y="176"/>
                </a:cubicBezTo>
                <a:cubicBezTo>
                  <a:pt x="1217" y="235"/>
                  <a:pt x="1258" y="303"/>
                  <a:pt x="1295" y="379"/>
                </a:cubicBezTo>
                <a:cubicBezTo>
                  <a:pt x="1349" y="368"/>
                  <a:pt x="1392" y="347"/>
                  <a:pt x="1416" y="320"/>
                </a:cubicBezTo>
                <a:close/>
                <a:moveTo>
                  <a:pt x="1772" y="833"/>
                </a:moveTo>
                <a:cubicBezTo>
                  <a:pt x="1707" y="908"/>
                  <a:pt x="1595" y="963"/>
                  <a:pt x="1455" y="989"/>
                </a:cubicBezTo>
                <a:cubicBezTo>
                  <a:pt x="1461" y="1072"/>
                  <a:pt x="1461" y="1153"/>
                  <a:pt x="1455" y="1231"/>
                </a:cubicBezTo>
                <a:cubicBezTo>
                  <a:pt x="1451" y="1280"/>
                  <a:pt x="1445" y="1328"/>
                  <a:pt x="1437" y="1375"/>
                </a:cubicBezTo>
                <a:cubicBezTo>
                  <a:pt x="1590" y="1345"/>
                  <a:pt x="1705" y="1287"/>
                  <a:pt x="1770" y="1206"/>
                </a:cubicBezTo>
                <a:cubicBezTo>
                  <a:pt x="1781" y="1177"/>
                  <a:pt x="1791" y="1146"/>
                  <a:pt x="1799" y="1115"/>
                </a:cubicBezTo>
                <a:cubicBezTo>
                  <a:pt x="1799" y="1114"/>
                  <a:pt x="1799" y="1114"/>
                  <a:pt x="1799" y="1114"/>
                </a:cubicBezTo>
                <a:cubicBezTo>
                  <a:pt x="1799" y="1110"/>
                  <a:pt x="1800" y="1105"/>
                  <a:pt x="1800" y="1101"/>
                </a:cubicBezTo>
                <a:cubicBezTo>
                  <a:pt x="1806" y="1013"/>
                  <a:pt x="1797" y="923"/>
                  <a:pt x="1772" y="83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2067" name="Group 2066"/>
          <p:cNvGrpSpPr/>
          <p:nvPr/>
        </p:nvGrpSpPr>
        <p:grpSpPr>
          <a:xfrm>
            <a:off x="7303377" y="2436150"/>
            <a:ext cx="663926" cy="506610"/>
            <a:chOff x="6421438" y="2244723"/>
            <a:chExt cx="790575" cy="603250"/>
          </a:xfrm>
          <a:solidFill>
            <a:schemeClr val="accent5"/>
          </a:solidFill>
        </p:grpSpPr>
        <p:grpSp>
          <p:nvGrpSpPr>
            <p:cNvPr id="2061" name="Group 20"/>
            <p:cNvGrpSpPr>
              <a:grpSpLocks noChangeAspect="1"/>
            </p:cNvGrpSpPr>
            <p:nvPr/>
          </p:nvGrpSpPr>
          <p:grpSpPr bwMode="auto">
            <a:xfrm>
              <a:off x="6421438" y="2244723"/>
              <a:ext cx="790575" cy="603250"/>
              <a:chOff x="4045" y="1414"/>
              <a:chExt cx="498" cy="380"/>
            </a:xfrm>
            <a:grpFill/>
          </p:grpSpPr>
          <p:sp>
            <p:nvSpPr>
              <p:cNvPr id="2063" name="Freeform 21"/>
              <p:cNvSpPr>
                <a:spLocks/>
              </p:cNvSpPr>
              <p:nvPr/>
            </p:nvSpPr>
            <p:spPr bwMode="auto">
              <a:xfrm>
                <a:off x="4286" y="1414"/>
                <a:ext cx="257" cy="304"/>
              </a:xfrm>
              <a:custGeom>
                <a:avLst/>
                <a:gdLst>
                  <a:gd name="T0" fmla="*/ 309 w 314"/>
                  <a:gd name="T1" fmla="*/ 22 h 371"/>
                  <a:gd name="T2" fmla="*/ 289 w 314"/>
                  <a:gd name="T3" fmla="*/ 2 h 371"/>
                  <a:gd name="T4" fmla="*/ 24 w 314"/>
                  <a:gd name="T5" fmla="*/ 0 h 371"/>
                  <a:gd name="T6" fmla="*/ 18 w 314"/>
                  <a:gd name="T7" fmla="*/ 14 h 371"/>
                  <a:gd name="T8" fmla="*/ 56 w 314"/>
                  <a:gd name="T9" fmla="*/ 52 h 371"/>
                  <a:gd name="T10" fmla="*/ 57 w 314"/>
                  <a:gd name="T11" fmla="*/ 81 h 371"/>
                  <a:gd name="T12" fmla="*/ 0 w 314"/>
                  <a:gd name="T13" fmla="*/ 138 h 371"/>
                  <a:gd name="T14" fmla="*/ 90 w 314"/>
                  <a:gd name="T15" fmla="*/ 226 h 371"/>
                  <a:gd name="T16" fmla="*/ 90 w 314"/>
                  <a:gd name="T17" fmla="*/ 294 h 371"/>
                  <a:gd name="T18" fmla="*/ 59 w 314"/>
                  <a:gd name="T19" fmla="*/ 326 h 371"/>
                  <a:gd name="T20" fmla="*/ 97 w 314"/>
                  <a:gd name="T21" fmla="*/ 364 h 371"/>
                  <a:gd name="T22" fmla="*/ 126 w 314"/>
                  <a:gd name="T23" fmla="*/ 364 h 371"/>
                  <a:gd name="T24" fmla="*/ 233 w 314"/>
                  <a:gd name="T25" fmla="*/ 255 h 371"/>
                  <a:gd name="T26" fmla="*/ 261 w 314"/>
                  <a:gd name="T27" fmla="*/ 255 h 371"/>
                  <a:gd name="T28" fmla="*/ 300 w 314"/>
                  <a:gd name="T29" fmla="*/ 293 h 371"/>
                  <a:gd name="T30" fmla="*/ 314 w 314"/>
                  <a:gd name="T31" fmla="*/ 287 h 371"/>
                  <a:gd name="T32" fmla="*/ 309 w 314"/>
                  <a:gd name="T33" fmla="*/ 22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4" h="371">
                    <a:moveTo>
                      <a:pt x="309" y="22"/>
                    </a:moveTo>
                    <a:cubicBezTo>
                      <a:pt x="309" y="11"/>
                      <a:pt x="300" y="2"/>
                      <a:pt x="289" y="2"/>
                    </a:cubicBezTo>
                    <a:cubicBezTo>
                      <a:pt x="24" y="0"/>
                      <a:pt x="24" y="0"/>
                      <a:pt x="24" y="0"/>
                    </a:cubicBezTo>
                    <a:cubicBezTo>
                      <a:pt x="13" y="0"/>
                      <a:pt x="10" y="6"/>
                      <a:pt x="18" y="14"/>
                    </a:cubicBezTo>
                    <a:cubicBezTo>
                      <a:pt x="56" y="52"/>
                      <a:pt x="56" y="52"/>
                      <a:pt x="56" y="52"/>
                    </a:cubicBezTo>
                    <a:cubicBezTo>
                      <a:pt x="64" y="60"/>
                      <a:pt x="64" y="73"/>
                      <a:pt x="57" y="81"/>
                    </a:cubicBezTo>
                    <a:cubicBezTo>
                      <a:pt x="0" y="138"/>
                      <a:pt x="0" y="138"/>
                      <a:pt x="0" y="138"/>
                    </a:cubicBezTo>
                    <a:cubicBezTo>
                      <a:pt x="90" y="226"/>
                      <a:pt x="90" y="226"/>
                      <a:pt x="90" y="226"/>
                    </a:cubicBezTo>
                    <a:cubicBezTo>
                      <a:pt x="108" y="245"/>
                      <a:pt x="109" y="275"/>
                      <a:pt x="90" y="294"/>
                    </a:cubicBezTo>
                    <a:cubicBezTo>
                      <a:pt x="59" y="326"/>
                      <a:pt x="59" y="326"/>
                      <a:pt x="59" y="326"/>
                    </a:cubicBezTo>
                    <a:cubicBezTo>
                      <a:pt x="97" y="364"/>
                      <a:pt x="97" y="364"/>
                      <a:pt x="97" y="364"/>
                    </a:cubicBezTo>
                    <a:cubicBezTo>
                      <a:pt x="105" y="371"/>
                      <a:pt x="118" y="371"/>
                      <a:pt x="126" y="364"/>
                    </a:cubicBezTo>
                    <a:cubicBezTo>
                      <a:pt x="233" y="255"/>
                      <a:pt x="233" y="255"/>
                      <a:pt x="233" y="255"/>
                    </a:cubicBezTo>
                    <a:cubicBezTo>
                      <a:pt x="241" y="247"/>
                      <a:pt x="254" y="247"/>
                      <a:pt x="261" y="255"/>
                    </a:cubicBezTo>
                    <a:cubicBezTo>
                      <a:pt x="300" y="293"/>
                      <a:pt x="300" y="293"/>
                      <a:pt x="300" y="293"/>
                    </a:cubicBezTo>
                    <a:cubicBezTo>
                      <a:pt x="308" y="301"/>
                      <a:pt x="314" y="298"/>
                      <a:pt x="314" y="287"/>
                    </a:cubicBezTo>
                    <a:lnTo>
                      <a:pt x="309" y="22"/>
                    </a:lnTo>
                    <a:close/>
                  </a:path>
                </a:pathLst>
              </a:custGeom>
              <a:grp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64" name="Freeform 22"/>
              <p:cNvSpPr>
                <a:spLocks/>
              </p:cNvSpPr>
              <p:nvPr/>
            </p:nvSpPr>
            <p:spPr bwMode="auto">
              <a:xfrm>
                <a:off x="4045" y="1489"/>
                <a:ext cx="305" cy="305"/>
              </a:xfrm>
              <a:custGeom>
                <a:avLst/>
                <a:gdLst>
                  <a:gd name="T0" fmla="*/ 217 w 373"/>
                  <a:gd name="T1" fmla="*/ 8 h 372"/>
                  <a:gd name="T2" fmla="*/ 188 w 373"/>
                  <a:gd name="T3" fmla="*/ 8 h 372"/>
                  <a:gd name="T4" fmla="*/ 81 w 373"/>
                  <a:gd name="T5" fmla="*/ 117 h 372"/>
                  <a:gd name="T6" fmla="*/ 53 w 373"/>
                  <a:gd name="T7" fmla="*/ 117 h 372"/>
                  <a:gd name="T8" fmla="*/ 14 w 373"/>
                  <a:gd name="T9" fmla="*/ 79 h 372"/>
                  <a:gd name="T10" fmla="*/ 0 w 373"/>
                  <a:gd name="T11" fmla="*/ 85 h 372"/>
                  <a:gd name="T12" fmla="*/ 5 w 373"/>
                  <a:gd name="T13" fmla="*/ 350 h 372"/>
                  <a:gd name="T14" fmla="*/ 25 w 373"/>
                  <a:gd name="T15" fmla="*/ 370 h 372"/>
                  <a:gd name="T16" fmla="*/ 290 w 373"/>
                  <a:gd name="T17" fmla="*/ 372 h 372"/>
                  <a:gd name="T18" fmla="*/ 296 w 373"/>
                  <a:gd name="T19" fmla="*/ 358 h 372"/>
                  <a:gd name="T20" fmla="*/ 258 w 373"/>
                  <a:gd name="T21" fmla="*/ 320 h 372"/>
                  <a:gd name="T22" fmla="*/ 257 w 373"/>
                  <a:gd name="T23" fmla="*/ 291 h 372"/>
                  <a:gd name="T24" fmla="*/ 365 w 373"/>
                  <a:gd name="T25" fmla="*/ 182 h 372"/>
                  <a:gd name="T26" fmla="*/ 365 w 373"/>
                  <a:gd name="T27" fmla="*/ 154 h 372"/>
                  <a:gd name="T28" fmla="*/ 217 w 373"/>
                  <a:gd name="T29" fmla="*/ 8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3" h="372">
                    <a:moveTo>
                      <a:pt x="217" y="8"/>
                    </a:moveTo>
                    <a:cubicBezTo>
                      <a:pt x="209" y="0"/>
                      <a:pt x="196" y="0"/>
                      <a:pt x="188" y="8"/>
                    </a:cubicBezTo>
                    <a:cubicBezTo>
                      <a:pt x="81" y="117"/>
                      <a:pt x="81" y="117"/>
                      <a:pt x="81" y="117"/>
                    </a:cubicBezTo>
                    <a:cubicBezTo>
                      <a:pt x="73" y="125"/>
                      <a:pt x="60" y="125"/>
                      <a:pt x="53" y="117"/>
                    </a:cubicBezTo>
                    <a:cubicBezTo>
                      <a:pt x="14" y="79"/>
                      <a:pt x="14" y="79"/>
                      <a:pt x="14" y="79"/>
                    </a:cubicBezTo>
                    <a:cubicBezTo>
                      <a:pt x="6" y="71"/>
                      <a:pt x="0" y="74"/>
                      <a:pt x="0" y="85"/>
                    </a:cubicBezTo>
                    <a:cubicBezTo>
                      <a:pt x="5" y="350"/>
                      <a:pt x="5" y="350"/>
                      <a:pt x="5" y="350"/>
                    </a:cubicBezTo>
                    <a:cubicBezTo>
                      <a:pt x="5" y="361"/>
                      <a:pt x="14" y="370"/>
                      <a:pt x="25" y="370"/>
                    </a:cubicBezTo>
                    <a:cubicBezTo>
                      <a:pt x="290" y="372"/>
                      <a:pt x="290" y="372"/>
                      <a:pt x="290" y="372"/>
                    </a:cubicBezTo>
                    <a:cubicBezTo>
                      <a:pt x="301" y="372"/>
                      <a:pt x="304" y="366"/>
                      <a:pt x="296" y="358"/>
                    </a:cubicBezTo>
                    <a:cubicBezTo>
                      <a:pt x="258" y="320"/>
                      <a:pt x="258" y="320"/>
                      <a:pt x="258" y="320"/>
                    </a:cubicBezTo>
                    <a:cubicBezTo>
                      <a:pt x="250" y="312"/>
                      <a:pt x="250" y="299"/>
                      <a:pt x="257" y="291"/>
                    </a:cubicBezTo>
                    <a:cubicBezTo>
                      <a:pt x="365" y="182"/>
                      <a:pt x="365" y="182"/>
                      <a:pt x="365" y="182"/>
                    </a:cubicBezTo>
                    <a:cubicBezTo>
                      <a:pt x="373" y="175"/>
                      <a:pt x="372" y="162"/>
                      <a:pt x="365" y="154"/>
                    </a:cubicBezTo>
                    <a:lnTo>
                      <a:pt x="217" y="8"/>
                    </a:lnTo>
                    <a:close/>
                  </a:path>
                </a:pathLst>
              </a:custGeom>
              <a:grpFill/>
              <a:ln w="57150">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152" name="Group 20"/>
            <p:cNvGrpSpPr>
              <a:grpSpLocks noChangeAspect="1"/>
            </p:cNvGrpSpPr>
            <p:nvPr/>
          </p:nvGrpSpPr>
          <p:grpSpPr bwMode="auto">
            <a:xfrm>
              <a:off x="6421438" y="2244723"/>
              <a:ext cx="790575" cy="603250"/>
              <a:chOff x="4045" y="1414"/>
              <a:chExt cx="498" cy="380"/>
            </a:xfrm>
            <a:grpFill/>
          </p:grpSpPr>
          <p:sp>
            <p:nvSpPr>
              <p:cNvPr id="153" name="Freeform 21"/>
              <p:cNvSpPr>
                <a:spLocks/>
              </p:cNvSpPr>
              <p:nvPr/>
            </p:nvSpPr>
            <p:spPr bwMode="auto">
              <a:xfrm>
                <a:off x="4286" y="1414"/>
                <a:ext cx="257" cy="304"/>
              </a:xfrm>
              <a:custGeom>
                <a:avLst/>
                <a:gdLst>
                  <a:gd name="T0" fmla="*/ 309 w 314"/>
                  <a:gd name="T1" fmla="*/ 22 h 371"/>
                  <a:gd name="T2" fmla="*/ 289 w 314"/>
                  <a:gd name="T3" fmla="*/ 2 h 371"/>
                  <a:gd name="T4" fmla="*/ 24 w 314"/>
                  <a:gd name="T5" fmla="*/ 0 h 371"/>
                  <a:gd name="T6" fmla="*/ 18 w 314"/>
                  <a:gd name="T7" fmla="*/ 14 h 371"/>
                  <a:gd name="T8" fmla="*/ 56 w 314"/>
                  <a:gd name="T9" fmla="*/ 52 h 371"/>
                  <a:gd name="T10" fmla="*/ 57 w 314"/>
                  <a:gd name="T11" fmla="*/ 81 h 371"/>
                  <a:gd name="T12" fmla="*/ 0 w 314"/>
                  <a:gd name="T13" fmla="*/ 138 h 371"/>
                  <a:gd name="T14" fmla="*/ 90 w 314"/>
                  <a:gd name="T15" fmla="*/ 226 h 371"/>
                  <a:gd name="T16" fmla="*/ 90 w 314"/>
                  <a:gd name="T17" fmla="*/ 294 h 371"/>
                  <a:gd name="T18" fmla="*/ 59 w 314"/>
                  <a:gd name="T19" fmla="*/ 326 h 371"/>
                  <a:gd name="T20" fmla="*/ 97 w 314"/>
                  <a:gd name="T21" fmla="*/ 364 h 371"/>
                  <a:gd name="T22" fmla="*/ 126 w 314"/>
                  <a:gd name="T23" fmla="*/ 364 h 371"/>
                  <a:gd name="T24" fmla="*/ 233 w 314"/>
                  <a:gd name="T25" fmla="*/ 255 h 371"/>
                  <a:gd name="T26" fmla="*/ 261 w 314"/>
                  <a:gd name="T27" fmla="*/ 255 h 371"/>
                  <a:gd name="T28" fmla="*/ 300 w 314"/>
                  <a:gd name="T29" fmla="*/ 293 h 371"/>
                  <a:gd name="T30" fmla="*/ 314 w 314"/>
                  <a:gd name="T31" fmla="*/ 287 h 371"/>
                  <a:gd name="T32" fmla="*/ 309 w 314"/>
                  <a:gd name="T33" fmla="*/ 22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14" h="371">
                    <a:moveTo>
                      <a:pt x="309" y="22"/>
                    </a:moveTo>
                    <a:cubicBezTo>
                      <a:pt x="309" y="11"/>
                      <a:pt x="300" y="2"/>
                      <a:pt x="289" y="2"/>
                    </a:cubicBezTo>
                    <a:cubicBezTo>
                      <a:pt x="24" y="0"/>
                      <a:pt x="24" y="0"/>
                      <a:pt x="24" y="0"/>
                    </a:cubicBezTo>
                    <a:cubicBezTo>
                      <a:pt x="13" y="0"/>
                      <a:pt x="10" y="6"/>
                      <a:pt x="18" y="14"/>
                    </a:cubicBezTo>
                    <a:cubicBezTo>
                      <a:pt x="56" y="52"/>
                      <a:pt x="56" y="52"/>
                      <a:pt x="56" y="52"/>
                    </a:cubicBezTo>
                    <a:cubicBezTo>
                      <a:pt x="64" y="60"/>
                      <a:pt x="64" y="73"/>
                      <a:pt x="57" y="81"/>
                    </a:cubicBezTo>
                    <a:cubicBezTo>
                      <a:pt x="0" y="138"/>
                      <a:pt x="0" y="138"/>
                      <a:pt x="0" y="138"/>
                    </a:cubicBezTo>
                    <a:cubicBezTo>
                      <a:pt x="90" y="226"/>
                      <a:pt x="90" y="226"/>
                      <a:pt x="90" y="226"/>
                    </a:cubicBezTo>
                    <a:cubicBezTo>
                      <a:pt x="108" y="245"/>
                      <a:pt x="109" y="275"/>
                      <a:pt x="90" y="294"/>
                    </a:cubicBezTo>
                    <a:cubicBezTo>
                      <a:pt x="59" y="326"/>
                      <a:pt x="59" y="326"/>
                      <a:pt x="59" y="326"/>
                    </a:cubicBezTo>
                    <a:cubicBezTo>
                      <a:pt x="97" y="364"/>
                      <a:pt x="97" y="364"/>
                      <a:pt x="97" y="364"/>
                    </a:cubicBezTo>
                    <a:cubicBezTo>
                      <a:pt x="105" y="371"/>
                      <a:pt x="118" y="371"/>
                      <a:pt x="126" y="364"/>
                    </a:cubicBezTo>
                    <a:cubicBezTo>
                      <a:pt x="233" y="255"/>
                      <a:pt x="233" y="255"/>
                      <a:pt x="233" y="255"/>
                    </a:cubicBezTo>
                    <a:cubicBezTo>
                      <a:pt x="241" y="247"/>
                      <a:pt x="254" y="247"/>
                      <a:pt x="261" y="255"/>
                    </a:cubicBezTo>
                    <a:cubicBezTo>
                      <a:pt x="300" y="293"/>
                      <a:pt x="300" y="293"/>
                      <a:pt x="300" y="293"/>
                    </a:cubicBezTo>
                    <a:cubicBezTo>
                      <a:pt x="308" y="301"/>
                      <a:pt x="314" y="298"/>
                      <a:pt x="314" y="287"/>
                    </a:cubicBezTo>
                    <a:lnTo>
                      <a:pt x="309" y="22"/>
                    </a:lnTo>
                    <a:close/>
                  </a:path>
                </a:pathLst>
              </a:custGeom>
              <a:grpFill/>
              <a:ln w="9525">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4" name="Freeform 22"/>
              <p:cNvSpPr>
                <a:spLocks/>
              </p:cNvSpPr>
              <p:nvPr/>
            </p:nvSpPr>
            <p:spPr bwMode="auto">
              <a:xfrm>
                <a:off x="4045" y="1489"/>
                <a:ext cx="305" cy="305"/>
              </a:xfrm>
              <a:custGeom>
                <a:avLst/>
                <a:gdLst>
                  <a:gd name="T0" fmla="*/ 217 w 373"/>
                  <a:gd name="T1" fmla="*/ 8 h 372"/>
                  <a:gd name="T2" fmla="*/ 188 w 373"/>
                  <a:gd name="T3" fmla="*/ 8 h 372"/>
                  <a:gd name="T4" fmla="*/ 81 w 373"/>
                  <a:gd name="T5" fmla="*/ 117 h 372"/>
                  <a:gd name="T6" fmla="*/ 53 w 373"/>
                  <a:gd name="T7" fmla="*/ 117 h 372"/>
                  <a:gd name="T8" fmla="*/ 14 w 373"/>
                  <a:gd name="T9" fmla="*/ 79 h 372"/>
                  <a:gd name="T10" fmla="*/ 0 w 373"/>
                  <a:gd name="T11" fmla="*/ 85 h 372"/>
                  <a:gd name="T12" fmla="*/ 5 w 373"/>
                  <a:gd name="T13" fmla="*/ 350 h 372"/>
                  <a:gd name="T14" fmla="*/ 25 w 373"/>
                  <a:gd name="T15" fmla="*/ 370 h 372"/>
                  <a:gd name="T16" fmla="*/ 290 w 373"/>
                  <a:gd name="T17" fmla="*/ 372 h 372"/>
                  <a:gd name="T18" fmla="*/ 296 w 373"/>
                  <a:gd name="T19" fmla="*/ 358 h 372"/>
                  <a:gd name="T20" fmla="*/ 258 w 373"/>
                  <a:gd name="T21" fmla="*/ 320 h 372"/>
                  <a:gd name="T22" fmla="*/ 257 w 373"/>
                  <a:gd name="T23" fmla="*/ 291 h 372"/>
                  <a:gd name="T24" fmla="*/ 365 w 373"/>
                  <a:gd name="T25" fmla="*/ 182 h 372"/>
                  <a:gd name="T26" fmla="*/ 365 w 373"/>
                  <a:gd name="T27" fmla="*/ 154 h 372"/>
                  <a:gd name="T28" fmla="*/ 217 w 373"/>
                  <a:gd name="T29" fmla="*/ 8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73" h="372">
                    <a:moveTo>
                      <a:pt x="217" y="8"/>
                    </a:moveTo>
                    <a:cubicBezTo>
                      <a:pt x="209" y="0"/>
                      <a:pt x="196" y="0"/>
                      <a:pt x="188" y="8"/>
                    </a:cubicBezTo>
                    <a:cubicBezTo>
                      <a:pt x="81" y="117"/>
                      <a:pt x="81" y="117"/>
                      <a:pt x="81" y="117"/>
                    </a:cubicBezTo>
                    <a:cubicBezTo>
                      <a:pt x="73" y="125"/>
                      <a:pt x="60" y="125"/>
                      <a:pt x="53" y="117"/>
                    </a:cubicBezTo>
                    <a:cubicBezTo>
                      <a:pt x="14" y="79"/>
                      <a:pt x="14" y="79"/>
                      <a:pt x="14" y="79"/>
                    </a:cubicBezTo>
                    <a:cubicBezTo>
                      <a:pt x="6" y="71"/>
                      <a:pt x="0" y="74"/>
                      <a:pt x="0" y="85"/>
                    </a:cubicBezTo>
                    <a:cubicBezTo>
                      <a:pt x="5" y="350"/>
                      <a:pt x="5" y="350"/>
                      <a:pt x="5" y="350"/>
                    </a:cubicBezTo>
                    <a:cubicBezTo>
                      <a:pt x="5" y="361"/>
                      <a:pt x="14" y="370"/>
                      <a:pt x="25" y="370"/>
                    </a:cubicBezTo>
                    <a:cubicBezTo>
                      <a:pt x="290" y="372"/>
                      <a:pt x="290" y="372"/>
                      <a:pt x="290" y="372"/>
                    </a:cubicBezTo>
                    <a:cubicBezTo>
                      <a:pt x="301" y="372"/>
                      <a:pt x="304" y="366"/>
                      <a:pt x="296" y="358"/>
                    </a:cubicBezTo>
                    <a:cubicBezTo>
                      <a:pt x="258" y="320"/>
                      <a:pt x="258" y="320"/>
                      <a:pt x="258" y="320"/>
                    </a:cubicBezTo>
                    <a:cubicBezTo>
                      <a:pt x="250" y="312"/>
                      <a:pt x="250" y="299"/>
                      <a:pt x="257" y="291"/>
                    </a:cubicBezTo>
                    <a:cubicBezTo>
                      <a:pt x="365" y="182"/>
                      <a:pt x="365" y="182"/>
                      <a:pt x="365" y="182"/>
                    </a:cubicBezTo>
                    <a:cubicBezTo>
                      <a:pt x="373" y="175"/>
                      <a:pt x="372" y="162"/>
                      <a:pt x="365" y="154"/>
                    </a:cubicBezTo>
                    <a:lnTo>
                      <a:pt x="217" y="8"/>
                    </a:lnTo>
                    <a:close/>
                  </a:path>
                </a:pathLst>
              </a:custGeom>
              <a:grpFill/>
              <a:ln w="9525">
                <a:solidFill>
                  <a:schemeClr val="accent6"/>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2211863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3158310276"/>
              </p:ext>
            </p:extLst>
          </p:nvPr>
        </p:nvGraphicFramePr>
        <p:xfrm>
          <a:off x="4275113" y="2184857"/>
          <a:ext cx="4661680" cy="3214025"/>
        </p:xfrm>
        <a:graphic>
          <a:graphicData uri="http://schemas.openxmlformats.org/drawingml/2006/table">
            <a:tbl>
              <a:tblPr firstRow="1" bandRow="1">
                <a:tableStyleId>{5C22544A-7EE6-4342-B048-85BDC9FD1C3A}</a:tableStyleId>
              </a:tblPr>
              <a:tblGrid>
                <a:gridCol w="4661680">
                  <a:extLst>
                    <a:ext uri="{9D8B030D-6E8A-4147-A177-3AD203B41FA5}">
                      <a16:colId xmlns:a16="http://schemas.microsoft.com/office/drawing/2014/main" val="20000"/>
                    </a:ext>
                  </a:extLst>
                </a:gridCol>
              </a:tblGrid>
              <a:tr h="642805">
                <a:tc>
                  <a:txBody>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700" b="0" kern="1200" dirty="0">
                        <a:solidFill>
                          <a:schemeClr val="dk1"/>
                        </a:solidFill>
                        <a:latin typeface="+mn-lt"/>
                        <a:ea typeface="+mn-ea"/>
                        <a:cs typeface="+mn-cs"/>
                      </a:endParaRPr>
                    </a:p>
                  </a:txBody>
                  <a:tcPr anchor="ctr">
                    <a:lnL w="12700" cmpd="sng">
                      <a:noFill/>
                    </a:lnL>
                    <a:lnR w="12700" cmpd="sng">
                      <a:noFill/>
                    </a:lnR>
                    <a:lnT w="12700"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642805">
                <a:tc>
                  <a:txBody>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700" b="0" kern="1200" dirty="0">
                        <a:solidFill>
                          <a:schemeClr val="dk1"/>
                        </a:solidFill>
                        <a:latin typeface="+mn-lt"/>
                        <a:ea typeface="+mn-ea"/>
                        <a:cs typeface="+mn-cs"/>
                      </a:endParaRPr>
                    </a:p>
                  </a:txBody>
                  <a:tcPr anchor="ctr">
                    <a:lnL w="12700" cmpd="sng">
                      <a:noFill/>
                    </a:lnL>
                    <a:lnR w="12700" cmpd="sng">
                      <a:noFill/>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642805">
                <a:tc>
                  <a:txBody>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700" b="0" kern="1200" dirty="0">
                        <a:solidFill>
                          <a:schemeClr val="dk1"/>
                        </a:solidFill>
                        <a:latin typeface="+mn-lt"/>
                        <a:ea typeface="+mn-ea"/>
                        <a:cs typeface="+mn-cs"/>
                      </a:endParaRPr>
                    </a:p>
                  </a:txBody>
                  <a:tcPr anchor="ctr">
                    <a:lnL w="12700" cmpd="sng">
                      <a:noFill/>
                    </a:lnL>
                    <a:lnR w="12700" cmpd="sng">
                      <a:noFill/>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42805">
                <a:tc>
                  <a:txBody>
                    <a:bodyPr/>
                    <a:lstStyle/>
                    <a:p>
                      <a:pPr marL="0" indent="0">
                        <a:spcBef>
                          <a:spcPts val="3000"/>
                        </a:spcBef>
                        <a:buNone/>
                      </a:pPr>
                      <a:endParaRPr lang="en-US" sz="1700" dirty="0"/>
                    </a:p>
                  </a:txBody>
                  <a:tcPr anchor="ctr">
                    <a:lnL w="12700" cmpd="sng">
                      <a:noFill/>
                    </a:lnL>
                    <a:lnR w="12700" cmpd="sng">
                      <a:noFill/>
                    </a:lnR>
                    <a:lnT w="9525" cap="flat" cmpd="sng" algn="ctr">
                      <a:solidFill>
                        <a:schemeClr val="accent5"/>
                      </a:solidFill>
                      <a:prstDash val="solid"/>
                      <a:round/>
                      <a:headEnd type="none" w="med" len="med"/>
                      <a:tailEnd type="none" w="med" len="med"/>
                    </a:lnT>
                    <a:lnB w="9525"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42805">
                <a:tc>
                  <a:txBody>
                    <a:bodyPr/>
                    <a:lstStyle/>
                    <a:p>
                      <a:pPr marL="0" marR="0" indent="0" algn="l" defTabSz="914400" rtl="0" eaLnBrk="1" fontAlgn="auto" latinLnBrk="0" hangingPunct="1">
                        <a:lnSpc>
                          <a:spcPct val="85000"/>
                        </a:lnSpc>
                        <a:spcBef>
                          <a:spcPts val="0"/>
                        </a:spcBef>
                        <a:spcAft>
                          <a:spcPts val="0"/>
                        </a:spcAft>
                        <a:buClrTx/>
                        <a:buSzTx/>
                        <a:buFontTx/>
                        <a:buNone/>
                        <a:tabLst/>
                        <a:defRPr/>
                      </a:pPr>
                      <a:endParaRPr lang="en-US" sz="1700" b="0" kern="1200" dirty="0">
                        <a:solidFill>
                          <a:schemeClr val="dk1"/>
                        </a:solidFill>
                        <a:latin typeface="+mn-lt"/>
                        <a:ea typeface="+mn-ea"/>
                        <a:cs typeface="+mn-cs"/>
                      </a:endParaRPr>
                    </a:p>
                  </a:txBody>
                  <a:tcPr anchor="ctr">
                    <a:lnL w="12700" cmpd="sng">
                      <a:noFill/>
                    </a:lnL>
                    <a:lnR w="12700" cmpd="sng">
                      <a:noFill/>
                    </a:lnR>
                    <a:lnT w="9525" cap="flat" cmpd="sng" algn="ctr">
                      <a:solidFill>
                        <a:schemeClr val="accent5"/>
                      </a:solidFill>
                      <a:prstDash val="solid"/>
                      <a:round/>
                      <a:headEnd type="none" w="med" len="med"/>
                      <a:tailEnd type="none" w="med" len="med"/>
                    </a:lnT>
                    <a:lnB w="6350" cap="flat" cmpd="sng" algn="ctr">
                      <a:solidFill>
                        <a:schemeClr val="accent5"/>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2" name="Title 1"/>
          <p:cNvSpPr txBox="1">
            <a:spLocks/>
          </p:cNvSpPr>
          <p:nvPr/>
        </p:nvSpPr>
        <p:spPr>
          <a:xfrm>
            <a:off x="688312" y="304783"/>
            <a:ext cx="8221664" cy="553261"/>
          </a:xfrm>
          <a:prstGeom prst="rect">
            <a:avLst/>
          </a:prstGeom>
        </p:spPr>
        <p:txBody>
          <a:bodyPr anchor="ctr">
            <a:normAutofit/>
          </a:bodyPr>
          <a:lstStyle>
            <a:lvl1pPr algn="l" defTabSz="914400" rtl="0" eaLnBrk="1" latinLnBrk="0" hangingPunct="1">
              <a:spcBef>
                <a:spcPct val="0"/>
              </a:spcBef>
              <a:buNone/>
              <a:defRPr sz="3200" b="0" kern="120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Protection-focused customers</a:t>
            </a:r>
          </a:p>
        </p:txBody>
      </p:sp>
      <p:sp>
        <p:nvSpPr>
          <p:cNvPr id="13" name="Rectangle 12"/>
          <p:cNvSpPr/>
          <p:nvPr/>
        </p:nvSpPr>
        <p:spPr>
          <a:xfrm>
            <a:off x="-10921" y="1571724"/>
            <a:ext cx="4309789" cy="4340665"/>
          </a:xfrm>
          <a:prstGeom prst="rect">
            <a:avLst/>
          </a:prstGeom>
          <a:gradFill flip="none" rotWithShape="1">
            <a:gsLst>
              <a:gs pos="56000">
                <a:schemeClr val="accent5"/>
              </a:gs>
              <a:gs pos="0">
                <a:schemeClr val="accent5">
                  <a:lumMod val="40000"/>
                  <a:lumOff val="60000"/>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5" name="TextBox 14"/>
          <p:cNvSpPr txBox="1"/>
          <p:nvPr/>
        </p:nvSpPr>
        <p:spPr>
          <a:xfrm>
            <a:off x="704090" y="1742859"/>
            <a:ext cx="1696105" cy="387798"/>
          </a:xfrm>
          <a:prstGeom prst="rect">
            <a:avLst/>
          </a:prstGeom>
          <a:noFill/>
        </p:spPr>
        <p:txBody>
          <a:bodyPr wrap="none" rtlCol="0">
            <a:spAutoFit/>
          </a:bodyPr>
          <a:lstStyle/>
          <a:p>
            <a:pPr>
              <a:lnSpc>
                <a:spcPct val="80000"/>
              </a:lnSpc>
            </a:pPr>
            <a:r>
              <a:rPr lang="en-US" sz="2400" b="1" dirty="0">
                <a:ln w="34925">
                  <a:noFill/>
                </a:ln>
                <a:solidFill>
                  <a:schemeClr val="bg1"/>
                </a:solidFill>
              </a:rPr>
              <a:t>Meet Alice</a:t>
            </a:r>
          </a:p>
        </p:txBody>
      </p:sp>
      <p:pic>
        <p:nvPicPr>
          <p:cNvPr id="6" name="Picture 5"/>
          <p:cNvPicPr>
            <a:picLocks noChangeAspect="1"/>
          </p:cNvPicPr>
          <p:nvPr/>
        </p:nvPicPr>
        <p:blipFill rotWithShape="1">
          <a:blip r:embed="rId3" cstate="screen">
            <a:extLst>
              <a:ext uri="{28A0092B-C50C-407E-A947-70E740481C1C}">
                <a14:useLocalDpi xmlns:a14="http://schemas.microsoft.com/office/drawing/2010/main"/>
              </a:ext>
            </a:extLst>
          </a:blip>
          <a:srcRect l="8737" b="10406"/>
          <a:stretch/>
        </p:blipFill>
        <p:spPr>
          <a:xfrm flipH="1">
            <a:off x="715900" y="2083294"/>
            <a:ext cx="2011680" cy="2656867"/>
          </a:xfrm>
          <a:prstGeom prst="rect">
            <a:avLst/>
          </a:prstGeom>
          <a:effectLst>
            <a:outerShdw blurRad="50800" dist="38100" dir="8100000" algn="tr" rotWithShape="0">
              <a:prstClr val="black">
                <a:alpha val="40000"/>
              </a:prstClr>
            </a:outerShdw>
          </a:effectLst>
        </p:spPr>
      </p:pic>
      <p:sp>
        <p:nvSpPr>
          <p:cNvPr id="2" name="Rectangle 1"/>
          <p:cNvSpPr/>
          <p:nvPr/>
        </p:nvSpPr>
        <p:spPr>
          <a:xfrm>
            <a:off x="-10921" y="4794545"/>
            <a:ext cx="4309789" cy="7962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p:cNvPicPr>
            <a:picLocks noChangeAspect="1"/>
          </p:cNvPicPr>
          <p:nvPr/>
        </p:nvPicPr>
        <p:blipFill rotWithShape="1">
          <a:blip r:embed="rId4" cstate="print">
            <a:extLst>
              <a:ext uri="{28A0092B-C50C-407E-A947-70E740481C1C}">
                <a14:useLocalDpi xmlns:a14="http://schemas.microsoft.com/office/drawing/2010/main" val="0"/>
              </a:ext>
            </a:extLst>
          </a:blip>
          <a:srcRect t="8260"/>
          <a:stretch/>
        </p:blipFill>
        <p:spPr>
          <a:xfrm>
            <a:off x="414727" y="6108853"/>
            <a:ext cx="1486222" cy="671673"/>
          </a:xfrm>
          <a:prstGeom prst="rect">
            <a:avLst/>
          </a:prstGeom>
        </p:spPr>
      </p:pic>
      <p:sp>
        <p:nvSpPr>
          <p:cNvPr id="3" name="Rectangle 2"/>
          <p:cNvSpPr/>
          <p:nvPr/>
        </p:nvSpPr>
        <p:spPr>
          <a:xfrm>
            <a:off x="708445" y="4752519"/>
            <a:ext cx="3590423" cy="1073371"/>
          </a:xfrm>
          <a:prstGeom prst="rect">
            <a:avLst/>
          </a:prstGeom>
          <a:solidFill>
            <a:schemeClr val="accent5"/>
          </a:solidFill>
        </p:spPr>
        <p:txBody>
          <a:bodyPr wrap="square">
            <a:spAutoFit/>
          </a:bodyPr>
          <a:lstStyle/>
          <a:p>
            <a:pPr marL="0" lvl="2">
              <a:lnSpc>
                <a:spcPct val="85000"/>
              </a:lnSpc>
              <a:buClr>
                <a:srgbClr val="00A9E0"/>
              </a:buClr>
              <a:buSzPct val="110000"/>
            </a:pPr>
            <a:r>
              <a:rPr lang="en-US" sz="1500" dirty="0">
                <a:solidFill>
                  <a:schemeClr val="bg1"/>
                </a:solidFill>
              </a:rPr>
              <a:t>Understands basic concepts,</a:t>
            </a:r>
            <a:r>
              <a:rPr lang="en-US" sz="1500" dirty="0">
                <a:solidFill>
                  <a:schemeClr val="bg1"/>
                </a:solidFill>
                <a:latin typeface="Arial Narrow" panose="020B0606020202030204" pitchFamily="34" charset="0"/>
              </a:rPr>
              <a:t> </a:t>
            </a:r>
            <a:r>
              <a:rPr lang="en-US" sz="1500" dirty="0">
                <a:solidFill>
                  <a:schemeClr val="bg1"/>
                </a:solidFill>
              </a:rPr>
              <a:t>trusts                her financial professional but isn’t sure    about the value of their advice, needs </a:t>
            </a:r>
            <a:br>
              <a:rPr lang="en-US" sz="1500" dirty="0">
                <a:solidFill>
                  <a:schemeClr val="bg1"/>
                </a:solidFill>
              </a:rPr>
            </a:br>
            <a:r>
              <a:rPr lang="en-US" sz="1500" dirty="0">
                <a:solidFill>
                  <a:schemeClr val="bg1"/>
                </a:solidFill>
              </a:rPr>
              <a:t>help executing the transactions that             will support her retirement plans</a:t>
            </a:r>
          </a:p>
        </p:txBody>
      </p:sp>
      <p:sp>
        <p:nvSpPr>
          <p:cNvPr id="21" name="Rectangle 20"/>
          <p:cNvSpPr/>
          <p:nvPr/>
        </p:nvSpPr>
        <p:spPr>
          <a:xfrm>
            <a:off x="4453240" y="2397687"/>
            <a:ext cx="4690760" cy="3716402"/>
          </a:xfrm>
          <a:prstGeom prst="rect">
            <a:avLst/>
          </a:prstGeom>
        </p:spPr>
        <p:txBody>
          <a:bodyPr wrap="square">
            <a:spAutoFit/>
          </a:bodyPr>
          <a:lstStyle/>
          <a:p>
            <a:pPr marL="0" lvl="2">
              <a:lnSpc>
                <a:spcPct val="85000"/>
              </a:lnSpc>
              <a:spcBef>
                <a:spcPts val="3000"/>
              </a:spcBef>
              <a:buClr>
                <a:srgbClr val="FFFFFF"/>
              </a:buClr>
              <a:buSzPct val="110000"/>
            </a:pPr>
            <a:r>
              <a:rPr lang="en-US" dirty="0">
                <a:solidFill>
                  <a:srgbClr val="000000"/>
                </a:solidFill>
              </a:rPr>
              <a:t>Age 61 </a:t>
            </a:r>
          </a:p>
          <a:p>
            <a:pPr marL="0" lvl="2">
              <a:lnSpc>
                <a:spcPct val="85000"/>
              </a:lnSpc>
              <a:spcBef>
                <a:spcPts val="3000"/>
              </a:spcBef>
              <a:buClr>
                <a:srgbClr val="FFFFFF"/>
              </a:buClr>
              <a:buSzPct val="110000"/>
            </a:pPr>
            <a:r>
              <a:rPr lang="en-US" dirty="0">
                <a:solidFill>
                  <a:srgbClr val="000000"/>
                </a:solidFill>
              </a:rPr>
              <a:t>Divorced, two children</a:t>
            </a:r>
          </a:p>
          <a:p>
            <a:pPr marL="0" lvl="2">
              <a:lnSpc>
                <a:spcPct val="85000"/>
              </a:lnSpc>
              <a:spcBef>
                <a:spcPts val="3000"/>
              </a:spcBef>
              <a:buClr>
                <a:srgbClr val="FFFFFF"/>
              </a:buClr>
              <a:buSzPct val="110000"/>
            </a:pPr>
            <a:r>
              <a:rPr lang="en-US" dirty="0">
                <a:solidFill>
                  <a:srgbClr val="000000"/>
                </a:solidFill>
              </a:rPr>
              <a:t>Annual household income:     </a:t>
            </a:r>
            <a:r>
              <a:rPr lang="en-US" sz="2000" b="1" dirty="0">
                <a:solidFill>
                  <a:schemeClr val="tx2"/>
                </a:solidFill>
              </a:rPr>
              <a:t>$75,000</a:t>
            </a:r>
          </a:p>
          <a:p>
            <a:pPr marL="0" lvl="2">
              <a:lnSpc>
                <a:spcPct val="85000"/>
              </a:lnSpc>
              <a:spcBef>
                <a:spcPts val="3000"/>
              </a:spcBef>
              <a:buClr>
                <a:srgbClr val="FFFFFF"/>
              </a:buClr>
              <a:buSzPct val="110000"/>
            </a:pPr>
            <a:r>
              <a:rPr lang="en-US" dirty="0">
                <a:solidFill>
                  <a:srgbClr val="000000"/>
                </a:solidFill>
              </a:rPr>
              <a:t>Investable assets:      </a:t>
            </a:r>
            <a:r>
              <a:rPr lang="en-US" dirty="0">
                <a:solidFill>
                  <a:schemeClr val="tx2"/>
                </a:solidFill>
              </a:rPr>
              <a:t>about </a:t>
            </a:r>
            <a:r>
              <a:rPr lang="en-US" sz="2000" b="1" dirty="0">
                <a:solidFill>
                  <a:schemeClr val="tx2"/>
                </a:solidFill>
              </a:rPr>
              <a:t>$500,000 </a:t>
            </a:r>
          </a:p>
          <a:p>
            <a:pPr marL="0" lvl="2">
              <a:lnSpc>
                <a:spcPct val="85000"/>
              </a:lnSpc>
              <a:spcBef>
                <a:spcPts val="2400"/>
              </a:spcBef>
              <a:buClr>
                <a:srgbClr val="FFFFFF"/>
              </a:buClr>
              <a:buSzPct val="110000"/>
            </a:pPr>
            <a:r>
              <a:rPr lang="en-US" dirty="0">
                <a:solidFill>
                  <a:srgbClr val="000000"/>
                </a:solidFill>
              </a:rPr>
              <a:t>Wants a strategy to maintain principal                                       and safely grow retirement savings</a:t>
            </a:r>
          </a:p>
          <a:p>
            <a:pPr marL="0" lvl="2">
              <a:lnSpc>
                <a:spcPct val="85000"/>
              </a:lnSpc>
              <a:spcBef>
                <a:spcPts val="3000"/>
              </a:spcBef>
              <a:buClr>
                <a:srgbClr val="FFFFFF"/>
              </a:buClr>
              <a:buSzPct val="110000"/>
            </a:pPr>
            <a:endParaRPr lang="en-US" dirty="0">
              <a:solidFill>
                <a:srgbClr val="000000"/>
              </a:solidFill>
            </a:endParaRPr>
          </a:p>
        </p:txBody>
      </p:sp>
      <p:cxnSp>
        <p:nvCxnSpPr>
          <p:cNvPr id="5" name="Straight Connector 4"/>
          <p:cNvCxnSpPr/>
          <p:nvPr/>
        </p:nvCxnSpPr>
        <p:spPr>
          <a:xfrm>
            <a:off x="804863" y="4745117"/>
            <a:ext cx="349400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3" name="AutoShape 5"/>
          <p:cNvSpPr>
            <a:spLocks noChangeAspect="1" noChangeArrowheads="1" noTextEdit="1"/>
          </p:cNvSpPr>
          <p:nvPr/>
        </p:nvSpPr>
        <p:spPr bwMode="auto">
          <a:xfrm>
            <a:off x="3306763" y="1863510"/>
            <a:ext cx="2530475" cy="3036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Text Box 4">
            <a:extLst>
              <a:ext uri="{FF2B5EF4-FFF2-40B4-BE49-F238E27FC236}">
                <a16:creationId xmlns:a16="http://schemas.microsoft.com/office/drawing/2014/main" id="{3FFA3102-C62A-4015-9733-00324B866AB4}"/>
              </a:ext>
            </a:extLst>
          </p:cNvPr>
          <p:cNvSpPr txBox="1">
            <a:spLocks noChangeArrowheads="1"/>
          </p:cNvSpPr>
          <p:nvPr/>
        </p:nvSpPr>
        <p:spPr bwMode="auto">
          <a:xfrm>
            <a:off x="4138804" y="6112563"/>
            <a:ext cx="4381465" cy="215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3" tIns="45712" rIns="91423" bIns="45712" anchor="b">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20000"/>
              </a:spcBef>
            </a:pPr>
            <a:r>
              <a:rPr lang="en-US" altLang="en-US" sz="800" dirty="0">
                <a:solidFill>
                  <a:schemeClr val="bg1">
                    <a:lumMod val="50000"/>
                  </a:schemeClr>
                </a:solidFill>
              </a:rPr>
              <a:t>Source: LIMRA </a:t>
            </a:r>
            <a:r>
              <a:rPr lang="en-US" sz="800" dirty="0">
                <a:solidFill>
                  <a:schemeClr val="bg1">
                    <a:lumMod val="50000"/>
                  </a:schemeClr>
                </a:solidFill>
              </a:rPr>
              <a:t>Secure Retirement Institute. The Retirement Income Reference Book. 2018</a:t>
            </a:r>
            <a:endParaRPr lang="en-US" altLang="en-US" sz="800" dirty="0">
              <a:solidFill>
                <a:schemeClr val="bg1">
                  <a:lumMod val="50000"/>
                </a:schemeClr>
              </a:solidFill>
            </a:endParaRPr>
          </a:p>
        </p:txBody>
      </p:sp>
      <p:grpSp>
        <p:nvGrpSpPr>
          <p:cNvPr id="4" name="Group 3">
            <a:extLst>
              <a:ext uri="{FF2B5EF4-FFF2-40B4-BE49-F238E27FC236}">
                <a16:creationId xmlns:a16="http://schemas.microsoft.com/office/drawing/2014/main" id="{03DFF9CA-81C9-4080-910C-B26D3E4393A7}"/>
              </a:ext>
            </a:extLst>
          </p:cNvPr>
          <p:cNvGrpSpPr/>
          <p:nvPr/>
        </p:nvGrpSpPr>
        <p:grpSpPr>
          <a:xfrm>
            <a:off x="7023805" y="2634504"/>
            <a:ext cx="1433735" cy="976445"/>
            <a:chOff x="7023805" y="2683932"/>
            <a:chExt cx="1433735" cy="976445"/>
          </a:xfrm>
        </p:grpSpPr>
        <p:sp>
          <p:nvSpPr>
            <p:cNvPr id="107" name="Freeform 106"/>
            <p:cNvSpPr/>
            <p:nvPr/>
          </p:nvSpPr>
          <p:spPr>
            <a:xfrm>
              <a:off x="7382152" y="2754066"/>
              <a:ext cx="1046623" cy="761180"/>
            </a:xfrm>
            <a:custGeom>
              <a:avLst/>
              <a:gdLst>
                <a:gd name="connsiteX0" fmla="*/ 7727 w 1246675"/>
                <a:gd name="connsiteY0" fmla="*/ 417275 h 906673"/>
                <a:gd name="connsiteX1" fmla="*/ 0 w 1246675"/>
                <a:gd name="connsiteY1" fmla="*/ 273032 h 906673"/>
                <a:gd name="connsiteX2" fmla="*/ 337427 w 1246675"/>
                <a:gd name="connsiteY2" fmla="*/ 0 h 906673"/>
                <a:gd name="connsiteX3" fmla="*/ 757278 w 1246675"/>
                <a:gd name="connsiteY3" fmla="*/ 340002 h 906673"/>
                <a:gd name="connsiteX4" fmla="*/ 945309 w 1246675"/>
                <a:gd name="connsiteY4" fmla="*/ 247274 h 906673"/>
                <a:gd name="connsiteX5" fmla="*/ 1246675 w 1246675"/>
                <a:gd name="connsiteY5" fmla="*/ 422427 h 906673"/>
                <a:gd name="connsiteX6" fmla="*/ 1246675 w 1246675"/>
                <a:gd name="connsiteY6" fmla="*/ 906673 h 906673"/>
                <a:gd name="connsiteX7" fmla="*/ 38637 w 1246675"/>
                <a:gd name="connsiteY7" fmla="*/ 906673 h 906673"/>
                <a:gd name="connsiteX8" fmla="*/ 38637 w 1246675"/>
                <a:gd name="connsiteY8" fmla="*/ 860309 h 906673"/>
                <a:gd name="connsiteX9" fmla="*/ 7727 w 1246675"/>
                <a:gd name="connsiteY9" fmla="*/ 417275 h 906673"/>
                <a:gd name="connsiteX0" fmla="*/ 7727 w 1246675"/>
                <a:gd name="connsiteY0" fmla="*/ 417275 h 906673"/>
                <a:gd name="connsiteX1" fmla="*/ 0 w 1246675"/>
                <a:gd name="connsiteY1" fmla="*/ 273032 h 906673"/>
                <a:gd name="connsiteX2" fmla="*/ 337427 w 1246675"/>
                <a:gd name="connsiteY2" fmla="*/ 0 h 906673"/>
                <a:gd name="connsiteX3" fmla="*/ 757278 w 1246675"/>
                <a:gd name="connsiteY3" fmla="*/ 340002 h 906673"/>
                <a:gd name="connsiteX4" fmla="*/ 945309 w 1246675"/>
                <a:gd name="connsiteY4" fmla="*/ 247274 h 906673"/>
                <a:gd name="connsiteX5" fmla="*/ 1246675 w 1246675"/>
                <a:gd name="connsiteY5" fmla="*/ 422427 h 906673"/>
                <a:gd name="connsiteX6" fmla="*/ 1246675 w 1246675"/>
                <a:gd name="connsiteY6" fmla="*/ 906673 h 906673"/>
                <a:gd name="connsiteX7" fmla="*/ 38637 w 1246675"/>
                <a:gd name="connsiteY7" fmla="*/ 906673 h 906673"/>
                <a:gd name="connsiteX8" fmla="*/ 7727 w 1246675"/>
                <a:gd name="connsiteY8" fmla="*/ 417275 h 906673"/>
                <a:gd name="connsiteX0" fmla="*/ 7727 w 1246675"/>
                <a:gd name="connsiteY0" fmla="*/ 417275 h 906673"/>
                <a:gd name="connsiteX1" fmla="*/ 0 w 1246675"/>
                <a:gd name="connsiteY1" fmla="*/ 273032 h 906673"/>
                <a:gd name="connsiteX2" fmla="*/ 337427 w 1246675"/>
                <a:gd name="connsiteY2" fmla="*/ 0 h 906673"/>
                <a:gd name="connsiteX3" fmla="*/ 757278 w 1246675"/>
                <a:gd name="connsiteY3" fmla="*/ 340002 h 906673"/>
                <a:gd name="connsiteX4" fmla="*/ 945309 w 1246675"/>
                <a:gd name="connsiteY4" fmla="*/ 247274 h 906673"/>
                <a:gd name="connsiteX5" fmla="*/ 1246675 w 1246675"/>
                <a:gd name="connsiteY5" fmla="*/ 422427 h 906673"/>
                <a:gd name="connsiteX6" fmla="*/ 1246675 w 1246675"/>
                <a:gd name="connsiteY6" fmla="*/ 906673 h 906673"/>
                <a:gd name="connsiteX7" fmla="*/ 18030 w 1246675"/>
                <a:gd name="connsiteY7" fmla="*/ 906673 h 906673"/>
                <a:gd name="connsiteX8" fmla="*/ 7727 w 1246675"/>
                <a:gd name="connsiteY8" fmla="*/ 417275 h 906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6675" h="906673">
                  <a:moveTo>
                    <a:pt x="7727" y="417275"/>
                  </a:moveTo>
                  <a:lnTo>
                    <a:pt x="0" y="273032"/>
                  </a:lnTo>
                  <a:lnTo>
                    <a:pt x="337427" y="0"/>
                  </a:lnTo>
                  <a:lnTo>
                    <a:pt x="757278" y="340002"/>
                  </a:lnTo>
                  <a:lnTo>
                    <a:pt x="945309" y="247274"/>
                  </a:lnTo>
                  <a:lnTo>
                    <a:pt x="1246675" y="422427"/>
                  </a:lnTo>
                  <a:lnTo>
                    <a:pt x="1246675" y="906673"/>
                  </a:lnTo>
                  <a:lnTo>
                    <a:pt x="18030" y="906673"/>
                  </a:lnTo>
                  <a:lnTo>
                    <a:pt x="7727" y="417275"/>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23"/>
            <p:cNvSpPr>
              <a:spLocks noEditPoints="1"/>
            </p:cNvSpPr>
            <p:nvPr/>
          </p:nvSpPr>
          <p:spPr bwMode="auto">
            <a:xfrm>
              <a:off x="7023805" y="2683932"/>
              <a:ext cx="1381069" cy="829985"/>
            </a:xfrm>
            <a:custGeom>
              <a:avLst/>
              <a:gdLst>
                <a:gd name="T0" fmla="*/ 746 w 854"/>
                <a:gd name="T1" fmla="*/ 135 h 513"/>
                <a:gd name="T2" fmla="*/ 704 w 854"/>
                <a:gd name="T3" fmla="*/ 127 h 513"/>
                <a:gd name="T4" fmla="*/ 703 w 854"/>
                <a:gd name="T5" fmla="*/ 127 h 513"/>
                <a:gd name="T6" fmla="*/ 395 w 854"/>
                <a:gd name="T7" fmla="*/ 0 h 513"/>
                <a:gd name="T8" fmla="*/ 395 w 854"/>
                <a:gd name="T9" fmla="*/ 0 h 513"/>
                <a:gd name="T10" fmla="*/ 207 w 854"/>
                <a:gd name="T11" fmla="*/ 218 h 513"/>
                <a:gd name="T12" fmla="*/ 612 w 854"/>
                <a:gd name="T13" fmla="*/ 241 h 513"/>
                <a:gd name="T14" fmla="*/ 805 w 854"/>
                <a:gd name="T15" fmla="*/ 246 h 513"/>
                <a:gd name="T16" fmla="*/ 792 w 854"/>
                <a:gd name="T17" fmla="*/ 181 h 513"/>
                <a:gd name="T18" fmla="*/ 615 w 854"/>
                <a:gd name="T19" fmla="*/ 246 h 513"/>
                <a:gd name="T20" fmla="*/ 609 w 854"/>
                <a:gd name="T21" fmla="*/ 247 h 513"/>
                <a:gd name="T22" fmla="*/ 218 w 854"/>
                <a:gd name="T23" fmla="*/ 217 h 513"/>
                <a:gd name="T24" fmla="*/ 44 w 854"/>
                <a:gd name="T25" fmla="*/ 313 h 513"/>
                <a:gd name="T26" fmla="*/ 0 w 854"/>
                <a:gd name="T27" fmla="*/ 292 h 513"/>
                <a:gd name="T28" fmla="*/ 21 w 854"/>
                <a:gd name="T29" fmla="*/ 469 h 513"/>
                <a:gd name="T30" fmla="*/ 821 w 854"/>
                <a:gd name="T31" fmla="*/ 513 h 513"/>
                <a:gd name="T32" fmla="*/ 805 w 854"/>
                <a:gd name="T33" fmla="*/ 253 h 513"/>
                <a:gd name="T34" fmla="*/ 44 w 854"/>
                <a:gd name="T35" fmla="*/ 396 h 513"/>
                <a:gd name="T36" fmla="*/ 79 w 854"/>
                <a:gd name="T37" fmla="*/ 469 h 513"/>
                <a:gd name="T38" fmla="*/ 79 w 854"/>
                <a:gd name="T39" fmla="*/ 396 h 513"/>
                <a:gd name="T40" fmla="*/ 82 w 854"/>
                <a:gd name="T41" fmla="*/ 469 h 513"/>
                <a:gd name="T42" fmla="*/ 99 w 854"/>
                <a:gd name="T43" fmla="*/ 469 h 513"/>
                <a:gd name="T44" fmla="*/ 102 w 854"/>
                <a:gd name="T45" fmla="*/ 396 h 513"/>
                <a:gd name="T46" fmla="*/ 139 w 854"/>
                <a:gd name="T47" fmla="*/ 469 h 513"/>
                <a:gd name="T48" fmla="*/ 139 w 854"/>
                <a:gd name="T49" fmla="*/ 396 h 513"/>
                <a:gd name="T50" fmla="*/ 142 w 854"/>
                <a:gd name="T51" fmla="*/ 469 h 513"/>
                <a:gd name="T52" fmla="*/ 159 w 854"/>
                <a:gd name="T53" fmla="*/ 469 h 513"/>
                <a:gd name="T54" fmla="*/ 162 w 854"/>
                <a:gd name="T55" fmla="*/ 396 h 513"/>
                <a:gd name="T56" fmla="*/ 199 w 854"/>
                <a:gd name="T57" fmla="*/ 469 h 513"/>
                <a:gd name="T58" fmla="*/ 199 w 854"/>
                <a:gd name="T59" fmla="*/ 396 h 513"/>
                <a:gd name="T60" fmla="*/ 202 w 854"/>
                <a:gd name="T61" fmla="*/ 469 h 513"/>
                <a:gd name="T62" fmla="*/ 218 w 854"/>
                <a:gd name="T63" fmla="*/ 469 h 513"/>
                <a:gd name="T64" fmla="*/ 287 w 854"/>
                <a:gd name="T65" fmla="*/ 306 h 513"/>
                <a:gd name="T66" fmla="*/ 351 w 854"/>
                <a:gd name="T67" fmla="*/ 391 h 513"/>
                <a:gd name="T68" fmla="*/ 351 w 854"/>
                <a:gd name="T69" fmla="*/ 251 h 513"/>
                <a:gd name="T70" fmla="*/ 354 w 854"/>
                <a:gd name="T71" fmla="*/ 391 h 513"/>
                <a:gd name="T72" fmla="*/ 457 w 854"/>
                <a:gd name="T73" fmla="*/ 391 h 513"/>
                <a:gd name="T74" fmla="*/ 354 w 854"/>
                <a:gd name="T75" fmla="*/ 250 h 513"/>
                <a:gd name="T76" fmla="*/ 457 w 854"/>
                <a:gd name="T77" fmla="*/ 301 h 513"/>
                <a:gd name="T78" fmla="*/ 460 w 854"/>
                <a:gd name="T79" fmla="*/ 304 h 513"/>
                <a:gd name="T80" fmla="*/ 517 w 854"/>
                <a:gd name="T81" fmla="*/ 301 h 513"/>
                <a:gd name="T82" fmla="*/ 517 w 854"/>
                <a:gd name="T83" fmla="*/ 301 h 513"/>
                <a:gd name="T84" fmla="*/ 664 w 854"/>
                <a:gd name="T85" fmla="*/ 388 h 513"/>
                <a:gd name="T86" fmla="*/ 703 w 854"/>
                <a:gd name="T87" fmla="*/ 388 h 513"/>
                <a:gd name="T88" fmla="*/ 664 w 854"/>
                <a:gd name="T89" fmla="*/ 306 h 513"/>
                <a:gd name="T90" fmla="*/ 746 w 854"/>
                <a:gd name="T91" fmla="*/ 388 h 513"/>
                <a:gd name="T92" fmla="*/ 746 w 854"/>
                <a:gd name="T93" fmla="*/ 348 h 513"/>
                <a:gd name="T94" fmla="*/ 706 w 854"/>
                <a:gd name="T95" fmla="*/ 345 h 513"/>
                <a:gd name="T96" fmla="*/ 746 w 854"/>
                <a:gd name="T97" fmla="*/ 345 h 5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54" h="513">
                  <a:moveTo>
                    <a:pt x="792" y="181"/>
                  </a:moveTo>
                  <a:cubicBezTo>
                    <a:pt x="792" y="135"/>
                    <a:pt x="792" y="135"/>
                    <a:pt x="792" y="135"/>
                  </a:cubicBezTo>
                  <a:cubicBezTo>
                    <a:pt x="746" y="135"/>
                    <a:pt x="746" y="135"/>
                    <a:pt x="746" y="135"/>
                  </a:cubicBezTo>
                  <a:cubicBezTo>
                    <a:pt x="746" y="152"/>
                    <a:pt x="746" y="152"/>
                    <a:pt x="746" y="152"/>
                  </a:cubicBezTo>
                  <a:cubicBezTo>
                    <a:pt x="704" y="127"/>
                    <a:pt x="704" y="127"/>
                    <a:pt x="704" y="127"/>
                  </a:cubicBezTo>
                  <a:cubicBezTo>
                    <a:pt x="704" y="127"/>
                    <a:pt x="704" y="127"/>
                    <a:pt x="704" y="127"/>
                  </a:cubicBezTo>
                  <a:cubicBezTo>
                    <a:pt x="704" y="127"/>
                    <a:pt x="704" y="127"/>
                    <a:pt x="704" y="127"/>
                  </a:cubicBezTo>
                  <a:cubicBezTo>
                    <a:pt x="704" y="127"/>
                    <a:pt x="704" y="127"/>
                    <a:pt x="704" y="127"/>
                  </a:cubicBezTo>
                  <a:cubicBezTo>
                    <a:pt x="703" y="127"/>
                    <a:pt x="703" y="127"/>
                    <a:pt x="703" y="127"/>
                  </a:cubicBezTo>
                  <a:cubicBezTo>
                    <a:pt x="616" y="181"/>
                    <a:pt x="616" y="181"/>
                    <a:pt x="616" y="181"/>
                  </a:cubicBezTo>
                  <a:cubicBezTo>
                    <a:pt x="396" y="0"/>
                    <a:pt x="396" y="0"/>
                    <a:pt x="396" y="0"/>
                  </a:cubicBezTo>
                  <a:cubicBezTo>
                    <a:pt x="395" y="0"/>
                    <a:pt x="395" y="0"/>
                    <a:pt x="395" y="0"/>
                  </a:cubicBezTo>
                  <a:cubicBezTo>
                    <a:pt x="395" y="0"/>
                    <a:pt x="395" y="0"/>
                    <a:pt x="395" y="0"/>
                  </a:cubicBezTo>
                  <a:cubicBezTo>
                    <a:pt x="395" y="0"/>
                    <a:pt x="395" y="0"/>
                    <a:pt x="395" y="0"/>
                  </a:cubicBezTo>
                  <a:cubicBezTo>
                    <a:pt x="395" y="0"/>
                    <a:pt x="395" y="0"/>
                    <a:pt x="395" y="0"/>
                  </a:cubicBezTo>
                  <a:cubicBezTo>
                    <a:pt x="170" y="186"/>
                    <a:pt x="170" y="186"/>
                    <a:pt x="170" y="186"/>
                  </a:cubicBezTo>
                  <a:cubicBezTo>
                    <a:pt x="201" y="223"/>
                    <a:pt x="201" y="223"/>
                    <a:pt x="201" y="223"/>
                  </a:cubicBezTo>
                  <a:cubicBezTo>
                    <a:pt x="207" y="218"/>
                    <a:pt x="207" y="218"/>
                    <a:pt x="207" y="218"/>
                  </a:cubicBezTo>
                  <a:cubicBezTo>
                    <a:pt x="207" y="218"/>
                    <a:pt x="207" y="218"/>
                    <a:pt x="207" y="218"/>
                  </a:cubicBezTo>
                  <a:cubicBezTo>
                    <a:pt x="395" y="63"/>
                    <a:pt x="395" y="63"/>
                    <a:pt x="395" y="63"/>
                  </a:cubicBezTo>
                  <a:cubicBezTo>
                    <a:pt x="395" y="63"/>
                    <a:pt x="610" y="240"/>
                    <a:pt x="612" y="241"/>
                  </a:cubicBezTo>
                  <a:cubicBezTo>
                    <a:pt x="616" y="239"/>
                    <a:pt x="704" y="184"/>
                    <a:pt x="704" y="184"/>
                  </a:cubicBezTo>
                  <a:cubicBezTo>
                    <a:pt x="805" y="246"/>
                    <a:pt x="805" y="246"/>
                    <a:pt x="805" y="246"/>
                  </a:cubicBezTo>
                  <a:cubicBezTo>
                    <a:pt x="805" y="246"/>
                    <a:pt x="805" y="246"/>
                    <a:pt x="805" y="246"/>
                  </a:cubicBezTo>
                  <a:cubicBezTo>
                    <a:pt x="829" y="261"/>
                    <a:pt x="829" y="261"/>
                    <a:pt x="829" y="261"/>
                  </a:cubicBezTo>
                  <a:cubicBezTo>
                    <a:pt x="854" y="219"/>
                    <a:pt x="854" y="219"/>
                    <a:pt x="854" y="219"/>
                  </a:cubicBezTo>
                  <a:lnTo>
                    <a:pt x="792" y="181"/>
                  </a:lnTo>
                  <a:close/>
                  <a:moveTo>
                    <a:pt x="805" y="253"/>
                  </a:moveTo>
                  <a:cubicBezTo>
                    <a:pt x="770" y="232"/>
                    <a:pt x="706" y="193"/>
                    <a:pt x="704" y="191"/>
                  </a:cubicBezTo>
                  <a:cubicBezTo>
                    <a:pt x="701" y="193"/>
                    <a:pt x="633" y="235"/>
                    <a:pt x="615" y="246"/>
                  </a:cubicBezTo>
                  <a:cubicBezTo>
                    <a:pt x="615" y="468"/>
                    <a:pt x="615" y="468"/>
                    <a:pt x="615" y="468"/>
                  </a:cubicBezTo>
                  <a:cubicBezTo>
                    <a:pt x="609" y="468"/>
                    <a:pt x="609" y="468"/>
                    <a:pt x="609" y="468"/>
                  </a:cubicBezTo>
                  <a:cubicBezTo>
                    <a:pt x="609" y="247"/>
                    <a:pt x="609" y="247"/>
                    <a:pt x="609" y="247"/>
                  </a:cubicBezTo>
                  <a:cubicBezTo>
                    <a:pt x="609" y="246"/>
                    <a:pt x="608" y="246"/>
                    <a:pt x="608" y="246"/>
                  </a:cubicBezTo>
                  <a:cubicBezTo>
                    <a:pt x="608" y="245"/>
                    <a:pt x="399" y="73"/>
                    <a:pt x="395" y="70"/>
                  </a:cubicBezTo>
                  <a:cubicBezTo>
                    <a:pt x="392" y="73"/>
                    <a:pt x="252" y="189"/>
                    <a:pt x="218" y="217"/>
                  </a:cubicBezTo>
                  <a:cubicBezTo>
                    <a:pt x="218" y="376"/>
                    <a:pt x="218" y="376"/>
                    <a:pt x="218" y="376"/>
                  </a:cubicBezTo>
                  <a:cubicBezTo>
                    <a:pt x="44" y="376"/>
                    <a:pt x="44" y="376"/>
                    <a:pt x="44" y="376"/>
                  </a:cubicBezTo>
                  <a:cubicBezTo>
                    <a:pt x="44" y="313"/>
                    <a:pt x="44" y="313"/>
                    <a:pt x="44" y="313"/>
                  </a:cubicBezTo>
                  <a:cubicBezTo>
                    <a:pt x="212" y="259"/>
                    <a:pt x="212" y="259"/>
                    <a:pt x="212" y="259"/>
                  </a:cubicBezTo>
                  <a:cubicBezTo>
                    <a:pt x="212" y="225"/>
                    <a:pt x="212" y="225"/>
                    <a:pt x="212" y="225"/>
                  </a:cubicBezTo>
                  <a:cubicBezTo>
                    <a:pt x="0" y="292"/>
                    <a:pt x="0" y="292"/>
                    <a:pt x="0" y="292"/>
                  </a:cubicBezTo>
                  <a:cubicBezTo>
                    <a:pt x="0" y="328"/>
                    <a:pt x="0" y="328"/>
                    <a:pt x="0" y="328"/>
                  </a:cubicBezTo>
                  <a:cubicBezTo>
                    <a:pt x="21" y="321"/>
                    <a:pt x="21" y="321"/>
                    <a:pt x="21" y="321"/>
                  </a:cubicBezTo>
                  <a:cubicBezTo>
                    <a:pt x="21" y="469"/>
                    <a:pt x="21" y="469"/>
                    <a:pt x="21" y="469"/>
                  </a:cubicBezTo>
                  <a:cubicBezTo>
                    <a:pt x="3" y="469"/>
                    <a:pt x="3" y="469"/>
                    <a:pt x="3" y="469"/>
                  </a:cubicBezTo>
                  <a:cubicBezTo>
                    <a:pt x="3" y="513"/>
                    <a:pt x="3" y="513"/>
                    <a:pt x="3" y="513"/>
                  </a:cubicBezTo>
                  <a:cubicBezTo>
                    <a:pt x="821" y="513"/>
                    <a:pt x="821" y="513"/>
                    <a:pt x="821" y="513"/>
                  </a:cubicBezTo>
                  <a:cubicBezTo>
                    <a:pt x="821" y="469"/>
                    <a:pt x="821" y="469"/>
                    <a:pt x="821" y="469"/>
                  </a:cubicBezTo>
                  <a:cubicBezTo>
                    <a:pt x="805" y="469"/>
                    <a:pt x="805" y="469"/>
                    <a:pt x="805" y="469"/>
                  </a:cubicBezTo>
                  <a:lnTo>
                    <a:pt x="805" y="253"/>
                  </a:lnTo>
                  <a:close/>
                  <a:moveTo>
                    <a:pt x="59" y="469"/>
                  </a:moveTo>
                  <a:cubicBezTo>
                    <a:pt x="44" y="469"/>
                    <a:pt x="44" y="469"/>
                    <a:pt x="44" y="469"/>
                  </a:cubicBezTo>
                  <a:cubicBezTo>
                    <a:pt x="44" y="396"/>
                    <a:pt x="44" y="396"/>
                    <a:pt x="44" y="396"/>
                  </a:cubicBezTo>
                  <a:cubicBezTo>
                    <a:pt x="59" y="396"/>
                    <a:pt x="59" y="396"/>
                    <a:pt x="59" y="396"/>
                  </a:cubicBezTo>
                  <a:lnTo>
                    <a:pt x="59" y="469"/>
                  </a:lnTo>
                  <a:close/>
                  <a:moveTo>
                    <a:pt x="79" y="469"/>
                  </a:moveTo>
                  <a:cubicBezTo>
                    <a:pt x="62" y="469"/>
                    <a:pt x="62" y="469"/>
                    <a:pt x="62" y="469"/>
                  </a:cubicBezTo>
                  <a:cubicBezTo>
                    <a:pt x="62" y="396"/>
                    <a:pt x="62" y="396"/>
                    <a:pt x="62" y="396"/>
                  </a:cubicBezTo>
                  <a:cubicBezTo>
                    <a:pt x="79" y="396"/>
                    <a:pt x="79" y="396"/>
                    <a:pt x="79" y="396"/>
                  </a:cubicBezTo>
                  <a:lnTo>
                    <a:pt x="79" y="469"/>
                  </a:lnTo>
                  <a:close/>
                  <a:moveTo>
                    <a:pt x="99" y="469"/>
                  </a:moveTo>
                  <a:cubicBezTo>
                    <a:pt x="82" y="469"/>
                    <a:pt x="82" y="469"/>
                    <a:pt x="82" y="469"/>
                  </a:cubicBezTo>
                  <a:cubicBezTo>
                    <a:pt x="82" y="396"/>
                    <a:pt x="82" y="396"/>
                    <a:pt x="82" y="396"/>
                  </a:cubicBezTo>
                  <a:cubicBezTo>
                    <a:pt x="99" y="396"/>
                    <a:pt x="99" y="396"/>
                    <a:pt x="99" y="396"/>
                  </a:cubicBezTo>
                  <a:lnTo>
                    <a:pt x="99" y="469"/>
                  </a:lnTo>
                  <a:close/>
                  <a:moveTo>
                    <a:pt x="119" y="469"/>
                  </a:moveTo>
                  <a:cubicBezTo>
                    <a:pt x="102" y="469"/>
                    <a:pt x="102" y="469"/>
                    <a:pt x="102" y="469"/>
                  </a:cubicBezTo>
                  <a:cubicBezTo>
                    <a:pt x="102" y="396"/>
                    <a:pt x="102" y="396"/>
                    <a:pt x="102" y="396"/>
                  </a:cubicBezTo>
                  <a:cubicBezTo>
                    <a:pt x="119" y="396"/>
                    <a:pt x="119" y="396"/>
                    <a:pt x="119" y="396"/>
                  </a:cubicBezTo>
                  <a:lnTo>
                    <a:pt x="119" y="469"/>
                  </a:lnTo>
                  <a:close/>
                  <a:moveTo>
                    <a:pt x="139" y="469"/>
                  </a:moveTo>
                  <a:cubicBezTo>
                    <a:pt x="122" y="469"/>
                    <a:pt x="122" y="469"/>
                    <a:pt x="122" y="469"/>
                  </a:cubicBezTo>
                  <a:cubicBezTo>
                    <a:pt x="122" y="396"/>
                    <a:pt x="122" y="396"/>
                    <a:pt x="122" y="396"/>
                  </a:cubicBezTo>
                  <a:cubicBezTo>
                    <a:pt x="139" y="396"/>
                    <a:pt x="139" y="396"/>
                    <a:pt x="139" y="396"/>
                  </a:cubicBezTo>
                  <a:lnTo>
                    <a:pt x="139" y="469"/>
                  </a:lnTo>
                  <a:close/>
                  <a:moveTo>
                    <a:pt x="159" y="469"/>
                  </a:moveTo>
                  <a:cubicBezTo>
                    <a:pt x="142" y="469"/>
                    <a:pt x="142" y="469"/>
                    <a:pt x="142" y="469"/>
                  </a:cubicBezTo>
                  <a:cubicBezTo>
                    <a:pt x="142" y="396"/>
                    <a:pt x="142" y="396"/>
                    <a:pt x="142" y="396"/>
                  </a:cubicBezTo>
                  <a:cubicBezTo>
                    <a:pt x="159" y="396"/>
                    <a:pt x="159" y="396"/>
                    <a:pt x="159" y="396"/>
                  </a:cubicBezTo>
                  <a:lnTo>
                    <a:pt x="159" y="469"/>
                  </a:lnTo>
                  <a:close/>
                  <a:moveTo>
                    <a:pt x="179" y="469"/>
                  </a:moveTo>
                  <a:cubicBezTo>
                    <a:pt x="162" y="469"/>
                    <a:pt x="162" y="469"/>
                    <a:pt x="162" y="469"/>
                  </a:cubicBezTo>
                  <a:cubicBezTo>
                    <a:pt x="162" y="396"/>
                    <a:pt x="162" y="396"/>
                    <a:pt x="162" y="396"/>
                  </a:cubicBezTo>
                  <a:cubicBezTo>
                    <a:pt x="179" y="396"/>
                    <a:pt x="179" y="396"/>
                    <a:pt x="179" y="396"/>
                  </a:cubicBezTo>
                  <a:lnTo>
                    <a:pt x="179" y="469"/>
                  </a:lnTo>
                  <a:close/>
                  <a:moveTo>
                    <a:pt x="199" y="469"/>
                  </a:moveTo>
                  <a:cubicBezTo>
                    <a:pt x="182" y="469"/>
                    <a:pt x="182" y="469"/>
                    <a:pt x="182" y="469"/>
                  </a:cubicBezTo>
                  <a:cubicBezTo>
                    <a:pt x="182" y="396"/>
                    <a:pt x="182" y="396"/>
                    <a:pt x="182" y="396"/>
                  </a:cubicBezTo>
                  <a:cubicBezTo>
                    <a:pt x="199" y="396"/>
                    <a:pt x="199" y="396"/>
                    <a:pt x="199" y="396"/>
                  </a:cubicBezTo>
                  <a:lnTo>
                    <a:pt x="199" y="469"/>
                  </a:lnTo>
                  <a:close/>
                  <a:moveTo>
                    <a:pt x="218" y="469"/>
                  </a:moveTo>
                  <a:cubicBezTo>
                    <a:pt x="202" y="469"/>
                    <a:pt x="202" y="469"/>
                    <a:pt x="202" y="469"/>
                  </a:cubicBezTo>
                  <a:cubicBezTo>
                    <a:pt x="202" y="396"/>
                    <a:pt x="202" y="396"/>
                    <a:pt x="202" y="396"/>
                  </a:cubicBezTo>
                  <a:cubicBezTo>
                    <a:pt x="218" y="396"/>
                    <a:pt x="218" y="396"/>
                    <a:pt x="218" y="396"/>
                  </a:cubicBezTo>
                  <a:lnTo>
                    <a:pt x="218" y="469"/>
                  </a:lnTo>
                  <a:close/>
                  <a:moveTo>
                    <a:pt x="351" y="391"/>
                  </a:moveTo>
                  <a:cubicBezTo>
                    <a:pt x="287" y="391"/>
                    <a:pt x="287" y="391"/>
                    <a:pt x="287" y="391"/>
                  </a:cubicBezTo>
                  <a:cubicBezTo>
                    <a:pt x="287" y="306"/>
                    <a:pt x="287" y="306"/>
                    <a:pt x="287" y="306"/>
                  </a:cubicBezTo>
                  <a:cubicBezTo>
                    <a:pt x="287" y="305"/>
                    <a:pt x="287" y="305"/>
                    <a:pt x="287" y="304"/>
                  </a:cubicBezTo>
                  <a:cubicBezTo>
                    <a:pt x="351" y="304"/>
                    <a:pt x="351" y="304"/>
                    <a:pt x="351" y="304"/>
                  </a:cubicBezTo>
                  <a:lnTo>
                    <a:pt x="351" y="391"/>
                  </a:lnTo>
                  <a:close/>
                  <a:moveTo>
                    <a:pt x="351" y="301"/>
                  </a:moveTo>
                  <a:cubicBezTo>
                    <a:pt x="287" y="301"/>
                    <a:pt x="287" y="301"/>
                    <a:pt x="287" y="301"/>
                  </a:cubicBezTo>
                  <a:cubicBezTo>
                    <a:pt x="287" y="300"/>
                    <a:pt x="304" y="266"/>
                    <a:pt x="351" y="251"/>
                  </a:cubicBezTo>
                  <a:lnTo>
                    <a:pt x="351" y="301"/>
                  </a:lnTo>
                  <a:close/>
                  <a:moveTo>
                    <a:pt x="457" y="391"/>
                  </a:moveTo>
                  <a:cubicBezTo>
                    <a:pt x="354" y="391"/>
                    <a:pt x="354" y="391"/>
                    <a:pt x="354" y="391"/>
                  </a:cubicBezTo>
                  <a:cubicBezTo>
                    <a:pt x="354" y="304"/>
                    <a:pt x="354" y="304"/>
                    <a:pt x="354" y="304"/>
                  </a:cubicBezTo>
                  <a:cubicBezTo>
                    <a:pt x="457" y="304"/>
                    <a:pt x="457" y="304"/>
                    <a:pt x="457" y="304"/>
                  </a:cubicBezTo>
                  <a:lnTo>
                    <a:pt x="457" y="391"/>
                  </a:lnTo>
                  <a:close/>
                  <a:moveTo>
                    <a:pt x="457" y="301"/>
                  </a:moveTo>
                  <a:cubicBezTo>
                    <a:pt x="354" y="301"/>
                    <a:pt x="354" y="301"/>
                    <a:pt x="354" y="301"/>
                  </a:cubicBezTo>
                  <a:cubicBezTo>
                    <a:pt x="354" y="250"/>
                    <a:pt x="354" y="250"/>
                    <a:pt x="354" y="250"/>
                  </a:cubicBezTo>
                  <a:cubicBezTo>
                    <a:pt x="368" y="246"/>
                    <a:pt x="383" y="243"/>
                    <a:pt x="402" y="243"/>
                  </a:cubicBezTo>
                  <a:cubicBezTo>
                    <a:pt x="424" y="243"/>
                    <a:pt x="442" y="247"/>
                    <a:pt x="457" y="253"/>
                  </a:cubicBezTo>
                  <a:lnTo>
                    <a:pt x="457" y="301"/>
                  </a:lnTo>
                  <a:close/>
                  <a:moveTo>
                    <a:pt x="517" y="391"/>
                  </a:moveTo>
                  <a:cubicBezTo>
                    <a:pt x="460" y="391"/>
                    <a:pt x="460" y="391"/>
                    <a:pt x="460" y="391"/>
                  </a:cubicBezTo>
                  <a:cubicBezTo>
                    <a:pt x="460" y="304"/>
                    <a:pt x="460" y="304"/>
                    <a:pt x="460" y="304"/>
                  </a:cubicBezTo>
                  <a:cubicBezTo>
                    <a:pt x="517" y="304"/>
                    <a:pt x="517" y="304"/>
                    <a:pt x="517" y="304"/>
                  </a:cubicBezTo>
                  <a:lnTo>
                    <a:pt x="517" y="391"/>
                  </a:lnTo>
                  <a:close/>
                  <a:moveTo>
                    <a:pt x="517" y="301"/>
                  </a:moveTo>
                  <a:cubicBezTo>
                    <a:pt x="460" y="301"/>
                    <a:pt x="460" y="301"/>
                    <a:pt x="460" y="301"/>
                  </a:cubicBezTo>
                  <a:cubicBezTo>
                    <a:pt x="460" y="254"/>
                    <a:pt x="460" y="254"/>
                    <a:pt x="460" y="254"/>
                  </a:cubicBezTo>
                  <a:cubicBezTo>
                    <a:pt x="500" y="270"/>
                    <a:pt x="515" y="298"/>
                    <a:pt x="517" y="301"/>
                  </a:cubicBezTo>
                  <a:cubicBezTo>
                    <a:pt x="517" y="301"/>
                    <a:pt x="517" y="301"/>
                    <a:pt x="517" y="301"/>
                  </a:cubicBezTo>
                  <a:close/>
                  <a:moveTo>
                    <a:pt x="703" y="388"/>
                  </a:moveTo>
                  <a:cubicBezTo>
                    <a:pt x="664" y="388"/>
                    <a:pt x="664" y="388"/>
                    <a:pt x="664" y="388"/>
                  </a:cubicBezTo>
                  <a:cubicBezTo>
                    <a:pt x="664" y="348"/>
                    <a:pt x="664" y="348"/>
                    <a:pt x="664" y="348"/>
                  </a:cubicBezTo>
                  <a:cubicBezTo>
                    <a:pt x="703" y="348"/>
                    <a:pt x="703" y="348"/>
                    <a:pt x="703" y="348"/>
                  </a:cubicBezTo>
                  <a:lnTo>
                    <a:pt x="703" y="388"/>
                  </a:lnTo>
                  <a:close/>
                  <a:moveTo>
                    <a:pt x="703" y="345"/>
                  </a:moveTo>
                  <a:cubicBezTo>
                    <a:pt x="664" y="345"/>
                    <a:pt x="664" y="345"/>
                    <a:pt x="664" y="345"/>
                  </a:cubicBezTo>
                  <a:cubicBezTo>
                    <a:pt x="664" y="306"/>
                    <a:pt x="664" y="306"/>
                    <a:pt x="664" y="306"/>
                  </a:cubicBezTo>
                  <a:cubicBezTo>
                    <a:pt x="703" y="306"/>
                    <a:pt x="703" y="306"/>
                    <a:pt x="703" y="306"/>
                  </a:cubicBezTo>
                  <a:lnTo>
                    <a:pt x="703" y="345"/>
                  </a:lnTo>
                  <a:close/>
                  <a:moveTo>
                    <a:pt x="746" y="388"/>
                  </a:moveTo>
                  <a:cubicBezTo>
                    <a:pt x="706" y="388"/>
                    <a:pt x="706" y="388"/>
                    <a:pt x="706" y="388"/>
                  </a:cubicBezTo>
                  <a:cubicBezTo>
                    <a:pt x="706" y="348"/>
                    <a:pt x="706" y="348"/>
                    <a:pt x="706" y="348"/>
                  </a:cubicBezTo>
                  <a:cubicBezTo>
                    <a:pt x="746" y="348"/>
                    <a:pt x="746" y="348"/>
                    <a:pt x="746" y="348"/>
                  </a:cubicBezTo>
                  <a:lnTo>
                    <a:pt x="746" y="388"/>
                  </a:lnTo>
                  <a:close/>
                  <a:moveTo>
                    <a:pt x="746" y="345"/>
                  </a:moveTo>
                  <a:cubicBezTo>
                    <a:pt x="706" y="345"/>
                    <a:pt x="706" y="345"/>
                    <a:pt x="706" y="345"/>
                  </a:cubicBezTo>
                  <a:cubicBezTo>
                    <a:pt x="706" y="306"/>
                    <a:pt x="706" y="306"/>
                    <a:pt x="706" y="306"/>
                  </a:cubicBezTo>
                  <a:cubicBezTo>
                    <a:pt x="746" y="306"/>
                    <a:pt x="746" y="306"/>
                    <a:pt x="746" y="306"/>
                  </a:cubicBezTo>
                  <a:lnTo>
                    <a:pt x="746" y="345"/>
                  </a:lnTo>
                  <a:close/>
                </a:path>
              </a:pathLst>
            </a:custGeom>
            <a:solidFill>
              <a:schemeClr val="accent5">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20" name="Group 119"/>
            <p:cNvGrpSpPr/>
            <p:nvPr/>
          </p:nvGrpSpPr>
          <p:grpSpPr>
            <a:xfrm>
              <a:off x="7918637" y="2869255"/>
              <a:ext cx="502661" cy="682546"/>
              <a:chOff x="8122196" y="2698939"/>
              <a:chExt cx="649579" cy="842620"/>
            </a:xfrm>
          </p:grpSpPr>
          <p:grpSp>
            <p:nvGrpSpPr>
              <p:cNvPr id="90" name="Group 89"/>
              <p:cNvGrpSpPr/>
              <p:nvPr/>
            </p:nvGrpSpPr>
            <p:grpSpPr>
              <a:xfrm>
                <a:off x="8432871" y="2840312"/>
                <a:ext cx="338904" cy="679555"/>
                <a:chOff x="4336256" y="1165225"/>
                <a:chExt cx="307975" cy="617538"/>
              </a:xfrm>
              <a:solidFill>
                <a:schemeClr val="accent5">
                  <a:lumMod val="60000"/>
                  <a:lumOff val="40000"/>
                </a:schemeClr>
              </a:solidFill>
            </p:grpSpPr>
            <p:sp>
              <p:nvSpPr>
                <p:cNvPr id="91" name="Freeform 66"/>
                <p:cNvSpPr>
                  <a:spLocks/>
                </p:cNvSpPr>
                <p:nvPr/>
              </p:nvSpPr>
              <p:spPr bwMode="auto">
                <a:xfrm>
                  <a:off x="4336256" y="1290638"/>
                  <a:ext cx="307975" cy="492125"/>
                </a:xfrm>
                <a:custGeom>
                  <a:avLst/>
                  <a:gdLst>
                    <a:gd name="T0" fmla="*/ 498 w 504"/>
                    <a:gd name="T1" fmla="*/ 298 h 802"/>
                    <a:gd name="T2" fmla="*/ 421 w 504"/>
                    <a:gd name="T3" fmla="*/ 29 h 802"/>
                    <a:gd name="T4" fmla="*/ 391 w 504"/>
                    <a:gd name="T5" fmla="*/ 1 h 802"/>
                    <a:gd name="T6" fmla="*/ 385 w 504"/>
                    <a:gd name="T7" fmla="*/ 0 h 802"/>
                    <a:gd name="T8" fmla="*/ 347 w 504"/>
                    <a:gd name="T9" fmla="*/ 0 h 802"/>
                    <a:gd name="T10" fmla="*/ 157 w 504"/>
                    <a:gd name="T11" fmla="*/ 0 h 802"/>
                    <a:gd name="T12" fmla="*/ 119 w 504"/>
                    <a:gd name="T13" fmla="*/ 0 h 802"/>
                    <a:gd name="T14" fmla="*/ 113 w 504"/>
                    <a:gd name="T15" fmla="*/ 1 h 802"/>
                    <a:gd name="T16" fmla="*/ 83 w 504"/>
                    <a:gd name="T17" fmla="*/ 29 h 802"/>
                    <a:gd name="T18" fmla="*/ 6 w 504"/>
                    <a:gd name="T19" fmla="*/ 298 h 802"/>
                    <a:gd name="T20" fmla="*/ 33 w 504"/>
                    <a:gd name="T21" fmla="*/ 346 h 802"/>
                    <a:gd name="T22" fmla="*/ 81 w 504"/>
                    <a:gd name="T23" fmla="*/ 319 h 802"/>
                    <a:gd name="T24" fmla="*/ 148 w 504"/>
                    <a:gd name="T25" fmla="*/ 85 h 802"/>
                    <a:gd name="T26" fmla="*/ 157 w 504"/>
                    <a:gd name="T27" fmla="*/ 85 h 802"/>
                    <a:gd name="T28" fmla="*/ 157 w 504"/>
                    <a:gd name="T29" fmla="*/ 100 h 802"/>
                    <a:gd name="T30" fmla="*/ 40 w 504"/>
                    <a:gd name="T31" fmla="*/ 522 h 802"/>
                    <a:gd name="T32" fmla="*/ 157 w 504"/>
                    <a:gd name="T33" fmla="*/ 522 h 802"/>
                    <a:gd name="T34" fmla="*/ 157 w 504"/>
                    <a:gd name="T35" fmla="*/ 751 h 802"/>
                    <a:gd name="T36" fmla="*/ 201 w 504"/>
                    <a:gd name="T37" fmla="*/ 802 h 802"/>
                    <a:gd name="T38" fmla="*/ 244 w 504"/>
                    <a:gd name="T39" fmla="*/ 751 h 802"/>
                    <a:gd name="T40" fmla="*/ 244 w 504"/>
                    <a:gd name="T41" fmla="*/ 522 h 802"/>
                    <a:gd name="T42" fmla="*/ 260 w 504"/>
                    <a:gd name="T43" fmla="*/ 522 h 802"/>
                    <a:gd name="T44" fmla="*/ 260 w 504"/>
                    <a:gd name="T45" fmla="*/ 751 h 802"/>
                    <a:gd name="T46" fmla="*/ 303 w 504"/>
                    <a:gd name="T47" fmla="*/ 802 h 802"/>
                    <a:gd name="T48" fmla="*/ 347 w 504"/>
                    <a:gd name="T49" fmla="*/ 751 h 802"/>
                    <a:gd name="T50" fmla="*/ 347 w 504"/>
                    <a:gd name="T51" fmla="*/ 522 h 802"/>
                    <a:gd name="T52" fmla="*/ 464 w 504"/>
                    <a:gd name="T53" fmla="*/ 522 h 802"/>
                    <a:gd name="T54" fmla="*/ 347 w 504"/>
                    <a:gd name="T55" fmla="*/ 100 h 802"/>
                    <a:gd name="T56" fmla="*/ 347 w 504"/>
                    <a:gd name="T57" fmla="*/ 85 h 802"/>
                    <a:gd name="T58" fmla="*/ 356 w 504"/>
                    <a:gd name="T59" fmla="*/ 85 h 802"/>
                    <a:gd name="T60" fmla="*/ 423 w 504"/>
                    <a:gd name="T61" fmla="*/ 319 h 802"/>
                    <a:gd name="T62" fmla="*/ 471 w 504"/>
                    <a:gd name="T63" fmla="*/ 346 h 802"/>
                    <a:gd name="T64" fmla="*/ 498 w 504"/>
                    <a:gd name="T65" fmla="*/ 298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4" h="802">
                      <a:moveTo>
                        <a:pt x="498" y="298"/>
                      </a:moveTo>
                      <a:cubicBezTo>
                        <a:pt x="421" y="29"/>
                        <a:pt x="421" y="29"/>
                        <a:pt x="421" y="29"/>
                      </a:cubicBezTo>
                      <a:cubicBezTo>
                        <a:pt x="417" y="14"/>
                        <a:pt x="405" y="4"/>
                        <a:pt x="391" y="1"/>
                      </a:cubicBezTo>
                      <a:cubicBezTo>
                        <a:pt x="389" y="0"/>
                        <a:pt x="387" y="0"/>
                        <a:pt x="385" y="0"/>
                      </a:cubicBezTo>
                      <a:cubicBezTo>
                        <a:pt x="347" y="0"/>
                        <a:pt x="347" y="0"/>
                        <a:pt x="347" y="0"/>
                      </a:cubicBezTo>
                      <a:cubicBezTo>
                        <a:pt x="157" y="0"/>
                        <a:pt x="157" y="0"/>
                        <a:pt x="157" y="0"/>
                      </a:cubicBezTo>
                      <a:cubicBezTo>
                        <a:pt x="119" y="0"/>
                        <a:pt x="119" y="0"/>
                        <a:pt x="119" y="0"/>
                      </a:cubicBezTo>
                      <a:cubicBezTo>
                        <a:pt x="117" y="0"/>
                        <a:pt x="115" y="0"/>
                        <a:pt x="113" y="1"/>
                      </a:cubicBezTo>
                      <a:cubicBezTo>
                        <a:pt x="99" y="4"/>
                        <a:pt x="87" y="14"/>
                        <a:pt x="83" y="29"/>
                      </a:cubicBezTo>
                      <a:cubicBezTo>
                        <a:pt x="6" y="298"/>
                        <a:pt x="6" y="298"/>
                        <a:pt x="6" y="298"/>
                      </a:cubicBezTo>
                      <a:cubicBezTo>
                        <a:pt x="0" y="318"/>
                        <a:pt x="12" y="340"/>
                        <a:pt x="33" y="346"/>
                      </a:cubicBezTo>
                      <a:cubicBezTo>
                        <a:pt x="53" y="352"/>
                        <a:pt x="75" y="340"/>
                        <a:pt x="81" y="319"/>
                      </a:cubicBezTo>
                      <a:cubicBezTo>
                        <a:pt x="148" y="85"/>
                        <a:pt x="148" y="85"/>
                        <a:pt x="148" y="85"/>
                      </a:cubicBezTo>
                      <a:cubicBezTo>
                        <a:pt x="157" y="85"/>
                        <a:pt x="157" y="85"/>
                        <a:pt x="157" y="85"/>
                      </a:cubicBezTo>
                      <a:cubicBezTo>
                        <a:pt x="157" y="100"/>
                        <a:pt x="157" y="100"/>
                        <a:pt x="157" y="100"/>
                      </a:cubicBezTo>
                      <a:cubicBezTo>
                        <a:pt x="40" y="522"/>
                        <a:pt x="40" y="522"/>
                        <a:pt x="40" y="522"/>
                      </a:cubicBezTo>
                      <a:cubicBezTo>
                        <a:pt x="157" y="522"/>
                        <a:pt x="157" y="522"/>
                        <a:pt x="157" y="522"/>
                      </a:cubicBezTo>
                      <a:cubicBezTo>
                        <a:pt x="157" y="751"/>
                        <a:pt x="157" y="751"/>
                        <a:pt x="157" y="751"/>
                      </a:cubicBezTo>
                      <a:cubicBezTo>
                        <a:pt x="157" y="779"/>
                        <a:pt x="177" y="802"/>
                        <a:pt x="201" y="802"/>
                      </a:cubicBezTo>
                      <a:cubicBezTo>
                        <a:pt x="224" y="802"/>
                        <a:pt x="244" y="779"/>
                        <a:pt x="244" y="751"/>
                      </a:cubicBezTo>
                      <a:cubicBezTo>
                        <a:pt x="244" y="522"/>
                        <a:pt x="244" y="522"/>
                        <a:pt x="244" y="522"/>
                      </a:cubicBezTo>
                      <a:cubicBezTo>
                        <a:pt x="260" y="522"/>
                        <a:pt x="260" y="522"/>
                        <a:pt x="260" y="522"/>
                      </a:cubicBezTo>
                      <a:cubicBezTo>
                        <a:pt x="260" y="751"/>
                        <a:pt x="260" y="751"/>
                        <a:pt x="260" y="751"/>
                      </a:cubicBezTo>
                      <a:cubicBezTo>
                        <a:pt x="260" y="779"/>
                        <a:pt x="280" y="802"/>
                        <a:pt x="303" y="802"/>
                      </a:cubicBezTo>
                      <a:cubicBezTo>
                        <a:pt x="327" y="802"/>
                        <a:pt x="347" y="779"/>
                        <a:pt x="347" y="751"/>
                      </a:cubicBezTo>
                      <a:cubicBezTo>
                        <a:pt x="347" y="522"/>
                        <a:pt x="347" y="522"/>
                        <a:pt x="347" y="522"/>
                      </a:cubicBezTo>
                      <a:cubicBezTo>
                        <a:pt x="464" y="522"/>
                        <a:pt x="464" y="522"/>
                        <a:pt x="464" y="522"/>
                      </a:cubicBezTo>
                      <a:cubicBezTo>
                        <a:pt x="347" y="100"/>
                        <a:pt x="347" y="100"/>
                        <a:pt x="347" y="100"/>
                      </a:cubicBezTo>
                      <a:cubicBezTo>
                        <a:pt x="347" y="85"/>
                        <a:pt x="347" y="85"/>
                        <a:pt x="347" y="85"/>
                      </a:cubicBezTo>
                      <a:cubicBezTo>
                        <a:pt x="356" y="85"/>
                        <a:pt x="356" y="85"/>
                        <a:pt x="356" y="85"/>
                      </a:cubicBezTo>
                      <a:cubicBezTo>
                        <a:pt x="423" y="319"/>
                        <a:pt x="423" y="319"/>
                        <a:pt x="423" y="319"/>
                      </a:cubicBezTo>
                      <a:cubicBezTo>
                        <a:pt x="429" y="340"/>
                        <a:pt x="451" y="352"/>
                        <a:pt x="471" y="346"/>
                      </a:cubicBezTo>
                      <a:cubicBezTo>
                        <a:pt x="492" y="340"/>
                        <a:pt x="504" y="318"/>
                        <a:pt x="498" y="298"/>
                      </a:cubicBezTo>
                      <a:close/>
                    </a:path>
                  </a:pathLst>
                </a:custGeom>
                <a:grpFill/>
                <a:ln w="38100">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92" name="Oval 67"/>
                <p:cNvSpPr>
                  <a:spLocks noChangeArrowheads="1"/>
                </p:cNvSpPr>
                <p:nvPr/>
              </p:nvSpPr>
              <p:spPr bwMode="auto">
                <a:xfrm>
                  <a:off x="4434681" y="1165225"/>
                  <a:ext cx="109538" cy="109538"/>
                </a:xfrm>
                <a:prstGeom prst="ellipse">
                  <a:avLst/>
                </a:prstGeom>
                <a:grpFill/>
                <a:ln w="38100">
                  <a:solidFill>
                    <a:schemeClr val="bg1"/>
                  </a:solidFill>
                </a:ln>
              </p:spPr>
              <p:txBody>
                <a:bodyPr vert="horz" wrap="square" lIns="91440" tIns="45720" rIns="91440" bIns="45720" numCol="1" anchor="t" anchorCtr="0" compatLnSpc="1">
                  <a:prstTxWarp prst="textNoShape">
                    <a:avLst/>
                  </a:prstTxWarp>
                </a:bodyPr>
                <a:lstStyle/>
                <a:p>
                  <a:endParaRPr lang="en-US"/>
                </a:p>
              </p:txBody>
            </p:sp>
          </p:grpSp>
          <p:grpSp>
            <p:nvGrpSpPr>
              <p:cNvPr id="93" name="Group 92"/>
              <p:cNvGrpSpPr/>
              <p:nvPr/>
            </p:nvGrpSpPr>
            <p:grpSpPr>
              <a:xfrm>
                <a:off x="8122196" y="2698939"/>
                <a:ext cx="260870" cy="842620"/>
                <a:chOff x="791369" y="1139825"/>
                <a:chExt cx="220663" cy="642938"/>
              </a:xfrm>
              <a:solidFill>
                <a:schemeClr val="accent5">
                  <a:lumMod val="60000"/>
                  <a:lumOff val="40000"/>
                </a:schemeClr>
              </a:solidFill>
            </p:grpSpPr>
            <p:sp>
              <p:nvSpPr>
                <p:cNvPr id="94" name="Freeform 86"/>
                <p:cNvSpPr>
                  <a:spLocks/>
                </p:cNvSpPr>
                <p:nvPr/>
              </p:nvSpPr>
              <p:spPr bwMode="auto">
                <a:xfrm>
                  <a:off x="791369" y="1263650"/>
                  <a:ext cx="220663" cy="519113"/>
                </a:xfrm>
                <a:custGeom>
                  <a:avLst/>
                  <a:gdLst>
                    <a:gd name="T0" fmla="*/ 323 w 361"/>
                    <a:gd name="T1" fmla="*/ 0 h 847"/>
                    <a:gd name="T2" fmla="*/ 322 w 361"/>
                    <a:gd name="T3" fmla="*/ 0 h 847"/>
                    <a:gd name="T4" fmla="*/ 321 w 361"/>
                    <a:gd name="T5" fmla="*/ 0 h 847"/>
                    <a:gd name="T6" fmla="*/ 275 w 361"/>
                    <a:gd name="T7" fmla="*/ 0 h 847"/>
                    <a:gd name="T8" fmla="*/ 86 w 361"/>
                    <a:gd name="T9" fmla="*/ 0 h 847"/>
                    <a:gd name="T10" fmla="*/ 40 w 361"/>
                    <a:gd name="T11" fmla="*/ 0 h 847"/>
                    <a:gd name="T12" fmla="*/ 39 w 361"/>
                    <a:gd name="T13" fmla="*/ 0 h 847"/>
                    <a:gd name="T14" fmla="*/ 38 w 361"/>
                    <a:gd name="T15" fmla="*/ 0 h 847"/>
                    <a:gd name="T16" fmla="*/ 0 w 361"/>
                    <a:gd name="T17" fmla="*/ 44 h 847"/>
                    <a:gd name="T18" fmla="*/ 0 w 361"/>
                    <a:gd name="T19" fmla="*/ 358 h 847"/>
                    <a:gd name="T20" fmla="*/ 38 w 361"/>
                    <a:gd name="T21" fmla="*/ 402 h 847"/>
                    <a:gd name="T22" fmla="*/ 75 w 361"/>
                    <a:gd name="T23" fmla="*/ 358 h 847"/>
                    <a:gd name="T24" fmla="*/ 75 w 361"/>
                    <a:gd name="T25" fmla="*/ 90 h 847"/>
                    <a:gd name="T26" fmla="*/ 86 w 361"/>
                    <a:gd name="T27" fmla="*/ 90 h 847"/>
                    <a:gd name="T28" fmla="*/ 86 w 361"/>
                    <a:gd name="T29" fmla="*/ 439 h 847"/>
                    <a:gd name="T30" fmla="*/ 86 w 361"/>
                    <a:gd name="T31" fmla="*/ 796 h 847"/>
                    <a:gd name="T32" fmla="*/ 129 w 361"/>
                    <a:gd name="T33" fmla="*/ 847 h 847"/>
                    <a:gd name="T34" fmla="*/ 173 w 361"/>
                    <a:gd name="T35" fmla="*/ 796 h 847"/>
                    <a:gd name="T36" fmla="*/ 173 w 361"/>
                    <a:gd name="T37" fmla="*/ 439 h 847"/>
                    <a:gd name="T38" fmla="*/ 188 w 361"/>
                    <a:gd name="T39" fmla="*/ 439 h 847"/>
                    <a:gd name="T40" fmla="*/ 188 w 361"/>
                    <a:gd name="T41" fmla="*/ 796 h 847"/>
                    <a:gd name="T42" fmla="*/ 231 w 361"/>
                    <a:gd name="T43" fmla="*/ 847 h 847"/>
                    <a:gd name="T44" fmla="*/ 275 w 361"/>
                    <a:gd name="T45" fmla="*/ 796 h 847"/>
                    <a:gd name="T46" fmla="*/ 275 w 361"/>
                    <a:gd name="T47" fmla="*/ 439 h 847"/>
                    <a:gd name="T48" fmla="*/ 275 w 361"/>
                    <a:gd name="T49" fmla="*/ 90 h 847"/>
                    <a:gd name="T50" fmla="*/ 285 w 361"/>
                    <a:gd name="T51" fmla="*/ 90 h 847"/>
                    <a:gd name="T52" fmla="*/ 285 w 361"/>
                    <a:gd name="T53" fmla="*/ 358 h 847"/>
                    <a:gd name="T54" fmla="*/ 323 w 361"/>
                    <a:gd name="T55" fmla="*/ 402 h 847"/>
                    <a:gd name="T56" fmla="*/ 361 w 361"/>
                    <a:gd name="T57" fmla="*/ 358 h 847"/>
                    <a:gd name="T58" fmla="*/ 361 w 361"/>
                    <a:gd name="T59" fmla="*/ 44 h 847"/>
                    <a:gd name="T60" fmla="*/ 323 w 361"/>
                    <a:gd name="T61" fmla="*/ 0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61" h="847">
                      <a:moveTo>
                        <a:pt x="323" y="0"/>
                      </a:moveTo>
                      <a:cubicBezTo>
                        <a:pt x="323" y="0"/>
                        <a:pt x="322" y="0"/>
                        <a:pt x="322" y="0"/>
                      </a:cubicBezTo>
                      <a:cubicBezTo>
                        <a:pt x="321" y="0"/>
                        <a:pt x="321" y="0"/>
                        <a:pt x="321" y="0"/>
                      </a:cubicBezTo>
                      <a:cubicBezTo>
                        <a:pt x="275" y="0"/>
                        <a:pt x="275" y="0"/>
                        <a:pt x="275" y="0"/>
                      </a:cubicBezTo>
                      <a:cubicBezTo>
                        <a:pt x="86" y="0"/>
                        <a:pt x="86" y="0"/>
                        <a:pt x="86" y="0"/>
                      </a:cubicBezTo>
                      <a:cubicBezTo>
                        <a:pt x="40" y="0"/>
                        <a:pt x="40" y="0"/>
                        <a:pt x="40" y="0"/>
                      </a:cubicBezTo>
                      <a:cubicBezTo>
                        <a:pt x="40" y="0"/>
                        <a:pt x="39" y="0"/>
                        <a:pt x="39" y="0"/>
                      </a:cubicBezTo>
                      <a:cubicBezTo>
                        <a:pt x="39" y="0"/>
                        <a:pt x="38" y="0"/>
                        <a:pt x="38" y="0"/>
                      </a:cubicBezTo>
                      <a:cubicBezTo>
                        <a:pt x="17" y="0"/>
                        <a:pt x="0" y="20"/>
                        <a:pt x="0" y="44"/>
                      </a:cubicBezTo>
                      <a:cubicBezTo>
                        <a:pt x="0" y="358"/>
                        <a:pt x="0" y="358"/>
                        <a:pt x="0" y="358"/>
                      </a:cubicBezTo>
                      <a:cubicBezTo>
                        <a:pt x="0" y="382"/>
                        <a:pt x="17" y="402"/>
                        <a:pt x="38" y="402"/>
                      </a:cubicBezTo>
                      <a:cubicBezTo>
                        <a:pt x="58" y="402"/>
                        <a:pt x="75" y="382"/>
                        <a:pt x="75" y="358"/>
                      </a:cubicBezTo>
                      <a:cubicBezTo>
                        <a:pt x="75" y="90"/>
                        <a:pt x="75" y="90"/>
                        <a:pt x="75" y="90"/>
                      </a:cubicBezTo>
                      <a:cubicBezTo>
                        <a:pt x="86" y="90"/>
                        <a:pt x="86" y="90"/>
                        <a:pt x="86" y="90"/>
                      </a:cubicBezTo>
                      <a:cubicBezTo>
                        <a:pt x="86" y="439"/>
                        <a:pt x="86" y="439"/>
                        <a:pt x="86" y="439"/>
                      </a:cubicBezTo>
                      <a:cubicBezTo>
                        <a:pt x="86" y="796"/>
                        <a:pt x="86" y="796"/>
                        <a:pt x="86" y="796"/>
                      </a:cubicBezTo>
                      <a:cubicBezTo>
                        <a:pt x="86" y="824"/>
                        <a:pt x="105" y="847"/>
                        <a:pt x="129" y="847"/>
                      </a:cubicBezTo>
                      <a:cubicBezTo>
                        <a:pt x="153" y="847"/>
                        <a:pt x="173" y="824"/>
                        <a:pt x="173" y="796"/>
                      </a:cubicBezTo>
                      <a:cubicBezTo>
                        <a:pt x="173" y="439"/>
                        <a:pt x="173" y="439"/>
                        <a:pt x="173" y="439"/>
                      </a:cubicBezTo>
                      <a:cubicBezTo>
                        <a:pt x="188" y="439"/>
                        <a:pt x="188" y="439"/>
                        <a:pt x="188" y="439"/>
                      </a:cubicBezTo>
                      <a:cubicBezTo>
                        <a:pt x="188" y="796"/>
                        <a:pt x="188" y="796"/>
                        <a:pt x="188" y="796"/>
                      </a:cubicBezTo>
                      <a:cubicBezTo>
                        <a:pt x="188" y="824"/>
                        <a:pt x="207" y="847"/>
                        <a:pt x="231" y="847"/>
                      </a:cubicBezTo>
                      <a:cubicBezTo>
                        <a:pt x="255" y="847"/>
                        <a:pt x="275" y="824"/>
                        <a:pt x="275" y="796"/>
                      </a:cubicBezTo>
                      <a:cubicBezTo>
                        <a:pt x="275" y="439"/>
                        <a:pt x="275" y="439"/>
                        <a:pt x="275" y="439"/>
                      </a:cubicBezTo>
                      <a:cubicBezTo>
                        <a:pt x="275" y="90"/>
                        <a:pt x="275" y="90"/>
                        <a:pt x="275" y="90"/>
                      </a:cubicBezTo>
                      <a:cubicBezTo>
                        <a:pt x="285" y="90"/>
                        <a:pt x="285" y="90"/>
                        <a:pt x="285" y="90"/>
                      </a:cubicBezTo>
                      <a:cubicBezTo>
                        <a:pt x="285" y="358"/>
                        <a:pt x="285" y="358"/>
                        <a:pt x="285" y="358"/>
                      </a:cubicBezTo>
                      <a:cubicBezTo>
                        <a:pt x="285" y="382"/>
                        <a:pt x="302" y="402"/>
                        <a:pt x="323" y="402"/>
                      </a:cubicBezTo>
                      <a:cubicBezTo>
                        <a:pt x="344" y="402"/>
                        <a:pt x="361" y="382"/>
                        <a:pt x="361" y="358"/>
                      </a:cubicBezTo>
                      <a:cubicBezTo>
                        <a:pt x="361" y="44"/>
                        <a:pt x="361" y="44"/>
                        <a:pt x="361" y="44"/>
                      </a:cubicBezTo>
                      <a:cubicBezTo>
                        <a:pt x="361" y="20"/>
                        <a:pt x="344" y="0"/>
                        <a:pt x="323" y="0"/>
                      </a:cubicBezTo>
                      <a:close/>
                    </a:path>
                  </a:pathLst>
                </a:custGeom>
                <a:grpFill/>
                <a:ln w="38100">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95" name="Oval 87"/>
                <p:cNvSpPr>
                  <a:spLocks noChangeArrowheads="1"/>
                </p:cNvSpPr>
                <p:nvPr/>
              </p:nvSpPr>
              <p:spPr bwMode="auto">
                <a:xfrm>
                  <a:off x="836112" y="1139825"/>
                  <a:ext cx="123755" cy="109538"/>
                </a:xfrm>
                <a:prstGeom prst="ellipse">
                  <a:avLst/>
                </a:prstGeom>
                <a:grpFill/>
                <a:ln w="38100">
                  <a:solidFill>
                    <a:schemeClr val="bg1"/>
                  </a:solidFill>
                </a:ln>
              </p:spPr>
              <p:txBody>
                <a:bodyPr vert="horz" wrap="square" lIns="91440" tIns="45720" rIns="91440" bIns="45720" numCol="1" anchor="t" anchorCtr="0" compatLnSpc="1">
                  <a:prstTxWarp prst="textNoShape">
                    <a:avLst/>
                  </a:prstTxWarp>
                </a:bodyPr>
                <a:lstStyle/>
                <a:p>
                  <a:endParaRPr lang="en-US"/>
                </a:p>
              </p:txBody>
            </p:sp>
          </p:grpSp>
          <p:grpSp>
            <p:nvGrpSpPr>
              <p:cNvPr id="110" name="Group 109"/>
              <p:cNvGrpSpPr/>
              <p:nvPr/>
            </p:nvGrpSpPr>
            <p:grpSpPr>
              <a:xfrm>
                <a:off x="8432871" y="2840312"/>
                <a:ext cx="338904" cy="679555"/>
                <a:chOff x="4336256" y="1165225"/>
                <a:chExt cx="307975" cy="617538"/>
              </a:xfrm>
              <a:solidFill>
                <a:schemeClr val="accent5">
                  <a:lumMod val="60000"/>
                  <a:lumOff val="40000"/>
                </a:schemeClr>
              </a:solidFill>
            </p:grpSpPr>
            <p:sp>
              <p:nvSpPr>
                <p:cNvPr id="114" name="Freeform 66"/>
                <p:cNvSpPr>
                  <a:spLocks/>
                </p:cNvSpPr>
                <p:nvPr/>
              </p:nvSpPr>
              <p:spPr bwMode="auto">
                <a:xfrm>
                  <a:off x="4336256" y="1290638"/>
                  <a:ext cx="307975" cy="492125"/>
                </a:xfrm>
                <a:custGeom>
                  <a:avLst/>
                  <a:gdLst>
                    <a:gd name="T0" fmla="*/ 498 w 504"/>
                    <a:gd name="T1" fmla="*/ 298 h 802"/>
                    <a:gd name="T2" fmla="*/ 421 w 504"/>
                    <a:gd name="T3" fmla="*/ 29 h 802"/>
                    <a:gd name="T4" fmla="*/ 391 w 504"/>
                    <a:gd name="T5" fmla="*/ 1 h 802"/>
                    <a:gd name="T6" fmla="*/ 385 w 504"/>
                    <a:gd name="T7" fmla="*/ 0 h 802"/>
                    <a:gd name="T8" fmla="*/ 347 w 504"/>
                    <a:gd name="T9" fmla="*/ 0 h 802"/>
                    <a:gd name="T10" fmla="*/ 157 w 504"/>
                    <a:gd name="T11" fmla="*/ 0 h 802"/>
                    <a:gd name="T12" fmla="*/ 119 w 504"/>
                    <a:gd name="T13" fmla="*/ 0 h 802"/>
                    <a:gd name="T14" fmla="*/ 113 w 504"/>
                    <a:gd name="T15" fmla="*/ 1 h 802"/>
                    <a:gd name="T16" fmla="*/ 83 w 504"/>
                    <a:gd name="T17" fmla="*/ 29 h 802"/>
                    <a:gd name="T18" fmla="*/ 6 w 504"/>
                    <a:gd name="T19" fmla="*/ 298 h 802"/>
                    <a:gd name="T20" fmla="*/ 33 w 504"/>
                    <a:gd name="T21" fmla="*/ 346 h 802"/>
                    <a:gd name="T22" fmla="*/ 81 w 504"/>
                    <a:gd name="T23" fmla="*/ 319 h 802"/>
                    <a:gd name="T24" fmla="*/ 148 w 504"/>
                    <a:gd name="T25" fmla="*/ 85 h 802"/>
                    <a:gd name="T26" fmla="*/ 157 w 504"/>
                    <a:gd name="T27" fmla="*/ 85 h 802"/>
                    <a:gd name="T28" fmla="*/ 157 w 504"/>
                    <a:gd name="T29" fmla="*/ 100 h 802"/>
                    <a:gd name="T30" fmla="*/ 40 w 504"/>
                    <a:gd name="T31" fmla="*/ 522 h 802"/>
                    <a:gd name="T32" fmla="*/ 157 w 504"/>
                    <a:gd name="T33" fmla="*/ 522 h 802"/>
                    <a:gd name="T34" fmla="*/ 157 w 504"/>
                    <a:gd name="T35" fmla="*/ 751 h 802"/>
                    <a:gd name="T36" fmla="*/ 201 w 504"/>
                    <a:gd name="T37" fmla="*/ 802 h 802"/>
                    <a:gd name="T38" fmla="*/ 244 w 504"/>
                    <a:gd name="T39" fmla="*/ 751 h 802"/>
                    <a:gd name="T40" fmla="*/ 244 w 504"/>
                    <a:gd name="T41" fmla="*/ 522 h 802"/>
                    <a:gd name="T42" fmla="*/ 260 w 504"/>
                    <a:gd name="T43" fmla="*/ 522 h 802"/>
                    <a:gd name="T44" fmla="*/ 260 w 504"/>
                    <a:gd name="T45" fmla="*/ 751 h 802"/>
                    <a:gd name="T46" fmla="*/ 303 w 504"/>
                    <a:gd name="T47" fmla="*/ 802 h 802"/>
                    <a:gd name="T48" fmla="*/ 347 w 504"/>
                    <a:gd name="T49" fmla="*/ 751 h 802"/>
                    <a:gd name="T50" fmla="*/ 347 w 504"/>
                    <a:gd name="T51" fmla="*/ 522 h 802"/>
                    <a:gd name="T52" fmla="*/ 464 w 504"/>
                    <a:gd name="T53" fmla="*/ 522 h 802"/>
                    <a:gd name="T54" fmla="*/ 347 w 504"/>
                    <a:gd name="T55" fmla="*/ 100 h 802"/>
                    <a:gd name="T56" fmla="*/ 347 w 504"/>
                    <a:gd name="T57" fmla="*/ 85 h 802"/>
                    <a:gd name="T58" fmla="*/ 356 w 504"/>
                    <a:gd name="T59" fmla="*/ 85 h 802"/>
                    <a:gd name="T60" fmla="*/ 423 w 504"/>
                    <a:gd name="T61" fmla="*/ 319 h 802"/>
                    <a:gd name="T62" fmla="*/ 471 w 504"/>
                    <a:gd name="T63" fmla="*/ 346 h 802"/>
                    <a:gd name="T64" fmla="*/ 498 w 504"/>
                    <a:gd name="T65" fmla="*/ 298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04" h="802">
                      <a:moveTo>
                        <a:pt x="498" y="298"/>
                      </a:moveTo>
                      <a:cubicBezTo>
                        <a:pt x="421" y="29"/>
                        <a:pt x="421" y="29"/>
                        <a:pt x="421" y="29"/>
                      </a:cubicBezTo>
                      <a:cubicBezTo>
                        <a:pt x="417" y="14"/>
                        <a:pt x="405" y="4"/>
                        <a:pt x="391" y="1"/>
                      </a:cubicBezTo>
                      <a:cubicBezTo>
                        <a:pt x="389" y="0"/>
                        <a:pt x="387" y="0"/>
                        <a:pt x="385" y="0"/>
                      </a:cubicBezTo>
                      <a:cubicBezTo>
                        <a:pt x="347" y="0"/>
                        <a:pt x="347" y="0"/>
                        <a:pt x="347" y="0"/>
                      </a:cubicBezTo>
                      <a:cubicBezTo>
                        <a:pt x="157" y="0"/>
                        <a:pt x="157" y="0"/>
                        <a:pt x="157" y="0"/>
                      </a:cubicBezTo>
                      <a:cubicBezTo>
                        <a:pt x="119" y="0"/>
                        <a:pt x="119" y="0"/>
                        <a:pt x="119" y="0"/>
                      </a:cubicBezTo>
                      <a:cubicBezTo>
                        <a:pt x="117" y="0"/>
                        <a:pt x="115" y="0"/>
                        <a:pt x="113" y="1"/>
                      </a:cubicBezTo>
                      <a:cubicBezTo>
                        <a:pt x="99" y="4"/>
                        <a:pt x="87" y="14"/>
                        <a:pt x="83" y="29"/>
                      </a:cubicBezTo>
                      <a:cubicBezTo>
                        <a:pt x="6" y="298"/>
                        <a:pt x="6" y="298"/>
                        <a:pt x="6" y="298"/>
                      </a:cubicBezTo>
                      <a:cubicBezTo>
                        <a:pt x="0" y="318"/>
                        <a:pt x="12" y="340"/>
                        <a:pt x="33" y="346"/>
                      </a:cubicBezTo>
                      <a:cubicBezTo>
                        <a:pt x="53" y="352"/>
                        <a:pt x="75" y="340"/>
                        <a:pt x="81" y="319"/>
                      </a:cubicBezTo>
                      <a:cubicBezTo>
                        <a:pt x="148" y="85"/>
                        <a:pt x="148" y="85"/>
                        <a:pt x="148" y="85"/>
                      </a:cubicBezTo>
                      <a:cubicBezTo>
                        <a:pt x="157" y="85"/>
                        <a:pt x="157" y="85"/>
                        <a:pt x="157" y="85"/>
                      </a:cubicBezTo>
                      <a:cubicBezTo>
                        <a:pt x="157" y="100"/>
                        <a:pt x="157" y="100"/>
                        <a:pt x="157" y="100"/>
                      </a:cubicBezTo>
                      <a:cubicBezTo>
                        <a:pt x="40" y="522"/>
                        <a:pt x="40" y="522"/>
                        <a:pt x="40" y="522"/>
                      </a:cubicBezTo>
                      <a:cubicBezTo>
                        <a:pt x="157" y="522"/>
                        <a:pt x="157" y="522"/>
                        <a:pt x="157" y="522"/>
                      </a:cubicBezTo>
                      <a:cubicBezTo>
                        <a:pt x="157" y="751"/>
                        <a:pt x="157" y="751"/>
                        <a:pt x="157" y="751"/>
                      </a:cubicBezTo>
                      <a:cubicBezTo>
                        <a:pt x="157" y="779"/>
                        <a:pt x="177" y="802"/>
                        <a:pt x="201" y="802"/>
                      </a:cubicBezTo>
                      <a:cubicBezTo>
                        <a:pt x="224" y="802"/>
                        <a:pt x="244" y="779"/>
                        <a:pt x="244" y="751"/>
                      </a:cubicBezTo>
                      <a:cubicBezTo>
                        <a:pt x="244" y="522"/>
                        <a:pt x="244" y="522"/>
                        <a:pt x="244" y="522"/>
                      </a:cubicBezTo>
                      <a:cubicBezTo>
                        <a:pt x="260" y="522"/>
                        <a:pt x="260" y="522"/>
                        <a:pt x="260" y="522"/>
                      </a:cubicBezTo>
                      <a:cubicBezTo>
                        <a:pt x="260" y="751"/>
                        <a:pt x="260" y="751"/>
                        <a:pt x="260" y="751"/>
                      </a:cubicBezTo>
                      <a:cubicBezTo>
                        <a:pt x="260" y="779"/>
                        <a:pt x="280" y="802"/>
                        <a:pt x="303" y="802"/>
                      </a:cubicBezTo>
                      <a:cubicBezTo>
                        <a:pt x="327" y="802"/>
                        <a:pt x="347" y="779"/>
                        <a:pt x="347" y="751"/>
                      </a:cubicBezTo>
                      <a:cubicBezTo>
                        <a:pt x="347" y="522"/>
                        <a:pt x="347" y="522"/>
                        <a:pt x="347" y="522"/>
                      </a:cubicBezTo>
                      <a:cubicBezTo>
                        <a:pt x="464" y="522"/>
                        <a:pt x="464" y="522"/>
                        <a:pt x="464" y="522"/>
                      </a:cubicBezTo>
                      <a:cubicBezTo>
                        <a:pt x="347" y="100"/>
                        <a:pt x="347" y="100"/>
                        <a:pt x="347" y="100"/>
                      </a:cubicBezTo>
                      <a:cubicBezTo>
                        <a:pt x="347" y="85"/>
                        <a:pt x="347" y="85"/>
                        <a:pt x="347" y="85"/>
                      </a:cubicBezTo>
                      <a:cubicBezTo>
                        <a:pt x="356" y="85"/>
                        <a:pt x="356" y="85"/>
                        <a:pt x="356" y="85"/>
                      </a:cubicBezTo>
                      <a:cubicBezTo>
                        <a:pt x="423" y="319"/>
                        <a:pt x="423" y="319"/>
                        <a:pt x="423" y="319"/>
                      </a:cubicBezTo>
                      <a:cubicBezTo>
                        <a:pt x="429" y="340"/>
                        <a:pt x="451" y="352"/>
                        <a:pt x="471" y="346"/>
                      </a:cubicBezTo>
                      <a:cubicBezTo>
                        <a:pt x="492" y="340"/>
                        <a:pt x="504" y="318"/>
                        <a:pt x="498" y="298"/>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Oval 67"/>
                <p:cNvSpPr>
                  <a:spLocks noChangeArrowheads="1"/>
                </p:cNvSpPr>
                <p:nvPr/>
              </p:nvSpPr>
              <p:spPr bwMode="auto">
                <a:xfrm>
                  <a:off x="4434681" y="1165225"/>
                  <a:ext cx="109538" cy="109538"/>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111" name="Group 110"/>
              <p:cNvGrpSpPr/>
              <p:nvPr/>
            </p:nvGrpSpPr>
            <p:grpSpPr>
              <a:xfrm>
                <a:off x="8122196" y="2698939"/>
                <a:ext cx="260870" cy="842620"/>
                <a:chOff x="791369" y="1139825"/>
                <a:chExt cx="220663" cy="642938"/>
              </a:xfrm>
              <a:solidFill>
                <a:schemeClr val="accent5">
                  <a:lumMod val="60000"/>
                  <a:lumOff val="40000"/>
                </a:schemeClr>
              </a:solidFill>
            </p:grpSpPr>
            <p:sp>
              <p:nvSpPr>
                <p:cNvPr id="112" name="Freeform 86"/>
                <p:cNvSpPr>
                  <a:spLocks/>
                </p:cNvSpPr>
                <p:nvPr/>
              </p:nvSpPr>
              <p:spPr bwMode="auto">
                <a:xfrm>
                  <a:off x="791369" y="1263650"/>
                  <a:ext cx="220663" cy="519113"/>
                </a:xfrm>
                <a:custGeom>
                  <a:avLst/>
                  <a:gdLst>
                    <a:gd name="T0" fmla="*/ 323 w 361"/>
                    <a:gd name="T1" fmla="*/ 0 h 847"/>
                    <a:gd name="T2" fmla="*/ 322 w 361"/>
                    <a:gd name="T3" fmla="*/ 0 h 847"/>
                    <a:gd name="T4" fmla="*/ 321 w 361"/>
                    <a:gd name="T5" fmla="*/ 0 h 847"/>
                    <a:gd name="T6" fmla="*/ 275 w 361"/>
                    <a:gd name="T7" fmla="*/ 0 h 847"/>
                    <a:gd name="T8" fmla="*/ 86 w 361"/>
                    <a:gd name="T9" fmla="*/ 0 h 847"/>
                    <a:gd name="T10" fmla="*/ 40 w 361"/>
                    <a:gd name="T11" fmla="*/ 0 h 847"/>
                    <a:gd name="T12" fmla="*/ 39 w 361"/>
                    <a:gd name="T13" fmla="*/ 0 h 847"/>
                    <a:gd name="T14" fmla="*/ 38 w 361"/>
                    <a:gd name="T15" fmla="*/ 0 h 847"/>
                    <a:gd name="T16" fmla="*/ 0 w 361"/>
                    <a:gd name="T17" fmla="*/ 44 h 847"/>
                    <a:gd name="T18" fmla="*/ 0 w 361"/>
                    <a:gd name="T19" fmla="*/ 358 h 847"/>
                    <a:gd name="T20" fmla="*/ 38 w 361"/>
                    <a:gd name="T21" fmla="*/ 402 h 847"/>
                    <a:gd name="T22" fmla="*/ 75 w 361"/>
                    <a:gd name="T23" fmla="*/ 358 h 847"/>
                    <a:gd name="T24" fmla="*/ 75 w 361"/>
                    <a:gd name="T25" fmla="*/ 90 h 847"/>
                    <a:gd name="T26" fmla="*/ 86 w 361"/>
                    <a:gd name="T27" fmla="*/ 90 h 847"/>
                    <a:gd name="T28" fmla="*/ 86 w 361"/>
                    <a:gd name="T29" fmla="*/ 439 h 847"/>
                    <a:gd name="T30" fmla="*/ 86 w 361"/>
                    <a:gd name="T31" fmla="*/ 796 h 847"/>
                    <a:gd name="T32" fmla="*/ 129 w 361"/>
                    <a:gd name="T33" fmla="*/ 847 h 847"/>
                    <a:gd name="T34" fmla="*/ 173 w 361"/>
                    <a:gd name="T35" fmla="*/ 796 h 847"/>
                    <a:gd name="T36" fmla="*/ 173 w 361"/>
                    <a:gd name="T37" fmla="*/ 439 h 847"/>
                    <a:gd name="T38" fmla="*/ 188 w 361"/>
                    <a:gd name="T39" fmla="*/ 439 h 847"/>
                    <a:gd name="T40" fmla="*/ 188 w 361"/>
                    <a:gd name="T41" fmla="*/ 796 h 847"/>
                    <a:gd name="T42" fmla="*/ 231 w 361"/>
                    <a:gd name="T43" fmla="*/ 847 h 847"/>
                    <a:gd name="T44" fmla="*/ 275 w 361"/>
                    <a:gd name="T45" fmla="*/ 796 h 847"/>
                    <a:gd name="T46" fmla="*/ 275 w 361"/>
                    <a:gd name="T47" fmla="*/ 439 h 847"/>
                    <a:gd name="T48" fmla="*/ 275 w 361"/>
                    <a:gd name="T49" fmla="*/ 90 h 847"/>
                    <a:gd name="T50" fmla="*/ 285 w 361"/>
                    <a:gd name="T51" fmla="*/ 90 h 847"/>
                    <a:gd name="T52" fmla="*/ 285 w 361"/>
                    <a:gd name="T53" fmla="*/ 358 h 847"/>
                    <a:gd name="T54" fmla="*/ 323 w 361"/>
                    <a:gd name="T55" fmla="*/ 402 h 847"/>
                    <a:gd name="T56" fmla="*/ 361 w 361"/>
                    <a:gd name="T57" fmla="*/ 358 h 847"/>
                    <a:gd name="T58" fmla="*/ 361 w 361"/>
                    <a:gd name="T59" fmla="*/ 44 h 847"/>
                    <a:gd name="T60" fmla="*/ 323 w 361"/>
                    <a:gd name="T61" fmla="*/ 0 h 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61" h="847">
                      <a:moveTo>
                        <a:pt x="323" y="0"/>
                      </a:moveTo>
                      <a:cubicBezTo>
                        <a:pt x="323" y="0"/>
                        <a:pt x="322" y="0"/>
                        <a:pt x="322" y="0"/>
                      </a:cubicBezTo>
                      <a:cubicBezTo>
                        <a:pt x="321" y="0"/>
                        <a:pt x="321" y="0"/>
                        <a:pt x="321" y="0"/>
                      </a:cubicBezTo>
                      <a:cubicBezTo>
                        <a:pt x="275" y="0"/>
                        <a:pt x="275" y="0"/>
                        <a:pt x="275" y="0"/>
                      </a:cubicBezTo>
                      <a:cubicBezTo>
                        <a:pt x="86" y="0"/>
                        <a:pt x="86" y="0"/>
                        <a:pt x="86" y="0"/>
                      </a:cubicBezTo>
                      <a:cubicBezTo>
                        <a:pt x="40" y="0"/>
                        <a:pt x="40" y="0"/>
                        <a:pt x="40" y="0"/>
                      </a:cubicBezTo>
                      <a:cubicBezTo>
                        <a:pt x="40" y="0"/>
                        <a:pt x="39" y="0"/>
                        <a:pt x="39" y="0"/>
                      </a:cubicBezTo>
                      <a:cubicBezTo>
                        <a:pt x="39" y="0"/>
                        <a:pt x="38" y="0"/>
                        <a:pt x="38" y="0"/>
                      </a:cubicBezTo>
                      <a:cubicBezTo>
                        <a:pt x="17" y="0"/>
                        <a:pt x="0" y="20"/>
                        <a:pt x="0" y="44"/>
                      </a:cubicBezTo>
                      <a:cubicBezTo>
                        <a:pt x="0" y="358"/>
                        <a:pt x="0" y="358"/>
                        <a:pt x="0" y="358"/>
                      </a:cubicBezTo>
                      <a:cubicBezTo>
                        <a:pt x="0" y="382"/>
                        <a:pt x="17" y="402"/>
                        <a:pt x="38" y="402"/>
                      </a:cubicBezTo>
                      <a:cubicBezTo>
                        <a:pt x="58" y="402"/>
                        <a:pt x="75" y="382"/>
                        <a:pt x="75" y="358"/>
                      </a:cubicBezTo>
                      <a:cubicBezTo>
                        <a:pt x="75" y="90"/>
                        <a:pt x="75" y="90"/>
                        <a:pt x="75" y="90"/>
                      </a:cubicBezTo>
                      <a:cubicBezTo>
                        <a:pt x="86" y="90"/>
                        <a:pt x="86" y="90"/>
                        <a:pt x="86" y="90"/>
                      </a:cubicBezTo>
                      <a:cubicBezTo>
                        <a:pt x="86" y="439"/>
                        <a:pt x="86" y="439"/>
                        <a:pt x="86" y="439"/>
                      </a:cubicBezTo>
                      <a:cubicBezTo>
                        <a:pt x="86" y="796"/>
                        <a:pt x="86" y="796"/>
                        <a:pt x="86" y="796"/>
                      </a:cubicBezTo>
                      <a:cubicBezTo>
                        <a:pt x="86" y="824"/>
                        <a:pt x="105" y="847"/>
                        <a:pt x="129" y="847"/>
                      </a:cubicBezTo>
                      <a:cubicBezTo>
                        <a:pt x="153" y="847"/>
                        <a:pt x="173" y="824"/>
                        <a:pt x="173" y="796"/>
                      </a:cubicBezTo>
                      <a:cubicBezTo>
                        <a:pt x="173" y="439"/>
                        <a:pt x="173" y="439"/>
                        <a:pt x="173" y="439"/>
                      </a:cubicBezTo>
                      <a:cubicBezTo>
                        <a:pt x="188" y="439"/>
                        <a:pt x="188" y="439"/>
                        <a:pt x="188" y="439"/>
                      </a:cubicBezTo>
                      <a:cubicBezTo>
                        <a:pt x="188" y="796"/>
                        <a:pt x="188" y="796"/>
                        <a:pt x="188" y="796"/>
                      </a:cubicBezTo>
                      <a:cubicBezTo>
                        <a:pt x="188" y="824"/>
                        <a:pt x="207" y="847"/>
                        <a:pt x="231" y="847"/>
                      </a:cubicBezTo>
                      <a:cubicBezTo>
                        <a:pt x="255" y="847"/>
                        <a:pt x="275" y="824"/>
                        <a:pt x="275" y="796"/>
                      </a:cubicBezTo>
                      <a:cubicBezTo>
                        <a:pt x="275" y="439"/>
                        <a:pt x="275" y="439"/>
                        <a:pt x="275" y="439"/>
                      </a:cubicBezTo>
                      <a:cubicBezTo>
                        <a:pt x="275" y="90"/>
                        <a:pt x="275" y="90"/>
                        <a:pt x="275" y="90"/>
                      </a:cubicBezTo>
                      <a:cubicBezTo>
                        <a:pt x="285" y="90"/>
                        <a:pt x="285" y="90"/>
                        <a:pt x="285" y="90"/>
                      </a:cubicBezTo>
                      <a:cubicBezTo>
                        <a:pt x="285" y="358"/>
                        <a:pt x="285" y="358"/>
                        <a:pt x="285" y="358"/>
                      </a:cubicBezTo>
                      <a:cubicBezTo>
                        <a:pt x="285" y="382"/>
                        <a:pt x="302" y="402"/>
                        <a:pt x="323" y="402"/>
                      </a:cubicBezTo>
                      <a:cubicBezTo>
                        <a:pt x="344" y="402"/>
                        <a:pt x="361" y="382"/>
                        <a:pt x="361" y="358"/>
                      </a:cubicBezTo>
                      <a:cubicBezTo>
                        <a:pt x="361" y="44"/>
                        <a:pt x="361" y="44"/>
                        <a:pt x="361" y="44"/>
                      </a:cubicBezTo>
                      <a:cubicBezTo>
                        <a:pt x="361" y="20"/>
                        <a:pt x="344" y="0"/>
                        <a:pt x="323" y="0"/>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13" name="Oval 87"/>
                <p:cNvSpPr>
                  <a:spLocks noChangeArrowheads="1"/>
                </p:cNvSpPr>
                <p:nvPr/>
              </p:nvSpPr>
              <p:spPr bwMode="auto">
                <a:xfrm>
                  <a:off x="836112" y="1139825"/>
                  <a:ext cx="123755" cy="109538"/>
                </a:xfrm>
                <a:prstGeom prst="ellipse">
                  <a:avLst/>
                </a:pr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77" name="Freeform 76"/>
            <p:cNvSpPr/>
            <p:nvPr/>
          </p:nvSpPr>
          <p:spPr>
            <a:xfrm>
              <a:off x="7531362" y="2998278"/>
              <a:ext cx="101635" cy="101635"/>
            </a:xfrm>
            <a:custGeom>
              <a:avLst/>
              <a:gdLst>
                <a:gd name="connsiteX0" fmla="*/ 20606 w 121061"/>
                <a:gd name="connsiteY0" fmla="*/ 121061 h 121061"/>
                <a:gd name="connsiteX1" fmla="*/ 0 w 121061"/>
                <a:gd name="connsiteY1" fmla="*/ 28333 h 121061"/>
                <a:gd name="connsiteX2" fmla="*/ 72121 w 121061"/>
                <a:gd name="connsiteY2" fmla="*/ 0 h 121061"/>
                <a:gd name="connsiteX3" fmla="*/ 121061 w 121061"/>
                <a:gd name="connsiteY3" fmla="*/ 66970 h 121061"/>
                <a:gd name="connsiteX4" fmla="*/ 20606 w 121061"/>
                <a:gd name="connsiteY4" fmla="*/ 121061 h 121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061" h="121061">
                  <a:moveTo>
                    <a:pt x="20606" y="121061"/>
                  </a:moveTo>
                  <a:lnTo>
                    <a:pt x="0" y="28333"/>
                  </a:lnTo>
                  <a:lnTo>
                    <a:pt x="72121" y="0"/>
                  </a:lnTo>
                  <a:lnTo>
                    <a:pt x="121061" y="66970"/>
                  </a:lnTo>
                  <a:lnTo>
                    <a:pt x="20606" y="121061"/>
                  </a:lnTo>
                  <a:close/>
                </a:path>
              </a:pathLst>
            </a:cu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5" name="Group 74"/>
            <p:cNvGrpSpPr/>
            <p:nvPr/>
          </p:nvGrpSpPr>
          <p:grpSpPr>
            <a:xfrm>
              <a:off x="7396557" y="2875694"/>
              <a:ext cx="347931" cy="670559"/>
              <a:chOff x="9302757" y="2961289"/>
              <a:chExt cx="641351" cy="1236061"/>
            </a:xfrm>
          </p:grpSpPr>
          <p:grpSp>
            <p:nvGrpSpPr>
              <p:cNvPr id="70" name="Group 16"/>
              <p:cNvGrpSpPr>
                <a:grpSpLocks noChangeAspect="1"/>
              </p:cNvGrpSpPr>
              <p:nvPr/>
            </p:nvGrpSpPr>
            <p:grpSpPr bwMode="auto">
              <a:xfrm>
                <a:off x="9302757" y="3009900"/>
                <a:ext cx="641351" cy="1187450"/>
                <a:chOff x="5860" y="1896"/>
                <a:chExt cx="404" cy="748"/>
              </a:xfrm>
              <a:solidFill>
                <a:schemeClr val="accent5"/>
              </a:solidFill>
            </p:grpSpPr>
            <p:sp>
              <p:nvSpPr>
                <p:cNvPr id="73" name="Oval 17"/>
                <p:cNvSpPr>
                  <a:spLocks noChangeArrowheads="1"/>
                </p:cNvSpPr>
                <p:nvPr/>
              </p:nvSpPr>
              <p:spPr bwMode="auto">
                <a:xfrm>
                  <a:off x="5995" y="1896"/>
                  <a:ext cx="132" cy="134"/>
                </a:xfrm>
                <a:prstGeom prst="ellipse">
                  <a:avLst/>
                </a:prstGeom>
                <a:grp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74" name="Freeform 18"/>
                <p:cNvSpPr>
                  <a:spLocks/>
                </p:cNvSpPr>
                <p:nvPr/>
              </p:nvSpPr>
              <p:spPr bwMode="auto">
                <a:xfrm>
                  <a:off x="5860" y="2054"/>
                  <a:ext cx="404" cy="590"/>
                </a:xfrm>
                <a:custGeom>
                  <a:avLst/>
                  <a:gdLst>
                    <a:gd name="T0" fmla="*/ 167 w 171"/>
                    <a:gd name="T1" fmla="*/ 110 h 250"/>
                    <a:gd name="T2" fmla="*/ 145 w 171"/>
                    <a:gd name="T3" fmla="*/ 74 h 250"/>
                    <a:gd name="T4" fmla="*/ 133 w 171"/>
                    <a:gd name="T5" fmla="*/ 18 h 250"/>
                    <a:gd name="T6" fmla="*/ 127 w 171"/>
                    <a:gd name="T7" fmla="*/ 9 h 250"/>
                    <a:gd name="T8" fmla="*/ 104 w 171"/>
                    <a:gd name="T9" fmla="*/ 0 h 250"/>
                    <a:gd name="T10" fmla="*/ 85 w 171"/>
                    <a:gd name="T11" fmla="*/ 32 h 250"/>
                    <a:gd name="T12" fmla="*/ 67 w 171"/>
                    <a:gd name="T13" fmla="*/ 0 h 250"/>
                    <a:gd name="T14" fmla="*/ 43 w 171"/>
                    <a:gd name="T15" fmla="*/ 9 h 250"/>
                    <a:gd name="T16" fmla="*/ 42 w 171"/>
                    <a:gd name="T17" fmla="*/ 10 h 250"/>
                    <a:gd name="T18" fmla="*/ 42 w 171"/>
                    <a:gd name="T19" fmla="*/ 10 h 250"/>
                    <a:gd name="T20" fmla="*/ 42 w 171"/>
                    <a:gd name="T21" fmla="*/ 10 h 250"/>
                    <a:gd name="T22" fmla="*/ 37 w 171"/>
                    <a:gd name="T23" fmla="*/ 18 h 250"/>
                    <a:gd name="T24" fmla="*/ 25 w 171"/>
                    <a:gd name="T25" fmla="*/ 74 h 250"/>
                    <a:gd name="T26" fmla="*/ 3 w 171"/>
                    <a:gd name="T27" fmla="*/ 110 h 250"/>
                    <a:gd name="T28" fmla="*/ 8 w 171"/>
                    <a:gd name="T29" fmla="*/ 129 h 250"/>
                    <a:gd name="T30" fmla="*/ 15 w 171"/>
                    <a:gd name="T31" fmla="*/ 131 h 250"/>
                    <a:gd name="T32" fmla="*/ 26 w 171"/>
                    <a:gd name="T33" fmla="*/ 124 h 250"/>
                    <a:gd name="T34" fmla="*/ 49 w 171"/>
                    <a:gd name="T35" fmla="*/ 86 h 250"/>
                    <a:gd name="T36" fmla="*/ 51 w 171"/>
                    <a:gd name="T37" fmla="*/ 82 h 250"/>
                    <a:gd name="T38" fmla="*/ 54 w 171"/>
                    <a:gd name="T39" fmla="*/ 68 h 250"/>
                    <a:gd name="T40" fmla="*/ 59 w 171"/>
                    <a:gd name="T41" fmla="*/ 95 h 250"/>
                    <a:gd name="T42" fmla="*/ 26 w 171"/>
                    <a:gd name="T43" fmla="*/ 150 h 250"/>
                    <a:gd name="T44" fmla="*/ 33 w 171"/>
                    <a:gd name="T45" fmla="*/ 161 h 250"/>
                    <a:gd name="T46" fmla="*/ 60 w 171"/>
                    <a:gd name="T47" fmla="*/ 161 h 250"/>
                    <a:gd name="T48" fmla="*/ 71 w 171"/>
                    <a:gd name="T49" fmla="*/ 250 h 250"/>
                    <a:gd name="T50" fmla="*/ 84 w 171"/>
                    <a:gd name="T51" fmla="*/ 250 h 250"/>
                    <a:gd name="T52" fmla="*/ 86 w 171"/>
                    <a:gd name="T53" fmla="*/ 250 h 250"/>
                    <a:gd name="T54" fmla="*/ 99 w 171"/>
                    <a:gd name="T55" fmla="*/ 250 h 250"/>
                    <a:gd name="T56" fmla="*/ 110 w 171"/>
                    <a:gd name="T57" fmla="*/ 161 h 250"/>
                    <a:gd name="T58" fmla="*/ 137 w 171"/>
                    <a:gd name="T59" fmla="*/ 161 h 250"/>
                    <a:gd name="T60" fmla="*/ 144 w 171"/>
                    <a:gd name="T61" fmla="*/ 150 h 250"/>
                    <a:gd name="T62" fmla="*/ 111 w 171"/>
                    <a:gd name="T63" fmla="*/ 95 h 250"/>
                    <a:gd name="T64" fmla="*/ 117 w 171"/>
                    <a:gd name="T65" fmla="*/ 68 h 250"/>
                    <a:gd name="T66" fmla="*/ 120 w 171"/>
                    <a:gd name="T67" fmla="*/ 82 h 250"/>
                    <a:gd name="T68" fmla="*/ 121 w 171"/>
                    <a:gd name="T69" fmla="*/ 86 h 250"/>
                    <a:gd name="T70" fmla="*/ 144 w 171"/>
                    <a:gd name="T71" fmla="*/ 124 h 250"/>
                    <a:gd name="T72" fmla="*/ 155 w 171"/>
                    <a:gd name="T73" fmla="*/ 131 h 250"/>
                    <a:gd name="T74" fmla="*/ 162 w 171"/>
                    <a:gd name="T75" fmla="*/ 129 h 250"/>
                    <a:gd name="T76" fmla="*/ 167 w 171"/>
                    <a:gd name="T77" fmla="*/ 11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1" h="250">
                      <a:moveTo>
                        <a:pt x="167" y="110"/>
                      </a:moveTo>
                      <a:cubicBezTo>
                        <a:pt x="145" y="74"/>
                        <a:pt x="145" y="74"/>
                        <a:pt x="145" y="74"/>
                      </a:cubicBezTo>
                      <a:cubicBezTo>
                        <a:pt x="133" y="18"/>
                        <a:pt x="133" y="18"/>
                        <a:pt x="133" y="18"/>
                      </a:cubicBezTo>
                      <a:cubicBezTo>
                        <a:pt x="133" y="14"/>
                        <a:pt x="130" y="11"/>
                        <a:pt x="127" y="9"/>
                      </a:cubicBezTo>
                      <a:cubicBezTo>
                        <a:pt x="125" y="8"/>
                        <a:pt x="117" y="3"/>
                        <a:pt x="104" y="0"/>
                      </a:cubicBezTo>
                      <a:cubicBezTo>
                        <a:pt x="85" y="32"/>
                        <a:pt x="85" y="32"/>
                        <a:pt x="85" y="32"/>
                      </a:cubicBezTo>
                      <a:cubicBezTo>
                        <a:pt x="67" y="0"/>
                        <a:pt x="67" y="0"/>
                        <a:pt x="67" y="0"/>
                      </a:cubicBezTo>
                      <a:cubicBezTo>
                        <a:pt x="53" y="3"/>
                        <a:pt x="45" y="8"/>
                        <a:pt x="43" y="9"/>
                      </a:cubicBezTo>
                      <a:cubicBezTo>
                        <a:pt x="43" y="9"/>
                        <a:pt x="42" y="9"/>
                        <a:pt x="42" y="10"/>
                      </a:cubicBezTo>
                      <a:cubicBezTo>
                        <a:pt x="42" y="10"/>
                        <a:pt x="42" y="10"/>
                        <a:pt x="42" y="10"/>
                      </a:cubicBezTo>
                      <a:cubicBezTo>
                        <a:pt x="42" y="10"/>
                        <a:pt x="42" y="10"/>
                        <a:pt x="42" y="10"/>
                      </a:cubicBezTo>
                      <a:cubicBezTo>
                        <a:pt x="40" y="11"/>
                        <a:pt x="37" y="14"/>
                        <a:pt x="37" y="18"/>
                      </a:cubicBezTo>
                      <a:cubicBezTo>
                        <a:pt x="25" y="74"/>
                        <a:pt x="25" y="74"/>
                        <a:pt x="25" y="74"/>
                      </a:cubicBezTo>
                      <a:cubicBezTo>
                        <a:pt x="3" y="110"/>
                        <a:pt x="3" y="110"/>
                        <a:pt x="3" y="110"/>
                      </a:cubicBezTo>
                      <a:cubicBezTo>
                        <a:pt x="0" y="117"/>
                        <a:pt x="2" y="125"/>
                        <a:pt x="8" y="129"/>
                      </a:cubicBezTo>
                      <a:cubicBezTo>
                        <a:pt x="10" y="130"/>
                        <a:pt x="13" y="131"/>
                        <a:pt x="15" y="131"/>
                      </a:cubicBezTo>
                      <a:cubicBezTo>
                        <a:pt x="19" y="131"/>
                        <a:pt x="24" y="128"/>
                        <a:pt x="26" y="124"/>
                      </a:cubicBezTo>
                      <a:cubicBezTo>
                        <a:pt x="49" y="86"/>
                        <a:pt x="49" y="86"/>
                        <a:pt x="49" y="86"/>
                      </a:cubicBezTo>
                      <a:cubicBezTo>
                        <a:pt x="50" y="85"/>
                        <a:pt x="50" y="84"/>
                        <a:pt x="51" y="82"/>
                      </a:cubicBezTo>
                      <a:cubicBezTo>
                        <a:pt x="54" y="68"/>
                        <a:pt x="54" y="68"/>
                        <a:pt x="54" y="68"/>
                      </a:cubicBezTo>
                      <a:cubicBezTo>
                        <a:pt x="59" y="95"/>
                        <a:pt x="59" y="95"/>
                        <a:pt x="59" y="95"/>
                      </a:cubicBezTo>
                      <a:cubicBezTo>
                        <a:pt x="26" y="150"/>
                        <a:pt x="26" y="150"/>
                        <a:pt x="26" y="150"/>
                      </a:cubicBezTo>
                      <a:cubicBezTo>
                        <a:pt x="23" y="156"/>
                        <a:pt x="26" y="161"/>
                        <a:pt x="33" y="161"/>
                      </a:cubicBezTo>
                      <a:cubicBezTo>
                        <a:pt x="60" y="161"/>
                        <a:pt x="60" y="161"/>
                        <a:pt x="60" y="161"/>
                      </a:cubicBezTo>
                      <a:cubicBezTo>
                        <a:pt x="63" y="190"/>
                        <a:pt x="71" y="250"/>
                        <a:pt x="71" y="250"/>
                      </a:cubicBezTo>
                      <a:cubicBezTo>
                        <a:pt x="84" y="250"/>
                        <a:pt x="84" y="250"/>
                        <a:pt x="84" y="250"/>
                      </a:cubicBezTo>
                      <a:cubicBezTo>
                        <a:pt x="86" y="250"/>
                        <a:pt x="86" y="250"/>
                        <a:pt x="86" y="250"/>
                      </a:cubicBezTo>
                      <a:cubicBezTo>
                        <a:pt x="99" y="250"/>
                        <a:pt x="99" y="250"/>
                        <a:pt x="99" y="250"/>
                      </a:cubicBezTo>
                      <a:cubicBezTo>
                        <a:pt x="99" y="250"/>
                        <a:pt x="107" y="190"/>
                        <a:pt x="110" y="161"/>
                      </a:cubicBezTo>
                      <a:cubicBezTo>
                        <a:pt x="137" y="161"/>
                        <a:pt x="137" y="161"/>
                        <a:pt x="137" y="161"/>
                      </a:cubicBezTo>
                      <a:cubicBezTo>
                        <a:pt x="145" y="161"/>
                        <a:pt x="148" y="156"/>
                        <a:pt x="144" y="150"/>
                      </a:cubicBezTo>
                      <a:cubicBezTo>
                        <a:pt x="111" y="95"/>
                        <a:pt x="111" y="95"/>
                        <a:pt x="111" y="95"/>
                      </a:cubicBezTo>
                      <a:cubicBezTo>
                        <a:pt x="117" y="68"/>
                        <a:pt x="117" y="68"/>
                        <a:pt x="117" y="68"/>
                      </a:cubicBezTo>
                      <a:cubicBezTo>
                        <a:pt x="120" y="82"/>
                        <a:pt x="120" y="82"/>
                        <a:pt x="120" y="82"/>
                      </a:cubicBezTo>
                      <a:cubicBezTo>
                        <a:pt x="120" y="84"/>
                        <a:pt x="121" y="85"/>
                        <a:pt x="121" y="86"/>
                      </a:cubicBezTo>
                      <a:cubicBezTo>
                        <a:pt x="144" y="124"/>
                        <a:pt x="144" y="124"/>
                        <a:pt x="144" y="124"/>
                      </a:cubicBezTo>
                      <a:cubicBezTo>
                        <a:pt x="146" y="128"/>
                        <a:pt x="151" y="131"/>
                        <a:pt x="155" y="131"/>
                      </a:cubicBezTo>
                      <a:cubicBezTo>
                        <a:pt x="158" y="131"/>
                        <a:pt x="160" y="130"/>
                        <a:pt x="162" y="129"/>
                      </a:cubicBezTo>
                      <a:cubicBezTo>
                        <a:pt x="169" y="125"/>
                        <a:pt x="171" y="117"/>
                        <a:pt x="167" y="110"/>
                      </a:cubicBezTo>
                      <a:close/>
                    </a:path>
                  </a:pathLst>
                </a:custGeom>
                <a:grpFill/>
                <a:ln w="3810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9" name="Freeform 13"/>
              <p:cNvSpPr>
                <a:spLocks/>
              </p:cNvSpPr>
              <p:nvPr/>
            </p:nvSpPr>
            <p:spPr bwMode="auto">
              <a:xfrm flipH="1">
                <a:off x="9485024" y="2961289"/>
                <a:ext cx="261184" cy="283063"/>
              </a:xfrm>
              <a:custGeom>
                <a:avLst/>
                <a:gdLst>
                  <a:gd name="T0" fmla="*/ 21 w 162"/>
                  <a:gd name="T1" fmla="*/ 168 h 175"/>
                  <a:gd name="T2" fmla="*/ 58 w 162"/>
                  <a:gd name="T3" fmla="*/ 158 h 175"/>
                  <a:gd name="T4" fmla="*/ 34 w 162"/>
                  <a:gd name="T5" fmla="*/ 132 h 175"/>
                  <a:gd name="T6" fmla="*/ 26 w 162"/>
                  <a:gd name="T7" fmla="*/ 95 h 175"/>
                  <a:gd name="T8" fmla="*/ 51 w 162"/>
                  <a:gd name="T9" fmla="*/ 65 h 175"/>
                  <a:gd name="T10" fmla="*/ 127 w 162"/>
                  <a:gd name="T11" fmla="*/ 105 h 175"/>
                  <a:gd name="T12" fmla="*/ 120 w 162"/>
                  <a:gd name="T13" fmla="*/ 132 h 175"/>
                  <a:gd name="T14" fmla="*/ 93 w 162"/>
                  <a:gd name="T15" fmla="*/ 158 h 175"/>
                  <a:gd name="T16" fmla="*/ 126 w 162"/>
                  <a:gd name="T17" fmla="*/ 168 h 175"/>
                  <a:gd name="T18" fmla="*/ 150 w 162"/>
                  <a:gd name="T19" fmla="*/ 82 h 175"/>
                  <a:gd name="T20" fmla="*/ 92 w 162"/>
                  <a:gd name="T21" fmla="*/ 8 h 175"/>
                  <a:gd name="T22" fmla="*/ 4 w 162"/>
                  <a:gd name="T23" fmla="*/ 89 h 175"/>
                  <a:gd name="T24" fmla="*/ 21 w 162"/>
                  <a:gd name="T25" fmla="*/ 16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2" h="175">
                    <a:moveTo>
                      <a:pt x="21" y="168"/>
                    </a:moveTo>
                    <a:cubicBezTo>
                      <a:pt x="42" y="175"/>
                      <a:pt x="59" y="164"/>
                      <a:pt x="58" y="158"/>
                    </a:cubicBezTo>
                    <a:cubicBezTo>
                      <a:pt x="49" y="153"/>
                      <a:pt x="40" y="144"/>
                      <a:pt x="34" y="132"/>
                    </a:cubicBezTo>
                    <a:cubicBezTo>
                      <a:pt x="29" y="121"/>
                      <a:pt x="26" y="108"/>
                      <a:pt x="26" y="95"/>
                    </a:cubicBezTo>
                    <a:cubicBezTo>
                      <a:pt x="34" y="92"/>
                      <a:pt x="44" y="84"/>
                      <a:pt x="51" y="65"/>
                    </a:cubicBezTo>
                    <a:cubicBezTo>
                      <a:pt x="56" y="77"/>
                      <a:pt x="91" y="102"/>
                      <a:pt x="127" y="105"/>
                    </a:cubicBezTo>
                    <a:cubicBezTo>
                      <a:pt x="126" y="114"/>
                      <a:pt x="124" y="124"/>
                      <a:pt x="120" y="132"/>
                    </a:cubicBezTo>
                    <a:cubicBezTo>
                      <a:pt x="114" y="145"/>
                      <a:pt x="104" y="153"/>
                      <a:pt x="93" y="158"/>
                    </a:cubicBezTo>
                    <a:cubicBezTo>
                      <a:pt x="99" y="175"/>
                      <a:pt x="120" y="170"/>
                      <a:pt x="126" y="168"/>
                    </a:cubicBezTo>
                    <a:cubicBezTo>
                      <a:pt x="144" y="163"/>
                      <a:pt x="162" y="134"/>
                      <a:pt x="150" y="82"/>
                    </a:cubicBezTo>
                    <a:cubicBezTo>
                      <a:pt x="140" y="42"/>
                      <a:pt x="121" y="14"/>
                      <a:pt x="92" y="8"/>
                    </a:cubicBezTo>
                    <a:cubicBezTo>
                      <a:pt x="53" y="0"/>
                      <a:pt x="7" y="15"/>
                      <a:pt x="4" y="89"/>
                    </a:cubicBezTo>
                    <a:cubicBezTo>
                      <a:pt x="3" y="129"/>
                      <a:pt x="0" y="162"/>
                      <a:pt x="21" y="168"/>
                    </a:cubicBezTo>
                    <a:close/>
                  </a:path>
                </a:pathLst>
              </a:custGeom>
              <a:solidFill>
                <a:schemeClr val="accent5"/>
              </a:solidFill>
              <a:ln w="38100">
                <a:solidFill>
                  <a:schemeClr val="bg1"/>
                </a:solidFill>
              </a:ln>
            </p:spPr>
            <p:txBody>
              <a:bodyPr vert="horz" wrap="square" lIns="91440" tIns="45720" rIns="91440" bIns="45720" numCol="1" anchor="t" anchorCtr="0" compatLnSpc="1">
                <a:prstTxWarp prst="textNoShape">
                  <a:avLst/>
                </a:prstTxWarp>
              </a:bodyPr>
              <a:lstStyle/>
              <a:p>
                <a:endParaRPr lang="en-US" dirty="0"/>
              </a:p>
            </p:txBody>
          </p:sp>
        </p:grpSp>
        <p:grpSp>
          <p:nvGrpSpPr>
            <p:cNvPr id="109" name="Group 108"/>
            <p:cNvGrpSpPr/>
            <p:nvPr/>
          </p:nvGrpSpPr>
          <p:grpSpPr>
            <a:xfrm>
              <a:off x="7396557" y="2875694"/>
              <a:ext cx="347931" cy="670559"/>
              <a:chOff x="9302757" y="2961289"/>
              <a:chExt cx="641351" cy="1236061"/>
            </a:xfrm>
          </p:grpSpPr>
          <p:grpSp>
            <p:nvGrpSpPr>
              <p:cNvPr id="116" name="Group 16"/>
              <p:cNvGrpSpPr>
                <a:grpSpLocks noChangeAspect="1"/>
              </p:cNvGrpSpPr>
              <p:nvPr/>
            </p:nvGrpSpPr>
            <p:grpSpPr bwMode="auto">
              <a:xfrm>
                <a:off x="9302757" y="3009900"/>
                <a:ext cx="641351" cy="1187450"/>
                <a:chOff x="5860" y="1896"/>
                <a:chExt cx="404" cy="748"/>
              </a:xfrm>
              <a:solidFill>
                <a:schemeClr val="accent5"/>
              </a:solidFill>
            </p:grpSpPr>
            <p:sp>
              <p:nvSpPr>
                <p:cNvPr id="118" name="Oval 17"/>
                <p:cNvSpPr>
                  <a:spLocks noChangeArrowheads="1"/>
                </p:cNvSpPr>
                <p:nvPr/>
              </p:nvSpPr>
              <p:spPr bwMode="auto">
                <a:xfrm>
                  <a:off x="5995" y="1896"/>
                  <a:ext cx="132" cy="134"/>
                </a:xfrm>
                <a:prstGeom prst="ellipse">
                  <a:avLst/>
                </a:pr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18"/>
                <p:cNvSpPr>
                  <a:spLocks/>
                </p:cNvSpPr>
                <p:nvPr/>
              </p:nvSpPr>
              <p:spPr bwMode="auto">
                <a:xfrm>
                  <a:off x="5860" y="2054"/>
                  <a:ext cx="404" cy="590"/>
                </a:xfrm>
                <a:custGeom>
                  <a:avLst/>
                  <a:gdLst>
                    <a:gd name="T0" fmla="*/ 167 w 171"/>
                    <a:gd name="T1" fmla="*/ 110 h 250"/>
                    <a:gd name="T2" fmla="*/ 145 w 171"/>
                    <a:gd name="T3" fmla="*/ 74 h 250"/>
                    <a:gd name="T4" fmla="*/ 133 w 171"/>
                    <a:gd name="T5" fmla="*/ 18 h 250"/>
                    <a:gd name="T6" fmla="*/ 127 w 171"/>
                    <a:gd name="T7" fmla="*/ 9 h 250"/>
                    <a:gd name="T8" fmla="*/ 104 w 171"/>
                    <a:gd name="T9" fmla="*/ 0 h 250"/>
                    <a:gd name="T10" fmla="*/ 85 w 171"/>
                    <a:gd name="T11" fmla="*/ 32 h 250"/>
                    <a:gd name="T12" fmla="*/ 67 w 171"/>
                    <a:gd name="T13" fmla="*/ 0 h 250"/>
                    <a:gd name="T14" fmla="*/ 43 w 171"/>
                    <a:gd name="T15" fmla="*/ 9 h 250"/>
                    <a:gd name="T16" fmla="*/ 42 w 171"/>
                    <a:gd name="T17" fmla="*/ 10 h 250"/>
                    <a:gd name="T18" fmla="*/ 42 w 171"/>
                    <a:gd name="T19" fmla="*/ 10 h 250"/>
                    <a:gd name="T20" fmla="*/ 42 w 171"/>
                    <a:gd name="T21" fmla="*/ 10 h 250"/>
                    <a:gd name="T22" fmla="*/ 37 w 171"/>
                    <a:gd name="T23" fmla="*/ 18 h 250"/>
                    <a:gd name="T24" fmla="*/ 25 w 171"/>
                    <a:gd name="T25" fmla="*/ 74 h 250"/>
                    <a:gd name="T26" fmla="*/ 3 w 171"/>
                    <a:gd name="T27" fmla="*/ 110 h 250"/>
                    <a:gd name="T28" fmla="*/ 8 w 171"/>
                    <a:gd name="T29" fmla="*/ 129 h 250"/>
                    <a:gd name="T30" fmla="*/ 15 w 171"/>
                    <a:gd name="T31" fmla="*/ 131 h 250"/>
                    <a:gd name="T32" fmla="*/ 26 w 171"/>
                    <a:gd name="T33" fmla="*/ 124 h 250"/>
                    <a:gd name="T34" fmla="*/ 49 w 171"/>
                    <a:gd name="T35" fmla="*/ 86 h 250"/>
                    <a:gd name="T36" fmla="*/ 51 w 171"/>
                    <a:gd name="T37" fmla="*/ 82 h 250"/>
                    <a:gd name="T38" fmla="*/ 54 w 171"/>
                    <a:gd name="T39" fmla="*/ 68 h 250"/>
                    <a:gd name="T40" fmla="*/ 59 w 171"/>
                    <a:gd name="T41" fmla="*/ 95 h 250"/>
                    <a:gd name="T42" fmla="*/ 26 w 171"/>
                    <a:gd name="T43" fmla="*/ 150 h 250"/>
                    <a:gd name="T44" fmla="*/ 33 w 171"/>
                    <a:gd name="T45" fmla="*/ 161 h 250"/>
                    <a:gd name="T46" fmla="*/ 60 w 171"/>
                    <a:gd name="T47" fmla="*/ 161 h 250"/>
                    <a:gd name="T48" fmla="*/ 71 w 171"/>
                    <a:gd name="T49" fmla="*/ 250 h 250"/>
                    <a:gd name="T50" fmla="*/ 84 w 171"/>
                    <a:gd name="T51" fmla="*/ 250 h 250"/>
                    <a:gd name="T52" fmla="*/ 86 w 171"/>
                    <a:gd name="T53" fmla="*/ 250 h 250"/>
                    <a:gd name="T54" fmla="*/ 99 w 171"/>
                    <a:gd name="T55" fmla="*/ 250 h 250"/>
                    <a:gd name="T56" fmla="*/ 110 w 171"/>
                    <a:gd name="T57" fmla="*/ 161 h 250"/>
                    <a:gd name="T58" fmla="*/ 137 w 171"/>
                    <a:gd name="T59" fmla="*/ 161 h 250"/>
                    <a:gd name="T60" fmla="*/ 144 w 171"/>
                    <a:gd name="T61" fmla="*/ 150 h 250"/>
                    <a:gd name="T62" fmla="*/ 111 w 171"/>
                    <a:gd name="T63" fmla="*/ 95 h 250"/>
                    <a:gd name="T64" fmla="*/ 117 w 171"/>
                    <a:gd name="T65" fmla="*/ 68 h 250"/>
                    <a:gd name="T66" fmla="*/ 120 w 171"/>
                    <a:gd name="T67" fmla="*/ 82 h 250"/>
                    <a:gd name="T68" fmla="*/ 121 w 171"/>
                    <a:gd name="T69" fmla="*/ 86 h 250"/>
                    <a:gd name="T70" fmla="*/ 144 w 171"/>
                    <a:gd name="T71" fmla="*/ 124 h 250"/>
                    <a:gd name="T72" fmla="*/ 155 w 171"/>
                    <a:gd name="T73" fmla="*/ 131 h 250"/>
                    <a:gd name="T74" fmla="*/ 162 w 171"/>
                    <a:gd name="T75" fmla="*/ 129 h 250"/>
                    <a:gd name="T76" fmla="*/ 167 w 171"/>
                    <a:gd name="T77" fmla="*/ 11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71" h="250">
                      <a:moveTo>
                        <a:pt x="167" y="110"/>
                      </a:moveTo>
                      <a:cubicBezTo>
                        <a:pt x="145" y="74"/>
                        <a:pt x="145" y="74"/>
                        <a:pt x="145" y="74"/>
                      </a:cubicBezTo>
                      <a:cubicBezTo>
                        <a:pt x="133" y="18"/>
                        <a:pt x="133" y="18"/>
                        <a:pt x="133" y="18"/>
                      </a:cubicBezTo>
                      <a:cubicBezTo>
                        <a:pt x="133" y="14"/>
                        <a:pt x="130" y="11"/>
                        <a:pt x="127" y="9"/>
                      </a:cubicBezTo>
                      <a:cubicBezTo>
                        <a:pt x="125" y="8"/>
                        <a:pt x="117" y="3"/>
                        <a:pt x="104" y="0"/>
                      </a:cubicBezTo>
                      <a:cubicBezTo>
                        <a:pt x="85" y="32"/>
                        <a:pt x="85" y="32"/>
                        <a:pt x="85" y="32"/>
                      </a:cubicBezTo>
                      <a:cubicBezTo>
                        <a:pt x="67" y="0"/>
                        <a:pt x="67" y="0"/>
                        <a:pt x="67" y="0"/>
                      </a:cubicBezTo>
                      <a:cubicBezTo>
                        <a:pt x="53" y="3"/>
                        <a:pt x="45" y="8"/>
                        <a:pt x="43" y="9"/>
                      </a:cubicBezTo>
                      <a:cubicBezTo>
                        <a:pt x="43" y="9"/>
                        <a:pt x="42" y="9"/>
                        <a:pt x="42" y="10"/>
                      </a:cubicBezTo>
                      <a:cubicBezTo>
                        <a:pt x="42" y="10"/>
                        <a:pt x="42" y="10"/>
                        <a:pt x="42" y="10"/>
                      </a:cubicBezTo>
                      <a:cubicBezTo>
                        <a:pt x="42" y="10"/>
                        <a:pt x="42" y="10"/>
                        <a:pt x="42" y="10"/>
                      </a:cubicBezTo>
                      <a:cubicBezTo>
                        <a:pt x="40" y="11"/>
                        <a:pt x="37" y="14"/>
                        <a:pt x="37" y="18"/>
                      </a:cubicBezTo>
                      <a:cubicBezTo>
                        <a:pt x="25" y="74"/>
                        <a:pt x="25" y="74"/>
                        <a:pt x="25" y="74"/>
                      </a:cubicBezTo>
                      <a:cubicBezTo>
                        <a:pt x="3" y="110"/>
                        <a:pt x="3" y="110"/>
                        <a:pt x="3" y="110"/>
                      </a:cubicBezTo>
                      <a:cubicBezTo>
                        <a:pt x="0" y="117"/>
                        <a:pt x="2" y="125"/>
                        <a:pt x="8" y="129"/>
                      </a:cubicBezTo>
                      <a:cubicBezTo>
                        <a:pt x="10" y="130"/>
                        <a:pt x="13" y="131"/>
                        <a:pt x="15" y="131"/>
                      </a:cubicBezTo>
                      <a:cubicBezTo>
                        <a:pt x="19" y="131"/>
                        <a:pt x="24" y="128"/>
                        <a:pt x="26" y="124"/>
                      </a:cubicBezTo>
                      <a:cubicBezTo>
                        <a:pt x="49" y="86"/>
                        <a:pt x="49" y="86"/>
                        <a:pt x="49" y="86"/>
                      </a:cubicBezTo>
                      <a:cubicBezTo>
                        <a:pt x="50" y="85"/>
                        <a:pt x="50" y="84"/>
                        <a:pt x="51" y="82"/>
                      </a:cubicBezTo>
                      <a:cubicBezTo>
                        <a:pt x="54" y="68"/>
                        <a:pt x="54" y="68"/>
                        <a:pt x="54" y="68"/>
                      </a:cubicBezTo>
                      <a:cubicBezTo>
                        <a:pt x="59" y="95"/>
                        <a:pt x="59" y="95"/>
                        <a:pt x="59" y="95"/>
                      </a:cubicBezTo>
                      <a:cubicBezTo>
                        <a:pt x="26" y="150"/>
                        <a:pt x="26" y="150"/>
                        <a:pt x="26" y="150"/>
                      </a:cubicBezTo>
                      <a:cubicBezTo>
                        <a:pt x="23" y="156"/>
                        <a:pt x="26" y="161"/>
                        <a:pt x="33" y="161"/>
                      </a:cubicBezTo>
                      <a:cubicBezTo>
                        <a:pt x="60" y="161"/>
                        <a:pt x="60" y="161"/>
                        <a:pt x="60" y="161"/>
                      </a:cubicBezTo>
                      <a:cubicBezTo>
                        <a:pt x="63" y="190"/>
                        <a:pt x="71" y="250"/>
                        <a:pt x="71" y="250"/>
                      </a:cubicBezTo>
                      <a:cubicBezTo>
                        <a:pt x="84" y="250"/>
                        <a:pt x="84" y="250"/>
                        <a:pt x="84" y="250"/>
                      </a:cubicBezTo>
                      <a:cubicBezTo>
                        <a:pt x="86" y="250"/>
                        <a:pt x="86" y="250"/>
                        <a:pt x="86" y="250"/>
                      </a:cubicBezTo>
                      <a:cubicBezTo>
                        <a:pt x="99" y="250"/>
                        <a:pt x="99" y="250"/>
                        <a:pt x="99" y="250"/>
                      </a:cubicBezTo>
                      <a:cubicBezTo>
                        <a:pt x="99" y="250"/>
                        <a:pt x="107" y="190"/>
                        <a:pt x="110" y="161"/>
                      </a:cubicBezTo>
                      <a:cubicBezTo>
                        <a:pt x="137" y="161"/>
                        <a:pt x="137" y="161"/>
                        <a:pt x="137" y="161"/>
                      </a:cubicBezTo>
                      <a:cubicBezTo>
                        <a:pt x="145" y="161"/>
                        <a:pt x="148" y="156"/>
                        <a:pt x="144" y="150"/>
                      </a:cubicBezTo>
                      <a:cubicBezTo>
                        <a:pt x="111" y="95"/>
                        <a:pt x="111" y="95"/>
                        <a:pt x="111" y="95"/>
                      </a:cubicBezTo>
                      <a:cubicBezTo>
                        <a:pt x="117" y="68"/>
                        <a:pt x="117" y="68"/>
                        <a:pt x="117" y="68"/>
                      </a:cubicBezTo>
                      <a:cubicBezTo>
                        <a:pt x="120" y="82"/>
                        <a:pt x="120" y="82"/>
                        <a:pt x="120" y="82"/>
                      </a:cubicBezTo>
                      <a:cubicBezTo>
                        <a:pt x="120" y="84"/>
                        <a:pt x="121" y="85"/>
                        <a:pt x="121" y="86"/>
                      </a:cubicBezTo>
                      <a:cubicBezTo>
                        <a:pt x="144" y="124"/>
                        <a:pt x="144" y="124"/>
                        <a:pt x="144" y="124"/>
                      </a:cubicBezTo>
                      <a:cubicBezTo>
                        <a:pt x="146" y="128"/>
                        <a:pt x="151" y="131"/>
                        <a:pt x="155" y="131"/>
                      </a:cubicBezTo>
                      <a:cubicBezTo>
                        <a:pt x="158" y="131"/>
                        <a:pt x="160" y="130"/>
                        <a:pt x="162" y="129"/>
                      </a:cubicBezTo>
                      <a:cubicBezTo>
                        <a:pt x="169" y="125"/>
                        <a:pt x="171" y="117"/>
                        <a:pt x="167" y="11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117" name="Freeform 13"/>
              <p:cNvSpPr>
                <a:spLocks/>
              </p:cNvSpPr>
              <p:nvPr/>
            </p:nvSpPr>
            <p:spPr bwMode="auto">
              <a:xfrm flipH="1">
                <a:off x="9485024" y="2961289"/>
                <a:ext cx="261184" cy="283063"/>
              </a:xfrm>
              <a:custGeom>
                <a:avLst/>
                <a:gdLst>
                  <a:gd name="T0" fmla="*/ 21 w 162"/>
                  <a:gd name="T1" fmla="*/ 168 h 175"/>
                  <a:gd name="T2" fmla="*/ 58 w 162"/>
                  <a:gd name="T3" fmla="*/ 158 h 175"/>
                  <a:gd name="T4" fmla="*/ 34 w 162"/>
                  <a:gd name="T5" fmla="*/ 132 h 175"/>
                  <a:gd name="T6" fmla="*/ 26 w 162"/>
                  <a:gd name="T7" fmla="*/ 95 h 175"/>
                  <a:gd name="T8" fmla="*/ 51 w 162"/>
                  <a:gd name="T9" fmla="*/ 65 h 175"/>
                  <a:gd name="T10" fmla="*/ 127 w 162"/>
                  <a:gd name="T11" fmla="*/ 105 h 175"/>
                  <a:gd name="T12" fmla="*/ 120 w 162"/>
                  <a:gd name="T13" fmla="*/ 132 h 175"/>
                  <a:gd name="T14" fmla="*/ 93 w 162"/>
                  <a:gd name="T15" fmla="*/ 158 h 175"/>
                  <a:gd name="T16" fmla="*/ 126 w 162"/>
                  <a:gd name="T17" fmla="*/ 168 h 175"/>
                  <a:gd name="T18" fmla="*/ 150 w 162"/>
                  <a:gd name="T19" fmla="*/ 82 h 175"/>
                  <a:gd name="T20" fmla="*/ 92 w 162"/>
                  <a:gd name="T21" fmla="*/ 8 h 175"/>
                  <a:gd name="T22" fmla="*/ 4 w 162"/>
                  <a:gd name="T23" fmla="*/ 89 h 175"/>
                  <a:gd name="T24" fmla="*/ 21 w 162"/>
                  <a:gd name="T25" fmla="*/ 16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2" h="175">
                    <a:moveTo>
                      <a:pt x="21" y="168"/>
                    </a:moveTo>
                    <a:cubicBezTo>
                      <a:pt x="42" y="175"/>
                      <a:pt x="59" y="164"/>
                      <a:pt x="58" y="158"/>
                    </a:cubicBezTo>
                    <a:cubicBezTo>
                      <a:pt x="49" y="153"/>
                      <a:pt x="40" y="144"/>
                      <a:pt x="34" y="132"/>
                    </a:cubicBezTo>
                    <a:cubicBezTo>
                      <a:pt x="29" y="121"/>
                      <a:pt x="26" y="108"/>
                      <a:pt x="26" y="95"/>
                    </a:cubicBezTo>
                    <a:cubicBezTo>
                      <a:pt x="34" y="92"/>
                      <a:pt x="44" y="84"/>
                      <a:pt x="51" y="65"/>
                    </a:cubicBezTo>
                    <a:cubicBezTo>
                      <a:pt x="56" y="77"/>
                      <a:pt x="91" y="102"/>
                      <a:pt x="127" y="105"/>
                    </a:cubicBezTo>
                    <a:cubicBezTo>
                      <a:pt x="126" y="114"/>
                      <a:pt x="124" y="124"/>
                      <a:pt x="120" y="132"/>
                    </a:cubicBezTo>
                    <a:cubicBezTo>
                      <a:pt x="114" y="145"/>
                      <a:pt x="104" y="153"/>
                      <a:pt x="93" y="158"/>
                    </a:cubicBezTo>
                    <a:cubicBezTo>
                      <a:pt x="99" y="175"/>
                      <a:pt x="120" y="170"/>
                      <a:pt x="126" y="168"/>
                    </a:cubicBezTo>
                    <a:cubicBezTo>
                      <a:pt x="144" y="163"/>
                      <a:pt x="162" y="134"/>
                      <a:pt x="150" y="82"/>
                    </a:cubicBezTo>
                    <a:cubicBezTo>
                      <a:pt x="140" y="42"/>
                      <a:pt x="121" y="14"/>
                      <a:pt x="92" y="8"/>
                    </a:cubicBezTo>
                    <a:cubicBezTo>
                      <a:pt x="53" y="0"/>
                      <a:pt x="7" y="15"/>
                      <a:pt x="4" y="89"/>
                    </a:cubicBezTo>
                    <a:cubicBezTo>
                      <a:pt x="3" y="129"/>
                      <a:pt x="0" y="162"/>
                      <a:pt x="21" y="168"/>
                    </a:cubicBezTo>
                    <a:close/>
                  </a:path>
                </a:pathLst>
              </a:custGeom>
              <a:solidFill>
                <a:schemeClr val="accent5"/>
              </a:solidFill>
              <a:ln>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65" name="Rectangle 64"/>
            <p:cNvSpPr/>
            <p:nvPr/>
          </p:nvSpPr>
          <p:spPr>
            <a:xfrm>
              <a:off x="7272323" y="3545368"/>
              <a:ext cx="904832" cy="11500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p:cNvSpPr/>
            <p:nvPr/>
          </p:nvSpPr>
          <p:spPr>
            <a:xfrm>
              <a:off x="7023805" y="3521196"/>
              <a:ext cx="1433735" cy="1391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1" name="Straight Connector 10"/>
          <p:cNvCxnSpPr/>
          <p:nvPr/>
        </p:nvCxnSpPr>
        <p:spPr>
          <a:xfrm>
            <a:off x="4285098" y="3470439"/>
            <a:ext cx="4649923"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1694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5362893" y="2527610"/>
            <a:ext cx="3013038" cy="2917692"/>
          </a:xfrm>
          <a:custGeom>
            <a:avLst/>
            <a:gdLst>
              <a:gd name="connsiteX0" fmla="*/ 0 w 3013038"/>
              <a:gd name="connsiteY0" fmla="*/ 0 h 2917692"/>
              <a:gd name="connsiteX1" fmla="*/ 3013038 w 3013038"/>
              <a:gd name="connsiteY1" fmla="*/ 0 h 2917692"/>
              <a:gd name="connsiteX2" fmla="*/ 3013038 w 3013038"/>
              <a:gd name="connsiteY2" fmla="*/ 2917692 h 2917692"/>
              <a:gd name="connsiteX3" fmla="*/ 0 w 3013038"/>
              <a:gd name="connsiteY3" fmla="*/ 2917692 h 2917692"/>
              <a:gd name="connsiteX4" fmla="*/ 0 w 3013038"/>
              <a:gd name="connsiteY4" fmla="*/ 0 h 2917692"/>
              <a:gd name="connsiteX0" fmla="*/ 0 w 3013038"/>
              <a:gd name="connsiteY0" fmla="*/ 2252546 h 2917692"/>
              <a:gd name="connsiteX1" fmla="*/ 3013038 w 3013038"/>
              <a:gd name="connsiteY1" fmla="*/ 0 h 2917692"/>
              <a:gd name="connsiteX2" fmla="*/ 3013038 w 3013038"/>
              <a:gd name="connsiteY2" fmla="*/ 2917692 h 2917692"/>
              <a:gd name="connsiteX3" fmla="*/ 0 w 3013038"/>
              <a:gd name="connsiteY3" fmla="*/ 2917692 h 2917692"/>
              <a:gd name="connsiteX4" fmla="*/ 0 w 3013038"/>
              <a:gd name="connsiteY4" fmla="*/ 2252546 h 2917692"/>
              <a:gd name="connsiteX0" fmla="*/ 0 w 3013038"/>
              <a:gd name="connsiteY0" fmla="*/ 2252546 h 2917692"/>
              <a:gd name="connsiteX1" fmla="*/ 320512 w 3013038"/>
              <a:gd name="connsiteY1" fmla="*/ 2014653 h 2917692"/>
              <a:gd name="connsiteX2" fmla="*/ 3013038 w 3013038"/>
              <a:gd name="connsiteY2" fmla="*/ 0 h 2917692"/>
              <a:gd name="connsiteX3" fmla="*/ 3013038 w 3013038"/>
              <a:gd name="connsiteY3" fmla="*/ 2917692 h 2917692"/>
              <a:gd name="connsiteX4" fmla="*/ 0 w 3013038"/>
              <a:gd name="connsiteY4" fmla="*/ 2917692 h 2917692"/>
              <a:gd name="connsiteX5" fmla="*/ 0 w 3013038"/>
              <a:gd name="connsiteY5" fmla="*/ 2252546 h 2917692"/>
              <a:gd name="connsiteX0" fmla="*/ 0 w 3013038"/>
              <a:gd name="connsiteY0" fmla="*/ 2252546 h 2917692"/>
              <a:gd name="connsiteX1" fmla="*/ 56600 w 3013038"/>
              <a:gd name="connsiteY1" fmla="*/ 2141033 h 2917692"/>
              <a:gd name="connsiteX2" fmla="*/ 3013038 w 3013038"/>
              <a:gd name="connsiteY2" fmla="*/ 0 h 2917692"/>
              <a:gd name="connsiteX3" fmla="*/ 3013038 w 3013038"/>
              <a:gd name="connsiteY3" fmla="*/ 2917692 h 2917692"/>
              <a:gd name="connsiteX4" fmla="*/ 0 w 3013038"/>
              <a:gd name="connsiteY4" fmla="*/ 2917692 h 2917692"/>
              <a:gd name="connsiteX5" fmla="*/ 0 w 3013038"/>
              <a:gd name="connsiteY5" fmla="*/ 2252546 h 2917692"/>
              <a:gd name="connsiteX0" fmla="*/ 0 w 3013038"/>
              <a:gd name="connsiteY0" fmla="*/ 2252546 h 2917692"/>
              <a:gd name="connsiteX1" fmla="*/ 56600 w 3013038"/>
              <a:gd name="connsiteY1" fmla="*/ 2141033 h 2917692"/>
              <a:gd name="connsiteX2" fmla="*/ 171829 w 3013038"/>
              <a:gd name="connsiteY2" fmla="*/ 2059258 h 2917692"/>
              <a:gd name="connsiteX3" fmla="*/ 3013038 w 3013038"/>
              <a:gd name="connsiteY3" fmla="*/ 0 h 2917692"/>
              <a:gd name="connsiteX4" fmla="*/ 3013038 w 3013038"/>
              <a:gd name="connsiteY4" fmla="*/ 2917692 h 2917692"/>
              <a:gd name="connsiteX5" fmla="*/ 0 w 3013038"/>
              <a:gd name="connsiteY5" fmla="*/ 2917692 h 2917692"/>
              <a:gd name="connsiteX6" fmla="*/ 0 w 3013038"/>
              <a:gd name="connsiteY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3013038 w 3013038"/>
              <a:gd name="connsiteY3" fmla="*/ 0 h 2917692"/>
              <a:gd name="connsiteX4" fmla="*/ 3013038 w 3013038"/>
              <a:gd name="connsiteY4" fmla="*/ 2917692 h 2917692"/>
              <a:gd name="connsiteX5" fmla="*/ 0 w 3013038"/>
              <a:gd name="connsiteY5" fmla="*/ 2917692 h 2917692"/>
              <a:gd name="connsiteX6" fmla="*/ 0 w 3013038"/>
              <a:gd name="connsiteY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20151 w 3013038"/>
              <a:gd name="connsiteY3" fmla="*/ 1984917 h 2917692"/>
              <a:gd name="connsiteX4" fmla="*/ 3013038 w 3013038"/>
              <a:gd name="connsiteY4" fmla="*/ 0 h 2917692"/>
              <a:gd name="connsiteX5" fmla="*/ 3013038 w 3013038"/>
              <a:gd name="connsiteY5" fmla="*/ 2917692 h 2917692"/>
              <a:gd name="connsiteX6" fmla="*/ 0 w 3013038"/>
              <a:gd name="connsiteY6" fmla="*/ 2917692 h 2917692"/>
              <a:gd name="connsiteX7" fmla="*/ 0 w 3013038"/>
              <a:gd name="connsiteY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72190 w 3013038"/>
              <a:gd name="connsiteY3" fmla="*/ 2088995 h 2917692"/>
              <a:gd name="connsiteX4" fmla="*/ 3013038 w 3013038"/>
              <a:gd name="connsiteY4" fmla="*/ 0 h 2917692"/>
              <a:gd name="connsiteX5" fmla="*/ 3013038 w 3013038"/>
              <a:gd name="connsiteY5" fmla="*/ 2917692 h 2917692"/>
              <a:gd name="connsiteX6" fmla="*/ 0 w 3013038"/>
              <a:gd name="connsiteY6" fmla="*/ 2917692 h 2917692"/>
              <a:gd name="connsiteX7" fmla="*/ 0 w 3013038"/>
              <a:gd name="connsiteY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3013038 w 3013038"/>
              <a:gd name="connsiteY4" fmla="*/ 0 h 2917692"/>
              <a:gd name="connsiteX5" fmla="*/ 3013038 w 3013038"/>
              <a:gd name="connsiteY5" fmla="*/ 2917692 h 2917692"/>
              <a:gd name="connsiteX6" fmla="*/ 0 w 3013038"/>
              <a:gd name="connsiteY6" fmla="*/ 2917692 h 2917692"/>
              <a:gd name="connsiteX7" fmla="*/ 0 w 3013038"/>
              <a:gd name="connsiteY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98209 w 3013038"/>
              <a:gd name="connsiteY4" fmla="*/ 1966331 h 2917692"/>
              <a:gd name="connsiteX5" fmla="*/ 3013038 w 3013038"/>
              <a:gd name="connsiteY5" fmla="*/ 0 h 2917692"/>
              <a:gd name="connsiteX6" fmla="*/ 3013038 w 3013038"/>
              <a:gd name="connsiteY6" fmla="*/ 2917692 h 2917692"/>
              <a:gd name="connsiteX7" fmla="*/ 0 w 3013038"/>
              <a:gd name="connsiteY7" fmla="*/ 2917692 h 2917692"/>
              <a:gd name="connsiteX8" fmla="*/ 0 w 3013038"/>
              <a:gd name="connsiteY8"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013038 w 3013038"/>
              <a:gd name="connsiteY5" fmla="*/ 0 h 2917692"/>
              <a:gd name="connsiteX6" fmla="*/ 3013038 w 3013038"/>
              <a:gd name="connsiteY6" fmla="*/ 2917692 h 2917692"/>
              <a:gd name="connsiteX7" fmla="*/ 0 w 3013038"/>
              <a:gd name="connsiteY7" fmla="*/ 2917692 h 2917692"/>
              <a:gd name="connsiteX8" fmla="*/ 0 w 3013038"/>
              <a:gd name="connsiteY8"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05644 w 3013038"/>
              <a:gd name="connsiteY5" fmla="*/ 1914292 h 2917692"/>
              <a:gd name="connsiteX6" fmla="*/ 3013038 w 3013038"/>
              <a:gd name="connsiteY6" fmla="*/ 0 h 2917692"/>
              <a:gd name="connsiteX7" fmla="*/ 3013038 w 3013038"/>
              <a:gd name="connsiteY7" fmla="*/ 2917692 h 2917692"/>
              <a:gd name="connsiteX8" fmla="*/ 0 w 3013038"/>
              <a:gd name="connsiteY8" fmla="*/ 2917692 h 2917692"/>
              <a:gd name="connsiteX9" fmla="*/ 0 w 3013038"/>
              <a:gd name="connsiteY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57683 w 3013038"/>
              <a:gd name="connsiteY5" fmla="*/ 2022087 h 2917692"/>
              <a:gd name="connsiteX6" fmla="*/ 3013038 w 3013038"/>
              <a:gd name="connsiteY6" fmla="*/ 0 h 2917692"/>
              <a:gd name="connsiteX7" fmla="*/ 3013038 w 3013038"/>
              <a:gd name="connsiteY7" fmla="*/ 2917692 h 2917692"/>
              <a:gd name="connsiteX8" fmla="*/ 0 w 3013038"/>
              <a:gd name="connsiteY8" fmla="*/ 2917692 h 2917692"/>
              <a:gd name="connsiteX9" fmla="*/ 0 w 3013038"/>
              <a:gd name="connsiteY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013038 w 3013038"/>
              <a:gd name="connsiteY6" fmla="*/ 0 h 2917692"/>
              <a:gd name="connsiteX7" fmla="*/ 3013038 w 3013038"/>
              <a:gd name="connsiteY7" fmla="*/ 2917692 h 2917692"/>
              <a:gd name="connsiteX8" fmla="*/ 0 w 3013038"/>
              <a:gd name="connsiteY8" fmla="*/ 2917692 h 2917692"/>
              <a:gd name="connsiteX9" fmla="*/ 0 w 3013038"/>
              <a:gd name="connsiteY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68834 w 3013038"/>
              <a:gd name="connsiteY6" fmla="*/ 1944029 h 2917692"/>
              <a:gd name="connsiteX7" fmla="*/ 3013038 w 3013038"/>
              <a:gd name="connsiteY7" fmla="*/ 0 h 2917692"/>
              <a:gd name="connsiteX8" fmla="*/ 3013038 w 3013038"/>
              <a:gd name="connsiteY8" fmla="*/ 2917692 h 2917692"/>
              <a:gd name="connsiteX9" fmla="*/ 0 w 3013038"/>
              <a:gd name="connsiteY9" fmla="*/ 2917692 h 2917692"/>
              <a:gd name="connsiteX10" fmla="*/ 0 w 3013038"/>
              <a:gd name="connsiteY10"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3013038 w 3013038"/>
              <a:gd name="connsiteY7" fmla="*/ 0 h 2917692"/>
              <a:gd name="connsiteX8" fmla="*/ 3013038 w 3013038"/>
              <a:gd name="connsiteY8" fmla="*/ 2917692 h 2917692"/>
              <a:gd name="connsiteX9" fmla="*/ 0 w 3013038"/>
              <a:gd name="connsiteY9" fmla="*/ 2917692 h 2917692"/>
              <a:gd name="connsiteX10" fmla="*/ 0 w 3013038"/>
              <a:gd name="connsiteY10"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13439 w 3013038"/>
              <a:gd name="connsiteY7" fmla="*/ 1847385 h 2917692"/>
              <a:gd name="connsiteX8" fmla="*/ 3013038 w 3013038"/>
              <a:gd name="connsiteY8" fmla="*/ 0 h 2917692"/>
              <a:gd name="connsiteX9" fmla="*/ 3013038 w 3013038"/>
              <a:gd name="connsiteY9" fmla="*/ 2917692 h 2917692"/>
              <a:gd name="connsiteX10" fmla="*/ 0 w 3013038"/>
              <a:gd name="connsiteY10" fmla="*/ 2917692 h 2917692"/>
              <a:gd name="connsiteX11" fmla="*/ 0 w 3013038"/>
              <a:gd name="connsiteY11"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506366 w 3013038"/>
              <a:gd name="connsiteY7" fmla="*/ 2122449 h 2917692"/>
              <a:gd name="connsiteX8" fmla="*/ 3013038 w 3013038"/>
              <a:gd name="connsiteY8" fmla="*/ 0 h 2917692"/>
              <a:gd name="connsiteX9" fmla="*/ 3013038 w 3013038"/>
              <a:gd name="connsiteY9" fmla="*/ 2917692 h 2917692"/>
              <a:gd name="connsiteX10" fmla="*/ 0 w 3013038"/>
              <a:gd name="connsiteY10" fmla="*/ 2917692 h 2917692"/>
              <a:gd name="connsiteX11" fmla="*/ 0 w 3013038"/>
              <a:gd name="connsiteY11"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3013038 w 3013038"/>
              <a:gd name="connsiteY8" fmla="*/ 0 h 2917692"/>
              <a:gd name="connsiteX9" fmla="*/ 3013038 w 3013038"/>
              <a:gd name="connsiteY9" fmla="*/ 2917692 h 2917692"/>
              <a:gd name="connsiteX10" fmla="*/ 0 w 3013038"/>
              <a:gd name="connsiteY10" fmla="*/ 2917692 h 2917692"/>
              <a:gd name="connsiteX11" fmla="*/ 0 w 3013038"/>
              <a:gd name="connsiteY11"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91858 w 3013038"/>
              <a:gd name="connsiteY8" fmla="*/ 1895707 h 2917692"/>
              <a:gd name="connsiteX9" fmla="*/ 3013038 w 3013038"/>
              <a:gd name="connsiteY9" fmla="*/ 0 h 2917692"/>
              <a:gd name="connsiteX10" fmla="*/ 3013038 w 3013038"/>
              <a:gd name="connsiteY10" fmla="*/ 2917692 h 2917692"/>
              <a:gd name="connsiteX11" fmla="*/ 0 w 3013038"/>
              <a:gd name="connsiteY11" fmla="*/ 2917692 h 2917692"/>
              <a:gd name="connsiteX12" fmla="*/ 0 w 3013038"/>
              <a:gd name="connsiteY1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3013038 w 3013038"/>
              <a:gd name="connsiteY9" fmla="*/ 0 h 2917692"/>
              <a:gd name="connsiteX10" fmla="*/ 3013038 w 3013038"/>
              <a:gd name="connsiteY10" fmla="*/ 2917692 h 2917692"/>
              <a:gd name="connsiteX11" fmla="*/ 0 w 3013038"/>
              <a:gd name="connsiteY11" fmla="*/ 2917692 h 2917692"/>
              <a:gd name="connsiteX12" fmla="*/ 0 w 3013038"/>
              <a:gd name="connsiteY1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3013038 w 3013038"/>
              <a:gd name="connsiteY10" fmla="*/ 0 h 2917692"/>
              <a:gd name="connsiteX11" fmla="*/ 3013038 w 3013038"/>
              <a:gd name="connsiteY11" fmla="*/ 2917692 h 2917692"/>
              <a:gd name="connsiteX12" fmla="*/ 0 w 3013038"/>
              <a:gd name="connsiteY12" fmla="*/ 2917692 h 2917692"/>
              <a:gd name="connsiteX13" fmla="*/ 0 w 3013038"/>
              <a:gd name="connsiteY1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3013038 w 3013038"/>
              <a:gd name="connsiteY11" fmla="*/ 0 h 2917692"/>
              <a:gd name="connsiteX12" fmla="*/ 3013038 w 3013038"/>
              <a:gd name="connsiteY12" fmla="*/ 2917692 h 2917692"/>
              <a:gd name="connsiteX13" fmla="*/ 0 w 3013038"/>
              <a:gd name="connsiteY13" fmla="*/ 2917692 h 2917692"/>
              <a:gd name="connsiteX14" fmla="*/ 0 w 3013038"/>
              <a:gd name="connsiteY1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3013038 w 3013038"/>
              <a:gd name="connsiteY12" fmla="*/ 0 h 2917692"/>
              <a:gd name="connsiteX13" fmla="*/ 3013038 w 3013038"/>
              <a:gd name="connsiteY13" fmla="*/ 2917692 h 2917692"/>
              <a:gd name="connsiteX14" fmla="*/ 0 w 3013038"/>
              <a:gd name="connsiteY14" fmla="*/ 2917692 h 2917692"/>
              <a:gd name="connsiteX15" fmla="*/ 0 w 3013038"/>
              <a:gd name="connsiteY1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796297 w 3013038"/>
              <a:gd name="connsiteY12" fmla="*/ 1628078 h 2917692"/>
              <a:gd name="connsiteX13" fmla="*/ 3013038 w 3013038"/>
              <a:gd name="connsiteY13" fmla="*/ 0 h 2917692"/>
              <a:gd name="connsiteX14" fmla="*/ 3013038 w 3013038"/>
              <a:gd name="connsiteY14" fmla="*/ 2917692 h 2917692"/>
              <a:gd name="connsiteX15" fmla="*/ 0 w 3013038"/>
              <a:gd name="connsiteY15" fmla="*/ 2917692 h 2917692"/>
              <a:gd name="connsiteX16" fmla="*/ 0 w 3013038"/>
              <a:gd name="connsiteY1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974717 w 3013038"/>
              <a:gd name="connsiteY12" fmla="*/ 1981200 h 2917692"/>
              <a:gd name="connsiteX13" fmla="*/ 3013038 w 3013038"/>
              <a:gd name="connsiteY13" fmla="*/ 0 h 2917692"/>
              <a:gd name="connsiteX14" fmla="*/ 3013038 w 3013038"/>
              <a:gd name="connsiteY14" fmla="*/ 2917692 h 2917692"/>
              <a:gd name="connsiteX15" fmla="*/ 0 w 3013038"/>
              <a:gd name="connsiteY15" fmla="*/ 2917692 h 2917692"/>
              <a:gd name="connsiteX16" fmla="*/ 0 w 3013038"/>
              <a:gd name="connsiteY1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3013038 w 3013038"/>
              <a:gd name="connsiteY13" fmla="*/ 0 h 2917692"/>
              <a:gd name="connsiteX14" fmla="*/ 3013038 w 3013038"/>
              <a:gd name="connsiteY14" fmla="*/ 2917692 h 2917692"/>
              <a:gd name="connsiteX15" fmla="*/ 0 w 3013038"/>
              <a:gd name="connsiteY15" fmla="*/ 2917692 h 2917692"/>
              <a:gd name="connsiteX16" fmla="*/ 0 w 3013038"/>
              <a:gd name="connsiteY1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956131 w 3013038"/>
              <a:gd name="connsiteY13" fmla="*/ 1806497 h 2917692"/>
              <a:gd name="connsiteX14" fmla="*/ 3013038 w 3013038"/>
              <a:gd name="connsiteY14" fmla="*/ 0 h 2917692"/>
              <a:gd name="connsiteX15" fmla="*/ 3013038 w 3013038"/>
              <a:gd name="connsiteY15" fmla="*/ 2917692 h 2917692"/>
              <a:gd name="connsiteX16" fmla="*/ 0 w 3013038"/>
              <a:gd name="connsiteY16" fmla="*/ 2917692 h 2917692"/>
              <a:gd name="connsiteX17" fmla="*/ 0 w 3013038"/>
              <a:gd name="connsiteY1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3013038 w 3013038"/>
              <a:gd name="connsiteY14" fmla="*/ 0 h 2917692"/>
              <a:gd name="connsiteX15" fmla="*/ 3013038 w 3013038"/>
              <a:gd name="connsiteY15" fmla="*/ 2917692 h 2917692"/>
              <a:gd name="connsiteX16" fmla="*/ 0 w 3013038"/>
              <a:gd name="connsiteY16" fmla="*/ 2917692 h 2917692"/>
              <a:gd name="connsiteX17" fmla="*/ 0 w 3013038"/>
              <a:gd name="connsiteY1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3013038 w 3013038"/>
              <a:gd name="connsiteY15" fmla="*/ 0 h 2917692"/>
              <a:gd name="connsiteX16" fmla="*/ 3013038 w 3013038"/>
              <a:gd name="connsiteY16" fmla="*/ 2917692 h 2917692"/>
              <a:gd name="connsiteX17" fmla="*/ 0 w 3013038"/>
              <a:gd name="connsiteY17" fmla="*/ 2917692 h 2917692"/>
              <a:gd name="connsiteX18" fmla="*/ 0 w 3013038"/>
              <a:gd name="connsiteY18"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60209 w 3013038"/>
              <a:gd name="connsiteY15" fmla="*/ 1665249 h 2917692"/>
              <a:gd name="connsiteX16" fmla="*/ 3013038 w 3013038"/>
              <a:gd name="connsiteY16" fmla="*/ 0 h 2917692"/>
              <a:gd name="connsiteX17" fmla="*/ 3013038 w 3013038"/>
              <a:gd name="connsiteY17" fmla="*/ 2917692 h 2917692"/>
              <a:gd name="connsiteX18" fmla="*/ 0 w 3013038"/>
              <a:gd name="connsiteY18" fmla="*/ 2917692 h 2917692"/>
              <a:gd name="connsiteX19" fmla="*/ 0 w 3013038"/>
              <a:gd name="connsiteY1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3013038 w 3013038"/>
              <a:gd name="connsiteY16" fmla="*/ 0 h 2917692"/>
              <a:gd name="connsiteX17" fmla="*/ 3013038 w 3013038"/>
              <a:gd name="connsiteY17" fmla="*/ 2917692 h 2917692"/>
              <a:gd name="connsiteX18" fmla="*/ 0 w 3013038"/>
              <a:gd name="connsiteY18" fmla="*/ 2917692 h 2917692"/>
              <a:gd name="connsiteX19" fmla="*/ 0 w 3013038"/>
              <a:gd name="connsiteY1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108531 w 3013038"/>
              <a:gd name="connsiteY16" fmla="*/ 1594624 h 2917692"/>
              <a:gd name="connsiteX17" fmla="*/ 3013038 w 3013038"/>
              <a:gd name="connsiteY17" fmla="*/ 0 h 2917692"/>
              <a:gd name="connsiteX18" fmla="*/ 3013038 w 3013038"/>
              <a:gd name="connsiteY18" fmla="*/ 2917692 h 2917692"/>
              <a:gd name="connsiteX19" fmla="*/ 0 w 3013038"/>
              <a:gd name="connsiteY19" fmla="*/ 2917692 h 2917692"/>
              <a:gd name="connsiteX20" fmla="*/ 0 w 3013038"/>
              <a:gd name="connsiteY20"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108531 w 3013038"/>
              <a:gd name="connsiteY16" fmla="*/ 1594624 h 2917692"/>
              <a:gd name="connsiteX17" fmla="*/ 1238629 w 3013038"/>
              <a:gd name="connsiteY17" fmla="*/ 1799063 h 2917692"/>
              <a:gd name="connsiteX18" fmla="*/ 3013038 w 3013038"/>
              <a:gd name="connsiteY18" fmla="*/ 0 h 2917692"/>
              <a:gd name="connsiteX19" fmla="*/ 3013038 w 3013038"/>
              <a:gd name="connsiteY19" fmla="*/ 2917692 h 2917692"/>
              <a:gd name="connsiteX20" fmla="*/ 0 w 3013038"/>
              <a:gd name="connsiteY20" fmla="*/ 2917692 h 2917692"/>
              <a:gd name="connsiteX21" fmla="*/ 0 w 3013038"/>
              <a:gd name="connsiteY21"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238629 w 3013038"/>
              <a:gd name="connsiteY17" fmla="*/ 1799063 h 2917692"/>
              <a:gd name="connsiteX18" fmla="*/ 3013038 w 3013038"/>
              <a:gd name="connsiteY18" fmla="*/ 0 h 2917692"/>
              <a:gd name="connsiteX19" fmla="*/ 3013038 w 3013038"/>
              <a:gd name="connsiteY19" fmla="*/ 2917692 h 2917692"/>
              <a:gd name="connsiteX20" fmla="*/ 0 w 3013038"/>
              <a:gd name="connsiteY20" fmla="*/ 2917692 h 2917692"/>
              <a:gd name="connsiteX21" fmla="*/ 0 w 3013038"/>
              <a:gd name="connsiteY21"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3013038 w 3013038"/>
              <a:gd name="connsiteY18" fmla="*/ 0 h 2917692"/>
              <a:gd name="connsiteX19" fmla="*/ 3013038 w 3013038"/>
              <a:gd name="connsiteY19" fmla="*/ 2917692 h 2917692"/>
              <a:gd name="connsiteX20" fmla="*/ 0 w 3013038"/>
              <a:gd name="connsiteY20" fmla="*/ 2917692 h 2917692"/>
              <a:gd name="connsiteX21" fmla="*/ 0 w 3013038"/>
              <a:gd name="connsiteY21"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53497 w 3013038"/>
              <a:gd name="connsiteY18" fmla="*/ 1568605 h 2917692"/>
              <a:gd name="connsiteX19" fmla="*/ 3013038 w 3013038"/>
              <a:gd name="connsiteY19" fmla="*/ 0 h 2917692"/>
              <a:gd name="connsiteX20" fmla="*/ 3013038 w 3013038"/>
              <a:gd name="connsiteY20" fmla="*/ 2917692 h 2917692"/>
              <a:gd name="connsiteX21" fmla="*/ 0 w 3013038"/>
              <a:gd name="connsiteY21" fmla="*/ 2917692 h 2917692"/>
              <a:gd name="connsiteX22" fmla="*/ 0 w 3013038"/>
              <a:gd name="connsiteY2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94385 w 3013038"/>
              <a:gd name="connsiteY18" fmla="*/ 1613210 h 2917692"/>
              <a:gd name="connsiteX19" fmla="*/ 3013038 w 3013038"/>
              <a:gd name="connsiteY19" fmla="*/ 0 h 2917692"/>
              <a:gd name="connsiteX20" fmla="*/ 3013038 w 3013038"/>
              <a:gd name="connsiteY20" fmla="*/ 2917692 h 2917692"/>
              <a:gd name="connsiteX21" fmla="*/ 0 w 3013038"/>
              <a:gd name="connsiteY21" fmla="*/ 2917692 h 2917692"/>
              <a:gd name="connsiteX22" fmla="*/ 0 w 3013038"/>
              <a:gd name="connsiteY2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3013038 w 3013038"/>
              <a:gd name="connsiteY19" fmla="*/ 0 h 2917692"/>
              <a:gd name="connsiteX20" fmla="*/ 3013038 w 3013038"/>
              <a:gd name="connsiteY20" fmla="*/ 2917692 h 2917692"/>
              <a:gd name="connsiteX21" fmla="*/ 0 w 3013038"/>
              <a:gd name="connsiteY21" fmla="*/ 2917692 h 2917692"/>
              <a:gd name="connsiteX22" fmla="*/ 0 w 3013038"/>
              <a:gd name="connsiteY2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49780 w 3013038"/>
              <a:gd name="connsiteY19" fmla="*/ 1564888 h 2917692"/>
              <a:gd name="connsiteX20" fmla="*/ 3013038 w 3013038"/>
              <a:gd name="connsiteY20" fmla="*/ 0 h 2917692"/>
              <a:gd name="connsiteX21" fmla="*/ 3013038 w 3013038"/>
              <a:gd name="connsiteY21" fmla="*/ 2917692 h 2917692"/>
              <a:gd name="connsiteX22" fmla="*/ 0 w 3013038"/>
              <a:gd name="connsiteY22" fmla="*/ 2917692 h 2917692"/>
              <a:gd name="connsiteX23" fmla="*/ 0 w 3013038"/>
              <a:gd name="connsiteY2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305536 w 3013038"/>
              <a:gd name="connsiteY19" fmla="*/ 1642946 h 2917692"/>
              <a:gd name="connsiteX20" fmla="*/ 3013038 w 3013038"/>
              <a:gd name="connsiteY20" fmla="*/ 0 h 2917692"/>
              <a:gd name="connsiteX21" fmla="*/ 3013038 w 3013038"/>
              <a:gd name="connsiteY21" fmla="*/ 2917692 h 2917692"/>
              <a:gd name="connsiteX22" fmla="*/ 0 w 3013038"/>
              <a:gd name="connsiteY22" fmla="*/ 2917692 h 2917692"/>
              <a:gd name="connsiteX23" fmla="*/ 0 w 3013038"/>
              <a:gd name="connsiteY2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3013038 w 3013038"/>
              <a:gd name="connsiteY20" fmla="*/ 0 h 2917692"/>
              <a:gd name="connsiteX21" fmla="*/ 3013038 w 3013038"/>
              <a:gd name="connsiteY21" fmla="*/ 2917692 h 2917692"/>
              <a:gd name="connsiteX22" fmla="*/ 0 w 3013038"/>
              <a:gd name="connsiteY22" fmla="*/ 2917692 h 2917692"/>
              <a:gd name="connsiteX23" fmla="*/ 0 w 3013038"/>
              <a:gd name="connsiteY2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383595 w 3013038"/>
              <a:gd name="connsiteY20" fmla="*/ 1524000 h 2917692"/>
              <a:gd name="connsiteX21" fmla="*/ 3013038 w 3013038"/>
              <a:gd name="connsiteY21" fmla="*/ 0 h 2917692"/>
              <a:gd name="connsiteX22" fmla="*/ 3013038 w 3013038"/>
              <a:gd name="connsiteY22" fmla="*/ 2917692 h 2917692"/>
              <a:gd name="connsiteX23" fmla="*/ 0 w 3013038"/>
              <a:gd name="connsiteY23" fmla="*/ 2917692 h 2917692"/>
              <a:gd name="connsiteX24" fmla="*/ 0 w 3013038"/>
              <a:gd name="connsiteY2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3013038 w 3013038"/>
              <a:gd name="connsiteY21" fmla="*/ 0 h 2917692"/>
              <a:gd name="connsiteX22" fmla="*/ 3013038 w 3013038"/>
              <a:gd name="connsiteY22" fmla="*/ 2917692 h 2917692"/>
              <a:gd name="connsiteX23" fmla="*/ 0 w 3013038"/>
              <a:gd name="connsiteY23" fmla="*/ 2917692 h 2917692"/>
              <a:gd name="connsiteX24" fmla="*/ 0 w 3013038"/>
              <a:gd name="connsiteY2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39712 w 3013038"/>
              <a:gd name="connsiteY21" fmla="*/ 1308410 h 2917692"/>
              <a:gd name="connsiteX22" fmla="*/ 3013038 w 3013038"/>
              <a:gd name="connsiteY22" fmla="*/ 0 h 2917692"/>
              <a:gd name="connsiteX23" fmla="*/ 3013038 w 3013038"/>
              <a:gd name="connsiteY23" fmla="*/ 2917692 h 2917692"/>
              <a:gd name="connsiteX24" fmla="*/ 0 w 3013038"/>
              <a:gd name="connsiteY24" fmla="*/ 2917692 h 2917692"/>
              <a:gd name="connsiteX25" fmla="*/ 0 w 3013038"/>
              <a:gd name="connsiteY2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58297 w 3013038"/>
              <a:gd name="connsiteY21" fmla="*/ 1431073 h 2917692"/>
              <a:gd name="connsiteX22" fmla="*/ 3013038 w 3013038"/>
              <a:gd name="connsiteY22" fmla="*/ 0 h 2917692"/>
              <a:gd name="connsiteX23" fmla="*/ 3013038 w 3013038"/>
              <a:gd name="connsiteY23" fmla="*/ 2917692 h 2917692"/>
              <a:gd name="connsiteX24" fmla="*/ 0 w 3013038"/>
              <a:gd name="connsiteY24" fmla="*/ 2917692 h 2917692"/>
              <a:gd name="connsiteX25" fmla="*/ 0 w 3013038"/>
              <a:gd name="connsiteY2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3013038 w 3013038"/>
              <a:gd name="connsiteY22" fmla="*/ 0 h 2917692"/>
              <a:gd name="connsiteX23" fmla="*/ 3013038 w 3013038"/>
              <a:gd name="connsiteY23" fmla="*/ 2917692 h 2917692"/>
              <a:gd name="connsiteX24" fmla="*/ 0 w 3013038"/>
              <a:gd name="connsiteY24" fmla="*/ 2917692 h 2917692"/>
              <a:gd name="connsiteX25" fmla="*/ 0 w 3013038"/>
              <a:gd name="connsiteY2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1487 w 3013038"/>
              <a:gd name="connsiteY22" fmla="*/ 1263805 h 2917692"/>
              <a:gd name="connsiteX23" fmla="*/ 3013038 w 3013038"/>
              <a:gd name="connsiteY23" fmla="*/ 0 h 2917692"/>
              <a:gd name="connsiteX24" fmla="*/ 3013038 w 3013038"/>
              <a:gd name="connsiteY24" fmla="*/ 2917692 h 2917692"/>
              <a:gd name="connsiteX25" fmla="*/ 0 w 3013038"/>
              <a:gd name="connsiteY25" fmla="*/ 2917692 h 2917692"/>
              <a:gd name="connsiteX26" fmla="*/ 0 w 3013038"/>
              <a:gd name="connsiteY2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3013038 w 3013038"/>
              <a:gd name="connsiteY23" fmla="*/ 0 h 2917692"/>
              <a:gd name="connsiteX24" fmla="*/ 3013038 w 3013038"/>
              <a:gd name="connsiteY24" fmla="*/ 2917692 h 2917692"/>
              <a:gd name="connsiteX25" fmla="*/ 0 w 3013038"/>
              <a:gd name="connsiteY25" fmla="*/ 2917692 h 2917692"/>
              <a:gd name="connsiteX26" fmla="*/ 0 w 3013038"/>
              <a:gd name="connsiteY2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9809 w 3013038"/>
              <a:gd name="connsiteY23" fmla="*/ 1118839 h 2917692"/>
              <a:gd name="connsiteX24" fmla="*/ 3013038 w 3013038"/>
              <a:gd name="connsiteY24" fmla="*/ 0 h 2917692"/>
              <a:gd name="connsiteX25" fmla="*/ 3013038 w 3013038"/>
              <a:gd name="connsiteY25" fmla="*/ 2917692 h 2917692"/>
              <a:gd name="connsiteX26" fmla="*/ 0 w 3013038"/>
              <a:gd name="connsiteY26" fmla="*/ 2917692 h 2917692"/>
              <a:gd name="connsiteX27" fmla="*/ 0 w 3013038"/>
              <a:gd name="connsiteY2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706979 w 3013038"/>
              <a:gd name="connsiteY23" fmla="*/ 1286107 h 2917692"/>
              <a:gd name="connsiteX24" fmla="*/ 3013038 w 3013038"/>
              <a:gd name="connsiteY24" fmla="*/ 0 h 2917692"/>
              <a:gd name="connsiteX25" fmla="*/ 3013038 w 3013038"/>
              <a:gd name="connsiteY25" fmla="*/ 2917692 h 2917692"/>
              <a:gd name="connsiteX26" fmla="*/ 0 w 3013038"/>
              <a:gd name="connsiteY26" fmla="*/ 2917692 h 2917692"/>
              <a:gd name="connsiteX27" fmla="*/ 0 w 3013038"/>
              <a:gd name="connsiteY2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3013038 w 3013038"/>
              <a:gd name="connsiteY24" fmla="*/ 0 h 2917692"/>
              <a:gd name="connsiteX25" fmla="*/ 3013038 w 3013038"/>
              <a:gd name="connsiteY25" fmla="*/ 2917692 h 2917692"/>
              <a:gd name="connsiteX26" fmla="*/ 0 w 3013038"/>
              <a:gd name="connsiteY26" fmla="*/ 2917692 h 2917692"/>
              <a:gd name="connsiteX27" fmla="*/ 0 w 3013038"/>
              <a:gd name="connsiteY2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718131 w 3013038"/>
              <a:gd name="connsiteY24" fmla="*/ 1178312 h 2917692"/>
              <a:gd name="connsiteX25" fmla="*/ 3013038 w 3013038"/>
              <a:gd name="connsiteY25" fmla="*/ 0 h 2917692"/>
              <a:gd name="connsiteX26" fmla="*/ 3013038 w 3013038"/>
              <a:gd name="connsiteY26" fmla="*/ 2917692 h 2917692"/>
              <a:gd name="connsiteX27" fmla="*/ 0 w 3013038"/>
              <a:gd name="connsiteY27" fmla="*/ 2917692 h 2917692"/>
              <a:gd name="connsiteX28" fmla="*/ 0 w 3013038"/>
              <a:gd name="connsiteY28"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3013038 w 3013038"/>
              <a:gd name="connsiteY25" fmla="*/ 0 h 2917692"/>
              <a:gd name="connsiteX26" fmla="*/ 3013038 w 3013038"/>
              <a:gd name="connsiteY26" fmla="*/ 2917692 h 2917692"/>
              <a:gd name="connsiteX27" fmla="*/ 0 w 3013038"/>
              <a:gd name="connsiteY27" fmla="*/ 2917692 h 2917692"/>
              <a:gd name="connsiteX28" fmla="*/ 0 w 3013038"/>
              <a:gd name="connsiteY28"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2082405 w 3013038"/>
              <a:gd name="connsiteY25" fmla="*/ 802888 h 2917692"/>
              <a:gd name="connsiteX26" fmla="*/ 3013038 w 3013038"/>
              <a:gd name="connsiteY26" fmla="*/ 0 h 2917692"/>
              <a:gd name="connsiteX27" fmla="*/ 3013038 w 3013038"/>
              <a:gd name="connsiteY27" fmla="*/ 2917692 h 2917692"/>
              <a:gd name="connsiteX28" fmla="*/ 0 w 3013038"/>
              <a:gd name="connsiteY28" fmla="*/ 2917692 h 2917692"/>
              <a:gd name="connsiteX29" fmla="*/ 0 w 3013038"/>
              <a:gd name="connsiteY2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2026649 w 3013038"/>
              <a:gd name="connsiteY25" fmla="*/ 1059366 h 2917692"/>
              <a:gd name="connsiteX26" fmla="*/ 3013038 w 3013038"/>
              <a:gd name="connsiteY26" fmla="*/ 0 h 2917692"/>
              <a:gd name="connsiteX27" fmla="*/ 3013038 w 3013038"/>
              <a:gd name="connsiteY27" fmla="*/ 2917692 h 2917692"/>
              <a:gd name="connsiteX28" fmla="*/ 0 w 3013038"/>
              <a:gd name="connsiteY28" fmla="*/ 2917692 h 2917692"/>
              <a:gd name="connsiteX29" fmla="*/ 0 w 3013038"/>
              <a:gd name="connsiteY2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3013038 w 3013038"/>
              <a:gd name="connsiteY26" fmla="*/ 0 h 2917692"/>
              <a:gd name="connsiteX27" fmla="*/ 3013038 w 3013038"/>
              <a:gd name="connsiteY27" fmla="*/ 2917692 h 2917692"/>
              <a:gd name="connsiteX28" fmla="*/ 0 w 3013038"/>
              <a:gd name="connsiteY28" fmla="*/ 2917692 h 2917692"/>
              <a:gd name="connsiteX29" fmla="*/ 0 w 3013038"/>
              <a:gd name="connsiteY2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30366 w 3013038"/>
              <a:gd name="connsiteY26" fmla="*/ 866078 h 2917692"/>
              <a:gd name="connsiteX27" fmla="*/ 3013038 w 3013038"/>
              <a:gd name="connsiteY27" fmla="*/ 0 h 2917692"/>
              <a:gd name="connsiteX28" fmla="*/ 3013038 w 3013038"/>
              <a:gd name="connsiteY28" fmla="*/ 2917692 h 2917692"/>
              <a:gd name="connsiteX29" fmla="*/ 0 w 3013038"/>
              <a:gd name="connsiteY29" fmla="*/ 2917692 h 2917692"/>
              <a:gd name="connsiteX30" fmla="*/ 0 w 3013038"/>
              <a:gd name="connsiteY30"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112142 w 3013038"/>
              <a:gd name="connsiteY26" fmla="*/ 959004 h 2917692"/>
              <a:gd name="connsiteX27" fmla="*/ 3013038 w 3013038"/>
              <a:gd name="connsiteY27" fmla="*/ 0 h 2917692"/>
              <a:gd name="connsiteX28" fmla="*/ 3013038 w 3013038"/>
              <a:gd name="connsiteY28" fmla="*/ 2917692 h 2917692"/>
              <a:gd name="connsiteX29" fmla="*/ 0 w 3013038"/>
              <a:gd name="connsiteY29" fmla="*/ 2917692 h 2917692"/>
              <a:gd name="connsiteX30" fmla="*/ 0 w 3013038"/>
              <a:gd name="connsiteY30"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3013038 w 3013038"/>
              <a:gd name="connsiteY27" fmla="*/ 0 h 2917692"/>
              <a:gd name="connsiteX28" fmla="*/ 3013038 w 3013038"/>
              <a:gd name="connsiteY28" fmla="*/ 2917692 h 2917692"/>
              <a:gd name="connsiteX29" fmla="*/ 0 w 3013038"/>
              <a:gd name="connsiteY29" fmla="*/ 2917692 h 2917692"/>
              <a:gd name="connsiteX30" fmla="*/ 0 w 3013038"/>
              <a:gd name="connsiteY30"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108424 w 3013038"/>
              <a:gd name="connsiteY27" fmla="*/ 847492 h 2917692"/>
              <a:gd name="connsiteX28" fmla="*/ 3013038 w 3013038"/>
              <a:gd name="connsiteY28" fmla="*/ 0 h 2917692"/>
              <a:gd name="connsiteX29" fmla="*/ 3013038 w 3013038"/>
              <a:gd name="connsiteY29" fmla="*/ 2917692 h 2917692"/>
              <a:gd name="connsiteX30" fmla="*/ 0 w 3013038"/>
              <a:gd name="connsiteY30" fmla="*/ 2917692 h 2917692"/>
              <a:gd name="connsiteX31" fmla="*/ 0 w 3013038"/>
              <a:gd name="connsiteY31"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283127 w 3013038"/>
              <a:gd name="connsiteY27" fmla="*/ 892097 h 2917692"/>
              <a:gd name="connsiteX28" fmla="*/ 2108424 w 3013038"/>
              <a:gd name="connsiteY28" fmla="*/ 847492 h 2917692"/>
              <a:gd name="connsiteX29" fmla="*/ 3013038 w 3013038"/>
              <a:gd name="connsiteY29" fmla="*/ 0 h 2917692"/>
              <a:gd name="connsiteX30" fmla="*/ 3013038 w 3013038"/>
              <a:gd name="connsiteY30" fmla="*/ 2917692 h 2917692"/>
              <a:gd name="connsiteX31" fmla="*/ 0 w 3013038"/>
              <a:gd name="connsiteY31" fmla="*/ 2917692 h 2917692"/>
              <a:gd name="connsiteX32" fmla="*/ 0 w 3013038"/>
              <a:gd name="connsiteY3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3013038 w 3013038"/>
              <a:gd name="connsiteY29" fmla="*/ 0 h 2917692"/>
              <a:gd name="connsiteX30" fmla="*/ 3013038 w 3013038"/>
              <a:gd name="connsiteY30" fmla="*/ 2917692 h 2917692"/>
              <a:gd name="connsiteX31" fmla="*/ 0 w 3013038"/>
              <a:gd name="connsiteY31" fmla="*/ 2917692 h 2917692"/>
              <a:gd name="connsiteX32" fmla="*/ 0 w 3013038"/>
              <a:gd name="connsiteY3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197634 w 3013038"/>
              <a:gd name="connsiteY29" fmla="*/ 762000 h 2917692"/>
              <a:gd name="connsiteX30" fmla="*/ 3013038 w 3013038"/>
              <a:gd name="connsiteY30" fmla="*/ 0 h 2917692"/>
              <a:gd name="connsiteX31" fmla="*/ 3013038 w 3013038"/>
              <a:gd name="connsiteY31" fmla="*/ 2917692 h 2917692"/>
              <a:gd name="connsiteX32" fmla="*/ 0 w 3013038"/>
              <a:gd name="connsiteY32" fmla="*/ 2917692 h 2917692"/>
              <a:gd name="connsiteX33" fmla="*/ 0 w 3013038"/>
              <a:gd name="connsiteY3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383487 w 3013038"/>
              <a:gd name="connsiteY29" fmla="*/ 929268 h 2917692"/>
              <a:gd name="connsiteX30" fmla="*/ 3013038 w 3013038"/>
              <a:gd name="connsiteY30" fmla="*/ 0 h 2917692"/>
              <a:gd name="connsiteX31" fmla="*/ 3013038 w 3013038"/>
              <a:gd name="connsiteY31" fmla="*/ 2917692 h 2917692"/>
              <a:gd name="connsiteX32" fmla="*/ 0 w 3013038"/>
              <a:gd name="connsiteY32" fmla="*/ 2917692 h 2917692"/>
              <a:gd name="connsiteX33" fmla="*/ 0 w 3013038"/>
              <a:gd name="connsiteY3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42239 w 3013038"/>
              <a:gd name="connsiteY29" fmla="*/ 1063083 h 2917692"/>
              <a:gd name="connsiteX30" fmla="*/ 3013038 w 3013038"/>
              <a:gd name="connsiteY30" fmla="*/ 0 h 2917692"/>
              <a:gd name="connsiteX31" fmla="*/ 3013038 w 3013038"/>
              <a:gd name="connsiteY31" fmla="*/ 2917692 h 2917692"/>
              <a:gd name="connsiteX32" fmla="*/ 0 w 3013038"/>
              <a:gd name="connsiteY32" fmla="*/ 2917692 h 2917692"/>
              <a:gd name="connsiteX33" fmla="*/ 0 w 3013038"/>
              <a:gd name="connsiteY3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3013038 w 3013038"/>
              <a:gd name="connsiteY30" fmla="*/ 0 h 2917692"/>
              <a:gd name="connsiteX31" fmla="*/ 3013038 w 3013038"/>
              <a:gd name="connsiteY31" fmla="*/ 2917692 h 2917692"/>
              <a:gd name="connsiteX32" fmla="*/ 0 w 3013038"/>
              <a:gd name="connsiteY32" fmla="*/ 2917692 h 2917692"/>
              <a:gd name="connsiteX33" fmla="*/ 0 w 3013038"/>
              <a:gd name="connsiteY3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3013038 w 3013038"/>
              <a:gd name="connsiteY30" fmla="*/ 0 h 2917692"/>
              <a:gd name="connsiteX31" fmla="*/ 3013038 w 3013038"/>
              <a:gd name="connsiteY31" fmla="*/ 2917692 h 2917692"/>
              <a:gd name="connsiteX32" fmla="*/ 0 w 3013038"/>
              <a:gd name="connsiteY32" fmla="*/ 2917692 h 2917692"/>
              <a:gd name="connsiteX33" fmla="*/ 0 w 3013038"/>
              <a:gd name="connsiteY3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331448 w 3013038"/>
              <a:gd name="connsiteY30" fmla="*/ 895814 h 2917692"/>
              <a:gd name="connsiteX31" fmla="*/ 3013038 w 3013038"/>
              <a:gd name="connsiteY31" fmla="*/ 0 h 2917692"/>
              <a:gd name="connsiteX32" fmla="*/ 3013038 w 3013038"/>
              <a:gd name="connsiteY32" fmla="*/ 2917692 h 2917692"/>
              <a:gd name="connsiteX33" fmla="*/ 0 w 3013038"/>
              <a:gd name="connsiteY33" fmla="*/ 2917692 h 2917692"/>
              <a:gd name="connsiteX34" fmla="*/ 0 w 3013038"/>
              <a:gd name="connsiteY3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3013038 w 3013038"/>
              <a:gd name="connsiteY31" fmla="*/ 0 h 2917692"/>
              <a:gd name="connsiteX32" fmla="*/ 3013038 w 3013038"/>
              <a:gd name="connsiteY32" fmla="*/ 2917692 h 2917692"/>
              <a:gd name="connsiteX33" fmla="*/ 0 w 3013038"/>
              <a:gd name="connsiteY33" fmla="*/ 2917692 h 2917692"/>
              <a:gd name="connsiteX34" fmla="*/ 0 w 3013038"/>
              <a:gd name="connsiteY3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17756 h 2917692"/>
              <a:gd name="connsiteX32" fmla="*/ 3013038 w 3013038"/>
              <a:gd name="connsiteY32" fmla="*/ 0 h 2917692"/>
              <a:gd name="connsiteX33" fmla="*/ 3013038 w 3013038"/>
              <a:gd name="connsiteY33" fmla="*/ 2917692 h 2917692"/>
              <a:gd name="connsiteX34" fmla="*/ 0 w 3013038"/>
              <a:gd name="connsiteY34" fmla="*/ 2917692 h 2917692"/>
              <a:gd name="connsiteX35" fmla="*/ 0 w 3013038"/>
              <a:gd name="connsiteY3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699439 w 3013038"/>
              <a:gd name="connsiteY31" fmla="*/ 1014761 h 2917692"/>
              <a:gd name="connsiteX32" fmla="*/ 3013038 w 3013038"/>
              <a:gd name="connsiteY32" fmla="*/ 0 h 2917692"/>
              <a:gd name="connsiteX33" fmla="*/ 3013038 w 3013038"/>
              <a:gd name="connsiteY33" fmla="*/ 2917692 h 2917692"/>
              <a:gd name="connsiteX34" fmla="*/ 0 w 3013038"/>
              <a:gd name="connsiteY34" fmla="*/ 2917692 h 2917692"/>
              <a:gd name="connsiteX35" fmla="*/ 0 w 3013038"/>
              <a:gd name="connsiteY3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662268 w 3013038"/>
              <a:gd name="connsiteY31" fmla="*/ 1200614 h 2917692"/>
              <a:gd name="connsiteX32" fmla="*/ 3013038 w 3013038"/>
              <a:gd name="connsiteY32" fmla="*/ 0 h 2917692"/>
              <a:gd name="connsiteX33" fmla="*/ 3013038 w 3013038"/>
              <a:gd name="connsiteY33" fmla="*/ 2917692 h 2917692"/>
              <a:gd name="connsiteX34" fmla="*/ 0 w 3013038"/>
              <a:gd name="connsiteY34" fmla="*/ 2917692 h 2917692"/>
              <a:gd name="connsiteX35" fmla="*/ 0 w 3013038"/>
              <a:gd name="connsiteY3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535888 w 3013038"/>
              <a:gd name="connsiteY31" fmla="*/ 1297258 h 2917692"/>
              <a:gd name="connsiteX32" fmla="*/ 3013038 w 3013038"/>
              <a:gd name="connsiteY32" fmla="*/ 0 h 2917692"/>
              <a:gd name="connsiteX33" fmla="*/ 3013038 w 3013038"/>
              <a:gd name="connsiteY33" fmla="*/ 2917692 h 2917692"/>
              <a:gd name="connsiteX34" fmla="*/ 0 w 3013038"/>
              <a:gd name="connsiteY34" fmla="*/ 2917692 h 2917692"/>
              <a:gd name="connsiteX35" fmla="*/ 0 w 3013038"/>
              <a:gd name="connsiteY3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64903 w 3013038"/>
              <a:gd name="connsiteY31" fmla="*/ 996175 h 2917692"/>
              <a:gd name="connsiteX32" fmla="*/ 3013038 w 3013038"/>
              <a:gd name="connsiteY32" fmla="*/ 0 h 2917692"/>
              <a:gd name="connsiteX33" fmla="*/ 3013038 w 3013038"/>
              <a:gd name="connsiteY33" fmla="*/ 2917692 h 2917692"/>
              <a:gd name="connsiteX34" fmla="*/ 0 w 3013038"/>
              <a:gd name="connsiteY34" fmla="*/ 2917692 h 2917692"/>
              <a:gd name="connsiteX35" fmla="*/ 0 w 3013038"/>
              <a:gd name="connsiteY35"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294278 w 3013038"/>
              <a:gd name="connsiteY31" fmla="*/ 906966 h 2917692"/>
              <a:gd name="connsiteX32" fmla="*/ 2364903 w 3013038"/>
              <a:gd name="connsiteY32" fmla="*/ 996175 h 2917692"/>
              <a:gd name="connsiteX33" fmla="*/ 3013038 w 3013038"/>
              <a:gd name="connsiteY33" fmla="*/ 0 h 2917692"/>
              <a:gd name="connsiteX34" fmla="*/ 3013038 w 3013038"/>
              <a:gd name="connsiteY34" fmla="*/ 2917692 h 2917692"/>
              <a:gd name="connsiteX35" fmla="*/ 0 w 3013038"/>
              <a:gd name="connsiteY35" fmla="*/ 2917692 h 2917692"/>
              <a:gd name="connsiteX36" fmla="*/ 0 w 3013038"/>
              <a:gd name="connsiteY3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3013038 w 3013038"/>
              <a:gd name="connsiteY33" fmla="*/ 0 h 2917692"/>
              <a:gd name="connsiteX34" fmla="*/ 3013038 w 3013038"/>
              <a:gd name="connsiteY34" fmla="*/ 2917692 h 2917692"/>
              <a:gd name="connsiteX35" fmla="*/ 0 w 3013038"/>
              <a:gd name="connsiteY35" fmla="*/ 2917692 h 2917692"/>
              <a:gd name="connsiteX36" fmla="*/ 0 w 3013038"/>
              <a:gd name="connsiteY36"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54112 w 3013038"/>
              <a:gd name="connsiteY33" fmla="*/ 858644 h 2917692"/>
              <a:gd name="connsiteX34" fmla="*/ 3013038 w 3013038"/>
              <a:gd name="connsiteY34" fmla="*/ 0 h 2917692"/>
              <a:gd name="connsiteX35" fmla="*/ 3013038 w 3013038"/>
              <a:gd name="connsiteY35" fmla="*/ 2917692 h 2917692"/>
              <a:gd name="connsiteX36" fmla="*/ 0 w 3013038"/>
              <a:gd name="connsiteY36" fmla="*/ 2917692 h 2917692"/>
              <a:gd name="connsiteX37" fmla="*/ 0 w 3013038"/>
              <a:gd name="connsiteY3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3013038 w 3013038"/>
              <a:gd name="connsiteY34" fmla="*/ 0 h 2917692"/>
              <a:gd name="connsiteX35" fmla="*/ 3013038 w 3013038"/>
              <a:gd name="connsiteY35" fmla="*/ 2917692 h 2917692"/>
              <a:gd name="connsiteX36" fmla="*/ 0 w 3013038"/>
              <a:gd name="connsiteY36" fmla="*/ 2917692 h 2917692"/>
              <a:gd name="connsiteX37" fmla="*/ 0 w 3013038"/>
              <a:gd name="connsiteY37"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3013038 w 3013038"/>
              <a:gd name="connsiteY35" fmla="*/ 0 h 2917692"/>
              <a:gd name="connsiteX36" fmla="*/ 3013038 w 3013038"/>
              <a:gd name="connsiteY36" fmla="*/ 2917692 h 2917692"/>
              <a:gd name="connsiteX37" fmla="*/ 0 w 3013038"/>
              <a:gd name="connsiteY37" fmla="*/ 2917692 h 2917692"/>
              <a:gd name="connsiteX38" fmla="*/ 0 w 3013038"/>
              <a:gd name="connsiteY38"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3013038 w 3013038"/>
              <a:gd name="connsiteY36" fmla="*/ 0 h 2917692"/>
              <a:gd name="connsiteX37" fmla="*/ 3013038 w 3013038"/>
              <a:gd name="connsiteY37" fmla="*/ 2917692 h 2917692"/>
              <a:gd name="connsiteX38" fmla="*/ 0 w 3013038"/>
              <a:gd name="connsiteY38" fmla="*/ 2917692 h 2917692"/>
              <a:gd name="connsiteX39" fmla="*/ 0 w 3013038"/>
              <a:gd name="connsiteY39"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2643683 w 3013038"/>
              <a:gd name="connsiteY36" fmla="*/ 531541 h 2917692"/>
              <a:gd name="connsiteX37" fmla="*/ 3013038 w 3013038"/>
              <a:gd name="connsiteY37" fmla="*/ 0 h 2917692"/>
              <a:gd name="connsiteX38" fmla="*/ 3013038 w 3013038"/>
              <a:gd name="connsiteY38" fmla="*/ 2917692 h 2917692"/>
              <a:gd name="connsiteX39" fmla="*/ 0 w 3013038"/>
              <a:gd name="connsiteY39" fmla="*/ 2917692 h 2917692"/>
              <a:gd name="connsiteX40" fmla="*/ 0 w 3013038"/>
              <a:gd name="connsiteY40"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2643683 w 3013038"/>
              <a:gd name="connsiteY36" fmla="*/ 531541 h 2917692"/>
              <a:gd name="connsiteX37" fmla="*/ 2710590 w 3013038"/>
              <a:gd name="connsiteY37" fmla="*/ 416312 h 2917692"/>
              <a:gd name="connsiteX38" fmla="*/ 3013038 w 3013038"/>
              <a:gd name="connsiteY38" fmla="*/ 0 h 2917692"/>
              <a:gd name="connsiteX39" fmla="*/ 3013038 w 3013038"/>
              <a:gd name="connsiteY39" fmla="*/ 2917692 h 2917692"/>
              <a:gd name="connsiteX40" fmla="*/ 0 w 3013038"/>
              <a:gd name="connsiteY40" fmla="*/ 2917692 h 2917692"/>
              <a:gd name="connsiteX41" fmla="*/ 0 w 3013038"/>
              <a:gd name="connsiteY41"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2643683 w 3013038"/>
              <a:gd name="connsiteY36" fmla="*/ 531541 h 2917692"/>
              <a:gd name="connsiteX37" fmla="*/ 2710590 w 3013038"/>
              <a:gd name="connsiteY37" fmla="*/ 416312 h 2917692"/>
              <a:gd name="connsiteX38" fmla="*/ 2859273 w 3013038"/>
              <a:gd name="connsiteY38" fmla="*/ 193288 h 2917692"/>
              <a:gd name="connsiteX39" fmla="*/ 3013038 w 3013038"/>
              <a:gd name="connsiteY39" fmla="*/ 0 h 2917692"/>
              <a:gd name="connsiteX40" fmla="*/ 3013038 w 3013038"/>
              <a:gd name="connsiteY40" fmla="*/ 2917692 h 2917692"/>
              <a:gd name="connsiteX41" fmla="*/ 0 w 3013038"/>
              <a:gd name="connsiteY41" fmla="*/ 2917692 h 2917692"/>
              <a:gd name="connsiteX42" fmla="*/ 0 w 3013038"/>
              <a:gd name="connsiteY4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2643683 w 3013038"/>
              <a:gd name="connsiteY36" fmla="*/ 531541 h 2917692"/>
              <a:gd name="connsiteX37" fmla="*/ 2710590 w 3013038"/>
              <a:gd name="connsiteY37" fmla="*/ 416312 h 2917692"/>
              <a:gd name="connsiteX38" fmla="*/ 2926180 w 3013038"/>
              <a:gd name="connsiteY38" fmla="*/ 486936 h 2917692"/>
              <a:gd name="connsiteX39" fmla="*/ 3013038 w 3013038"/>
              <a:gd name="connsiteY39" fmla="*/ 0 h 2917692"/>
              <a:gd name="connsiteX40" fmla="*/ 3013038 w 3013038"/>
              <a:gd name="connsiteY40" fmla="*/ 2917692 h 2917692"/>
              <a:gd name="connsiteX41" fmla="*/ 0 w 3013038"/>
              <a:gd name="connsiteY41" fmla="*/ 2917692 h 2917692"/>
              <a:gd name="connsiteX42" fmla="*/ 0 w 3013038"/>
              <a:gd name="connsiteY4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2643683 w 3013038"/>
              <a:gd name="connsiteY36" fmla="*/ 531541 h 2917692"/>
              <a:gd name="connsiteX37" fmla="*/ 2710590 w 3013038"/>
              <a:gd name="connsiteY37" fmla="*/ 416312 h 2917692"/>
              <a:gd name="connsiteX38" fmla="*/ 2911312 w 3013038"/>
              <a:gd name="connsiteY38" fmla="*/ 349404 h 2917692"/>
              <a:gd name="connsiteX39" fmla="*/ 3013038 w 3013038"/>
              <a:gd name="connsiteY39" fmla="*/ 0 h 2917692"/>
              <a:gd name="connsiteX40" fmla="*/ 3013038 w 3013038"/>
              <a:gd name="connsiteY40" fmla="*/ 2917692 h 2917692"/>
              <a:gd name="connsiteX41" fmla="*/ 0 w 3013038"/>
              <a:gd name="connsiteY41" fmla="*/ 2917692 h 2917692"/>
              <a:gd name="connsiteX42" fmla="*/ 0 w 3013038"/>
              <a:gd name="connsiteY42"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2643683 w 3013038"/>
              <a:gd name="connsiteY36" fmla="*/ 531541 h 2917692"/>
              <a:gd name="connsiteX37" fmla="*/ 2896444 w 3013038"/>
              <a:gd name="connsiteY37" fmla="*/ 617034 h 2917692"/>
              <a:gd name="connsiteX38" fmla="*/ 2710590 w 3013038"/>
              <a:gd name="connsiteY38" fmla="*/ 416312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2643683 w 3013038"/>
              <a:gd name="connsiteY36" fmla="*/ 531541 h 2917692"/>
              <a:gd name="connsiteX37" fmla="*/ 2896444 w 3013038"/>
              <a:gd name="connsiteY37" fmla="*/ 617034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65624 w 3013038"/>
              <a:gd name="connsiteY35" fmla="*/ 650488 h 2917692"/>
              <a:gd name="connsiteX36" fmla="*/ 2721742 w 3013038"/>
              <a:gd name="connsiteY36" fmla="*/ 743414 h 2917692"/>
              <a:gd name="connsiteX37" fmla="*/ 2896444 w 3013038"/>
              <a:gd name="connsiteY37" fmla="*/ 617034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665985 w 3013038"/>
              <a:gd name="connsiteY35" fmla="*/ 899532 h 2917692"/>
              <a:gd name="connsiteX36" fmla="*/ 2721742 w 3013038"/>
              <a:gd name="connsiteY36" fmla="*/ 743414 h 2917692"/>
              <a:gd name="connsiteX37" fmla="*/ 2896444 w 3013038"/>
              <a:gd name="connsiteY37" fmla="*/ 617034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50756 w 3013038"/>
              <a:gd name="connsiteY35" fmla="*/ 721113 h 2917692"/>
              <a:gd name="connsiteX36" fmla="*/ 2721742 w 3013038"/>
              <a:gd name="connsiteY36" fmla="*/ 743414 h 2917692"/>
              <a:gd name="connsiteX37" fmla="*/ 2896444 w 3013038"/>
              <a:gd name="connsiteY37" fmla="*/ 617034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50756 w 3013038"/>
              <a:gd name="connsiteY35" fmla="*/ 721113 h 2917692"/>
              <a:gd name="connsiteX36" fmla="*/ 2721742 w 3013038"/>
              <a:gd name="connsiteY36" fmla="*/ 743414 h 2917692"/>
              <a:gd name="connsiteX37" fmla="*/ 2896444 w 3013038"/>
              <a:gd name="connsiteY37" fmla="*/ 617034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50756 w 3013038"/>
              <a:gd name="connsiteY35" fmla="*/ 721113 h 2917692"/>
              <a:gd name="connsiteX36" fmla="*/ 2647401 w 3013038"/>
              <a:gd name="connsiteY36" fmla="*/ 661638 h 2917692"/>
              <a:gd name="connsiteX37" fmla="*/ 2896444 w 3013038"/>
              <a:gd name="connsiteY37" fmla="*/ 617034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50756 w 3013038"/>
              <a:gd name="connsiteY35" fmla="*/ 721113 h 2917692"/>
              <a:gd name="connsiteX36" fmla="*/ 2692006 w 3013038"/>
              <a:gd name="connsiteY36" fmla="*/ 951569 h 2917692"/>
              <a:gd name="connsiteX37" fmla="*/ 2896444 w 3013038"/>
              <a:gd name="connsiteY37" fmla="*/ 617034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50756 w 3013038"/>
              <a:gd name="connsiteY35" fmla="*/ 721113 h 2917692"/>
              <a:gd name="connsiteX36" fmla="*/ 2613947 w 3013038"/>
              <a:gd name="connsiteY36" fmla="*/ 765716 h 2917692"/>
              <a:gd name="connsiteX37" fmla="*/ 2896444 w 3013038"/>
              <a:gd name="connsiteY37" fmla="*/ 617034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50756 w 3013038"/>
              <a:gd name="connsiteY35" fmla="*/ 721113 h 2917692"/>
              <a:gd name="connsiteX36" fmla="*/ 2613947 w 3013038"/>
              <a:gd name="connsiteY36" fmla="*/ 765716 h 2917692"/>
              <a:gd name="connsiteX37" fmla="*/ 2718024 w 3013038"/>
              <a:gd name="connsiteY37" fmla="*/ 509238 h 2917692"/>
              <a:gd name="connsiteX38" fmla="*/ 2874141 w 3013038"/>
              <a:gd name="connsiteY38" fmla="*/ 460917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64903 w 3013038"/>
              <a:gd name="connsiteY32" fmla="*/ 996175 h 2917692"/>
              <a:gd name="connsiteX33" fmla="*/ 2420658 w 3013038"/>
              <a:gd name="connsiteY33" fmla="*/ 858644 h 2917692"/>
              <a:gd name="connsiteX34" fmla="*/ 2468980 w 3013038"/>
              <a:gd name="connsiteY34" fmla="*/ 791736 h 2917692"/>
              <a:gd name="connsiteX35" fmla="*/ 2550756 w 3013038"/>
              <a:gd name="connsiteY35" fmla="*/ 721113 h 2917692"/>
              <a:gd name="connsiteX36" fmla="*/ 2613947 w 3013038"/>
              <a:gd name="connsiteY36" fmla="*/ 765716 h 2917692"/>
              <a:gd name="connsiteX37" fmla="*/ 2718024 w 3013038"/>
              <a:gd name="connsiteY37" fmla="*/ 50923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35874 w 3013038"/>
              <a:gd name="connsiteY32" fmla="*/ 970049 h 2917692"/>
              <a:gd name="connsiteX33" fmla="*/ 2420658 w 3013038"/>
              <a:gd name="connsiteY33" fmla="*/ 858644 h 2917692"/>
              <a:gd name="connsiteX34" fmla="*/ 2468980 w 3013038"/>
              <a:gd name="connsiteY34" fmla="*/ 791736 h 2917692"/>
              <a:gd name="connsiteX35" fmla="*/ 2550756 w 3013038"/>
              <a:gd name="connsiteY35" fmla="*/ 721113 h 2917692"/>
              <a:gd name="connsiteX36" fmla="*/ 2613947 w 3013038"/>
              <a:gd name="connsiteY36" fmla="*/ 765716 h 2917692"/>
              <a:gd name="connsiteX37" fmla="*/ 2718024 w 3013038"/>
              <a:gd name="connsiteY37" fmla="*/ 50923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21113 h 2917692"/>
              <a:gd name="connsiteX36" fmla="*/ 2613947 w 3013038"/>
              <a:gd name="connsiteY36" fmla="*/ 765716 h 2917692"/>
              <a:gd name="connsiteX37" fmla="*/ 2718024 w 3013038"/>
              <a:gd name="connsiteY37" fmla="*/ 50923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613947 w 3013038"/>
              <a:gd name="connsiteY36" fmla="*/ 765716 h 2917692"/>
              <a:gd name="connsiteX37" fmla="*/ 2718024 w 3013038"/>
              <a:gd name="connsiteY37" fmla="*/ 50923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613947 w 3013038"/>
              <a:gd name="connsiteY36" fmla="*/ 765716 h 2917692"/>
              <a:gd name="connsiteX37" fmla="*/ 2718024 w 3013038"/>
              <a:gd name="connsiteY37" fmla="*/ 50923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718024 w 3013038"/>
              <a:gd name="connsiteY37" fmla="*/ 50923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68258 w 3013038"/>
              <a:gd name="connsiteY30" fmla="*/ 862361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22933 w 3013038"/>
              <a:gd name="connsiteY26" fmla="*/ 932984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56025 w 3013038"/>
              <a:gd name="connsiteY25" fmla="*/ 929269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6951 w 3013038"/>
              <a:gd name="connsiteY19" fmla="*/ 1613210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1145 w 3013038"/>
              <a:gd name="connsiteY19" fmla="*/ 1575473 h 2917692"/>
              <a:gd name="connsiteX20" fmla="*/ 1435634 w 3013038"/>
              <a:gd name="connsiteY20" fmla="*/ 139390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1145 w 3013038"/>
              <a:gd name="connsiteY19" fmla="*/ 1575473 h 2917692"/>
              <a:gd name="connsiteX20" fmla="*/ 1406605 w 3013038"/>
              <a:gd name="connsiteY20" fmla="*/ 1373582 h 2917692"/>
              <a:gd name="connsiteX21" fmla="*/ 1517410 w 3013038"/>
              <a:gd name="connsiteY21" fmla="*/ 1371600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1145 w 3013038"/>
              <a:gd name="connsiteY19" fmla="*/ 1575473 h 2917692"/>
              <a:gd name="connsiteX20" fmla="*/ 1406605 w 3013038"/>
              <a:gd name="connsiteY20" fmla="*/ 1373582 h 2917692"/>
              <a:gd name="connsiteX21" fmla="*/ 1497090 w 3013038"/>
              <a:gd name="connsiteY21" fmla="*/ 1357086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201458 w 3013038"/>
              <a:gd name="connsiteY18" fmla="*/ 1605775 h 2917692"/>
              <a:gd name="connsiteX19" fmla="*/ 1281145 w 3013038"/>
              <a:gd name="connsiteY19" fmla="*/ 1575473 h 2917692"/>
              <a:gd name="connsiteX20" fmla="*/ 1406605 w 3013038"/>
              <a:gd name="connsiteY20" fmla="*/ 1373582 h 2917692"/>
              <a:gd name="connsiteX21" fmla="*/ 1497090 w 3013038"/>
              <a:gd name="connsiteY21" fmla="*/ 1357086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123400 w 3013038"/>
              <a:gd name="connsiteY17" fmla="*/ 1683834 h 2917692"/>
              <a:gd name="connsiteX18" fmla="*/ 1192749 w 3013038"/>
              <a:gd name="connsiteY18" fmla="*/ 1582552 h 2917692"/>
              <a:gd name="connsiteX19" fmla="*/ 1281145 w 3013038"/>
              <a:gd name="connsiteY19" fmla="*/ 1575473 h 2917692"/>
              <a:gd name="connsiteX20" fmla="*/ 1406605 w 3013038"/>
              <a:gd name="connsiteY20" fmla="*/ 1373582 h 2917692"/>
              <a:gd name="connsiteX21" fmla="*/ 1497090 w 3013038"/>
              <a:gd name="connsiteY21" fmla="*/ 1357086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41624 w 3013038"/>
              <a:gd name="connsiteY15" fmla="*/ 1650381 h 2917692"/>
              <a:gd name="connsiteX16" fmla="*/ 1067643 w 3013038"/>
              <a:gd name="connsiteY16" fmla="*/ 1639229 h 2917692"/>
              <a:gd name="connsiteX17" fmla="*/ 1071149 w 3013038"/>
              <a:gd name="connsiteY17" fmla="*/ 1689639 h 2917692"/>
              <a:gd name="connsiteX18" fmla="*/ 1192749 w 3013038"/>
              <a:gd name="connsiteY18" fmla="*/ 1582552 h 2917692"/>
              <a:gd name="connsiteX19" fmla="*/ 1281145 w 3013038"/>
              <a:gd name="connsiteY19" fmla="*/ 1575473 h 2917692"/>
              <a:gd name="connsiteX20" fmla="*/ 1406605 w 3013038"/>
              <a:gd name="connsiteY20" fmla="*/ 1373582 h 2917692"/>
              <a:gd name="connsiteX21" fmla="*/ 1497090 w 3013038"/>
              <a:gd name="connsiteY21" fmla="*/ 1357086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96658 w 3013038"/>
              <a:gd name="connsiteY13" fmla="*/ 1795346 h 2917692"/>
              <a:gd name="connsiteX14" fmla="*/ 941263 w 3013038"/>
              <a:gd name="connsiteY14" fmla="*/ 1758175 h 2917692"/>
              <a:gd name="connsiteX15" fmla="*/ 1015498 w 3013038"/>
              <a:gd name="connsiteY15" fmla="*/ 1612644 h 2917692"/>
              <a:gd name="connsiteX16" fmla="*/ 1067643 w 3013038"/>
              <a:gd name="connsiteY16" fmla="*/ 1639229 h 2917692"/>
              <a:gd name="connsiteX17" fmla="*/ 1071149 w 3013038"/>
              <a:gd name="connsiteY17" fmla="*/ 1689639 h 2917692"/>
              <a:gd name="connsiteX18" fmla="*/ 1192749 w 3013038"/>
              <a:gd name="connsiteY18" fmla="*/ 1582552 h 2917692"/>
              <a:gd name="connsiteX19" fmla="*/ 1281145 w 3013038"/>
              <a:gd name="connsiteY19" fmla="*/ 1575473 h 2917692"/>
              <a:gd name="connsiteX20" fmla="*/ 1406605 w 3013038"/>
              <a:gd name="connsiteY20" fmla="*/ 1373582 h 2917692"/>
              <a:gd name="connsiteX21" fmla="*/ 1497090 w 3013038"/>
              <a:gd name="connsiteY21" fmla="*/ 1357086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74356 w 3013038"/>
              <a:gd name="connsiteY12" fmla="*/ 1873405 h 2917692"/>
              <a:gd name="connsiteX13" fmla="*/ 879241 w 3013038"/>
              <a:gd name="connsiteY13" fmla="*/ 1777929 h 2917692"/>
              <a:gd name="connsiteX14" fmla="*/ 941263 w 3013038"/>
              <a:gd name="connsiteY14" fmla="*/ 1758175 h 2917692"/>
              <a:gd name="connsiteX15" fmla="*/ 1015498 w 3013038"/>
              <a:gd name="connsiteY15" fmla="*/ 1612644 h 2917692"/>
              <a:gd name="connsiteX16" fmla="*/ 1067643 w 3013038"/>
              <a:gd name="connsiteY16" fmla="*/ 1639229 h 2917692"/>
              <a:gd name="connsiteX17" fmla="*/ 1071149 w 3013038"/>
              <a:gd name="connsiteY17" fmla="*/ 1689639 h 2917692"/>
              <a:gd name="connsiteX18" fmla="*/ 1192749 w 3013038"/>
              <a:gd name="connsiteY18" fmla="*/ 1582552 h 2917692"/>
              <a:gd name="connsiteX19" fmla="*/ 1281145 w 3013038"/>
              <a:gd name="connsiteY19" fmla="*/ 1575473 h 2917692"/>
              <a:gd name="connsiteX20" fmla="*/ 1406605 w 3013038"/>
              <a:gd name="connsiteY20" fmla="*/ 1373582 h 2917692"/>
              <a:gd name="connsiteX21" fmla="*/ 1497090 w 3013038"/>
              <a:gd name="connsiteY21" fmla="*/ 1357086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610444 w 3013038"/>
              <a:gd name="connsiteY9" fmla="*/ 1828800 h 2917692"/>
              <a:gd name="connsiteX10" fmla="*/ 614161 w 3013038"/>
              <a:gd name="connsiteY10" fmla="*/ 1765610 h 2917692"/>
              <a:gd name="connsiteX11" fmla="*/ 718239 w 3013038"/>
              <a:gd name="connsiteY11" fmla="*/ 1680117 h 2917692"/>
              <a:gd name="connsiteX12" fmla="*/ 848231 w 3013038"/>
              <a:gd name="connsiteY12" fmla="*/ 1879211 h 2917692"/>
              <a:gd name="connsiteX13" fmla="*/ 879241 w 3013038"/>
              <a:gd name="connsiteY13" fmla="*/ 1777929 h 2917692"/>
              <a:gd name="connsiteX14" fmla="*/ 941263 w 3013038"/>
              <a:gd name="connsiteY14" fmla="*/ 1758175 h 2917692"/>
              <a:gd name="connsiteX15" fmla="*/ 1015498 w 3013038"/>
              <a:gd name="connsiteY15" fmla="*/ 1612644 h 2917692"/>
              <a:gd name="connsiteX16" fmla="*/ 1067643 w 3013038"/>
              <a:gd name="connsiteY16" fmla="*/ 1639229 h 2917692"/>
              <a:gd name="connsiteX17" fmla="*/ 1071149 w 3013038"/>
              <a:gd name="connsiteY17" fmla="*/ 1689639 h 2917692"/>
              <a:gd name="connsiteX18" fmla="*/ 1192749 w 3013038"/>
              <a:gd name="connsiteY18" fmla="*/ 1582552 h 2917692"/>
              <a:gd name="connsiteX19" fmla="*/ 1281145 w 3013038"/>
              <a:gd name="connsiteY19" fmla="*/ 1575473 h 2917692"/>
              <a:gd name="connsiteX20" fmla="*/ 1406605 w 3013038"/>
              <a:gd name="connsiteY20" fmla="*/ 1373582 h 2917692"/>
              <a:gd name="connsiteX21" fmla="*/ 1497090 w 3013038"/>
              <a:gd name="connsiteY21" fmla="*/ 1357086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65479 w 3013038"/>
              <a:gd name="connsiteY7" fmla="*/ 2003503 h 2917692"/>
              <a:gd name="connsiteX8" fmla="*/ 550970 w 3013038"/>
              <a:gd name="connsiteY8" fmla="*/ 1869688 h 2917692"/>
              <a:gd name="connsiteX9" fmla="*/ 584319 w 3013038"/>
              <a:gd name="connsiteY9" fmla="*/ 1820091 h 2917692"/>
              <a:gd name="connsiteX10" fmla="*/ 614161 w 3013038"/>
              <a:gd name="connsiteY10" fmla="*/ 1765610 h 2917692"/>
              <a:gd name="connsiteX11" fmla="*/ 718239 w 3013038"/>
              <a:gd name="connsiteY11" fmla="*/ 1680117 h 2917692"/>
              <a:gd name="connsiteX12" fmla="*/ 848231 w 3013038"/>
              <a:gd name="connsiteY12" fmla="*/ 1879211 h 2917692"/>
              <a:gd name="connsiteX13" fmla="*/ 879241 w 3013038"/>
              <a:gd name="connsiteY13" fmla="*/ 1777929 h 2917692"/>
              <a:gd name="connsiteX14" fmla="*/ 941263 w 3013038"/>
              <a:gd name="connsiteY14" fmla="*/ 1758175 h 2917692"/>
              <a:gd name="connsiteX15" fmla="*/ 1015498 w 3013038"/>
              <a:gd name="connsiteY15" fmla="*/ 1612644 h 2917692"/>
              <a:gd name="connsiteX16" fmla="*/ 1067643 w 3013038"/>
              <a:gd name="connsiteY16" fmla="*/ 1639229 h 2917692"/>
              <a:gd name="connsiteX17" fmla="*/ 1071149 w 3013038"/>
              <a:gd name="connsiteY17" fmla="*/ 1689639 h 2917692"/>
              <a:gd name="connsiteX18" fmla="*/ 1192749 w 3013038"/>
              <a:gd name="connsiteY18" fmla="*/ 1582552 h 2917692"/>
              <a:gd name="connsiteX19" fmla="*/ 1281145 w 3013038"/>
              <a:gd name="connsiteY19" fmla="*/ 1575473 h 2917692"/>
              <a:gd name="connsiteX20" fmla="*/ 1406605 w 3013038"/>
              <a:gd name="connsiteY20" fmla="*/ 1373582 h 2917692"/>
              <a:gd name="connsiteX21" fmla="*/ 1497090 w 3013038"/>
              <a:gd name="connsiteY21" fmla="*/ 1357086 h 2917692"/>
              <a:gd name="connsiteX22" fmla="*/ 1628921 w 3013038"/>
              <a:gd name="connsiteY22" fmla="*/ 1159727 h 2917692"/>
              <a:gd name="connsiteX23" fmla="*/ 1666091 w 3013038"/>
              <a:gd name="connsiteY23" fmla="*/ 1219200 h 2917692"/>
              <a:gd name="connsiteX24" fmla="*/ 1692111 w 3013038"/>
              <a:gd name="connsiteY24" fmla="*/ 1133707 h 2917692"/>
              <a:gd name="connsiteX25" fmla="*/ 1918287 w 3013038"/>
              <a:gd name="connsiteY25" fmla="*/ 900241 h 2917692"/>
              <a:gd name="connsiteX26" fmla="*/ 2017127 w 3013038"/>
              <a:gd name="connsiteY26" fmla="*/ 863315 h 2917692"/>
              <a:gd name="connsiteX27" fmla="*/ 2056386 w 3013038"/>
              <a:gd name="connsiteY27" fmla="*/ 873512 h 2917692"/>
              <a:gd name="connsiteX28" fmla="*/ 2108424 w 3013038"/>
              <a:gd name="connsiteY28" fmla="*/ 847492 h 2917692"/>
              <a:gd name="connsiteX29" fmla="*/ 2223653 w 3013038"/>
              <a:gd name="connsiteY29" fmla="*/ 1029630 h 2917692"/>
              <a:gd name="connsiteX30" fmla="*/ 2236326 w 3013038"/>
              <a:gd name="connsiteY30" fmla="*/ 844944 h 2917692"/>
              <a:gd name="connsiteX31" fmla="*/ 2301712 w 3013038"/>
              <a:gd name="connsiteY31" fmla="*/ 873512 h 2917692"/>
              <a:gd name="connsiteX32" fmla="*/ 2335874 w 3013038"/>
              <a:gd name="connsiteY32" fmla="*/ 970049 h 2917692"/>
              <a:gd name="connsiteX33" fmla="*/ 2377115 w 3013038"/>
              <a:gd name="connsiteY33" fmla="*/ 838324 h 2917692"/>
              <a:gd name="connsiteX34" fmla="*/ 2468980 w 3013038"/>
              <a:gd name="connsiteY34" fmla="*/ 791736 h 2917692"/>
              <a:gd name="connsiteX35" fmla="*/ 2550756 w 3013038"/>
              <a:gd name="connsiteY35" fmla="*/ 712405 h 2917692"/>
              <a:gd name="connsiteX36" fmla="*/ 2570404 w 3013038"/>
              <a:gd name="connsiteY36" fmla="*/ 733784 h 2917692"/>
              <a:gd name="connsiteX37" fmla="*/ 2694801 w 3013038"/>
              <a:gd name="connsiteY37" fmla="*/ 488918 h 2917692"/>
              <a:gd name="connsiteX38" fmla="*/ 2829536 w 3013038"/>
              <a:gd name="connsiteY38" fmla="*/ 408878 h 2917692"/>
              <a:gd name="connsiteX39" fmla="*/ 2911312 w 3013038"/>
              <a:gd name="connsiteY39" fmla="*/ 349404 h 2917692"/>
              <a:gd name="connsiteX40" fmla="*/ 3013038 w 3013038"/>
              <a:gd name="connsiteY40" fmla="*/ 0 h 2917692"/>
              <a:gd name="connsiteX41" fmla="*/ 3013038 w 3013038"/>
              <a:gd name="connsiteY41" fmla="*/ 2917692 h 2917692"/>
              <a:gd name="connsiteX42" fmla="*/ 0 w 3013038"/>
              <a:gd name="connsiteY42" fmla="*/ 2917692 h 2917692"/>
              <a:gd name="connsiteX43" fmla="*/ 0 w 3013038"/>
              <a:gd name="connsiteY43"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37016 w 3013038"/>
              <a:gd name="connsiteY7" fmla="*/ 1997944 h 2917692"/>
              <a:gd name="connsiteX8" fmla="*/ 465479 w 3013038"/>
              <a:gd name="connsiteY8" fmla="*/ 2003503 h 2917692"/>
              <a:gd name="connsiteX9" fmla="*/ 550970 w 3013038"/>
              <a:gd name="connsiteY9" fmla="*/ 1869688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29536 w 3013038"/>
              <a:gd name="connsiteY39" fmla="*/ 408878 h 2917692"/>
              <a:gd name="connsiteX40" fmla="*/ 2911312 w 3013038"/>
              <a:gd name="connsiteY40" fmla="*/ 349404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37016 w 3013038"/>
              <a:gd name="connsiteY7" fmla="*/ 1997944 h 2917692"/>
              <a:gd name="connsiteX8" fmla="*/ 465479 w 3013038"/>
              <a:gd name="connsiteY8" fmla="*/ 2003503 h 2917692"/>
              <a:gd name="connsiteX9" fmla="*/ 507427 w 3013038"/>
              <a:gd name="connsiteY9" fmla="*/ 1878396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29536 w 3013038"/>
              <a:gd name="connsiteY39" fmla="*/ 408878 h 2917692"/>
              <a:gd name="connsiteX40" fmla="*/ 2911312 w 3013038"/>
              <a:gd name="connsiteY40" fmla="*/ 349404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313078 w 3013038"/>
              <a:gd name="connsiteY5" fmla="*/ 1981199 h 2917692"/>
              <a:gd name="connsiteX6" fmla="*/ 376268 w 3013038"/>
              <a:gd name="connsiteY6" fmla="*/ 1877122 h 2917692"/>
              <a:gd name="connsiteX7" fmla="*/ 437016 w 3013038"/>
              <a:gd name="connsiteY7" fmla="*/ 1997944 h 2917692"/>
              <a:gd name="connsiteX8" fmla="*/ 439353 w 3013038"/>
              <a:gd name="connsiteY8" fmla="*/ 1968668 h 2917692"/>
              <a:gd name="connsiteX9" fmla="*/ 507427 w 3013038"/>
              <a:gd name="connsiteY9" fmla="*/ 1878396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29536 w 3013038"/>
              <a:gd name="connsiteY39" fmla="*/ 408878 h 2917692"/>
              <a:gd name="connsiteX40" fmla="*/ 2911312 w 3013038"/>
              <a:gd name="connsiteY40" fmla="*/ 349404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292758 w 3013038"/>
              <a:gd name="connsiteY5" fmla="*/ 1952170 h 2917692"/>
              <a:gd name="connsiteX6" fmla="*/ 376268 w 3013038"/>
              <a:gd name="connsiteY6" fmla="*/ 1877122 h 2917692"/>
              <a:gd name="connsiteX7" fmla="*/ 437016 w 3013038"/>
              <a:gd name="connsiteY7" fmla="*/ 1997944 h 2917692"/>
              <a:gd name="connsiteX8" fmla="*/ 439353 w 3013038"/>
              <a:gd name="connsiteY8" fmla="*/ 1968668 h 2917692"/>
              <a:gd name="connsiteX9" fmla="*/ 507427 w 3013038"/>
              <a:gd name="connsiteY9" fmla="*/ 1878396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29536 w 3013038"/>
              <a:gd name="connsiteY39" fmla="*/ 408878 h 2917692"/>
              <a:gd name="connsiteX40" fmla="*/ 2911312 w 3013038"/>
              <a:gd name="connsiteY40" fmla="*/ 349404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61039 w 3013038"/>
              <a:gd name="connsiteY4" fmla="*/ 1951463 h 2917692"/>
              <a:gd name="connsiteX5" fmla="*/ 292758 w 3013038"/>
              <a:gd name="connsiteY5" fmla="*/ 1952170 h 2917692"/>
              <a:gd name="connsiteX6" fmla="*/ 355948 w 3013038"/>
              <a:gd name="connsiteY6" fmla="*/ 1862608 h 2917692"/>
              <a:gd name="connsiteX7" fmla="*/ 437016 w 3013038"/>
              <a:gd name="connsiteY7" fmla="*/ 1997944 h 2917692"/>
              <a:gd name="connsiteX8" fmla="*/ 439353 w 3013038"/>
              <a:gd name="connsiteY8" fmla="*/ 1968668 h 2917692"/>
              <a:gd name="connsiteX9" fmla="*/ 507427 w 3013038"/>
              <a:gd name="connsiteY9" fmla="*/ 1878396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29536 w 3013038"/>
              <a:gd name="connsiteY39" fmla="*/ 408878 h 2917692"/>
              <a:gd name="connsiteX40" fmla="*/ 2911312 w 3013038"/>
              <a:gd name="connsiteY40" fmla="*/ 349404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212717 w 3013038"/>
              <a:gd name="connsiteY3" fmla="*/ 2022087 h 2917692"/>
              <a:gd name="connsiteX4" fmla="*/ 229107 w 3013038"/>
              <a:gd name="connsiteY4" fmla="*/ 1936949 h 2917692"/>
              <a:gd name="connsiteX5" fmla="*/ 292758 w 3013038"/>
              <a:gd name="connsiteY5" fmla="*/ 1952170 h 2917692"/>
              <a:gd name="connsiteX6" fmla="*/ 355948 w 3013038"/>
              <a:gd name="connsiteY6" fmla="*/ 1862608 h 2917692"/>
              <a:gd name="connsiteX7" fmla="*/ 437016 w 3013038"/>
              <a:gd name="connsiteY7" fmla="*/ 1997944 h 2917692"/>
              <a:gd name="connsiteX8" fmla="*/ 439353 w 3013038"/>
              <a:gd name="connsiteY8" fmla="*/ 1968668 h 2917692"/>
              <a:gd name="connsiteX9" fmla="*/ 507427 w 3013038"/>
              <a:gd name="connsiteY9" fmla="*/ 1878396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29536 w 3013038"/>
              <a:gd name="connsiteY39" fmla="*/ 408878 h 2917692"/>
              <a:gd name="connsiteX40" fmla="*/ 2911312 w 3013038"/>
              <a:gd name="connsiteY40" fmla="*/ 349404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195299 w 3013038"/>
              <a:gd name="connsiteY3" fmla="*/ 2019185 h 2917692"/>
              <a:gd name="connsiteX4" fmla="*/ 229107 w 3013038"/>
              <a:gd name="connsiteY4" fmla="*/ 1936949 h 2917692"/>
              <a:gd name="connsiteX5" fmla="*/ 292758 w 3013038"/>
              <a:gd name="connsiteY5" fmla="*/ 1952170 h 2917692"/>
              <a:gd name="connsiteX6" fmla="*/ 355948 w 3013038"/>
              <a:gd name="connsiteY6" fmla="*/ 1862608 h 2917692"/>
              <a:gd name="connsiteX7" fmla="*/ 437016 w 3013038"/>
              <a:gd name="connsiteY7" fmla="*/ 1997944 h 2917692"/>
              <a:gd name="connsiteX8" fmla="*/ 439353 w 3013038"/>
              <a:gd name="connsiteY8" fmla="*/ 1968668 h 2917692"/>
              <a:gd name="connsiteX9" fmla="*/ 507427 w 3013038"/>
              <a:gd name="connsiteY9" fmla="*/ 1878396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29536 w 3013038"/>
              <a:gd name="connsiteY39" fmla="*/ 408878 h 2917692"/>
              <a:gd name="connsiteX40" fmla="*/ 2911312 w 3013038"/>
              <a:gd name="connsiteY40" fmla="*/ 349404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195299 w 3013038"/>
              <a:gd name="connsiteY3" fmla="*/ 2019185 h 2917692"/>
              <a:gd name="connsiteX4" fmla="*/ 229107 w 3013038"/>
              <a:gd name="connsiteY4" fmla="*/ 1936949 h 2917692"/>
              <a:gd name="connsiteX5" fmla="*/ 292758 w 3013038"/>
              <a:gd name="connsiteY5" fmla="*/ 1952170 h 2917692"/>
              <a:gd name="connsiteX6" fmla="*/ 355948 w 3013038"/>
              <a:gd name="connsiteY6" fmla="*/ 1862608 h 2917692"/>
              <a:gd name="connsiteX7" fmla="*/ 437016 w 3013038"/>
              <a:gd name="connsiteY7" fmla="*/ 1997944 h 2917692"/>
              <a:gd name="connsiteX8" fmla="*/ 439353 w 3013038"/>
              <a:gd name="connsiteY8" fmla="*/ 1968668 h 2917692"/>
              <a:gd name="connsiteX9" fmla="*/ 507427 w 3013038"/>
              <a:gd name="connsiteY9" fmla="*/ 1878396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29536 w 3013038"/>
              <a:gd name="connsiteY39" fmla="*/ 408878 h 2917692"/>
              <a:gd name="connsiteX40" fmla="*/ 2879380 w 3013038"/>
              <a:gd name="connsiteY40" fmla="*/ 326182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 name="connsiteX0" fmla="*/ 0 w 3013038"/>
              <a:gd name="connsiteY0" fmla="*/ 2252546 h 2917692"/>
              <a:gd name="connsiteX1" fmla="*/ 56600 w 3013038"/>
              <a:gd name="connsiteY1" fmla="*/ 2141033 h 2917692"/>
              <a:gd name="connsiteX2" fmla="*/ 179263 w 3013038"/>
              <a:gd name="connsiteY2" fmla="*/ 2010936 h 2917692"/>
              <a:gd name="connsiteX3" fmla="*/ 195299 w 3013038"/>
              <a:gd name="connsiteY3" fmla="*/ 2019185 h 2917692"/>
              <a:gd name="connsiteX4" fmla="*/ 229107 w 3013038"/>
              <a:gd name="connsiteY4" fmla="*/ 1936949 h 2917692"/>
              <a:gd name="connsiteX5" fmla="*/ 292758 w 3013038"/>
              <a:gd name="connsiteY5" fmla="*/ 1952170 h 2917692"/>
              <a:gd name="connsiteX6" fmla="*/ 355948 w 3013038"/>
              <a:gd name="connsiteY6" fmla="*/ 1862608 h 2917692"/>
              <a:gd name="connsiteX7" fmla="*/ 437016 w 3013038"/>
              <a:gd name="connsiteY7" fmla="*/ 1997944 h 2917692"/>
              <a:gd name="connsiteX8" fmla="*/ 439353 w 3013038"/>
              <a:gd name="connsiteY8" fmla="*/ 1968668 h 2917692"/>
              <a:gd name="connsiteX9" fmla="*/ 507427 w 3013038"/>
              <a:gd name="connsiteY9" fmla="*/ 1878396 h 2917692"/>
              <a:gd name="connsiteX10" fmla="*/ 584319 w 3013038"/>
              <a:gd name="connsiteY10" fmla="*/ 1820091 h 2917692"/>
              <a:gd name="connsiteX11" fmla="*/ 614161 w 3013038"/>
              <a:gd name="connsiteY11" fmla="*/ 1765610 h 2917692"/>
              <a:gd name="connsiteX12" fmla="*/ 718239 w 3013038"/>
              <a:gd name="connsiteY12" fmla="*/ 1680117 h 2917692"/>
              <a:gd name="connsiteX13" fmla="*/ 848231 w 3013038"/>
              <a:gd name="connsiteY13" fmla="*/ 1879211 h 2917692"/>
              <a:gd name="connsiteX14" fmla="*/ 879241 w 3013038"/>
              <a:gd name="connsiteY14" fmla="*/ 1777929 h 2917692"/>
              <a:gd name="connsiteX15" fmla="*/ 941263 w 3013038"/>
              <a:gd name="connsiteY15" fmla="*/ 1758175 h 2917692"/>
              <a:gd name="connsiteX16" fmla="*/ 1015498 w 3013038"/>
              <a:gd name="connsiteY16" fmla="*/ 1612644 h 2917692"/>
              <a:gd name="connsiteX17" fmla="*/ 1067643 w 3013038"/>
              <a:gd name="connsiteY17" fmla="*/ 1639229 h 2917692"/>
              <a:gd name="connsiteX18" fmla="*/ 1071149 w 3013038"/>
              <a:gd name="connsiteY18" fmla="*/ 1689639 h 2917692"/>
              <a:gd name="connsiteX19" fmla="*/ 1192749 w 3013038"/>
              <a:gd name="connsiteY19" fmla="*/ 1582552 h 2917692"/>
              <a:gd name="connsiteX20" fmla="*/ 1281145 w 3013038"/>
              <a:gd name="connsiteY20" fmla="*/ 1575473 h 2917692"/>
              <a:gd name="connsiteX21" fmla="*/ 1406605 w 3013038"/>
              <a:gd name="connsiteY21" fmla="*/ 1373582 h 2917692"/>
              <a:gd name="connsiteX22" fmla="*/ 1497090 w 3013038"/>
              <a:gd name="connsiteY22" fmla="*/ 1357086 h 2917692"/>
              <a:gd name="connsiteX23" fmla="*/ 1628921 w 3013038"/>
              <a:gd name="connsiteY23" fmla="*/ 1159727 h 2917692"/>
              <a:gd name="connsiteX24" fmla="*/ 1666091 w 3013038"/>
              <a:gd name="connsiteY24" fmla="*/ 1219200 h 2917692"/>
              <a:gd name="connsiteX25" fmla="*/ 1692111 w 3013038"/>
              <a:gd name="connsiteY25" fmla="*/ 1133707 h 2917692"/>
              <a:gd name="connsiteX26" fmla="*/ 1918287 w 3013038"/>
              <a:gd name="connsiteY26" fmla="*/ 900241 h 2917692"/>
              <a:gd name="connsiteX27" fmla="*/ 2017127 w 3013038"/>
              <a:gd name="connsiteY27" fmla="*/ 863315 h 2917692"/>
              <a:gd name="connsiteX28" fmla="*/ 2056386 w 3013038"/>
              <a:gd name="connsiteY28" fmla="*/ 873512 h 2917692"/>
              <a:gd name="connsiteX29" fmla="*/ 2108424 w 3013038"/>
              <a:gd name="connsiteY29" fmla="*/ 847492 h 2917692"/>
              <a:gd name="connsiteX30" fmla="*/ 2223653 w 3013038"/>
              <a:gd name="connsiteY30" fmla="*/ 1029630 h 2917692"/>
              <a:gd name="connsiteX31" fmla="*/ 2236326 w 3013038"/>
              <a:gd name="connsiteY31" fmla="*/ 844944 h 2917692"/>
              <a:gd name="connsiteX32" fmla="*/ 2301712 w 3013038"/>
              <a:gd name="connsiteY32" fmla="*/ 873512 h 2917692"/>
              <a:gd name="connsiteX33" fmla="*/ 2335874 w 3013038"/>
              <a:gd name="connsiteY33" fmla="*/ 970049 h 2917692"/>
              <a:gd name="connsiteX34" fmla="*/ 2377115 w 3013038"/>
              <a:gd name="connsiteY34" fmla="*/ 838324 h 2917692"/>
              <a:gd name="connsiteX35" fmla="*/ 2468980 w 3013038"/>
              <a:gd name="connsiteY35" fmla="*/ 791736 h 2917692"/>
              <a:gd name="connsiteX36" fmla="*/ 2550756 w 3013038"/>
              <a:gd name="connsiteY36" fmla="*/ 712405 h 2917692"/>
              <a:gd name="connsiteX37" fmla="*/ 2570404 w 3013038"/>
              <a:gd name="connsiteY37" fmla="*/ 733784 h 2917692"/>
              <a:gd name="connsiteX38" fmla="*/ 2694801 w 3013038"/>
              <a:gd name="connsiteY38" fmla="*/ 488918 h 2917692"/>
              <a:gd name="connsiteX39" fmla="*/ 2803410 w 3013038"/>
              <a:gd name="connsiteY39" fmla="*/ 405975 h 2917692"/>
              <a:gd name="connsiteX40" fmla="*/ 2879380 w 3013038"/>
              <a:gd name="connsiteY40" fmla="*/ 326182 h 2917692"/>
              <a:gd name="connsiteX41" fmla="*/ 3013038 w 3013038"/>
              <a:gd name="connsiteY41" fmla="*/ 0 h 2917692"/>
              <a:gd name="connsiteX42" fmla="*/ 3013038 w 3013038"/>
              <a:gd name="connsiteY42" fmla="*/ 2917692 h 2917692"/>
              <a:gd name="connsiteX43" fmla="*/ 0 w 3013038"/>
              <a:gd name="connsiteY43" fmla="*/ 2917692 h 2917692"/>
              <a:gd name="connsiteX44" fmla="*/ 0 w 3013038"/>
              <a:gd name="connsiteY44" fmla="*/ 2252546 h 29176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3013038" h="2917692">
                <a:moveTo>
                  <a:pt x="0" y="2252546"/>
                </a:moveTo>
                <a:lnTo>
                  <a:pt x="56600" y="2141033"/>
                </a:lnTo>
                <a:lnTo>
                  <a:pt x="179263" y="2010936"/>
                </a:lnTo>
                <a:lnTo>
                  <a:pt x="195299" y="2019185"/>
                </a:lnTo>
                <a:lnTo>
                  <a:pt x="229107" y="1936949"/>
                </a:lnTo>
                <a:lnTo>
                  <a:pt x="292758" y="1952170"/>
                </a:lnTo>
                <a:lnTo>
                  <a:pt x="355948" y="1862608"/>
                </a:lnTo>
                <a:cubicBezTo>
                  <a:pt x="384906" y="1899979"/>
                  <a:pt x="408058" y="1960573"/>
                  <a:pt x="437016" y="1997944"/>
                </a:cubicBezTo>
                <a:lnTo>
                  <a:pt x="439353" y="1968668"/>
                </a:lnTo>
                <a:lnTo>
                  <a:pt x="507427" y="1878396"/>
                </a:lnTo>
                <a:lnTo>
                  <a:pt x="584319" y="1820091"/>
                </a:lnTo>
                <a:cubicBezTo>
                  <a:pt x="588036" y="1817613"/>
                  <a:pt x="610444" y="1768088"/>
                  <a:pt x="614161" y="1765610"/>
                </a:cubicBezTo>
                <a:lnTo>
                  <a:pt x="718239" y="1680117"/>
                </a:lnTo>
                <a:lnTo>
                  <a:pt x="848231" y="1879211"/>
                </a:lnTo>
                <a:lnTo>
                  <a:pt x="879241" y="1777929"/>
                </a:lnTo>
                <a:lnTo>
                  <a:pt x="941263" y="1758175"/>
                </a:lnTo>
                <a:lnTo>
                  <a:pt x="1015498" y="1612644"/>
                </a:lnTo>
                <a:lnTo>
                  <a:pt x="1067643" y="1639229"/>
                </a:lnTo>
                <a:cubicBezTo>
                  <a:pt x="1071360" y="1637990"/>
                  <a:pt x="1067432" y="1690878"/>
                  <a:pt x="1071149" y="1689639"/>
                </a:cubicBezTo>
                <a:lnTo>
                  <a:pt x="1192749" y="1582552"/>
                </a:lnTo>
                <a:lnTo>
                  <a:pt x="1281145" y="1575473"/>
                </a:lnTo>
                <a:lnTo>
                  <a:pt x="1406605" y="1373582"/>
                </a:lnTo>
                <a:cubicBezTo>
                  <a:pt x="1436767" y="1368083"/>
                  <a:pt x="1472734" y="1336459"/>
                  <a:pt x="1497090" y="1357086"/>
                </a:cubicBezTo>
                <a:lnTo>
                  <a:pt x="1628921" y="1159727"/>
                </a:lnTo>
                <a:lnTo>
                  <a:pt x="1666091" y="1219200"/>
                </a:lnTo>
                <a:lnTo>
                  <a:pt x="1692111" y="1133707"/>
                </a:lnTo>
                <a:lnTo>
                  <a:pt x="1918287" y="900241"/>
                </a:lnTo>
                <a:cubicBezTo>
                  <a:pt x="2032514" y="972115"/>
                  <a:pt x="1984180" y="875624"/>
                  <a:pt x="2017127" y="863315"/>
                </a:cubicBezTo>
                <a:cubicBezTo>
                  <a:pt x="2043146" y="838535"/>
                  <a:pt x="2030367" y="898292"/>
                  <a:pt x="2056386" y="873512"/>
                </a:cubicBezTo>
                <a:lnTo>
                  <a:pt x="2108424" y="847492"/>
                </a:lnTo>
                <a:cubicBezTo>
                  <a:pt x="2146834" y="908205"/>
                  <a:pt x="2177809" y="827668"/>
                  <a:pt x="2223653" y="1029630"/>
                </a:cubicBezTo>
                <a:lnTo>
                  <a:pt x="2236326" y="844944"/>
                </a:lnTo>
                <a:lnTo>
                  <a:pt x="2301712" y="873512"/>
                </a:lnTo>
                <a:lnTo>
                  <a:pt x="2335874" y="970049"/>
                </a:lnTo>
                <a:lnTo>
                  <a:pt x="2377115" y="838324"/>
                </a:lnTo>
                <a:lnTo>
                  <a:pt x="2468980" y="791736"/>
                </a:lnTo>
                <a:cubicBezTo>
                  <a:pt x="2496239" y="768195"/>
                  <a:pt x="2466679" y="689925"/>
                  <a:pt x="2550756" y="712405"/>
                </a:cubicBezTo>
                <a:lnTo>
                  <a:pt x="2570404" y="733784"/>
                </a:lnTo>
                <a:cubicBezTo>
                  <a:pt x="2591467" y="699091"/>
                  <a:pt x="2673738" y="523611"/>
                  <a:pt x="2694801" y="488918"/>
                </a:cubicBezTo>
                <a:lnTo>
                  <a:pt x="2803410" y="405975"/>
                </a:lnTo>
                <a:lnTo>
                  <a:pt x="2879380" y="326182"/>
                </a:lnTo>
                <a:lnTo>
                  <a:pt x="3013038" y="0"/>
                </a:lnTo>
                <a:lnTo>
                  <a:pt x="3013038" y="2917692"/>
                </a:lnTo>
                <a:lnTo>
                  <a:pt x="0" y="2917692"/>
                </a:lnTo>
                <a:lnTo>
                  <a:pt x="0" y="2252546"/>
                </a:ln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4757194" y="4152605"/>
            <a:ext cx="598264" cy="1292696"/>
          </a:xfrm>
          <a:custGeom>
            <a:avLst/>
            <a:gdLst>
              <a:gd name="connsiteX0" fmla="*/ 0 w 641086"/>
              <a:gd name="connsiteY0" fmla="*/ 0 h 1092758"/>
              <a:gd name="connsiteX1" fmla="*/ 641086 w 641086"/>
              <a:gd name="connsiteY1" fmla="*/ 0 h 1092758"/>
              <a:gd name="connsiteX2" fmla="*/ 641086 w 641086"/>
              <a:gd name="connsiteY2" fmla="*/ 1092758 h 1092758"/>
              <a:gd name="connsiteX3" fmla="*/ 0 w 641086"/>
              <a:gd name="connsiteY3" fmla="*/ 1092758 h 1092758"/>
              <a:gd name="connsiteX4" fmla="*/ 0 w 641086"/>
              <a:gd name="connsiteY4" fmla="*/ 0 h 1092758"/>
              <a:gd name="connsiteX0" fmla="*/ 0 w 641086"/>
              <a:gd name="connsiteY0" fmla="*/ 0 h 1236976"/>
              <a:gd name="connsiteX1" fmla="*/ 641086 w 641086"/>
              <a:gd name="connsiteY1" fmla="*/ 144218 h 1236976"/>
              <a:gd name="connsiteX2" fmla="*/ 641086 w 641086"/>
              <a:gd name="connsiteY2" fmla="*/ 1236976 h 1236976"/>
              <a:gd name="connsiteX3" fmla="*/ 0 w 641086"/>
              <a:gd name="connsiteY3" fmla="*/ 1236976 h 1236976"/>
              <a:gd name="connsiteX4" fmla="*/ 0 w 641086"/>
              <a:gd name="connsiteY4" fmla="*/ 0 h 1236976"/>
              <a:gd name="connsiteX0" fmla="*/ 0 w 644154"/>
              <a:gd name="connsiteY0" fmla="*/ 0 h 1236976"/>
              <a:gd name="connsiteX1" fmla="*/ 644154 w 644154"/>
              <a:gd name="connsiteY1" fmla="*/ 319120 h 1236976"/>
              <a:gd name="connsiteX2" fmla="*/ 641086 w 644154"/>
              <a:gd name="connsiteY2" fmla="*/ 1236976 h 1236976"/>
              <a:gd name="connsiteX3" fmla="*/ 0 w 644154"/>
              <a:gd name="connsiteY3" fmla="*/ 1236976 h 1236976"/>
              <a:gd name="connsiteX4" fmla="*/ 0 w 644154"/>
              <a:gd name="connsiteY4" fmla="*/ 0 h 1236976"/>
              <a:gd name="connsiteX0" fmla="*/ 0 w 644154"/>
              <a:gd name="connsiteY0" fmla="*/ 0 h 1236976"/>
              <a:gd name="connsiteX1" fmla="*/ 644154 w 644154"/>
              <a:gd name="connsiteY1" fmla="*/ 429584 h 1236976"/>
              <a:gd name="connsiteX2" fmla="*/ 641086 w 644154"/>
              <a:gd name="connsiteY2" fmla="*/ 1236976 h 1236976"/>
              <a:gd name="connsiteX3" fmla="*/ 0 w 644154"/>
              <a:gd name="connsiteY3" fmla="*/ 1236976 h 1236976"/>
              <a:gd name="connsiteX4" fmla="*/ 0 w 644154"/>
              <a:gd name="connsiteY4" fmla="*/ 0 h 1236976"/>
              <a:gd name="connsiteX0" fmla="*/ 0 w 641151"/>
              <a:gd name="connsiteY0" fmla="*/ 0 h 1236976"/>
              <a:gd name="connsiteX1" fmla="*/ 631880 w 641151"/>
              <a:gd name="connsiteY1" fmla="*/ 536980 h 1236976"/>
              <a:gd name="connsiteX2" fmla="*/ 641086 w 641151"/>
              <a:gd name="connsiteY2" fmla="*/ 1236976 h 1236976"/>
              <a:gd name="connsiteX3" fmla="*/ 0 w 641151"/>
              <a:gd name="connsiteY3" fmla="*/ 1236976 h 1236976"/>
              <a:gd name="connsiteX4" fmla="*/ 0 w 641151"/>
              <a:gd name="connsiteY4" fmla="*/ 0 h 1236976"/>
              <a:gd name="connsiteX0" fmla="*/ 0 w 641381"/>
              <a:gd name="connsiteY0" fmla="*/ 0 h 1236976"/>
              <a:gd name="connsiteX1" fmla="*/ 641085 w 641381"/>
              <a:gd name="connsiteY1" fmla="*/ 656649 h 1236976"/>
              <a:gd name="connsiteX2" fmla="*/ 641086 w 641381"/>
              <a:gd name="connsiteY2" fmla="*/ 1236976 h 1236976"/>
              <a:gd name="connsiteX3" fmla="*/ 0 w 641381"/>
              <a:gd name="connsiteY3" fmla="*/ 1236976 h 1236976"/>
              <a:gd name="connsiteX4" fmla="*/ 0 w 641381"/>
              <a:gd name="connsiteY4" fmla="*/ 0 h 1236976"/>
              <a:gd name="connsiteX0" fmla="*/ 0 w 641102"/>
              <a:gd name="connsiteY0" fmla="*/ 0 h 1236976"/>
              <a:gd name="connsiteX1" fmla="*/ 595058 w 641102"/>
              <a:gd name="connsiteY1" fmla="*/ 589143 h 1236976"/>
              <a:gd name="connsiteX2" fmla="*/ 641086 w 641102"/>
              <a:gd name="connsiteY2" fmla="*/ 1236976 h 1236976"/>
              <a:gd name="connsiteX3" fmla="*/ 0 w 641102"/>
              <a:gd name="connsiteY3" fmla="*/ 1236976 h 1236976"/>
              <a:gd name="connsiteX4" fmla="*/ 0 w 641102"/>
              <a:gd name="connsiteY4" fmla="*/ 0 h 1236976"/>
              <a:gd name="connsiteX0" fmla="*/ 0 w 598264"/>
              <a:gd name="connsiteY0" fmla="*/ 0 h 1236976"/>
              <a:gd name="connsiteX1" fmla="*/ 595058 w 598264"/>
              <a:gd name="connsiteY1" fmla="*/ 589143 h 1236976"/>
              <a:gd name="connsiteX2" fmla="*/ 598128 w 598264"/>
              <a:gd name="connsiteY2" fmla="*/ 1233907 h 1236976"/>
              <a:gd name="connsiteX3" fmla="*/ 0 w 598264"/>
              <a:gd name="connsiteY3" fmla="*/ 1236976 h 1236976"/>
              <a:gd name="connsiteX4" fmla="*/ 0 w 598264"/>
              <a:gd name="connsiteY4" fmla="*/ 0 h 1236976"/>
              <a:gd name="connsiteX0" fmla="*/ 0 w 598264"/>
              <a:gd name="connsiteY0" fmla="*/ 0 h 1236976"/>
              <a:gd name="connsiteX1" fmla="*/ 535893 w 598264"/>
              <a:gd name="connsiteY1" fmla="*/ 526302 h 1236976"/>
              <a:gd name="connsiteX2" fmla="*/ 595058 w 598264"/>
              <a:gd name="connsiteY2" fmla="*/ 589143 h 1236976"/>
              <a:gd name="connsiteX3" fmla="*/ 598128 w 598264"/>
              <a:gd name="connsiteY3" fmla="*/ 1233907 h 1236976"/>
              <a:gd name="connsiteX4" fmla="*/ 0 w 598264"/>
              <a:gd name="connsiteY4" fmla="*/ 1236976 h 1236976"/>
              <a:gd name="connsiteX5" fmla="*/ 0 w 598264"/>
              <a:gd name="connsiteY5" fmla="*/ 0 h 1236976"/>
              <a:gd name="connsiteX0" fmla="*/ 0 w 598264"/>
              <a:gd name="connsiteY0" fmla="*/ 0 h 1236976"/>
              <a:gd name="connsiteX1" fmla="*/ 535893 w 598264"/>
              <a:gd name="connsiteY1" fmla="*/ 474138 h 1236976"/>
              <a:gd name="connsiteX2" fmla="*/ 595058 w 598264"/>
              <a:gd name="connsiteY2" fmla="*/ 589143 h 1236976"/>
              <a:gd name="connsiteX3" fmla="*/ 598128 w 598264"/>
              <a:gd name="connsiteY3" fmla="*/ 1233907 h 1236976"/>
              <a:gd name="connsiteX4" fmla="*/ 0 w 598264"/>
              <a:gd name="connsiteY4" fmla="*/ 1236976 h 1236976"/>
              <a:gd name="connsiteX5" fmla="*/ 0 w 598264"/>
              <a:gd name="connsiteY5" fmla="*/ 0 h 1236976"/>
              <a:gd name="connsiteX0" fmla="*/ 0 w 598264"/>
              <a:gd name="connsiteY0" fmla="*/ 0 h 1236976"/>
              <a:gd name="connsiteX1" fmla="*/ 468387 w 598264"/>
              <a:gd name="connsiteY1" fmla="*/ 415838 h 1236976"/>
              <a:gd name="connsiteX2" fmla="*/ 535893 w 598264"/>
              <a:gd name="connsiteY2" fmla="*/ 474138 h 1236976"/>
              <a:gd name="connsiteX3" fmla="*/ 595058 w 598264"/>
              <a:gd name="connsiteY3" fmla="*/ 589143 h 1236976"/>
              <a:gd name="connsiteX4" fmla="*/ 598128 w 598264"/>
              <a:gd name="connsiteY4" fmla="*/ 1233907 h 1236976"/>
              <a:gd name="connsiteX5" fmla="*/ 0 w 598264"/>
              <a:gd name="connsiteY5" fmla="*/ 1236976 h 1236976"/>
              <a:gd name="connsiteX6" fmla="*/ 0 w 598264"/>
              <a:gd name="connsiteY6" fmla="*/ 0 h 1236976"/>
              <a:gd name="connsiteX0" fmla="*/ 0 w 598264"/>
              <a:gd name="connsiteY0" fmla="*/ 0 h 1236976"/>
              <a:gd name="connsiteX1" fmla="*/ 492935 w 598264"/>
              <a:gd name="connsiteY1" fmla="*/ 474138 h 1236976"/>
              <a:gd name="connsiteX2" fmla="*/ 535893 w 598264"/>
              <a:gd name="connsiteY2" fmla="*/ 474138 h 1236976"/>
              <a:gd name="connsiteX3" fmla="*/ 595058 w 598264"/>
              <a:gd name="connsiteY3" fmla="*/ 589143 h 1236976"/>
              <a:gd name="connsiteX4" fmla="*/ 598128 w 598264"/>
              <a:gd name="connsiteY4" fmla="*/ 1233907 h 1236976"/>
              <a:gd name="connsiteX5" fmla="*/ 0 w 598264"/>
              <a:gd name="connsiteY5" fmla="*/ 1236976 h 1236976"/>
              <a:gd name="connsiteX6" fmla="*/ 0 w 598264"/>
              <a:gd name="connsiteY6" fmla="*/ 0 h 1236976"/>
              <a:gd name="connsiteX0" fmla="*/ 0 w 598264"/>
              <a:gd name="connsiteY0" fmla="*/ 0 h 1236976"/>
              <a:gd name="connsiteX1" fmla="*/ 453045 w 598264"/>
              <a:gd name="connsiteY1" fmla="*/ 440385 h 1236976"/>
              <a:gd name="connsiteX2" fmla="*/ 492935 w 598264"/>
              <a:gd name="connsiteY2" fmla="*/ 474138 h 1236976"/>
              <a:gd name="connsiteX3" fmla="*/ 535893 w 598264"/>
              <a:gd name="connsiteY3" fmla="*/ 474138 h 1236976"/>
              <a:gd name="connsiteX4" fmla="*/ 595058 w 598264"/>
              <a:gd name="connsiteY4" fmla="*/ 589143 h 1236976"/>
              <a:gd name="connsiteX5" fmla="*/ 598128 w 598264"/>
              <a:gd name="connsiteY5" fmla="*/ 1233907 h 1236976"/>
              <a:gd name="connsiteX6" fmla="*/ 0 w 598264"/>
              <a:gd name="connsiteY6" fmla="*/ 1236976 h 1236976"/>
              <a:gd name="connsiteX7" fmla="*/ 0 w 598264"/>
              <a:gd name="connsiteY7" fmla="*/ 0 h 1236976"/>
              <a:gd name="connsiteX0" fmla="*/ 0 w 598264"/>
              <a:gd name="connsiteY0" fmla="*/ 0 h 1236976"/>
              <a:gd name="connsiteX1" fmla="*/ 419292 w 598264"/>
              <a:gd name="connsiteY1" fmla="*/ 155018 h 1236976"/>
              <a:gd name="connsiteX2" fmla="*/ 492935 w 598264"/>
              <a:gd name="connsiteY2" fmla="*/ 474138 h 1236976"/>
              <a:gd name="connsiteX3" fmla="*/ 535893 w 598264"/>
              <a:gd name="connsiteY3" fmla="*/ 474138 h 1236976"/>
              <a:gd name="connsiteX4" fmla="*/ 595058 w 598264"/>
              <a:gd name="connsiteY4" fmla="*/ 589143 h 1236976"/>
              <a:gd name="connsiteX5" fmla="*/ 598128 w 598264"/>
              <a:gd name="connsiteY5" fmla="*/ 1233907 h 1236976"/>
              <a:gd name="connsiteX6" fmla="*/ 0 w 598264"/>
              <a:gd name="connsiteY6" fmla="*/ 1236976 h 1236976"/>
              <a:gd name="connsiteX7" fmla="*/ 0 w 598264"/>
              <a:gd name="connsiteY7" fmla="*/ 0 h 1236976"/>
              <a:gd name="connsiteX0" fmla="*/ 0 w 598264"/>
              <a:gd name="connsiteY0" fmla="*/ 0 h 1236976"/>
              <a:gd name="connsiteX1" fmla="*/ 388607 w 598264"/>
              <a:gd name="connsiteY1" fmla="*/ 139677 h 1236976"/>
              <a:gd name="connsiteX2" fmla="*/ 419292 w 598264"/>
              <a:gd name="connsiteY2" fmla="*/ 155018 h 1236976"/>
              <a:gd name="connsiteX3" fmla="*/ 492935 w 598264"/>
              <a:gd name="connsiteY3" fmla="*/ 474138 h 1236976"/>
              <a:gd name="connsiteX4" fmla="*/ 535893 w 598264"/>
              <a:gd name="connsiteY4" fmla="*/ 474138 h 1236976"/>
              <a:gd name="connsiteX5" fmla="*/ 595058 w 598264"/>
              <a:gd name="connsiteY5" fmla="*/ 589143 h 1236976"/>
              <a:gd name="connsiteX6" fmla="*/ 598128 w 598264"/>
              <a:gd name="connsiteY6" fmla="*/ 1233907 h 1236976"/>
              <a:gd name="connsiteX7" fmla="*/ 0 w 598264"/>
              <a:gd name="connsiteY7" fmla="*/ 1236976 h 1236976"/>
              <a:gd name="connsiteX8" fmla="*/ 0 w 598264"/>
              <a:gd name="connsiteY8" fmla="*/ 0 h 1236976"/>
              <a:gd name="connsiteX0" fmla="*/ 0 w 598264"/>
              <a:gd name="connsiteY0" fmla="*/ 0 h 1236976"/>
              <a:gd name="connsiteX1" fmla="*/ 367128 w 598264"/>
              <a:gd name="connsiteY1" fmla="*/ 173430 h 1236976"/>
              <a:gd name="connsiteX2" fmla="*/ 419292 w 598264"/>
              <a:gd name="connsiteY2" fmla="*/ 155018 h 1236976"/>
              <a:gd name="connsiteX3" fmla="*/ 492935 w 598264"/>
              <a:gd name="connsiteY3" fmla="*/ 474138 h 1236976"/>
              <a:gd name="connsiteX4" fmla="*/ 535893 w 598264"/>
              <a:gd name="connsiteY4" fmla="*/ 474138 h 1236976"/>
              <a:gd name="connsiteX5" fmla="*/ 595058 w 598264"/>
              <a:gd name="connsiteY5" fmla="*/ 589143 h 1236976"/>
              <a:gd name="connsiteX6" fmla="*/ 598128 w 598264"/>
              <a:gd name="connsiteY6" fmla="*/ 1233907 h 1236976"/>
              <a:gd name="connsiteX7" fmla="*/ 0 w 598264"/>
              <a:gd name="connsiteY7" fmla="*/ 1236976 h 1236976"/>
              <a:gd name="connsiteX8" fmla="*/ 0 w 598264"/>
              <a:gd name="connsiteY8" fmla="*/ 0 h 1236976"/>
              <a:gd name="connsiteX0" fmla="*/ 0 w 598264"/>
              <a:gd name="connsiteY0" fmla="*/ 0 h 1236976"/>
              <a:gd name="connsiteX1" fmla="*/ 311896 w 598264"/>
              <a:gd name="connsiteY1" fmla="*/ 142745 h 1236976"/>
              <a:gd name="connsiteX2" fmla="*/ 367128 w 598264"/>
              <a:gd name="connsiteY2" fmla="*/ 173430 h 1236976"/>
              <a:gd name="connsiteX3" fmla="*/ 419292 w 598264"/>
              <a:gd name="connsiteY3" fmla="*/ 155018 h 1236976"/>
              <a:gd name="connsiteX4" fmla="*/ 492935 w 598264"/>
              <a:gd name="connsiteY4" fmla="*/ 474138 h 1236976"/>
              <a:gd name="connsiteX5" fmla="*/ 535893 w 598264"/>
              <a:gd name="connsiteY5" fmla="*/ 474138 h 1236976"/>
              <a:gd name="connsiteX6" fmla="*/ 595058 w 598264"/>
              <a:gd name="connsiteY6" fmla="*/ 589143 h 1236976"/>
              <a:gd name="connsiteX7" fmla="*/ 598128 w 598264"/>
              <a:gd name="connsiteY7" fmla="*/ 1233907 h 1236976"/>
              <a:gd name="connsiteX8" fmla="*/ 0 w 598264"/>
              <a:gd name="connsiteY8" fmla="*/ 1236976 h 1236976"/>
              <a:gd name="connsiteX9" fmla="*/ 0 w 598264"/>
              <a:gd name="connsiteY9" fmla="*/ 0 h 1236976"/>
              <a:gd name="connsiteX0" fmla="*/ 0 w 598264"/>
              <a:gd name="connsiteY0" fmla="*/ 0 h 1236976"/>
              <a:gd name="connsiteX1" fmla="*/ 327238 w 598264"/>
              <a:gd name="connsiteY1" fmla="*/ 78308 h 1236976"/>
              <a:gd name="connsiteX2" fmla="*/ 367128 w 598264"/>
              <a:gd name="connsiteY2" fmla="*/ 173430 h 1236976"/>
              <a:gd name="connsiteX3" fmla="*/ 419292 w 598264"/>
              <a:gd name="connsiteY3" fmla="*/ 155018 h 1236976"/>
              <a:gd name="connsiteX4" fmla="*/ 492935 w 598264"/>
              <a:gd name="connsiteY4" fmla="*/ 474138 h 1236976"/>
              <a:gd name="connsiteX5" fmla="*/ 535893 w 598264"/>
              <a:gd name="connsiteY5" fmla="*/ 474138 h 1236976"/>
              <a:gd name="connsiteX6" fmla="*/ 595058 w 598264"/>
              <a:gd name="connsiteY6" fmla="*/ 589143 h 1236976"/>
              <a:gd name="connsiteX7" fmla="*/ 598128 w 598264"/>
              <a:gd name="connsiteY7" fmla="*/ 1233907 h 1236976"/>
              <a:gd name="connsiteX8" fmla="*/ 0 w 598264"/>
              <a:gd name="connsiteY8" fmla="*/ 1236976 h 1236976"/>
              <a:gd name="connsiteX9" fmla="*/ 0 w 598264"/>
              <a:gd name="connsiteY9" fmla="*/ 0 h 1236976"/>
              <a:gd name="connsiteX0" fmla="*/ 0 w 598264"/>
              <a:gd name="connsiteY0" fmla="*/ 0 h 1236976"/>
              <a:gd name="connsiteX1" fmla="*/ 238253 w 598264"/>
              <a:gd name="connsiteY1" fmla="*/ 56828 h 1236976"/>
              <a:gd name="connsiteX2" fmla="*/ 327238 w 598264"/>
              <a:gd name="connsiteY2" fmla="*/ 78308 h 1236976"/>
              <a:gd name="connsiteX3" fmla="*/ 367128 w 598264"/>
              <a:gd name="connsiteY3" fmla="*/ 173430 h 1236976"/>
              <a:gd name="connsiteX4" fmla="*/ 419292 w 598264"/>
              <a:gd name="connsiteY4" fmla="*/ 155018 h 1236976"/>
              <a:gd name="connsiteX5" fmla="*/ 492935 w 598264"/>
              <a:gd name="connsiteY5" fmla="*/ 474138 h 1236976"/>
              <a:gd name="connsiteX6" fmla="*/ 535893 w 598264"/>
              <a:gd name="connsiteY6" fmla="*/ 474138 h 1236976"/>
              <a:gd name="connsiteX7" fmla="*/ 595058 w 598264"/>
              <a:gd name="connsiteY7" fmla="*/ 589143 h 1236976"/>
              <a:gd name="connsiteX8" fmla="*/ 598128 w 598264"/>
              <a:gd name="connsiteY8" fmla="*/ 1233907 h 1236976"/>
              <a:gd name="connsiteX9" fmla="*/ 0 w 598264"/>
              <a:gd name="connsiteY9" fmla="*/ 1236976 h 1236976"/>
              <a:gd name="connsiteX10" fmla="*/ 0 w 598264"/>
              <a:gd name="connsiteY10" fmla="*/ 0 h 1236976"/>
              <a:gd name="connsiteX0" fmla="*/ 0 w 598264"/>
              <a:gd name="connsiteY0" fmla="*/ 0 h 1236976"/>
              <a:gd name="connsiteX1" fmla="*/ 262801 w 598264"/>
              <a:gd name="connsiteY1" fmla="*/ 167293 h 1236976"/>
              <a:gd name="connsiteX2" fmla="*/ 327238 w 598264"/>
              <a:gd name="connsiteY2" fmla="*/ 78308 h 1236976"/>
              <a:gd name="connsiteX3" fmla="*/ 367128 w 598264"/>
              <a:gd name="connsiteY3" fmla="*/ 173430 h 1236976"/>
              <a:gd name="connsiteX4" fmla="*/ 419292 w 598264"/>
              <a:gd name="connsiteY4" fmla="*/ 155018 h 1236976"/>
              <a:gd name="connsiteX5" fmla="*/ 492935 w 598264"/>
              <a:gd name="connsiteY5" fmla="*/ 474138 h 1236976"/>
              <a:gd name="connsiteX6" fmla="*/ 535893 w 598264"/>
              <a:gd name="connsiteY6" fmla="*/ 474138 h 1236976"/>
              <a:gd name="connsiteX7" fmla="*/ 595058 w 598264"/>
              <a:gd name="connsiteY7" fmla="*/ 589143 h 1236976"/>
              <a:gd name="connsiteX8" fmla="*/ 598128 w 598264"/>
              <a:gd name="connsiteY8" fmla="*/ 1233907 h 1236976"/>
              <a:gd name="connsiteX9" fmla="*/ 0 w 598264"/>
              <a:gd name="connsiteY9" fmla="*/ 1236976 h 1236976"/>
              <a:gd name="connsiteX10" fmla="*/ 0 w 598264"/>
              <a:gd name="connsiteY10" fmla="*/ 0 h 1236976"/>
              <a:gd name="connsiteX0" fmla="*/ 0 w 598264"/>
              <a:gd name="connsiteY0" fmla="*/ 0 h 1236976"/>
              <a:gd name="connsiteX1" fmla="*/ 259732 w 598264"/>
              <a:gd name="connsiteY1" fmla="*/ 127403 h 1236976"/>
              <a:gd name="connsiteX2" fmla="*/ 327238 w 598264"/>
              <a:gd name="connsiteY2" fmla="*/ 78308 h 1236976"/>
              <a:gd name="connsiteX3" fmla="*/ 367128 w 598264"/>
              <a:gd name="connsiteY3" fmla="*/ 173430 h 1236976"/>
              <a:gd name="connsiteX4" fmla="*/ 419292 w 598264"/>
              <a:gd name="connsiteY4" fmla="*/ 155018 h 1236976"/>
              <a:gd name="connsiteX5" fmla="*/ 492935 w 598264"/>
              <a:gd name="connsiteY5" fmla="*/ 474138 h 1236976"/>
              <a:gd name="connsiteX6" fmla="*/ 535893 w 598264"/>
              <a:gd name="connsiteY6" fmla="*/ 474138 h 1236976"/>
              <a:gd name="connsiteX7" fmla="*/ 595058 w 598264"/>
              <a:gd name="connsiteY7" fmla="*/ 589143 h 1236976"/>
              <a:gd name="connsiteX8" fmla="*/ 598128 w 598264"/>
              <a:gd name="connsiteY8" fmla="*/ 1233907 h 1236976"/>
              <a:gd name="connsiteX9" fmla="*/ 0 w 598264"/>
              <a:gd name="connsiteY9" fmla="*/ 1236976 h 1236976"/>
              <a:gd name="connsiteX10" fmla="*/ 0 w 598264"/>
              <a:gd name="connsiteY10" fmla="*/ 0 h 1236976"/>
              <a:gd name="connsiteX0" fmla="*/ 0 w 598264"/>
              <a:gd name="connsiteY0" fmla="*/ 0 h 1236976"/>
              <a:gd name="connsiteX1" fmla="*/ 149268 w 598264"/>
              <a:gd name="connsiteY1" fmla="*/ 78308 h 1236976"/>
              <a:gd name="connsiteX2" fmla="*/ 259732 w 598264"/>
              <a:gd name="connsiteY2" fmla="*/ 127403 h 1236976"/>
              <a:gd name="connsiteX3" fmla="*/ 327238 w 598264"/>
              <a:gd name="connsiteY3" fmla="*/ 78308 h 1236976"/>
              <a:gd name="connsiteX4" fmla="*/ 367128 w 598264"/>
              <a:gd name="connsiteY4" fmla="*/ 173430 h 1236976"/>
              <a:gd name="connsiteX5" fmla="*/ 419292 w 598264"/>
              <a:gd name="connsiteY5" fmla="*/ 155018 h 1236976"/>
              <a:gd name="connsiteX6" fmla="*/ 492935 w 598264"/>
              <a:gd name="connsiteY6" fmla="*/ 474138 h 1236976"/>
              <a:gd name="connsiteX7" fmla="*/ 535893 w 598264"/>
              <a:gd name="connsiteY7" fmla="*/ 474138 h 1236976"/>
              <a:gd name="connsiteX8" fmla="*/ 595058 w 598264"/>
              <a:gd name="connsiteY8" fmla="*/ 589143 h 1236976"/>
              <a:gd name="connsiteX9" fmla="*/ 598128 w 598264"/>
              <a:gd name="connsiteY9" fmla="*/ 1233907 h 1236976"/>
              <a:gd name="connsiteX10" fmla="*/ 0 w 598264"/>
              <a:gd name="connsiteY10" fmla="*/ 1236976 h 1236976"/>
              <a:gd name="connsiteX11" fmla="*/ 0 w 598264"/>
              <a:gd name="connsiteY11" fmla="*/ 0 h 1236976"/>
              <a:gd name="connsiteX0" fmla="*/ 0 w 598264"/>
              <a:gd name="connsiteY0" fmla="*/ 16823 h 1253799"/>
              <a:gd name="connsiteX1" fmla="*/ 149268 w 598264"/>
              <a:gd name="connsiteY1" fmla="*/ 95131 h 1253799"/>
              <a:gd name="connsiteX2" fmla="*/ 136994 w 598264"/>
              <a:gd name="connsiteY2" fmla="*/ 8 h 1253799"/>
              <a:gd name="connsiteX3" fmla="*/ 259732 w 598264"/>
              <a:gd name="connsiteY3" fmla="*/ 144226 h 1253799"/>
              <a:gd name="connsiteX4" fmla="*/ 327238 w 598264"/>
              <a:gd name="connsiteY4" fmla="*/ 95131 h 1253799"/>
              <a:gd name="connsiteX5" fmla="*/ 367128 w 598264"/>
              <a:gd name="connsiteY5" fmla="*/ 190253 h 1253799"/>
              <a:gd name="connsiteX6" fmla="*/ 419292 w 598264"/>
              <a:gd name="connsiteY6" fmla="*/ 171841 h 1253799"/>
              <a:gd name="connsiteX7" fmla="*/ 492935 w 598264"/>
              <a:gd name="connsiteY7" fmla="*/ 490961 h 1253799"/>
              <a:gd name="connsiteX8" fmla="*/ 535893 w 598264"/>
              <a:gd name="connsiteY8" fmla="*/ 490961 h 1253799"/>
              <a:gd name="connsiteX9" fmla="*/ 595058 w 598264"/>
              <a:gd name="connsiteY9" fmla="*/ 605966 h 1253799"/>
              <a:gd name="connsiteX10" fmla="*/ 598128 w 598264"/>
              <a:gd name="connsiteY10" fmla="*/ 1250730 h 1253799"/>
              <a:gd name="connsiteX11" fmla="*/ 0 w 598264"/>
              <a:gd name="connsiteY11" fmla="*/ 1253799 h 1253799"/>
              <a:gd name="connsiteX12" fmla="*/ 0 w 598264"/>
              <a:gd name="connsiteY12" fmla="*/ 16823 h 1253799"/>
              <a:gd name="connsiteX0" fmla="*/ 0 w 598264"/>
              <a:gd name="connsiteY0" fmla="*/ 16833 h 1253809"/>
              <a:gd name="connsiteX1" fmla="*/ 48009 w 598264"/>
              <a:gd name="connsiteY1" fmla="*/ 39909 h 1253809"/>
              <a:gd name="connsiteX2" fmla="*/ 136994 w 598264"/>
              <a:gd name="connsiteY2" fmla="*/ 18 h 1253809"/>
              <a:gd name="connsiteX3" fmla="*/ 259732 w 598264"/>
              <a:gd name="connsiteY3" fmla="*/ 144236 h 1253809"/>
              <a:gd name="connsiteX4" fmla="*/ 327238 w 598264"/>
              <a:gd name="connsiteY4" fmla="*/ 95141 h 1253809"/>
              <a:gd name="connsiteX5" fmla="*/ 367128 w 598264"/>
              <a:gd name="connsiteY5" fmla="*/ 190263 h 1253809"/>
              <a:gd name="connsiteX6" fmla="*/ 419292 w 598264"/>
              <a:gd name="connsiteY6" fmla="*/ 171851 h 1253809"/>
              <a:gd name="connsiteX7" fmla="*/ 492935 w 598264"/>
              <a:gd name="connsiteY7" fmla="*/ 490971 h 1253809"/>
              <a:gd name="connsiteX8" fmla="*/ 535893 w 598264"/>
              <a:gd name="connsiteY8" fmla="*/ 490971 h 1253809"/>
              <a:gd name="connsiteX9" fmla="*/ 595058 w 598264"/>
              <a:gd name="connsiteY9" fmla="*/ 605976 h 1253809"/>
              <a:gd name="connsiteX10" fmla="*/ 598128 w 598264"/>
              <a:gd name="connsiteY10" fmla="*/ 1250740 h 1253809"/>
              <a:gd name="connsiteX11" fmla="*/ 0 w 598264"/>
              <a:gd name="connsiteY11" fmla="*/ 1253809 h 1253809"/>
              <a:gd name="connsiteX12" fmla="*/ 0 w 598264"/>
              <a:gd name="connsiteY12" fmla="*/ 16833 h 1253809"/>
              <a:gd name="connsiteX0" fmla="*/ 0 w 598264"/>
              <a:gd name="connsiteY0" fmla="*/ 38306 h 1275282"/>
              <a:gd name="connsiteX1" fmla="*/ 48009 w 598264"/>
              <a:gd name="connsiteY1" fmla="*/ 61382 h 1275282"/>
              <a:gd name="connsiteX2" fmla="*/ 136994 w 598264"/>
              <a:gd name="connsiteY2" fmla="*/ 12 h 1275282"/>
              <a:gd name="connsiteX3" fmla="*/ 259732 w 598264"/>
              <a:gd name="connsiteY3" fmla="*/ 165709 h 1275282"/>
              <a:gd name="connsiteX4" fmla="*/ 327238 w 598264"/>
              <a:gd name="connsiteY4" fmla="*/ 116614 h 1275282"/>
              <a:gd name="connsiteX5" fmla="*/ 367128 w 598264"/>
              <a:gd name="connsiteY5" fmla="*/ 211736 h 1275282"/>
              <a:gd name="connsiteX6" fmla="*/ 419292 w 598264"/>
              <a:gd name="connsiteY6" fmla="*/ 193324 h 1275282"/>
              <a:gd name="connsiteX7" fmla="*/ 492935 w 598264"/>
              <a:gd name="connsiteY7" fmla="*/ 512444 h 1275282"/>
              <a:gd name="connsiteX8" fmla="*/ 535893 w 598264"/>
              <a:gd name="connsiteY8" fmla="*/ 512444 h 1275282"/>
              <a:gd name="connsiteX9" fmla="*/ 595058 w 598264"/>
              <a:gd name="connsiteY9" fmla="*/ 627449 h 1275282"/>
              <a:gd name="connsiteX10" fmla="*/ 598128 w 598264"/>
              <a:gd name="connsiteY10" fmla="*/ 1272213 h 1275282"/>
              <a:gd name="connsiteX11" fmla="*/ 0 w 598264"/>
              <a:gd name="connsiteY11" fmla="*/ 1275282 h 1275282"/>
              <a:gd name="connsiteX12" fmla="*/ 0 w 598264"/>
              <a:gd name="connsiteY12" fmla="*/ 38306 h 1275282"/>
              <a:gd name="connsiteX0" fmla="*/ 0 w 598264"/>
              <a:gd name="connsiteY0" fmla="*/ 55720 h 1292696"/>
              <a:gd name="connsiteX1" fmla="*/ 48009 w 598264"/>
              <a:gd name="connsiteY1" fmla="*/ 78796 h 1292696"/>
              <a:gd name="connsiteX2" fmla="*/ 113771 w 598264"/>
              <a:gd name="connsiteY2" fmla="*/ 9 h 1292696"/>
              <a:gd name="connsiteX3" fmla="*/ 259732 w 598264"/>
              <a:gd name="connsiteY3" fmla="*/ 183123 h 1292696"/>
              <a:gd name="connsiteX4" fmla="*/ 327238 w 598264"/>
              <a:gd name="connsiteY4" fmla="*/ 134028 h 1292696"/>
              <a:gd name="connsiteX5" fmla="*/ 367128 w 598264"/>
              <a:gd name="connsiteY5" fmla="*/ 229150 h 1292696"/>
              <a:gd name="connsiteX6" fmla="*/ 419292 w 598264"/>
              <a:gd name="connsiteY6" fmla="*/ 210738 h 1292696"/>
              <a:gd name="connsiteX7" fmla="*/ 492935 w 598264"/>
              <a:gd name="connsiteY7" fmla="*/ 529858 h 1292696"/>
              <a:gd name="connsiteX8" fmla="*/ 535893 w 598264"/>
              <a:gd name="connsiteY8" fmla="*/ 529858 h 1292696"/>
              <a:gd name="connsiteX9" fmla="*/ 595058 w 598264"/>
              <a:gd name="connsiteY9" fmla="*/ 644863 h 1292696"/>
              <a:gd name="connsiteX10" fmla="*/ 598128 w 598264"/>
              <a:gd name="connsiteY10" fmla="*/ 1289627 h 1292696"/>
              <a:gd name="connsiteX11" fmla="*/ 0 w 598264"/>
              <a:gd name="connsiteY11" fmla="*/ 1292696 h 1292696"/>
              <a:gd name="connsiteX12" fmla="*/ 0 w 598264"/>
              <a:gd name="connsiteY12" fmla="*/ 55720 h 1292696"/>
              <a:gd name="connsiteX0" fmla="*/ 0 w 598264"/>
              <a:gd name="connsiteY0" fmla="*/ 55720 h 1292696"/>
              <a:gd name="connsiteX1" fmla="*/ 48009 w 598264"/>
              <a:gd name="connsiteY1" fmla="*/ 78796 h 1292696"/>
              <a:gd name="connsiteX2" fmla="*/ 113771 w 598264"/>
              <a:gd name="connsiteY2" fmla="*/ 9 h 1292696"/>
              <a:gd name="connsiteX3" fmla="*/ 259732 w 598264"/>
              <a:gd name="connsiteY3" fmla="*/ 183123 h 1292696"/>
              <a:gd name="connsiteX4" fmla="*/ 306918 w 598264"/>
              <a:gd name="connsiteY4" fmla="*/ 116610 h 1292696"/>
              <a:gd name="connsiteX5" fmla="*/ 367128 w 598264"/>
              <a:gd name="connsiteY5" fmla="*/ 229150 h 1292696"/>
              <a:gd name="connsiteX6" fmla="*/ 419292 w 598264"/>
              <a:gd name="connsiteY6" fmla="*/ 210738 h 1292696"/>
              <a:gd name="connsiteX7" fmla="*/ 492935 w 598264"/>
              <a:gd name="connsiteY7" fmla="*/ 529858 h 1292696"/>
              <a:gd name="connsiteX8" fmla="*/ 535893 w 598264"/>
              <a:gd name="connsiteY8" fmla="*/ 529858 h 1292696"/>
              <a:gd name="connsiteX9" fmla="*/ 595058 w 598264"/>
              <a:gd name="connsiteY9" fmla="*/ 644863 h 1292696"/>
              <a:gd name="connsiteX10" fmla="*/ 598128 w 598264"/>
              <a:gd name="connsiteY10" fmla="*/ 1289627 h 1292696"/>
              <a:gd name="connsiteX11" fmla="*/ 0 w 598264"/>
              <a:gd name="connsiteY11" fmla="*/ 1292696 h 1292696"/>
              <a:gd name="connsiteX12" fmla="*/ 0 w 598264"/>
              <a:gd name="connsiteY12" fmla="*/ 55720 h 1292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98264" h="1292696">
                <a:moveTo>
                  <a:pt x="0" y="55720"/>
                </a:moveTo>
                <a:lnTo>
                  <a:pt x="48009" y="78796"/>
                </a:lnTo>
                <a:cubicBezTo>
                  <a:pt x="51077" y="79819"/>
                  <a:pt x="110703" y="-1014"/>
                  <a:pt x="113771" y="9"/>
                </a:cubicBezTo>
                <a:lnTo>
                  <a:pt x="259732" y="183123"/>
                </a:lnTo>
                <a:lnTo>
                  <a:pt x="306918" y="116610"/>
                </a:lnTo>
                <a:lnTo>
                  <a:pt x="367128" y="229150"/>
                </a:lnTo>
                <a:lnTo>
                  <a:pt x="419292" y="210738"/>
                </a:lnTo>
                <a:lnTo>
                  <a:pt x="492935" y="529858"/>
                </a:lnTo>
                <a:lnTo>
                  <a:pt x="535893" y="529858"/>
                </a:lnTo>
                <a:lnTo>
                  <a:pt x="595058" y="644863"/>
                </a:lnTo>
                <a:cubicBezTo>
                  <a:pt x="594035" y="950815"/>
                  <a:pt x="599151" y="983675"/>
                  <a:pt x="598128" y="1289627"/>
                </a:cubicBezTo>
                <a:lnTo>
                  <a:pt x="0" y="1292696"/>
                </a:lnTo>
                <a:lnTo>
                  <a:pt x="0" y="5572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559647" y="4364052"/>
            <a:ext cx="837002" cy="1081249"/>
          </a:xfrm>
          <a:custGeom>
            <a:avLst/>
            <a:gdLst>
              <a:gd name="connsiteX0" fmla="*/ 0 w 830757"/>
              <a:gd name="connsiteY0" fmla="*/ 0 h 990034"/>
              <a:gd name="connsiteX1" fmla="*/ 830757 w 830757"/>
              <a:gd name="connsiteY1" fmla="*/ 0 h 990034"/>
              <a:gd name="connsiteX2" fmla="*/ 830757 w 830757"/>
              <a:gd name="connsiteY2" fmla="*/ 990034 h 990034"/>
              <a:gd name="connsiteX3" fmla="*/ 0 w 830757"/>
              <a:gd name="connsiteY3" fmla="*/ 990034 h 990034"/>
              <a:gd name="connsiteX4" fmla="*/ 0 w 830757"/>
              <a:gd name="connsiteY4" fmla="*/ 0 h 990034"/>
              <a:gd name="connsiteX0" fmla="*/ 0 w 836455"/>
              <a:gd name="connsiteY0" fmla="*/ 71215 h 1061249"/>
              <a:gd name="connsiteX1" fmla="*/ 836455 w 836455"/>
              <a:gd name="connsiteY1" fmla="*/ 0 h 1061249"/>
              <a:gd name="connsiteX2" fmla="*/ 830757 w 836455"/>
              <a:gd name="connsiteY2" fmla="*/ 1061249 h 1061249"/>
              <a:gd name="connsiteX3" fmla="*/ 0 w 836455"/>
              <a:gd name="connsiteY3" fmla="*/ 1061249 h 1061249"/>
              <a:gd name="connsiteX4" fmla="*/ 0 w 836455"/>
              <a:gd name="connsiteY4" fmla="*/ 71215 h 1061249"/>
              <a:gd name="connsiteX0" fmla="*/ 0 w 836455"/>
              <a:gd name="connsiteY0" fmla="*/ 71215 h 1061249"/>
              <a:gd name="connsiteX1" fmla="*/ 767111 w 836455"/>
              <a:gd name="connsiteY1" fmla="*/ 2789 h 1061249"/>
              <a:gd name="connsiteX2" fmla="*/ 836455 w 836455"/>
              <a:gd name="connsiteY2" fmla="*/ 0 h 1061249"/>
              <a:gd name="connsiteX3" fmla="*/ 830757 w 836455"/>
              <a:gd name="connsiteY3" fmla="*/ 1061249 h 1061249"/>
              <a:gd name="connsiteX4" fmla="*/ 0 w 836455"/>
              <a:gd name="connsiteY4" fmla="*/ 1061249 h 1061249"/>
              <a:gd name="connsiteX5" fmla="*/ 0 w 836455"/>
              <a:gd name="connsiteY5" fmla="*/ 71215 h 1061249"/>
              <a:gd name="connsiteX0" fmla="*/ 0 w 836455"/>
              <a:gd name="connsiteY0" fmla="*/ 91215 h 1081249"/>
              <a:gd name="connsiteX1" fmla="*/ 747171 w 836455"/>
              <a:gd name="connsiteY1" fmla="*/ 0 h 1081249"/>
              <a:gd name="connsiteX2" fmla="*/ 836455 w 836455"/>
              <a:gd name="connsiteY2" fmla="*/ 20000 h 1081249"/>
              <a:gd name="connsiteX3" fmla="*/ 830757 w 836455"/>
              <a:gd name="connsiteY3" fmla="*/ 1081249 h 1081249"/>
              <a:gd name="connsiteX4" fmla="*/ 0 w 836455"/>
              <a:gd name="connsiteY4" fmla="*/ 1081249 h 1081249"/>
              <a:gd name="connsiteX5" fmla="*/ 0 w 836455"/>
              <a:gd name="connsiteY5" fmla="*/ 91215 h 1081249"/>
              <a:gd name="connsiteX0" fmla="*/ 0 w 836455"/>
              <a:gd name="connsiteY0" fmla="*/ 91215 h 1081249"/>
              <a:gd name="connsiteX1" fmla="*/ 684501 w 836455"/>
              <a:gd name="connsiteY1" fmla="*/ 8546 h 1081249"/>
              <a:gd name="connsiteX2" fmla="*/ 747171 w 836455"/>
              <a:gd name="connsiteY2" fmla="*/ 0 h 1081249"/>
              <a:gd name="connsiteX3" fmla="*/ 836455 w 836455"/>
              <a:gd name="connsiteY3" fmla="*/ 20000 h 1081249"/>
              <a:gd name="connsiteX4" fmla="*/ 830757 w 836455"/>
              <a:gd name="connsiteY4" fmla="*/ 1081249 h 1081249"/>
              <a:gd name="connsiteX5" fmla="*/ 0 w 836455"/>
              <a:gd name="connsiteY5" fmla="*/ 1081249 h 1081249"/>
              <a:gd name="connsiteX6" fmla="*/ 0 w 836455"/>
              <a:gd name="connsiteY6" fmla="*/ 91215 h 1081249"/>
              <a:gd name="connsiteX0" fmla="*/ 0 w 836455"/>
              <a:gd name="connsiteY0" fmla="*/ 91215 h 1081249"/>
              <a:gd name="connsiteX1" fmla="*/ 667409 w 836455"/>
              <a:gd name="connsiteY1" fmla="*/ 102550 h 1081249"/>
              <a:gd name="connsiteX2" fmla="*/ 747171 w 836455"/>
              <a:gd name="connsiteY2" fmla="*/ 0 h 1081249"/>
              <a:gd name="connsiteX3" fmla="*/ 836455 w 836455"/>
              <a:gd name="connsiteY3" fmla="*/ 20000 h 1081249"/>
              <a:gd name="connsiteX4" fmla="*/ 830757 w 836455"/>
              <a:gd name="connsiteY4" fmla="*/ 1081249 h 1081249"/>
              <a:gd name="connsiteX5" fmla="*/ 0 w 836455"/>
              <a:gd name="connsiteY5" fmla="*/ 1081249 h 1081249"/>
              <a:gd name="connsiteX6" fmla="*/ 0 w 836455"/>
              <a:gd name="connsiteY6" fmla="*/ 91215 h 1081249"/>
              <a:gd name="connsiteX0" fmla="*/ 0 w 836455"/>
              <a:gd name="connsiteY0" fmla="*/ 91215 h 1081249"/>
              <a:gd name="connsiteX1" fmla="*/ 690198 w 836455"/>
              <a:gd name="connsiteY1" fmla="*/ 68367 h 1081249"/>
              <a:gd name="connsiteX2" fmla="*/ 747171 w 836455"/>
              <a:gd name="connsiteY2" fmla="*/ 0 h 1081249"/>
              <a:gd name="connsiteX3" fmla="*/ 836455 w 836455"/>
              <a:gd name="connsiteY3" fmla="*/ 20000 h 1081249"/>
              <a:gd name="connsiteX4" fmla="*/ 830757 w 836455"/>
              <a:gd name="connsiteY4" fmla="*/ 1081249 h 1081249"/>
              <a:gd name="connsiteX5" fmla="*/ 0 w 836455"/>
              <a:gd name="connsiteY5" fmla="*/ 1081249 h 1081249"/>
              <a:gd name="connsiteX6" fmla="*/ 0 w 836455"/>
              <a:gd name="connsiteY6" fmla="*/ 91215 h 1081249"/>
              <a:gd name="connsiteX0" fmla="*/ 0 w 836455"/>
              <a:gd name="connsiteY0" fmla="*/ 91215 h 1081249"/>
              <a:gd name="connsiteX1" fmla="*/ 638924 w 836455"/>
              <a:gd name="connsiteY1" fmla="*/ 74064 h 1081249"/>
              <a:gd name="connsiteX2" fmla="*/ 690198 w 836455"/>
              <a:gd name="connsiteY2" fmla="*/ 68367 h 1081249"/>
              <a:gd name="connsiteX3" fmla="*/ 747171 w 836455"/>
              <a:gd name="connsiteY3" fmla="*/ 0 h 1081249"/>
              <a:gd name="connsiteX4" fmla="*/ 836455 w 836455"/>
              <a:gd name="connsiteY4" fmla="*/ 20000 h 1081249"/>
              <a:gd name="connsiteX5" fmla="*/ 830757 w 836455"/>
              <a:gd name="connsiteY5" fmla="*/ 1081249 h 1081249"/>
              <a:gd name="connsiteX6" fmla="*/ 0 w 836455"/>
              <a:gd name="connsiteY6" fmla="*/ 1081249 h 1081249"/>
              <a:gd name="connsiteX7" fmla="*/ 0 w 836455"/>
              <a:gd name="connsiteY7" fmla="*/ 91215 h 1081249"/>
              <a:gd name="connsiteX0" fmla="*/ 0 w 836455"/>
              <a:gd name="connsiteY0" fmla="*/ 91215 h 1081249"/>
              <a:gd name="connsiteX1" fmla="*/ 647470 w 836455"/>
              <a:gd name="connsiteY1" fmla="*/ 17092 h 1081249"/>
              <a:gd name="connsiteX2" fmla="*/ 690198 w 836455"/>
              <a:gd name="connsiteY2" fmla="*/ 68367 h 1081249"/>
              <a:gd name="connsiteX3" fmla="*/ 747171 w 836455"/>
              <a:gd name="connsiteY3" fmla="*/ 0 h 1081249"/>
              <a:gd name="connsiteX4" fmla="*/ 836455 w 836455"/>
              <a:gd name="connsiteY4" fmla="*/ 20000 h 1081249"/>
              <a:gd name="connsiteX5" fmla="*/ 830757 w 836455"/>
              <a:gd name="connsiteY5" fmla="*/ 1081249 h 1081249"/>
              <a:gd name="connsiteX6" fmla="*/ 0 w 836455"/>
              <a:gd name="connsiteY6" fmla="*/ 1081249 h 1081249"/>
              <a:gd name="connsiteX7" fmla="*/ 0 w 836455"/>
              <a:gd name="connsiteY7" fmla="*/ 91215 h 1081249"/>
              <a:gd name="connsiteX0" fmla="*/ 0 w 836455"/>
              <a:gd name="connsiteY0" fmla="*/ 91215 h 1081249"/>
              <a:gd name="connsiteX1" fmla="*/ 559163 w 836455"/>
              <a:gd name="connsiteY1" fmla="*/ 28486 h 1081249"/>
              <a:gd name="connsiteX2" fmla="*/ 647470 w 836455"/>
              <a:gd name="connsiteY2" fmla="*/ 17092 h 1081249"/>
              <a:gd name="connsiteX3" fmla="*/ 690198 w 836455"/>
              <a:gd name="connsiteY3" fmla="*/ 68367 h 1081249"/>
              <a:gd name="connsiteX4" fmla="*/ 747171 w 836455"/>
              <a:gd name="connsiteY4" fmla="*/ 0 h 1081249"/>
              <a:gd name="connsiteX5" fmla="*/ 836455 w 836455"/>
              <a:gd name="connsiteY5" fmla="*/ 20000 h 1081249"/>
              <a:gd name="connsiteX6" fmla="*/ 830757 w 836455"/>
              <a:gd name="connsiteY6" fmla="*/ 1081249 h 1081249"/>
              <a:gd name="connsiteX7" fmla="*/ 0 w 836455"/>
              <a:gd name="connsiteY7" fmla="*/ 1081249 h 1081249"/>
              <a:gd name="connsiteX8" fmla="*/ 0 w 836455"/>
              <a:gd name="connsiteY8" fmla="*/ 91215 h 1081249"/>
              <a:gd name="connsiteX0" fmla="*/ 0 w 836455"/>
              <a:gd name="connsiteY0" fmla="*/ 91215 h 1081249"/>
              <a:gd name="connsiteX1" fmla="*/ 544920 w 836455"/>
              <a:gd name="connsiteY1" fmla="*/ 253525 h 1081249"/>
              <a:gd name="connsiteX2" fmla="*/ 647470 w 836455"/>
              <a:gd name="connsiteY2" fmla="*/ 17092 h 1081249"/>
              <a:gd name="connsiteX3" fmla="*/ 690198 w 836455"/>
              <a:gd name="connsiteY3" fmla="*/ 68367 h 1081249"/>
              <a:gd name="connsiteX4" fmla="*/ 747171 w 836455"/>
              <a:gd name="connsiteY4" fmla="*/ 0 h 1081249"/>
              <a:gd name="connsiteX5" fmla="*/ 836455 w 836455"/>
              <a:gd name="connsiteY5" fmla="*/ 20000 h 1081249"/>
              <a:gd name="connsiteX6" fmla="*/ 830757 w 836455"/>
              <a:gd name="connsiteY6" fmla="*/ 1081249 h 1081249"/>
              <a:gd name="connsiteX7" fmla="*/ 0 w 836455"/>
              <a:gd name="connsiteY7" fmla="*/ 1081249 h 1081249"/>
              <a:gd name="connsiteX8" fmla="*/ 0 w 836455"/>
              <a:gd name="connsiteY8" fmla="*/ 91215 h 1081249"/>
              <a:gd name="connsiteX0" fmla="*/ 0 w 836455"/>
              <a:gd name="connsiteY0" fmla="*/ 91215 h 1081249"/>
              <a:gd name="connsiteX1" fmla="*/ 564860 w 836455"/>
              <a:gd name="connsiteY1" fmla="*/ 142429 h 1081249"/>
              <a:gd name="connsiteX2" fmla="*/ 647470 w 836455"/>
              <a:gd name="connsiteY2" fmla="*/ 17092 h 1081249"/>
              <a:gd name="connsiteX3" fmla="*/ 690198 w 836455"/>
              <a:gd name="connsiteY3" fmla="*/ 68367 h 1081249"/>
              <a:gd name="connsiteX4" fmla="*/ 747171 w 836455"/>
              <a:gd name="connsiteY4" fmla="*/ 0 h 1081249"/>
              <a:gd name="connsiteX5" fmla="*/ 836455 w 836455"/>
              <a:gd name="connsiteY5" fmla="*/ 20000 h 1081249"/>
              <a:gd name="connsiteX6" fmla="*/ 830757 w 836455"/>
              <a:gd name="connsiteY6" fmla="*/ 1081249 h 1081249"/>
              <a:gd name="connsiteX7" fmla="*/ 0 w 836455"/>
              <a:gd name="connsiteY7" fmla="*/ 1081249 h 1081249"/>
              <a:gd name="connsiteX8" fmla="*/ 0 w 836455"/>
              <a:gd name="connsiteY8" fmla="*/ 91215 h 1081249"/>
              <a:gd name="connsiteX0" fmla="*/ 0 w 836455"/>
              <a:gd name="connsiteY0" fmla="*/ 91215 h 1081249"/>
              <a:gd name="connsiteX1" fmla="*/ 473705 w 836455"/>
              <a:gd name="connsiteY1" fmla="*/ 133884 h 1081249"/>
              <a:gd name="connsiteX2" fmla="*/ 564860 w 836455"/>
              <a:gd name="connsiteY2" fmla="*/ 142429 h 1081249"/>
              <a:gd name="connsiteX3" fmla="*/ 647470 w 836455"/>
              <a:gd name="connsiteY3" fmla="*/ 17092 h 1081249"/>
              <a:gd name="connsiteX4" fmla="*/ 690198 w 836455"/>
              <a:gd name="connsiteY4" fmla="*/ 68367 h 1081249"/>
              <a:gd name="connsiteX5" fmla="*/ 747171 w 836455"/>
              <a:gd name="connsiteY5" fmla="*/ 0 h 1081249"/>
              <a:gd name="connsiteX6" fmla="*/ 836455 w 836455"/>
              <a:gd name="connsiteY6" fmla="*/ 20000 h 1081249"/>
              <a:gd name="connsiteX7" fmla="*/ 830757 w 836455"/>
              <a:gd name="connsiteY7" fmla="*/ 1081249 h 1081249"/>
              <a:gd name="connsiteX8" fmla="*/ 0 w 836455"/>
              <a:gd name="connsiteY8" fmla="*/ 1081249 h 1081249"/>
              <a:gd name="connsiteX9" fmla="*/ 0 w 836455"/>
              <a:gd name="connsiteY9" fmla="*/ 91215 h 1081249"/>
              <a:gd name="connsiteX0" fmla="*/ 0 w 836455"/>
              <a:gd name="connsiteY0" fmla="*/ 91215 h 1081249"/>
              <a:gd name="connsiteX1" fmla="*/ 485099 w 836455"/>
              <a:gd name="connsiteY1" fmla="*/ 99701 h 1081249"/>
              <a:gd name="connsiteX2" fmla="*/ 564860 w 836455"/>
              <a:gd name="connsiteY2" fmla="*/ 142429 h 1081249"/>
              <a:gd name="connsiteX3" fmla="*/ 647470 w 836455"/>
              <a:gd name="connsiteY3" fmla="*/ 17092 h 1081249"/>
              <a:gd name="connsiteX4" fmla="*/ 690198 w 836455"/>
              <a:gd name="connsiteY4" fmla="*/ 68367 h 1081249"/>
              <a:gd name="connsiteX5" fmla="*/ 747171 w 836455"/>
              <a:gd name="connsiteY5" fmla="*/ 0 h 1081249"/>
              <a:gd name="connsiteX6" fmla="*/ 836455 w 836455"/>
              <a:gd name="connsiteY6" fmla="*/ 20000 h 1081249"/>
              <a:gd name="connsiteX7" fmla="*/ 830757 w 836455"/>
              <a:gd name="connsiteY7" fmla="*/ 1081249 h 1081249"/>
              <a:gd name="connsiteX8" fmla="*/ 0 w 836455"/>
              <a:gd name="connsiteY8" fmla="*/ 1081249 h 1081249"/>
              <a:gd name="connsiteX9" fmla="*/ 0 w 836455"/>
              <a:gd name="connsiteY9" fmla="*/ 91215 h 1081249"/>
              <a:gd name="connsiteX0" fmla="*/ 0 w 836455"/>
              <a:gd name="connsiteY0" fmla="*/ 91215 h 1081249"/>
              <a:gd name="connsiteX1" fmla="*/ 402490 w 836455"/>
              <a:gd name="connsiteY1" fmla="*/ 91155 h 1081249"/>
              <a:gd name="connsiteX2" fmla="*/ 485099 w 836455"/>
              <a:gd name="connsiteY2" fmla="*/ 99701 h 1081249"/>
              <a:gd name="connsiteX3" fmla="*/ 564860 w 836455"/>
              <a:gd name="connsiteY3" fmla="*/ 142429 h 1081249"/>
              <a:gd name="connsiteX4" fmla="*/ 647470 w 836455"/>
              <a:gd name="connsiteY4" fmla="*/ 17092 h 1081249"/>
              <a:gd name="connsiteX5" fmla="*/ 690198 w 836455"/>
              <a:gd name="connsiteY5" fmla="*/ 68367 h 1081249"/>
              <a:gd name="connsiteX6" fmla="*/ 747171 w 836455"/>
              <a:gd name="connsiteY6" fmla="*/ 0 h 1081249"/>
              <a:gd name="connsiteX7" fmla="*/ 836455 w 836455"/>
              <a:gd name="connsiteY7" fmla="*/ 20000 h 1081249"/>
              <a:gd name="connsiteX8" fmla="*/ 830757 w 836455"/>
              <a:gd name="connsiteY8" fmla="*/ 1081249 h 1081249"/>
              <a:gd name="connsiteX9" fmla="*/ 0 w 836455"/>
              <a:gd name="connsiteY9" fmla="*/ 1081249 h 1081249"/>
              <a:gd name="connsiteX10" fmla="*/ 0 w 836455"/>
              <a:gd name="connsiteY10" fmla="*/ 91215 h 1081249"/>
              <a:gd name="connsiteX0" fmla="*/ 0 w 836455"/>
              <a:gd name="connsiteY0" fmla="*/ 91215 h 1081249"/>
              <a:gd name="connsiteX1" fmla="*/ 356913 w 836455"/>
              <a:gd name="connsiteY1" fmla="*/ 253526 h 1081249"/>
              <a:gd name="connsiteX2" fmla="*/ 485099 w 836455"/>
              <a:gd name="connsiteY2" fmla="*/ 99701 h 1081249"/>
              <a:gd name="connsiteX3" fmla="*/ 564860 w 836455"/>
              <a:gd name="connsiteY3" fmla="*/ 142429 h 1081249"/>
              <a:gd name="connsiteX4" fmla="*/ 647470 w 836455"/>
              <a:gd name="connsiteY4" fmla="*/ 17092 h 1081249"/>
              <a:gd name="connsiteX5" fmla="*/ 690198 w 836455"/>
              <a:gd name="connsiteY5" fmla="*/ 68367 h 1081249"/>
              <a:gd name="connsiteX6" fmla="*/ 747171 w 836455"/>
              <a:gd name="connsiteY6" fmla="*/ 0 h 1081249"/>
              <a:gd name="connsiteX7" fmla="*/ 836455 w 836455"/>
              <a:gd name="connsiteY7" fmla="*/ 20000 h 1081249"/>
              <a:gd name="connsiteX8" fmla="*/ 830757 w 836455"/>
              <a:gd name="connsiteY8" fmla="*/ 1081249 h 1081249"/>
              <a:gd name="connsiteX9" fmla="*/ 0 w 836455"/>
              <a:gd name="connsiteY9" fmla="*/ 1081249 h 1081249"/>
              <a:gd name="connsiteX10" fmla="*/ 0 w 836455"/>
              <a:gd name="connsiteY10" fmla="*/ 91215 h 1081249"/>
              <a:gd name="connsiteX0" fmla="*/ 0 w 836455"/>
              <a:gd name="connsiteY0" fmla="*/ 91215 h 1081249"/>
              <a:gd name="connsiteX1" fmla="*/ 371156 w 836455"/>
              <a:gd name="connsiteY1" fmla="*/ 179462 h 1081249"/>
              <a:gd name="connsiteX2" fmla="*/ 485099 w 836455"/>
              <a:gd name="connsiteY2" fmla="*/ 99701 h 1081249"/>
              <a:gd name="connsiteX3" fmla="*/ 564860 w 836455"/>
              <a:gd name="connsiteY3" fmla="*/ 142429 h 1081249"/>
              <a:gd name="connsiteX4" fmla="*/ 647470 w 836455"/>
              <a:gd name="connsiteY4" fmla="*/ 17092 h 1081249"/>
              <a:gd name="connsiteX5" fmla="*/ 690198 w 836455"/>
              <a:gd name="connsiteY5" fmla="*/ 68367 h 1081249"/>
              <a:gd name="connsiteX6" fmla="*/ 747171 w 836455"/>
              <a:gd name="connsiteY6" fmla="*/ 0 h 1081249"/>
              <a:gd name="connsiteX7" fmla="*/ 836455 w 836455"/>
              <a:gd name="connsiteY7" fmla="*/ 20000 h 1081249"/>
              <a:gd name="connsiteX8" fmla="*/ 830757 w 836455"/>
              <a:gd name="connsiteY8" fmla="*/ 1081249 h 1081249"/>
              <a:gd name="connsiteX9" fmla="*/ 0 w 836455"/>
              <a:gd name="connsiteY9" fmla="*/ 1081249 h 1081249"/>
              <a:gd name="connsiteX10" fmla="*/ 0 w 836455"/>
              <a:gd name="connsiteY10" fmla="*/ 91215 h 1081249"/>
              <a:gd name="connsiteX0" fmla="*/ 0 w 836455"/>
              <a:gd name="connsiteY0" fmla="*/ 91215 h 1081249"/>
              <a:gd name="connsiteX1" fmla="*/ 302789 w 836455"/>
              <a:gd name="connsiteY1" fmla="*/ 165219 h 1081249"/>
              <a:gd name="connsiteX2" fmla="*/ 371156 w 836455"/>
              <a:gd name="connsiteY2" fmla="*/ 179462 h 1081249"/>
              <a:gd name="connsiteX3" fmla="*/ 485099 w 836455"/>
              <a:gd name="connsiteY3" fmla="*/ 99701 h 1081249"/>
              <a:gd name="connsiteX4" fmla="*/ 564860 w 836455"/>
              <a:gd name="connsiteY4" fmla="*/ 142429 h 1081249"/>
              <a:gd name="connsiteX5" fmla="*/ 647470 w 836455"/>
              <a:gd name="connsiteY5" fmla="*/ 17092 h 1081249"/>
              <a:gd name="connsiteX6" fmla="*/ 690198 w 836455"/>
              <a:gd name="connsiteY6" fmla="*/ 68367 h 1081249"/>
              <a:gd name="connsiteX7" fmla="*/ 747171 w 836455"/>
              <a:gd name="connsiteY7" fmla="*/ 0 h 1081249"/>
              <a:gd name="connsiteX8" fmla="*/ 836455 w 836455"/>
              <a:gd name="connsiteY8" fmla="*/ 20000 h 1081249"/>
              <a:gd name="connsiteX9" fmla="*/ 830757 w 836455"/>
              <a:gd name="connsiteY9" fmla="*/ 1081249 h 1081249"/>
              <a:gd name="connsiteX10" fmla="*/ 0 w 836455"/>
              <a:gd name="connsiteY10" fmla="*/ 1081249 h 1081249"/>
              <a:gd name="connsiteX11" fmla="*/ 0 w 836455"/>
              <a:gd name="connsiteY11" fmla="*/ 91215 h 1081249"/>
              <a:gd name="connsiteX0" fmla="*/ 0 w 836455"/>
              <a:gd name="connsiteY0" fmla="*/ 91215 h 1081249"/>
              <a:gd name="connsiteX1" fmla="*/ 265757 w 836455"/>
              <a:gd name="connsiteY1" fmla="*/ 239283 h 1081249"/>
              <a:gd name="connsiteX2" fmla="*/ 371156 w 836455"/>
              <a:gd name="connsiteY2" fmla="*/ 179462 h 1081249"/>
              <a:gd name="connsiteX3" fmla="*/ 485099 w 836455"/>
              <a:gd name="connsiteY3" fmla="*/ 99701 h 1081249"/>
              <a:gd name="connsiteX4" fmla="*/ 564860 w 836455"/>
              <a:gd name="connsiteY4" fmla="*/ 142429 h 1081249"/>
              <a:gd name="connsiteX5" fmla="*/ 647470 w 836455"/>
              <a:gd name="connsiteY5" fmla="*/ 17092 h 1081249"/>
              <a:gd name="connsiteX6" fmla="*/ 690198 w 836455"/>
              <a:gd name="connsiteY6" fmla="*/ 68367 h 1081249"/>
              <a:gd name="connsiteX7" fmla="*/ 747171 w 836455"/>
              <a:gd name="connsiteY7" fmla="*/ 0 h 1081249"/>
              <a:gd name="connsiteX8" fmla="*/ 836455 w 836455"/>
              <a:gd name="connsiteY8" fmla="*/ 20000 h 1081249"/>
              <a:gd name="connsiteX9" fmla="*/ 830757 w 836455"/>
              <a:gd name="connsiteY9" fmla="*/ 1081249 h 1081249"/>
              <a:gd name="connsiteX10" fmla="*/ 0 w 836455"/>
              <a:gd name="connsiteY10" fmla="*/ 1081249 h 1081249"/>
              <a:gd name="connsiteX11" fmla="*/ 0 w 836455"/>
              <a:gd name="connsiteY11" fmla="*/ 91215 h 1081249"/>
              <a:gd name="connsiteX0" fmla="*/ 0 w 836455"/>
              <a:gd name="connsiteY0" fmla="*/ 91215 h 1081249"/>
              <a:gd name="connsiteX1" fmla="*/ 265757 w 836455"/>
              <a:gd name="connsiteY1" fmla="*/ 239283 h 1081249"/>
              <a:gd name="connsiteX2" fmla="*/ 334124 w 836455"/>
              <a:gd name="connsiteY2" fmla="*/ 165219 h 1081249"/>
              <a:gd name="connsiteX3" fmla="*/ 485099 w 836455"/>
              <a:gd name="connsiteY3" fmla="*/ 99701 h 1081249"/>
              <a:gd name="connsiteX4" fmla="*/ 564860 w 836455"/>
              <a:gd name="connsiteY4" fmla="*/ 142429 h 1081249"/>
              <a:gd name="connsiteX5" fmla="*/ 647470 w 836455"/>
              <a:gd name="connsiteY5" fmla="*/ 17092 h 1081249"/>
              <a:gd name="connsiteX6" fmla="*/ 690198 w 836455"/>
              <a:gd name="connsiteY6" fmla="*/ 68367 h 1081249"/>
              <a:gd name="connsiteX7" fmla="*/ 747171 w 836455"/>
              <a:gd name="connsiteY7" fmla="*/ 0 h 1081249"/>
              <a:gd name="connsiteX8" fmla="*/ 836455 w 836455"/>
              <a:gd name="connsiteY8" fmla="*/ 20000 h 1081249"/>
              <a:gd name="connsiteX9" fmla="*/ 830757 w 836455"/>
              <a:gd name="connsiteY9" fmla="*/ 1081249 h 1081249"/>
              <a:gd name="connsiteX10" fmla="*/ 0 w 836455"/>
              <a:gd name="connsiteY10" fmla="*/ 1081249 h 1081249"/>
              <a:gd name="connsiteX11" fmla="*/ 0 w 836455"/>
              <a:gd name="connsiteY11" fmla="*/ 91215 h 1081249"/>
              <a:gd name="connsiteX0" fmla="*/ 0 w 836455"/>
              <a:gd name="connsiteY0" fmla="*/ 91215 h 1081249"/>
              <a:gd name="connsiteX1" fmla="*/ 265757 w 836455"/>
              <a:gd name="connsiteY1" fmla="*/ 239283 h 1081249"/>
              <a:gd name="connsiteX2" fmla="*/ 334124 w 836455"/>
              <a:gd name="connsiteY2" fmla="*/ 165219 h 1081249"/>
              <a:gd name="connsiteX3" fmla="*/ 485099 w 836455"/>
              <a:gd name="connsiteY3" fmla="*/ 99701 h 1081249"/>
              <a:gd name="connsiteX4" fmla="*/ 564860 w 836455"/>
              <a:gd name="connsiteY4" fmla="*/ 142429 h 1081249"/>
              <a:gd name="connsiteX5" fmla="*/ 647470 w 836455"/>
              <a:gd name="connsiteY5" fmla="*/ 17092 h 1081249"/>
              <a:gd name="connsiteX6" fmla="*/ 690198 w 836455"/>
              <a:gd name="connsiteY6" fmla="*/ 68367 h 1081249"/>
              <a:gd name="connsiteX7" fmla="*/ 747171 w 836455"/>
              <a:gd name="connsiteY7" fmla="*/ 0 h 1081249"/>
              <a:gd name="connsiteX8" fmla="*/ 836455 w 836455"/>
              <a:gd name="connsiteY8" fmla="*/ 20000 h 1081249"/>
              <a:gd name="connsiteX9" fmla="*/ 830757 w 836455"/>
              <a:gd name="connsiteY9" fmla="*/ 1081249 h 1081249"/>
              <a:gd name="connsiteX10" fmla="*/ 0 w 836455"/>
              <a:gd name="connsiteY10" fmla="*/ 1081249 h 1081249"/>
              <a:gd name="connsiteX11" fmla="*/ 0 w 836455"/>
              <a:gd name="connsiteY11" fmla="*/ 91215 h 1081249"/>
              <a:gd name="connsiteX0" fmla="*/ 0 w 836455"/>
              <a:gd name="connsiteY0" fmla="*/ 264979 h 1081249"/>
              <a:gd name="connsiteX1" fmla="*/ 265757 w 836455"/>
              <a:gd name="connsiteY1" fmla="*/ 239283 h 1081249"/>
              <a:gd name="connsiteX2" fmla="*/ 334124 w 836455"/>
              <a:gd name="connsiteY2" fmla="*/ 165219 h 1081249"/>
              <a:gd name="connsiteX3" fmla="*/ 485099 w 836455"/>
              <a:gd name="connsiteY3" fmla="*/ 99701 h 1081249"/>
              <a:gd name="connsiteX4" fmla="*/ 564860 w 836455"/>
              <a:gd name="connsiteY4" fmla="*/ 142429 h 1081249"/>
              <a:gd name="connsiteX5" fmla="*/ 647470 w 836455"/>
              <a:gd name="connsiteY5" fmla="*/ 17092 h 1081249"/>
              <a:gd name="connsiteX6" fmla="*/ 690198 w 836455"/>
              <a:gd name="connsiteY6" fmla="*/ 68367 h 1081249"/>
              <a:gd name="connsiteX7" fmla="*/ 747171 w 836455"/>
              <a:gd name="connsiteY7" fmla="*/ 0 h 1081249"/>
              <a:gd name="connsiteX8" fmla="*/ 836455 w 836455"/>
              <a:gd name="connsiteY8" fmla="*/ 20000 h 1081249"/>
              <a:gd name="connsiteX9" fmla="*/ 830757 w 836455"/>
              <a:gd name="connsiteY9" fmla="*/ 1081249 h 1081249"/>
              <a:gd name="connsiteX10" fmla="*/ 0 w 836455"/>
              <a:gd name="connsiteY10" fmla="*/ 1081249 h 1081249"/>
              <a:gd name="connsiteX11" fmla="*/ 0 w 836455"/>
              <a:gd name="connsiteY11" fmla="*/ 264979 h 1081249"/>
              <a:gd name="connsiteX0" fmla="*/ 5698 w 836455"/>
              <a:gd name="connsiteY0" fmla="*/ 407409 h 1081249"/>
              <a:gd name="connsiteX1" fmla="*/ 265757 w 836455"/>
              <a:gd name="connsiteY1" fmla="*/ 239283 h 1081249"/>
              <a:gd name="connsiteX2" fmla="*/ 334124 w 836455"/>
              <a:gd name="connsiteY2" fmla="*/ 165219 h 1081249"/>
              <a:gd name="connsiteX3" fmla="*/ 485099 w 836455"/>
              <a:gd name="connsiteY3" fmla="*/ 99701 h 1081249"/>
              <a:gd name="connsiteX4" fmla="*/ 564860 w 836455"/>
              <a:gd name="connsiteY4" fmla="*/ 142429 h 1081249"/>
              <a:gd name="connsiteX5" fmla="*/ 647470 w 836455"/>
              <a:gd name="connsiteY5" fmla="*/ 17092 h 1081249"/>
              <a:gd name="connsiteX6" fmla="*/ 690198 w 836455"/>
              <a:gd name="connsiteY6" fmla="*/ 68367 h 1081249"/>
              <a:gd name="connsiteX7" fmla="*/ 747171 w 836455"/>
              <a:gd name="connsiteY7" fmla="*/ 0 h 1081249"/>
              <a:gd name="connsiteX8" fmla="*/ 836455 w 836455"/>
              <a:gd name="connsiteY8" fmla="*/ 20000 h 1081249"/>
              <a:gd name="connsiteX9" fmla="*/ 830757 w 836455"/>
              <a:gd name="connsiteY9" fmla="*/ 1081249 h 1081249"/>
              <a:gd name="connsiteX10" fmla="*/ 0 w 836455"/>
              <a:gd name="connsiteY10" fmla="*/ 1081249 h 1081249"/>
              <a:gd name="connsiteX11" fmla="*/ 5698 w 836455"/>
              <a:gd name="connsiteY11" fmla="*/ 407409 h 1081249"/>
              <a:gd name="connsiteX0" fmla="*/ 548 w 837002"/>
              <a:gd name="connsiteY0" fmla="*/ 339043 h 1081249"/>
              <a:gd name="connsiteX1" fmla="*/ 266304 w 837002"/>
              <a:gd name="connsiteY1" fmla="*/ 239283 h 1081249"/>
              <a:gd name="connsiteX2" fmla="*/ 334671 w 837002"/>
              <a:gd name="connsiteY2" fmla="*/ 165219 h 1081249"/>
              <a:gd name="connsiteX3" fmla="*/ 485646 w 837002"/>
              <a:gd name="connsiteY3" fmla="*/ 99701 h 1081249"/>
              <a:gd name="connsiteX4" fmla="*/ 565407 w 837002"/>
              <a:gd name="connsiteY4" fmla="*/ 142429 h 1081249"/>
              <a:gd name="connsiteX5" fmla="*/ 648017 w 837002"/>
              <a:gd name="connsiteY5" fmla="*/ 17092 h 1081249"/>
              <a:gd name="connsiteX6" fmla="*/ 690745 w 837002"/>
              <a:gd name="connsiteY6" fmla="*/ 68367 h 1081249"/>
              <a:gd name="connsiteX7" fmla="*/ 747718 w 837002"/>
              <a:gd name="connsiteY7" fmla="*/ 0 h 1081249"/>
              <a:gd name="connsiteX8" fmla="*/ 837002 w 837002"/>
              <a:gd name="connsiteY8" fmla="*/ 20000 h 1081249"/>
              <a:gd name="connsiteX9" fmla="*/ 831304 w 837002"/>
              <a:gd name="connsiteY9" fmla="*/ 1081249 h 1081249"/>
              <a:gd name="connsiteX10" fmla="*/ 547 w 837002"/>
              <a:gd name="connsiteY10" fmla="*/ 1081249 h 1081249"/>
              <a:gd name="connsiteX11" fmla="*/ 548 w 837002"/>
              <a:gd name="connsiteY11" fmla="*/ 339043 h 1081249"/>
              <a:gd name="connsiteX0" fmla="*/ 548 w 837002"/>
              <a:gd name="connsiteY0" fmla="*/ 339043 h 1081249"/>
              <a:gd name="connsiteX1" fmla="*/ 183695 w 837002"/>
              <a:gd name="connsiteY1" fmla="*/ 262071 h 1081249"/>
              <a:gd name="connsiteX2" fmla="*/ 266304 w 837002"/>
              <a:gd name="connsiteY2" fmla="*/ 239283 h 1081249"/>
              <a:gd name="connsiteX3" fmla="*/ 334671 w 837002"/>
              <a:gd name="connsiteY3" fmla="*/ 165219 h 1081249"/>
              <a:gd name="connsiteX4" fmla="*/ 485646 w 837002"/>
              <a:gd name="connsiteY4" fmla="*/ 99701 h 1081249"/>
              <a:gd name="connsiteX5" fmla="*/ 565407 w 837002"/>
              <a:gd name="connsiteY5" fmla="*/ 142429 h 1081249"/>
              <a:gd name="connsiteX6" fmla="*/ 648017 w 837002"/>
              <a:gd name="connsiteY6" fmla="*/ 17092 h 1081249"/>
              <a:gd name="connsiteX7" fmla="*/ 690745 w 837002"/>
              <a:gd name="connsiteY7" fmla="*/ 68367 h 1081249"/>
              <a:gd name="connsiteX8" fmla="*/ 747718 w 837002"/>
              <a:gd name="connsiteY8" fmla="*/ 0 h 1081249"/>
              <a:gd name="connsiteX9" fmla="*/ 837002 w 837002"/>
              <a:gd name="connsiteY9" fmla="*/ 20000 h 1081249"/>
              <a:gd name="connsiteX10" fmla="*/ 831304 w 837002"/>
              <a:gd name="connsiteY10" fmla="*/ 1081249 h 1081249"/>
              <a:gd name="connsiteX11" fmla="*/ 547 w 837002"/>
              <a:gd name="connsiteY11" fmla="*/ 1081249 h 1081249"/>
              <a:gd name="connsiteX12" fmla="*/ 548 w 837002"/>
              <a:gd name="connsiteY12" fmla="*/ 339043 h 1081249"/>
              <a:gd name="connsiteX0" fmla="*/ 548 w 837002"/>
              <a:gd name="connsiteY0" fmla="*/ 339043 h 1081249"/>
              <a:gd name="connsiteX1" fmla="*/ 206483 w 837002"/>
              <a:gd name="connsiteY1" fmla="*/ 410198 h 1081249"/>
              <a:gd name="connsiteX2" fmla="*/ 266304 w 837002"/>
              <a:gd name="connsiteY2" fmla="*/ 239283 h 1081249"/>
              <a:gd name="connsiteX3" fmla="*/ 334671 w 837002"/>
              <a:gd name="connsiteY3" fmla="*/ 165219 h 1081249"/>
              <a:gd name="connsiteX4" fmla="*/ 485646 w 837002"/>
              <a:gd name="connsiteY4" fmla="*/ 99701 h 1081249"/>
              <a:gd name="connsiteX5" fmla="*/ 565407 w 837002"/>
              <a:gd name="connsiteY5" fmla="*/ 142429 h 1081249"/>
              <a:gd name="connsiteX6" fmla="*/ 648017 w 837002"/>
              <a:gd name="connsiteY6" fmla="*/ 17092 h 1081249"/>
              <a:gd name="connsiteX7" fmla="*/ 690745 w 837002"/>
              <a:gd name="connsiteY7" fmla="*/ 68367 h 1081249"/>
              <a:gd name="connsiteX8" fmla="*/ 747718 w 837002"/>
              <a:gd name="connsiteY8" fmla="*/ 0 h 1081249"/>
              <a:gd name="connsiteX9" fmla="*/ 837002 w 837002"/>
              <a:gd name="connsiteY9" fmla="*/ 20000 h 1081249"/>
              <a:gd name="connsiteX10" fmla="*/ 831304 w 837002"/>
              <a:gd name="connsiteY10" fmla="*/ 1081249 h 1081249"/>
              <a:gd name="connsiteX11" fmla="*/ 547 w 837002"/>
              <a:gd name="connsiteY11" fmla="*/ 1081249 h 1081249"/>
              <a:gd name="connsiteX12" fmla="*/ 548 w 837002"/>
              <a:gd name="connsiteY12" fmla="*/ 339043 h 1081249"/>
              <a:gd name="connsiteX0" fmla="*/ 548 w 837002"/>
              <a:gd name="connsiteY0" fmla="*/ 339043 h 1081249"/>
              <a:gd name="connsiteX1" fmla="*/ 183695 w 837002"/>
              <a:gd name="connsiteY1" fmla="*/ 390257 h 1081249"/>
              <a:gd name="connsiteX2" fmla="*/ 266304 w 837002"/>
              <a:gd name="connsiteY2" fmla="*/ 239283 h 1081249"/>
              <a:gd name="connsiteX3" fmla="*/ 334671 w 837002"/>
              <a:gd name="connsiteY3" fmla="*/ 165219 h 1081249"/>
              <a:gd name="connsiteX4" fmla="*/ 485646 w 837002"/>
              <a:gd name="connsiteY4" fmla="*/ 99701 h 1081249"/>
              <a:gd name="connsiteX5" fmla="*/ 565407 w 837002"/>
              <a:gd name="connsiteY5" fmla="*/ 142429 h 1081249"/>
              <a:gd name="connsiteX6" fmla="*/ 648017 w 837002"/>
              <a:gd name="connsiteY6" fmla="*/ 17092 h 1081249"/>
              <a:gd name="connsiteX7" fmla="*/ 690745 w 837002"/>
              <a:gd name="connsiteY7" fmla="*/ 68367 h 1081249"/>
              <a:gd name="connsiteX8" fmla="*/ 747718 w 837002"/>
              <a:gd name="connsiteY8" fmla="*/ 0 h 1081249"/>
              <a:gd name="connsiteX9" fmla="*/ 837002 w 837002"/>
              <a:gd name="connsiteY9" fmla="*/ 20000 h 1081249"/>
              <a:gd name="connsiteX10" fmla="*/ 831304 w 837002"/>
              <a:gd name="connsiteY10" fmla="*/ 1081249 h 1081249"/>
              <a:gd name="connsiteX11" fmla="*/ 547 w 837002"/>
              <a:gd name="connsiteY11" fmla="*/ 1081249 h 1081249"/>
              <a:gd name="connsiteX12" fmla="*/ 548 w 837002"/>
              <a:gd name="connsiteY12" fmla="*/ 339043 h 1081249"/>
              <a:gd name="connsiteX0" fmla="*/ 548 w 837002"/>
              <a:gd name="connsiteY0" fmla="*/ 339043 h 1081249"/>
              <a:gd name="connsiteX1" fmla="*/ 149512 w 837002"/>
              <a:gd name="connsiteY1" fmla="*/ 373167 h 1081249"/>
              <a:gd name="connsiteX2" fmla="*/ 183695 w 837002"/>
              <a:gd name="connsiteY2" fmla="*/ 390257 h 1081249"/>
              <a:gd name="connsiteX3" fmla="*/ 266304 w 837002"/>
              <a:gd name="connsiteY3" fmla="*/ 239283 h 1081249"/>
              <a:gd name="connsiteX4" fmla="*/ 334671 w 837002"/>
              <a:gd name="connsiteY4" fmla="*/ 165219 h 1081249"/>
              <a:gd name="connsiteX5" fmla="*/ 485646 w 837002"/>
              <a:gd name="connsiteY5" fmla="*/ 99701 h 1081249"/>
              <a:gd name="connsiteX6" fmla="*/ 565407 w 837002"/>
              <a:gd name="connsiteY6" fmla="*/ 142429 h 1081249"/>
              <a:gd name="connsiteX7" fmla="*/ 648017 w 837002"/>
              <a:gd name="connsiteY7" fmla="*/ 17092 h 1081249"/>
              <a:gd name="connsiteX8" fmla="*/ 690745 w 837002"/>
              <a:gd name="connsiteY8" fmla="*/ 68367 h 1081249"/>
              <a:gd name="connsiteX9" fmla="*/ 747718 w 837002"/>
              <a:gd name="connsiteY9" fmla="*/ 0 h 1081249"/>
              <a:gd name="connsiteX10" fmla="*/ 837002 w 837002"/>
              <a:gd name="connsiteY10" fmla="*/ 20000 h 1081249"/>
              <a:gd name="connsiteX11" fmla="*/ 831304 w 837002"/>
              <a:gd name="connsiteY11" fmla="*/ 1081249 h 1081249"/>
              <a:gd name="connsiteX12" fmla="*/ 547 w 837002"/>
              <a:gd name="connsiteY12" fmla="*/ 1081249 h 1081249"/>
              <a:gd name="connsiteX13" fmla="*/ 548 w 837002"/>
              <a:gd name="connsiteY13" fmla="*/ 339043 h 1081249"/>
              <a:gd name="connsiteX0" fmla="*/ 548 w 837002"/>
              <a:gd name="connsiteY0" fmla="*/ 339043 h 1081249"/>
              <a:gd name="connsiteX1" fmla="*/ 155210 w 837002"/>
              <a:gd name="connsiteY1" fmla="*/ 273466 h 1081249"/>
              <a:gd name="connsiteX2" fmla="*/ 183695 w 837002"/>
              <a:gd name="connsiteY2" fmla="*/ 390257 h 1081249"/>
              <a:gd name="connsiteX3" fmla="*/ 266304 w 837002"/>
              <a:gd name="connsiteY3" fmla="*/ 239283 h 1081249"/>
              <a:gd name="connsiteX4" fmla="*/ 334671 w 837002"/>
              <a:gd name="connsiteY4" fmla="*/ 165219 h 1081249"/>
              <a:gd name="connsiteX5" fmla="*/ 485646 w 837002"/>
              <a:gd name="connsiteY5" fmla="*/ 99701 h 1081249"/>
              <a:gd name="connsiteX6" fmla="*/ 565407 w 837002"/>
              <a:gd name="connsiteY6" fmla="*/ 142429 h 1081249"/>
              <a:gd name="connsiteX7" fmla="*/ 648017 w 837002"/>
              <a:gd name="connsiteY7" fmla="*/ 17092 h 1081249"/>
              <a:gd name="connsiteX8" fmla="*/ 690745 w 837002"/>
              <a:gd name="connsiteY8" fmla="*/ 68367 h 1081249"/>
              <a:gd name="connsiteX9" fmla="*/ 747718 w 837002"/>
              <a:gd name="connsiteY9" fmla="*/ 0 h 1081249"/>
              <a:gd name="connsiteX10" fmla="*/ 837002 w 837002"/>
              <a:gd name="connsiteY10" fmla="*/ 20000 h 1081249"/>
              <a:gd name="connsiteX11" fmla="*/ 831304 w 837002"/>
              <a:gd name="connsiteY11" fmla="*/ 1081249 h 1081249"/>
              <a:gd name="connsiteX12" fmla="*/ 547 w 837002"/>
              <a:gd name="connsiteY12" fmla="*/ 1081249 h 1081249"/>
              <a:gd name="connsiteX13" fmla="*/ 548 w 837002"/>
              <a:gd name="connsiteY13" fmla="*/ 339043 h 1081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37002" h="1081249">
                <a:moveTo>
                  <a:pt x="548" y="339043"/>
                </a:moveTo>
                <a:lnTo>
                  <a:pt x="155210" y="273466"/>
                </a:lnTo>
                <a:lnTo>
                  <a:pt x="183695" y="390257"/>
                </a:lnTo>
                <a:lnTo>
                  <a:pt x="266304" y="239283"/>
                </a:lnTo>
                <a:lnTo>
                  <a:pt x="334671" y="165219"/>
                </a:lnTo>
                <a:cubicBezTo>
                  <a:pt x="382147" y="160472"/>
                  <a:pt x="435321" y="121540"/>
                  <a:pt x="485646" y="99701"/>
                </a:cubicBezTo>
                <a:lnTo>
                  <a:pt x="565407" y="142429"/>
                </a:lnTo>
                <a:lnTo>
                  <a:pt x="648017" y="17092"/>
                </a:lnTo>
                <a:lnTo>
                  <a:pt x="690745" y="68367"/>
                </a:lnTo>
                <a:lnTo>
                  <a:pt x="747718" y="0"/>
                </a:lnTo>
                <a:lnTo>
                  <a:pt x="837002" y="20000"/>
                </a:lnTo>
                <a:cubicBezTo>
                  <a:pt x="835103" y="373750"/>
                  <a:pt x="833203" y="727499"/>
                  <a:pt x="831304" y="1081249"/>
                </a:cubicBezTo>
                <a:lnTo>
                  <a:pt x="547" y="1081249"/>
                </a:lnTo>
                <a:cubicBezTo>
                  <a:pt x="2446" y="856636"/>
                  <a:pt x="-1351" y="563656"/>
                  <a:pt x="548" y="339043"/>
                </a:cubicBez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322518" y="4180114"/>
            <a:ext cx="1457819" cy="1265188"/>
          </a:xfrm>
          <a:custGeom>
            <a:avLst/>
            <a:gdLst>
              <a:gd name="connsiteX0" fmla="*/ 0 w 1446829"/>
              <a:gd name="connsiteY0" fmla="*/ 0 h 1092758"/>
              <a:gd name="connsiteX1" fmla="*/ 1446829 w 1446829"/>
              <a:gd name="connsiteY1" fmla="*/ 0 h 1092758"/>
              <a:gd name="connsiteX2" fmla="*/ 1446829 w 1446829"/>
              <a:gd name="connsiteY2" fmla="*/ 1092758 h 1092758"/>
              <a:gd name="connsiteX3" fmla="*/ 0 w 1446829"/>
              <a:gd name="connsiteY3" fmla="*/ 1092758 h 1092758"/>
              <a:gd name="connsiteX4" fmla="*/ 0 w 1446829"/>
              <a:gd name="connsiteY4" fmla="*/ 0 h 1092758"/>
              <a:gd name="connsiteX0" fmla="*/ 0 w 1446829"/>
              <a:gd name="connsiteY0" fmla="*/ 435428 h 1092758"/>
              <a:gd name="connsiteX1" fmla="*/ 1446829 w 1446829"/>
              <a:gd name="connsiteY1" fmla="*/ 0 h 1092758"/>
              <a:gd name="connsiteX2" fmla="*/ 1446829 w 1446829"/>
              <a:gd name="connsiteY2" fmla="*/ 1092758 h 1092758"/>
              <a:gd name="connsiteX3" fmla="*/ 0 w 1446829"/>
              <a:gd name="connsiteY3" fmla="*/ 1092758 h 1092758"/>
              <a:gd name="connsiteX4" fmla="*/ 0 w 1446829"/>
              <a:gd name="connsiteY4" fmla="*/ 435428 h 1092758"/>
              <a:gd name="connsiteX0" fmla="*/ 0 w 1446829"/>
              <a:gd name="connsiteY0" fmla="*/ 584200 h 1241530"/>
              <a:gd name="connsiteX1" fmla="*/ 1428686 w 1446829"/>
              <a:gd name="connsiteY1" fmla="*/ 0 h 1241530"/>
              <a:gd name="connsiteX2" fmla="*/ 1446829 w 1446829"/>
              <a:gd name="connsiteY2" fmla="*/ 1241530 h 1241530"/>
              <a:gd name="connsiteX3" fmla="*/ 0 w 1446829"/>
              <a:gd name="connsiteY3" fmla="*/ 1241530 h 1241530"/>
              <a:gd name="connsiteX4" fmla="*/ 0 w 1446829"/>
              <a:gd name="connsiteY4" fmla="*/ 584200 h 1241530"/>
              <a:gd name="connsiteX0" fmla="*/ 0 w 1450458"/>
              <a:gd name="connsiteY0" fmla="*/ 576943 h 1241530"/>
              <a:gd name="connsiteX1" fmla="*/ 1432315 w 1450458"/>
              <a:gd name="connsiteY1" fmla="*/ 0 h 1241530"/>
              <a:gd name="connsiteX2" fmla="*/ 1450458 w 1450458"/>
              <a:gd name="connsiteY2" fmla="*/ 1241530 h 1241530"/>
              <a:gd name="connsiteX3" fmla="*/ 3629 w 1450458"/>
              <a:gd name="connsiteY3" fmla="*/ 1241530 h 1241530"/>
              <a:gd name="connsiteX4" fmla="*/ 0 w 1450458"/>
              <a:gd name="connsiteY4" fmla="*/ 576943 h 1241530"/>
              <a:gd name="connsiteX0" fmla="*/ 7361 w 1457819"/>
              <a:gd name="connsiteY0" fmla="*/ 576943 h 1241530"/>
              <a:gd name="connsiteX1" fmla="*/ 1439676 w 1457819"/>
              <a:gd name="connsiteY1" fmla="*/ 0 h 1241530"/>
              <a:gd name="connsiteX2" fmla="*/ 1457819 w 1457819"/>
              <a:gd name="connsiteY2" fmla="*/ 1241530 h 1241530"/>
              <a:gd name="connsiteX3" fmla="*/ 104 w 1457819"/>
              <a:gd name="connsiteY3" fmla="*/ 1234273 h 1241530"/>
              <a:gd name="connsiteX4" fmla="*/ 7361 w 1457819"/>
              <a:gd name="connsiteY4" fmla="*/ 576943 h 1241530"/>
              <a:gd name="connsiteX0" fmla="*/ 7361 w 1457819"/>
              <a:gd name="connsiteY0" fmla="*/ 576943 h 1241530"/>
              <a:gd name="connsiteX1" fmla="*/ 1354711 w 1457819"/>
              <a:gd name="connsiteY1" fmla="*/ 41657 h 1241530"/>
              <a:gd name="connsiteX2" fmla="*/ 1439676 w 1457819"/>
              <a:gd name="connsiteY2" fmla="*/ 0 h 1241530"/>
              <a:gd name="connsiteX3" fmla="*/ 1457819 w 1457819"/>
              <a:gd name="connsiteY3" fmla="*/ 1241530 h 1241530"/>
              <a:gd name="connsiteX4" fmla="*/ 104 w 1457819"/>
              <a:gd name="connsiteY4" fmla="*/ 1234273 h 1241530"/>
              <a:gd name="connsiteX5" fmla="*/ 7361 w 1457819"/>
              <a:gd name="connsiteY5" fmla="*/ 576943 h 1241530"/>
              <a:gd name="connsiteX0" fmla="*/ 7361 w 1457819"/>
              <a:gd name="connsiteY0" fmla="*/ 576943 h 1241530"/>
              <a:gd name="connsiteX1" fmla="*/ 1365597 w 1457819"/>
              <a:gd name="connsiteY1" fmla="*/ 56171 h 1241530"/>
              <a:gd name="connsiteX2" fmla="*/ 1439676 w 1457819"/>
              <a:gd name="connsiteY2" fmla="*/ 0 h 1241530"/>
              <a:gd name="connsiteX3" fmla="*/ 1457819 w 1457819"/>
              <a:gd name="connsiteY3" fmla="*/ 1241530 h 1241530"/>
              <a:gd name="connsiteX4" fmla="*/ 104 w 1457819"/>
              <a:gd name="connsiteY4" fmla="*/ 1234273 h 1241530"/>
              <a:gd name="connsiteX5" fmla="*/ 7361 w 1457819"/>
              <a:gd name="connsiteY5" fmla="*/ 576943 h 1241530"/>
              <a:gd name="connsiteX0" fmla="*/ 7361 w 1457819"/>
              <a:gd name="connsiteY0" fmla="*/ 576943 h 1241530"/>
              <a:gd name="connsiteX1" fmla="*/ 113739 w 1457819"/>
              <a:gd name="connsiteY1" fmla="*/ 535142 h 1241530"/>
              <a:gd name="connsiteX2" fmla="*/ 1365597 w 1457819"/>
              <a:gd name="connsiteY2" fmla="*/ 56171 h 1241530"/>
              <a:gd name="connsiteX3" fmla="*/ 1439676 w 1457819"/>
              <a:gd name="connsiteY3" fmla="*/ 0 h 1241530"/>
              <a:gd name="connsiteX4" fmla="*/ 1457819 w 1457819"/>
              <a:gd name="connsiteY4" fmla="*/ 1241530 h 1241530"/>
              <a:gd name="connsiteX5" fmla="*/ 104 w 1457819"/>
              <a:gd name="connsiteY5" fmla="*/ 1234273 h 1241530"/>
              <a:gd name="connsiteX6" fmla="*/ 7361 w 1457819"/>
              <a:gd name="connsiteY6" fmla="*/ 576943 h 1241530"/>
              <a:gd name="connsiteX0" fmla="*/ 7361 w 1457819"/>
              <a:gd name="connsiteY0" fmla="*/ 576943 h 1241530"/>
              <a:gd name="connsiteX1" fmla="*/ 88339 w 1457819"/>
              <a:gd name="connsiteY1" fmla="*/ 484342 h 1241530"/>
              <a:gd name="connsiteX2" fmla="*/ 1365597 w 1457819"/>
              <a:gd name="connsiteY2" fmla="*/ 56171 h 1241530"/>
              <a:gd name="connsiteX3" fmla="*/ 1439676 w 1457819"/>
              <a:gd name="connsiteY3" fmla="*/ 0 h 1241530"/>
              <a:gd name="connsiteX4" fmla="*/ 1457819 w 1457819"/>
              <a:gd name="connsiteY4" fmla="*/ 1241530 h 1241530"/>
              <a:gd name="connsiteX5" fmla="*/ 104 w 1457819"/>
              <a:gd name="connsiteY5" fmla="*/ 1234273 h 1241530"/>
              <a:gd name="connsiteX6" fmla="*/ 7361 w 1457819"/>
              <a:gd name="connsiteY6" fmla="*/ 576943 h 1241530"/>
              <a:gd name="connsiteX0" fmla="*/ 7361 w 1457819"/>
              <a:gd name="connsiteY0" fmla="*/ 576943 h 1241530"/>
              <a:gd name="connsiteX1" fmla="*/ 88339 w 1457819"/>
              <a:gd name="connsiteY1" fmla="*/ 484342 h 1241530"/>
              <a:gd name="connsiteX2" fmla="*/ 287911 w 1457819"/>
              <a:gd name="connsiteY2" fmla="*/ 422657 h 1241530"/>
              <a:gd name="connsiteX3" fmla="*/ 1365597 w 1457819"/>
              <a:gd name="connsiteY3" fmla="*/ 56171 h 1241530"/>
              <a:gd name="connsiteX4" fmla="*/ 1439676 w 1457819"/>
              <a:gd name="connsiteY4" fmla="*/ 0 h 1241530"/>
              <a:gd name="connsiteX5" fmla="*/ 1457819 w 1457819"/>
              <a:gd name="connsiteY5" fmla="*/ 1241530 h 1241530"/>
              <a:gd name="connsiteX6" fmla="*/ 104 w 1457819"/>
              <a:gd name="connsiteY6" fmla="*/ 1234273 h 1241530"/>
              <a:gd name="connsiteX7" fmla="*/ 7361 w 1457819"/>
              <a:gd name="connsiteY7"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1365597 w 1457819"/>
              <a:gd name="connsiteY3" fmla="*/ 56171 h 1241530"/>
              <a:gd name="connsiteX4" fmla="*/ 1439676 w 1457819"/>
              <a:gd name="connsiteY4" fmla="*/ 0 h 1241530"/>
              <a:gd name="connsiteX5" fmla="*/ 1457819 w 1457819"/>
              <a:gd name="connsiteY5" fmla="*/ 1241530 h 1241530"/>
              <a:gd name="connsiteX6" fmla="*/ 104 w 1457819"/>
              <a:gd name="connsiteY6" fmla="*/ 1234273 h 1241530"/>
              <a:gd name="connsiteX7" fmla="*/ 7361 w 1457819"/>
              <a:gd name="connsiteY7"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1365597 w 1457819"/>
              <a:gd name="connsiteY3" fmla="*/ 56171 h 1241530"/>
              <a:gd name="connsiteX4" fmla="*/ 1439676 w 1457819"/>
              <a:gd name="connsiteY4" fmla="*/ 0 h 1241530"/>
              <a:gd name="connsiteX5" fmla="*/ 1457819 w 1457819"/>
              <a:gd name="connsiteY5" fmla="*/ 1241530 h 1241530"/>
              <a:gd name="connsiteX6" fmla="*/ 104 w 1457819"/>
              <a:gd name="connsiteY6" fmla="*/ 1234273 h 1241530"/>
              <a:gd name="connsiteX7" fmla="*/ 7361 w 1457819"/>
              <a:gd name="connsiteY7"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07653 w 1457819"/>
              <a:gd name="connsiteY3" fmla="*/ 324685 h 1241530"/>
              <a:gd name="connsiteX4" fmla="*/ 1365597 w 1457819"/>
              <a:gd name="connsiteY4" fmla="*/ 56171 h 1241530"/>
              <a:gd name="connsiteX5" fmla="*/ 1439676 w 1457819"/>
              <a:gd name="connsiteY5" fmla="*/ 0 h 1241530"/>
              <a:gd name="connsiteX6" fmla="*/ 1457819 w 1457819"/>
              <a:gd name="connsiteY6" fmla="*/ 1241530 h 1241530"/>
              <a:gd name="connsiteX7" fmla="*/ 104 w 1457819"/>
              <a:gd name="connsiteY7" fmla="*/ 1234273 h 1241530"/>
              <a:gd name="connsiteX8" fmla="*/ 7361 w 1457819"/>
              <a:gd name="connsiteY8"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76595 w 1457819"/>
              <a:gd name="connsiteY3" fmla="*/ 408142 h 1241530"/>
              <a:gd name="connsiteX4" fmla="*/ 1365597 w 1457819"/>
              <a:gd name="connsiteY4" fmla="*/ 56171 h 1241530"/>
              <a:gd name="connsiteX5" fmla="*/ 1439676 w 1457819"/>
              <a:gd name="connsiteY5" fmla="*/ 0 h 1241530"/>
              <a:gd name="connsiteX6" fmla="*/ 1457819 w 1457819"/>
              <a:gd name="connsiteY6" fmla="*/ 1241530 h 1241530"/>
              <a:gd name="connsiteX7" fmla="*/ 104 w 1457819"/>
              <a:gd name="connsiteY7" fmla="*/ 1234273 h 1241530"/>
              <a:gd name="connsiteX8" fmla="*/ 7361 w 1457819"/>
              <a:gd name="connsiteY8"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1365597 w 1457819"/>
              <a:gd name="connsiteY4" fmla="*/ 56171 h 1241530"/>
              <a:gd name="connsiteX5" fmla="*/ 1439676 w 1457819"/>
              <a:gd name="connsiteY5" fmla="*/ 0 h 1241530"/>
              <a:gd name="connsiteX6" fmla="*/ 1457819 w 1457819"/>
              <a:gd name="connsiteY6" fmla="*/ 1241530 h 1241530"/>
              <a:gd name="connsiteX7" fmla="*/ 104 w 1457819"/>
              <a:gd name="connsiteY7" fmla="*/ 1234273 h 1241530"/>
              <a:gd name="connsiteX8" fmla="*/ 7361 w 1457819"/>
              <a:gd name="connsiteY8"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1365597 w 1457819"/>
              <a:gd name="connsiteY5" fmla="*/ 56171 h 1241530"/>
              <a:gd name="connsiteX6" fmla="*/ 1439676 w 1457819"/>
              <a:gd name="connsiteY6" fmla="*/ 0 h 1241530"/>
              <a:gd name="connsiteX7" fmla="*/ 1457819 w 1457819"/>
              <a:gd name="connsiteY7" fmla="*/ 1241530 h 1241530"/>
              <a:gd name="connsiteX8" fmla="*/ 104 w 1457819"/>
              <a:gd name="connsiteY8" fmla="*/ 1234273 h 1241530"/>
              <a:gd name="connsiteX9" fmla="*/ 7361 w 1457819"/>
              <a:gd name="connsiteY9"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1365597 w 1457819"/>
              <a:gd name="connsiteY5" fmla="*/ 56171 h 1241530"/>
              <a:gd name="connsiteX6" fmla="*/ 1439676 w 1457819"/>
              <a:gd name="connsiteY6" fmla="*/ 0 h 1241530"/>
              <a:gd name="connsiteX7" fmla="*/ 1457819 w 1457819"/>
              <a:gd name="connsiteY7" fmla="*/ 1241530 h 1241530"/>
              <a:gd name="connsiteX8" fmla="*/ 104 w 1457819"/>
              <a:gd name="connsiteY8" fmla="*/ 1234273 h 1241530"/>
              <a:gd name="connsiteX9" fmla="*/ 7361 w 1457819"/>
              <a:gd name="connsiteY9"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607225 w 1457819"/>
              <a:gd name="connsiteY5" fmla="*/ 310171 h 1241530"/>
              <a:gd name="connsiteX6" fmla="*/ 1365597 w 1457819"/>
              <a:gd name="connsiteY6" fmla="*/ 56171 h 1241530"/>
              <a:gd name="connsiteX7" fmla="*/ 1439676 w 1457819"/>
              <a:gd name="connsiteY7" fmla="*/ 0 h 1241530"/>
              <a:gd name="connsiteX8" fmla="*/ 1457819 w 1457819"/>
              <a:gd name="connsiteY8" fmla="*/ 1241530 h 1241530"/>
              <a:gd name="connsiteX9" fmla="*/ 104 w 1457819"/>
              <a:gd name="connsiteY9" fmla="*/ 1234273 h 1241530"/>
              <a:gd name="connsiteX10" fmla="*/ 7361 w 1457819"/>
              <a:gd name="connsiteY10"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607225 w 1457819"/>
              <a:gd name="connsiteY5" fmla="*/ 310171 h 1241530"/>
              <a:gd name="connsiteX6" fmla="*/ 1365597 w 1457819"/>
              <a:gd name="connsiteY6" fmla="*/ 56171 h 1241530"/>
              <a:gd name="connsiteX7" fmla="*/ 1439676 w 1457819"/>
              <a:gd name="connsiteY7" fmla="*/ 0 h 1241530"/>
              <a:gd name="connsiteX8" fmla="*/ 1457819 w 1457819"/>
              <a:gd name="connsiteY8" fmla="*/ 1241530 h 1241530"/>
              <a:gd name="connsiteX9" fmla="*/ 104 w 1457819"/>
              <a:gd name="connsiteY9" fmla="*/ 1234273 h 1241530"/>
              <a:gd name="connsiteX10" fmla="*/ 7361 w 1457819"/>
              <a:gd name="connsiteY10"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1365597 w 1457819"/>
              <a:gd name="connsiteY6" fmla="*/ 56171 h 1241530"/>
              <a:gd name="connsiteX7" fmla="*/ 1439676 w 1457819"/>
              <a:gd name="connsiteY7" fmla="*/ 0 h 1241530"/>
              <a:gd name="connsiteX8" fmla="*/ 1457819 w 1457819"/>
              <a:gd name="connsiteY8" fmla="*/ 1241530 h 1241530"/>
              <a:gd name="connsiteX9" fmla="*/ 104 w 1457819"/>
              <a:gd name="connsiteY9" fmla="*/ 1234273 h 1241530"/>
              <a:gd name="connsiteX10" fmla="*/ 7361 w 1457819"/>
              <a:gd name="connsiteY10"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259371 h 1241530"/>
              <a:gd name="connsiteX7" fmla="*/ 1365597 w 1457819"/>
              <a:gd name="connsiteY7" fmla="*/ 56171 h 1241530"/>
              <a:gd name="connsiteX8" fmla="*/ 1439676 w 1457819"/>
              <a:gd name="connsiteY8" fmla="*/ 0 h 1241530"/>
              <a:gd name="connsiteX9" fmla="*/ 1457819 w 1457819"/>
              <a:gd name="connsiteY9" fmla="*/ 1241530 h 1241530"/>
              <a:gd name="connsiteX10" fmla="*/ 104 w 1457819"/>
              <a:gd name="connsiteY10" fmla="*/ 1234273 h 1241530"/>
              <a:gd name="connsiteX11" fmla="*/ 7361 w 1457819"/>
              <a:gd name="connsiteY11"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824939 w 1457819"/>
              <a:gd name="connsiteY6" fmla="*/ 444428 h 1241530"/>
              <a:gd name="connsiteX7" fmla="*/ 1365597 w 1457819"/>
              <a:gd name="connsiteY7" fmla="*/ 56171 h 1241530"/>
              <a:gd name="connsiteX8" fmla="*/ 1439676 w 1457819"/>
              <a:gd name="connsiteY8" fmla="*/ 0 h 1241530"/>
              <a:gd name="connsiteX9" fmla="*/ 1457819 w 1457819"/>
              <a:gd name="connsiteY9" fmla="*/ 1241530 h 1241530"/>
              <a:gd name="connsiteX10" fmla="*/ 104 w 1457819"/>
              <a:gd name="connsiteY10" fmla="*/ 1234273 h 1241530"/>
              <a:gd name="connsiteX11" fmla="*/ 7361 w 1457819"/>
              <a:gd name="connsiteY11"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365597 w 1457819"/>
              <a:gd name="connsiteY7" fmla="*/ 56171 h 1241530"/>
              <a:gd name="connsiteX8" fmla="*/ 1439676 w 1457819"/>
              <a:gd name="connsiteY8" fmla="*/ 0 h 1241530"/>
              <a:gd name="connsiteX9" fmla="*/ 1457819 w 1457819"/>
              <a:gd name="connsiteY9" fmla="*/ 1241530 h 1241530"/>
              <a:gd name="connsiteX10" fmla="*/ 104 w 1457819"/>
              <a:gd name="connsiteY10" fmla="*/ 1234273 h 1241530"/>
              <a:gd name="connsiteX11" fmla="*/ 7361 w 1457819"/>
              <a:gd name="connsiteY11"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111596 w 1457819"/>
              <a:gd name="connsiteY7" fmla="*/ 165028 h 1241530"/>
              <a:gd name="connsiteX8" fmla="*/ 1365597 w 1457819"/>
              <a:gd name="connsiteY8" fmla="*/ 56171 h 1241530"/>
              <a:gd name="connsiteX9" fmla="*/ 1439676 w 1457819"/>
              <a:gd name="connsiteY9" fmla="*/ 0 h 1241530"/>
              <a:gd name="connsiteX10" fmla="*/ 1457819 w 1457819"/>
              <a:gd name="connsiteY10" fmla="*/ 1241530 h 1241530"/>
              <a:gd name="connsiteX11" fmla="*/ 104 w 1457819"/>
              <a:gd name="connsiteY11" fmla="*/ 1234273 h 1241530"/>
              <a:gd name="connsiteX12" fmla="*/ 7361 w 1457819"/>
              <a:gd name="connsiteY12"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024510 w 1457819"/>
              <a:gd name="connsiteY7" fmla="*/ 194057 h 1241530"/>
              <a:gd name="connsiteX8" fmla="*/ 1365597 w 1457819"/>
              <a:gd name="connsiteY8" fmla="*/ 56171 h 1241530"/>
              <a:gd name="connsiteX9" fmla="*/ 1439676 w 1457819"/>
              <a:gd name="connsiteY9" fmla="*/ 0 h 1241530"/>
              <a:gd name="connsiteX10" fmla="*/ 1457819 w 1457819"/>
              <a:gd name="connsiteY10" fmla="*/ 1241530 h 1241530"/>
              <a:gd name="connsiteX11" fmla="*/ 104 w 1457819"/>
              <a:gd name="connsiteY11" fmla="*/ 1234273 h 1241530"/>
              <a:gd name="connsiteX12" fmla="*/ 7361 w 1457819"/>
              <a:gd name="connsiteY12"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024510 w 1457819"/>
              <a:gd name="connsiteY7" fmla="*/ 194057 h 1241530"/>
              <a:gd name="connsiteX8" fmla="*/ 1191425 w 1457819"/>
              <a:gd name="connsiteY8" fmla="*/ 125114 h 1241530"/>
              <a:gd name="connsiteX9" fmla="*/ 1365597 w 1457819"/>
              <a:gd name="connsiteY9" fmla="*/ 56171 h 1241530"/>
              <a:gd name="connsiteX10" fmla="*/ 1439676 w 1457819"/>
              <a:gd name="connsiteY10" fmla="*/ 0 h 1241530"/>
              <a:gd name="connsiteX11" fmla="*/ 1457819 w 1457819"/>
              <a:gd name="connsiteY11" fmla="*/ 1241530 h 1241530"/>
              <a:gd name="connsiteX12" fmla="*/ 104 w 1457819"/>
              <a:gd name="connsiteY12" fmla="*/ 1234273 h 1241530"/>
              <a:gd name="connsiteX13" fmla="*/ 7361 w 1457819"/>
              <a:gd name="connsiteY13"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024510 w 1457819"/>
              <a:gd name="connsiteY7" fmla="*/ 194057 h 1241530"/>
              <a:gd name="connsiteX8" fmla="*/ 1249482 w 1457819"/>
              <a:gd name="connsiteY8" fmla="*/ 310171 h 1241530"/>
              <a:gd name="connsiteX9" fmla="*/ 1365597 w 1457819"/>
              <a:gd name="connsiteY9" fmla="*/ 56171 h 1241530"/>
              <a:gd name="connsiteX10" fmla="*/ 1439676 w 1457819"/>
              <a:gd name="connsiteY10" fmla="*/ 0 h 1241530"/>
              <a:gd name="connsiteX11" fmla="*/ 1457819 w 1457819"/>
              <a:gd name="connsiteY11" fmla="*/ 1241530 h 1241530"/>
              <a:gd name="connsiteX12" fmla="*/ 104 w 1457819"/>
              <a:gd name="connsiteY12" fmla="*/ 1234273 h 1241530"/>
              <a:gd name="connsiteX13" fmla="*/ 7361 w 1457819"/>
              <a:gd name="connsiteY13"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024510 w 1457819"/>
              <a:gd name="connsiteY7" fmla="*/ 194057 h 1241530"/>
              <a:gd name="connsiteX8" fmla="*/ 1118853 w 1457819"/>
              <a:gd name="connsiteY8" fmla="*/ 223085 h 1241530"/>
              <a:gd name="connsiteX9" fmla="*/ 1365597 w 1457819"/>
              <a:gd name="connsiteY9" fmla="*/ 56171 h 1241530"/>
              <a:gd name="connsiteX10" fmla="*/ 1439676 w 1457819"/>
              <a:gd name="connsiteY10" fmla="*/ 0 h 1241530"/>
              <a:gd name="connsiteX11" fmla="*/ 1457819 w 1457819"/>
              <a:gd name="connsiteY11" fmla="*/ 1241530 h 1241530"/>
              <a:gd name="connsiteX12" fmla="*/ 104 w 1457819"/>
              <a:gd name="connsiteY12" fmla="*/ 1234273 h 1241530"/>
              <a:gd name="connsiteX13" fmla="*/ 7361 w 1457819"/>
              <a:gd name="connsiteY13"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024510 w 1457819"/>
              <a:gd name="connsiteY7" fmla="*/ 194057 h 1241530"/>
              <a:gd name="connsiteX8" fmla="*/ 1118853 w 1457819"/>
              <a:gd name="connsiteY8" fmla="*/ 223085 h 1241530"/>
              <a:gd name="connsiteX9" fmla="*/ 1365597 w 1457819"/>
              <a:gd name="connsiteY9" fmla="*/ 56171 h 1241530"/>
              <a:gd name="connsiteX10" fmla="*/ 1361968 w 1457819"/>
              <a:gd name="connsiteY10" fmla="*/ 52542 h 1241530"/>
              <a:gd name="connsiteX11" fmla="*/ 1439676 w 1457819"/>
              <a:gd name="connsiteY11" fmla="*/ 0 h 1241530"/>
              <a:gd name="connsiteX12" fmla="*/ 1457819 w 1457819"/>
              <a:gd name="connsiteY12" fmla="*/ 1241530 h 1241530"/>
              <a:gd name="connsiteX13" fmla="*/ 104 w 1457819"/>
              <a:gd name="connsiteY13" fmla="*/ 1234273 h 1241530"/>
              <a:gd name="connsiteX14" fmla="*/ 7361 w 1457819"/>
              <a:gd name="connsiteY14" fmla="*/ 576943 h 1241530"/>
              <a:gd name="connsiteX0" fmla="*/ 7361 w 1457819"/>
              <a:gd name="connsiteY0" fmla="*/ 644144 h 1308731"/>
              <a:gd name="connsiteX1" fmla="*/ 88339 w 1457819"/>
              <a:gd name="connsiteY1" fmla="*/ 551543 h 1308731"/>
              <a:gd name="connsiteX2" fmla="*/ 269768 w 1457819"/>
              <a:gd name="connsiteY2" fmla="*/ 435429 h 1308731"/>
              <a:gd name="connsiteX3" fmla="*/ 447567 w 1457819"/>
              <a:gd name="connsiteY3" fmla="*/ 439058 h 1308731"/>
              <a:gd name="connsiteX4" fmla="*/ 531025 w 1457819"/>
              <a:gd name="connsiteY4" fmla="*/ 402772 h 1308731"/>
              <a:gd name="connsiteX5" fmla="*/ 596339 w 1457819"/>
              <a:gd name="connsiteY5" fmla="*/ 370115 h 1308731"/>
              <a:gd name="connsiteX6" fmla="*/ 723339 w 1457819"/>
              <a:gd name="connsiteY6" fmla="*/ 391886 h 1308731"/>
              <a:gd name="connsiteX7" fmla="*/ 1024510 w 1457819"/>
              <a:gd name="connsiteY7" fmla="*/ 261258 h 1308731"/>
              <a:gd name="connsiteX8" fmla="*/ 1118853 w 1457819"/>
              <a:gd name="connsiteY8" fmla="*/ 290286 h 1308731"/>
              <a:gd name="connsiteX9" fmla="*/ 1365597 w 1457819"/>
              <a:gd name="connsiteY9" fmla="*/ 123372 h 1308731"/>
              <a:gd name="connsiteX10" fmla="*/ 1322054 w 1457819"/>
              <a:gd name="connsiteY10" fmla="*/ 0 h 1308731"/>
              <a:gd name="connsiteX11" fmla="*/ 1439676 w 1457819"/>
              <a:gd name="connsiteY11" fmla="*/ 67201 h 1308731"/>
              <a:gd name="connsiteX12" fmla="*/ 1457819 w 1457819"/>
              <a:gd name="connsiteY12" fmla="*/ 1308731 h 1308731"/>
              <a:gd name="connsiteX13" fmla="*/ 104 w 1457819"/>
              <a:gd name="connsiteY13" fmla="*/ 1301474 h 1308731"/>
              <a:gd name="connsiteX14" fmla="*/ 7361 w 1457819"/>
              <a:gd name="connsiteY14" fmla="*/ 644144 h 1308731"/>
              <a:gd name="connsiteX0" fmla="*/ 7361 w 1457819"/>
              <a:gd name="connsiteY0" fmla="*/ 644144 h 1308731"/>
              <a:gd name="connsiteX1" fmla="*/ 88339 w 1457819"/>
              <a:gd name="connsiteY1" fmla="*/ 551543 h 1308731"/>
              <a:gd name="connsiteX2" fmla="*/ 269768 w 1457819"/>
              <a:gd name="connsiteY2" fmla="*/ 435429 h 1308731"/>
              <a:gd name="connsiteX3" fmla="*/ 447567 w 1457819"/>
              <a:gd name="connsiteY3" fmla="*/ 439058 h 1308731"/>
              <a:gd name="connsiteX4" fmla="*/ 531025 w 1457819"/>
              <a:gd name="connsiteY4" fmla="*/ 402772 h 1308731"/>
              <a:gd name="connsiteX5" fmla="*/ 596339 w 1457819"/>
              <a:gd name="connsiteY5" fmla="*/ 370115 h 1308731"/>
              <a:gd name="connsiteX6" fmla="*/ 723339 w 1457819"/>
              <a:gd name="connsiteY6" fmla="*/ 391886 h 1308731"/>
              <a:gd name="connsiteX7" fmla="*/ 1024510 w 1457819"/>
              <a:gd name="connsiteY7" fmla="*/ 261258 h 1308731"/>
              <a:gd name="connsiteX8" fmla="*/ 1118853 w 1457819"/>
              <a:gd name="connsiteY8" fmla="*/ 290286 h 1308731"/>
              <a:gd name="connsiteX9" fmla="*/ 1278511 w 1457819"/>
              <a:gd name="connsiteY9" fmla="*/ 163287 h 1308731"/>
              <a:gd name="connsiteX10" fmla="*/ 1322054 w 1457819"/>
              <a:gd name="connsiteY10" fmla="*/ 0 h 1308731"/>
              <a:gd name="connsiteX11" fmla="*/ 1439676 w 1457819"/>
              <a:gd name="connsiteY11" fmla="*/ 67201 h 1308731"/>
              <a:gd name="connsiteX12" fmla="*/ 1457819 w 1457819"/>
              <a:gd name="connsiteY12" fmla="*/ 1308731 h 1308731"/>
              <a:gd name="connsiteX13" fmla="*/ 104 w 1457819"/>
              <a:gd name="connsiteY13" fmla="*/ 1301474 h 1308731"/>
              <a:gd name="connsiteX14" fmla="*/ 7361 w 1457819"/>
              <a:gd name="connsiteY14" fmla="*/ 644144 h 1308731"/>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024510 w 1457819"/>
              <a:gd name="connsiteY7" fmla="*/ 194057 h 1241530"/>
              <a:gd name="connsiteX8" fmla="*/ 1118853 w 1457819"/>
              <a:gd name="connsiteY8" fmla="*/ 223085 h 1241530"/>
              <a:gd name="connsiteX9" fmla="*/ 1278511 w 1457819"/>
              <a:gd name="connsiteY9" fmla="*/ 96086 h 1241530"/>
              <a:gd name="connsiteX10" fmla="*/ 1405511 w 1457819"/>
              <a:gd name="connsiteY10" fmla="*/ 103342 h 1241530"/>
              <a:gd name="connsiteX11" fmla="*/ 1439676 w 1457819"/>
              <a:gd name="connsiteY11" fmla="*/ 0 h 1241530"/>
              <a:gd name="connsiteX12" fmla="*/ 1457819 w 1457819"/>
              <a:gd name="connsiteY12" fmla="*/ 1241530 h 1241530"/>
              <a:gd name="connsiteX13" fmla="*/ 104 w 1457819"/>
              <a:gd name="connsiteY13" fmla="*/ 1234273 h 1241530"/>
              <a:gd name="connsiteX14" fmla="*/ 7361 w 1457819"/>
              <a:gd name="connsiteY14"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024510 w 1457819"/>
              <a:gd name="connsiteY7" fmla="*/ 194057 h 1241530"/>
              <a:gd name="connsiteX8" fmla="*/ 1118853 w 1457819"/>
              <a:gd name="connsiteY8" fmla="*/ 223085 h 1241530"/>
              <a:gd name="connsiteX9" fmla="*/ 1278511 w 1457819"/>
              <a:gd name="connsiteY9" fmla="*/ 96086 h 1241530"/>
              <a:gd name="connsiteX10" fmla="*/ 1358339 w 1457819"/>
              <a:gd name="connsiteY10" fmla="*/ 85199 h 1241530"/>
              <a:gd name="connsiteX11" fmla="*/ 1439676 w 1457819"/>
              <a:gd name="connsiteY11" fmla="*/ 0 h 1241530"/>
              <a:gd name="connsiteX12" fmla="*/ 1457819 w 1457819"/>
              <a:gd name="connsiteY12" fmla="*/ 1241530 h 1241530"/>
              <a:gd name="connsiteX13" fmla="*/ 104 w 1457819"/>
              <a:gd name="connsiteY13" fmla="*/ 1234273 h 1241530"/>
              <a:gd name="connsiteX14" fmla="*/ 7361 w 1457819"/>
              <a:gd name="connsiteY14"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1024510 w 1457819"/>
              <a:gd name="connsiteY7" fmla="*/ 194057 h 1241530"/>
              <a:gd name="connsiteX8" fmla="*/ 1118853 w 1457819"/>
              <a:gd name="connsiteY8" fmla="*/ 223085 h 1241530"/>
              <a:gd name="connsiteX9" fmla="*/ 1293026 w 1457819"/>
              <a:gd name="connsiteY9" fmla="*/ 70686 h 1241530"/>
              <a:gd name="connsiteX10" fmla="*/ 1358339 w 1457819"/>
              <a:gd name="connsiteY10" fmla="*/ 85199 h 1241530"/>
              <a:gd name="connsiteX11" fmla="*/ 1439676 w 1457819"/>
              <a:gd name="connsiteY11" fmla="*/ 0 h 1241530"/>
              <a:gd name="connsiteX12" fmla="*/ 1457819 w 1457819"/>
              <a:gd name="connsiteY12" fmla="*/ 1241530 h 1241530"/>
              <a:gd name="connsiteX13" fmla="*/ 104 w 1457819"/>
              <a:gd name="connsiteY13" fmla="*/ 1234273 h 1241530"/>
              <a:gd name="connsiteX14" fmla="*/ 7361 w 1457819"/>
              <a:gd name="connsiteY14"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805345 w 1457819"/>
              <a:gd name="connsiteY7" fmla="*/ 284045 h 1241530"/>
              <a:gd name="connsiteX8" fmla="*/ 1024510 w 1457819"/>
              <a:gd name="connsiteY8" fmla="*/ 194057 h 1241530"/>
              <a:gd name="connsiteX9" fmla="*/ 1118853 w 1457819"/>
              <a:gd name="connsiteY9" fmla="*/ 223085 h 1241530"/>
              <a:gd name="connsiteX10" fmla="*/ 1293026 w 1457819"/>
              <a:gd name="connsiteY10" fmla="*/ 70686 h 1241530"/>
              <a:gd name="connsiteX11" fmla="*/ 1358339 w 1457819"/>
              <a:gd name="connsiteY11" fmla="*/ 85199 h 1241530"/>
              <a:gd name="connsiteX12" fmla="*/ 1439676 w 1457819"/>
              <a:gd name="connsiteY12" fmla="*/ 0 h 1241530"/>
              <a:gd name="connsiteX13" fmla="*/ 1457819 w 1457819"/>
              <a:gd name="connsiteY13" fmla="*/ 1241530 h 1241530"/>
              <a:gd name="connsiteX14" fmla="*/ 104 w 1457819"/>
              <a:gd name="connsiteY14" fmla="*/ 1234273 h 1241530"/>
              <a:gd name="connsiteX15" fmla="*/ 7361 w 1457819"/>
              <a:gd name="connsiteY15"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23339 w 1457819"/>
              <a:gd name="connsiteY6" fmla="*/ 324685 h 1241530"/>
              <a:gd name="connsiteX7" fmla="*/ 770511 w 1457819"/>
              <a:gd name="connsiteY7" fmla="*/ 260823 h 1241530"/>
              <a:gd name="connsiteX8" fmla="*/ 1024510 w 1457819"/>
              <a:gd name="connsiteY8" fmla="*/ 194057 h 1241530"/>
              <a:gd name="connsiteX9" fmla="*/ 1118853 w 1457819"/>
              <a:gd name="connsiteY9" fmla="*/ 223085 h 1241530"/>
              <a:gd name="connsiteX10" fmla="*/ 1293026 w 1457819"/>
              <a:gd name="connsiteY10" fmla="*/ 70686 h 1241530"/>
              <a:gd name="connsiteX11" fmla="*/ 1358339 w 1457819"/>
              <a:gd name="connsiteY11" fmla="*/ 85199 h 1241530"/>
              <a:gd name="connsiteX12" fmla="*/ 1439676 w 1457819"/>
              <a:gd name="connsiteY12" fmla="*/ 0 h 1241530"/>
              <a:gd name="connsiteX13" fmla="*/ 1457819 w 1457819"/>
              <a:gd name="connsiteY13" fmla="*/ 1241530 h 1241530"/>
              <a:gd name="connsiteX14" fmla="*/ 104 w 1457819"/>
              <a:gd name="connsiteY14" fmla="*/ 1234273 h 1241530"/>
              <a:gd name="connsiteX15" fmla="*/ 7361 w 1457819"/>
              <a:gd name="connsiteY15"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302914 h 1241530"/>
              <a:gd name="connsiteX6" fmla="*/ 700116 w 1457819"/>
              <a:gd name="connsiteY6" fmla="*/ 324685 h 1241530"/>
              <a:gd name="connsiteX7" fmla="*/ 770511 w 1457819"/>
              <a:gd name="connsiteY7" fmla="*/ 260823 h 1241530"/>
              <a:gd name="connsiteX8" fmla="*/ 1024510 w 1457819"/>
              <a:gd name="connsiteY8" fmla="*/ 194057 h 1241530"/>
              <a:gd name="connsiteX9" fmla="*/ 1118853 w 1457819"/>
              <a:gd name="connsiteY9" fmla="*/ 223085 h 1241530"/>
              <a:gd name="connsiteX10" fmla="*/ 1293026 w 1457819"/>
              <a:gd name="connsiteY10" fmla="*/ 70686 h 1241530"/>
              <a:gd name="connsiteX11" fmla="*/ 1358339 w 1457819"/>
              <a:gd name="connsiteY11" fmla="*/ 85199 h 1241530"/>
              <a:gd name="connsiteX12" fmla="*/ 1439676 w 1457819"/>
              <a:gd name="connsiteY12" fmla="*/ 0 h 1241530"/>
              <a:gd name="connsiteX13" fmla="*/ 1457819 w 1457819"/>
              <a:gd name="connsiteY13" fmla="*/ 1241530 h 1241530"/>
              <a:gd name="connsiteX14" fmla="*/ 104 w 1457819"/>
              <a:gd name="connsiteY14" fmla="*/ 1234273 h 1241530"/>
              <a:gd name="connsiteX15" fmla="*/ 7361 w 1457819"/>
              <a:gd name="connsiteY15"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288399 h 1241530"/>
              <a:gd name="connsiteX6" fmla="*/ 700116 w 1457819"/>
              <a:gd name="connsiteY6" fmla="*/ 324685 h 1241530"/>
              <a:gd name="connsiteX7" fmla="*/ 770511 w 1457819"/>
              <a:gd name="connsiteY7" fmla="*/ 260823 h 1241530"/>
              <a:gd name="connsiteX8" fmla="*/ 1024510 w 1457819"/>
              <a:gd name="connsiteY8" fmla="*/ 194057 h 1241530"/>
              <a:gd name="connsiteX9" fmla="*/ 1118853 w 1457819"/>
              <a:gd name="connsiteY9" fmla="*/ 223085 h 1241530"/>
              <a:gd name="connsiteX10" fmla="*/ 1293026 w 1457819"/>
              <a:gd name="connsiteY10" fmla="*/ 70686 h 1241530"/>
              <a:gd name="connsiteX11" fmla="*/ 1358339 w 1457819"/>
              <a:gd name="connsiteY11" fmla="*/ 85199 h 1241530"/>
              <a:gd name="connsiteX12" fmla="*/ 1439676 w 1457819"/>
              <a:gd name="connsiteY12" fmla="*/ 0 h 1241530"/>
              <a:gd name="connsiteX13" fmla="*/ 1457819 w 1457819"/>
              <a:gd name="connsiteY13" fmla="*/ 1241530 h 1241530"/>
              <a:gd name="connsiteX14" fmla="*/ 104 w 1457819"/>
              <a:gd name="connsiteY14" fmla="*/ 1234273 h 1241530"/>
              <a:gd name="connsiteX15" fmla="*/ 7361 w 1457819"/>
              <a:gd name="connsiteY15"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288399 h 1241530"/>
              <a:gd name="connsiteX6" fmla="*/ 700116 w 1457819"/>
              <a:gd name="connsiteY6" fmla="*/ 324685 h 1241530"/>
              <a:gd name="connsiteX7" fmla="*/ 770511 w 1457819"/>
              <a:gd name="connsiteY7" fmla="*/ 260823 h 1241530"/>
              <a:gd name="connsiteX8" fmla="*/ 1024510 w 1457819"/>
              <a:gd name="connsiteY8" fmla="*/ 194057 h 1241530"/>
              <a:gd name="connsiteX9" fmla="*/ 1118853 w 1457819"/>
              <a:gd name="connsiteY9" fmla="*/ 223085 h 1241530"/>
              <a:gd name="connsiteX10" fmla="*/ 1293026 w 1457819"/>
              <a:gd name="connsiteY10" fmla="*/ 70686 h 1241530"/>
              <a:gd name="connsiteX11" fmla="*/ 1335116 w 1457819"/>
              <a:gd name="connsiteY11" fmla="*/ 67782 h 1241530"/>
              <a:gd name="connsiteX12" fmla="*/ 1439676 w 1457819"/>
              <a:gd name="connsiteY12" fmla="*/ 0 h 1241530"/>
              <a:gd name="connsiteX13" fmla="*/ 1457819 w 1457819"/>
              <a:gd name="connsiteY13" fmla="*/ 1241530 h 1241530"/>
              <a:gd name="connsiteX14" fmla="*/ 104 w 1457819"/>
              <a:gd name="connsiteY14" fmla="*/ 1234273 h 1241530"/>
              <a:gd name="connsiteX15" fmla="*/ 7361 w 1457819"/>
              <a:gd name="connsiteY15" fmla="*/ 576943 h 1241530"/>
              <a:gd name="connsiteX0" fmla="*/ 7361 w 1457819"/>
              <a:gd name="connsiteY0" fmla="*/ 576943 h 1241530"/>
              <a:gd name="connsiteX1" fmla="*/ 88339 w 1457819"/>
              <a:gd name="connsiteY1" fmla="*/ 484342 h 1241530"/>
              <a:gd name="connsiteX2" fmla="*/ 269768 w 1457819"/>
              <a:gd name="connsiteY2" fmla="*/ 368228 h 1241530"/>
              <a:gd name="connsiteX3" fmla="*/ 447567 w 1457819"/>
              <a:gd name="connsiteY3" fmla="*/ 371857 h 1241530"/>
              <a:gd name="connsiteX4" fmla="*/ 531025 w 1457819"/>
              <a:gd name="connsiteY4" fmla="*/ 335571 h 1241530"/>
              <a:gd name="connsiteX5" fmla="*/ 596339 w 1457819"/>
              <a:gd name="connsiteY5" fmla="*/ 288399 h 1241530"/>
              <a:gd name="connsiteX6" fmla="*/ 700116 w 1457819"/>
              <a:gd name="connsiteY6" fmla="*/ 324685 h 1241530"/>
              <a:gd name="connsiteX7" fmla="*/ 770511 w 1457819"/>
              <a:gd name="connsiteY7" fmla="*/ 260823 h 1241530"/>
              <a:gd name="connsiteX8" fmla="*/ 1024510 w 1457819"/>
              <a:gd name="connsiteY8" fmla="*/ 194057 h 1241530"/>
              <a:gd name="connsiteX9" fmla="*/ 1118853 w 1457819"/>
              <a:gd name="connsiteY9" fmla="*/ 223085 h 1241530"/>
              <a:gd name="connsiteX10" fmla="*/ 1293026 w 1457819"/>
              <a:gd name="connsiteY10" fmla="*/ 70686 h 1241530"/>
              <a:gd name="connsiteX11" fmla="*/ 1335116 w 1457819"/>
              <a:gd name="connsiteY11" fmla="*/ 67782 h 1241530"/>
              <a:gd name="connsiteX12" fmla="*/ 1412042 w 1457819"/>
              <a:gd name="connsiteY12" fmla="*/ 19885 h 1241530"/>
              <a:gd name="connsiteX13" fmla="*/ 1439676 w 1457819"/>
              <a:gd name="connsiteY13" fmla="*/ 0 h 1241530"/>
              <a:gd name="connsiteX14" fmla="*/ 1457819 w 1457819"/>
              <a:gd name="connsiteY14" fmla="*/ 1241530 h 1241530"/>
              <a:gd name="connsiteX15" fmla="*/ 104 w 1457819"/>
              <a:gd name="connsiteY15" fmla="*/ 1234273 h 1241530"/>
              <a:gd name="connsiteX16" fmla="*/ 7361 w 1457819"/>
              <a:gd name="connsiteY16" fmla="*/ 576943 h 1241530"/>
              <a:gd name="connsiteX0" fmla="*/ 7361 w 1457819"/>
              <a:gd name="connsiteY0" fmla="*/ 600601 h 1265188"/>
              <a:gd name="connsiteX1" fmla="*/ 88339 w 1457819"/>
              <a:gd name="connsiteY1" fmla="*/ 508000 h 1265188"/>
              <a:gd name="connsiteX2" fmla="*/ 269768 w 1457819"/>
              <a:gd name="connsiteY2" fmla="*/ 391886 h 1265188"/>
              <a:gd name="connsiteX3" fmla="*/ 447567 w 1457819"/>
              <a:gd name="connsiteY3" fmla="*/ 395515 h 1265188"/>
              <a:gd name="connsiteX4" fmla="*/ 531025 w 1457819"/>
              <a:gd name="connsiteY4" fmla="*/ 359229 h 1265188"/>
              <a:gd name="connsiteX5" fmla="*/ 596339 w 1457819"/>
              <a:gd name="connsiteY5" fmla="*/ 312057 h 1265188"/>
              <a:gd name="connsiteX6" fmla="*/ 700116 w 1457819"/>
              <a:gd name="connsiteY6" fmla="*/ 348343 h 1265188"/>
              <a:gd name="connsiteX7" fmla="*/ 770511 w 1457819"/>
              <a:gd name="connsiteY7" fmla="*/ 284481 h 1265188"/>
              <a:gd name="connsiteX8" fmla="*/ 1024510 w 1457819"/>
              <a:gd name="connsiteY8" fmla="*/ 217715 h 1265188"/>
              <a:gd name="connsiteX9" fmla="*/ 1118853 w 1457819"/>
              <a:gd name="connsiteY9" fmla="*/ 246743 h 1265188"/>
              <a:gd name="connsiteX10" fmla="*/ 1293026 w 1457819"/>
              <a:gd name="connsiteY10" fmla="*/ 94344 h 1265188"/>
              <a:gd name="connsiteX11" fmla="*/ 1335116 w 1457819"/>
              <a:gd name="connsiteY11" fmla="*/ 91440 h 1265188"/>
              <a:gd name="connsiteX12" fmla="*/ 1406236 w 1457819"/>
              <a:gd name="connsiteY12" fmla="*/ 0 h 1265188"/>
              <a:gd name="connsiteX13" fmla="*/ 1439676 w 1457819"/>
              <a:gd name="connsiteY13" fmla="*/ 23658 h 1265188"/>
              <a:gd name="connsiteX14" fmla="*/ 1457819 w 1457819"/>
              <a:gd name="connsiteY14" fmla="*/ 1265188 h 1265188"/>
              <a:gd name="connsiteX15" fmla="*/ 104 w 1457819"/>
              <a:gd name="connsiteY15" fmla="*/ 1257931 h 1265188"/>
              <a:gd name="connsiteX16" fmla="*/ 7361 w 1457819"/>
              <a:gd name="connsiteY16" fmla="*/ 600601 h 1265188"/>
              <a:gd name="connsiteX0" fmla="*/ 7361 w 1457819"/>
              <a:gd name="connsiteY0" fmla="*/ 600601 h 1265188"/>
              <a:gd name="connsiteX1" fmla="*/ 88339 w 1457819"/>
              <a:gd name="connsiteY1" fmla="*/ 508000 h 1265188"/>
              <a:gd name="connsiteX2" fmla="*/ 269768 w 1457819"/>
              <a:gd name="connsiteY2" fmla="*/ 391886 h 1265188"/>
              <a:gd name="connsiteX3" fmla="*/ 447567 w 1457819"/>
              <a:gd name="connsiteY3" fmla="*/ 395515 h 1265188"/>
              <a:gd name="connsiteX4" fmla="*/ 531025 w 1457819"/>
              <a:gd name="connsiteY4" fmla="*/ 359229 h 1265188"/>
              <a:gd name="connsiteX5" fmla="*/ 596339 w 1457819"/>
              <a:gd name="connsiteY5" fmla="*/ 312057 h 1265188"/>
              <a:gd name="connsiteX6" fmla="*/ 700116 w 1457819"/>
              <a:gd name="connsiteY6" fmla="*/ 348343 h 1265188"/>
              <a:gd name="connsiteX7" fmla="*/ 770511 w 1457819"/>
              <a:gd name="connsiteY7" fmla="*/ 284481 h 1265188"/>
              <a:gd name="connsiteX8" fmla="*/ 1024510 w 1457819"/>
              <a:gd name="connsiteY8" fmla="*/ 217715 h 1265188"/>
              <a:gd name="connsiteX9" fmla="*/ 1118853 w 1457819"/>
              <a:gd name="connsiteY9" fmla="*/ 246743 h 1265188"/>
              <a:gd name="connsiteX10" fmla="*/ 1272706 w 1457819"/>
              <a:gd name="connsiteY10" fmla="*/ 85635 h 1265188"/>
              <a:gd name="connsiteX11" fmla="*/ 1335116 w 1457819"/>
              <a:gd name="connsiteY11" fmla="*/ 91440 h 1265188"/>
              <a:gd name="connsiteX12" fmla="*/ 1406236 w 1457819"/>
              <a:gd name="connsiteY12" fmla="*/ 0 h 1265188"/>
              <a:gd name="connsiteX13" fmla="*/ 1439676 w 1457819"/>
              <a:gd name="connsiteY13" fmla="*/ 23658 h 1265188"/>
              <a:gd name="connsiteX14" fmla="*/ 1457819 w 1457819"/>
              <a:gd name="connsiteY14" fmla="*/ 1265188 h 1265188"/>
              <a:gd name="connsiteX15" fmla="*/ 104 w 1457819"/>
              <a:gd name="connsiteY15" fmla="*/ 1257931 h 1265188"/>
              <a:gd name="connsiteX16" fmla="*/ 7361 w 1457819"/>
              <a:gd name="connsiteY16" fmla="*/ 600601 h 1265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457819" h="1265188">
                <a:moveTo>
                  <a:pt x="7361" y="600601"/>
                </a:moveTo>
                <a:lnTo>
                  <a:pt x="88339" y="508000"/>
                </a:lnTo>
                <a:cubicBezTo>
                  <a:pt x="148815" y="469295"/>
                  <a:pt x="209292" y="455991"/>
                  <a:pt x="269768" y="391886"/>
                </a:cubicBezTo>
                <a:lnTo>
                  <a:pt x="447567" y="395515"/>
                </a:lnTo>
                <a:cubicBezTo>
                  <a:pt x="475386" y="383420"/>
                  <a:pt x="514092" y="451153"/>
                  <a:pt x="531025" y="359229"/>
                </a:cubicBezTo>
                <a:cubicBezTo>
                  <a:pt x="556425" y="350762"/>
                  <a:pt x="570939" y="302381"/>
                  <a:pt x="596339" y="312057"/>
                </a:cubicBezTo>
                <a:lnTo>
                  <a:pt x="700116" y="348343"/>
                </a:lnTo>
                <a:lnTo>
                  <a:pt x="770511" y="284481"/>
                </a:lnTo>
                <a:lnTo>
                  <a:pt x="1024510" y="217715"/>
                </a:lnTo>
                <a:lnTo>
                  <a:pt x="1118853" y="246743"/>
                </a:lnTo>
                <a:lnTo>
                  <a:pt x="1272706" y="85635"/>
                </a:lnTo>
                <a:lnTo>
                  <a:pt x="1335116" y="91440"/>
                </a:lnTo>
                <a:lnTo>
                  <a:pt x="1406236" y="0"/>
                </a:lnTo>
                <a:lnTo>
                  <a:pt x="1439676" y="23658"/>
                </a:lnTo>
                <a:lnTo>
                  <a:pt x="1457819" y="1265188"/>
                </a:lnTo>
                <a:lnTo>
                  <a:pt x="104" y="1257931"/>
                </a:lnTo>
                <a:cubicBezTo>
                  <a:pt x="-1106" y="1036402"/>
                  <a:pt x="8571" y="822130"/>
                  <a:pt x="7361" y="600601"/>
                </a:cubicBezTo>
                <a:close/>
              </a:path>
            </a:pathLst>
          </a:cu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363533" y="4352544"/>
            <a:ext cx="964486" cy="1092758"/>
          </a:xfrm>
          <a:custGeom>
            <a:avLst/>
            <a:gdLst>
              <a:gd name="connsiteX0" fmla="*/ 0 w 960698"/>
              <a:gd name="connsiteY0" fmla="*/ 0 h 1092758"/>
              <a:gd name="connsiteX1" fmla="*/ 960698 w 960698"/>
              <a:gd name="connsiteY1" fmla="*/ 0 h 1092758"/>
              <a:gd name="connsiteX2" fmla="*/ 960698 w 960698"/>
              <a:gd name="connsiteY2" fmla="*/ 1092758 h 1092758"/>
              <a:gd name="connsiteX3" fmla="*/ 0 w 960698"/>
              <a:gd name="connsiteY3" fmla="*/ 1092758 h 1092758"/>
              <a:gd name="connsiteX4" fmla="*/ 0 w 960698"/>
              <a:gd name="connsiteY4" fmla="*/ 0 h 1092758"/>
              <a:gd name="connsiteX0" fmla="*/ 0 w 960698"/>
              <a:gd name="connsiteY0" fmla="*/ 0 h 1092758"/>
              <a:gd name="connsiteX1" fmla="*/ 957069 w 960698"/>
              <a:gd name="connsiteY1" fmla="*/ 402771 h 1092758"/>
              <a:gd name="connsiteX2" fmla="*/ 960698 w 960698"/>
              <a:gd name="connsiteY2" fmla="*/ 1092758 h 1092758"/>
              <a:gd name="connsiteX3" fmla="*/ 0 w 960698"/>
              <a:gd name="connsiteY3" fmla="*/ 1092758 h 1092758"/>
              <a:gd name="connsiteX4" fmla="*/ 0 w 960698"/>
              <a:gd name="connsiteY4" fmla="*/ 0 h 1092758"/>
              <a:gd name="connsiteX0" fmla="*/ 0 w 960698"/>
              <a:gd name="connsiteY0" fmla="*/ 0 h 1092758"/>
              <a:gd name="connsiteX1" fmla="*/ 165581 w 960698"/>
              <a:gd name="connsiteY1" fmla="*/ 67056 h 1092758"/>
              <a:gd name="connsiteX2" fmla="*/ 957069 w 960698"/>
              <a:gd name="connsiteY2" fmla="*/ 402771 h 1092758"/>
              <a:gd name="connsiteX3" fmla="*/ 960698 w 960698"/>
              <a:gd name="connsiteY3" fmla="*/ 1092758 h 1092758"/>
              <a:gd name="connsiteX4" fmla="*/ 0 w 960698"/>
              <a:gd name="connsiteY4" fmla="*/ 1092758 h 1092758"/>
              <a:gd name="connsiteX5" fmla="*/ 0 w 960698"/>
              <a:gd name="connsiteY5" fmla="*/ 0 h 1092758"/>
              <a:gd name="connsiteX0" fmla="*/ 0 w 960698"/>
              <a:gd name="connsiteY0" fmla="*/ 0 h 1092758"/>
              <a:gd name="connsiteX1" fmla="*/ 165581 w 960698"/>
              <a:gd name="connsiteY1" fmla="*/ 114227 h 1092758"/>
              <a:gd name="connsiteX2" fmla="*/ 957069 w 960698"/>
              <a:gd name="connsiteY2" fmla="*/ 402771 h 1092758"/>
              <a:gd name="connsiteX3" fmla="*/ 960698 w 960698"/>
              <a:gd name="connsiteY3" fmla="*/ 1092758 h 1092758"/>
              <a:gd name="connsiteX4" fmla="*/ 0 w 960698"/>
              <a:gd name="connsiteY4" fmla="*/ 1092758 h 1092758"/>
              <a:gd name="connsiteX5" fmla="*/ 0 w 960698"/>
              <a:gd name="connsiteY5" fmla="*/ 0 h 1092758"/>
              <a:gd name="connsiteX0" fmla="*/ 0 w 960698"/>
              <a:gd name="connsiteY0" fmla="*/ 0 h 1092758"/>
              <a:gd name="connsiteX1" fmla="*/ 165581 w 960698"/>
              <a:gd name="connsiteY1" fmla="*/ 114227 h 1092758"/>
              <a:gd name="connsiteX2" fmla="*/ 957069 w 960698"/>
              <a:gd name="connsiteY2" fmla="*/ 402771 h 1092758"/>
              <a:gd name="connsiteX3" fmla="*/ 960698 w 960698"/>
              <a:gd name="connsiteY3" fmla="*/ 1092758 h 1092758"/>
              <a:gd name="connsiteX4" fmla="*/ 0 w 960698"/>
              <a:gd name="connsiteY4" fmla="*/ 1092758 h 1092758"/>
              <a:gd name="connsiteX5" fmla="*/ 0 w 960698"/>
              <a:gd name="connsiteY5" fmla="*/ 0 h 1092758"/>
              <a:gd name="connsiteX0" fmla="*/ 0 w 960698"/>
              <a:gd name="connsiteY0" fmla="*/ 0 h 1092758"/>
              <a:gd name="connsiteX1" fmla="*/ 165581 w 960698"/>
              <a:gd name="connsiteY1" fmla="*/ 114227 h 1092758"/>
              <a:gd name="connsiteX2" fmla="*/ 274438 w 960698"/>
              <a:gd name="connsiteY2" fmla="*/ 146885 h 1092758"/>
              <a:gd name="connsiteX3" fmla="*/ 957069 w 960698"/>
              <a:gd name="connsiteY3" fmla="*/ 402771 h 1092758"/>
              <a:gd name="connsiteX4" fmla="*/ 960698 w 960698"/>
              <a:gd name="connsiteY4" fmla="*/ 1092758 h 1092758"/>
              <a:gd name="connsiteX5" fmla="*/ 0 w 960698"/>
              <a:gd name="connsiteY5" fmla="*/ 1092758 h 1092758"/>
              <a:gd name="connsiteX6" fmla="*/ 0 w 960698"/>
              <a:gd name="connsiteY6" fmla="*/ 0 h 1092758"/>
              <a:gd name="connsiteX0" fmla="*/ 0 w 960698"/>
              <a:gd name="connsiteY0" fmla="*/ 0 h 1092758"/>
              <a:gd name="connsiteX1" fmla="*/ 165581 w 960698"/>
              <a:gd name="connsiteY1" fmla="*/ 114227 h 1092758"/>
              <a:gd name="connsiteX2" fmla="*/ 267181 w 960698"/>
              <a:gd name="connsiteY2" fmla="*/ 226714 h 1092758"/>
              <a:gd name="connsiteX3" fmla="*/ 957069 w 960698"/>
              <a:gd name="connsiteY3" fmla="*/ 402771 h 1092758"/>
              <a:gd name="connsiteX4" fmla="*/ 960698 w 960698"/>
              <a:gd name="connsiteY4" fmla="*/ 1092758 h 1092758"/>
              <a:gd name="connsiteX5" fmla="*/ 0 w 960698"/>
              <a:gd name="connsiteY5" fmla="*/ 1092758 h 1092758"/>
              <a:gd name="connsiteX6" fmla="*/ 0 w 960698"/>
              <a:gd name="connsiteY6" fmla="*/ 0 h 1092758"/>
              <a:gd name="connsiteX0" fmla="*/ 0 w 960698"/>
              <a:gd name="connsiteY0" fmla="*/ 0 h 1092758"/>
              <a:gd name="connsiteX1" fmla="*/ 165581 w 960698"/>
              <a:gd name="connsiteY1" fmla="*/ 114227 h 1092758"/>
              <a:gd name="connsiteX2" fmla="*/ 267181 w 960698"/>
              <a:gd name="connsiteY2" fmla="*/ 226714 h 1092758"/>
              <a:gd name="connsiteX3" fmla="*/ 379667 w 960698"/>
              <a:gd name="connsiteY3" fmla="*/ 259370 h 1092758"/>
              <a:gd name="connsiteX4" fmla="*/ 957069 w 960698"/>
              <a:gd name="connsiteY4" fmla="*/ 402771 h 1092758"/>
              <a:gd name="connsiteX5" fmla="*/ 960698 w 960698"/>
              <a:gd name="connsiteY5" fmla="*/ 1092758 h 1092758"/>
              <a:gd name="connsiteX6" fmla="*/ 0 w 960698"/>
              <a:gd name="connsiteY6" fmla="*/ 1092758 h 1092758"/>
              <a:gd name="connsiteX7" fmla="*/ 0 w 960698"/>
              <a:gd name="connsiteY7" fmla="*/ 0 h 1092758"/>
              <a:gd name="connsiteX0" fmla="*/ 0 w 960698"/>
              <a:gd name="connsiteY0" fmla="*/ 0 h 1092758"/>
              <a:gd name="connsiteX1" fmla="*/ 165581 w 960698"/>
              <a:gd name="connsiteY1" fmla="*/ 114227 h 1092758"/>
              <a:gd name="connsiteX2" fmla="*/ 267181 w 960698"/>
              <a:gd name="connsiteY2" fmla="*/ 226714 h 1092758"/>
              <a:gd name="connsiteX3" fmla="*/ 379667 w 960698"/>
              <a:gd name="connsiteY3" fmla="*/ 259370 h 1092758"/>
              <a:gd name="connsiteX4" fmla="*/ 336124 w 960698"/>
              <a:gd name="connsiteY4" fmla="*/ 175913 h 1092758"/>
              <a:gd name="connsiteX5" fmla="*/ 957069 w 960698"/>
              <a:gd name="connsiteY5" fmla="*/ 402771 h 1092758"/>
              <a:gd name="connsiteX6" fmla="*/ 960698 w 960698"/>
              <a:gd name="connsiteY6" fmla="*/ 1092758 h 1092758"/>
              <a:gd name="connsiteX7" fmla="*/ 0 w 960698"/>
              <a:gd name="connsiteY7" fmla="*/ 1092758 h 1092758"/>
              <a:gd name="connsiteX8" fmla="*/ 0 w 960698"/>
              <a:gd name="connsiteY8"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957069 w 960698"/>
              <a:gd name="connsiteY5" fmla="*/ 402771 h 1092758"/>
              <a:gd name="connsiteX6" fmla="*/ 960698 w 960698"/>
              <a:gd name="connsiteY6" fmla="*/ 1092758 h 1092758"/>
              <a:gd name="connsiteX7" fmla="*/ 0 w 960698"/>
              <a:gd name="connsiteY7" fmla="*/ 1092758 h 1092758"/>
              <a:gd name="connsiteX8" fmla="*/ 0 w 960698"/>
              <a:gd name="connsiteY8"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44981 w 960698"/>
              <a:gd name="connsiteY5" fmla="*/ 215827 h 1092758"/>
              <a:gd name="connsiteX6" fmla="*/ 957069 w 960698"/>
              <a:gd name="connsiteY6" fmla="*/ 402771 h 1092758"/>
              <a:gd name="connsiteX7" fmla="*/ 960698 w 960698"/>
              <a:gd name="connsiteY7" fmla="*/ 1092758 h 1092758"/>
              <a:gd name="connsiteX8" fmla="*/ 0 w 960698"/>
              <a:gd name="connsiteY8" fmla="*/ 1092758 h 1092758"/>
              <a:gd name="connsiteX9" fmla="*/ 0 w 960698"/>
              <a:gd name="connsiteY9"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63124 w 960698"/>
              <a:gd name="connsiteY5" fmla="*/ 317427 h 1092758"/>
              <a:gd name="connsiteX6" fmla="*/ 957069 w 960698"/>
              <a:gd name="connsiteY6" fmla="*/ 402771 h 1092758"/>
              <a:gd name="connsiteX7" fmla="*/ 960698 w 960698"/>
              <a:gd name="connsiteY7" fmla="*/ 1092758 h 1092758"/>
              <a:gd name="connsiteX8" fmla="*/ 0 w 960698"/>
              <a:gd name="connsiteY8" fmla="*/ 1092758 h 1092758"/>
              <a:gd name="connsiteX9" fmla="*/ 0 w 960698"/>
              <a:gd name="connsiteY9"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63124 w 960698"/>
              <a:gd name="connsiteY5" fmla="*/ 317427 h 1092758"/>
              <a:gd name="connsiteX6" fmla="*/ 957069 w 960698"/>
              <a:gd name="connsiteY6" fmla="*/ 402771 h 1092758"/>
              <a:gd name="connsiteX7" fmla="*/ 960698 w 960698"/>
              <a:gd name="connsiteY7" fmla="*/ 1092758 h 1092758"/>
              <a:gd name="connsiteX8" fmla="*/ 0 w 960698"/>
              <a:gd name="connsiteY8" fmla="*/ 1092758 h 1092758"/>
              <a:gd name="connsiteX9" fmla="*/ 0 w 960698"/>
              <a:gd name="connsiteY9"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63124 w 960698"/>
              <a:gd name="connsiteY5" fmla="*/ 317427 h 1092758"/>
              <a:gd name="connsiteX6" fmla="*/ 677210 w 960698"/>
              <a:gd name="connsiteY6" fmla="*/ 346456 h 1092758"/>
              <a:gd name="connsiteX7" fmla="*/ 957069 w 960698"/>
              <a:gd name="connsiteY7" fmla="*/ 402771 h 1092758"/>
              <a:gd name="connsiteX8" fmla="*/ 960698 w 960698"/>
              <a:gd name="connsiteY8" fmla="*/ 1092758 h 1092758"/>
              <a:gd name="connsiteX9" fmla="*/ 0 w 960698"/>
              <a:gd name="connsiteY9" fmla="*/ 1092758 h 1092758"/>
              <a:gd name="connsiteX10" fmla="*/ 0 w 960698"/>
              <a:gd name="connsiteY10"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63124 w 960698"/>
              <a:gd name="connsiteY5" fmla="*/ 317427 h 1092758"/>
              <a:gd name="connsiteX6" fmla="*/ 528438 w 960698"/>
              <a:gd name="connsiteY6" fmla="*/ 241227 h 1092758"/>
              <a:gd name="connsiteX7" fmla="*/ 957069 w 960698"/>
              <a:gd name="connsiteY7" fmla="*/ 402771 h 1092758"/>
              <a:gd name="connsiteX8" fmla="*/ 960698 w 960698"/>
              <a:gd name="connsiteY8" fmla="*/ 1092758 h 1092758"/>
              <a:gd name="connsiteX9" fmla="*/ 0 w 960698"/>
              <a:gd name="connsiteY9" fmla="*/ 1092758 h 1092758"/>
              <a:gd name="connsiteX10" fmla="*/ 0 w 960698"/>
              <a:gd name="connsiteY10"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63124 w 960698"/>
              <a:gd name="connsiteY5" fmla="*/ 317427 h 1092758"/>
              <a:gd name="connsiteX6" fmla="*/ 528438 w 960698"/>
              <a:gd name="connsiteY6" fmla="*/ 241227 h 1092758"/>
              <a:gd name="connsiteX7" fmla="*/ 709867 w 960698"/>
              <a:gd name="connsiteY7" fmla="*/ 310170 h 1092758"/>
              <a:gd name="connsiteX8" fmla="*/ 957069 w 960698"/>
              <a:gd name="connsiteY8" fmla="*/ 402771 h 1092758"/>
              <a:gd name="connsiteX9" fmla="*/ 960698 w 960698"/>
              <a:gd name="connsiteY9" fmla="*/ 1092758 h 1092758"/>
              <a:gd name="connsiteX10" fmla="*/ 0 w 960698"/>
              <a:gd name="connsiteY10" fmla="*/ 1092758 h 1092758"/>
              <a:gd name="connsiteX11" fmla="*/ 0 w 960698"/>
              <a:gd name="connsiteY11"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63124 w 960698"/>
              <a:gd name="connsiteY5" fmla="*/ 317427 h 1092758"/>
              <a:gd name="connsiteX6" fmla="*/ 528438 w 960698"/>
              <a:gd name="connsiteY6" fmla="*/ 241227 h 1092758"/>
              <a:gd name="connsiteX7" fmla="*/ 655438 w 960698"/>
              <a:gd name="connsiteY7" fmla="*/ 284770 h 1092758"/>
              <a:gd name="connsiteX8" fmla="*/ 957069 w 960698"/>
              <a:gd name="connsiteY8" fmla="*/ 402771 h 1092758"/>
              <a:gd name="connsiteX9" fmla="*/ 960698 w 960698"/>
              <a:gd name="connsiteY9" fmla="*/ 1092758 h 1092758"/>
              <a:gd name="connsiteX10" fmla="*/ 0 w 960698"/>
              <a:gd name="connsiteY10" fmla="*/ 1092758 h 1092758"/>
              <a:gd name="connsiteX11" fmla="*/ 0 w 960698"/>
              <a:gd name="connsiteY11"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63124 w 960698"/>
              <a:gd name="connsiteY5" fmla="*/ 317427 h 1092758"/>
              <a:gd name="connsiteX6" fmla="*/ 528438 w 960698"/>
              <a:gd name="connsiteY6" fmla="*/ 241227 h 1092758"/>
              <a:gd name="connsiteX7" fmla="*/ 655438 w 960698"/>
              <a:gd name="connsiteY7" fmla="*/ 284770 h 1092758"/>
              <a:gd name="connsiteX8" fmla="*/ 793324 w 960698"/>
              <a:gd name="connsiteY8" fmla="*/ 335570 h 1092758"/>
              <a:gd name="connsiteX9" fmla="*/ 957069 w 960698"/>
              <a:gd name="connsiteY9" fmla="*/ 402771 h 1092758"/>
              <a:gd name="connsiteX10" fmla="*/ 960698 w 960698"/>
              <a:gd name="connsiteY10" fmla="*/ 1092758 h 1092758"/>
              <a:gd name="connsiteX11" fmla="*/ 0 w 960698"/>
              <a:gd name="connsiteY11" fmla="*/ 1092758 h 1092758"/>
              <a:gd name="connsiteX12" fmla="*/ 0 w 960698"/>
              <a:gd name="connsiteY12" fmla="*/ 0 h 1092758"/>
              <a:gd name="connsiteX0" fmla="*/ 0 w 960698"/>
              <a:gd name="connsiteY0" fmla="*/ 0 h 1092758"/>
              <a:gd name="connsiteX1" fmla="*/ 165581 w 960698"/>
              <a:gd name="connsiteY1" fmla="*/ 114227 h 1092758"/>
              <a:gd name="connsiteX2" fmla="*/ 267181 w 960698"/>
              <a:gd name="connsiteY2" fmla="*/ 226714 h 1092758"/>
              <a:gd name="connsiteX3" fmla="*/ 303467 w 960698"/>
              <a:gd name="connsiteY3" fmla="*/ 168656 h 1092758"/>
              <a:gd name="connsiteX4" fmla="*/ 336124 w 960698"/>
              <a:gd name="connsiteY4" fmla="*/ 175913 h 1092758"/>
              <a:gd name="connsiteX5" fmla="*/ 463124 w 960698"/>
              <a:gd name="connsiteY5" fmla="*/ 317427 h 1092758"/>
              <a:gd name="connsiteX6" fmla="*/ 528438 w 960698"/>
              <a:gd name="connsiteY6" fmla="*/ 241227 h 1092758"/>
              <a:gd name="connsiteX7" fmla="*/ 655438 w 960698"/>
              <a:gd name="connsiteY7" fmla="*/ 284770 h 1092758"/>
              <a:gd name="connsiteX8" fmla="*/ 786066 w 960698"/>
              <a:gd name="connsiteY8" fmla="*/ 458942 h 1092758"/>
              <a:gd name="connsiteX9" fmla="*/ 957069 w 960698"/>
              <a:gd name="connsiteY9" fmla="*/ 402771 h 1092758"/>
              <a:gd name="connsiteX10" fmla="*/ 960698 w 960698"/>
              <a:gd name="connsiteY10" fmla="*/ 1092758 h 1092758"/>
              <a:gd name="connsiteX11" fmla="*/ 0 w 960698"/>
              <a:gd name="connsiteY11" fmla="*/ 1092758 h 1092758"/>
              <a:gd name="connsiteX12" fmla="*/ 0 w 960698"/>
              <a:gd name="connsiteY12" fmla="*/ 0 h 1092758"/>
              <a:gd name="connsiteX0" fmla="*/ 0 w 964486"/>
              <a:gd name="connsiteY0" fmla="*/ 0 h 1092758"/>
              <a:gd name="connsiteX1" fmla="*/ 165581 w 964486"/>
              <a:gd name="connsiteY1" fmla="*/ 114227 h 1092758"/>
              <a:gd name="connsiteX2" fmla="*/ 267181 w 964486"/>
              <a:gd name="connsiteY2" fmla="*/ 226714 h 1092758"/>
              <a:gd name="connsiteX3" fmla="*/ 303467 w 964486"/>
              <a:gd name="connsiteY3" fmla="*/ 168656 h 1092758"/>
              <a:gd name="connsiteX4" fmla="*/ 336124 w 964486"/>
              <a:gd name="connsiteY4" fmla="*/ 175913 h 1092758"/>
              <a:gd name="connsiteX5" fmla="*/ 463124 w 964486"/>
              <a:gd name="connsiteY5" fmla="*/ 317427 h 1092758"/>
              <a:gd name="connsiteX6" fmla="*/ 528438 w 964486"/>
              <a:gd name="connsiteY6" fmla="*/ 241227 h 1092758"/>
              <a:gd name="connsiteX7" fmla="*/ 655438 w 964486"/>
              <a:gd name="connsiteY7" fmla="*/ 284770 h 1092758"/>
              <a:gd name="connsiteX8" fmla="*/ 786066 w 964486"/>
              <a:gd name="connsiteY8" fmla="*/ 458942 h 1092758"/>
              <a:gd name="connsiteX9" fmla="*/ 964326 w 964486"/>
              <a:gd name="connsiteY9" fmla="*/ 439056 h 1092758"/>
              <a:gd name="connsiteX10" fmla="*/ 960698 w 964486"/>
              <a:gd name="connsiteY10" fmla="*/ 1092758 h 1092758"/>
              <a:gd name="connsiteX11" fmla="*/ 0 w 964486"/>
              <a:gd name="connsiteY11" fmla="*/ 1092758 h 1092758"/>
              <a:gd name="connsiteX12" fmla="*/ 0 w 964486"/>
              <a:gd name="connsiteY12" fmla="*/ 0 h 1092758"/>
              <a:gd name="connsiteX0" fmla="*/ 0 w 964486"/>
              <a:gd name="connsiteY0" fmla="*/ 0 h 1092758"/>
              <a:gd name="connsiteX1" fmla="*/ 165581 w 964486"/>
              <a:gd name="connsiteY1" fmla="*/ 114227 h 1092758"/>
              <a:gd name="connsiteX2" fmla="*/ 267181 w 964486"/>
              <a:gd name="connsiteY2" fmla="*/ 226714 h 1092758"/>
              <a:gd name="connsiteX3" fmla="*/ 303467 w 964486"/>
              <a:gd name="connsiteY3" fmla="*/ 168656 h 1092758"/>
              <a:gd name="connsiteX4" fmla="*/ 336124 w 964486"/>
              <a:gd name="connsiteY4" fmla="*/ 175913 h 1092758"/>
              <a:gd name="connsiteX5" fmla="*/ 463124 w 964486"/>
              <a:gd name="connsiteY5" fmla="*/ 317427 h 1092758"/>
              <a:gd name="connsiteX6" fmla="*/ 528438 w 964486"/>
              <a:gd name="connsiteY6" fmla="*/ 241227 h 1092758"/>
              <a:gd name="connsiteX7" fmla="*/ 655438 w 964486"/>
              <a:gd name="connsiteY7" fmla="*/ 284770 h 1092758"/>
              <a:gd name="connsiteX8" fmla="*/ 786066 w 964486"/>
              <a:gd name="connsiteY8" fmla="*/ 458942 h 1092758"/>
              <a:gd name="connsiteX9" fmla="*/ 858638 w 964486"/>
              <a:gd name="connsiteY9" fmla="*/ 444427 h 1092758"/>
              <a:gd name="connsiteX10" fmla="*/ 964326 w 964486"/>
              <a:gd name="connsiteY10" fmla="*/ 439056 h 1092758"/>
              <a:gd name="connsiteX11" fmla="*/ 960698 w 964486"/>
              <a:gd name="connsiteY11" fmla="*/ 1092758 h 1092758"/>
              <a:gd name="connsiteX12" fmla="*/ 0 w 964486"/>
              <a:gd name="connsiteY12" fmla="*/ 1092758 h 1092758"/>
              <a:gd name="connsiteX13" fmla="*/ 0 w 964486"/>
              <a:gd name="connsiteY13" fmla="*/ 0 h 1092758"/>
              <a:gd name="connsiteX0" fmla="*/ 0 w 964486"/>
              <a:gd name="connsiteY0" fmla="*/ 0 h 1092758"/>
              <a:gd name="connsiteX1" fmla="*/ 165581 w 964486"/>
              <a:gd name="connsiteY1" fmla="*/ 114227 h 1092758"/>
              <a:gd name="connsiteX2" fmla="*/ 267181 w 964486"/>
              <a:gd name="connsiteY2" fmla="*/ 226714 h 1092758"/>
              <a:gd name="connsiteX3" fmla="*/ 303467 w 964486"/>
              <a:gd name="connsiteY3" fmla="*/ 168656 h 1092758"/>
              <a:gd name="connsiteX4" fmla="*/ 336124 w 964486"/>
              <a:gd name="connsiteY4" fmla="*/ 175913 h 1092758"/>
              <a:gd name="connsiteX5" fmla="*/ 463124 w 964486"/>
              <a:gd name="connsiteY5" fmla="*/ 317427 h 1092758"/>
              <a:gd name="connsiteX6" fmla="*/ 528438 w 964486"/>
              <a:gd name="connsiteY6" fmla="*/ 241227 h 1092758"/>
              <a:gd name="connsiteX7" fmla="*/ 655438 w 964486"/>
              <a:gd name="connsiteY7" fmla="*/ 284770 h 1092758"/>
              <a:gd name="connsiteX8" fmla="*/ 786066 w 964486"/>
              <a:gd name="connsiteY8" fmla="*/ 458942 h 1092758"/>
              <a:gd name="connsiteX9" fmla="*/ 829609 w 964486"/>
              <a:gd name="connsiteY9" fmla="*/ 389999 h 1092758"/>
              <a:gd name="connsiteX10" fmla="*/ 964326 w 964486"/>
              <a:gd name="connsiteY10" fmla="*/ 439056 h 1092758"/>
              <a:gd name="connsiteX11" fmla="*/ 960698 w 964486"/>
              <a:gd name="connsiteY11" fmla="*/ 1092758 h 1092758"/>
              <a:gd name="connsiteX12" fmla="*/ 0 w 964486"/>
              <a:gd name="connsiteY12" fmla="*/ 1092758 h 1092758"/>
              <a:gd name="connsiteX13" fmla="*/ 0 w 964486"/>
              <a:gd name="connsiteY13" fmla="*/ 0 h 1092758"/>
              <a:gd name="connsiteX0" fmla="*/ 0 w 964486"/>
              <a:gd name="connsiteY0" fmla="*/ 0 h 1092758"/>
              <a:gd name="connsiteX1" fmla="*/ 165581 w 964486"/>
              <a:gd name="connsiteY1" fmla="*/ 114227 h 1092758"/>
              <a:gd name="connsiteX2" fmla="*/ 267181 w 964486"/>
              <a:gd name="connsiteY2" fmla="*/ 226714 h 1092758"/>
              <a:gd name="connsiteX3" fmla="*/ 303467 w 964486"/>
              <a:gd name="connsiteY3" fmla="*/ 168656 h 1092758"/>
              <a:gd name="connsiteX4" fmla="*/ 336124 w 964486"/>
              <a:gd name="connsiteY4" fmla="*/ 175913 h 1092758"/>
              <a:gd name="connsiteX5" fmla="*/ 463124 w 964486"/>
              <a:gd name="connsiteY5" fmla="*/ 317427 h 1092758"/>
              <a:gd name="connsiteX6" fmla="*/ 528438 w 964486"/>
              <a:gd name="connsiteY6" fmla="*/ 241227 h 1092758"/>
              <a:gd name="connsiteX7" fmla="*/ 655438 w 964486"/>
              <a:gd name="connsiteY7" fmla="*/ 284770 h 1092758"/>
              <a:gd name="connsiteX8" fmla="*/ 786066 w 964486"/>
              <a:gd name="connsiteY8" fmla="*/ 458942 h 1092758"/>
              <a:gd name="connsiteX9" fmla="*/ 829609 w 964486"/>
              <a:gd name="connsiteY9" fmla="*/ 389999 h 1092758"/>
              <a:gd name="connsiteX10" fmla="*/ 964326 w 964486"/>
              <a:gd name="connsiteY10" fmla="*/ 439056 h 1092758"/>
              <a:gd name="connsiteX11" fmla="*/ 960698 w 964486"/>
              <a:gd name="connsiteY11" fmla="*/ 1092758 h 1092758"/>
              <a:gd name="connsiteX12" fmla="*/ 0 w 964486"/>
              <a:gd name="connsiteY12" fmla="*/ 1092758 h 1092758"/>
              <a:gd name="connsiteX13" fmla="*/ 0 w 964486"/>
              <a:gd name="connsiteY13" fmla="*/ 0 h 1092758"/>
              <a:gd name="connsiteX0" fmla="*/ 0 w 964486"/>
              <a:gd name="connsiteY0" fmla="*/ 0 h 1092758"/>
              <a:gd name="connsiteX1" fmla="*/ 165581 w 964486"/>
              <a:gd name="connsiteY1" fmla="*/ 114227 h 1092758"/>
              <a:gd name="connsiteX2" fmla="*/ 201867 w 964486"/>
              <a:gd name="connsiteY2" fmla="*/ 150513 h 1092758"/>
              <a:gd name="connsiteX3" fmla="*/ 267181 w 964486"/>
              <a:gd name="connsiteY3" fmla="*/ 226714 h 1092758"/>
              <a:gd name="connsiteX4" fmla="*/ 303467 w 964486"/>
              <a:gd name="connsiteY4" fmla="*/ 168656 h 1092758"/>
              <a:gd name="connsiteX5" fmla="*/ 336124 w 964486"/>
              <a:gd name="connsiteY5" fmla="*/ 175913 h 1092758"/>
              <a:gd name="connsiteX6" fmla="*/ 463124 w 964486"/>
              <a:gd name="connsiteY6" fmla="*/ 317427 h 1092758"/>
              <a:gd name="connsiteX7" fmla="*/ 528438 w 964486"/>
              <a:gd name="connsiteY7" fmla="*/ 241227 h 1092758"/>
              <a:gd name="connsiteX8" fmla="*/ 655438 w 964486"/>
              <a:gd name="connsiteY8" fmla="*/ 284770 h 1092758"/>
              <a:gd name="connsiteX9" fmla="*/ 786066 w 964486"/>
              <a:gd name="connsiteY9" fmla="*/ 458942 h 1092758"/>
              <a:gd name="connsiteX10" fmla="*/ 829609 w 964486"/>
              <a:gd name="connsiteY10" fmla="*/ 389999 h 1092758"/>
              <a:gd name="connsiteX11" fmla="*/ 964326 w 964486"/>
              <a:gd name="connsiteY11" fmla="*/ 439056 h 1092758"/>
              <a:gd name="connsiteX12" fmla="*/ 960698 w 964486"/>
              <a:gd name="connsiteY12" fmla="*/ 1092758 h 1092758"/>
              <a:gd name="connsiteX13" fmla="*/ 0 w 964486"/>
              <a:gd name="connsiteY13" fmla="*/ 1092758 h 1092758"/>
              <a:gd name="connsiteX14" fmla="*/ 0 w 964486"/>
              <a:gd name="connsiteY14" fmla="*/ 0 h 1092758"/>
              <a:gd name="connsiteX0" fmla="*/ 0 w 964486"/>
              <a:gd name="connsiteY0" fmla="*/ 0 h 1092758"/>
              <a:gd name="connsiteX1" fmla="*/ 165581 w 964486"/>
              <a:gd name="connsiteY1" fmla="*/ 114227 h 1092758"/>
              <a:gd name="connsiteX2" fmla="*/ 216381 w 964486"/>
              <a:gd name="connsiteY2" fmla="*/ 92455 h 1092758"/>
              <a:gd name="connsiteX3" fmla="*/ 267181 w 964486"/>
              <a:gd name="connsiteY3" fmla="*/ 226714 h 1092758"/>
              <a:gd name="connsiteX4" fmla="*/ 303467 w 964486"/>
              <a:gd name="connsiteY4" fmla="*/ 168656 h 1092758"/>
              <a:gd name="connsiteX5" fmla="*/ 336124 w 964486"/>
              <a:gd name="connsiteY5" fmla="*/ 175913 h 1092758"/>
              <a:gd name="connsiteX6" fmla="*/ 463124 w 964486"/>
              <a:gd name="connsiteY6" fmla="*/ 317427 h 1092758"/>
              <a:gd name="connsiteX7" fmla="*/ 528438 w 964486"/>
              <a:gd name="connsiteY7" fmla="*/ 241227 h 1092758"/>
              <a:gd name="connsiteX8" fmla="*/ 655438 w 964486"/>
              <a:gd name="connsiteY8" fmla="*/ 284770 h 1092758"/>
              <a:gd name="connsiteX9" fmla="*/ 786066 w 964486"/>
              <a:gd name="connsiteY9" fmla="*/ 458942 h 1092758"/>
              <a:gd name="connsiteX10" fmla="*/ 829609 w 964486"/>
              <a:gd name="connsiteY10" fmla="*/ 389999 h 1092758"/>
              <a:gd name="connsiteX11" fmla="*/ 964326 w 964486"/>
              <a:gd name="connsiteY11" fmla="*/ 439056 h 1092758"/>
              <a:gd name="connsiteX12" fmla="*/ 960698 w 964486"/>
              <a:gd name="connsiteY12" fmla="*/ 1092758 h 1092758"/>
              <a:gd name="connsiteX13" fmla="*/ 0 w 964486"/>
              <a:gd name="connsiteY13" fmla="*/ 1092758 h 1092758"/>
              <a:gd name="connsiteX14" fmla="*/ 0 w 964486"/>
              <a:gd name="connsiteY14" fmla="*/ 0 h 1092758"/>
              <a:gd name="connsiteX0" fmla="*/ 0 w 964486"/>
              <a:gd name="connsiteY0" fmla="*/ 0 h 1092758"/>
              <a:gd name="connsiteX1" fmla="*/ 165581 w 964486"/>
              <a:gd name="connsiteY1" fmla="*/ 114227 h 1092758"/>
              <a:gd name="connsiteX2" fmla="*/ 216381 w 964486"/>
              <a:gd name="connsiteY2" fmla="*/ 92455 h 1092758"/>
              <a:gd name="connsiteX3" fmla="*/ 267181 w 964486"/>
              <a:gd name="connsiteY3" fmla="*/ 226714 h 1092758"/>
              <a:gd name="connsiteX4" fmla="*/ 303467 w 964486"/>
              <a:gd name="connsiteY4" fmla="*/ 168656 h 1092758"/>
              <a:gd name="connsiteX5" fmla="*/ 336124 w 964486"/>
              <a:gd name="connsiteY5" fmla="*/ 175913 h 1092758"/>
              <a:gd name="connsiteX6" fmla="*/ 463124 w 964486"/>
              <a:gd name="connsiteY6" fmla="*/ 317427 h 1092758"/>
              <a:gd name="connsiteX7" fmla="*/ 496506 w 964486"/>
              <a:gd name="connsiteY7" fmla="*/ 238324 h 1092758"/>
              <a:gd name="connsiteX8" fmla="*/ 655438 w 964486"/>
              <a:gd name="connsiteY8" fmla="*/ 284770 h 1092758"/>
              <a:gd name="connsiteX9" fmla="*/ 786066 w 964486"/>
              <a:gd name="connsiteY9" fmla="*/ 458942 h 1092758"/>
              <a:gd name="connsiteX10" fmla="*/ 829609 w 964486"/>
              <a:gd name="connsiteY10" fmla="*/ 389999 h 1092758"/>
              <a:gd name="connsiteX11" fmla="*/ 964326 w 964486"/>
              <a:gd name="connsiteY11" fmla="*/ 439056 h 1092758"/>
              <a:gd name="connsiteX12" fmla="*/ 960698 w 964486"/>
              <a:gd name="connsiteY12" fmla="*/ 1092758 h 1092758"/>
              <a:gd name="connsiteX13" fmla="*/ 0 w 964486"/>
              <a:gd name="connsiteY13" fmla="*/ 1092758 h 1092758"/>
              <a:gd name="connsiteX14" fmla="*/ 0 w 964486"/>
              <a:gd name="connsiteY14" fmla="*/ 0 h 1092758"/>
              <a:gd name="connsiteX0" fmla="*/ 0 w 964486"/>
              <a:gd name="connsiteY0" fmla="*/ 0 h 1092758"/>
              <a:gd name="connsiteX1" fmla="*/ 165581 w 964486"/>
              <a:gd name="connsiteY1" fmla="*/ 114227 h 1092758"/>
              <a:gd name="connsiteX2" fmla="*/ 216381 w 964486"/>
              <a:gd name="connsiteY2" fmla="*/ 92455 h 1092758"/>
              <a:gd name="connsiteX3" fmla="*/ 267181 w 964486"/>
              <a:gd name="connsiteY3" fmla="*/ 226714 h 1092758"/>
              <a:gd name="connsiteX4" fmla="*/ 303467 w 964486"/>
              <a:gd name="connsiteY4" fmla="*/ 168656 h 1092758"/>
              <a:gd name="connsiteX5" fmla="*/ 336124 w 964486"/>
              <a:gd name="connsiteY5" fmla="*/ 175913 h 1092758"/>
              <a:gd name="connsiteX6" fmla="*/ 463124 w 964486"/>
              <a:gd name="connsiteY6" fmla="*/ 317427 h 1092758"/>
              <a:gd name="connsiteX7" fmla="*/ 496506 w 964486"/>
              <a:gd name="connsiteY7" fmla="*/ 238324 h 1092758"/>
              <a:gd name="connsiteX8" fmla="*/ 600284 w 964486"/>
              <a:gd name="connsiteY8" fmla="*/ 274610 h 1092758"/>
              <a:gd name="connsiteX9" fmla="*/ 655438 w 964486"/>
              <a:gd name="connsiteY9" fmla="*/ 284770 h 1092758"/>
              <a:gd name="connsiteX10" fmla="*/ 786066 w 964486"/>
              <a:gd name="connsiteY10" fmla="*/ 458942 h 1092758"/>
              <a:gd name="connsiteX11" fmla="*/ 829609 w 964486"/>
              <a:gd name="connsiteY11" fmla="*/ 389999 h 1092758"/>
              <a:gd name="connsiteX12" fmla="*/ 964326 w 964486"/>
              <a:gd name="connsiteY12" fmla="*/ 439056 h 1092758"/>
              <a:gd name="connsiteX13" fmla="*/ 960698 w 964486"/>
              <a:gd name="connsiteY13" fmla="*/ 1092758 h 1092758"/>
              <a:gd name="connsiteX14" fmla="*/ 0 w 964486"/>
              <a:gd name="connsiteY14" fmla="*/ 1092758 h 1092758"/>
              <a:gd name="connsiteX15" fmla="*/ 0 w 964486"/>
              <a:gd name="connsiteY15" fmla="*/ 0 h 1092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64486" h="1092758">
                <a:moveTo>
                  <a:pt x="0" y="0"/>
                </a:moveTo>
                <a:cubicBezTo>
                  <a:pt x="55194" y="38076"/>
                  <a:pt x="81358" y="-21821"/>
                  <a:pt x="165581" y="114227"/>
                </a:cubicBezTo>
                <a:lnTo>
                  <a:pt x="216381" y="92455"/>
                </a:lnTo>
                <a:lnTo>
                  <a:pt x="267181" y="226714"/>
                </a:lnTo>
                <a:lnTo>
                  <a:pt x="303467" y="168656"/>
                </a:lnTo>
                <a:cubicBezTo>
                  <a:pt x="307096" y="167447"/>
                  <a:pt x="332495" y="177122"/>
                  <a:pt x="336124" y="175913"/>
                </a:cubicBezTo>
                <a:cubicBezTo>
                  <a:pt x="378457" y="223084"/>
                  <a:pt x="384506" y="190428"/>
                  <a:pt x="463124" y="317427"/>
                </a:cubicBezTo>
                <a:lnTo>
                  <a:pt x="496506" y="238324"/>
                </a:lnTo>
                <a:lnTo>
                  <a:pt x="600284" y="274610"/>
                </a:lnTo>
                <a:lnTo>
                  <a:pt x="655438" y="284770"/>
                </a:lnTo>
                <a:lnTo>
                  <a:pt x="786066" y="458942"/>
                </a:lnTo>
                <a:lnTo>
                  <a:pt x="829609" y="389999"/>
                </a:lnTo>
                <a:cubicBezTo>
                  <a:pt x="921687" y="482551"/>
                  <a:pt x="919420" y="422704"/>
                  <a:pt x="964326" y="439056"/>
                </a:cubicBezTo>
                <a:cubicBezTo>
                  <a:pt x="965536" y="669052"/>
                  <a:pt x="959488" y="862762"/>
                  <a:pt x="960698" y="1092758"/>
                </a:cubicBezTo>
                <a:lnTo>
                  <a:pt x="0" y="1092758"/>
                </a:lnTo>
                <a:lnTo>
                  <a:pt x="0" y="0"/>
                </a:lnTo>
                <a:close/>
              </a:path>
            </a:pathLst>
          </a:cu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353076" y="4360945"/>
            <a:ext cx="0" cy="108125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322518" y="4360945"/>
            <a:ext cx="0" cy="108125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769824" y="4170019"/>
            <a:ext cx="0" cy="12721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344978" y="4170019"/>
            <a:ext cx="0" cy="1272176"/>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8312" y="240271"/>
            <a:ext cx="8221664" cy="710303"/>
          </a:xfrm>
        </p:spPr>
        <p:txBody>
          <a:bodyPr anchor="ctr">
            <a:normAutofit/>
          </a:bodyPr>
          <a:lstStyle/>
          <a:p>
            <a:r>
              <a:rPr lang="en-US" sz="2400" dirty="0">
                <a:solidFill>
                  <a:schemeClr val="bg1"/>
                </a:solidFill>
              </a:rPr>
              <a:t>Alice is concerned about another market downturn</a:t>
            </a:r>
          </a:p>
        </p:txBody>
      </p:sp>
      <p:sp>
        <p:nvSpPr>
          <p:cNvPr id="9" name="TextBox 8"/>
          <p:cNvSpPr txBox="1"/>
          <p:nvPr/>
        </p:nvSpPr>
        <p:spPr>
          <a:xfrm>
            <a:off x="2725570" y="6293356"/>
            <a:ext cx="5706836" cy="215444"/>
          </a:xfrm>
          <a:prstGeom prst="rect">
            <a:avLst/>
          </a:prstGeom>
          <a:noFill/>
        </p:spPr>
        <p:txBody>
          <a:bodyPr wrap="square" rtlCol="0">
            <a:spAutoFit/>
          </a:bodyPr>
          <a:lstStyle/>
          <a:p>
            <a:pPr algn="r" fontAlgn="base">
              <a:spcBef>
                <a:spcPct val="0"/>
              </a:spcBef>
              <a:spcAft>
                <a:spcPct val="0"/>
              </a:spcAft>
            </a:pPr>
            <a:r>
              <a:rPr lang="en-US" sz="800" dirty="0">
                <a:solidFill>
                  <a:schemeClr val="bg1">
                    <a:lumMod val="50000"/>
                  </a:schemeClr>
                </a:solidFill>
              </a:rPr>
              <a:t>Source: Morningstar</a:t>
            </a:r>
            <a:endParaRPr lang="en-US" sz="1000" dirty="0">
              <a:solidFill>
                <a:schemeClr val="bg1">
                  <a:lumMod val="50000"/>
                </a:schemeClr>
              </a:solidFill>
            </a:endParaRPr>
          </a:p>
        </p:txBody>
      </p:sp>
      <p:graphicFrame>
        <p:nvGraphicFramePr>
          <p:cNvPr id="8" name="Chart 7"/>
          <p:cNvGraphicFramePr>
            <a:graphicFrameLocks noGrp="1"/>
          </p:cNvGraphicFramePr>
          <p:nvPr>
            <p:extLst>
              <p:ext uri="{D42A27DB-BD31-4B8C-83A1-F6EECF244321}">
                <p14:modId xmlns:p14="http://schemas.microsoft.com/office/powerpoint/2010/main" val="514827278"/>
              </p:ext>
            </p:extLst>
          </p:nvPr>
        </p:nvGraphicFramePr>
        <p:xfrm>
          <a:off x="610148" y="1078471"/>
          <a:ext cx="7977798" cy="4928553"/>
        </p:xfrm>
        <a:graphic>
          <a:graphicData uri="http://schemas.openxmlformats.org/drawingml/2006/chart">
            <c:chart xmlns:c="http://schemas.openxmlformats.org/drawingml/2006/chart" xmlns:r="http://schemas.openxmlformats.org/officeDocument/2006/relationships" r:id="rId3"/>
          </a:graphicData>
        </a:graphic>
      </p:graphicFrame>
      <p:sp>
        <p:nvSpPr>
          <p:cNvPr id="28" name="Down Arrow 27"/>
          <p:cNvSpPr/>
          <p:nvPr/>
        </p:nvSpPr>
        <p:spPr>
          <a:xfrm>
            <a:off x="2603460" y="5097791"/>
            <a:ext cx="484632" cy="182542"/>
          </a:xfrm>
          <a:prstGeom prst="downArrow">
            <a:avLst>
              <a:gd name="adj1" fmla="val 100000"/>
              <a:gd name="adj2" fmla="val 1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Down Arrow 28"/>
          <p:cNvSpPr/>
          <p:nvPr/>
        </p:nvSpPr>
        <p:spPr>
          <a:xfrm rot="10800000">
            <a:off x="1673340" y="5097791"/>
            <a:ext cx="484632" cy="182542"/>
          </a:xfrm>
          <a:prstGeom prst="downArrow">
            <a:avLst>
              <a:gd name="adj1" fmla="val 100000"/>
              <a:gd name="adj2" fmla="val 10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Down Arrow 29"/>
          <p:cNvSpPr/>
          <p:nvPr/>
        </p:nvSpPr>
        <p:spPr>
          <a:xfrm>
            <a:off x="4814010" y="5097791"/>
            <a:ext cx="484632" cy="182542"/>
          </a:xfrm>
          <a:prstGeom prst="downArrow">
            <a:avLst>
              <a:gd name="adj1" fmla="val 100000"/>
              <a:gd name="adj2" fmla="val 10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rot="10800000">
            <a:off x="3809111" y="5097791"/>
            <a:ext cx="484632" cy="182542"/>
          </a:xfrm>
          <a:prstGeom prst="downArrow">
            <a:avLst>
              <a:gd name="adj1" fmla="val 100000"/>
              <a:gd name="adj2" fmla="val 10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own Arrow 31"/>
          <p:cNvSpPr/>
          <p:nvPr/>
        </p:nvSpPr>
        <p:spPr>
          <a:xfrm rot="10800000">
            <a:off x="6627096" y="5097791"/>
            <a:ext cx="484632" cy="182542"/>
          </a:xfrm>
          <a:prstGeom prst="downArrow">
            <a:avLst>
              <a:gd name="adj1" fmla="val 100000"/>
              <a:gd name="adj2" fmla="val 10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2218073" y="3721112"/>
            <a:ext cx="264898" cy="264898"/>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sp>
        <p:nvSpPr>
          <p:cNvPr id="20" name="TextBox 1"/>
          <p:cNvSpPr txBox="1"/>
          <p:nvPr/>
        </p:nvSpPr>
        <p:spPr>
          <a:xfrm>
            <a:off x="1778042" y="4008970"/>
            <a:ext cx="1152754" cy="324322"/>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t>+47%</a:t>
            </a:r>
          </a:p>
        </p:txBody>
      </p:sp>
      <p:sp>
        <p:nvSpPr>
          <p:cNvPr id="21" name="Oval 20"/>
          <p:cNvSpPr/>
          <p:nvPr/>
        </p:nvSpPr>
        <p:spPr>
          <a:xfrm>
            <a:off x="3184722" y="4088257"/>
            <a:ext cx="264898" cy="264898"/>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p>
        </p:txBody>
      </p:sp>
      <p:sp>
        <p:nvSpPr>
          <p:cNvPr id="22" name="TextBox 1"/>
          <p:cNvSpPr txBox="1"/>
          <p:nvPr/>
        </p:nvSpPr>
        <p:spPr>
          <a:xfrm>
            <a:off x="2771790" y="4385347"/>
            <a:ext cx="1152755" cy="324272"/>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t>-44%</a:t>
            </a:r>
          </a:p>
        </p:txBody>
      </p:sp>
      <p:sp>
        <p:nvSpPr>
          <p:cNvPr id="26" name="Oval 25"/>
          <p:cNvSpPr/>
          <p:nvPr/>
        </p:nvSpPr>
        <p:spPr>
          <a:xfrm>
            <a:off x="4637375" y="3510518"/>
            <a:ext cx="264898" cy="264898"/>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3</a:t>
            </a:r>
          </a:p>
        </p:txBody>
      </p:sp>
      <p:sp>
        <p:nvSpPr>
          <p:cNvPr id="33" name="TextBox 1"/>
          <p:cNvSpPr txBox="1"/>
          <p:nvPr/>
        </p:nvSpPr>
        <p:spPr>
          <a:xfrm>
            <a:off x="4198216" y="3862042"/>
            <a:ext cx="1152754" cy="324323"/>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t>+108%</a:t>
            </a:r>
          </a:p>
        </p:txBody>
      </p:sp>
      <p:sp>
        <p:nvSpPr>
          <p:cNvPr id="34" name="Oval 33"/>
          <p:cNvSpPr/>
          <p:nvPr/>
        </p:nvSpPr>
        <p:spPr>
          <a:xfrm>
            <a:off x="5212529" y="3926423"/>
            <a:ext cx="264898" cy="264898"/>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4</a:t>
            </a:r>
          </a:p>
        </p:txBody>
      </p:sp>
      <p:sp>
        <p:nvSpPr>
          <p:cNvPr id="35" name="TextBox 1"/>
          <p:cNvSpPr txBox="1"/>
          <p:nvPr/>
        </p:nvSpPr>
        <p:spPr>
          <a:xfrm>
            <a:off x="4816208" y="4228566"/>
            <a:ext cx="1152837" cy="324272"/>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t>-51%</a:t>
            </a:r>
          </a:p>
        </p:txBody>
      </p:sp>
      <p:sp>
        <p:nvSpPr>
          <p:cNvPr id="36" name="Oval 35"/>
          <p:cNvSpPr/>
          <p:nvPr/>
        </p:nvSpPr>
        <p:spPr>
          <a:xfrm>
            <a:off x="8147001" y="1896554"/>
            <a:ext cx="264898" cy="264898"/>
          </a:xfrm>
          <a:prstGeom prst="ellipse">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5</a:t>
            </a:r>
          </a:p>
        </p:txBody>
      </p:sp>
      <p:sp>
        <p:nvSpPr>
          <p:cNvPr id="37" name="TextBox 1"/>
          <p:cNvSpPr txBox="1"/>
          <p:nvPr/>
        </p:nvSpPr>
        <p:spPr>
          <a:xfrm>
            <a:off x="7703073" y="2203339"/>
            <a:ext cx="1152754" cy="324271"/>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400" b="1" dirty="0"/>
              <a:t>+364%</a:t>
            </a:r>
          </a:p>
        </p:txBody>
      </p:sp>
    </p:spTree>
    <p:extLst>
      <p:ext uri="{BB962C8B-B14F-4D97-AF65-F5344CB8AC3E}">
        <p14:creationId xmlns:p14="http://schemas.microsoft.com/office/powerpoint/2010/main" val="2682881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 y="270388"/>
            <a:ext cx="9144001" cy="639250"/>
            <a:chOff x="-1" y="467032"/>
            <a:chExt cx="9144001" cy="589936"/>
          </a:xfrm>
        </p:grpSpPr>
        <p:sp>
          <p:nvSpPr>
            <p:cNvPr id="16" name="Rectangle 15"/>
            <p:cNvSpPr/>
            <p:nvPr userDrawn="1"/>
          </p:nvSpPr>
          <p:spPr>
            <a:xfrm>
              <a:off x="658758" y="467032"/>
              <a:ext cx="8485242" cy="58993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1" y="467032"/>
              <a:ext cx="658759" cy="58993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8" name="Straight Connector 17"/>
          <p:cNvCxnSpPr/>
          <p:nvPr/>
        </p:nvCxnSpPr>
        <p:spPr>
          <a:xfrm flipV="1">
            <a:off x="648926" y="1"/>
            <a:ext cx="0" cy="1356851"/>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78256" y="270389"/>
            <a:ext cx="8221664" cy="637962"/>
          </a:xfrm>
        </p:spPr>
        <p:txBody>
          <a:bodyPr anchor="ctr">
            <a:normAutofit/>
          </a:bodyPr>
          <a:lstStyle/>
          <a:p>
            <a:r>
              <a:rPr lang="en-US" sz="2400" dirty="0">
                <a:solidFill>
                  <a:schemeClr val="bg1"/>
                </a:solidFill>
              </a:rPr>
              <a:t>Recovering from a loss may impact her plans</a:t>
            </a:r>
          </a:p>
        </p:txBody>
      </p:sp>
      <p:sp>
        <p:nvSpPr>
          <p:cNvPr id="28" name="Rectangle 27"/>
          <p:cNvSpPr/>
          <p:nvPr/>
        </p:nvSpPr>
        <p:spPr>
          <a:xfrm>
            <a:off x="773175" y="1574433"/>
            <a:ext cx="1643742" cy="41817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584223" y="4826122"/>
            <a:ext cx="910440" cy="91044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889501" y="6152311"/>
            <a:ext cx="5412012" cy="173581"/>
          </a:xfrm>
          <a:prstGeom prst="rect">
            <a:avLst/>
          </a:prstGeom>
        </p:spPr>
        <p:txBody>
          <a:bodyPr wrap="square" lIns="68269" tIns="34135" rIns="68269" bIns="34135">
            <a:spAutoFit/>
          </a:bodyPr>
          <a:lstStyle/>
          <a:p>
            <a:pPr>
              <a:lnSpc>
                <a:spcPct val="85000"/>
              </a:lnSpc>
            </a:pPr>
            <a:r>
              <a:rPr lang="en-US" sz="800" dirty="0">
                <a:solidFill>
                  <a:schemeClr val="bg1">
                    <a:lumMod val="65000"/>
                  </a:schemeClr>
                </a:solidFill>
                <a:latin typeface="Arial" panose="020B0604020202020204" pitchFamily="34" charset="0"/>
                <a:cs typeface="Arial" panose="020B0604020202020204" pitchFamily="34" charset="0"/>
              </a:rPr>
              <a:t>This chart is for illustrative purposes only and does not represent the performance of any security. </a:t>
            </a:r>
          </a:p>
        </p:txBody>
      </p:sp>
      <p:graphicFrame>
        <p:nvGraphicFramePr>
          <p:cNvPr id="31" name="Table 30"/>
          <p:cNvGraphicFramePr>
            <a:graphicFrameLocks noGrp="1"/>
          </p:cNvGraphicFramePr>
          <p:nvPr>
            <p:extLst>
              <p:ext uri="{D42A27DB-BD31-4B8C-83A1-F6EECF244321}">
                <p14:modId xmlns:p14="http://schemas.microsoft.com/office/powerpoint/2010/main" val="3329472393"/>
              </p:ext>
            </p:extLst>
          </p:nvPr>
        </p:nvGraphicFramePr>
        <p:xfrm>
          <a:off x="2866708" y="1987465"/>
          <a:ext cx="4951179" cy="3768714"/>
        </p:xfrm>
        <a:graphic>
          <a:graphicData uri="http://schemas.openxmlformats.org/drawingml/2006/table">
            <a:tbl>
              <a:tblPr firstRow="1" bandRow="1">
                <a:tableStyleId>{5C22544A-7EE6-4342-B048-85BDC9FD1C3A}</a:tableStyleId>
              </a:tblPr>
              <a:tblGrid>
                <a:gridCol w="2337699">
                  <a:extLst>
                    <a:ext uri="{9D8B030D-6E8A-4147-A177-3AD203B41FA5}">
                      <a16:colId xmlns:a16="http://schemas.microsoft.com/office/drawing/2014/main" val="20000"/>
                    </a:ext>
                  </a:extLst>
                </a:gridCol>
                <a:gridCol w="254643">
                  <a:extLst>
                    <a:ext uri="{9D8B030D-6E8A-4147-A177-3AD203B41FA5}">
                      <a16:colId xmlns:a16="http://schemas.microsoft.com/office/drawing/2014/main" val="20001"/>
                    </a:ext>
                  </a:extLst>
                </a:gridCol>
                <a:gridCol w="2358837">
                  <a:extLst>
                    <a:ext uri="{9D8B030D-6E8A-4147-A177-3AD203B41FA5}">
                      <a16:colId xmlns:a16="http://schemas.microsoft.com/office/drawing/2014/main" val="20002"/>
                    </a:ext>
                  </a:extLst>
                </a:gridCol>
              </a:tblGrid>
              <a:tr h="628119">
                <a:tc>
                  <a:txBody>
                    <a:bodyPr/>
                    <a:lstStyle/>
                    <a:p>
                      <a:endParaRPr lang="en-US" dirty="0"/>
                    </a:p>
                  </a:txBody>
                  <a:tcPr>
                    <a:lnL w="952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noFill/>
                  </a:tcPr>
                </a:tc>
                <a:tc>
                  <a:txBody>
                    <a:bodyPr/>
                    <a:lstStyle/>
                    <a:p>
                      <a:endParaRPr lang="en-US" dirty="0"/>
                    </a:p>
                  </a:txBody>
                  <a:tcP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noFill/>
                      <a:prstDash val="solid"/>
                      <a:round/>
                      <a:headEnd type="none" w="med" len="med"/>
                      <a:tailEnd type="none" w="med" len="med"/>
                    </a:lnT>
                    <a:noFill/>
                  </a:tcPr>
                </a:tc>
                <a:tc>
                  <a:txBody>
                    <a:bodyPr/>
                    <a:lstStyle/>
                    <a:p>
                      <a:endParaRPr lang="en-US" dirty="0">
                        <a:solidFill>
                          <a:schemeClr val="tx1"/>
                        </a:solidFill>
                      </a:endParaRPr>
                    </a:p>
                  </a:txBody>
                  <a:tcPr>
                    <a:lnL w="76200"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noFill/>
                      <a:prstDash val="solid"/>
                      <a:round/>
                      <a:headEnd type="none" w="med" len="med"/>
                      <a:tailEnd type="none" w="med" len="med"/>
                    </a:lnT>
                    <a:noFill/>
                  </a:tcPr>
                </a:tc>
                <a:extLst>
                  <a:ext uri="{0D108BD9-81ED-4DB2-BD59-A6C34878D82A}">
                    <a16:rowId xmlns:a16="http://schemas.microsoft.com/office/drawing/2014/main" val="10000"/>
                  </a:ext>
                </a:extLst>
              </a:tr>
              <a:tr h="628119">
                <a:tc>
                  <a:txBody>
                    <a:bodyPr/>
                    <a:lstStyle/>
                    <a:p>
                      <a:pPr algn="ctr"/>
                      <a:r>
                        <a:rPr lang="en-US" sz="2200" b="1" dirty="0">
                          <a:solidFill>
                            <a:schemeClr val="accent2"/>
                          </a:solidFill>
                        </a:rPr>
                        <a:t>-10%</a:t>
                      </a:r>
                    </a:p>
                  </a:txBody>
                  <a:tcPr anchor="ctr">
                    <a:lnL w="952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tc>
                  <a:txBody>
                    <a:bodyPr/>
                    <a:lstStyle/>
                    <a:p>
                      <a:pPr algn="ctr"/>
                      <a:endParaRPr lang="en-US" sz="2200" b="1" dirty="0">
                        <a:solidFill>
                          <a:schemeClr val="tx2"/>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B w="76200" cap="flat" cmpd="sng" algn="ctr">
                      <a:solidFill>
                        <a:schemeClr val="bg1"/>
                      </a:solidFill>
                      <a:prstDash val="solid"/>
                      <a:round/>
                      <a:headEnd type="none" w="med" len="med"/>
                      <a:tailEnd type="none" w="med" len="med"/>
                    </a:lnB>
                    <a:noFill/>
                  </a:tcPr>
                </a:tc>
                <a:tc>
                  <a:txBody>
                    <a:bodyPr/>
                    <a:lstStyle/>
                    <a:p>
                      <a:pPr algn="ctr"/>
                      <a:r>
                        <a:rPr lang="en-US" sz="2200" b="1" dirty="0">
                          <a:solidFill>
                            <a:schemeClr val="accent5"/>
                          </a:solidFill>
                        </a:rPr>
                        <a:t>+11%</a:t>
                      </a:r>
                    </a:p>
                  </a:txBody>
                  <a:tcPr anchor="ctr">
                    <a:lnL w="76200"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281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accent2"/>
                          </a:solidFill>
                        </a:rPr>
                        <a:t>-20%</a:t>
                      </a:r>
                    </a:p>
                  </a:txBody>
                  <a:tcPr anchor="ctr">
                    <a:lnL w="952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a:solidFill>
                          <a:schemeClr val="tx2"/>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accent5"/>
                          </a:solidFill>
                        </a:rPr>
                        <a:t>+25%</a:t>
                      </a:r>
                    </a:p>
                  </a:txBody>
                  <a:tcPr anchor="ctr">
                    <a:lnL w="76200"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281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accent2"/>
                          </a:solidFill>
                        </a:rPr>
                        <a:t>-30%</a:t>
                      </a:r>
                    </a:p>
                  </a:txBody>
                  <a:tcPr anchor="ctr">
                    <a:lnL w="952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a:solidFill>
                          <a:schemeClr val="tx2"/>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accent5"/>
                          </a:solidFill>
                        </a:rPr>
                        <a:t>+43%</a:t>
                      </a:r>
                    </a:p>
                  </a:txBody>
                  <a:tcPr anchor="ctr">
                    <a:lnL w="76200"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281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accent2"/>
                          </a:solidFill>
                        </a:rPr>
                        <a:t>-40%</a:t>
                      </a:r>
                    </a:p>
                  </a:txBody>
                  <a:tcPr anchor="ctr">
                    <a:lnL w="952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a:solidFill>
                          <a:schemeClr val="tx2"/>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accent5"/>
                          </a:solidFill>
                        </a:rPr>
                        <a:t>+67%</a:t>
                      </a:r>
                    </a:p>
                  </a:txBody>
                  <a:tcPr anchor="ctr">
                    <a:lnL w="76200"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2811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accent2"/>
                          </a:solidFill>
                        </a:rPr>
                        <a:t>-50%</a:t>
                      </a:r>
                    </a:p>
                  </a:txBody>
                  <a:tcPr anchor="ctr">
                    <a:lnL w="9525" cap="flat" cmpd="sng" algn="ctr">
                      <a:noFill/>
                      <a:prstDash val="solid"/>
                      <a:round/>
                      <a:headEnd type="none" w="med" len="med"/>
                      <a:tailEnd type="none" w="med" len="med"/>
                    </a:lnL>
                    <a:lnR w="76200"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200" b="1" dirty="0">
                        <a:solidFill>
                          <a:schemeClr val="tx2"/>
                        </a:solidFill>
                      </a:endParaRP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9525" cap="flat" cmpd="sng" algn="ctr">
                      <a:no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dirty="0">
                          <a:solidFill>
                            <a:schemeClr val="accent5"/>
                          </a:solidFill>
                        </a:rPr>
                        <a:t>+100%</a:t>
                      </a:r>
                    </a:p>
                  </a:txBody>
                  <a:tcPr anchor="ctr">
                    <a:lnL w="76200" cap="flat" cmpd="sng" algn="ctr">
                      <a:solidFill>
                        <a:schemeClr val="bg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32" name="Rectangle 31"/>
          <p:cNvSpPr/>
          <p:nvPr/>
        </p:nvSpPr>
        <p:spPr>
          <a:xfrm>
            <a:off x="5569906" y="1574433"/>
            <a:ext cx="2247982" cy="102599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685800"/>
            <a:r>
              <a:rPr lang="en-US" dirty="0"/>
              <a:t>Gain needed</a:t>
            </a:r>
          </a:p>
          <a:p>
            <a:pPr indent="685800"/>
            <a:r>
              <a:rPr lang="en-US" dirty="0"/>
              <a:t>To recover</a:t>
            </a:r>
          </a:p>
        </p:txBody>
      </p:sp>
      <p:sp>
        <p:nvSpPr>
          <p:cNvPr id="33" name="Rectangle 32"/>
          <p:cNvSpPr/>
          <p:nvPr/>
        </p:nvSpPr>
        <p:spPr>
          <a:xfrm>
            <a:off x="2866708" y="1574433"/>
            <a:ext cx="2235113" cy="102599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804863"/>
            <a:r>
              <a:rPr lang="en-US" dirty="0"/>
              <a:t>Loss </a:t>
            </a:r>
          </a:p>
          <a:p>
            <a:pPr indent="804863"/>
            <a:r>
              <a:rPr lang="en-US" dirty="0"/>
              <a:t>incurred</a:t>
            </a:r>
          </a:p>
        </p:txBody>
      </p:sp>
      <p:grpSp>
        <p:nvGrpSpPr>
          <p:cNvPr id="34" name="Group 33"/>
          <p:cNvGrpSpPr/>
          <p:nvPr/>
        </p:nvGrpSpPr>
        <p:grpSpPr>
          <a:xfrm rot="11179601">
            <a:off x="3182569" y="1812462"/>
            <a:ext cx="365783" cy="300715"/>
            <a:chOff x="4633483" y="1600202"/>
            <a:chExt cx="544034" cy="447258"/>
          </a:xfrm>
          <a:solidFill>
            <a:schemeClr val="bg1"/>
          </a:solidFill>
        </p:grpSpPr>
        <p:sp>
          <p:nvSpPr>
            <p:cNvPr id="35" name="Freeform 51"/>
            <p:cNvSpPr>
              <a:spLocks/>
            </p:cNvSpPr>
            <p:nvPr/>
          </p:nvSpPr>
          <p:spPr bwMode="auto">
            <a:xfrm>
              <a:off x="4633483" y="1600202"/>
              <a:ext cx="247169" cy="401486"/>
            </a:xfrm>
            <a:custGeom>
              <a:avLst/>
              <a:gdLst>
                <a:gd name="T0" fmla="*/ 189 w 189"/>
                <a:gd name="T1" fmla="*/ 0 h 307"/>
                <a:gd name="T2" fmla="*/ 0 w 189"/>
                <a:gd name="T3" fmla="*/ 153 h 307"/>
                <a:gd name="T4" fmla="*/ 189 w 189"/>
                <a:gd name="T5" fmla="*/ 307 h 307"/>
                <a:gd name="T6" fmla="*/ 189 w 189"/>
                <a:gd name="T7" fmla="*/ 0 h 307"/>
              </a:gdLst>
              <a:ahLst/>
              <a:cxnLst>
                <a:cxn ang="0">
                  <a:pos x="T0" y="T1"/>
                </a:cxn>
                <a:cxn ang="0">
                  <a:pos x="T2" y="T3"/>
                </a:cxn>
                <a:cxn ang="0">
                  <a:pos x="T4" y="T5"/>
                </a:cxn>
                <a:cxn ang="0">
                  <a:pos x="T6" y="T7"/>
                </a:cxn>
              </a:cxnLst>
              <a:rect l="0" t="0" r="r" b="b"/>
              <a:pathLst>
                <a:path w="189" h="307">
                  <a:moveTo>
                    <a:pt x="189" y="0"/>
                  </a:moveTo>
                  <a:lnTo>
                    <a:pt x="0" y="153"/>
                  </a:lnTo>
                  <a:lnTo>
                    <a:pt x="189" y="307"/>
                  </a:lnTo>
                  <a:lnTo>
                    <a:pt x="1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52"/>
            <p:cNvSpPr>
              <a:spLocks/>
            </p:cNvSpPr>
            <p:nvPr/>
          </p:nvSpPr>
          <p:spPr bwMode="auto">
            <a:xfrm>
              <a:off x="4862344" y="1704823"/>
              <a:ext cx="315173" cy="342637"/>
            </a:xfrm>
            <a:custGeom>
              <a:avLst/>
              <a:gdLst>
                <a:gd name="T0" fmla="*/ 91 w 102"/>
                <a:gd name="T1" fmla="*/ 111 h 111"/>
                <a:gd name="T2" fmla="*/ 101 w 102"/>
                <a:gd name="T3" fmla="*/ 111 h 111"/>
                <a:gd name="T4" fmla="*/ 17 w 102"/>
                <a:gd name="T5" fmla="*/ 2 h 111"/>
                <a:gd name="T6" fmla="*/ 0 w 102"/>
                <a:gd name="T7" fmla="*/ 0 h 111"/>
                <a:gd name="T8" fmla="*/ 0 w 102"/>
                <a:gd name="T9" fmla="*/ 58 h 111"/>
                <a:gd name="T10" fmla="*/ 33 w 102"/>
                <a:gd name="T11" fmla="*/ 59 h 111"/>
                <a:gd name="T12" fmla="*/ 91 w 102"/>
                <a:gd name="T13" fmla="*/ 111 h 111"/>
              </a:gdLst>
              <a:ahLst/>
              <a:cxnLst>
                <a:cxn ang="0">
                  <a:pos x="T0" y="T1"/>
                </a:cxn>
                <a:cxn ang="0">
                  <a:pos x="T2" y="T3"/>
                </a:cxn>
                <a:cxn ang="0">
                  <a:pos x="T4" y="T5"/>
                </a:cxn>
                <a:cxn ang="0">
                  <a:pos x="T6" y="T7"/>
                </a:cxn>
                <a:cxn ang="0">
                  <a:pos x="T8" y="T9"/>
                </a:cxn>
                <a:cxn ang="0">
                  <a:pos x="T10" y="T11"/>
                </a:cxn>
                <a:cxn ang="0">
                  <a:pos x="T12" y="T13"/>
                </a:cxn>
              </a:cxnLst>
              <a:rect l="0" t="0" r="r" b="b"/>
              <a:pathLst>
                <a:path w="102" h="111">
                  <a:moveTo>
                    <a:pt x="91" y="111"/>
                  </a:moveTo>
                  <a:cubicBezTo>
                    <a:pt x="101" y="111"/>
                    <a:pt x="101" y="111"/>
                    <a:pt x="101" y="111"/>
                  </a:cubicBezTo>
                  <a:cubicBezTo>
                    <a:pt x="102" y="61"/>
                    <a:pt x="68" y="14"/>
                    <a:pt x="17" y="2"/>
                  </a:cubicBezTo>
                  <a:cubicBezTo>
                    <a:pt x="11" y="1"/>
                    <a:pt x="6" y="0"/>
                    <a:pt x="0" y="0"/>
                  </a:cubicBezTo>
                  <a:cubicBezTo>
                    <a:pt x="0" y="58"/>
                    <a:pt x="0" y="58"/>
                    <a:pt x="0" y="58"/>
                  </a:cubicBezTo>
                  <a:cubicBezTo>
                    <a:pt x="11" y="56"/>
                    <a:pt x="22" y="57"/>
                    <a:pt x="33" y="59"/>
                  </a:cubicBezTo>
                  <a:cubicBezTo>
                    <a:pt x="61" y="66"/>
                    <a:pt x="82" y="86"/>
                    <a:pt x="91" y="1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7" name="Group 36"/>
          <p:cNvGrpSpPr/>
          <p:nvPr/>
        </p:nvGrpSpPr>
        <p:grpSpPr>
          <a:xfrm>
            <a:off x="3089108" y="1997797"/>
            <a:ext cx="393248" cy="353809"/>
            <a:chOff x="447472" y="2629365"/>
            <a:chExt cx="908116" cy="817041"/>
          </a:xfrm>
          <a:solidFill>
            <a:schemeClr val="bg1"/>
          </a:solidFill>
        </p:grpSpPr>
        <p:sp>
          <p:nvSpPr>
            <p:cNvPr id="38" name="Rounded Rectangle 37"/>
            <p:cNvSpPr/>
            <p:nvPr/>
          </p:nvSpPr>
          <p:spPr>
            <a:xfrm>
              <a:off x="447472" y="2629365"/>
              <a:ext cx="244678" cy="74203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ounded Rectangle 38"/>
            <p:cNvSpPr/>
            <p:nvPr/>
          </p:nvSpPr>
          <p:spPr>
            <a:xfrm>
              <a:off x="761978" y="2798359"/>
              <a:ext cx="244678" cy="60145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ounded Rectangle 39"/>
            <p:cNvSpPr/>
            <p:nvPr/>
          </p:nvSpPr>
          <p:spPr>
            <a:xfrm>
              <a:off x="1076485" y="3075389"/>
              <a:ext cx="244678" cy="37101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447472" y="3278222"/>
              <a:ext cx="908116" cy="1681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2" name="Group 41"/>
          <p:cNvGrpSpPr/>
          <p:nvPr/>
        </p:nvGrpSpPr>
        <p:grpSpPr>
          <a:xfrm>
            <a:off x="5742026" y="1793367"/>
            <a:ext cx="406496" cy="601522"/>
            <a:chOff x="1575208" y="2958468"/>
            <a:chExt cx="406496" cy="601522"/>
          </a:xfrm>
        </p:grpSpPr>
        <p:grpSp>
          <p:nvGrpSpPr>
            <p:cNvPr id="43" name="Group 42"/>
            <p:cNvGrpSpPr/>
            <p:nvPr/>
          </p:nvGrpSpPr>
          <p:grpSpPr>
            <a:xfrm rot="10246426" flipV="1">
              <a:off x="1575208" y="2958468"/>
              <a:ext cx="365783" cy="300715"/>
              <a:chOff x="4633483" y="1600202"/>
              <a:chExt cx="544034" cy="447258"/>
            </a:xfrm>
            <a:solidFill>
              <a:schemeClr val="bg1"/>
            </a:solidFill>
          </p:grpSpPr>
          <p:sp>
            <p:nvSpPr>
              <p:cNvPr id="49" name="Freeform 51"/>
              <p:cNvSpPr>
                <a:spLocks/>
              </p:cNvSpPr>
              <p:nvPr/>
            </p:nvSpPr>
            <p:spPr bwMode="auto">
              <a:xfrm>
                <a:off x="4633483" y="1600202"/>
                <a:ext cx="247169" cy="401486"/>
              </a:xfrm>
              <a:custGeom>
                <a:avLst/>
                <a:gdLst>
                  <a:gd name="T0" fmla="*/ 189 w 189"/>
                  <a:gd name="T1" fmla="*/ 0 h 307"/>
                  <a:gd name="T2" fmla="*/ 0 w 189"/>
                  <a:gd name="T3" fmla="*/ 153 h 307"/>
                  <a:gd name="T4" fmla="*/ 189 w 189"/>
                  <a:gd name="T5" fmla="*/ 307 h 307"/>
                  <a:gd name="T6" fmla="*/ 189 w 189"/>
                  <a:gd name="T7" fmla="*/ 0 h 307"/>
                </a:gdLst>
                <a:ahLst/>
                <a:cxnLst>
                  <a:cxn ang="0">
                    <a:pos x="T0" y="T1"/>
                  </a:cxn>
                  <a:cxn ang="0">
                    <a:pos x="T2" y="T3"/>
                  </a:cxn>
                  <a:cxn ang="0">
                    <a:pos x="T4" y="T5"/>
                  </a:cxn>
                  <a:cxn ang="0">
                    <a:pos x="T6" y="T7"/>
                  </a:cxn>
                </a:cxnLst>
                <a:rect l="0" t="0" r="r" b="b"/>
                <a:pathLst>
                  <a:path w="189" h="307">
                    <a:moveTo>
                      <a:pt x="189" y="0"/>
                    </a:moveTo>
                    <a:lnTo>
                      <a:pt x="0" y="153"/>
                    </a:lnTo>
                    <a:lnTo>
                      <a:pt x="189" y="307"/>
                    </a:lnTo>
                    <a:lnTo>
                      <a:pt x="18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52"/>
              <p:cNvSpPr>
                <a:spLocks/>
              </p:cNvSpPr>
              <p:nvPr/>
            </p:nvSpPr>
            <p:spPr bwMode="auto">
              <a:xfrm>
                <a:off x="4862344" y="1704823"/>
                <a:ext cx="315173" cy="342637"/>
              </a:xfrm>
              <a:custGeom>
                <a:avLst/>
                <a:gdLst>
                  <a:gd name="T0" fmla="*/ 91 w 102"/>
                  <a:gd name="T1" fmla="*/ 111 h 111"/>
                  <a:gd name="T2" fmla="*/ 101 w 102"/>
                  <a:gd name="T3" fmla="*/ 111 h 111"/>
                  <a:gd name="T4" fmla="*/ 17 w 102"/>
                  <a:gd name="T5" fmla="*/ 2 h 111"/>
                  <a:gd name="T6" fmla="*/ 0 w 102"/>
                  <a:gd name="T7" fmla="*/ 0 h 111"/>
                  <a:gd name="T8" fmla="*/ 0 w 102"/>
                  <a:gd name="T9" fmla="*/ 58 h 111"/>
                  <a:gd name="T10" fmla="*/ 33 w 102"/>
                  <a:gd name="T11" fmla="*/ 59 h 111"/>
                  <a:gd name="T12" fmla="*/ 91 w 102"/>
                  <a:gd name="T13" fmla="*/ 111 h 111"/>
                </a:gdLst>
                <a:ahLst/>
                <a:cxnLst>
                  <a:cxn ang="0">
                    <a:pos x="T0" y="T1"/>
                  </a:cxn>
                  <a:cxn ang="0">
                    <a:pos x="T2" y="T3"/>
                  </a:cxn>
                  <a:cxn ang="0">
                    <a:pos x="T4" y="T5"/>
                  </a:cxn>
                  <a:cxn ang="0">
                    <a:pos x="T6" y="T7"/>
                  </a:cxn>
                  <a:cxn ang="0">
                    <a:pos x="T8" y="T9"/>
                  </a:cxn>
                  <a:cxn ang="0">
                    <a:pos x="T10" y="T11"/>
                  </a:cxn>
                  <a:cxn ang="0">
                    <a:pos x="T12" y="T13"/>
                  </a:cxn>
                </a:cxnLst>
                <a:rect l="0" t="0" r="r" b="b"/>
                <a:pathLst>
                  <a:path w="102" h="111">
                    <a:moveTo>
                      <a:pt x="91" y="111"/>
                    </a:moveTo>
                    <a:cubicBezTo>
                      <a:pt x="101" y="111"/>
                      <a:pt x="101" y="111"/>
                      <a:pt x="101" y="111"/>
                    </a:cubicBezTo>
                    <a:cubicBezTo>
                      <a:pt x="102" y="61"/>
                      <a:pt x="68" y="14"/>
                      <a:pt x="17" y="2"/>
                    </a:cubicBezTo>
                    <a:cubicBezTo>
                      <a:pt x="11" y="1"/>
                      <a:pt x="6" y="0"/>
                      <a:pt x="0" y="0"/>
                    </a:cubicBezTo>
                    <a:cubicBezTo>
                      <a:pt x="0" y="58"/>
                      <a:pt x="0" y="58"/>
                      <a:pt x="0" y="58"/>
                    </a:cubicBezTo>
                    <a:cubicBezTo>
                      <a:pt x="11" y="56"/>
                      <a:pt x="22" y="57"/>
                      <a:pt x="33" y="59"/>
                    </a:cubicBezTo>
                    <a:cubicBezTo>
                      <a:pt x="61" y="66"/>
                      <a:pt x="82" y="86"/>
                      <a:pt x="91" y="11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44" name="Group 43"/>
            <p:cNvGrpSpPr/>
            <p:nvPr/>
          </p:nvGrpSpPr>
          <p:grpSpPr>
            <a:xfrm flipH="1">
              <a:off x="1588456" y="3206181"/>
              <a:ext cx="393248" cy="353809"/>
              <a:chOff x="447472" y="2629365"/>
              <a:chExt cx="908116" cy="817041"/>
            </a:xfrm>
            <a:solidFill>
              <a:schemeClr val="bg1"/>
            </a:solidFill>
          </p:grpSpPr>
          <p:sp>
            <p:nvSpPr>
              <p:cNvPr id="45" name="Rounded Rectangle 44"/>
              <p:cNvSpPr/>
              <p:nvPr/>
            </p:nvSpPr>
            <p:spPr>
              <a:xfrm>
                <a:off x="447472" y="2629365"/>
                <a:ext cx="244678" cy="742032"/>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ounded Rectangle 45"/>
              <p:cNvSpPr/>
              <p:nvPr/>
            </p:nvSpPr>
            <p:spPr>
              <a:xfrm>
                <a:off x="761978" y="2798359"/>
                <a:ext cx="244678" cy="601458"/>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ounded Rectangle 46"/>
              <p:cNvSpPr/>
              <p:nvPr/>
            </p:nvSpPr>
            <p:spPr>
              <a:xfrm>
                <a:off x="1076485" y="3075389"/>
                <a:ext cx="244678" cy="371016"/>
              </a:xfrm>
              <a:prstGeom prst="round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p:cNvSpPr/>
              <p:nvPr/>
            </p:nvSpPr>
            <p:spPr>
              <a:xfrm>
                <a:off x="447472" y="3278222"/>
                <a:ext cx="908116" cy="16818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cxnSp>
        <p:nvCxnSpPr>
          <p:cNvPr id="51" name="Straight Connector 50"/>
          <p:cNvCxnSpPr>
            <a:endCxn id="31" idx="2"/>
          </p:cNvCxnSpPr>
          <p:nvPr/>
        </p:nvCxnSpPr>
        <p:spPr>
          <a:xfrm>
            <a:off x="5328816" y="1574433"/>
            <a:ext cx="13481" cy="41817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5101821" y="1833449"/>
            <a:ext cx="468085" cy="468085"/>
          </a:xfrm>
          <a:prstGeom prst="ellipse">
            <a:avLst/>
          </a:prstGeom>
          <a:solidFill>
            <a:schemeClr val="bg1"/>
          </a:solidFill>
          <a:ln w="57150">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dirty="0">
                <a:solidFill>
                  <a:schemeClr val="tx1"/>
                </a:solidFill>
              </a:rPr>
              <a:t>vs</a:t>
            </a:r>
          </a:p>
        </p:txBody>
      </p:sp>
      <p:sp>
        <p:nvSpPr>
          <p:cNvPr id="53" name="TextBox 52"/>
          <p:cNvSpPr txBox="1"/>
          <p:nvPr/>
        </p:nvSpPr>
        <p:spPr>
          <a:xfrm>
            <a:off x="847317" y="1796854"/>
            <a:ext cx="1920668" cy="646331"/>
          </a:xfrm>
          <a:prstGeom prst="rect">
            <a:avLst/>
          </a:prstGeom>
          <a:noFill/>
        </p:spPr>
        <p:txBody>
          <a:bodyPr wrap="square" rtlCol="0">
            <a:spAutoFit/>
          </a:bodyPr>
          <a:lstStyle/>
          <a:p>
            <a:r>
              <a:rPr lang="en-US" b="1" dirty="0">
                <a:solidFill>
                  <a:schemeClr val="bg1"/>
                </a:solidFill>
              </a:rPr>
              <a:t>Retirement Readiness?</a:t>
            </a:r>
          </a:p>
        </p:txBody>
      </p:sp>
      <p:sp>
        <p:nvSpPr>
          <p:cNvPr id="58" name="Freeform 57"/>
          <p:cNvSpPr>
            <a:spLocks noEditPoints="1"/>
          </p:cNvSpPr>
          <p:nvPr/>
        </p:nvSpPr>
        <p:spPr bwMode="auto">
          <a:xfrm>
            <a:off x="1497688" y="4733379"/>
            <a:ext cx="1083506" cy="1086612"/>
          </a:xfrm>
          <a:custGeom>
            <a:avLst/>
            <a:gdLst>
              <a:gd name="T0" fmla="*/ 143 w 148"/>
              <a:gd name="T1" fmla="*/ 74 h 148"/>
              <a:gd name="T2" fmla="*/ 147 w 148"/>
              <a:gd name="T3" fmla="*/ 66 h 148"/>
              <a:gd name="T4" fmla="*/ 142 w 148"/>
              <a:gd name="T5" fmla="*/ 64 h 148"/>
              <a:gd name="T6" fmla="*/ 146 w 148"/>
              <a:gd name="T7" fmla="*/ 57 h 148"/>
              <a:gd name="T8" fmla="*/ 141 w 148"/>
              <a:gd name="T9" fmla="*/ 51 h 148"/>
              <a:gd name="T10" fmla="*/ 139 w 148"/>
              <a:gd name="T11" fmla="*/ 41 h 148"/>
              <a:gd name="T12" fmla="*/ 135 w 148"/>
              <a:gd name="T13" fmla="*/ 36 h 148"/>
              <a:gd name="T14" fmla="*/ 129 w 148"/>
              <a:gd name="T15" fmla="*/ 32 h 148"/>
              <a:gd name="T16" fmla="*/ 126 w 148"/>
              <a:gd name="T17" fmla="*/ 22 h 148"/>
              <a:gd name="T18" fmla="*/ 121 w 148"/>
              <a:gd name="T19" fmla="*/ 23 h 148"/>
              <a:gd name="T20" fmla="*/ 119 w 148"/>
              <a:gd name="T21" fmla="*/ 16 h 148"/>
              <a:gd name="T22" fmla="*/ 110 w 148"/>
              <a:gd name="T23" fmla="*/ 14 h 148"/>
              <a:gd name="T24" fmla="*/ 104 w 148"/>
              <a:gd name="T25" fmla="*/ 8 h 148"/>
              <a:gd name="T26" fmla="*/ 98 w 148"/>
              <a:gd name="T27" fmla="*/ 6 h 148"/>
              <a:gd name="T28" fmla="*/ 91 w 148"/>
              <a:gd name="T29" fmla="*/ 7 h 148"/>
              <a:gd name="T30" fmla="*/ 82 w 148"/>
              <a:gd name="T31" fmla="*/ 1 h 148"/>
              <a:gd name="T32" fmla="*/ 78 w 148"/>
              <a:gd name="T33" fmla="*/ 5 h 148"/>
              <a:gd name="T34" fmla="*/ 72 w 148"/>
              <a:gd name="T35" fmla="*/ 0 h 148"/>
              <a:gd name="T36" fmla="*/ 63 w 148"/>
              <a:gd name="T37" fmla="*/ 6 h 148"/>
              <a:gd name="T38" fmla="*/ 56 w 148"/>
              <a:gd name="T39" fmla="*/ 4 h 148"/>
              <a:gd name="T40" fmla="*/ 50 w 148"/>
              <a:gd name="T41" fmla="*/ 6 h 148"/>
              <a:gd name="T42" fmla="*/ 44 w 148"/>
              <a:gd name="T43" fmla="*/ 12 h 148"/>
              <a:gd name="T44" fmla="*/ 34 w 148"/>
              <a:gd name="T45" fmla="*/ 12 h 148"/>
              <a:gd name="T46" fmla="*/ 32 w 148"/>
              <a:gd name="T47" fmla="*/ 20 h 148"/>
              <a:gd name="T48" fmla="*/ 27 w 148"/>
              <a:gd name="T49" fmla="*/ 18 h 148"/>
              <a:gd name="T50" fmla="*/ 23 w 148"/>
              <a:gd name="T51" fmla="*/ 28 h 148"/>
              <a:gd name="T52" fmla="*/ 16 w 148"/>
              <a:gd name="T53" fmla="*/ 31 h 148"/>
              <a:gd name="T54" fmla="*/ 12 w 148"/>
              <a:gd name="T55" fmla="*/ 36 h 148"/>
              <a:gd name="T56" fmla="*/ 9 w 148"/>
              <a:gd name="T57" fmla="*/ 45 h 148"/>
              <a:gd name="T58" fmla="*/ 4 w 148"/>
              <a:gd name="T59" fmla="*/ 51 h 148"/>
              <a:gd name="T60" fmla="*/ 7 w 148"/>
              <a:gd name="T61" fmla="*/ 58 h 148"/>
              <a:gd name="T62" fmla="*/ 1 w 148"/>
              <a:gd name="T63" fmla="*/ 60 h 148"/>
              <a:gd name="T64" fmla="*/ 5 w 148"/>
              <a:gd name="T65" fmla="*/ 70 h 148"/>
              <a:gd name="T66" fmla="*/ 1 w 148"/>
              <a:gd name="T67" fmla="*/ 77 h 148"/>
              <a:gd name="T68" fmla="*/ 2 w 148"/>
              <a:gd name="T69" fmla="*/ 83 h 148"/>
              <a:gd name="T70" fmla="*/ 4 w 148"/>
              <a:gd name="T71" fmla="*/ 93 h 148"/>
              <a:gd name="T72" fmla="*/ 5 w 148"/>
              <a:gd name="T73" fmla="*/ 100 h 148"/>
              <a:gd name="T74" fmla="*/ 11 w 148"/>
              <a:gd name="T75" fmla="*/ 104 h 148"/>
              <a:gd name="T76" fmla="*/ 12 w 148"/>
              <a:gd name="T77" fmla="*/ 115 h 148"/>
              <a:gd name="T78" fmla="*/ 19 w 148"/>
              <a:gd name="T79" fmla="*/ 117 h 148"/>
              <a:gd name="T80" fmla="*/ 23 w 148"/>
              <a:gd name="T81" fmla="*/ 128 h 148"/>
              <a:gd name="T82" fmla="*/ 30 w 148"/>
              <a:gd name="T83" fmla="*/ 128 h 148"/>
              <a:gd name="T84" fmla="*/ 36 w 148"/>
              <a:gd name="T85" fmla="*/ 138 h 148"/>
              <a:gd name="T86" fmla="*/ 43 w 148"/>
              <a:gd name="T87" fmla="*/ 137 h 148"/>
              <a:gd name="T88" fmla="*/ 51 w 148"/>
              <a:gd name="T89" fmla="*/ 145 h 148"/>
              <a:gd name="T90" fmla="*/ 58 w 148"/>
              <a:gd name="T91" fmla="*/ 142 h 148"/>
              <a:gd name="T92" fmla="*/ 67 w 148"/>
              <a:gd name="T93" fmla="*/ 148 h 148"/>
              <a:gd name="T94" fmla="*/ 74 w 148"/>
              <a:gd name="T95" fmla="*/ 144 h 148"/>
              <a:gd name="T96" fmla="*/ 84 w 148"/>
              <a:gd name="T97" fmla="*/ 148 h 148"/>
              <a:gd name="T98" fmla="*/ 89 w 148"/>
              <a:gd name="T99" fmla="*/ 142 h 148"/>
              <a:gd name="T100" fmla="*/ 100 w 148"/>
              <a:gd name="T101" fmla="*/ 143 h 148"/>
              <a:gd name="T102" fmla="*/ 104 w 148"/>
              <a:gd name="T103" fmla="*/ 137 h 148"/>
              <a:gd name="T104" fmla="*/ 115 w 148"/>
              <a:gd name="T105" fmla="*/ 136 h 148"/>
              <a:gd name="T106" fmla="*/ 117 w 148"/>
              <a:gd name="T107" fmla="*/ 129 h 148"/>
              <a:gd name="T108" fmla="*/ 127 w 148"/>
              <a:gd name="T109" fmla="*/ 125 h 148"/>
              <a:gd name="T110" fmla="*/ 128 w 148"/>
              <a:gd name="T111" fmla="*/ 118 h 148"/>
              <a:gd name="T112" fmla="*/ 138 w 148"/>
              <a:gd name="T113" fmla="*/ 112 h 148"/>
              <a:gd name="T114" fmla="*/ 136 w 148"/>
              <a:gd name="T115" fmla="*/ 105 h 148"/>
              <a:gd name="T116" fmla="*/ 144 w 148"/>
              <a:gd name="T117" fmla="*/ 97 h 148"/>
              <a:gd name="T118" fmla="*/ 141 w 148"/>
              <a:gd name="T119" fmla="*/ 93 h 148"/>
              <a:gd name="T120" fmla="*/ 147 w 148"/>
              <a:gd name="T121" fmla="*/ 88 h 148"/>
              <a:gd name="T122" fmla="*/ 146 w 148"/>
              <a:gd name="T123" fmla="*/ 81 h 148"/>
              <a:gd name="T124" fmla="*/ 74 w 148"/>
              <a:gd name="T125" fmla="*/ 1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48" h="148">
                <a:moveTo>
                  <a:pt x="146" y="81"/>
                </a:moveTo>
                <a:cubicBezTo>
                  <a:pt x="144" y="81"/>
                  <a:pt x="143" y="79"/>
                  <a:pt x="143" y="77"/>
                </a:cubicBezTo>
                <a:cubicBezTo>
                  <a:pt x="143" y="76"/>
                  <a:pt x="143" y="75"/>
                  <a:pt x="143" y="74"/>
                </a:cubicBezTo>
                <a:cubicBezTo>
                  <a:pt x="143" y="73"/>
                  <a:pt x="145" y="71"/>
                  <a:pt x="147" y="71"/>
                </a:cubicBezTo>
                <a:cubicBezTo>
                  <a:pt x="147" y="71"/>
                  <a:pt x="147" y="71"/>
                  <a:pt x="148" y="71"/>
                </a:cubicBezTo>
                <a:cubicBezTo>
                  <a:pt x="148" y="70"/>
                  <a:pt x="148" y="68"/>
                  <a:pt x="147" y="66"/>
                </a:cubicBezTo>
                <a:cubicBezTo>
                  <a:pt x="147" y="66"/>
                  <a:pt x="147" y="66"/>
                  <a:pt x="146" y="66"/>
                </a:cubicBezTo>
                <a:cubicBezTo>
                  <a:pt x="146" y="66"/>
                  <a:pt x="146" y="66"/>
                  <a:pt x="146" y="66"/>
                </a:cubicBezTo>
                <a:cubicBezTo>
                  <a:pt x="144" y="66"/>
                  <a:pt x="143" y="65"/>
                  <a:pt x="142" y="64"/>
                </a:cubicBezTo>
                <a:cubicBezTo>
                  <a:pt x="142" y="63"/>
                  <a:pt x="142" y="62"/>
                  <a:pt x="142" y="61"/>
                </a:cubicBezTo>
                <a:cubicBezTo>
                  <a:pt x="142" y="59"/>
                  <a:pt x="143" y="57"/>
                  <a:pt x="144" y="57"/>
                </a:cubicBezTo>
                <a:cubicBezTo>
                  <a:pt x="145" y="57"/>
                  <a:pt x="145" y="57"/>
                  <a:pt x="146" y="57"/>
                </a:cubicBezTo>
                <a:cubicBezTo>
                  <a:pt x="145" y="54"/>
                  <a:pt x="144" y="52"/>
                  <a:pt x="144" y="50"/>
                </a:cubicBezTo>
                <a:cubicBezTo>
                  <a:pt x="143" y="50"/>
                  <a:pt x="143" y="50"/>
                  <a:pt x="143" y="50"/>
                </a:cubicBezTo>
                <a:cubicBezTo>
                  <a:pt x="142" y="51"/>
                  <a:pt x="142" y="51"/>
                  <a:pt x="141" y="51"/>
                </a:cubicBezTo>
                <a:cubicBezTo>
                  <a:pt x="140" y="51"/>
                  <a:pt x="139" y="50"/>
                  <a:pt x="138" y="49"/>
                </a:cubicBezTo>
                <a:cubicBezTo>
                  <a:pt x="138" y="48"/>
                  <a:pt x="138" y="47"/>
                  <a:pt x="137" y="46"/>
                </a:cubicBezTo>
                <a:cubicBezTo>
                  <a:pt x="136" y="44"/>
                  <a:pt x="137" y="42"/>
                  <a:pt x="139" y="41"/>
                </a:cubicBezTo>
                <a:cubicBezTo>
                  <a:pt x="139" y="41"/>
                  <a:pt x="140" y="41"/>
                  <a:pt x="140" y="41"/>
                </a:cubicBezTo>
                <a:cubicBezTo>
                  <a:pt x="139" y="39"/>
                  <a:pt x="138" y="37"/>
                  <a:pt x="136" y="35"/>
                </a:cubicBezTo>
                <a:cubicBezTo>
                  <a:pt x="136" y="35"/>
                  <a:pt x="136" y="35"/>
                  <a:pt x="135" y="36"/>
                </a:cubicBezTo>
                <a:cubicBezTo>
                  <a:pt x="135" y="36"/>
                  <a:pt x="134" y="36"/>
                  <a:pt x="134" y="36"/>
                </a:cubicBezTo>
                <a:cubicBezTo>
                  <a:pt x="133" y="36"/>
                  <a:pt x="132" y="36"/>
                  <a:pt x="131" y="35"/>
                </a:cubicBezTo>
                <a:cubicBezTo>
                  <a:pt x="130" y="34"/>
                  <a:pt x="130" y="33"/>
                  <a:pt x="129" y="32"/>
                </a:cubicBezTo>
                <a:cubicBezTo>
                  <a:pt x="128" y="31"/>
                  <a:pt x="128" y="29"/>
                  <a:pt x="130" y="28"/>
                </a:cubicBezTo>
                <a:cubicBezTo>
                  <a:pt x="130" y="28"/>
                  <a:pt x="131" y="27"/>
                  <a:pt x="131" y="27"/>
                </a:cubicBezTo>
                <a:cubicBezTo>
                  <a:pt x="129" y="25"/>
                  <a:pt x="128" y="24"/>
                  <a:pt x="126" y="22"/>
                </a:cubicBezTo>
                <a:cubicBezTo>
                  <a:pt x="126" y="22"/>
                  <a:pt x="126" y="23"/>
                  <a:pt x="125" y="23"/>
                </a:cubicBezTo>
                <a:cubicBezTo>
                  <a:pt x="125" y="24"/>
                  <a:pt x="124" y="24"/>
                  <a:pt x="123" y="24"/>
                </a:cubicBezTo>
                <a:cubicBezTo>
                  <a:pt x="122" y="24"/>
                  <a:pt x="121" y="24"/>
                  <a:pt x="121" y="23"/>
                </a:cubicBezTo>
                <a:cubicBezTo>
                  <a:pt x="120" y="22"/>
                  <a:pt x="119" y="22"/>
                  <a:pt x="118" y="21"/>
                </a:cubicBezTo>
                <a:cubicBezTo>
                  <a:pt x="117" y="20"/>
                  <a:pt x="117" y="18"/>
                  <a:pt x="118" y="17"/>
                </a:cubicBezTo>
                <a:cubicBezTo>
                  <a:pt x="118" y="16"/>
                  <a:pt x="119" y="16"/>
                  <a:pt x="119" y="16"/>
                </a:cubicBezTo>
                <a:cubicBezTo>
                  <a:pt x="117" y="14"/>
                  <a:pt x="115" y="13"/>
                  <a:pt x="113" y="12"/>
                </a:cubicBezTo>
                <a:cubicBezTo>
                  <a:pt x="113" y="12"/>
                  <a:pt x="113" y="12"/>
                  <a:pt x="113" y="13"/>
                </a:cubicBezTo>
                <a:cubicBezTo>
                  <a:pt x="112" y="14"/>
                  <a:pt x="111" y="14"/>
                  <a:pt x="110" y="14"/>
                </a:cubicBezTo>
                <a:cubicBezTo>
                  <a:pt x="109" y="14"/>
                  <a:pt x="109" y="14"/>
                  <a:pt x="108" y="14"/>
                </a:cubicBezTo>
                <a:cubicBezTo>
                  <a:pt x="107" y="14"/>
                  <a:pt x="106" y="13"/>
                  <a:pt x="105" y="13"/>
                </a:cubicBezTo>
                <a:cubicBezTo>
                  <a:pt x="104" y="12"/>
                  <a:pt x="103" y="10"/>
                  <a:pt x="104" y="8"/>
                </a:cubicBezTo>
                <a:cubicBezTo>
                  <a:pt x="104" y="8"/>
                  <a:pt x="104" y="7"/>
                  <a:pt x="105" y="7"/>
                </a:cubicBezTo>
                <a:cubicBezTo>
                  <a:pt x="102" y="6"/>
                  <a:pt x="100" y="5"/>
                  <a:pt x="98" y="4"/>
                </a:cubicBezTo>
                <a:cubicBezTo>
                  <a:pt x="98" y="5"/>
                  <a:pt x="98" y="5"/>
                  <a:pt x="98" y="6"/>
                </a:cubicBezTo>
                <a:cubicBezTo>
                  <a:pt x="97" y="7"/>
                  <a:pt x="96" y="8"/>
                  <a:pt x="95" y="8"/>
                </a:cubicBezTo>
                <a:cubicBezTo>
                  <a:pt x="94" y="8"/>
                  <a:pt x="94" y="8"/>
                  <a:pt x="94" y="8"/>
                </a:cubicBezTo>
                <a:cubicBezTo>
                  <a:pt x="93" y="8"/>
                  <a:pt x="92" y="7"/>
                  <a:pt x="91" y="7"/>
                </a:cubicBezTo>
                <a:cubicBezTo>
                  <a:pt x="89" y="7"/>
                  <a:pt x="88" y="5"/>
                  <a:pt x="88" y="3"/>
                </a:cubicBezTo>
                <a:cubicBezTo>
                  <a:pt x="88" y="3"/>
                  <a:pt x="89" y="2"/>
                  <a:pt x="89" y="2"/>
                </a:cubicBezTo>
                <a:cubicBezTo>
                  <a:pt x="87" y="1"/>
                  <a:pt x="84" y="1"/>
                  <a:pt x="82" y="1"/>
                </a:cubicBezTo>
                <a:cubicBezTo>
                  <a:pt x="82" y="1"/>
                  <a:pt x="82" y="2"/>
                  <a:pt x="82" y="2"/>
                </a:cubicBezTo>
                <a:cubicBezTo>
                  <a:pt x="82" y="4"/>
                  <a:pt x="80" y="5"/>
                  <a:pt x="79" y="5"/>
                </a:cubicBezTo>
                <a:cubicBezTo>
                  <a:pt x="79" y="5"/>
                  <a:pt x="78" y="5"/>
                  <a:pt x="78" y="5"/>
                </a:cubicBezTo>
                <a:cubicBezTo>
                  <a:pt x="77" y="5"/>
                  <a:pt x="76" y="5"/>
                  <a:pt x="75" y="5"/>
                </a:cubicBezTo>
                <a:cubicBezTo>
                  <a:pt x="73" y="5"/>
                  <a:pt x="72" y="4"/>
                  <a:pt x="72" y="2"/>
                </a:cubicBezTo>
                <a:cubicBezTo>
                  <a:pt x="72" y="1"/>
                  <a:pt x="72" y="1"/>
                  <a:pt x="72" y="0"/>
                </a:cubicBezTo>
                <a:cubicBezTo>
                  <a:pt x="70" y="1"/>
                  <a:pt x="67" y="1"/>
                  <a:pt x="65" y="1"/>
                </a:cubicBezTo>
                <a:cubicBezTo>
                  <a:pt x="65" y="1"/>
                  <a:pt x="65" y="2"/>
                  <a:pt x="66" y="2"/>
                </a:cubicBezTo>
                <a:cubicBezTo>
                  <a:pt x="66" y="4"/>
                  <a:pt x="65" y="6"/>
                  <a:pt x="63" y="6"/>
                </a:cubicBezTo>
                <a:cubicBezTo>
                  <a:pt x="62" y="6"/>
                  <a:pt x="61" y="6"/>
                  <a:pt x="60" y="7"/>
                </a:cubicBezTo>
                <a:cubicBezTo>
                  <a:pt x="60" y="7"/>
                  <a:pt x="59" y="7"/>
                  <a:pt x="59" y="7"/>
                </a:cubicBezTo>
                <a:cubicBezTo>
                  <a:pt x="58" y="7"/>
                  <a:pt x="56" y="6"/>
                  <a:pt x="56" y="4"/>
                </a:cubicBezTo>
                <a:cubicBezTo>
                  <a:pt x="56" y="4"/>
                  <a:pt x="56" y="3"/>
                  <a:pt x="56" y="3"/>
                </a:cubicBezTo>
                <a:cubicBezTo>
                  <a:pt x="54" y="3"/>
                  <a:pt x="51" y="4"/>
                  <a:pt x="49" y="5"/>
                </a:cubicBezTo>
                <a:cubicBezTo>
                  <a:pt x="49" y="5"/>
                  <a:pt x="49" y="6"/>
                  <a:pt x="50" y="6"/>
                </a:cubicBezTo>
                <a:cubicBezTo>
                  <a:pt x="50" y="8"/>
                  <a:pt x="50" y="10"/>
                  <a:pt x="48" y="10"/>
                </a:cubicBezTo>
                <a:cubicBezTo>
                  <a:pt x="47" y="11"/>
                  <a:pt x="46" y="11"/>
                  <a:pt x="45" y="11"/>
                </a:cubicBezTo>
                <a:cubicBezTo>
                  <a:pt x="45" y="12"/>
                  <a:pt x="44" y="12"/>
                  <a:pt x="44" y="12"/>
                </a:cubicBezTo>
                <a:cubicBezTo>
                  <a:pt x="42" y="12"/>
                  <a:pt x="41" y="11"/>
                  <a:pt x="41" y="10"/>
                </a:cubicBezTo>
                <a:cubicBezTo>
                  <a:pt x="40" y="9"/>
                  <a:pt x="40" y="9"/>
                  <a:pt x="40" y="9"/>
                </a:cubicBezTo>
                <a:cubicBezTo>
                  <a:pt x="38" y="10"/>
                  <a:pt x="36" y="11"/>
                  <a:pt x="34" y="12"/>
                </a:cubicBezTo>
                <a:cubicBezTo>
                  <a:pt x="34" y="12"/>
                  <a:pt x="35" y="13"/>
                  <a:pt x="35" y="13"/>
                </a:cubicBezTo>
                <a:cubicBezTo>
                  <a:pt x="36" y="15"/>
                  <a:pt x="36" y="17"/>
                  <a:pt x="34" y="18"/>
                </a:cubicBezTo>
                <a:cubicBezTo>
                  <a:pt x="33" y="18"/>
                  <a:pt x="33" y="19"/>
                  <a:pt x="32" y="20"/>
                </a:cubicBezTo>
                <a:cubicBezTo>
                  <a:pt x="31" y="20"/>
                  <a:pt x="30" y="20"/>
                  <a:pt x="30" y="20"/>
                </a:cubicBezTo>
                <a:cubicBezTo>
                  <a:pt x="29" y="20"/>
                  <a:pt x="28" y="20"/>
                  <a:pt x="27" y="19"/>
                </a:cubicBezTo>
                <a:cubicBezTo>
                  <a:pt x="27" y="19"/>
                  <a:pt x="27" y="18"/>
                  <a:pt x="27" y="18"/>
                </a:cubicBezTo>
                <a:cubicBezTo>
                  <a:pt x="25" y="19"/>
                  <a:pt x="23" y="21"/>
                  <a:pt x="21" y="23"/>
                </a:cubicBezTo>
                <a:cubicBezTo>
                  <a:pt x="22" y="23"/>
                  <a:pt x="22" y="23"/>
                  <a:pt x="22" y="23"/>
                </a:cubicBezTo>
                <a:cubicBezTo>
                  <a:pt x="24" y="25"/>
                  <a:pt x="24" y="27"/>
                  <a:pt x="23" y="28"/>
                </a:cubicBezTo>
                <a:cubicBezTo>
                  <a:pt x="22" y="29"/>
                  <a:pt x="21" y="30"/>
                  <a:pt x="21" y="30"/>
                </a:cubicBezTo>
                <a:cubicBezTo>
                  <a:pt x="20" y="31"/>
                  <a:pt x="19" y="32"/>
                  <a:pt x="18" y="32"/>
                </a:cubicBezTo>
                <a:cubicBezTo>
                  <a:pt x="17" y="32"/>
                  <a:pt x="17" y="31"/>
                  <a:pt x="16" y="31"/>
                </a:cubicBezTo>
                <a:cubicBezTo>
                  <a:pt x="16" y="31"/>
                  <a:pt x="15" y="30"/>
                  <a:pt x="15" y="30"/>
                </a:cubicBezTo>
                <a:cubicBezTo>
                  <a:pt x="14" y="32"/>
                  <a:pt x="12" y="34"/>
                  <a:pt x="11" y="36"/>
                </a:cubicBezTo>
                <a:cubicBezTo>
                  <a:pt x="11" y="36"/>
                  <a:pt x="12" y="36"/>
                  <a:pt x="12" y="36"/>
                </a:cubicBezTo>
                <a:cubicBezTo>
                  <a:pt x="14" y="37"/>
                  <a:pt x="14" y="39"/>
                  <a:pt x="13" y="41"/>
                </a:cubicBezTo>
                <a:cubicBezTo>
                  <a:pt x="13" y="42"/>
                  <a:pt x="12" y="42"/>
                  <a:pt x="12" y="43"/>
                </a:cubicBezTo>
                <a:cubicBezTo>
                  <a:pt x="11" y="45"/>
                  <a:pt x="10" y="45"/>
                  <a:pt x="9" y="45"/>
                </a:cubicBezTo>
                <a:cubicBezTo>
                  <a:pt x="9" y="45"/>
                  <a:pt x="8" y="45"/>
                  <a:pt x="8" y="45"/>
                </a:cubicBezTo>
                <a:cubicBezTo>
                  <a:pt x="7" y="45"/>
                  <a:pt x="7" y="44"/>
                  <a:pt x="7" y="44"/>
                </a:cubicBezTo>
                <a:cubicBezTo>
                  <a:pt x="6" y="46"/>
                  <a:pt x="5" y="49"/>
                  <a:pt x="4" y="51"/>
                </a:cubicBezTo>
                <a:cubicBezTo>
                  <a:pt x="4" y="51"/>
                  <a:pt x="5" y="51"/>
                  <a:pt x="5" y="51"/>
                </a:cubicBezTo>
                <a:cubicBezTo>
                  <a:pt x="7" y="51"/>
                  <a:pt x="8" y="53"/>
                  <a:pt x="7" y="55"/>
                </a:cubicBezTo>
                <a:cubicBezTo>
                  <a:pt x="7" y="56"/>
                  <a:pt x="7" y="57"/>
                  <a:pt x="7" y="58"/>
                </a:cubicBezTo>
                <a:cubicBezTo>
                  <a:pt x="6" y="60"/>
                  <a:pt x="5" y="61"/>
                  <a:pt x="4" y="61"/>
                </a:cubicBezTo>
                <a:cubicBezTo>
                  <a:pt x="3" y="61"/>
                  <a:pt x="3" y="61"/>
                  <a:pt x="3" y="60"/>
                </a:cubicBezTo>
                <a:cubicBezTo>
                  <a:pt x="2" y="60"/>
                  <a:pt x="2" y="60"/>
                  <a:pt x="1" y="60"/>
                </a:cubicBezTo>
                <a:cubicBezTo>
                  <a:pt x="1" y="62"/>
                  <a:pt x="1" y="65"/>
                  <a:pt x="0" y="67"/>
                </a:cubicBezTo>
                <a:cubicBezTo>
                  <a:pt x="1" y="67"/>
                  <a:pt x="1" y="67"/>
                  <a:pt x="2" y="67"/>
                </a:cubicBezTo>
                <a:cubicBezTo>
                  <a:pt x="4" y="67"/>
                  <a:pt x="5" y="69"/>
                  <a:pt x="5" y="70"/>
                </a:cubicBezTo>
                <a:cubicBezTo>
                  <a:pt x="5" y="71"/>
                  <a:pt x="5" y="72"/>
                  <a:pt x="5" y="74"/>
                </a:cubicBezTo>
                <a:cubicBezTo>
                  <a:pt x="5" y="75"/>
                  <a:pt x="3" y="77"/>
                  <a:pt x="1" y="77"/>
                </a:cubicBezTo>
                <a:cubicBezTo>
                  <a:pt x="1" y="77"/>
                  <a:pt x="1" y="77"/>
                  <a:pt x="1" y="77"/>
                </a:cubicBezTo>
                <a:cubicBezTo>
                  <a:pt x="1" y="77"/>
                  <a:pt x="1" y="77"/>
                  <a:pt x="0" y="76"/>
                </a:cubicBezTo>
                <a:cubicBezTo>
                  <a:pt x="0" y="79"/>
                  <a:pt x="0" y="81"/>
                  <a:pt x="1" y="84"/>
                </a:cubicBezTo>
                <a:cubicBezTo>
                  <a:pt x="1" y="84"/>
                  <a:pt x="1" y="83"/>
                  <a:pt x="2" y="83"/>
                </a:cubicBezTo>
                <a:cubicBezTo>
                  <a:pt x="4" y="83"/>
                  <a:pt x="5" y="84"/>
                  <a:pt x="6" y="86"/>
                </a:cubicBezTo>
                <a:cubicBezTo>
                  <a:pt x="6" y="87"/>
                  <a:pt x="6" y="88"/>
                  <a:pt x="6" y="89"/>
                </a:cubicBezTo>
                <a:cubicBezTo>
                  <a:pt x="7" y="91"/>
                  <a:pt x="6" y="93"/>
                  <a:pt x="4" y="93"/>
                </a:cubicBezTo>
                <a:cubicBezTo>
                  <a:pt x="4" y="93"/>
                  <a:pt x="3" y="93"/>
                  <a:pt x="3" y="93"/>
                </a:cubicBezTo>
                <a:cubicBezTo>
                  <a:pt x="3" y="93"/>
                  <a:pt x="3" y="93"/>
                  <a:pt x="2" y="93"/>
                </a:cubicBezTo>
                <a:cubicBezTo>
                  <a:pt x="3" y="95"/>
                  <a:pt x="4" y="98"/>
                  <a:pt x="5" y="100"/>
                </a:cubicBezTo>
                <a:cubicBezTo>
                  <a:pt x="5" y="100"/>
                  <a:pt x="5" y="99"/>
                  <a:pt x="6" y="99"/>
                </a:cubicBezTo>
                <a:cubicBezTo>
                  <a:pt x="7" y="98"/>
                  <a:pt x="9" y="99"/>
                  <a:pt x="10" y="101"/>
                </a:cubicBezTo>
                <a:cubicBezTo>
                  <a:pt x="10" y="102"/>
                  <a:pt x="11" y="103"/>
                  <a:pt x="11" y="104"/>
                </a:cubicBezTo>
                <a:cubicBezTo>
                  <a:pt x="12" y="105"/>
                  <a:pt x="11" y="107"/>
                  <a:pt x="10" y="108"/>
                </a:cubicBezTo>
                <a:cubicBezTo>
                  <a:pt x="9" y="108"/>
                  <a:pt x="9" y="108"/>
                  <a:pt x="8" y="108"/>
                </a:cubicBezTo>
                <a:cubicBezTo>
                  <a:pt x="10" y="111"/>
                  <a:pt x="11" y="113"/>
                  <a:pt x="12" y="115"/>
                </a:cubicBezTo>
                <a:cubicBezTo>
                  <a:pt x="12" y="114"/>
                  <a:pt x="13" y="114"/>
                  <a:pt x="13" y="114"/>
                </a:cubicBezTo>
                <a:cubicBezTo>
                  <a:pt x="15" y="113"/>
                  <a:pt x="17" y="113"/>
                  <a:pt x="18" y="115"/>
                </a:cubicBezTo>
                <a:cubicBezTo>
                  <a:pt x="18" y="115"/>
                  <a:pt x="19" y="116"/>
                  <a:pt x="19" y="117"/>
                </a:cubicBezTo>
                <a:cubicBezTo>
                  <a:pt x="21" y="118"/>
                  <a:pt x="20" y="120"/>
                  <a:pt x="19" y="122"/>
                </a:cubicBezTo>
                <a:cubicBezTo>
                  <a:pt x="19" y="122"/>
                  <a:pt x="18" y="122"/>
                  <a:pt x="18" y="122"/>
                </a:cubicBezTo>
                <a:cubicBezTo>
                  <a:pt x="19" y="124"/>
                  <a:pt x="21" y="126"/>
                  <a:pt x="23" y="128"/>
                </a:cubicBezTo>
                <a:cubicBezTo>
                  <a:pt x="23" y="127"/>
                  <a:pt x="23" y="127"/>
                  <a:pt x="23" y="126"/>
                </a:cubicBezTo>
                <a:cubicBezTo>
                  <a:pt x="25" y="125"/>
                  <a:pt x="27" y="125"/>
                  <a:pt x="28" y="126"/>
                </a:cubicBezTo>
                <a:cubicBezTo>
                  <a:pt x="29" y="127"/>
                  <a:pt x="30" y="127"/>
                  <a:pt x="30" y="128"/>
                </a:cubicBezTo>
                <a:cubicBezTo>
                  <a:pt x="32" y="129"/>
                  <a:pt x="32" y="131"/>
                  <a:pt x="31" y="133"/>
                </a:cubicBezTo>
                <a:cubicBezTo>
                  <a:pt x="31" y="133"/>
                  <a:pt x="30" y="133"/>
                  <a:pt x="30" y="134"/>
                </a:cubicBezTo>
                <a:cubicBezTo>
                  <a:pt x="32" y="135"/>
                  <a:pt x="34" y="136"/>
                  <a:pt x="36" y="138"/>
                </a:cubicBezTo>
                <a:cubicBezTo>
                  <a:pt x="36" y="137"/>
                  <a:pt x="36" y="137"/>
                  <a:pt x="36" y="136"/>
                </a:cubicBezTo>
                <a:cubicBezTo>
                  <a:pt x="37" y="135"/>
                  <a:pt x="39" y="134"/>
                  <a:pt x="41" y="135"/>
                </a:cubicBezTo>
                <a:cubicBezTo>
                  <a:pt x="42" y="136"/>
                  <a:pt x="43" y="136"/>
                  <a:pt x="43" y="137"/>
                </a:cubicBezTo>
                <a:cubicBezTo>
                  <a:pt x="45" y="137"/>
                  <a:pt x="46" y="139"/>
                  <a:pt x="45" y="141"/>
                </a:cubicBezTo>
                <a:cubicBezTo>
                  <a:pt x="45" y="141"/>
                  <a:pt x="44" y="142"/>
                  <a:pt x="44" y="142"/>
                </a:cubicBezTo>
                <a:cubicBezTo>
                  <a:pt x="46" y="143"/>
                  <a:pt x="49" y="144"/>
                  <a:pt x="51" y="145"/>
                </a:cubicBezTo>
                <a:cubicBezTo>
                  <a:pt x="51" y="144"/>
                  <a:pt x="51" y="144"/>
                  <a:pt x="51" y="143"/>
                </a:cubicBezTo>
                <a:cubicBezTo>
                  <a:pt x="52" y="142"/>
                  <a:pt x="53" y="141"/>
                  <a:pt x="55" y="141"/>
                </a:cubicBezTo>
                <a:cubicBezTo>
                  <a:pt x="56" y="141"/>
                  <a:pt x="57" y="142"/>
                  <a:pt x="58" y="142"/>
                </a:cubicBezTo>
                <a:cubicBezTo>
                  <a:pt x="60" y="142"/>
                  <a:pt x="61" y="144"/>
                  <a:pt x="61" y="146"/>
                </a:cubicBezTo>
                <a:cubicBezTo>
                  <a:pt x="60" y="146"/>
                  <a:pt x="60" y="147"/>
                  <a:pt x="60" y="147"/>
                </a:cubicBezTo>
                <a:cubicBezTo>
                  <a:pt x="62" y="147"/>
                  <a:pt x="65" y="148"/>
                  <a:pt x="67" y="148"/>
                </a:cubicBezTo>
                <a:cubicBezTo>
                  <a:pt x="67" y="148"/>
                  <a:pt x="67" y="147"/>
                  <a:pt x="67" y="147"/>
                </a:cubicBezTo>
                <a:cubicBezTo>
                  <a:pt x="67" y="145"/>
                  <a:pt x="69" y="144"/>
                  <a:pt x="70" y="144"/>
                </a:cubicBezTo>
                <a:cubicBezTo>
                  <a:pt x="72" y="144"/>
                  <a:pt x="73" y="144"/>
                  <a:pt x="74" y="144"/>
                </a:cubicBezTo>
                <a:cubicBezTo>
                  <a:pt x="75" y="144"/>
                  <a:pt x="77" y="145"/>
                  <a:pt x="77" y="147"/>
                </a:cubicBezTo>
                <a:cubicBezTo>
                  <a:pt x="77" y="147"/>
                  <a:pt x="77" y="148"/>
                  <a:pt x="77" y="148"/>
                </a:cubicBezTo>
                <a:cubicBezTo>
                  <a:pt x="79" y="148"/>
                  <a:pt x="81" y="148"/>
                  <a:pt x="84" y="148"/>
                </a:cubicBezTo>
                <a:cubicBezTo>
                  <a:pt x="84" y="147"/>
                  <a:pt x="83" y="147"/>
                  <a:pt x="83" y="146"/>
                </a:cubicBezTo>
                <a:cubicBezTo>
                  <a:pt x="83" y="145"/>
                  <a:pt x="84" y="143"/>
                  <a:pt x="86" y="143"/>
                </a:cubicBezTo>
                <a:cubicBezTo>
                  <a:pt x="87" y="142"/>
                  <a:pt x="88" y="142"/>
                  <a:pt x="89" y="142"/>
                </a:cubicBezTo>
                <a:cubicBezTo>
                  <a:pt x="91" y="142"/>
                  <a:pt x="93" y="143"/>
                  <a:pt x="93" y="144"/>
                </a:cubicBezTo>
                <a:cubicBezTo>
                  <a:pt x="93" y="145"/>
                  <a:pt x="93" y="145"/>
                  <a:pt x="93" y="146"/>
                </a:cubicBezTo>
                <a:cubicBezTo>
                  <a:pt x="95" y="145"/>
                  <a:pt x="98" y="144"/>
                  <a:pt x="100" y="143"/>
                </a:cubicBezTo>
                <a:cubicBezTo>
                  <a:pt x="100" y="143"/>
                  <a:pt x="99" y="143"/>
                  <a:pt x="99" y="142"/>
                </a:cubicBezTo>
                <a:cubicBezTo>
                  <a:pt x="98" y="141"/>
                  <a:pt x="99" y="139"/>
                  <a:pt x="101" y="138"/>
                </a:cubicBezTo>
                <a:cubicBezTo>
                  <a:pt x="102" y="138"/>
                  <a:pt x="103" y="137"/>
                  <a:pt x="104" y="137"/>
                </a:cubicBezTo>
                <a:cubicBezTo>
                  <a:pt x="105" y="136"/>
                  <a:pt x="107" y="137"/>
                  <a:pt x="108" y="138"/>
                </a:cubicBezTo>
                <a:cubicBezTo>
                  <a:pt x="108" y="139"/>
                  <a:pt x="108" y="139"/>
                  <a:pt x="108" y="140"/>
                </a:cubicBezTo>
                <a:cubicBezTo>
                  <a:pt x="111" y="139"/>
                  <a:pt x="113" y="137"/>
                  <a:pt x="115" y="136"/>
                </a:cubicBezTo>
                <a:cubicBezTo>
                  <a:pt x="114" y="136"/>
                  <a:pt x="114" y="135"/>
                  <a:pt x="114" y="135"/>
                </a:cubicBezTo>
                <a:cubicBezTo>
                  <a:pt x="113" y="134"/>
                  <a:pt x="113" y="132"/>
                  <a:pt x="114" y="131"/>
                </a:cubicBezTo>
                <a:cubicBezTo>
                  <a:pt x="115" y="130"/>
                  <a:pt x="116" y="129"/>
                  <a:pt x="117" y="129"/>
                </a:cubicBezTo>
                <a:cubicBezTo>
                  <a:pt x="118" y="128"/>
                  <a:pt x="120" y="128"/>
                  <a:pt x="122" y="129"/>
                </a:cubicBezTo>
                <a:cubicBezTo>
                  <a:pt x="122" y="130"/>
                  <a:pt x="122" y="130"/>
                  <a:pt x="122" y="130"/>
                </a:cubicBezTo>
                <a:cubicBezTo>
                  <a:pt x="124" y="129"/>
                  <a:pt x="126" y="127"/>
                  <a:pt x="127" y="125"/>
                </a:cubicBezTo>
                <a:cubicBezTo>
                  <a:pt x="127" y="125"/>
                  <a:pt x="127" y="125"/>
                  <a:pt x="126" y="125"/>
                </a:cubicBezTo>
                <a:cubicBezTo>
                  <a:pt x="125" y="124"/>
                  <a:pt x="125" y="121"/>
                  <a:pt x="126" y="120"/>
                </a:cubicBezTo>
                <a:cubicBezTo>
                  <a:pt x="127" y="119"/>
                  <a:pt x="127" y="118"/>
                  <a:pt x="128" y="118"/>
                </a:cubicBezTo>
                <a:cubicBezTo>
                  <a:pt x="129" y="116"/>
                  <a:pt x="131" y="116"/>
                  <a:pt x="133" y="117"/>
                </a:cubicBezTo>
                <a:cubicBezTo>
                  <a:pt x="133" y="117"/>
                  <a:pt x="133" y="118"/>
                  <a:pt x="133" y="118"/>
                </a:cubicBezTo>
                <a:cubicBezTo>
                  <a:pt x="135" y="116"/>
                  <a:pt x="136" y="114"/>
                  <a:pt x="138" y="112"/>
                </a:cubicBezTo>
                <a:cubicBezTo>
                  <a:pt x="137" y="112"/>
                  <a:pt x="137" y="112"/>
                  <a:pt x="136" y="112"/>
                </a:cubicBezTo>
                <a:cubicBezTo>
                  <a:pt x="135" y="111"/>
                  <a:pt x="134" y="109"/>
                  <a:pt x="135" y="107"/>
                </a:cubicBezTo>
                <a:cubicBezTo>
                  <a:pt x="135" y="106"/>
                  <a:pt x="136" y="105"/>
                  <a:pt x="136" y="105"/>
                </a:cubicBezTo>
                <a:cubicBezTo>
                  <a:pt x="137" y="103"/>
                  <a:pt x="139" y="102"/>
                  <a:pt x="141" y="103"/>
                </a:cubicBezTo>
                <a:cubicBezTo>
                  <a:pt x="141" y="103"/>
                  <a:pt x="142" y="104"/>
                  <a:pt x="142" y="104"/>
                </a:cubicBezTo>
                <a:cubicBezTo>
                  <a:pt x="143" y="102"/>
                  <a:pt x="144" y="99"/>
                  <a:pt x="144" y="97"/>
                </a:cubicBezTo>
                <a:cubicBezTo>
                  <a:pt x="144" y="97"/>
                  <a:pt x="144" y="97"/>
                  <a:pt x="144" y="97"/>
                </a:cubicBezTo>
                <a:cubicBezTo>
                  <a:pt x="144" y="97"/>
                  <a:pt x="143" y="97"/>
                  <a:pt x="143" y="97"/>
                </a:cubicBezTo>
                <a:cubicBezTo>
                  <a:pt x="141" y="96"/>
                  <a:pt x="140" y="95"/>
                  <a:pt x="141" y="93"/>
                </a:cubicBezTo>
                <a:cubicBezTo>
                  <a:pt x="141" y="92"/>
                  <a:pt x="141" y="91"/>
                  <a:pt x="142" y="90"/>
                </a:cubicBezTo>
                <a:cubicBezTo>
                  <a:pt x="142" y="88"/>
                  <a:pt x="144" y="87"/>
                  <a:pt x="145" y="87"/>
                </a:cubicBezTo>
                <a:cubicBezTo>
                  <a:pt x="146" y="87"/>
                  <a:pt x="146" y="88"/>
                  <a:pt x="147" y="88"/>
                </a:cubicBezTo>
                <a:cubicBezTo>
                  <a:pt x="147" y="86"/>
                  <a:pt x="147" y="83"/>
                  <a:pt x="148" y="81"/>
                </a:cubicBezTo>
                <a:cubicBezTo>
                  <a:pt x="147" y="81"/>
                  <a:pt x="147" y="81"/>
                  <a:pt x="146" y="81"/>
                </a:cubicBezTo>
                <a:cubicBezTo>
                  <a:pt x="146" y="81"/>
                  <a:pt x="146" y="81"/>
                  <a:pt x="146" y="81"/>
                </a:cubicBezTo>
                <a:close/>
                <a:moveTo>
                  <a:pt x="74" y="130"/>
                </a:moveTo>
                <a:cubicBezTo>
                  <a:pt x="44" y="130"/>
                  <a:pt x="19" y="105"/>
                  <a:pt x="19" y="74"/>
                </a:cubicBezTo>
                <a:cubicBezTo>
                  <a:pt x="19" y="44"/>
                  <a:pt x="44" y="19"/>
                  <a:pt x="74" y="19"/>
                </a:cubicBezTo>
                <a:cubicBezTo>
                  <a:pt x="104" y="19"/>
                  <a:pt x="129" y="44"/>
                  <a:pt x="129" y="74"/>
                </a:cubicBezTo>
                <a:cubicBezTo>
                  <a:pt x="129" y="105"/>
                  <a:pt x="104" y="130"/>
                  <a:pt x="74" y="13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nvGrpSpPr>
          <p:cNvPr id="12" name="Group 11"/>
          <p:cNvGrpSpPr/>
          <p:nvPr/>
        </p:nvGrpSpPr>
        <p:grpSpPr>
          <a:xfrm>
            <a:off x="947346" y="3880492"/>
            <a:ext cx="1239567" cy="1923980"/>
            <a:chOff x="1676400" y="3818707"/>
            <a:chExt cx="1239567" cy="1923980"/>
          </a:xfrm>
        </p:grpSpPr>
        <p:sp>
          <p:nvSpPr>
            <p:cNvPr id="54" name="Oval 53"/>
            <p:cNvSpPr>
              <a:spLocks noChangeArrowheads="1"/>
            </p:cNvSpPr>
            <p:nvPr/>
          </p:nvSpPr>
          <p:spPr bwMode="auto">
            <a:xfrm>
              <a:off x="2077720" y="3889235"/>
              <a:ext cx="288726" cy="357031"/>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54"/>
            <p:cNvSpPr>
              <a:spLocks noEditPoints="1"/>
            </p:cNvSpPr>
            <p:nvPr/>
          </p:nvSpPr>
          <p:spPr bwMode="auto">
            <a:xfrm>
              <a:off x="1698957" y="4277312"/>
              <a:ext cx="1033834" cy="1465371"/>
            </a:xfrm>
            <a:custGeom>
              <a:avLst/>
              <a:gdLst>
                <a:gd name="T0" fmla="*/ 140 w 141"/>
                <a:gd name="T1" fmla="*/ 49 h 200"/>
                <a:gd name="T2" fmla="*/ 141 w 141"/>
                <a:gd name="T3" fmla="*/ 31 h 200"/>
                <a:gd name="T4" fmla="*/ 138 w 141"/>
                <a:gd name="T5" fmla="*/ 28 h 200"/>
                <a:gd name="T6" fmla="*/ 124 w 141"/>
                <a:gd name="T7" fmla="*/ 18 h 200"/>
                <a:gd name="T8" fmla="*/ 98 w 141"/>
                <a:gd name="T9" fmla="*/ 2 h 200"/>
                <a:gd name="T10" fmla="*/ 88 w 141"/>
                <a:gd name="T11" fmla="*/ 1 h 200"/>
                <a:gd name="T12" fmla="*/ 97 w 141"/>
                <a:gd name="T13" fmla="*/ 8 h 200"/>
                <a:gd name="T14" fmla="*/ 91 w 141"/>
                <a:gd name="T15" fmla="*/ 21 h 200"/>
                <a:gd name="T16" fmla="*/ 76 w 141"/>
                <a:gd name="T17" fmla="*/ 10 h 200"/>
                <a:gd name="T18" fmla="*/ 76 w 141"/>
                <a:gd name="T19" fmla="*/ 0 h 200"/>
                <a:gd name="T20" fmla="*/ 65 w 141"/>
                <a:gd name="T21" fmla="*/ 9 h 200"/>
                <a:gd name="T22" fmla="*/ 65 w 141"/>
                <a:gd name="T23" fmla="*/ 49 h 200"/>
                <a:gd name="T24" fmla="*/ 57 w 141"/>
                <a:gd name="T25" fmla="*/ 13 h 200"/>
                <a:gd name="T26" fmla="*/ 55 w 141"/>
                <a:gd name="T27" fmla="*/ 1 h 200"/>
                <a:gd name="T28" fmla="*/ 46 w 141"/>
                <a:gd name="T29" fmla="*/ 1 h 200"/>
                <a:gd name="T30" fmla="*/ 36 w 141"/>
                <a:gd name="T31" fmla="*/ 6 h 200"/>
                <a:gd name="T32" fmla="*/ 3 w 141"/>
                <a:gd name="T33" fmla="*/ 42 h 200"/>
                <a:gd name="T34" fmla="*/ 1 w 141"/>
                <a:gd name="T35" fmla="*/ 56 h 200"/>
                <a:gd name="T36" fmla="*/ 1 w 141"/>
                <a:gd name="T37" fmla="*/ 56 h 200"/>
                <a:gd name="T38" fmla="*/ 2 w 141"/>
                <a:gd name="T39" fmla="*/ 57 h 200"/>
                <a:gd name="T40" fmla="*/ 4 w 141"/>
                <a:gd name="T41" fmla="*/ 61 h 200"/>
                <a:gd name="T42" fmla="*/ 12 w 141"/>
                <a:gd name="T43" fmla="*/ 77 h 200"/>
                <a:gd name="T44" fmla="*/ 38 w 141"/>
                <a:gd name="T45" fmla="*/ 91 h 200"/>
                <a:gd name="T46" fmla="*/ 38 w 141"/>
                <a:gd name="T47" fmla="*/ 106 h 200"/>
                <a:gd name="T48" fmla="*/ 43 w 141"/>
                <a:gd name="T49" fmla="*/ 200 h 200"/>
                <a:gd name="T50" fmla="*/ 71 w 141"/>
                <a:gd name="T51" fmla="*/ 155 h 200"/>
                <a:gd name="T52" fmla="*/ 104 w 141"/>
                <a:gd name="T53" fmla="*/ 39 h 200"/>
                <a:gd name="T54" fmla="*/ 109 w 141"/>
                <a:gd name="T55" fmla="*/ 37 h 200"/>
                <a:gd name="T56" fmla="*/ 88 w 141"/>
                <a:gd name="T57" fmla="*/ 52 h 200"/>
                <a:gd name="T58" fmla="*/ 104 w 141"/>
                <a:gd name="T59" fmla="*/ 39 h 200"/>
                <a:gd name="T60" fmla="*/ 35 w 141"/>
                <a:gd name="T61" fmla="*/ 65 h 200"/>
                <a:gd name="T62" fmla="*/ 28 w 141"/>
                <a:gd name="T63" fmla="*/ 51 h 200"/>
                <a:gd name="T64" fmla="*/ 39 w 141"/>
                <a:gd name="T65" fmla="*/ 7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41" h="200">
                  <a:moveTo>
                    <a:pt x="66" y="128"/>
                  </a:moveTo>
                  <a:cubicBezTo>
                    <a:pt x="66" y="86"/>
                    <a:pt x="99" y="52"/>
                    <a:pt x="140" y="49"/>
                  </a:cubicBezTo>
                  <a:cubicBezTo>
                    <a:pt x="140" y="41"/>
                    <a:pt x="141" y="28"/>
                    <a:pt x="141" y="31"/>
                  </a:cubicBezTo>
                  <a:cubicBezTo>
                    <a:pt x="141" y="31"/>
                    <a:pt x="141" y="31"/>
                    <a:pt x="141" y="31"/>
                  </a:cubicBezTo>
                  <a:cubicBezTo>
                    <a:pt x="140" y="30"/>
                    <a:pt x="140" y="30"/>
                    <a:pt x="140" y="30"/>
                  </a:cubicBezTo>
                  <a:cubicBezTo>
                    <a:pt x="138" y="28"/>
                    <a:pt x="138" y="28"/>
                    <a:pt x="138" y="28"/>
                  </a:cubicBezTo>
                  <a:cubicBezTo>
                    <a:pt x="133" y="25"/>
                    <a:pt x="133" y="25"/>
                    <a:pt x="133" y="25"/>
                  </a:cubicBezTo>
                  <a:cubicBezTo>
                    <a:pt x="124" y="18"/>
                    <a:pt x="124" y="18"/>
                    <a:pt x="124" y="18"/>
                  </a:cubicBezTo>
                  <a:cubicBezTo>
                    <a:pt x="105" y="4"/>
                    <a:pt x="105" y="4"/>
                    <a:pt x="105" y="4"/>
                  </a:cubicBezTo>
                  <a:cubicBezTo>
                    <a:pt x="103" y="3"/>
                    <a:pt x="101" y="2"/>
                    <a:pt x="98" y="2"/>
                  </a:cubicBezTo>
                  <a:cubicBezTo>
                    <a:pt x="98" y="2"/>
                    <a:pt x="98" y="1"/>
                    <a:pt x="98" y="1"/>
                  </a:cubicBezTo>
                  <a:cubicBezTo>
                    <a:pt x="95" y="1"/>
                    <a:pt x="92" y="1"/>
                    <a:pt x="88" y="1"/>
                  </a:cubicBezTo>
                  <a:cubicBezTo>
                    <a:pt x="88" y="1"/>
                    <a:pt x="88" y="1"/>
                    <a:pt x="88" y="1"/>
                  </a:cubicBezTo>
                  <a:cubicBezTo>
                    <a:pt x="97" y="8"/>
                    <a:pt x="97" y="8"/>
                    <a:pt x="97" y="8"/>
                  </a:cubicBezTo>
                  <a:cubicBezTo>
                    <a:pt x="87" y="13"/>
                    <a:pt x="87" y="13"/>
                    <a:pt x="87" y="13"/>
                  </a:cubicBezTo>
                  <a:cubicBezTo>
                    <a:pt x="91" y="21"/>
                    <a:pt x="91" y="21"/>
                    <a:pt x="91" y="21"/>
                  </a:cubicBezTo>
                  <a:cubicBezTo>
                    <a:pt x="78" y="49"/>
                    <a:pt x="78" y="49"/>
                    <a:pt x="78" y="49"/>
                  </a:cubicBezTo>
                  <a:cubicBezTo>
                    <a:pt x="76" y="10"/>
                    <a:pt x="76" y="10"/>
                    <a:pt x="76" y="10"/>
                  </a:cubicBezTo>
                  <a:cubicBezTo>
                    <a:pt x="78" y="9"/>
                    <a:pt x="78" y="9"/>
                    <a:pt x="78" y="9"/>
                  </a:cubicBezTo>
                  <a:cubicBezTo>
                    <a:pt x="76" y="0"/>
                    <a:pt x="76" y="0"/>
                    <a:pt x="76" y="0"/>
                  </a:cubicBezTo>
                  <a:cubicBezTo>
                    <a:pt x="68" y="0"/>
                    <a:pt x="68" y="0"/>
                    <a:pt x="68" y="0"/>
                  </a:cubicBezTo>
                  <a:cubicBezTo>
                    <a:pt x="65" y="9"/>
                    <a:pt x="65" y="9"/>
                    <a:pt x="65" y="9"/>
                  </a:cubicBezTo>
                  <a:cubicBezTo>
                    <a:pt x="67" y="10"/>
                    <a:pt x="67" y="10"/>
                    <a:pt x="67" y="10"/>
                  </a:cubicBezTo>
                  <a:cubicBezTo>
                    <a:pt x="65" y="49"/>
                    <a:pt x="65" y="49"/>
                    <a:pt x="65" y="49"/>
                  </a:cubicBezTo>
                  <a:cubicBezTo>
                    <a:pt x="52" y="21"/>
                    <a:pt x="52" y="21"/>
                    <a:pt x="52" y="21"/>
                  </a:cubicBezTo>
                  <a:cubicBezTo>
                    <a:pt x="57" y="13"/>
                    <a:pt x="57" y="13"/>
                    <a:pt x="57" y="13"/>
                  </a:cubicBezTo>
                  <a:cubicBezTo>
                    <a:pt x="47" y="8"/>
                    <a:pt x="47" y="8"/>
                    <a:pt x="47" y="8"/>
                  </a:cubicBezTo>
                  <a:cubicBezTo>
                    <a:pt x="55" y="1"/>
                    <a:pt x="55" y="1"/>
                    <a:pt x="55" y="1"/>
                  </a:cubicBezTo>
                  <a:cubicBezTo>
                    <a:pt x="55" y="1"/>
                    <a:pt x="55" y="1"/>
                    <a:pt x="55" y="1"/>
                  </a:cubicBezTo>
                  <a:cubicBezTo>
                    <a:pt x="52" y="1"/>
                    <a:pt x="49" y="1"/>
                    <a:pt x="46" y="1"/>
                  </a:cubicBezTo>
                  <a:cubicBezTo>
                    <a:pt x="45" y="1"/>
                    <a:pt x="45" y="2"/>
                    <a:pt x="45" y="2"/>
                  </a:cubicBezTo>
                  <a:cubicBezTo>
                    <a:pt x="42" y="2"/>
                    <a:pt x="39" y="3"/>
                    <a:pt x="36" y="6"/>
                  </a:cubicBezTo>
                  <a:cubicBezTo>
                    <a:pt x="3" y="42"/>
                    <a:pt x="3" y="42"/>
                    <a:pt x="3" y="42"/>
                  </a:cubicBezTo>
                  <a:cubicBezTo>
                    <a:pt x="3" y="42"/>
                    <a:pt x="3" y="42"/>
                    <a:pt x="3" y="42"/>
                  </a:cubicBezTo>
                  <a:cubicBezTo>
                    <a:pt x="3" y="42"/>
                    <a:pt x="3" y="42"/>
                    <a:pt x="3" y="42"/>
                  </a:cubicBezTo>
                  <a:cubicBezTo>
                    <a:pt x="0" y="70"/>
                    <a:pt x="2" y="50"/>
                    <a:pt x="1" y="56"/>
                  </a:cubicBezTo>
                  <a:cubicBezTo>
                    <a:pt x="1" y="56"/>
                    <a:pt x="1" y="56"/>
                    <a:pt x="1" y="56"/>
                  </a:cubicBezTo>
                  <a:cubicBezTo>
                    <a:pt x="1" y="56"/>
                    <a:pt x="1" y="56"/>
                    <a:pt x="1" y="56"/>
                  </a:cubicBezTo>
                  <a:cubicBezTo>
                    <a:pt x="2" y="56"/>
                    <a:pt x="2" y="56"/>
                    <a:pt x="2" y="56"/>
                  </a:cubicBezTo>
                  <a:cubicBezTo>
                    <a:pt x="2" y="57"/>
                    <a:pt x="2" y="57"/>
                    <a:pt x="2" y="57"/>
                  </a:cubicBezTo>
                  <a:cubicBezTo>
                    <a:pt x="3" y="58"/>
                    <a:pt x="3" y="58"/>
                    <a:pt x="3" y="58"/>
                  </a:cubicBezTo>
                  <a:cubicBezTo>
                    <a:pt x="4" y="61"/>
                    <a:pt x="4" y="61"/>
                    <a:pt x="4" y="61"/>
                  </a:cubicBezTo>
                  <a:cubicBezTo>
                    <a:pt x="7" y="67"/>
                    <a:pt x="7" y="67"/>
                    <a:pt x="7" y="67"/>
                  </a:cubicBezTo>
                  <a:cubicBezTo>
                    <a:pt x="12" y="77"/>
                    <a:pt x="12" y="77"/>
                    <a:pt x="12" y="77"/>
                  </a:cubicBezTo>
                  <a:cubicBezTo>
                    <a:pt x="23" y="99"/>
                    <a:pt x="23" y="99"/>
                    <a:pt x="23" y="99"/>
                  </a:cubicBezTo>
                  <a:cubicBezTo>
                    <a:pt x="28" y="97"/>
                    <a:pt x="33" y="94"/>
                    <a:pt x="38" y="91"/>
                  </a:cubicBezTo>
                  <a:cubicBezTo>
                    <a:pt x="38" y="96"/>
                    <a:pt x="38" y="100"/>
                    <a:pt x="38" y="105"/>
                  </a:cubicBezTo>
                  <a:cubicBezTo>
                    <a:pt x="38" y="105"/>
                    <a:pt x="38" y="105"/>
                    <a:pt x="38" y="106"/>
                  </a:cubicBezTo>
                  <a:cubicBezTo>
                    <a:pt x="39" y="106"/>
                    <a:pt x="40" y="106"/>
                    <a:pt x="40" y="106"/>
                  </a:cubicBezTo>
                  <a:cubicBezTo>
                    <a:pt x="43" y="200"/>
                    <a:pt x="43" y="200"/>
                    <a:pt x="43" y="200"/>
                  </a:cubicBezTo>
                  <a:cubicBezTo>
                    <a:pt x="70" y="200"/>
                    <a:pt x="70" y="200"/>
                    <a:pt x="70" y="200"/>
                  </a:cubicBezTo>
                  <a:cubicBezTo>
                    <a:pt x="71" y="187"/>
                    <a:pt x="71" y="171"/>
                    <a:pt x="71" y="155"/>
                  </a:cubicBezTo>
                  <a:cubicBezTo>
                    <a:pt x="68" y="147"/>
                    <a:pt x="66" y="138"/>
                    <a:pt x="66" y="128"/>
                  </a:cubicBezTo>
                  <a:close/>
                  <a:moveTo>
                    <a:pt x="104" y="39"/>
                  </a:moveTo>
                  <a:cubicBezTo>
                    <a:pt x="104" y="37"/>
                    <a:pt x="104" y="34"/>
                    <a:pt x="104" y="32"/>
                  </a:cubicBezTo>
                  <a:cubicBezTo>
                    <a:pt x="109" y="37"/>
                    <a:pt x="109" y="37"/>
                    <a:pt x="109" y="37"/>
                  </a:cubicBezTo>
                  <a:cubicBezTo>
                    <a:pt x="112" y="39"/>
                    <a:pt x="112" y="39"/>
                    <a:pt x="112" y="39"/>
                  </a:cubicBezTo>
                  <a:cubicBezTo>
                    <a:pt x="88" y="52"/>
                    <a:pt x="88" y="52"/>
                    <a:pt x="88" y="52"/>
                  </a:cubicBezTo>
                  <a:cubicBezTo>
                    <a:pt x="86" y="49"/>
                    <a:pt x="86" y="49"/>
                    <a:pt x="86" y="49"/>
                  </a:cubicBezTo>
                  <a:lnTo>
                    <a:pt x="104" y="39"/>
                  </a:lnTo>
                  <a:close/>
                  <a:moveTo>
                    <a:pt x="39" y="70"/>
                  </a:moveTo>
                  <a:cubicBezTo>
                    <a:pt x="35" y="65"/>
                    <a:pt x="35" y="65"/>
                    <a:pt x="35" y="65"/>
                  </a:cubicBezTo>
                  <a:cubicBezTo>
                    <a:pt x="29" y="54"/>
                    <a:pt x="29" y="54"/>
                    <a:pt x="29" y="54"/>
                  </a:cubicBezTo>
                  <a:cubicBezTo>
                    <a:pt x="28" y="51"/>
                    <a:pt x="28" y="51"/>
                    <a:pt x="28" y="51"/>
                  </a:cubicBezTo>
                  <a:cubicBezTo>
                    <a:pt x="40" y="37"/>
                    <a:pt x="40" y="37"/>
                    <a:pt x="40" y="37"/>
                  </a:cubicBezTo>
                  <a:cubicBezTo>
                    <a:pt x="39" y="48"/>
                    <a:pt x="39" y="59"/>
                    <a:pt x="39" y="7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6" name="Freeform 55"/>
            <p:cNvSpPr>
              <a:spLocks/>
            </p:cNvSpPr>
            <p:nvPr/>
          </p:nvSpPr>
          <p:spPr bwMode="auto">
            <a:xfrm>
              <a:off x="2248474" y="5488109"/>
              <a:ext cx="204902" cy="254578"/>
            </a:xfrm>
            <a:custGeom>
              <a:avLst/>
              <a:gdLst>
                <a:gd name="T0" fmla="*/ 0 w 28"/>
                <a:gd name="T1" fmla="*/ 0 h 35"/>
                <a:gd name="T2" fmla="*/ 1 w 28"/>
                <a:gd name="T3" fmla="*/ 35 h 35"/>
                <a:gd name="T4" fmla="*/ 28 w 28"/>
                <a:gd name="T5" fmla="*/ 35 h 35"/>
                <a:gd name="T6" fmla="*/ 28 w 28"/>
                <a:gd name="T7" fmla="*/ 31 h 35"/>
                <a:gd name="T8" fmla="*/ 0 w 28"/>
                <a:gd name="T9" fmla="*/ 0 h 35"/>
              </a:gdLst>
              <a:ahLst/>
              <a:cxnLst>
                <a:cxn ang="0">
                  <a:pos x="T0" y="T1"/>
                </a:cxn>
                <a:cxn ang="0">
                  <a:pos x="T2" y="T3"/>
                </a:cxn>
                <a:cxn ang="0">
                  <a:pos x="T4" y="T5"/>
                </a:cxn>
                <a:cxn ang="0">
                  <a:pos x="T6" y="T7"/>
                </a:cxn>
                <a:cxn ang="0">
                  <a:pos x="T8" y="T9"/>
                </a:cxn>
              </a:cxnLst>
              <a:rect l="0" t="0" r="r" b="b"/>
              <a:pathLst>
                <a:path w="28" h="35">
                  <a:moveTo>
                    <a:pt x="0" y="0"/>
                  </a:moveTo>
                  <a:cubicBezTo>
                    <a:pt x="1" y="35"/>
                    <a:pt x="1" y="35"/>
                    <a:pt x="1" y="35"/>
                  </a:cubicBezTo>
                  <a:cubicBezTo>
                    <a:pt x="28" y="35"/>
                    <a:pt x="28" y="35"/>
                    <a:pt x="28" y="35"/>
                  </a:cubicBezTo>
                  <a:cubicBezTo>
                    <a:pt x="28" y="33"/>
                    <a:pt x="28" y="32"/>
                    <a:pt x="28" y="31"/>
                  </a:cubicBezTo>
                  <a:cubicBezTo>
                    <a:pt x="16" y="23"/>
                    <a:pt x="6" y="12"/>
                    <a:pt x="0" y="0"/>
                  </a:cubicBez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Freeform 56"/>
            <p:cNvSpPr>
              <a:spLocks/>
            </p:cNvSpPr>
            <p:nvPr/>
          </p:nvSpPr>
          <p:spPr bwMode="auto">
            <a:xfrm>
              <a:off x="2621028" y="4951009"/>
              <a:ext cx="294939" cy="537096"/>
            </a:xfrm>
            <a:custGeom>
              <a:avLst/>
              <a:gdLst>
                <a:gd name="T0" fmla="*/ 25 w 40"/>
                <a:gd name="T1" fmla="*/ 30 h 73"/>
                <a:gd name="T2" fmla="*/ 14 w 40"/>
                <a:gd name="T3" fmla="*/ 23 h 73"/>
                <a:gd name="T4" fmla="*/ 22 w 40"/>
                <a:gd name="T5" fmla="*/ 18 h 73"/>
                <a:gd name="T6" fmla="*/ 35 w 40"/>
                <a:gd name="T7" fmla="*/ 21 h 73"/>
                <a:gd name="T8" fmla="*/ 37 w 40"/>
                <a:gd name="T9" fmla="*/ 11 h 73"/>
                <a:gd name="T10" fmla="*/ 24 w 40"/>
                <a:gd name="T11" fmla="*/ 8 h 73"/>
                <a:gd name="T12" fmla="*/ 24 w 40"/>
                <a:gd name="T13" fmla="*/ 0 h 73"/>
                <a:gd name="T14" fmla="*/ 16 w 40"/>
                <a:gd name="T15" fmla="*/ 0 h 73"/>
                <a:gd name="T16" fmla="*/ 16 w 40"/>
                <a:gd name="T17" fmla="*/ 9 h 73"/>
                <a:gd name="T18" fmla="*/ 1 w 40"/>
                <a:gd name="T19" fmla="*/ 24 h 73"/>
                <a:gd name="T20" fmla="*/ 17 w 40"/>
                <a:gd name="T21" fmla="*/ 41 h 73"/>
                <a:gd name="T22" fmla="*/ 26 w 40"/>
                <a:gd name="T23" fmla="*/ 48 h 73"/>
                <a:gd name="T24" fmla="*/ 18 w 40"/>
                <a:gd name="T25" fmla="*/ 54 h 73"/>
                <a:gd name="T26" fmla="*/ 3 w 40"/>
                <a:gd name="T27" fmla="*/ 50 h 73"/>
                <a:gd name="T28" fmla="*/ 0 w 40"/>
                <a:gd name="T29" fmla="*/ 60 h 73"/>
                <a:gd name="T30" fmla="*/ 15 w 40"/>
                <a:gd name="T31" fmla="*/ 64 h 73"/>
                <a:gd name="T32" fmla="*/ 15 w 40"/>
                <a:gd name="T33" fmla="*/ 73 h 73"/>
                <a:gd name="T34" fmla="*/ 24 w 40"/>
                <a:gd name="T35" fmla="*/ 73 h 73"/>
                <a:gd name="T36" fmla="*/ 24 w 40"/>
                <a:gd name="T37" fmla="*/ 63 h 73"/>
                <a:gd name="T38" fmla="*/ 40 w 40"/>
                <a:gd name="T39" fmla="*/ 47 h 73"/>
                <a:gd name="T40" fmla="*/ 25 w 40"/>
                <a:gd name="T41" fmla="*/ 30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0" h="73">
                  <a:moveTo>
                    <a:pt x="25" y="30"/>
                  </a:moveTo>
                  <a:cubicBezTo>
                    <a:pt x="17" y="28"/>
                    <a:pt x="14" y="26"/>
                    <a:pt x="14" y="23"/>
                  </a:cubicBezTo>
                  <a:cubicBezTo>
                    <a:pt x="14" y="20"/>
                    <a:pt x="16" y="18"/>
                    <a:pt x="22" y="18"/>
                  </a:cubicBezTo>
                  <a:cubicBezTo>
                    <a:pt x="28" y="18"/>
                    <a:pt x="33" y="20"/>
                    <a:pt x="35" y="21"/>
                  </a:cubicBezTo>
                  <a:cubicBezTo>
                    <a:pt x="37" y="11"/>
                    <a:pt x="37" y="11"/>
                    <a:pt x="37" y="11"/>
                  </a:cubicBezTo>
                  <a:cubicBezTo>
                    <a:pt x="34" y="9"/>
                    <a:pt x="30" y="8"/>
                    <a:pt x="24" y="8"/>
                  </a:cubicBezTo>
                  <a:cubicBezTo>
                    <a:pt x="24" y="0"/>
                    <a:pt x="24" y="0"/>
                    <a:pt x="24" y="0"/>
                  </a:cubicBezTo>
                  <a:cubicBezTo>
                    <a:pt x="16" y="0"/>
                    <a:pt x="16" y="0"/>
                    <a:pt x="16" y="0"/>
                  </a:cubicBezTo>
                  <a:cubicBezTo>
                    <a:pt x="16" y="9"/>
                    <a:pt x="16" y="9"/>
                    <a:pt x="16" y="9"/>
                  </a:cubicBezTo>
                  <a:cubicBezTo>
                    <a:pt x="6" y="10"/>
                    <a:pt x="1" y="16"/>
                    <a:pt x="1" y="24"/>
                  </a:cubicBezTo>
                  <a:cubicBezTo>
                    <a:pt x="1" y="33"/>
                    <a:pt x="7" y="37"/>
                    <a:pt x="17" y="41"/>
                  </a:cubicBezTo>
                  <a:cubicBezTo>
                    <a:pt x="23" y="43"/>
                    <a:pt x="26" y="45"/>
                    <a:pt x="26" y="48"/>
                  </a:cubicBezTo>
                  <a:cubicBezTo>
                    <a:pt x="26" y="52"/>
                    <a:pt x="23" y="54"/>
                    <a:pt x="18" y="54"/>
                  </a:cubicBezTo>
                  <a:cubicBezTo>
                    <a:pt x="12" y="54"/>
                    <a:pt x="7" y="52"/>
                    <a:pt x="3" y="50"/>
                  </a:cubicBezTo>
                  <a:cubicBezTo>
                    <a:pt x="0" y="60"/>
                    <a:pt x="0" y="60"/>
                    <a:pt x="0" y="60"/>
                  </a:cubicBezTo>
                  <a:cubicBezTo>
                    <a:pt x="4" y="62"/>
                    <a:pt x="9" y="64"/>
                    <a:pt x="15" y="64"/>
                  </a:cubicBezTo>
                  <a:cubicBezTo>
                    <a:pt x="15" y="73"/>
                    <a:pt x="15" y="73"/>
                    <a:pt x="15" y="73"/>
                  </a:cubicBezTo>
                  <a:cubicBezTo>
                    <a:pt x="24" y="73"/>
                    <a:pt x="24" y="73"/>
                    <a:pt x="24" y="73"/>
                  </a:cubicBezTo>
                  <a:cubicBezTo>
                    <a:pt x="24" y="63"/>
                    <a:pt x="24" y="63"/>
                    <a:pt x="24" y="63"/>
                  </a:cubicBezTo>
                  <a:cubicBezTo>
                    <a:pt x="34" y="62"/>
                    <a:pt x="40" y="55"/>
                    <a:pt x="40" y="47"/>
                  </a:cubicBezTo>
                  <a:cubicBezTo>
                    <a:pt x="40" y="39"/>
                    <a:pt x="36" y="34"/>
                    <a:pt x="25" y="30"/>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Freeform 13"/>
            <p:cNvSpPr>
              <a:spLocks/>
            </p:cNvSpPr>
            <p:nvPr/>
          </p:nvSpPr>
          <p:spPr bwMode="auto">
            <a:xfrm flipH="1">
              <a:off x="2006751" y="3818707"/>
              <a:ext cx="405458" cy="465545"/>
            </a:xfrm>
            <a:custGeom>
              <a:avLst/>
              <a:gdLst>
                <a:gd name="T0" fmla="*/ 21 w 162"/>
                <a:gd name="T1" fmla="*/ 168 h 175"/>
                <a:gd name="T2" fmla="*/ 58 w 162"/>
                <a:gd name="T3" fmla="*/ 158 h 175"/>
                <a:gd name="T4" fmla="*/ 34 w 162"/>
                <a:gd name="T5" fmla="*/ 132 h 175"/>
                <a:gd name="T6" fmla="*/ 26 w 162"/>
                <a:gd name="T7" fmla="*/ 95 h 175"/>
                <a:gd name="T8" fmla="*/ 51 w 162"/>
                <a:gd name="T9" fmla="*/ 65 h 175"/>
                <a:gd name="T10" fmla="*/ 127 w 162"/>
                <a:gd name="T11" fmla="*/ 105 h 175"/>
                <a:gd name="T12" fmla="*/ 120 w 162"/>
                <a:gd name="T13" fmla="*/ 132 h 175"/>
                <a:gd name="T14" fmla="*/ 93 w 162"/>
                <a:gd name="T15" fmla="*/ 158 h 175"/>
                <a:gd name="T16" fmla="*/ 126 w 162"/>
                <a:gd name="T17" fmla="*/ 168 h 175"/>
                <a:gd name="T18" fmla="*/ 150 w 162"/>
                <a:gd name="T19" fmla="*/ 82 h 175"/>
                <a:gd name="T20" fmla="*/ 92 w 162"/>
                <a:gd name="T21" fmla="*/ 8 h 175"/>
                <a:gd name="T22" fmla="*/ 4 w 162"/>
                <a:gd name="T23" fmla="*/ 89 h 175"/>
                <a:gd name="T24" fmla="*/ 21 w 162"/>
                <a:gd name="T25" fmla="*/ 16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2" h="175">
                  <a:moveTo>
                    <a:pt x="21" y="168"/>
                  </a:moveTo>
                  <a:cubicBezTo>
                    <a:pt x="42" y="175"/>
                    <a:pt x="59" y="164"/>
                    <a:pt x="58" y="158"/>
                  </a:cubicBezTo>
                  <a:cubicBezTo>
                    <a:pt x="49" y="153"/>
                    <a:pt x="40" y="144"/>
                    <a:pt x="34" y="132"/>
                  </a:cubicBezTo>
                  <a:cubicBezTo>
                    <a:pt x="29" y="121"/>
                    <a:pt x="26" y="108"/>
                    <a:pt x="26" y="95"/>
                  </a:cubicBezTo>
                  <a:cubicBezTo>
                    <a:pt x="34" y="92"/>
                    <a:pt x="44" y="84"/>
                    <a:pt x="51" y="65"/>
                  </a:cubicBezTo>
                  <a:cubicBezTo>
                    <a:pt x="56" y="77"/>
                    <a:pt x="91" y="102"/>
                    <a:pt x="127" y="105"/>
                  </a:cubicBezTo>
                  <a:cubicBezTo>
                    <a:pt x="126" y="114"/>
                    <a:pt x="124" y="124"/>
                    <a:pt x="120" y="132"/>
                  </a:cubicBezTo>
                  <a:cubicBezTo>
                    <a:pt x="114" y="145"/>
                    <a:pt x="104" y="153"/>
                    <a:pt x="93" y="158"/>
                  </a:cubicBezTo>
                  <a:cubicBezTo>
                    <a:pt x="99" y="175"/>
                    <a:pt x="120" y="170"/>
                    <a:pt x="126" y="168"/>
                  </a:cubicBezTo>
                  <a:cubicBezTo>
                    <a:pt x="144" y="163"/>
                    <a:pt x="162" y="134"/>
                    <a:pt x="150" y="82"/>
                  </a:cubicBezTo>
                  <a:cubicBezTo>
                    <a:pt x="140" y="42"/>
                    <a:pt x="121" y="14"/>
                    <a:pt x="92" y="8"/>
                  </a:cubicBezTo>
                  <a:cubicBezTo>
                    <a:pt x="53" y="0"/>
                    <a:pt x="7" y="15"/>
                    <a:pt x="4" y="89"/>
                  </a:cubicBezTo>
                  <a:cubicBezTo>
                    <a:pt x="3" y="129"/>
                    <a:pt x="0" y="162"/>
                    <a:pt x="21" y="168"/>
                  </a:cubicBezTo>
                  <a:close/>
                </a:path>
              </a:pathLst>
            </a:custGeom>
            <a:solidFill>
              <a:schemeClr val="bg1"/>
            </a:solidFill>
            <a:ln w="38100">
              <a:solidFill>
                <a:schemeClr val="accent3"/>
              </a:solidFill>
            </a:ln>
          </p:spPr>
          <p:txBody>
            <a:bodyPr vert="horz" wrap="square" lIns="91440" tIns="45720" rIns="91440" bIns="45720" numCol="1" anchor="t" anchorCtr="0" compatLnSpc="1">
              <a:prstTxWarp prst="textNoShape">
                <a:avLst/>
              </a:prstTxWarp>
            </a:bodyPr>
            <a:lstStyle/>
            <a:p>
              <a:endParaRPr lang="en-US"/>
            </a:p>
          </p:txBody>
        </p:sp>
        <p:sp>
          <p:nvSpPr>
            <p:cNvPr id="6" name="Freeform 5"/>
            <p:cNvSpPr/>
            <p:nvPr/>
          </p:nvSpPr>
          <p:spPr>
            <a:xfrm>
              <a:off x="2014946" y="4274820"/>
              <a:ext cx="176348" cy="408214"/>
            </a:xfrm>
            <a:custGeom>
              <a:avLst/>
              <a:gdLst>
                <a:gd name="connsiteX0" fmla="*/ 91440 w 176348"/>
                <a:gd name="connsiteY0" fmla="*/ 0 h 408214"/>
                <a:gd name="connsiteX1" fmla="*/ 176348 w 176348"/>
                <a:gd name="connsiteY1" fmla="*/ 408214 h 408214"/>
                <a:gd name="connsiteX2" fmla="*/ 94705 w 176348"/>
                <a:gd name="connsiteY2" fmla="*/ 398417 h 408214"/>
                <a:gd name="connsiteX3" fmla="*/ 0 w 176348"/>
                <a:gd name="connsiteY3" fmla="*/ 88174 h 408214"/>
                <a:gd name="connsiteX4" fmla="*/ 91440 w 176348"/>
                <a:gd name="connsiteY4" fmla="*/ 0 h 408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348" h="408214">
                  <a:moveTo>
                    <a:pt x="91440" y="0"/>
                  </a:moveTo>
                  <a:lnTo>
                    <a:pt x="176348" y="408214"/>
                  </a:lnTo>
                  <a:lnTo>
                    <a:pt x="94705" y="398417"/>
                  </a:lnTo>
                  <a:lnTo>
                    <a:pt x="0" y="88174"/>
                  </a:lnTo>
                  <a:lnTo>
                    <a:pt x="9144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flipH="1">
              <a:off x="2261942" y="4271554"/>
              <a:ext cx="176348" cy="408214"/>
            </a:xfrm>
            <a:custGeom>
              <a:avLst/>
              <a:gdLst>
                <a:gd name="connsiteX0" fmla="*/ 91440 w 176348"/>
                <a:gd name="connsiteY0" fmla="*/ 0 h 408214"/>
                <a:gd name="connsiteX1" fmla="*/ 176348 w 176348"/>
                <a:gd name="connsiteY1" fmla="*/ 408214 h 408214"/>
                <a:gd name="connsiteX2" fmla="*/ 94705 w 176348"/>
                <a:gd name="connsiteY2" fmla="*/ 398417 h 408214"/>
                <a:gd name="connsiteX3" fmla="*/ 0 w 176348"/>
                <a:gd name="connsiteY3" fmla="*/ 88174 h 408214"/>
                <a:gd name="connsiteX4" fmla="*/ 91440 w 176348"/>
                <a:gd name="connsiteY4" fmla="*/ 0 h 4082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348" h="408214">
                  <a:moveTo>
                    <a:pt x="91440" y="0"/>
                  </a:moveTo>
                  <a:lnTo>
                    <a:pt x="176348" y="408214"/>
                  </a:lnTo>
                  <a:lnTo>
                    <a:pt x="94705" y="398417"/>
                  </a:lnTo>
                  <a:lnTo>
                    <a:pt x="0" y="88174"/>
                  </a:lnTo>
                  <a:lnTo>
                    <a:pt x="9144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083526" y="4346666"/>
              <a:ext cx="271054" cy="385354"/>
            </a:xfrm>
            <a:custGeom>
              <a:avLst/>
              <a:gdLst>
                <a:gd name="connsiteX0" fmla="*/ 0 w 271054"/>
                <a:gd name="connsiteY0" fmla="*/ 0 h 385354"/>
                <a:gd name="connsiteX1" fmla="*/ 107768 w 271054"/>
                <a:gd name="connsiteY1" fmla="*/ 117565 h 385354"/>
                <a:gd name="connsiteX2" fmla="*/ 179614 w 271054"/>
                <a:gd name="connsiteY2" fmla="*/ 107768 h 385354"/>
                <a:gd name="connsiteX3" fmla="*/ 264523 w 271054"/>
                <a:gd name="connsiteY3" fmla="*/ 13063 h 385354"/>
                <a:gd name="connsiteX4" fmla="*/ 271054 w 271054"/>
                <a:gd name="connsiteY4" fmla="*/ 225334 h 385354"/>
                <a:gd name="connsiteX5" fmla="*/ 153488 w 271054"/>
                <a:gd name="connsiteY5" fmla="*/ 385354 h 385354"/>
                <a:gd name="connsiteX6" fmla="*/ 52251 w 271054"/>
                <a:gd name="connsiteY6" fmla="*/ 346165 h 385354"/>
                <a:gd name="connsiteX7" fmla="*/ 0 w 271054"/>
                <a:gd name="connsiteY7" fmla="*/ 0 h 385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1054" h="385354">
                  <a:moveTo>
                    <a:pt x="0" y="0"/>
                  </a:moveTo>
                  <a:lnTo>
                    <a:pt x="107768" y="117565"/>
                  </a:lnTo>
                  <a:lnTo>
                    <a:pt x="179614" y="107768"/>
                  </a:lnTo>
                  <a:lnTo>
                    <a:pt x="264523" y="13063"/>
                  </a:lnTo>
                  <a:lnTo>
                    <a:pt x="271054" y="225334"/>
                  </a:lnTo>
                  <a:lnTo>
                    <a:pt x="153488" y="385354"/>
                  </a:lnTo>
                  <a:lnTo>
                    <a:pt x="52251" y="346165"/>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133132" y="4260532"/>
              <a:ext cx="187220" cy="23139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676400" y="4643438"/>
              <a:ext cx="309563" cy="492918"/>
            </a:xfrm>
            <a:custGeom>
              <a:avLst/>
              <a:gdLst>
                <a:gd name="connsiteX0" fmla="*/ 0 w 221456"/>
                <a:gd name="connsiteY0" fmla="*/ 0 h 345281"/>
                <a:gd name="connsiteX1" fmla="*/ 221456 w 221456"/>
                <a:gd name="connsiteY1" fmla="*/ 190500 h 345281"/>
                <a:gd name="connsiteX2" fmla="*/ 180975 w 221456"/>
                <a:gd name="connsiteY2" fmla="*/ 345281 h 345281"/>
                <a:gd name="connsiteX3" fmla="*/ 23813 w 221456"/>
                <a:gd name="connsiteY3" fmla="*/ 238125 h 345281"/>
                <a:gd name="connsiteX4" fmla="*/ 0 w 221456"/>
                <a:gd name="connsiteY4" fmla="*/ 0 h 345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456" h="345281">
                  <a:moveTo>
                    <a:pt x="0" y="0"/>
                  </a:moveTo>
                  <a:lnTo>
                    <a:pt x="221456" y="190500"/>
                  </a:lnTo>
                  <a:lnTo>
                    <a:pt x="180975" y="345281"/>
                  </a:lnTo>
                  <a:lnTo>
                    <a:pt x="23813" y="238125"/>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03596" y="4573666"/>
              <a:ext cx="46291" cy="462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p:cNvSpPr/>
            <p:nvPr/>
          </p:nvSpPr>
          <p:spPr>
            <a:xfrm>
              <a:off x="2203596" y="4679228"/>
              <a:ext cx="46291" cy="462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p:cNvSpPr/>
            <p:nvPr/>
          </p:nvSpPr>
          <p:spPr>
            <a:xfrm>
              <a:off x="2203596" y="4784790"/>
              <a:ext cx="46291" cy="4629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13"/>
            <p:cNvSpPr>
              <a:spLocks/>
            </p:cNvSpPr>
            <p:nvPr/>
          </p:nvSpPr>
          <p:spPr bwMode="auto">
            <a:xfrm flipH="1">
              <a:off x="2006751" y="3818707"/>
              <a:ext cx="405458" cy="465545"/>
            </a:xfrm>
            <a:custGeom>
              <a:avLst/>
              <a:gdLst>
                <a:gd name="T0" fmla="*/ 21 w 162"/>
                <a:gd name="T1" fmla="*/ 168 h 175"/>
                <a:gd name="T2" fmla="*/ 58 w 162"/>
                <a:gd name="T3" fmla="*/ 158 h 175"/>
                <a:gd name="T4" fmla="*/ 34 w 162"/>
                <a:gd name="T5" fmla="*/ 132 h 175"/>
                <a:gd name="T6" fmla="*/ 26 w 162"/>
                <a:gd name="T7" fmla="*/ 95 h 175"/>
                <a:gd name="T8" fmla="*/ 51 w 162"/>
                <a:gd name="T9" fmla="*/ 65 h 175"/>
                <a:gd name="T10" fmla="*/ 127 w 162"/>
                <a:gd name="T11" fmla="*/ 105 h 175"/>
                <a:gd name="T12" fmla="*/ 120 w 162"/>
                <a:gd name="T13" fmla="*/ 132 h 175"/>
                <a:gd name="T14" fmla="*/ 93 w 162"/>
                <a:gd name="T15" fmla="*/ 158 h 175"/>
                <a:gd name="T16" fmla="*/ 126 w 162"/>
                <a:gd name="T17" fmla="*/ 168 h 175"/>
                <a:gd name="T18" fmla="*/ 150 w 162"/>
                <a:gd name="T19" fmla="*/ 82 h 175"/>
                <a:gd name="T20" fmla="*/ 92 w 162"/>
                <a:gd name="T21" fmla="*/ 8 h 175"/>
                <a:gd name="T22" fmla="*/ 4 w 162"/>
                <a:gd name="T23" fmla="*/ 89 h 175"/>
                <a:gd name="T24" fmla="*/ 21 w 162"/>
                <a:gd name="T25" fmla="*/ 168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62" h="175">
                  <a:moveTo>
                    <a:pt x="21" y="168"/>
                  </a:moveTo>
                  <a:cubicBezTo>
                    <a:pt x="42" y="175"/>
                    <a:pt x="59" y="164"/>
                    <a:pt x="58" y="158"/>
                  </a:cubicBezTo>
                  <a:cubicBezTo>
                    <a:pt x="49" y="153"/>
                    <a:pt x="40" y="144"/>
                    <a:pt x="34" y="132"/>
                  </a:cubicBezTo>
                  <a:cubicBezTo>
                    <a:pt x="29" y="121"/>
                    <a:pt x="26" y="108"/>
                    <a:pt x="26" y="95"/>
                  </a:cubicBezTo>
                  <a:cubicBezTo>
                    <a:pt x="34" y="92"/>
                    <a:pt x="44" y="84"/>
                    <a:pt x="51" y="65"/>
                  </a:cubicBezTo>
                  <a:cubicBezTo>
                    <a:pt x="56" y="77"/>
                    <a:pt x="91" y="102"/>
                    <a:pt x="127" y="105"/>
                  </a:cubicBezTo>
                  <a:cubicBezTo>
                    <a:pt x="126" y="114"/>
                    <a:pt x="124" y="124"/>
                    <a:pt x="120" y="132"/>
                  </a:cubicBezTo>
                  <a:cubicBezTo>
                    <a:pt x="114" y="145"/>
                    <a:pt x="104" y="153"/>
                    <a:pt x="93" y="158"/>
                  </a:cubicBezTo>
                  <a:cubicBezTo>
                    <a:pt x="99" y="175"/>
                    <a:pt x="120" y="170"/>
                    <a:pt x="126" y="168"/>
                  </a:cubicBezTo>
                  <a:cubicBezTo>
                    <a:pt x="144" y="163"/>
                    <a:pt x="162" y="134"/>
                    <a:pt x="150" y="82"/>
                  </a:cubicBezTo>
                  <a:cubicBezTo>
                    <a:pt x="140" y="42"/>
                    <a:pt x="121" y="14"/>
                    <a:pt x="92" y="8"/>
                  </a:cubicBezTo>
                  <a:cubicBezTo>
                    <a:pt x="53" y="0"/>
                    <a:pt x="7" y="15"/>
                    <a:pt x="4" y="89"/>
                  </a:cubicBezTo>
                  <a:cubicBezTo>
                    <a:pt x="3" y="129"/>
                    <a:pt x="0" y="162"/>
                    <a:pt x="21" y="168"/>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13717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barn(outHorizontal)">
                                      <p:cBhvr>
                                        <p:cTn id="7" dur="1000"/>
                                        <p:tgtEl>
                                          <p:spTgt spid="5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fade">
                                      <p:cBhvr>
                                        <p:cTn id="10" dur="1000"/>
                                        <p:tgtEl>
                                          <p:spTgt spid="52"/>
                                        </p:tgtEl>
                                      </p:cBhvr>
                                    </p:animEffect>
                                  </p:childTnLst>
                                </p:cTn>
                              </p:par>
                              <p:par>
                                <p:cTn id="11" presetID="8" presetClass="emph" presetSubtype="0" fill="hold" grpId="0" nodeType="withEffect">
                                  <p:stCondLst>
                                    <p:cond delay="0"/>
                                  </p:stCondLst>
                                  <p:childTnLst>
                                    <p:animRot by="21600000">
                                      <p:cBhvr>
                                        <p:cTn id="12" dur="1000" fill="hold"/>
                                        <p:tgtEl>
                                          <p:spTgt spid="58"/>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699" y="419007"/>
            <a:ext cx="8221664" cy="679885"/>
          </a:xfrm>
        </p:spPr>
        <p:txBody>
          <a:bodyPr>
            <a:noAutofit/>
          </a:bodyPr>
          <a:lstStyle/>
          <a:p>
            <a:pPr>
              <a:lnSpc>
                <a:spcPct val="85000"/>
              </a:lnSpc>
              <a:spcBef>
                <a:spcPts val="3000"/>
              </a:spcBef>
            </a:pPr>
            <a:r>
              <a:rPr lang="en-US" sz="2300" dirty="0">
                <a:solidFill>
                  <a:schemeClr val="bg1"/>
                </a:solidFill>
              </a:rPr>
              <a:t>Solution for Protecting and Growing Retirement Savings:</a:t>
            </a:r>
            <a:br>
              <a:rPr lang="en-US" sz="2300" dirty="0">
                <a:solidFill>
                  <a:schemeClr val="bg1"/>
                </a:solidFill>
              </a:rPr>
            </a:br>
            <a:br>
              <a:rPr lang="en-US" sz="2300" dirty="0">
                <a:solidFill>
                  <a:schemeClr val="bg1"/>
                </a:solidFill>
              </a:rPr>
            </a:br>
            <a:r>
              <a:rPr lang="en-US" sz="2300" dirty="0">
                <a:solidFill>
                  <a:schemeClr val="tx1"/>
                </a:solidFill>
              </a:rPr>
              <a:t>Protective Indexed Annuity NY</a:t>
            </a:r>
          </a:p>
        </p:txBody>
      </p:sp>
      <p:grpSp>
        <p:nvGrpSpPr>
          <p:cNvPr id="13" name="Group 12"/>
          <p:cNvGrpSpPr/>
          <p:nvPr/>
        </p:nvGrpSpPr>
        <p:grpSpPr>
          <a:xfrm>
            <a:off x="6195319" y="2199386"/>
            <a:ext cx="2444918" cy="2510626"/>
            <a:chOff x="787661" y="1749118"/>
            <a:chExt cx="3308281" cy="3397194"/>
          </a:xfrm>
        </p:grpSpPr>
        <p:pic>
          <p:nvPicPr>
            <p:cNvPr id="14" name="Picture 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96058" y="1749118"/>
              <a:ext cx="3283934" cy="3397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829792" y="1749118"/>
              <a:ext cx="3266150" cy="426456"/>
            </a:xfrm>
            <a:prstGeom prst="rect">
              <a:avLst/>
            </a:prstGeom>
            <a:solidFill>
              <a:schemeClr val="accent3"/>
            </a:solidFill>
            <a:ln>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PROTECTION</a:t>
              </a:r>
            </a:p>
          </p:txBody>
        </p:sp>
        <p:sp>
          <p:nvSpPr>
            <p:cNvPr id="16" name="Rectangle 15"/>
            <p:cNvSpPr/>
            <p:nvPr/>
          </p:nvSpPr>
          <p:spPr>
            <a:xfrm>
              <a:off x="787661" y="4692411"/>
              <a:ext cx="3266150" cy="439920"/>
            </a:xfrm>
            <a:prstGeom prst="rect">
              <a:avLst/>
            </a:prstGeom>
            <a:solidFill>
              <a:schemeClr val="accent5"/>
            </a:solidFill>
            <a:ln>
              <a:solidFill>
                <a:schemeClr val="accent5"/>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GROWTH</a:t>
              </a:r>
            </a:p>
          </p:txBody>
        </p:sp>
      </p:grpSp>
      <p:grpSp>
        <p:nvGrpSpPr>
          <p:cNvPr id="4" name="Group 3"/>
          <p:cNvGrpSpPr/>
          <p:nvPr/>
        </p:nvGrpSpPr>
        <p:grpSpPr>
          <a:xfrm>
            <a:off x="698639" y="2036287"/>
            <a:ext cx="5917915" cy="3342556"/>
            <a:chOff x="698639" y="1855312"/>
            <a:chExt cx="5917915" cy="3342556"/>
          </a:xfrm>
        </p:grpSpPr>
        <p:sp>
          <p:nvSpPr>
            <p:cNvPr id="10" name="Rectangle 9"/>
            <p:cNvSpPr/>
            <p:nvPr/>
          </p:nvSpPr>
          <p:spPr>
            <a:xfrm>
              <a:off x="698639" y="1855312"/>
              <a:ext cx="4841223" cy="823302"/>
            </a:xfrm>
            <a:prstGeom prst="rect">
              <a:avLst/>
            </a:prstGeom>
          </p:spPr>
          <p:txBody>
            <a:bodyPr wrap="square">
              <a:spAutoFit/>
            </a:bodyPr>
            <a:lstStyle/>
            <a:p>
              <a:pPr>
                <a:lnSpc>
                  <a:spcPct val="85000"/>
                </a:lnSpc>
                <a:spcBef>
                  <a:spcPts val="400"/>
                </a:spcBef>
              </a:pPr>
              <a:r>
                <a:rPr lang="en-US" dirty="0"/>
                <a:t>Protect and grow retirement assets</a:t>
              </a:r>
            </a:p>
            <a:p>
              <a:pPr>
                <a:lnSpc>
                  <a:spcPct val="85000"/>
                </a:lnSpc>
                <a:spcBef>
                  <a:spcPts val="600"/>
                </a:spcBef>
              </a:pPr>
              <a:r>
                <a:rPr lang="en-US" sz="1600" dirty="0">
                  <a:latin typeface="Arial Narrow" panose="020B0606020202030204" pitchFamily="34" charset="0"/>
                </a:rPr>
                <a:t>Three crediting strategies and a guaranteed growth rate                   for indexed options</a:t>
              </a:r>
            </a:p>
          </p:txBody>
        </p:sp>
        <p:sp>
          <p:nvSpPr>
            <p:cNvPr id="11" name="Rectangle 10"/>
            <p:cNvSpPr/>
            <p:nvPr/>
          </p:nvSpPr>
          <p:spPr>
            <a:xfrm>
              <a:off x="698639" y="3210190"/>
              <a:ext cx="5917915" cy="614014"/>
            </a:xfrm>
            <a:prstGeom prst="rect">
              <a:avLst/>
            </a:prstGeom>
          </p:spPr>
          <p:txBody>
            <a:bodyPr wrap="square">
              <a:spAutoFit/>
            </a:bodyPr>
            <a:lstStyle/>
            <a:p>
              <a:pPr>
                <a:lnSpc>
                  <a:spcPct val="85000"/>
                </a:lnSpc>
                <a:spcBef>
                  <a:spcPts val="400"/>
                </a:spcBef>
              </a:pPr>
              <a:r>
                <a:rPr lang="en-US" dirty="0"/>
                <a:t>Preserve contract value</a:t>
              </a:r>
            </a:p>
            <a:p>
              <a:pPr>
                <a:lnSpc>
                  <a:spcPct val="85000"/>
                </a:lnSpc>
                <a:spcBef>
                  <a:spcPts val="600"/>
                </a:spcBef>
              </a:pPr>
              <a:r>
                <a:rPr lang="en-US" sz="1600" dirty="0">
                  <a:latin typeface="Arial Narrow" panose="020B0606020202030204" pitchFamily="34" charset="0"/>
                </a:rPr>
                <a:t>Return of Purchase Payments Option</a:t>
              </a:r>
            </a:p>
          </p:txBody>
        </p:sp>
        <p:sp>
          <p:nvSpPr>
            <p:cNvPr id="12" name="Rectangle 11"/>
            <p:cNvSpPr/>
            <p:nvPr/>
          </p:nvSpPr>
          <p:spPr>
            <a:xfrm>
              <a:off x="698639" y="4374566"/>
              <a:ext cx="4921323" cy="823302"/>
            </a:xfrm>
            <a:prstGeom prst="rect">
              <a:avLst/>
            </a:prstGeom>
          </p:spPr>
          <p:txBody>
            <a:bodyPr wrap="square">
              <a:spAutoFit/>
            </a:bodyPr>
            <a:lstStyle/>
            <a:p>
              <a:pPr>
                <a:lnSpc>
                  <a:spcPct val="85000"/>
                </a:lnSpc>
                <a:spcBef>
                  <a:spcPts val="400"/>
                </a:spcBef>
              </a:pPr>
              <a:r>
                <a:rPr lang="en-US" dirty="0"/>
                <a:t>Hedge against future unexpected expenses</a:t>
              </a:r>
            </a:p>
            <a:p>
              <a:pPr>
                <a:lnSpc>
                  <a:spcPct val="85000"/>
                </a:lnSpc>
                <a:spcBef>
                  <a:spcPts val="600"/>
                </a:spcBef>
              </a:pPr>
              <a:r>
                <a:rPr lang="en-US" sz="1600" dirty="0">
                  <a:latin typeface="Arial Narrow" panose="020B0606020202030204" pitchFamily="34" charset="0"/>
                </a:rPr>
                <a:t>Penalty-free access to money for nursing home stay,                 terminal illness or unemployment</a:t>
              </a:r>
            </a:p>
          </p:txBody>
        </p:sp>
        <p:cxnSp>
          <p:nvCxnSpPr>
            <p:cNvPr id="17" name="Straight Connector 16"/>
            <p:cNvCxnSpPr/>
            <p:nvPr/>
          </p:nvCxnSpPr>
          <p:spPr>
            <a:xfrm>
              <a:off x="804863" y="2922184"/>
              <a:ext cx="5041132" cy="0"/>
            </a:xfrm>
            <a:prstGeom prst="line">
              <a:avLst/>
            </a:prstGeom>
            <a:ln w="12700">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804864" y="4086561"/>
              <a:ext cx="5041132" cy="0"/>
            </a:xfrm>
            <a:prstGeom prst="line">
              <a:avLst/>
            </a:prstGeom>
            <a:ln w="9525">
              <a:solidFill>
                <a:schemeClr val="accent5"/>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31586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67792" y="1565911"/>
            <a:ext cx="7892997" cy="3542776"/>
            <a:chOff x="353291" y="1623246"/>
            <a:chExt cx="8344569" cy="3745464"/>
          </a:xfrm>
        </p:grpSpPr>
        <p:sp>
          <p:nvSpPr>
            <p:cNvPr id="36" name="Rounded Rectangle 35"/>
            <p:cNvSpPr/>
            <p:nvPr/>
          </p:nvSpPr>
          <p:spPr>
            <a:xfrm>
              <a:off x="353291" y="1623246"/>
              <a:ext cx="8344569" cy="584844"/>
            </a:xfrm>
            <a:prstGeom prst="roundRect">
              <a:avLst>
                <a:gd name="adj" fmla="val 0"/>
              </a:avLst>
            </a:prstGeom>
            <a:solidFill>
              <a:schemeClr val="bg1">
                <a:lumMod val="8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dirty="0">
                  <a:solidFill>
                    <a:srgbClr val="00333A"/>
                  </a:solidFill>
                </a:rPr>
                <a:t>$100,000</a:t>
              </a:r>
            </a:p>
          </p:txBody>
        </p:sp>
        <p:sp>
          <p:nvSpPr>
            <p:cNvPr id="48" name="TextBox 47"/>
            <p:cNvSpPr txBox="1"/>
            <p:nvPr/>
          </p:nvSpPr>
          <p:spPr>
            <a:xfrm>
              <a:off x="391392" y="4075500"/>
              <a:ext cx="5383412" cy="722739"/>
            </a:xfrm>
            <a:prstGeom prst="rect">
              <a:avLst/>
            </a:prstGeom>
            <a:solidFill>
              <a:srgbClr val="00A9E0">
                <a:alpha val="50000"/>
              </a:srgbClr>
            </a:solidFill>
          </p:spPr>
          <p:txBody>
            <a:bodyPr wrap="square" rtlCol="0" anchor="ctr" anchorCtr="0">
              <a:noAutofit/>
            </a:bodyPr>
            <a:lstStyle/>
            <a:p>
              <a:pPr algn="ctr"/>
              <a:r>
                <a:rPr lang="en-US" sz="1400" dirty="0">
                  <a:solidFill>
                    <a:srgbClr val="3A3A3A"/>
                  </a:solidFill>
                </a:rPr>
                <a:t>Earning potential based on the performance of the </a:t>
              </a:r>
            </a:p>
            <a:p>
              <a:pPr algn="ctr"/>
              <a:r>
                <a:rPr lang="en-US" sz="1400" dirty="0">
                  <a:solidFill>
                    <a:srgbClr val="3A3A3A"/>
                  </a:solidFill>
                </a:rPr>
                <a:t>S&amp;P 500</a:t>
              </a:r>
              <a:r>
                <a:rPr lang="en-US" sz="1400" baseline="30000" dirty="0">
                  <a:solidFill>
                    <a:srgbClr val="3A3A3A"/>
                  </a:solidFill>
                </a:rPr>
                <a:t>®</a:t>
              </a:r>
              <a:r>
                <a:rPr lang="en-US" sz="1400" dirty="0">
                  <a:solidFill>
                    <a:srgbClr val="3A3A3A"/>
                  </a:solidFill>
                </a:rPr>
                <a:t> Index, credited annually</a:t>
              </a:r>
            </a:p>
          </p:txBody>
        </p:sp>
        <p:sp>
          <p:nvSpPr>
            <p:cNvPr id="43" name="TextBox 42"/>
            <p:cNvSpPr txBox="1"/>
            <p:nvPr/>
          </p:nvSpPr>
          <p:spPr>
            <a:xfrm>
              <a:off x="6051120" y="4075500"/>
              <a:ext cx="2568719" cy="722739"/>
            </a:xfrm>
            <a:prstGeom prst="rect">
              <a:avLst/>
            </a:prstGeom>
            <a:solidFill>
              <a:srgbClr val="00A9E0">
                <a:alpha val="50000"/>
              </a:srgbClr>
            </a:solidFill>
          </p:spPr>
          <p:txBody>
            <a:bodyPr wrap="square" rtlCol="0" anchor="ctr" anchorCtr="0">
              <a:noAutofit/>
            </a:bodyPr>
            <a:lstStyle/>
            <a:p>
              <a:pPr algn="ctr"/>
              <a:r>
                <a:rPr lang="en-US" sz="1400" dirty="0">
                  <a:solidFill>
                    <a:srgbClr val="3A3A3A"/>
                  </a:solidFill>
                </a:rPr>
                <a:t>Earns interest at  a specified fixed rate, credited daily</a:t>
              </a:r>
            </a:p>
          </p:txBody>
        </p:sp>
        <p:grpSp>
          <p:nvGrpSpPr>
            <p:cNvPr id="6" name="Group 5"/>
            <p:cNvGrpSpPr/>
            <p:nvPr/>
          </p:nvGrpSpPr>
          <p:grpSpPr>
            <a:xfrm>
              <a:off x="353291" y="2412434"/>
              <a:ext cx="2576850" cy="1461865"/>
              <a:chOff x="391392" y="2476982"/>
              <a:chExt cx="2135908" cy="1461865"/>
            </a:xfrm>
          </p:grpSpPr>
          <p:sp>
            <p:nvSpPr>
              <p:cNvPr id="44" name="Rounded Rectangle 43"/>
              <p:cNvSpPr/>
              <p:nvPr/>
            </p:nvSpPr>
            <p:spPr>
              <a:xfrm>
                <a:off x="391392" y="2476982"/>
                <a:ext cx="2135908" cy="1097280"/>
              </a:xfrm>
              <a:prstGeom prst="roundRect">
                <a:avLst>
                  <a:gd name="adj" fmla="val 0"/>
                </a:avLst>
              </a:prstGeom>
              <a:solidFill>
                <a:srgbClr val="004E7D"/>
              </a:solidFill>
              <a:ln w="9525">
                <a:noFill/>
              </a:ln>
            </p:spPr>
            <p:style>
              <a:lnRef idx="2">
                <a:schemeClr val="accent3">
                  <a:shade val="50000"/>
                </a:schemeClr>
              </a:lnRef>
              <a:fillRef idx="1">
                <a:schemeClr val="accent3"/>
              </a:fillRef>
              <a:effectRef idx="0">
                <a:schemeClr val="accent3"/>
              </a:effectRef>
              <a:fontRef idx="minor">
                <a:schemeClr val="lt1"/>
              </a:fontRef>
            </p:style>
            <p:txBody>
              <a:bodyPr rtlCol="0" anchor="ctr" anchorCtr="0"/>
              <a:lstStyle/>
              <a:p>
                <a:pPr algn="ctr"/>
                <a:r>
                  <a:rPr lang="en-US" sz="1700" dirty="0">
                    <a:solidFill>
                      <a:schemeClr val="bg1"/>
                    </a:solidFill>
                  </a:rPr>
                  <a:t>Annual                            Point-to-Point</a:t>
                </a:r>
              </a:p>
              <a:p>
                <a:pPr algn="ctr"/>
                <a:r>
                  <a:rPr lang="en-US" sz="2000" b="1" dirty="0">
                    <a:solidFill>
                      <a:schemeClr val="bg1"/>
                    </a:solidFill>
                  </a:rPr>
                  <a:t>$40,000</a:t>
                </a:r>
              </a:p>
            </p:txBody>
          </p:sp>
          <p:sp>
            <p:nvSpPr>
              <p:cNvPr id="53" name="TextBox 1"/>
              <p:cNvSpPr txBox="1"/>
              <p:nvPr/>
            </p:nvSpPr>
            <p:spPr>
              <a:xfrm>
                <a:off x="391392" y="3633126"/>
                <a:ext cx="2135908" cy="3057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t>2.80%</a:t>
                </a:r>
              </a:p>
            </p:txBody>
          </p:sp>
        </p:grpSp>
        <p:grpSp>
          <p:nvGrpSpPr>
            <p:cNvPr id="8" name="Group 7"/>
            <p:cNvGrpSpPr/>
            <p:nvPr/>
          </p:nvGrpSpPr>
          <p:grpSpPr>
            <a:xfrm>
              <a:off x="3193384" y="2426265"/>
              <a:ext cx="2581420" cy="1448034"/>
              <a:chOff x="4703967" y="2490813"/>
              <a:chExt cx="2139697" cy="1448034"/>
            </a:xfrm>
          </p:grpSpPr>
          <p:sp>
            <p:nvSpPr>
              <p:cNvPr id="46" name="Rounded Rectangle 45"/>
              <p:cNvSpPr/>
              <p:nvPr/>
            </p:nvSpPr>
            <p:spPr>
              <a:xfrm>
                <a:off x="4703968" y="2490813"/>
                <a:ext cx="2139696" cy="1097280"/>
              </a:xfrm>
              <a:prstGeom prst="roundRect">
                <a:avLst>
                  <a:gd name="adj" fmla="val 0"/>
                </a:avLst>
              </a:prstGeom>
              <a:solidFill>
                <a:srgbClr val="004E7D"/>
              </a:solidFill>
              <a:ln w="9525">
                <a:solidFill>
                  <a:srgbClr val="64646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700" dirty="0">
                    <a:solidFill>
                      <a:schemeClr val="bg1"/>
                    </a:solidFill>
                  </a:rPr>
                  <a:t>Annual </a:t>
                </a:r>
              </a:p>
              <a:p>
                <a:pPr algn="ctr"/>
                <a:r>
                  <a:rPr lang="en-US" sz="1700" dirty="0">
                    <a:solidFill>
                      <a:schemeClr val="bg1"/>
                    </a:solidFill>
                  </a:rPr>
                  <a:t>Trigger</a:t>
                </a:r>
              </a:p>
              <a:p>
                <a:pPr algn="ctr"/>
                <a:r>
                  <a:rPr lang="en-US" sz="2000" b="1" dirty="0">
                    <a:solidFill>
                      <a:schemeClr val="bg1"/>
                    </a:solidFill>
                  </a:rPr>
                  <a:t>$40,000</a:t>
                </a:r>
              </a:p>
            </p:txBody>
          </p:sp>
          <p:sp>
            <p:nvSpPr>
              <p:cNvPr id="55" name="TextBox 1"/>
              <p:cNvSpPr txBox="1"/>
              <p:nvPr/>
            </p:nvSpPr>
            <p:spPr>
              <a:xfrm>
                <a:off x="4703967" y="3633126"/>
                <a:ext cx="2139697" cy="3057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t>2.30%</a:t>
                </a:r>
              </a:p>
            </p:txBody>
          </p:sp>
        </p:grpSp>
        <p:grpSp>
          <p:nvGrpSpPr>
            <p:cNvPr id="58" name="Group 57"/>
            <p:cNvGrpSpPr/>
            <p:nvPr/>
          </p:nvGrpSpPr>
          <p:grpSpPr>
            <a:xfrm>
              <a:off x="6051116" y="2426085"/>
              <a:ext cx="2581421" cy="1448214"/>
              <a:chOff x="6757764" y="2490633"/>
              <a:chExt cx="2139697" cy="1448214"/>
            </a:xfrm>
          </p:grpSpPr>
          <p:sp>
            <p:nvSpPr>
              <p:cNvPr id="42" name="Rounded Rectangle 41"/>
              <p:cNvSpPr/>
              <p:nvPr/>
            </p:nvSpPr>
            <p:spPr>
              <a:xfrm>
                <a:off x="6757764" y="2490633"/>
                <a:ext cx="2139696" cy="1097280"/>
              </a:xfrm>
              <a:prstGeom prst="roundRect">
                <a:avLst>
                  <a:gd name="adj" fmla="val 0"/>
                </a:avLst>
              </a:prstGeom>
              <a:solidFill>
                <a:srgbClr val="004E7D"/>
              </a:solidFill>
              <a:ln>
                <a:solidFill>
                  <a:srgbClr val="646464"/>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1700" dirty="0">
                    <a:solidFill>
                      <a:srgbClr val="FFFFFF"/>
                    </a:solidFill>
                  </a:rPr>
                  <a:t>Fixed</a:t>
                </a:r>
              </a:p>
              <a:p>
                <a:pPr algn="ctr"/>
                <a:r>
                  <a:rPr lang="en-US" sz="1700" dirty="0">
                    <a:solidFill>
                      <a:srgbClr val="FFFFFF"/>
                    </a:solidFill>
                  </a:rPr>
                  <a:t>Strategy</a:t>
                </a:r>
              </a:p>
              <a:p>
                <a:pPr algn="ctr"/>
                <a:r>
                  <a:rPr lang="en-US" sz="2000" b="1" dirty="0">
                    <a:solidFill>
                      <a:srgbClr val="FFFFFF"/>
                    </a:solidFill>
                  </a:rPr>
                  <a:t>$20,000</a:t>
                </a:r>
              </a:p>
            </p:txBody>
          </p:sp>
          <p:sp>
            <p:nvSpPr>
              <p:cNvPr id="56" name="TextBox 1"/>
              <p:cNvSpPr txBox="1"/>
              <p:nvPr/>
            </p:nvSpPr>
            <p:spPr>
              <a:xfrm>
                <a:off x="6757764" y="3633126"/>
                <a:ext cx="2139697" cy="30572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800" b="1" dirty="0"/>
                  <a:t>1.25%</a:t>
                </a:r>
              </a:p>
            </p:txBody>
          </p:sp>
        </p:grpSp>
        <p:sp>
          <p:nvSpPr>
            <p:cNvPr id="57" name="TextBox 56"/>
            <p:cNvSpPr txBox="1"/>
            <p:nvPr/>
          </p:nvSpPr>
          <p:spPr>
            <a:xfrm>
              <a:off x="391393" y="4968600"/>
              <a:ext cx="5383411" cy="400110"/>
            </a:xfrm>
            <a:prstGeom prst="rect">
              <a:avLst/>
            </a:prstGeom>
            <a:solidFill>
              <a:schemeClr val="accent5"/>
            </a:solidFill>
          </p:spPr>
          <p:txBody>
            <a:bodyPr wrap="square" rtlCol="0">
              <a:spAutoFit/>
            </a:bodyPr>
            <a:lstStyle/>
            <a:p>
              <a:pPr algn="ctr"/>
              <a:r>
                <a:rPr lang="en-US" dirty="0">
                  <a:solidFill>
                    <a:schemeClr val="bg1"/>
                  </a:solidFill>
                </a:rPr>
                <a:t>Guaranteed minimum growth of 1.25%</a:t>
              </a:r>
            </a:p>
          </p:txBody>
        </p:sp>
      </p:grpSp>
      <p:sp>
        <p:nvSpPr>
          <p:cNvPr id="17" name="Title 1"/>
          <p:cNvSpPr txBox="1">
            <a:spLocks/>
          </p:cNvSpPr>
          <p:nvPr/>
        </p:nvSpPr>
        <p:spPr>
          <a:xfrm>
            <a:off x="702970" y="303065"/>
            <a:ext cx="8221664" cy="553195"/>
          </a:xfrm>
          <a:prstGeom prst="rect">
            <a:avLst/>
          </a:prstGeom>
        </p:spPr>
        <p:txBody>
          <a:bodyPr anchor="ctr">
            <a:normAutofit/>
          </a:bodyPr>
          <a:lstStyle>
            <a:lvl1pPr algn="l" defTabSz="914400" rtl="0" eaLnBrk="1" latinLnBrk="0" hangingPunct="1">
              <a:spcBef>
                <a:spcPct val="0"/>
              </a:spcBef>
              <a:buNone/>
              <a:defRPr sz="3200" b="0" kern="1200" baseline="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An allocation strategy with guarantees</a:t>
            </a:r>
          </a:p>
        </p:txBody>
      </p:sp>
      <p:cxnSp>
        <p:nvCxnSpPr>
          <p:cNvPr id="4" name="Straight Connector 3"/>
          <p:cNvCxnSpPr/>
          <p:nvPr/>
        </p:nvCxnSpPr>
        <p:spPr>
          <a:xfrm>
            <a:off x="3329927" y="2312391"/>
            <a:ext cx="0" cy="1382755"/>
          </a:xfrm>
          <a:prstGeom prst="line">
            <a:avLst/>
          </a:prstGeom>
          <a:ln/>
        </p:spPr>
        <p:style>
          <a:lnRef idx="1">
            <a:schemeClr val="accent5"/>
          </a:lnRef>
          <a:fillRef idx="0">
            <a:schemeClr val="accent5"/>
          </a:fillRef>
          <a:effectRef idx="0">
            <a:schemeClr val="accent5"/>
          </a:effectRef>
          <a:fontRef idx="minor">
            <a:schemeClr val="tx1"/>
          </a:fontRef>
        </p:style>
      </p:cxnSp>
      <p:cxnSp>
        <p:nvCxnSpPr>
          <p:cNvPr id="19" name="Straight Connector 18"/>
          <p:cNvCxnSpPr/>
          <p:nvPr/>
        </p:nvCxnSpPr>
        <p:spPr>
          <a:xfrm>
            <a:off x="6015498" y="2312391"/>
            <a:ext cx="0" cy="2796296"/>
          </a:xfrm>
          <a:prstGeom prst="line">
            <a:avLst/>
          </a:prstGeom>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24888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p:cNvSpPr txBox="1">
            <a:spLocks noChangeArrowheads="1"/>
          </p:cNvSpPr>
          <p:nvPr/>
        </p:nvSpPr>
        <p:spPr bwMode="auto">
          <a:xfrm>
            <a:off x="3009985" y="5672538"/>
            <a:ext cx="5444262" cy="584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6" rIns="91430" bIns="45716" anchor="b">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55563" indent="-55563" algn="just" eaLnBrk="1" hangingPunct="1"/>
            <a:r>
              <a:rPr lang="en-US" altLang="en-US" sz="800" dirty="0">
                <a:solidFill>
                  <a:schemeClr val="bg1">
                    <a:lumMod val="65000"/>
                  </a:schemeClr>
                </a:solidFill>
              </a:rPr>
              <a:t>*Provides an option, prior to annuitization, to surrender the contact and receive 100% of the purchase payments, less any prior withdrawals or investment taxes, if applicable. Contracts including the Return of Purchase Payments option will earn a lower interest rate than those without it. All guarantees are subject to the claims-paying ability of Protective Life &amp; Annuity Insurance Company.</a:t>
            </a:r>
          </a:p>
        </p:txBody>
      </p:sp>
      <p:sp>
        <p:nvSpPr>
          <p:cNvPr id="14" name="TextBox 13"/>
          <p:cNvSpPr txBox="1"/>
          <p:nvPr/>
        </p:nvSpPr>
        <p:spPr>
          <a:xfrm>
            <a:off x="3026069" y="2954961"/>
            <a:ext cx="6072231" cy="341328"/>
          </a:xfrm>
          <a:prstGeom prst="rect">
            <a:avLst/>
          </a:prstGeom>
          <a:solidFill>
            <a:schemeClr val="accent5"/>
          </a:solidFill>
        </p:spPr>
        <p:txBody>
          <a:bodyPr wrap="square" rtlCol="0" anchor="ctr" anchorCtr="0">
            <a:noAutofit/>
          </a:bodyPr>
          <a:lstStyle/>
          <a:p>
            <a:r>
              <a:rPr lang="en-US" b="1" dirty="0">
                <a:solidFill>
                  <a:schemeClr val="bg1"/>
                </a:solidFill>
              </a:rPr>
              <a:t>Money Back Guarantee</a:t>
            </a:r>
          </a:p>
        </p:txBody>
      </p:sp>
      <p:sp>
        <p:nvSpPr>
          <p:cNvPr id="15" name="Rounded Rectangle 14"/>
          <p:cNvSpPr/>
          <p:nvPr/>
        </p:nvSpPr>
        <p:spPr>
          <a:xfrm>
            <a:off x="2901511" y="2036289"/>
            <a:ext cx="5334386" cy="1123344"/>
          </a:xfrm>
          <a:prstGeom prst="roundRect">
            <a:avLst>
              <a:gd name="adj" fmla="val 0"/>
            </a:avLst>
          </a:prstGeom>
          <a:no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sz="2400" dirty="0">
                <a:solidFill>
                  <a:schemeClr val="tx1"/>
                </a:solidFill>
                <a:latin typeface="+mj-lt"/>
              </a:rPr>
              <a:t>Return of Purchase Payments Option</a:t>
            </a:r>
            <a:r>
              <a:rPr lang="en-US" sz="2400" dirty="0">
                <a:solidFill>
                  <a:schemeClr val="tx1"/>
                </a:solidFill>
                <a:latin typeface="Arial Narrow" panose="020B0606020202030204" pitchFamily="34" charset="0"/>
              </a:rPr>
              <a:t>*</a:t>
            </a:r>
          </a:p>
        </p:txBody>
      </p:sp>
      <p:sp>
        <p:nvSpPr>
          <p:cNvPr id="17" name="Right Arrow 16"/>
          <p:cNvSpPr/>
          <p:nvPr/>
        </p:nvSpPr>
        <p:spPr>
          <a:xfrm rot="5400000">
            <a:off x="199003" y="2188598"/>
            <a:ext cx="2528084" cy="1697364"/>
          </a:xfrm>
          <a:prstGeom prst="rightArrow">
            <a:avLst>
              <a:gd name="adj1" fmla="val 62224"/>
              <a:gd name="adj2" fmla="val 4214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a:off x="1570337" y="2082652"/>
            <a:ext cx="980174" cy="2153963"/>
          </a:xfrm>
          <a:custGeom>
            <a:avLst/>
            <a:gdLst>
              <a:gd name="connsiteX0" fmla="*/ 176169 w 679508"/>
              <a:gd name="connsiteY0" fmla="*/ 0 h 1510018"/>
              <a:gd name="connsiteX1" fmla="*/ 0 w 679508"/>
              <a:gd name="connsiteY1" fmla="*/ 16778 h 1510018"/>
              <a:gd name="connsiteX2" fmla="*/ 0 w 679508"/>
              <a:gd name="connsiteY2" fmla="*/ 1006679 h 1510018"/>
              <a:gd name="connsiteX3" fmla="*/ 201336 w 679508"/>
              <a:gd name="connsiteY3" fmla="*/ 1015068 h 1510018"/>
              <a:gd name="connsiteX4" fmla="*/ 226502 w 679508"/>
              <a:gd name="connsiteY4" fmla="*/ 1065402 h 1510018"/>
              <a:gd name="connsiteX5" fmla="*/ 176169 w 679508"/>
              <a:gd name="connsiteY5" fmla="*/ 1182848 h 1510018"/>
              <a:gd name="connsiteX6" fmla="*/ 209724 w 679508"/>
              <a:gd name="connsiteY6" fmla="*/ 1359016 h 1510018"/>
              <a:gd name="connsiteX7" fmla="*/ 226502 w 679508"/>
              <a:gd name="connsiteY7" fmla="*/ 1417739 h 1510018"/>
              <a:gd name="connsiteX8" fmla="*/ 234891 w 679508"/>
              <a:gd name="connsiteY8" fmla="*/ 1510018 h 1510018"/>
              <a:gd name="connsiteX9" fmla="*/ 545284 w 679508"/>
              <a:gd name="connsiteY9" fmla="*/ 1484851 h 1510018"/>
              <a:gd name="connsiteX10" fmla="*/ 528506 w 679508"/>
              <a:gd name="connsiteY10" fmla="*/ 1384183 h 1510018"/>
              <a:gd name="connsiteX11" fmla="*/ 679508 w 679508"/>
              <a:gd name="connsiteY11" fmla="*/ 998290 h 1510018"/>
              <a:gd name="connsiteX12" fmla="*/ 671119 w 679508"/>
              <a:gd name="connsiteY12" fmla="*/ 922789 h 1510018"/>
              <a:gd name="connsiteX13" fmla="*/ 528506 w 679508"/>
              <a:gd name="connsiteY13" fmla="*/ 637563 h 1510018"/>
              <a:gd name="connsiteX14" fmla="*/ 520117 w 679508"/>
              <a:gd name="connsiteY14" fmla="*/ 16778 h 1510018"/>
              <a:gd name="connsiteX15" fmla="*/ 176169 w 679508"/>
              <a:gd name="connsiteY15" fmla="*/ 0 h 1510018"/>
              <a:gd name="connsiteX0" fmla="*/ 187055 w 679508"/>
              <a:gd name="connsiteY0" fmla="*/ 4993 h 1493240"/>
              <a:gd name="connsiteX1" fmla="*/ 0 w 679508"/>
              <a:gd name="connsiteY1" fmla="*/ 0 h 1493240"/>
              <a:gd name="connsiteX2" fmla="*/ 0 w 679508"/>
              <a:gd name="connsiteY2" fmla="*/ 989901 h 1493240"/>
              <a:gd name="connsiteX3" fmla="*/ 201336 w 679508"/>
              <a:gd name="connsiteY3" fmla="*/ 998290 h 1493240"/>
              <a:gd name="connsiteX4" fmla="*/ 226502 w 679508"/>
              <a:gd name="connsiteY4" fmla="*/ 1048624 h 1493240"/>
              <a:gd name="connsiteX5" fmla="*/ 176169 w 679508"/>
              <a:gd name="connsiteY5" fmla="*/ 1166070 h 1493240"/>
              <a:gd name="connsiteX6" fmla="*/ 209724 w 679508"/>
              <a:gd name="connsiteY6" fmla="*/ 1342238 h 1493240"/>
              <a:gd name="connsiteX7" fmla="*/ 226502 w 679508"/>
              <a:gd name="connsiteY7" fmla="*/ 1400961 h 1493240"/>
              <a:gd name="connsiteX8" fmla="*/ 234891 w 679508"/>
              <a:gd name="connsiteY8" fmla="*/ 1493240 h 1493240"/>
              <a:gd name="connsiteX9" fmla="*/ 545284 w 679508"/>
              <a:gd name="connsiteY9" fmla="*/ 1468073 h 1493240"/>
              <a:gd name="connsiteX10" fmla="*/ 528506 w 679508"/>
              <a:gd name="connsiteY10" fmla="*/ 1367405 h 1493240"/>
              <a:gd name="connsiteX11" fmla="*/ 679508 w 679508"/>
              <a:gd name="connsiteY11" fmla="*/ 981512 h 1493240"/>
              <a:gd name="connsiteX12" fmla="*/ 671119 w 679508"/>
              <a:gd name="connsiteY12" fmla="*/ 906011 h 1493240"/>
              <a:gd name="connsiteX13" fmla="*/ 528506 w 679508"/>
              <a:gd name="connsiteY13" fmla="*/ 620785 h 1493240"/>
              <a:gd name="connsiteX14" fmla="*/ 520117 w 679508"/>
              <a:gd name="connsiteY14" fmla="*/ 0 h 1493240"/>
              <a:gd name="connsiteX15" fmla="*/ 187055 w 679508"/>
              <a:gd name="connsiteY15" fmla="*/ 4993 h 1493240"/>
              <a:gd name="connsiteX0" fmla="*/ 187055 w 679508"/>
              <a:gd name="connsiteY0" fmla="*/ 4993 h 1493240"/>
              <a:gd name="connsiteX1" fmla="*/ 0 w 679508"/>
              <a:gd name="connsiteY1" fmla="*/ 0 h 1493240"/>
              <a:gd name="connsiteX2" fmla="*/ 21772 w 679508"/>
              <a:gd name="connsiteY2" fmla="*/ 1004415 h 1493240"/>
              <a:gd name="connsiteX3" fmla="*/ 201336 w 679508"/>
              <a:gd name="connsiteY3" fmla="*/ 998290 h 1493240"/>
              <a:gd name="connsiteX4" fmla="*/ 226502 w 679508"/>
              <a:gd name="connsiteY4" fmla="*/ 1048624 h 1493240"/>
              <a:gd name="connsiteX5" fmla="*/ 176169 w 679508"/>
              <a:gd name="connsiteY5" fmla="*/ 1166070 h 1493240"/>
              <a:gd name="connsiteX6" fmla="*/ 209724 w 679508"/>
              <a:gd name="connsiteY6" fmla="*/ 1342238 h 1493240"/>
              <a:gd name="connsiteX7" fmla="*/ 226502 w 679508"/>
              <a:gd name="connsiteY7" fmla="*/ 1400961 h 1493240"/>
              <a:gd name="connsiteX8" fmla="*/ 234891 w 679508"/>
              <a:gd name="connsiteY8" fmla="*/ 1493240 h 1493240"/>
              <a:gd name="connsiteX9" fmla="*/ 545284 w 679508"/>
              <a:gd name="connsiteY9" fmla="*/ 1468073 h 1493240"/>
              <a:gd name="connsiteX10" fmla="*/ 528506 w 679508"/>
              <a:gd name="connsiteY10" fmla="*/ 1367405 h 1493240"/>
              <a:gd name="connsiteX11" fmla="*/ 679508 w 679508"/>
              <a:gd name="connsiteY11" fmla="*/ 981512 h 1493240"/>
              <a:gd name="connsiteX12" fmla="*/ 671119 w 679508"/>
              <a:gd name="connsiteY12" fmla="*/ 906011 h 1493240"/>
              <a:gd name="connsiteX13" fmla="*/ 528506 w 679508"/>
              <a:gd name="connsiteY13" fmla="*/ 620785 h 1493240"/>
              <a:gd name="connsiteX14" fmla="*/ 520117 w 679508"/>
              <a:gd name="connsiteY14" fmla="*/ 0 h 1493240"/>
              <a:gd name="connsiteX15" fmla="*/ 187055 w 679508"/>
              <a:gd name="connsiteY15" fmla="*/ 4993 h 1493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79508" h="1493240">
                <a:moveTo>
                  <a:pt x="187055" y="4993"/>
                </a:moveTo>
                <a:lnTo>
                  <a:pt x="0" y="0"/>
                </a:lnTo>
                <a:lnTo>
                  <a:pt x="21772" y="1004415"/>
                </a:lnTo>
                <a:lnTo>
                  <a:pt x="201336" y="998290"/>
                </a:lnTo>
                <a:lnTo>
                  <a:pt x="226502" y="1048624"/>
                </a:lnTo>
                <a:lnTo>
                  <a:pt x="176169" y="1166070"/>
                </a:lnTo>
                <a:lnTo>
                  <a:pt x="209724" y="1342238"/>
                </a:lnTo>
                <a:lnTo>
                  <a:pt x="226502" y="1400961"/>
                </a:lnTo>
                <a:lnTo>
                  <a:pt x="234891" y="1493240"/>
                </a:lnTo>
                <a:lnTo>
                  <a:pt x="545284" y="1468073"/>
                </a:lnTo>
                <a:lnTo>
                  <a:pt x="528506" y="1367405"/>
                </a:lnTo>
                <a:lnTo>
                  <a:pt x="679508" y="981512"/>
                </a:lnTo>
                <a:lnTo>
                  <a:pt x="671119" y="906011"/>
                </a:lnTo>
                <a:lnTo>
                  <a:pt x="528506" y="620785"/>
                </a:lnTo>
                <a:lnTo>
                  <a:pt x="520117" y="0"/>
                </a:lnTo>
                <a:lnTo>
                  <a:pt x="187055" y="4993"/>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9" name="Group 18"/>
          <p:cNvGrpSpPr/>
          <p:nvPr/>
        </p:nvGrpSpPr>
        <p:grpSpPr>
          <a:xfrm>
            <a:off x="1556337" y="2052165"/>
            <a:ext cx="1034612" cy="2249157"/>
            <a:chOff x="-5580062" y="4591844"/>
            <a:chExt cx="876300" cy="1905000"/>
          </a:xfrm>
          <a:solidFill>
            <a:schemeClr val="bg1"/>
          </a:solidFill>
        </p:grpSpPr>
        <p:sp>
          <p:nvSpPr>
            <p:cNvPr id="20" name="Freeform 229"/>
            <p:cNvSpPr>
              <a:spLocks noEditPoints="1"/>
            </p:cNvSpPr>
            <p:nvPr/>
          </p:nvSpPr>
          <p:spPr bwMode="auto">
            <a:xfrm>
              <a:off x="-5472112" y="4707731"/>
              <a:ext cx="473075" cy="387350"/>
            </a:xfrm>
            <a:custGeom>
              <a:avLst/>
              <a:gdLst>
                <a:gd name="T0" fmla="*/ 62 w 126"/>
                <a:gd name="T1" fmla="*/ 65 h 103"/>
                <a:gd name="T2" fmla="*/ 126 w 126"/>
                <a:gd name="T3" fmla="*/ 103 h 103"/>
                <a:gd name="T4" fmla="*/ 126 w 126"/>
                <a:gd name="T5" fmla="*/ 19 h 103"/>
                <a:gd name="T6" fmla="*/ 123 w 126"/>
                <a:gd name="T7" fmla="*/ 19 h 103"/>
                <a:gd name="T8" fmla="*/ 105 w 126"/>
                <a:gd name="T9" fmla="*/ 1 h 103"/>
                <a:gd name="T10" fmla="*/ 105 w 126"/>
                <a:gd name="T11" fmla="*/ 0 h 103"/>
                <a:gd name="T12" fmla="*/ 19 w 126"/>
                <a:gd name="T13" fmla="*/ 0 h 103"/>
                <a:gd name="T14" fmla="*/ 19 w 126"/>
                <a:gd name="T15" fmla="*/ 1 h 103"/>
                <a:gd name="T16" fmla="*/ 1 w 126"/>
                <a:gd name="T17" fmla="*/ 19 h 103"/>
                <a:gd name="T18" fmla="*/ 0 w 126"/>
                <a:gd name="T19" fmla="*/ 19 h 103"/>
                <a:gd name="T20" fmla="*/ 0 w 126"/>
                <a:gd name="T21" fmla="*/ 98 h 103"/>
                <a:gd name="T22" fmla="*/ 62 w 126"/>
                <a:gd name="T23" fmla="*/ 65 h 103"/>
                <a:gd name="T24" fmla="*/ 62 w 126"/>
                <a:gd name="T25" fmla="*/ 21 h 103"/>
                <a:gd name="T26" fmla="*/ 74 w 126"/>
                <a:gd name="T27" fmla="*/ 33 h 103"/>
                <a:gd name="T28" fmla="*/ 62 w 126"/>
                <a:gd name="T29" fmla="*/ 45 h 103"/>
                <a:gd name="T30" fmla="*/ 50 w 126"/>
                <a:gd name="T31" fmla="*/ 33 h 103"/>
                <a:gd name="T32" fmla="*/ 62 w 126"/>
                <a:gd name="T33" fmla="*/ 21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6" h="103">
                  <a:moveTo>
                    <a:pt x="62" y="65"/>
                  </a:moveTo>
                  <a:cubicBezTo>
                    <a:pt x="90" y="65"/>
                    <a:pt x="114" y="80"/>
                    <a:pt x="126" y="103"/>
                  </a:cubicBezTo>
                  <a:cubicBezTo>
                    <a:pt x="126" y="19"/>
                    <a:pt x="126" y="19"/>
                    <a:pt x="126" y="19"/>
                  </a:cubicBezTo>
                  <a:cubicBezTo>
                    <a:pt x="125" y="19"/>
                    <a:pt x="124" y="19"/>
                    <a:pt x="123" y="19"/>
                  </a:cubicBezTo>
                  <a:cubicBezTo>
                    <a:pt x="113" y="19"/>
                    <a:pt x="105" y="11"/>
                    <a:pt x="105" y="1"/>
                  </a:cubicBezTo>
                  <a:cubicBezTo>
                    <a:pt x="105" y="1"/>
                    <a:pt x="105" y="1"/>
                    <a:pt x="105" y="0"/>
                  </a:cubicBezTo>
                  <a:cubicBezTo>
                    <a:pt x="19" y="0"/>
                    <a:pt x="19" y="0"/>
                    <a:pt x="19" y="0"/>
                  </a:cubicBezTo>
                  <a:cubicBezTo>
                    <a:pt x="19" y="1"/>
                    <a:pt x="19" y="1"/>
                    <a:pt x="19" y="1"/>
                  </a:cubicBezTo>
                  <a:cubicBezTo>
                    <a:pt x="19" y="11"/>
                    <a:pt x="11" y="19"/>
                    <a:pt x="1" y="19"/>
                  </a:cubicBezTo>
                  <a:cubicBezTo>
                    <a:pt x="1" y="19"/>
                    <a:pt x="0" y="19"/>
                    <a:pt x="0" y="19"/>
                  </a:cubicBezTo>
                  <a:cubicBezTo>
                    <a:pt x="0" y="98"/>
                    <a:pt x="0" y="98"/>
                    <a:pt x="0" y="98"/>
                  </a:cubicBezTo>
                  <a:cubicBezTo>
                    <a:pt x="13" y="78"/>
                    <a:pt x="36" y="65"/>
                    <a:pt x="62" y="65"/>
                  </a:cubicBezTo>
                  <a:close/>
                  <a:moveTo>
                    <a:pt x="62" y="21"/>
                  </a:moveTo>
                  <a:cubicBezTo>
                    <a:pt x="69" y="21"/>
                    <a:pt x="74" y="26"/>
                    <a:pt x="74" y="33"/>
                  </a:cubicBezTo>
                  <a:cubicBezTo>
                    <a:pt x="74" y="40"/>
                    <a:pt x="69" y="45"/>
                    <a:pt x="62" y="45"/>
                  </a:cubicBezTo>
                  <a:cubicBezTo>
                    <a:pt x="55" y="45"/>
                    <a:pt x="50" y="40"/>
                    <a:pt x="50" y="33"/>
                  </a:cubicBezTo>
                  <a:cubicBezTo>
                    <a:pt x="50" y="26"/>
                    <a:pt x="55" y="21"/>
                    <a:pt x="62"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30"/>
            <p:cNvSpPr>
              <a:spLocks/>
            </p:cNvSpPr>
            <p:nvPr/>
          </p:nvSpPr>
          <p:spPr bwMode="auto">
            <a:xfrm>
              <a:off x="-5456237" y="5098256"/>
              <a:ext cx="446088" cy="263525"/>
            </a:xfrm>
            <a:custGeom>
              <a:avLst/>
              <a:gdLst>
                <a:gd name="T0" fmla="*/ 115 w 119"/>
                <a:gd name="T1" fmla="*/ 26 h 70"/>
                <a:gd name="T2" fmla="*/ 107 w 119"/>
                <a:gd name="T3" fmla="*/ 26 h 70"/>
                <a:gd name="T4" fmla="*/ 100 w 119"/>
                <a:gd name="T5" fmla="*/ 9 h 70"/>
                <a:gd name="T6" fmla="*/ 92 w 119"/>
                <a:gd name="T7" fmla="*/ 2 h 70"/>
                <a:gd name="T8" fmla="*/ 81 w 119"/>
                <a:gd name="T9" fmla="*/ 0 h 70"/>
                <a:gd name="T10" fmla="*/ 69 w 119"/>
                <a:gd name="T11" fmla="*/ 4 h 70"/>
                <a:gd name="T12" fmla="*/ 62 w 119"/>
                <a:gd name="T13" fmla="*/ 10 h 70"/>
                <a:gd name="T14" fmla="*/ 56 w 119"/>
                <a:gd name="T15" fmla="*/ 21 h 70"/>
                <a:gd name="T16" fmla="*/ 52 w 119"/>
                <a:gd name="T17" fmla="*/ 32 h 70"/>
                <a:gd name="T18" fmla="*/ 46 w 119"/>
                <a:gd name="T19" fmla="*/ 45 h 70"/>
                <a:gd name="T20" fmla="*/ 43 w 119"/>
                <a:gd name="T21" fmla="*/ 49 h 70"/>
                <a:gd name="T22" fmla="*/ 41 w 119"/>
                <a:gd name="T23" fmla="*/ 51 h 70"/>
                <a:gd name="T24" fmla="*/ 37 w 119"/>
                <a:gd name="T25" fmla="*/ 53 h 70"/>
                <a:gd name="T26" fmla="*/ 34 w 119"/>
                <a:gd name="T27" fmla="*/ 52 h 70"/>
                <a:gd name="T28" fmla="*/ 30 w 119"/>
                <a:gd name="T29" fmla="*/ 47 h 70"/>
                <a:gd name="T30" fmla="*/ 27 w 119"/>
                <a:gd name="T31" fmla="*/ 37 h 70"/>
                <a:gd name="T32" fmla="*/ 27 w 119"/>
                <a:gd name="T33" fmla="*/ 35 h 70"/>
                <a:gd name="T34" fmla="*/ 28 w 119"/>
                <a:gd name="T35" fmla="*/ 27 h 70"/>
                <a:gd name="T36" fmla="*/ 32 w 119"/>
                <a:gd name="T37" fmla="*/ 20 h 70"/>
                <a:gd name="T38" fmla="*/ 34 w 119"/>
                <a:gd name="T39" fmla="*/ 18 h 70"/>
                <a:gd name="T40" fmla="*/ 35 w 119"/>
                <a:gd name="T41" fmla="*/ 18 h 70"/>
                <a:gd name="T42" fmla="*/ 37 w 119"/>
                <a:gd name="T43" fmla="*/ 13 h 70"/>
                <a:gd name="T44" fmla="*/ 37 w 119"/>
                <a:gd name="T45" fmla="*/ 4 h 70"/>
                <a:gd name="T46" fmla="*/ 33 w 119"/>
                <a:gd name="T47" fmla="*/ 1 h 70"/>
                <a:gd name="T48" fmla="*/ 26 w 119"/>
                <a:gd name="T49" fmla="*/ 3 h 70"/>
                <a:gd name="T50" fmla="*/ 19 w 119"/>
                <a:gd name="T51" fmla="*/ 8 h 70"/>
                <a:gd name="T52" fmla="*/ 13 w 119"/>
                <a:gd name="T53" fmla="*/ 20 h 70"/>
                <a:gd name="T54" fmla="*/ 11 w 119"/>
                <a:gd name="T55" fmla="*/ 26 h 70"/>
                <a:gd name="T56" fmla="*/ 4 w 119"/>
                <a:gd name="T57" fmla="*/ 26 h 70"/>
                <a:gd name="T58" fmla="*/ 0 w 119"/>
                <a:gd name="T59" fmla="*/ 30 h 70"/>
                <a:gd name="T60" fmla="*/ 0 w 119"/>
                <a:gd name="T61" fmla="*/ 40 h 70"/>
                <a:gd name="T62" fmla="*/ 4 w 119"/>
                <a:gd name="T63" fmla="*/ 44 h 70"/>
                <a:gd name="T64" fmla="*/ 11 w 119"/>
                <a:gd name="T65" fmla="*/ 44 h 70"/>
                <a:gd name="T66" fmla="*/ 19 w 119"/>
                <a:gd name="T67" fmla="*/ 61 h 70"/>
                <a:gd name="T68" fmla="*/ 27 w 119"/>
                <a:gd name="T69" fmla="*/ 68 h 70"/>
                <a:gd name="T70" fmla="*/ 37 w 119"/>
                <a:gd name="T71" fmla="*/ 70 h 70"/>
                <a:gd name="T72" fmla="*/ 50 w 119"/>
                <a:gd name="T73" fmla="*/ 67 h 70"/>
                <a:gd name="T74" fmla="*/ 56 w 119"/>
                <a:gd name="T75" fmla="*/ 61 h 70"/>
                <a:gd name="T76" fmla="*/ 62 w 119"/>
                <a:gd name="T77" fmla="*/ 50 h 70"/>
                <a:gd name="T78" fmla="*/ 67 w 119"/>
                <a:gd name="T79" fmla="*/ 39 h 70"/>
                <a:gd name="T80" fmla="*/ 73 w 119"/>
                <a:gd name="T81" fmla="*/ 25 h 70"/>
                <a:gd name="T82" fmla="*/ 75 w 119"/>
                <a:gd name="T83" fmla="*/ 21 h 70"/>
                <a:gd name="T84" fmla="*/ 77 w 119"/>
                <a:gd name="T85" fmla="*/ 19 h 70"/>
                <a:gd name="T86" fmla="*/ 81 w 119"/>
                <a:gd name="T87" fmla="*/ 18 h 70"/>
                <a:gd name="T88" fmla="*/ 84 w 119"/>
                <a:gd name="T89" fmla="*/ 18 h 70"/>
                <a:gd name="T90" fmla="*/ 89 w 119"/>
                <a:gd name="T91" fmla="*/ 23 h 70"/>
                <a:gd name="T92" fmla="*/ 91 w 119"/>
                <a:gd name="T93" fmla="*/ 33 h 70"/>
                <a:gd name="T94" fmla="*/ 91 w 119"/>
                <a:gd name="T95" fmla="*/ 35 h 70"/>
                <a:gd name="T96" fmla="*/ 90 w 119"/>
                <a:gd name="T97" fmla="*/ 44 h 70"/>
                <a:gd name="T98" fmla="*/ 86 w 119"/>
                <a:gd name="T99" fmla="*/ 51 h 70"/>
                <a:gd name="T100" fmla="*/ 84 w 119"/>
                <a:gd name="T101" fmla="*/ 52 h 70"/>
                <a:gd name="T102" fmla="*/ 83 w 119"/>
                <a:gd name="T103" fmla="*/ 53 h 70"/>
                <a:gd name="T104" fmla="*/ 82 w 119"/>
                <a:gd name="T105" fmla="*/ 57 h 70"/>
                <a:gd name="T106" fmla="*/ 82 w 119"/>
                <a:gd name="T107" fmla="*/ 66 h 70"/>
                <a:gd name="T108" fmla="*/ 86 w 119"/>
                <a:gd name="T109" fmla="*/ 70 h 70"/>
                <a:gd name="T110" fmla="*/ 93 w 119"/>
                <a:gd name="T111" fmla="*/ 67 h 70"/>
                <a:gd name="T112" fmla="*/ 99 w 119"/>
                <a:gd name="T113" fmla="*/ 62 h 70"/>
                <a:gd name="T114" fmla="*/ 106 w 119"/>
                <a:gd name="T115" fmla="*/ 50 h 70"/>
                <a:gd name="T116" fmla="*/ 107 w 119"/>
                <a:gd name="T117" fmla="*/ 44 h 70"/>
                <a:gd name="T118" fmla="*/ 115 w 119"/>
                <a:gd name="T119" fmla="*/ 44 h 70"/>
                <a:gd name="T120" fmla="*/ 119 w 119"/>
                <a:gd name="T121" fmla="*/ 40 h 70"/>
                <a:gd name="T122" fmla="*/ 119 w 119"/>
                <a:gd name="T123" fmla="*/ 30 h 70"/>
                <a:gd name="T124" fmla="*/ 115 w 119"/>
                <a:gd name="T125" fmla="*/ 26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9" h="70">
                  <a:moveTo>
                    <a:pt x="115" y="26"/>
                  </a:moveTo>
                  <a:cubicBezTo>
                    <a:pt x="107" y="26"/>
                    <a:pt x="107" y="26"/>
                    <a:pt x="107" y="26"/>
                  </a:cubicBezTo>
                  <a:cubicBezTo>
                    <a:pt x="106" y="20"/>
                    <a:pt x="104" y="14"/>
                    <a:pt x="100" y="9"/>
                  </a:cubicBezTo>
                  <a:cubicBezTo>
                    <a:pt x="98" y="6"/>
                    <a:pt x="95" y="4"/>
                    <a:pt x="92" y="2"/>
                  </a:cubicBezTo>
                  <a:cubicBezTo>
                    <a:pt x="88" y="1"/>
                    <a:pt x="85" y="0"/>
                    <a:pt x="81" y="0"/>
                  </a:cubicBezTo>
                  <a:cubicBezTo>
                    <a:pt x="77" y="0"/>
                    <a:pt x="73" y="1"/>
                    <a:pt x="69" y="4"/>
                  </a:cubicBezTo>
                  <a:cubicBezTo>
                    <a:pt x="66" y="5"/>
                    <a:pt x="64" y="7"/>
                    <a:pt x="62" y="10"/>
                  </a:cubicBezTo>
                  <a:cubicBezTo>
                    <a:pt x="60" y="13"/>
                    <a:pt x="58" y="17"/>
                    <a:pt x="56" y="21"/>
                  </a:cubicBezTo>
                  <a:cubicBezTo>
                    <a:pt x="54" y="24"/>
                    <a:pt x="53" y="28"/>
                    <a:pt x="52" y="32"/>
                  </a:cubicBezTo>
                  <a:cubicBezTo>
                    <a:pt x="50" y="37"/>
                    <a:pt x="48" y="42"/>
                    <a:pt x="46" y="45"/>
                  </a:cubicBezTo>
                  <a:cubicBezTo>
                    <a:pt x="45" y="47"/>
                    <a:pt x="44" y="48"/>
                    <a:pt x="43" y="49"/>
                  </a:cubicBezTo>
                  <a:cubicBezTo>
                    <a:pt x="43" y="51"/>
                    <a:pt x="42" y="51"/>
                    <a:pt x="41" y="51"/>
                  </a:cubicBezTo>
                  <a:cubicBezTo>
                    <a:pt x="40" y="52"/>
                    <a:pt x="38" y="53"/>
                    <a:pt x="37" y="53"/>
                  </a:cubicBezTo>
                  <a:cubicBezTo>
                    <a:pt x="36" y="53"/>
                    <a:pt x="35" y="52"/>
                    <a:pt x="34" y="52"/>
                  </a:cubicBezTo>
                  <a:cubicBezTo>
                    <a:pt x="33" y="51"/>
                    <a:pt x="31" y="50"/>
                    <a:pt x="30" y="47"/>
                  </a:cubicBezTo>
                  <a:cubicBezTo>
                    <a:pt x="28" y="45"/>
                    <a:pt x="27" y="42"/>
                    <a:pt x="27" y="37"/>
                  </a:cubicBezTo>
                  <a:cubicBezTo>
                    <a:pt x="27" y="37"/>
                    <a:pt x="27" y="36"/>
                    <a:pt x="27" y="35"/>
                  </a:cubicBezTo>
                  <a:cubicBezTo>
                    <a:pt x="27" y="32"/>
                    <a:pt x="28" y="29"/>
                    <a:pt x="28" y="27"/>
                  </a:cubicBezTo>
                  <a:cubicBezTo>
                    <a:pt x="29" y="23"/>
                    <a:pt x="31" y="21"/>
                    <a:pt x="32" y="20"/>
                  </a:cubicBezTo>
                  <a:cubicBezTo>
                    <a:pt x="33" y="19"/>
                    <a:pt x="34" y="18"/>
                    <a:pt x="34" y="18"/>
                  </a:cubicBezTo>
                  <a:cubicBezTo>
                    <a:pt x="35" y="18"/>
                    <a:pt x="35" y="18"/>
                    <a:pt x="35" y="18"/>
                  </a:cubicBezTo>
                  <a:cubicBezTo>
                    <a:pt x="36" y="18"/>
                    <a:pt x="37" y="16"/>
                    <a:pt x="37" y="13"/>
                  </a:cubicBezTo>
                  <a:cubicBezTo>
                    <a:pt x="37" y="4"/>
                    <a:pt x="37" y="4"/>
                    <a:pt x="37" y="4"/>
                  </a:cubicBezTo>
                  <a:cubicBezTo>
                    <a:pt x="37" y="2"/>
                    <a:pt x="35" y="0"/>
                    <a:pt x="33" y="1"/>
                  </a:cubicBezTo>
                  <a:cubicBezTo>
                    <a:pt x="33" y="1"/>
                    <a:pt x="29" y="1"/>
                    <a:pt x="26" y="3"/>
                  </a:cubicBezTo>
                  <a:cubicBezTo>
                    <a:pt x="23" y="4"/>
                    <a:pt x="21" y="6"/>
                    <a:pt x="19" y="8"/>
                  </a:cubicBezTo>
                  <a:cubicBezTo>
                    <a:pt x="16" y="12"/>
                    <a:pt x="14" y="16"/>
                    <a:pt x="13" y="20"/>
                  </a:cubicBezTo>
                  <a:cubicBezTo>
                    <a:pt x="12" y="22"/>
                    <a:pt x="12" y="24"/>
                    <a:pt x="11" y="26"/>
                  </a:cubicBezTo>
                  <a:cubicBezTo>
                    <a:pt x="4" y="26"/>
                    <a:pt x="4" y="26"/>
                    <a:pt x="4" y="26"/>
                  </a:cubicBezTo>
                  <a:cubicBezTo>
                    <a:pt x="2" y="26"/>
                    <a:pt x="0" y="28"/>
                    <a:pt x="0" y="30"/>
                  </a:cubicBezTo>
                  <a:cubicBezTo>
                    <a:pt x="0" y="40"/>
                    <a:pt x="0" y="40"/>
                    <a:pt x="0" y="40"/>
                  </a:cubicBezTo>
                  <a:cubicBezTo>
                    <a:pt x="0" y="42"/>
                    <a:pt x="2" y="44"/>
                    <a:pt x="4" y="44"/>
                  </a:cubicBezTo>
                  <a:cubicBezTo>
                    <a:pt x="11" y="44"/>
                    <a:pt x="11" y="44"/>
                    <a:pt x="11" y="44"/>
                  </a:cubicBezTo>
                  <a:cubicBezTo>
                    <a:pt x="13" y="51"/>
                    <a:pt x="15" y="56"/>
                    <a:pt x="19" y="61"/>
                  </a:cubicBezTo>
                  <a:cubicBezTo>
                    <a:pt x="21" y="64"/>
                    <a:pt x="24" y="66"/>
                    <a:pt x="27" y="68"/>
                  </a:cubicBezTo>
                  <a:cubicBezTo>
                    <a:pt x="30" y="69"/>
                    <a:pt x="34" y="70"/>
                    <a:pt x="37" y="70"/>
                  </a:cubicBezTo>
                  <a:cubicBezTo>
                    <a:pt x="41" y="70"/>
                    <a:pt x="46" y="69"/>
                    <a:pt x="50" y="67"/>
                  </a:cubicBezTo>
                  <a:cubicBezTo>
                    <a:pt x="52" y="65"/>
                    <a:pt x="54" y="63"/>
                    <a:pt x="56" y="61"/>
                  </a:cubicBezTo>
                  <a:cubicBezTo>
                    <a:pt x="59" y="57"/>
                    <a:pt x="61" y="54"/>
                    <a:pt x="62" y="50"/>
                  </a:cubicBezTo>
                  <a:cubicBezTo>
                    <a:pt x="64" y="46"/>
                    <a:pt x="66" y="42"/>
                    <a:pt x="67" y="39"/>
                  </a:cubicBezTo>
                  <a:cubicBezTo>
                    <a:pt x="69" y="34"/>
                    <a:pt x="71" y="29"/>
                    <a:pt x="73" y="25"/>
                  </a:cubicBezTo>
                  <a:cubicBezTo>
                    <a:pt x="73" y="23"/>
                    <a:pt x="74" y="22"/>
                    <a:pt x="75" y="21"/>
                  </a:cubicBezTo>
                  <a:cubicBezTo>
                    <a:pt x="76" y="20"/>
                    <a:pt x="77" y="19"/>
                    <a:pt x="77" y="19"/>
                  </a:cubicBezTo>
                  <a:cubicBezTo>
                    <a:pt x="79" y="18"/>
                    <a:pt x="80" y="18"/>
                    <a:pt x="81" y="18"/>
                  </a:cubicBezTo>
                  <a:cubicBezTo>
                    <a:pt x="82" y="18"/>
                    <a:pt x="83" y="18"/>
                    <a:pt x="84" y="18"/>
                  </a:cubicBezTo>
                  <a:cubicBezTo>
                    <a:pt x="86" y="19"/>
                    <a:pt x="88" y="21"/>
                    <a:pt x="89" y="23"/>
                  </a:cubicBezTo>
                  <a:cubicBezTo>
                    <a:pt x="90" y="25"/>
                    <a:pt x="91" y="29"/>
                    <a:pt x="91" y="33"/>
                  </a:cubicBezTo>
                  <a:cubicBezTo>
                    <a:pt x="91" y="34"/>
                    <a:pt x="91" y="34"/>
                    <a:pt x="91" y="35"/>
                  </a:cubicBezTo>
                  <a:cubicBezTo>
                    <a:pt x="91" y="38"/>
                    <a:pt x="91" y="41"/>
                    <a:pt x="90" y="44"/>
                  </a:cubicBezTo>
                  <a:cubicBezTo>
                    <a:pt x="89" y="47"/>
                    <a:pt x="88" y="49"/>
                    <a:pt x="86" y="51"/>
                  </a:cubicBezTo>
                  <a:cubicBezTo>
                    <a:pt x="86" y="51"/>
                    <a:pt x="85" y="52"/>
                    <a:pt x="84" y="52"/>
                  </a:cubicBezTo>
                  <a:cubicBezTo>
                    <a:pt x="83" y="53"/>
                    <a:pt x="83" y="53"/>
                    <a:pt x="83" y="53"/>
                  </a:cubicBezTo>
                  <a:cubicBezTo>
                    <a:pt x="82" y="53"/>
                    <a:pt x="82" y="55"/>
                    <a:pt x="82" y="57"/>
                  </a:cubicBezTo>
                  <a:cubicBezTo>
                    <a:pt x="82" y="66"/>
                    <a:pt x="82" y="66"/>
                    <a:pt x="82" y="66"/>
                  </a:cubicBezTo>
                  <a:cubicBezTo>
                    <a:pt x="82" y="68"/>
                    <a:pt x="83" y="70"/>
                    <a:pt x="86" y="70"/>
                  </a:cubicBezTo>
                  <a:cubicBezTo>
                    <a:pt x="86" y="70"/>
                    <a:pt x="89" y="69"/>
                    <a:pt x="93" y="67"/>
                  </a:cubicBezTo>
                  <a:cubicBezTo>
                    <a:pt x="95" y="66"/>
                    <a:pt x="97" y="64"/>
                    <a:pt x="99" y="62"/>
                  </a:cubicBezTo>
                  <a:cubicBezTo>
                    <a:pt x="102" y="59"/>
                    <a:pt x="104" y="54"/>
                    <a:pt x="106" y="50"/>
                  </a:cubicBezTo>
                  <a:cubicBezTo>
                    <a:pt x="106" y="48"/>
                    <a:pt x="107" y="46"/>
                    <a:pt x="107" y="44"/>
                  </a:cubicBezTo>
                  <a:cubicBezTo>
                    <a:pt x="115" y="44"/>
                    <a:pt x="115" y="44"/>
                    <a:pt x="115" y="44"/>
                  </a:cubicBezTo>
                  <a:cubicBezTo>
                    <a:pt x="117" y="44"/>
                    <a:pt x="119" y="42"/>
                    <a:pt x="119" y="40"/>
                  </a:cubicBezTo>
                  <a:cubicBezTo>
                    <a:pt x="119" y="30"/>
                    <a:pt x="119" y="30"/>
                    <a:pt x="119" y="30"/>
                  </a:cubicBezTo>
                  <a:cubicBezTo>
                    <a:pt x="119" y="28"/>
                    <a:pt x="117" y="26"/>
                    <a:pt x="115" y="2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231"/>
            <p:cNvSpPr>
              <a:spLocks noEditPoints="1"/>
            </p:cNvSpPr>
            <p:nvPr/>
          </p:nvSpPr>
          <p:spPr bwMode="auto">
            <a:xfrm>
              <a:off x="-5580062" y="4591844"/>
              <a:ext cx="876300" cy="1905000"/>
            </a:xfrm>
            <a:custGeom>
              <a:avLst/>
              <a:gdLst>
                <a:gd name="T0" fmla="*/ 234 w 234"/>
                <a:gd name="T1" fmla="*/ 320 h 508"/>
                <a:gd name="T2" fmla="*/ 229 w 234"/>
                <a:gd name="T3" fmla="*/ 293 h 508"/>
                <a:gd name="T4" fmla="*/ 185 w 234"/>
                <a:gd name="T5" fmla="*/ 0 h 508"/>
                <a:gd name="T6" fmla="*/ 0 w 234"/>
                <a:gd name="T7" fmla="*/ 340 h 508"/>
                <a:gd name="T8" fmla="*/ 68 w 234"/>
                <a:gd name="T9" fmla="*/ 352 h 508"/>
                <a:gd name="T10" fmla="*/ 57 w 234"/>
                <a:gd name="T11" fmla="*/ 414 h 508"/>
                <a:gd name="T12" fmla="*/ 70 w 234"/>
                <a:gd name="T13" fmla="*/ 455 h 508"/>
                <a:gd name="T14" fmla="*/ 60 w 234"/>
                <a:gd name="T15" fmla="*/ 470 h 508"/>
                <a:gd name="T16" fmla="*/ 55 w 234"/>
                <a:gd name="T17" fmla="*/ 475 h 508"/>
                <a:gd name="T18" fmla="*/ 57 w 234"/>
                <a:gd name="T19" fmla="*/ 506 h 508"/>
                <a:gd name="T20" fmla="*/ 188 w 234"/>
                <a:gd name="T21" fmla="*/ 508 h 508"/>
                <a:gd name="T22" fmla="*/ 193 w 234"/>
                <a:gd name="T23" fmla="*/ 503 h 508"/>
                <a:gd name="T24" fmla="*/ 192 w 234"/>
                <a:gd name="T25" fmla="*/ 471 h 508"/>
                <a:gd name="T26" fmla="*/ 178 w 234"/>
                <a:gd name="T27" fmla="*/ 470 h 508"/>
                <a:gd name="T28" fmla="*/ 229 w 234"/>
                <a:gd name="T29" fmla="*/ 345 h 508"/>
                <a:gd name="T30" fmla="*/ 48 w 234"/>
                <a:gd name="T31" fmla="*/ 308 h 508"/>
                <a:gd name="T32" fmla="*/ 68 w 234"/>
                <a:gd name="T33" fmla="*/ 309 h 508"/>
                <a:gd name="T34" fmla="*/ 17 w 234"/>
                <a:gd name="T35" fmla="*/ 324 h 508"/>
                <a:gd name="T36" fmla="*/ 171 w 234"/>
                <a:gd name="T37" fmla="*/ 16 h 508"/>
                <a:gd name="T38" fmla="*/ 171 w 234"/>
                <a:gd name="T39" fmla="*/ 290 h 508"/>
                <a:gd name="T40" fmla="*/ 142 w 234"/>
                <a:gd name="T41" fmla="*/ 313 h 508"/>
                <a:gd name="T42" fmla="*/ 152 w 234"/>
                <a:gd name="T43" fmla="*/ 290 h 508"/>
                <a:gd name="T44" fmla="*/ 155 w 234"/>
                <a:gd name="T45" fmla="*/ 207 h 508"/>
                <a:gd name="T46" fmla="*/ 130 w 234"/>
                <a:gd name="T47" fmla="*/ 228 h 508"/>
                <a:gd name="T48" fmla="*/ 79 w 234"/>
                <a:gd name="T49" fmla="*/ 228 h 508"/>
                <a:gd name="T50" fmla="*/ 29 w 234"/>
                <a:gd name="T51" fmla="*/ 212 h 508"/>
                <a:gd name="T52" fmla="*/ 30 w 234"/>
                <a:gd name="T53" fmla="*/ 290 h 508"/>
                <a:gd name="T54" fmla="*/ 168 w 234"/>
                <a:gd name="T55" fmla="*/ 473 h 508"/>
                <a:gd name="T56" fmla="*/ 81 w 234"/>
                <a:gd name="T57" fmla="*/ 447 h 508"/>
                <a:gd name="T58" fmla="*/ 70 w 234"/>
                <a:gd name="T59" fmla="*/ 412 h 508"/>
                <a:gd name="T60" fmla="*/ 81 w 234"/>
                <a:gd name="T61" fmla="*/ 357 h 508"/>
                <a:gd name="T62" fmla="*/ 81 w 234"/>
                <a:gd name="T63" fmla="*/ 258 h 508"/>
                <a:gd name="T64" fmla="*/ 128 w 234"/>
                <a:gd name="T65" fmla="*/ 258 h 508"/>
                <a:gd name="T66" fmla="*/ 142 w 234"/>
                <a:gd name="T67" fmla="*/ 326 h 508"/>
                <a:gd name="T68" fmla="*/ 185 w 234"/>
                <a:gd name="T69" fmla="*/ 232 h 508"/>
                <a:gd name="T70" fmla="*/ 220 w 234"/>
                <a:gd name="T71" fmla="*/ 320 h 508"/>
                <a:gd name="T72" fmla="*/ 168 w 234"/>
                <a:gd name="T73" fmla="*/ 445 h 5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34" h="508">
                  <a:moveTo>
                    <a:pt x="229" y="345"/>
                  </a:moveTo>
                  <a:cubicBezTo>
                    <a:pt x="233" y="337"/>
                    <a:pt x="234" y="328"/>
                    <a:pt x="234" y="320"/>
                  </a:cubicBezTo>
                  <a:cubicBezTo>
                    <a:pt x="234" y="305"/>
                    <a:pt x="229" y="294"/>
                    <a:pt x="229" y="293"/>
                  </a:cubicBezTo>
                  <a:cubicBezTo>
                    <a:pt x="229" y="293"/>
                    <a:pt x="229" y="293"/>
                    <a:pt x="229" y="293"/>
                  </a:cubicBezTo>
                  <a:cubicBezTo>
                    <a:pt x="229" y="293"/>
                    <a:pt x="187" y="203"/>
                    <a:pt x="185" y="200"/>
                  </a:cubicBezTo>
                  <a:cubicBezTo>
                    <a:pt x="185" y="0"/>
                    <a:pt x="185" y="0"/>
                    <a:pt x="185" y="0"/>
                  </a:cubicBezTo>
                  <a:cubicBezTo>
                    <a:pt x="0" y="0"/>
                    <a:pt x="0" y="0"/>
                    <a:pt x="0" y="0"/>
                  </a:cubicBezTo>
                  <a:cubicBezTo>
                    <a:pt x="0" y="340"/>
                    <a:pt x="0" y="340"/>
                    <a:pt x="0" y="340"/>
                  </a:cubicBezTo>
                  <a:cubicBezTo>
                    <a:pt x="68" y="340"/>
                    <a:pt x="68" y="340"/>
                    <a:pt x="68" y="340"/>
                  </a:cubicBezTo>
                  <a:cubicBezTo>
                    <a:pt x="68" y="352"/>
                    <a:pt x="68" y="352"/>
                    <a:pt x="68" y="352"/>
                  </a:cubicBezTo>
                  <a:cubicBezTo>
                    <a:pt x="60" y="368"/>
                    <a:pt x="56" y="386"/>
                    <a:pt x="56" y="401"/>
                  </a:cubicBezTo>
                  <a:cubicBezTo>
                    <a:pt x="56" y="406"/>
                    <a:pt x="57" y="410"/>
                    <a:pt x="57" y="414"/>
                  </a:cubicBezTo>
                  <a:cubicBezTo>
                    <a:pt x="57" y="414"/>
                    <a:pt x="57" y="414"/>
                    <a:pt x="57" y="414"/>
                  </a:cubicBezTo>
                  <a:cubicBezTo>
                    <a:pt x="60" y="436"/>
                    <a:pt x="66" y="449"/>
                    <a:pt x="70" y="455"/>
                  </a:cubicBezTo>
                  <a:cubicBezTo>
                    <a:pt x="70" y="470"/>
                    <a:pt x="70" y="470"/>
                    <a:pt x="70" y="470"/>
                  </a:cubicBezTo>
                  <a:cubicBezTo>
                    <a:pt x="60" y="470"/>
                    <a:pt x="60" y="470"/>
                    <a:pt x="60" y="470"/>
                  </a:cubicBezTo>
                  <a:cubicBezTo>
                    <a:pt x="59" y="470"/>
                    <a:pt x="58" y="470"/>
                    <a:pt x="57" y="471"/>
                  </a:cubicBezTo>
                  <a:cubicBezTo>
                    <a:pt x="56" y="472"/>
                    <a:pt x="55" y="474"/>
                    <a:pt x="55" y="475"/>
                  </a:cubicBezTo>
                  <a:cubicBezTo>
                    <a:pt x="55" y="503"/>
                    <a:pt x="55" y="503"/>
                    <a:pt x="55" y="503"/>
                  </a:cubicBezTo>
                  <a:cubicBezTo>
                    <a:pt x="55" y="504"/>
                    <a:pt x="56" y="505"/>
                    <a:pt x="57" y="506"/>
                  </a:cubicBezTo>
                  <a:cubicBezTo>
                    <a:pt x="58" y="507"/>
                    <a:pt x="59" y="508"/>
                    <a:pt x="60" y="508"/>
                  </a:cubicBezTo>
                  <a:cubicBezTo>
                    <a:pt x="188" y="508"/>
                    <a:pt x="188" y="508"/>
                    <a:pt x="188" y="508"/>
                  </a:cubicBezTo>
                  <a:cubicBezTo>
                    <a:pt x="189" y="508"/>
                    <a:pt x="191" y="507"/>
                    <a:pt x="192" y="506"/>
                  </a:cubicBezTo>
                  <a:cubicBezTo>
                    <a:pt x="193" y="505"/>
                    <a:pt x="193" y="504"/>
                    <a:pt x="193" y="503"/>
                  </a:cubicBezTo>
                  <a:cubicBezTo>
                    <a:pt x="193" y="475"/>
                    <a:pt x="193" y="475"/>
                    <a:pt x="193" y="475"/>
                  </a:cubicBezTo>
                  <a:cubicBezTo>
                    <a:pt x="193" y="474"/>
                    <a:pt x="193" y="472"/>
                    <a:pt x="192" y="471"/>
                  </a:cubicBezTo>
                  <a:cubicBezTo>
                    <a:pt x="191" y="470"/>
                    <a:pt x="189" y="470"/>
                    <a:pt x="188" y="470"/>
                  </a:cubicBezTo>
                  <a:cubicBezTo>
                    <a:pt x="178" y="470"/>
                    <a:pt x="178" y="470"/>
                    <a:pt x="178" y="470"/>
                  </a:cubicBezTo>
                  <a:cubicBezTo>
                    <a:pt x="178" y="453"/>
                    <a:pt x="178" y="453"/>
                    <a:pt x="178" y="453"/>
                  </a:cubicBezTo>
                  <a:cubicBezTo>
                    <a:pt x="184" y="442"/>
                    <a:pt x="201" y="407"/>
                    <a:pt x="229" y="345"/>
                  </a:cubicBezTo>
                  <a:close/>
                  <a:moveTo>
                    <a:pt x="30" y="290"/>
                  </a:moveTo>
                  <a:cubicBezTo>
                    <a:pt x="40" y="290"/>
                    <a:pt x="48" y="298"/>
                    <a:pt x="48" y="308"/>
                  </a:cubicBezTo>
                  <a:cubicBezTo>
                    <a:pt x="48" y="308"/>
                    <a:pt x="48" y="309"/>
                    <a:pt x="48" y="309"/>
                  </a:cubicBezTo>
                  <a:cubicBezTo>
                    <a:pt x="68" y="309"/>
                    <a:pt x="68" y="309"/>
                    <a:pt x="68" y="309"/>
                  </a:cubicBezTo>
                  <a:cubicBezTo>
                    <a:pt x="68" y="324"/>
                    <a:pt x="68" y="324"/>
                    <a:pt x="68" y="324"/>
                  </a:cubicBezTo>
                  <a:cubicBezTo>
                    <a:pt x="17" y="324"/>
                    <a:pt x="17" y="324"/>
                    <a:pt x="17" y="324"/>
                  </a:cubicBezTo>
                  <a:cubicBezTo>
                    <a:pt x="17" y="16"/>
                    <a:pt x="17" y="16"/>
                    <a:pt x="17" y="16"/>
                  </a:cubicBezTo>
                  <a:cubicBezTo>
                    <a:pt x="171" y="16"/>
                    <a:pt x="171" y="16"/>
                    <a:pt x="171" y="16"/>
                  </a:cubicBezTo>
                  <a:cubicBezTo>
                    <a:pt x="171" y="245"/>
                    <a:pt x="171" y="245"/>
                    <a:pt x="171" y="245"/>
                  </a:cubicBezTo>
                  <a:cubicBezTo>
                    <a:pt x="171" y="245"/>
                    <a:pt x="171" y="274"/>
                    <a:pt x="171" y="290"/>
                  </a:cubicBezTo>
                  <a:cubicBezTo>
                    <a:pt x="171" y="311"/>
                    <a:pt x="145" y="313"/>
                    <a:pt x="142" y="313"/>
                  </a:cubicBezTo>
                  <a:cubicBezTo>
                    <a:pt x="142" y="313"/>
                    <a:pt x="142" y="313"/>
                    <a:pt x="142" y="313"/>
                  </a:cubicBezTo>
                  <a:cubicBezTo>
                    <a:pt x="142" y="294"/>
                    <a:pt x="142" y="294"/>
                    <a:pt x="142" y="294"/>
                  </a:cubicBezTo>
                  <a:cubicBezTo>
                    <a:pt x="145" y="291"/>
                    <a:pt x="148" y="290"/>
                    <a:pt x="152" y="290"/>
                  </a:cubicBezTo>
                  <a:cubicBezTo>
                    <a:pt x="153" y="290"/>
                    <a:pt x="154" y="290"/>
                    <a:pt x="155" y="291"/>
                  </a:cubicBezTo>
                  <a:cubicBezTo>
                    <a:pt x="155" y="207"/>
                    <a:pt x="155" y="207"/>
                    <a:pt x="155" y="207"/>
                  </a:cubicBezTo>
                  <a:cubicBezTo>
                    <a:pt x="150" y="216"/>
                    <a:pt x="142" y="225"/>
                    <a:pt x="133" y="231"/>
                  </a:cubicBezTo>
                  <a:cubicBezTo>
                    <a:pt x="132" y="230"/>
                    <a:pt x="132" y="229"/>
                    <a:pt x="130" y="228"/>
                  </a:cubicBezTo>
                  <a:cubicBezTo>
                    <a:pt x="124" y="221"/>
                    <a:pt x="115" y="218"/>
                    <a:pt x="105" y="218"/>
                  </a:cubicBezTo>
                  <a:cubicBezTo>
                    <a:pt x="95" y="218"/>
                    <a:pt x="86" y="221"/>
                    <a:pt x="79" y="228"/>
                  </a:cubicBezTo>
                  <a:cubicBezTo>
                    <a:pt x="75" y="231"/>
                    <a:pt x="72" y="236"/>
                    <a:pt x="70" y="242"/>
                  </a:cubicBezTo>
                  <a:cubicBezTo>
                    <a:pt x="53" y="237"/>
                    <a:pt x="39" y="226"/>
                    <a:pt x="29" y="212"/>
                  </a:cubicBezTo>
                  <a:cubicBezTo>
                    <a:pt x="29" y="290"/>
                    <a:pt x="29" y="290"/>
                    <a:pt x="29" y="290"/>
                  </a:cubicBezTo>
                  <a:cubicBezTo>
                    <a:pt x="29" y="290"/>
                    <a:pt x="30" y="290"/>
                    <a:pt x="30" y="290"/>
                  </a:cubicBezTo>
                  <a:close/>
                  <a:moveTo>
                    <a:pt x="168" y="445"/>
                  </a:moveTo>
                  <a:cubicBezTo>
                    <a:pt x="168" y="473"/>
                    <a:pt x="168" y="473"/>
                    <a:pt x="168" y="473"/>
                  </a:cubicBezTo>
                  <a:cubicBezTo>
                    <a:pt x="81" y="473"/>
                    <a:pt x="81" y="473"/>
                    <a:pt x="81" y="473"/>
                  </a:cubicBezTo>
                  <a:cubicBezTo>
                    <a:pt x="81" y="447"/>
                    <a:pt x="81" y="447"/>
                    <a:pt x="81" y="447"/>
                  </a:cubicBezTo>
                  <a:cubicBezTo>
                    <a:pt x="78" y="442"/>
                    <a:pt x="73" y="432"/>
                    <a:pt x="70" y="412"/>
                  </a:cubicBezTo>
                  <a:cubicBezTo>
                    <a:pt x="70" y="412"/>
                    <a:pt x="70" y="412"/>
                    <a:pt x="70" y="412"/>
                  </a:cubicBezTo>
                  <a:cubicBezTo>
                    <a:pt x="70" y="409"/>
                    <a:pt x="70" y="405"/>
                    <a:pt x="70" y="401"/>
                  </a:cubicBezTo>
                  <a:cubicBezTo>
                    <a:pt x="70" y="387"/>
                    <a:pt x="73" y="371"/>
                    <a:pt x="81" y="357"/>
                  </a:cubicBezTo>
                  <a:cubicBezTo>
                    <a:pt x="81" y="356"/>
                    <a:pt x="81" y="356"/>
                    <a:pt x="81" y="355"/>
                  </a:cubicBezTo>
                  <a:cubicBezTo>
                    <a:pt x="81" y="258"/>
                    <a:pt x="81" y="258"/>
                    <a:pt x="81" y="258"/>
                  </a:cubicBezTo>
                  <a:cubicBezTo>
                    <a:pt x="81" y="242"/>
                    <a:pt x="92" y="234"/>
                    <a:pt x="105" y="234"/>
                  </a:cubicBezTo>
                  <a:cubicBezTo>
                    <a:pt x="118" y="234"/>
                    <a:pt x="128" y="242"/>
                    <a:pt x="128" y="258"/>
                  </a:cubicBezTo>
                  <a:cubicBezTo>
                    <a:pt x="128" y="325"/>
                    <a:pt x="128" y="325"/>
                    <a:pt x="128" y="325"/>
                  </a:cubicBezTo>
                  <a:cubicBezTo>
                    <a:pt x="132" y="326"/>
                    <a:pt x="137" y="326"/>
                    <a:pt x="142" y="326"/>
                  </a:cubicBezTo>
                  <a:cubicBezTo>
                    <a:pt x="168" y="326"/>
                    <a:pt x="185" y="309"/>
                    <a:pt x="185" y="290"/>
                  </a:cubicBezTo>
                  <a:cubicBezTo>
                    <a:pt x="185" y="270"/>
                    <a:pt x="185" y="233"/>
                    <a:pt x="185" y="232"/>
                  </a:cubicBezTo>
                  <a:cubicBezTo>
                    <a:pt x="216" y="299"/>
                    <a:pt x="216" y="299"/>
                    <a:pt x="216" y="299"/>
                  </a:cubicBezTo>
                  <a:cubicBezTo>
                    <a:pt x="217" y="299"/>
                    <a:pt x="220" y="309"/>
                    <a:pt x="220" y="320"/>
                  </a:cubicBezTo>
                  <a:cubicBezTo>
                    <a:pt x="220" y="326"/>
                    <a:pt x="219" y="333"/>
                    <a:pt x="216" y="340"/>
                  </a:cubicBezTo>
                  <a:cubicBezTo>
                    <a:pt x="200" y="377"/>
                    <a:pt x="168" y="444"/>
                    <a:pt x="168" y="44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
        <p:nvSpPr>
          <p:cNvPr id="23" name="Title 1"/>
          <p:cNvSpPr txBox="1">
            <a:spLocks/>
          </p:cNvSpPr>
          <p:nvPr/>
        </p:nvSpPr>
        <p:spPr>
          <a:xfrm>
            <a:off x="678256" y="252628"/>
            <a:ext cx="8221664" cy="706439"/>
          </a:xfrm>
          <a:prstGeom prst="rect">
            <a:avLst/>
          </a:prstGeom>
        </p:spPr>
        <p:txBody>
          <a:bodyPr anchor="ctr">
            <a:normAutofit/>
          </a:bodyPr>
          <a:lstStyle>
            <a:lvl1pPr algn="l" defTabSz="914400" rtl="0" eaLnBrk="1" latinLnBrk="0" hangingPunct="1">
              <a:spcBef>
                <a:spcPct val="0"/>
              </a:spcBef>
              <a:buNone/>
              <a:defRPr sz="3200" b="0" kern="1200" baseline="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When preservation is more important than gains</a:t>
            </a:r>
          </a:p>
        </p:txBody>
      </p:sp>
    </p:spTree>
    <p:extLst>
      <p:ext uri="{BB962C8B-B14F-4D97-AF65-F5344CB8AC3E}">
        <p14:creationId xmlns:p14="http://schemas.microsoft.com/office/powerpoint/2010/main" val="348156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706025" y="1053640"/>
            <a:ext cx="6569488" cy="400110"/>
          </a:xfrm>
          <a:prstGeom prst="rect">
            <a:avLst/>
          </a:prstGeom>
          <a:noFill/>
        </p:spPr>
        <p:txBody>
          <a:bodyPr wrap="square" rtlCol="0">
            <a:spAutoFit/>
          </a:bodyPr>
          <a:lstStyle/>
          <a:p>
            <a:r>
              <a:rPr lang="en-US" sz="2000" dirty="0">
                <a:solidFill>
                  <a:srgbClr val="000000"/>
                </a:solidFill>
              </a:rPr>
              <a:t>Alice’s Contract Value Growth With ROP</a:t>
            </a:r>
          </a:p>
        </p:txBody>
      </p:sp>
      <p:sp>
        <p:nvSpPr>
          <p:cNvPr id="25" name="Title 1"/>
          <p:cNvSpPr txBox="1">
            <a:spLocks/>
          </p:cNvSpPr>
          <p:nvPr/>
        </p:nvSpPr>
        <p:spPr>
          <a:xfrm>
            <a:off x="690613" y="303065"/>
            <a:ext cx="8221664" cy="590207"/>
          </a:xfrm>
          <a:prstGeom prst="rect">
            <a:avLst/>
          </a:prstGeom>
        </p:spPr>
        <p:txBody>
          <a:bodyPr anchor="ctr">
            <a:normAutofit/>
          </a:bodyPr>
          <a:lstStyle>
            <a:lvl1pPr algn="l" defTabSz="914400" rtl="0" eaLnBrk="1" latinLnBrk="0" hangingPunct="1">
              <a:spcBef>
                <a:spcPct val="0"/>
              </a:spcBef>
              <a:buNone/>
              <a:defRPr sz="3200" b="0" kern="1200" baseline="0">
                <a:solidFill>
                  <a:schemeClr val="tx2"/>
                </a:solidFill>
                <a:latin typeface="Arial" panose="020B0604020202020204" pitchFamily="34" charset="0"/>
                <a:ea typeface="+mj-ea"/>
                <a:cs typeface="Arial" panose="020B0604020202020204" pitchFamily="34" charset="0"/>
              </a:defRPr>
            </a:lvl1pPr>
          </a:lstStyle>
          <a:p>
            <a:r>
              <a:rPr lang="en-US" sz="2400" dirty="0">
                <a:solidFill>
                  <a:schemeClr val="bg1"/>
                </a:solidFill>
              </a:rPr>
              <a:t>Growing contract value with downside protection</a:t>
            </a:r>
          </a:p>
        </p:txBody>
      </p:sp>
      <p:graphicFrame>
        <p:nvGraphicFramePr>
          <p:cNvPr id="23" name="Chart 22"/>
          <p:cNvGraphicFramePr>
            <a:graphicFrameLocks/>
          </p:cNvGraphicFramePr>
          <p:nvPr>
            <p:extLst>
              <p:ext uri="{D42A27DB-BD31-4B8C-83A1-F6EECF244321}">
                <p14:modId xmlns:p14="http://schemas.microsoft.com/office/powerpoint/2010/main" val="4118103674"/>
              </p:ext>
            </p:extLst>
          </p:nvPr>
        </p:nvGraphicFramePr>
        <p:xfrm>
          <a:off x="582160" y="1686625"/>
          <a:ext cx="6912078" cy="3729259"/>
        </p:xfrm>
        <a:graphic>
          <a:graphicData uri="http://schemas.openxmlformats.org/drawingml/2006/chart">
            <c:chart xmlns:c="http://schemas.openxmlformats.org/drawingml/2006/chart" xmlns:r="http://schemas.openxmlformats.org/officeDocument/2006/relationships" r:id="rId3"/>
          </a:graphicData>
        </a:graphic>
      </p:graphicFrame>
      <p:sp>
        <p:nvSpPr>
          <p:cNvPr id="37" name="TextBox 36"/>
          <p:cNvSpPr txBox="1"/>
          <p:nvPr/>
        </p:nvSpPr>
        <p:spPr>
          <a:xfrm>
            <a:off x="7250113" y="2589850"/>
            <a:ext cx="1198196" cy="338554"/>
          </a:xfrm>
          <a:prstGeom prst="rect">
            <a:avLst/>
          </a:prstGeom>
          <a:noFill/>
        </p:spPr>
        <p:txBody>
          <a:bodyPr wrap="square" rtlCol="0">
            <a:spAutoFit/>
          </a:bodyPr>
          <a:lstStyle/>
          <a:p>
            <a:r>
              <a:rPr lang="en-US" sz="1600" b="1" dirty="0">
                <a:solidFill>
                  <a:srgbClr val="00A9E0"/>
                </a:solidFill>
              </a:rPr>
              <a:t>$123,811</a:t>
            </a:r>
          </a:p>
        </p:txBody>
      </p:sp>
      <p:sp>
        <p:nvSpPr>
          <p:cNvPr id="42" name="TextBox 1"/>
          <p:cNvSpPr txBox="1"/>
          <p:nvPr/>
        </p:nvSpPr>
        <p:spPr>
          <a:xfrm>
            <a:off x="5569677" y="2733129"/>
            <a:ext cx="1172007" cy="29295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7AC143"/>
                </a:solidFill>
              </a:rPr>
              <a:t>1.25% GMIR</a:t>
            </a:r>
          </a:p>
        </p:txBody>
      </p:sp>
      <p:sp>
        <p:nvSpPr>
          <p:cNvPr id="43" name="TextBox 1"/>
          <p:cNvSpPr txBox="1"/>
          <p:nvPr/>
        </p:nvSpPr>
        <p:spPr>
          <a:xfrm>
            <a:off x="3047788" y="3353216"/>
            <a:ext cx="1172007" cy="29295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7AC143"/>
                </a:solidFill>
              </a:rPr>
              <a:t>1.25% GMIR</a:t>
            </a:r>
          </a:p>
        </p:txBody>
      </p:sp>
      <p:sp>
        <p:nvSpPr>
          <p:cNvPr id="44" name="TextBox 1"/>
          <p:cNvSpPr txBox="1"/>
          <p:nvPr/>
        </p:nvSpPr>
        <p:spPr>
          <a:xfrm>
            <a:off x="1994155" y="3652510"/>
            <a:ext cx="1172007" cy="292951"/>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dirty="0">
                <a:solidFill>
                  <a:srgbClr val="7AC143"/>
                </a:solidFill>
              </a:rPr>
              <a:t>1.25% GMIR </a:t>
            </a:r>
          </a:p>
        </p:txBody>
      </p:sp>
      <p:sp>
        <p:nvSpPr>
          <p:cNvPr id="65" name="TextBox 64"/>
          <p:cNvSpPr txBox="1"/>
          <p:nvPr/>
        </p:nvSpPr>
        <p:spPr>
          <a:xfrm>
            <a:off x="762001" y="5240383"/>
            <a:ext cx="7916332" cy="230832"/>
          </a:xfrm>
          <a:prstGeom prst="rect">
            <a:avLst/>
          </a:prstGeom>
          <a:noFill/>
        </p:spPr>
        <p:txBody>
          <a:bodyPr wrap="square" rtlCol="0">
            <a:spAutoFit/>
          </a:bodyPr>
          <a:lstStyle/>
          <a:p>
            <a:r>
              <a:rPr lang="en-US" sz="900" dirty="0">
                <a:cs typeface="Arial" panose="020B0604020202020204" pitchFamily="34" charset="0"/>
              </a:rPr>
              <a:t>This graphic is illustrative only and is not intended to forecast, imply, reflect the effects of taxes or guarantee the future performance of any investment.</a:t>
            </a:r>
          </a:p>
        </p:txBody>
      </p:sp>
      <p:grpSp>
        <p:nvGrpSpPr>
          <p:cNvPr id="56" name="Group 55"/>
          <p:cNvGrpSpPr/>
          <p:nvPr/>
        </p:nvGrpSpPr>
        <p:grpSpPr>
          <a:xfrm>
            <a:off x="1904498" y="2585140"/>
            <a:ext cx="1063076" cy="1367578"/>
            <a:chOff x="2392811" y="2988468"/>
            <a:chExt cx="1126558" cy="1408687"/>
          </a:xfrm>
        </p:grpSpPr>
        <p:sp>
          <p:nvSpPr>
            <p:cNvPr id="57" name="Rectangle 56"/>
            <p:cNvSpPr/>
            <p:nvPr/>
          </p:nvSpPr>
          <p:spPr>
            <a:xfrm>
              <a:off x="2392811" y="2988468"/>
              <a:ext cx="1126558" cy="579333"/>
            </a:xfrm>
            <a:prstGeom prst="rect">
              <a:avLst/>
            </a:prstGeom>
            <a:solidFill>
              <a:srgbClr val="6464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sz="1100" b="1" dirty="0">
                  <a:solidFill>
                    <a:srgbClr val="FFFFFF"/>
                  </a:solidFill>
                </a:rPr>
                <a:t>Protection  </a:t>
              </a:r>
            </a:p>
            <a:p>
              <a:pPr>
                <a:lnSpc>
                  <a:spcPct val="90000"/>
                </a:lnSpc>
              </a:pPr>
              <a:r>
                <a:rPr lang="en-US" sz="1100" b="1" dirty="0">
                  <a:solidFill>
                    <a:srgbClr val="FFFFFF"/>
                  </a:solidFill>
                </a:rPr>
                <a:t>from market downturns</a:t>
              </a:r>
            </a:p>
          </p:txBody>
        </p:sp>
        <p:cxnSp>
          <p:nvCxnSpPr>
            <p:cNvPr id="58" name="Straight Connector 57"/>
            <p:cNvCxnSpPr/>
            <p:nvPr/>
          </p:nvCxnSpPr>
          <p:spPr>
            <a:xfrm>
              <a:off x="2579614" y="3605901"/>
              <a:ext cx="0" cy="791254"/>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62" name="Group 61"/>
          <p:cNvGrpSpPr/>
          <p:nvPr/>
        </p:nvGrpSpPr>
        <p:grpSpPr>
          <a:xfrm>
            <a:off x="1363975" y="4258757"/>
            <a:ext cx="1466651" cy="687137"/>
            <a:chOff x="2040626" y="4878252"/>
            <a:chExt cx="1554232" cy="707792"/>
          </a:xfrm>
        </p:grpSpPr>
        <p:sp>
          <p:nvSpPr>
            <p:cNvPr id="66" name="TextBox 1"/>
            <p:cNvSpPr txBox="1"/>
            <p:nvPr/>
          </p:nvSpPr>
          <p:spPr>
            <a:xfrm>
              <a:off x="2040626" y="4883616"/>
              <a:ext cx="1554232" cy="70242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000" b="1" dirty="0">
                  <a:solidFill>
                    <a:srgbClr val="F26B31"/>
                  </a:solidFill>
                </a:rPr>
                <a:t>-38.5%</a:t>
              </a:r>
            </a:p>
            <a:p>
              <a:pPr algn="ctr">
                <a:lnSpc>
                  <a:spcPct val="85000"/>
                </a:lnSpc>
              </a:pPr>
              <a:r>
                <a:rPr lang="en-US" sz="800" b="1" dirty="0">
                  <a:solidFill>
                    <a:srgbClr val="F26B31"/>
                  </a:solidFill>
                </a:rPr>
                <a:t>S&amp;P 500 Index </a:t>
              </a:r>
            </a:p>
            <a:p>
              <a:pPr algn="ctr">
                <a:lnSpc>
                  <a:spcPct val="85000"/>
                </a:lnSpc>
              </a:pPr>
              <a:r>
                <a:rPr lang="en-US" sz="800" b="1" dirty="0">
                  <a:solidFill>
                    <a:srgbClr val="F26B31"/>
                  </a:solidFill>
                </a:rPr>
                <a:t>decline </a:t>
              </a:r>
            </a:p>
            <a:p>
              <a:pPr algn="ctr">
                <a:lnSpc>
                  <a:spcPct val="85000"/>
                </a:lnSpc>
              </a:pPr>
              <a:r>
                <a:rPr lang="en-US" sz="800" b="1" dirty="0">
                  <a:solidFill>
                    <a:srgbClr val="F26B31"/>
                  </a:solidFill>
                </a:rPr>
                <a:t>between 2007-2008</a:t>
              </a:r>
            </a:p>
          </p:txBody>
        </p:sp>
        <p:cxnSp>
          <p:nvCxnSpPr>
            <p:cNvPr id="67" name="Straight Connector 66"/>
            <p:cNvCxnSpPr/>
            <p:nvPr/>
          </p:nvCxnSpPr>
          <p:spPr>
            <a:xfrm>
              <a:off x="2810296" y="4878252"/>
              <a:ext cx="0" cy="75708"/>
            </a:xfrm>
            <a:prstGeom prst="line">
              <a:avLst/>
            </a:prstGeom>
            <a:ln w="19050">
              <a:solidFill>
                <a:schemeClr val="accent2"/>
              </a:solidFill>
              <a:prstDash val="solid"/>
            </a:ln>
          </p:spPr>
          <p:style>
            <a:lnRef idx="1">
              <a:schemeClr val="accent1"/>
            </a:lnRef>
            <a:fillRef idx="0">
              <a:schemeClr val="accent1"/>
            </a:fillRef>
            <a:effectRef idx="0">
              <a:schemeClr val="accent1"/>
            </a:effectRef>
            <a:fontRef idx="minor">
              <a:schemeClr val="tx1"/>
            </a:fontRef>
          </p:style>
        </p:cxnSp>
      </p:grpSp>
      <p:sp>
        <p:nvSpPr>
          <p:cNvPr id="68" name="TextBox 67"/>
          <p:cNvSpPr txBox="1"/>
          <p:nvPr/>
        </p:nvSpPr>
        <p:spPr>
          <a:xfrm>
            <a:off x="7222096" y="3596239"/>
            <a:ext cx="1250419" cy="584775"/>
          </a:xfrm>
          <a:prstGeom prst="rect">
            <a:avLst/>
          </a:prstGeom>
          <a:noFill/>
        </p:spPr>
        <p:txBody>
          <a:bodyPr wrap="square" rtlCol="0">
            <a:spAutoFit/>
          </a:bodyPr>
          <a:lstStyle/>
          <a:p>
            <a:r>
              <a:rPr lang="en-US" sz="1600" b="1" dirty="0">
                <a:solidFill>
                  <a:schemeClr val="accent3"/>
                </a:solidFill>
              </a:rPr>
              <a:t>$107,745</a:t>
            </a:r>
          </a:p>
          <a:p>
            <a:endParaRPr lang="en-US" sz="1600" b="1" dirty="0">
              <a:solidFill>
                <a:schemeClr val="accent3"/>
              </a:solidFill>
            </a:endParaRPr>
          </a:p>
        </p:txBody>
      </p:sp>
      <p:grpSp>
        <p:nvGrpSpPr>
          <p:cNvPr id="69" name="Group 68"/>
          <p:cNvGrpSpPr/>
          <p:nvPr/>
        </p:nvGrpSpPr>
        <p:grpSpPr>
          <a:xfrm>
            <a:off x="2603729" y="1723916"/>
            <a:ext cx="5513041" cy="248512"/>
            <a:chOff x="2306057" y="1964536"/>
            <a:chExt cx="5842251" cy="255982"/>
          </a:xfrm>
        </p:grpSpPr>
        <p:grpSp>
          <p:nvGrpSpPr>
            <p:cNvPr id="70" name="Group 69"/>
            <p:cNvGrpSpPr/>
            <p:nvPr/>
          </p:nvGrpSpPr>
          <p:grpSpPr>
            <a:xfrm>
              <a:off x="2306057" y="1964536"/>
              <a:ext cx="2527329" cy="246221"/>
              <a:chOff x="3817575" y="1963411"/>
              <a:chExt cx="2527329" cy="246221"/>
            </a:xfrm>
          </p:grpSpPr>
          <p:grpSp>
            <p:nvGrpSpPr>
              <p:cNvPr id="75" name="Group 74"/>
              <p:cNvGrpSpPr/>
              <p:nvPr/>
            </p:nvGrpSpPr>
            <p:grpSpPr>
              <a:xfrm>
                <a:off x="3817575" y="2053412"/>
                <a:ext cx="338836" cy="89129"/>
                <a:chOff x="5936647" y="1255372"/>
                <a:chExt cx="489858" cy="137620"/>
              </a:xfrm>
              <a:solidFill>
                <a:schemeClr val="accent3"/>
              </a:solidFill>
            </p:grpSpPr>
            <p:cxnSp>
              <p:nvCxnSpPr>
                <p:cNvPr id="77" name="Straight Connector 76"/>
                <p:cNvCxnSpPr/>
                <p:nvPr/>
              </p:nvCxnSpPr>
              <p:spPr>
                <a:xfrm>
                  <a:off x="5936647" y="1323109"/>
                  <a:ext cx="489858" cy="0"/>
                </a:xfrm>
                <a:prstGeom prst="line">
                  <a:avLst/>
                </a:prstGeom>
                <a:grpFill/>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78" name="Isosceles Triangle 77"/>
                <p:cNvSpPr/>
                <p:nvPr/>
              </p:nvSpPr>
              <p:spPr>
                <a:xfrm>
                  <a:off x="6130636" y="1255372"/>
                  <a:ext cx="124690" cy="137620"/>
                </a:xfrm>
                <a:prstGeom prs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6" name="TextBox 75"/>
              <p:cNvSpPr txBox="1"/>
              <p:nvPr/>
            </p:nvSpPr>
            <p:spPr>
              <a:xfrm>
                <a:off x="4166970" y="1963411"/>
                <a:ext cx="2177934" cy="246221"/>
              </a:xfrm>
              <a:prstGeom prst="rect">
                <a:avLst/>
              </a:prstGeom>
              <a:noFill/>
            </p:spPr>
            <p:txBody>
              <a:bodyPr wrap="square" rtlCol="0">
                <a:spAutoFit/>
              </a:bodyPr>
              <a:lstStyle/>
              <a:p>
                <a:r>
                  <a:rPr lang="en-US" sz="1000" b="1" dirty="0"/>
                  <a:t>Protective Indexed Annuity NY</a:t>
                </a:r>
              </a:p>
            </p:txBody>
          </p:sp>
        </p:grpSp>
        <p:grpSp>
          <p:nvGrpSpPr>
            <p:cNvPr id="71" name="Group 70"/>
            <p:cNvGrpSpPr/>
            <p:nvPr/>
          </p:nvGrpSpPr>
          <p:grpSpPr>
            <a:xfrm>
              <a:off x="5319306" y="2049583"/>
              <a:ext cx="338836" cy="89129"/>
              <a:chOff x="6883777" y="1255380"/>
              <a:chExt cx="489858" cy="137621"/>
            </a:xfrm>
            <a:solidFill>
              <a:schemeClr val="tx2"/>
            </a:solidFill>
          </p:grpSpPr>
          <p:cxnSp>
            <p:nvCxnSpPr>
              <p:cNvPr id="73" name="Straight Connector 72"/>
              <p:cNvCxnSpPr/>
              <p:nvPr/>
            </p:nvCxnSpPr>
            <p:spPr>
              <a:xfrm>
                <a:off x="6883777" y="1323109"/>
                <a:ext cx="489858" cy="0"/>
              </a:xfrm>
              <a:prstGeom prst="line">
                <a:avLst/>
              </a:prstGeom>
              <a:grpFill/>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4" name="Flowchart: Process 73"/>
              <p:cNvSpPr/>
              <p:nvPr/>
            </p:nvSpPr>
            <p:spPr>
              <a:xfrm>
                <a:off x="7077766" y="1255380"/>
                <a:ext cx="124689" cy="137621"/>
              </a:xfrm>
              <a:prstGeom prst="flowChartProcess">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2" name="TextBox 71"/>
            <p:cNvSpPr txBox="1"/>
            <p:nvPr/>
          </p:nvSpPr>
          <p:spPr>
            <a:xfrm>
              <a:off x="5648833" y="1974297"/>
              <a:ext cx="2499475" cy="246221"/>
            </a:xfrm>
            <a:prstGeom prst="rect">
              <a:avLst/>
            </a:prstGeom>
            <a:noFill/>
          </p:spPr>
          <p:txBody>
            <a:bodyPr wrap="square" rtlCol="0">
              <a:spAutoFit/>
            </a:bodyPr>
            <a:lstStyle/>
            <a:p>
              <a:r>
                <a:rPr lang="en-US" sz="1000" b="1" dirty="0"/>
                <a:t>1-Year Bank CD Value</a:t>
              </a:r>
            </a:p>
          </p:txBody>
        </p:sp>
      </p:grpSp>
      <p:sp>
        <p:nvSpPr>
          <p:cNvPr id="2" name="Rectangle 1">
            <a:extLst>
              <a:ext uri="{FF2B5EF4-FFF2-40B4-BE49-F238E27FC236}">
                <a16:creationId xmlns:a16="http://schemas.microsoft.com/office/drawing/2014/main" id="{B57F6750-86D5-4A09-9122-575D29DEF2BF}"/>
              </a:ext>
            </a:extLst>
          </p:cNvPr>
          <p:cNvSpPr/>
          <p:nvPr/>
        </p:nvSpPr>
        <p:spPr>
          <a:xfrm>
            <a:off x="2463799" y="5586226"/>
            <a:ext cx="6083543" cy="869469"/>
          </a:xfrm>
          <a:prstGeom prst="rect">
            <a:avLst/>
          </a:prstGeom>
        </p:spPr>
        <p:txBody>
          <a:bodyPr wrap="square">
            <a:spAutoFit/>
          </a:bodyPr>
          <a:lstStyle/>
          <a:p>
            <a:pPr marL="287338" indent="-58738">
              <a:spcAft>
                <a:spcPts val="300"/>
              </a:spcAft>
            </a:pPr>
            <a:r>
              <a:rPr lang="en-US" sz="800" baseline="30000" dirty="0">
                <a:solidFill>
                  <a:schemeClr val="bg1">
                    <a:lumMod val="50000"/>
                  </a:schemeClr>
                </a:solidFill>
                <a:cs typeface="Arial" panose="020B0604020202020204" pitchFamily="34" charset="0"/>
              </a:rPr>
              <a:t>1 </a:t>
            </a:r>
            <a:r>
              <a:rPr lang="en-US" sz="800" dirty="0">
                <a:solidFill>
                  <a:schemeClr val="bg1">
                    <a:lumMod val="50000"/>
                  </a:schemeClr>
                </a:solidFill>
                <a:cs typeface="Arial" panose="020B0604020202020204" pitchFamily="34" charset="0"/>
              </a:rPr>
              <a:t>Hypothetical example of a 7-year Protective Indexed Annuity NY contract with return of purchase payment and 40% allocated to the Annual Point-to-Point Strategy,* subject to a 2.80% rate cap, 40% allocated to the Annual Trigger Strategy, *subject  to a 2.30% trigger rate and 20% allocated to the Fixed Strategy, *subject to a 1.25% interest rate. Example based on actual historical performance of the S&amp;P 500</a:t>
            </a:r>
            <a:r>
              <a:rPr lang="en-US" sz="800" baseline="30000" dirty="0">
                <a:solidFill>
                  <a:schemeClr val="bg1">
                    <a:lumMod val="50000"/>
                  </a:schemeClr>
                </a:solidFill>
                <a:cs typeface="Arial" panose="020B0604020202020204" pitchFamily="34" charset="0"/>
              </a:rPr>
              <a:t>®</a:t>
            </a:r>
            <a:r>
              <a:rPr lang="en-US" sz="800" dirty="0">
                <a:solidFill>
                  <a:schemeClr val="bg1">
                    <a:lumMod val="50000"/>
                  </a:schemeClr>
                </a:solidFill>
                <a:cs typeface="Arial" panose="020B0604020202020204" pitchFamily="34" charset="0"/>
              </a:rPr>
              <a:t> Index from December 31, 2007 through December 31, 2017.</a:t>
            </a:r>
          </a:p>
          <a:p>
            <a:pPr marL="287338" indent="-58738">
              <a:spcAft>
                <a:spcPts val="300"/>
              </a:spcAft>
            </a:pPr>
            <a:r>
              <a:rPr lang="en-US" sz="800" baseline="30000" dirty="0">
                <a:solidFill>
                  <a:schemeClr val="bg1">
                    <a:lumMod val="50000"/>
                  </a:schemeClr>
                </a:solidFill>
                <a:cs typeface="Arial" panose="020B0604020202020204" pitchFamily="34" charset="0"/>
              </a:rPr>
              <a:t>2 </a:t>
            </a:r>
            <a:r>
              <a:rPr lang="en-US" sz="800" dirty="0">
                <a:solidFill>
                  <a:schemeClr val="bg1">
                    <a:lumMod val="50000"/>
                  </a:schemeClr>
                </a:solidFill>
                <a:cs typeface="Arial" panose="020B0604020202020204" pitchFamily="34" charset="0"/>
              </a:rPr>
              <a:t>Hypothetical example of a 1-year Bank CD reinvested at the end of each year for a 10-year period. Example based on average historical CD rates, according to data compiled by Bankrate.com.</a:t>
            </a:r>
          </a:p>
        </p:txBody>
      </p:sp>
    </p:spTree>
    <p:extLst>
      <p:ext uri="{BB962C8B-B14F-4D97-AF65-F5344CB8AC3E}">
        <p14:creationId xmlns:p14="http://schemas.microsoft.com/office/powerpoint/2010/main" val="1944198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nk">
  <a:themeElements>
    <a:clrScheme name="Protective (Manuacturer) Template">
      <a:dk1>
        <a:srgbClr val="0C0C0C"/>
      </a:dk1>
      <a:lt1>
        <a:srgbClr val="FFFFFF"/>
      </a:lt1>
      <a:dk2>
        <a:srgbClr val="00A9E0"/>
      </a:dk2>
      <a:lt2>
        <a:srgbClr val="FFFFFF"/>
      </a:lt2>
      <a:accent1>
        <a:srgbClr val="00A9E0"/>
      </a:accent1>
      <a:accent2>
        <a:srgbClr val="F26B31"/>
      </a:accent2>
      <a:accent3>
        <a:srgbClr val="004B87"/>
      </a:accent3>
      <a:accent4>
        <a:srgbClr val="FDBB30"/>
      </a:accent4>
      <a:accent5>
        <a:srgbClr val="7AC143"/>
      </a:accent5>
      <a:accent6>
        <a:srgbClr val="004F59"/>
      </a:accent6>
      <a:hlink>
        <a:srgbClr val="0000FF"/>
      </a:hlink>
      <a:folHlink>
        <a:srgbClr val="800080"/>
      </a:folHlink>
    </a:clrScheme>
    <a:fontScheme name="Protective (Manufacterer)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Protective (Manuacturer) Template">
      <a:dk1>
        <a:srgbClr val="0C0C0C"/>
      </a:dk1>
      <a:lt1>
        <a:srgbClr val="FFFFFF"/>
      </a:lt1>
      <a:dk2>
        <a:srgbClr val="00A9E0"/>
      </a:dk2>
      <a:lt2>
        <a:srgbClr val="FFFFFF"/>
      </a:lt2>
      <a:accent1>
        <a:srgbClr val="00A9E0"/>
      </a:accent1>
      <a:accent2>
        <a:srgbClr val="F26B31"/>
      </a:accent2>
      <a:accent3>
        <a:srgbClr val="004B87"/>
      </a:accent3>
      <a:accent4>
        <a:srgbClr val="FDBB30"/>
      </a:accent4>
      <a:accent5>
        <a:srgbClr val="7AC143"/>
      </a:accent5>
      <a:accent6>
        <a:srgbClr val="004F59"/>
      </a:accent6>
      <a:hlink>
        <a:srgbClr val="0000FF"/>
      </a:hlink>
      <a:folHlink>
        <a:srgbClr val="800080"/>
      </a:folHlink>
    </a:clrScheme>
    <a:fontScheme name="Protective (Manufacterer)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3C9B22C131E74BB6A497D69F6871CD" ma:contentTypeVersion="2" ma:contentTypeDescription="Create a new document." ma:contentTypeScope="" ma:versionID="22ebeee75fc56793d73c8b38447ae60b">
  <xsd:schema xmlns:xsd="http://www.w3.org/2001/XMLSchema" xmlns:xs="http://www.w3.org/2001/XMLSchema" xmlns:p="http://schemas.microsoft.com/office/2006/metadata/properties" xmlns:ns1="http://schemas.microsoft.com/sharepoint/v3" targetNamespace="http://schemas.microsoft.com/office/2006/metadata/properties" ma:root="true" ma:fieldsID="fb6da5a2a52230108d0544e78ab528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82BC85-EF36-4CA6-B14C-3BFA318414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807794D-522E-4B81-976E-59FF7895B34F}">
  <ds:schemaRefs>
    <ds:schemaRef ds:uri="http://schemas.openxmlformats.org/package/2006/metadata/core-properties"/>
    <ds:schemaRef ds:uri="http://purl.org/dc/dcmitype/"/>
    <ds:schemaRef ds:uri="http://schemas.microsoft.com/office/2006/documentManagement/types"/>
    <ds:schemaRef ds:uri="http://purl.org/dc/elements/1.1/"/>
    <ds:schemaRef ds:uri="http://purl.org/dc/terms/"/>
    <ds:schemaRef ds:uri="http://schemas.microsoft.com/office/2006/metadata/properties"/>
    <ds:schemaRef ds:uri="http://www.w3.org/XML/1998/namespace"/>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71C88E97-4F62-4AF9-9D57-5C52D3C8EA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48489</TotalTime>
  <Words>3986</Words>
  <Application>Microsoft Office PowerPoint</Application>
  <PresentationFormat>On-screen Show (4:3)</PresentationFormat>
  <Paragraphs>255</Paragraphs>
  <Slides>17</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Arial Narrow</vt:lpstr>
      <vt:lpstr>Calibri</vt:lpstr>
      <vt:lpstr>Courier New</vt:lpstr>
      <vt:lpstr>HelveticaNeueLT Std</vt:lpstr>
      <vt:lpstr>Wingdings</vt:lpstr>
      <vt:lpstr>Blank</vt:lpstr>
      <vt:lpstr>1_Blank</vt:lpstr>
      <vt:lpstr>PowerPoint Presentation</vt:lpstr>
      <vt:lpstr>The unpredictable disrupter</vt:lpstr>
      <vt:lpstr>PowerPoint Presentation</vt:lpstr>
      <vt:lpstr>Alice is concerned about another market downturn</vt:lpstr>
      <vt:lpstr>Recovering from a loss may impact her plans</vt:lpstr>
      <vt:lpstr>Solution for Protecting and Growing Retirement Savings:  Protective Indexed Annuity NY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Protective Life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Adam</dc:creator>
  <cp:lastModifiedBy>Sheppard, Karla</cp:lastModifiedBy>
  <cp:revision>277</cp:revision>
  <cp:lastPrinted>2020-05-04T20:25:45Z</cp:lastPrinted>
  <dcterms:created xsi:type="dcterms:W3CDTF">2017-11-27T12:48:38Z</dcterms:created>
  <dcterms:modified xsi:type="dcterms:W3CDTF">2020-05-04T20:26:38Z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0x010100633C9B22C131E74BB6A497D69F6871CD</vt:lpwstr>
  </property>
</Properties>
</file>