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notesSlides/notesSlide18.xml" ContentType="application/vnd.openxmlformats-officedocument.presentationml.notesSlide+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notesSlides/notesSlide20.xml" ContentType="application/vnd.openxmlformats-officedocument.presentationml.notesSlide+xml"/>
  <Override PartName="/ppt/tags/tag52.xml" ContentType="application/vnd.openxmlformats-officedocument.presentationml.tags+xml"/>
  <Override PartName="/ppt/notesSlides/notesSlide21.xml" ContentType="application/vnd.openxmlformats-officedocument.presentationml.notesSlide+xml"/>
  <Override PartName="/ppt/tags/tag53.xml" ContentType="application/vnd.openxmlformats-officedocument.presentationml.tags+xml"/>
  <Override PartName="/ppt/notesSlides/notesSlide22.xml" ContentType="application/vnd.openxmlformats-officedocument.presentationml.notesSlide+xml"/>
  <Override PartName="/ppt/tags/tag54.xml" ContentType="application/vnd.openxmlformats-officedocument.presentationml.tags+xml"/>
  <Override PartName="/ppt/notesSlides/notesSlide23.xml" ContentType="application/vnd.openxmlformats-officedocument.presentationml.notesSlide+xml"/>
  <Override PartName="/ppt/tags/tag55.xml" ContentType="application/vnd.openxmlformats-officedocument.presentationml.tags+xml"/>
  <Override PartName="/ppt/notesSlides/notesSlide24.xml" ContentType="application/vnd.openxmlformats-officedocument.presentationml.notesSlide+xml"/>
  <Override PartName="/ppt/tags/tag56.xml" ContentType="application/vnd.openxmlformats-officedocument.presentationml.tags+xml"/>
  <Override PartName="/ppt/notesSlides/notesSlide25.xml" ContentType="application/vnd.openxmlformats-officedocument.presentationml.notesSlide+xml"/>
  <Override PartName="/ppt/tags/tag57.xml" ContentType="application/vnd.openxmlformats-officedocument.presentationml.tags+xml"/>
  <Override PartName="/ppt/notesSlides/notesSlide26.xml" ContentType="application/vnd.openxmlformats-officedocument.presentationml.notesSlide+xml"/>
  <Override PartName="/ppt/tags/tag58.xml" ContentType="application/vnd.openxmlformats-officedocument.presentationml.tags+xml"/>
  <Override PartName="/ppt/notesSlides/notesSlide27.xml" ContentType="application/vnd.openxmlformats-officedocument.presentationml.notesSlide+xml"/>
  <Override PartName="/ppt/tags/tag59.xml" ContentType="application/vnd.openxmlformats-officedocument.presentationml.tags+xml"/>
  <Override PartName="/ppt/notesSlides/notesSlide28.xml" ContentType="application/vnd.openxmlformats-officedocument.presentationml.notesSlide+xml"/>
  <Override PartName="/ppt/tags/tag6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34"/>
  </p:notesMasterIdLst>
  <p:sldIdLst>
    <p:sldId id="270" r:id="rId3"/>
    <p:sldId id="287" r:id="rId4"/>
    <p:sldId id="288" r:id="rId5"/>
    <p:sldId id="289" r:id="rId6"/>
    <p:sldId id="290" r:id="rId7"/>
    <p:sldId id="291" r:id="rId8"/>
    <p:sldId id="292" r:id="rId9"/>
    <p:sldId id="293" r:id="rId10"/>
    <p:sldId id="262" r:id="rId11"/>
    <p:sldId id="294" r:id="rId12"/>
    <p:sldId id="307" r:id="rId13"/>
    <p:sldId id="308" r:id="rId14"/>
    <p:sldId id="309" r:id="rId15"/>
    <p:sldId id="310" r:id="rId16"/>
    <p:sldId id="311" r:id="rId17"/>
    <p:sldId id="312" r:id="rId18"/>
    <p:sldId id="306" r:id="rId19"/>
    <p:sldId id="305" r:id="rId20"/>
    <p:sldId id="304" r:id="rId21"/>
    <p:sldId id="303" r:id="rId22"/>
    <p:sldId id="302" r:id="rId23"/>
    <p:sldId id="301" r:id="rId24"/>
    <p:sldId id="300" r:id="rId25"/>
    <p:sldId id="299" r:id="rId26"/>
    <p:sldId id="295" r:id="rId27"/>
    <p:sldId id="298" r:id="rId28"/>
    <p:sldId id="296" r:id="rId29"/>
    <p:sldId id="297" r:id="rId30"/>
    <p:sldId id="286" r:id="rId31"/>
    <p:sldId id="275" r:id="rId32"/>
    <p:sldId id="26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D00"/>
    <a:srgbClr val="FFC4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1"/>
    <p:restoredTop sz="72662" autoAdjust="0"/>
  </p:normalViewPr>
  <p:slideViewPr>
    <p:cSldViewPr snapToGrid="0" snapToObjects="1">
      <p:cViewPr varScale="1">
        <p:scale>
          <a:sx n="78" d="100"/>
          <a:sy n="78" d="100"/>
        </p:scale>
        <p:origin x="102" y="138"/>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109" d="100"/>
          <a:sy n="109" d="100"/>
        </p:scale>
        <p:origin x="290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C2A04-30E4-0C41-8D4F-CDEEF4B07F2F}" type="datetimeFigureOut">
              <a:rPr lang="en-US" smtClean="0"/>
              <a:t>11/29/2023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BAD83-7439-DE4D-BC2B-3CFEE6A73A8F}" type="slidenum">
              <a:rPr lang="en-US" smtClean="0"/>
              <a:t>‹#›</a:t>
            </a:fld>
            <a:endParaRPr lang="en-US" dirty="0"/>
          </a:p>
        </p:txBody>
      </p:sp>
    </p:spTree>
    <p:extLst>
      <p:ext uri="{BB962C8B-B14F-4D97-AF65-F5344CB8AC3E}">
        <p14:creationId xmlns:p14="http://schemas.microsoft.com/office/powerpoint/2010/main" val="4137292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 you for taking the time to join us today for this informational session about Social Security.</a:t>
            </a:r>
          </a:p>
          <a:p>
            <a:endParaRPr lang="en-US" dirty="0"/>
          </a:p>
          <a:p>
            <a:r>
              <a:rPr lang="en-US" dirty="0"/>
              <a:t> &lt;presenter introduces self&gt;</a:t>
            </a:r>
          </a:p>
          <a:p>
            <a:endParaRPr lang="en-US" dirty="0"/>
          </a:p>
          <a:p>
            <a:r>
              <a:rPr lang="en-US" dirty="0"/>
              <a:t>If I were to tell you that 96% of your clients may have a million dollar asset that you are not talking to them about, would you be concerned about what you are missing?  &lt;&lt;ALLOW AUDIENCE TO REACT&gt;&gt;</a:t>
            </a:r>
          </a:p>
          <a:p>
            <a:endParaRPr lang="en-US" dirty="0"/>
          </a:p>
          <a:p>
            <a:r>
              <a:rPr lang="en-US" dirty="0"/>
              <a:t>If you’re not talking to your clients about their Social Security retirement benefits, this statement may not be too far off track. Today we’ll talk about Social Security and how it may fit into your clients’ overall retirement plans.</a:t>
            </a:r>
          </a:p>
        </p:txBody>
      </p:sp>
      <p:sp>
        <p:nvSpPr>
          <p:cNvPr id="4" name="Slide Number Placeholder 3"/>
          <p:cNvSpPr>
            <a:spLocks noGrp="1"/>
          </p:cNvSpPr>
          <p:nvPr>
            <p:ph type="sldNum" sz="quarter" idx="5"/>
          </p:nvPr>
        </p:nvSpPr>
        <p:spPr/>
        <p:txBody>
          <a:bodyPr/>
          <a:lstStyle/>
          <a:p>
            <a:fld id="{83ABAD83-7439-DE4D-BC2B-3CFEE6A73A8F}" type="slidenum">
              <a:rPr lang="en-US" smtClean="0"/>
              <a:t>1</a:t>
            </a:fld>
            <a:endParaRPr lang="en-US" dirty="0"/>
          </a:p>
        </p:txBody>
      </p:sp>
    </p:spTree>
    <p:extLst>
      <p:ext uri="{BB962C8B-B14F-4D97-AF65-F5344CB8AC3E}">
        <p14:creationId xmlns:p14="http://schemas.microsoft.com/office/powerpoint/2010/main" val="2757522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address the big question that everyone wants to know the answer to- when will the Social Security program be bankrupt?</a:t>
            </a:r>
          </a:p>
          <a:p>
            <a:endParaRPr lang="en-US" dirty="0"/>
          </a:p>
          <a:p>
            <a:r>
              <a:rPr lang="en-US" dirty="0"/>
              <a:t>While there is much debate about the funding of the Social Security program and what it’s future may look like, we can say pretty certainly today  that if there are no changes made to the funding of the program or the benefits offered under the program, we will reach a point when the program will no longer be able to pay full benefits.</a:t>
            </a:r>
          </a:p>
          <a:p>
            <a:endParaRPr lang="en-US" dirty="0"/>
          </a:p>
          <a:p>
            <a:r>
              <a:rPr lang="en-US" dirty="0"/>
              <a:t>Remember those trust funds we talked about a few minutes ago- the ones that are funded with any taxes that are left over after benefits are paid? &lt;&lt;CLICK&gt;&gt; </a:t>
            </a:r>
          </a:p>
          <a:p>
            <a:endParaRPr lang="en-US" dirty="0"/>
          </a:p>
          <a:p>
            <a:r>
              <a:rPr lang="en-US" dirty="0"/>
              <a:t>When the amount of taxes collected are no longer sufficient enough to cover the amount of benefits paid, the program will start to liquidate the trust fund assets in order to pay benefits due.  Based on current estimates, the Social Security benefits will be exhausted </a:t>
            </a:r>
            <a:r>
              <a:rPr lang="en-US"/>
              <a:t>in 2034 </a:t>
            </a:r>
            <a:r>
              <a:rPr lang="en-US" dirty="0"/>
              <a:t>at which time only about 80% of benefits could be paid.</a:t>
            </a:r>
          </a:p>
        </p:txBody>
      </p:sp>
      <p:sp>
        <p:nvSpPr>
          <p:cNvPr id="4" name="Slide Number Placeholder 3"/>
          <p:cNvSpPr>
            <a:spLocks noGrp="1"/>
          </p:cNvSpPr>
          <p:nvPr>
            <p:ph type="sldNum" sz="quarter" idx="5"/>
          </p:nvPr>
        </p:nvSpPr>
        <p:spPr/>
        <p:txBody>
          <a:bodyPr/>
          <a:lstStyle/>
          <a:p>
            <a:fld id="{83ABAD83-7439-DE4D-BC2B-3CFEE6A73A8F}" type="slidenum">
              <a:rPr lang="en-US" smtClean="0"/>
              <a:t>10</a:t>
            </a:fld>
            <a:endParaRPr lang="en-US" dirty="0"/>
          </a:p>
        </p:txBody>
      </p:sp>
    </p:spTree>
    <p:extLst>
      <p:ext uri="{BB962C8B-B14F-4D97-AF65-F5344CB8AC3E}">
        <p14:creationId xmlns:p14="http://schemas.microsoft.com/office/powerpoint/2010/main" val="464372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in all of this, is that Social Security was never intended to be the only income source for individuals to rely on in retirement.</a:t>
            </a:r>
          </a:p>
          <a:p>
            <a:endParaRPr lang="en-US" dirty="0"/>
          </a:p>
          <a:p>
            <a:r>
              <a:rPr lang="en-US" dirty="0"/>
              <a:t>You’ve most likely seen this image before.  The three-legged stool has often been used to symbolize the main components of a comprehensive retirement income plan. &lt;&lt;CLICK&gt;&gt; One leg represents Social Security.  The second represents pensions and the third personal savings and investments.</a:t>
            </a:r>
          </a:p>
          <a:p>
            <a:endParaRPr lang="en-US" dirty="0"/>
          </a:p>
          <a:p>
            <a:r>
              <a:rPr lang="en-US" dirty="0"/>
              <a:t>With the decrease in the availability of pensions over the last several years, the remaining two legs of the stool have become increasingly important – especially the one those of you in this room are most familiar with: personal savings and investments.   </a:t>
            </a:r>
          </a:p>
          <a:p>
            <a:endParaRPr lang="en-US" dirty="0"/>
          </a:p>
          <a:p>
            <a:r>
              <a:rPr lang="en-US" dirty="0"/>
              <a:t>When you consider how these three legs must each be designed with the other in mind in order to create a stable and secure stool, you can also see how your understanding of your clients’ social security benefits can only enhance your ability to assist them in creating their overall retirement income strategies.</a:t>
            </a:r>
          </a:p>
        </p:txBody>
      </p:sp>
      <p:sp>
        <p:nvSpPr>
          <p:cNvPr id="4" name="Slide Number Placeholder 3"/>
          <p:cNvSpPr>
            <a:spLocks noGrp="1"/>
          </p:cNvSpPr>
          <p:nvPr>
            <p:ph type="sldNum" sz="quarter" idx="5"/>
          </p:nvPr>
        </p:nvSpPr>
        <p:spPr/>
        <p:txBody>
          <a:bodyPr/>
          <a:lstStyle/>
          <a:p>
            <a:fld id="{83ABAD83-7439-DE4D-BC2B-3CFEE6A73A8F}" type="slidenum">
              <a:rPr lang="en-US" smtClean="0"/>
              <a:t>11</a:t>
            </a:fld>
            <a:endParaRPr lang="en-US" dirty="0"/>
          </a:p>
        </p:txBody>
      </p:sp>
    </p:spTree>
    <p:extLst>
      <p:ext uri="{BB962C8B-B14F-4D97-AF65-F5344CB8AC3E}">
        <p14:creationId xmlns:p14="http://schemas.microsoft.com/office/powerpoint/2010/main" val="1888600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federal government graciously supplies a tool that can help you do just that.  </a:t>
            </a:r>
          </a:p>
          <a:p>
            <a:endParaRPr lang="en-US" dirty="0"/>
          </a:p>
          <a:p>
            <a:r>
              <a:rPr lang="en-US" dirty="0"/>
              <a:t>&lt;&lt;CLICK&gt;&gt;</a:t>
            </a:r>
          </a:p>
          <a:p>
            <a:endParaRPr lang="en-US" dirty="0"/>
          </a:p>
          <a:p>
            <a:r>
              <a:rPr lang="en-US" dirty="0"/>
              <a:t>For many years, every worker who had paid Social Security taxes would receive an annual statement like this that arrived by mail 3 months before their birthday. The statement included an estimate of future benefits. Now, that statement is only mailed to workers age 60 and over who aren’t receiving Social Security benefits and do not yet </a:t>
            </a:r>
            <a:r>
              <a:rPr lang="en-US"/>
              <a:t>have a </a:t>
            </a:r>
            <a:r>
              <a:rPr lang="en-US" dirty="0"/>
              <a:t>my Social Security account. </a:t>
            </a:r>
          </a:p>
          <a:p>
            <a:endParaRPr lang="en-US" dirty="0"/>
          </a:p>
          <a:p>
            <a:r>
              <a:rPr lang="en-US" dirty="0"/>
              <a:t>But it is available online, any time, regardless of age. Many of your clients may not realize they are no longer receiving their statement by mail every year. By reaching out to them three months before their birthday and reminding them to access their statement online, at ssa.gov/myaccount, You can invite them to review it together to help determine how their Social Security benefits will fit into their larger retirement income plan you will begin to position yourself as a trusted resource for their retirement income questions.</a:t>
            </a:r>
          </a:p>
        </p:txBody>
      </p:sp>
      <p:sp>
        <p:nvSpPr>
          <p:cNvPr id="4" name="Slide Number Placeholder 3"/>
          <p:cNvSpPr>
            <a:spLocks noGrp="1"/>
          </p:cNvSpPr>
          <p:nvPr>
            <p:ph type="sldNum" sz="quarter" idx="5"/>
          </p:nvPr>
        </p:nvSpPr>
        <p:spPr/>
        <p:txBody>
          <a:bodyPr/>
          <a:lstStyle/>
          <a:p>
            <a:fld id="{83ABAD83-7439-DE4D-BC2B-3CFEE6A73A8F}" type="slidenum">
              <a:rPr lang="en-US" smtClean="0"/>
              <a:t>12</a:t>
            </a:fld>
            <a:endParaRPr lang="en-US" dirty="0"/>
          </a:p>
        </p:txBody>
      </p:sp>
    </p:spTree>
    <p:extLst>
      <p:ext uri="{BB962C8B-B14F-4D97-AF65-F5344CB8AC3E}">
        <p14:creationId xmlns:p14="http://schemas.microsoft.com/office/powerpoint/2010/main" val="161295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or not you’ve given much thought to Social Security over the years, you’ve been involved in the program since the first time you had wages withheld for FICA taxes. Those FICA contributions you’ve been making ever since will be returned to you in the form of monthly Social Security benefits checks and hospital insurance (better known as Medicare).</a:t>
            </a:r>
          </a:p>
          <a:p>
            <a:endParaRPr lang="en-US" dirty="0"/>
          </a:p>
          <a:p>
            <a:r>
              <a:rPr lang="en-US" dirty="0"/>
              <a:t>Throughout your working years, you have been accumulating Social Security credits. The credits are based on the amount of your earnings. In 2023, you will receive one credit for every $1</a:t>
            </a:r>
            <a:r>
              <a:rPr lang="en-US" b="0" i="0" dirty="0">
                <a:solidFill>
                  <a:srgbClr val="222222"/>
                </a:solidFill>
                <a:effectLst/>
                <a:latin typeface="ProximaNova-Regular"/>
              </a:rPr>
              <a:t>,730</a:t>
            </a:r>
            <a:r>
              <a:rPr lang="en-US" dirty="0"/>
              <a:t> of earnings, up to the maximum, which is four credits per year. In order to collect retirement benefits, you need to have accumulated 40 credits, which is equivalent to 10 years of work. </a:t>
            </a:r>
          </a:p>
          <a:p>
            <a:endParaRPr lang="en-US" dirty="0"/>
          </a:p>
          <a:p>
            <a:r>
              <a:rPr lang="en-US" dirty="0"/>
              <a:t>In general, your benefit amount will be based on your average indexed monthly earnings during the 35 years in which you earned the most. There are calculators available on SSA.gov, that can help you estimate your benefits. </a:t>
            </a:r>
          </a:p>
          <a:p>
            <a:endParaRPr lang="en-US" dirty="0"/>
          </a:p>
          <a:p>
            <a:r>
              <a:rPr lang="en-US" dirty="0"/>
              <a:t>&lt;&lt;CLICK&gt;&gt;</a:t>
            </a:r>
          </a:p>
        </p:txBody>
      </p:sp>
      <p:sp>
        <p:nvSpPr>
          <p:cNvPr id="4" name="Slide Number Placeholder 3"/>
          <p:cNvSpPr>
            <a:spLocks noGrp="1"/>
          </p:cNvSpPr>
          <p:nvPr>
            <p:ph type="sldNum" sz="quarter" idx="5"/>
          </p:nvPr>
        </p:nvSpPr>
        <p:spPr/>
        <p:txBody>
          <a:bodyPr/>
          <a:lstStyle/>
          <a:p>
            <a:fld id="{83ABAD83-7439-DE4D-BC2B-3CFEE6A73A8F}" type="slidenum">
              <a:rPr lang="en-US" smtClean="0"/>
              <a:t>13</a:t>
            </a:fld>
            <a:endParaRPr lang="en-US" dirty="0"/>
          </a:p>
        </p:txBody>
      </p:sp>
    </p:spTree>
    <p:extLst>
      <p:ext uri="{BB962C8B-B14F-4D97-AF65-F5344CB8AC3E}">
        <p14:creationId xmlns:p14="http://schemas.microsoft.com/office/powerpoint/2010/main" val="69078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chart to</a:t>
            </a:r>
            <a:r>
              <a:rPr lang="en-US" baseline="0" dirty="0"/>
              <a:t> match up your birth year with your Full Retirement Age. </a:t>
            </a:r>
          </a:p>
          <a:p>
            <a:endParaRPr lang="en-US" baseline="0" dirty="0"/>
          </a:p>
          <a:p>
            <a:pPr defTabSz="897252">
              <a:defRPr/>
            </a:pPr>
            <a:r>
              <a:rPr lang="en-US" b="1" dirty="0">
                <a:cs typeface="Arial" charset="0"/>
              </a:rPr>
              <a:t>&lt;&lt;CLICK&gt;&gt;</a:t>
            </a:r>
            <a:endParaRPr lang="en-US" dirty="0">
              <a:cs typeface="Arial" charset="0"/>
            </a:endParaRPr>
          </a:p>
        </p:txBody>
      </p:sp>
      <p:sp>
        <p:nvSpPr>
          <p:cNvPr id="4" name="Slide Number Placeholder 3"/>
          <p:cNvSpPr>
            <a:spLocks noGrp="1"/>
          </p:cNvSpPr>
          <p:nvPr>
            <p:ph type="sldNum" sz="quarter" idx="5"/>
          </p:nvPr>
        </p:nvSpPr>
        <p:spPr/>
        <p:txBody>
          <a:bodyPr/>
          <a:lstStyle/>
          <a:p>
            <a:fld id="{83ABAD83-7439-DE4D-BC2B-3CFEE6A73A8F}" type="slidenum">
              <a:rPr lang="en-US" smtClean="0"/>
              <a:t>14</a:t>
            </a:fld>
            <a:endParaRPr lang="en-US" dirty="0"/>
          </a:p>
        </p:txBody>
      </p:sp>
    </p:spTree>
    <p:extLst>
      <p:ext uri="{BB962C8B-B14F-4D97-AF65-F5344CB8AC3E}">
        <p14:creationId xmlns:p14="http://schemas.microsoft.com/office/powerpoint/2010/main" val="676079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Deciding when to file for benefits is one of the biggest decisions your clients will make regarding Social Security.  </a:t>
            </a:r>
          </a:p>
          <a:p>
            <a:endParaRPr lang="en-US" dirty="0"/>
          </a:p>
          <a:p>
            <a:r>
              <a:rPr lang="en-US" dirty="0"/>
              <a:t>Your clients can file for Social Security retirement benefits as early as age 62.  However, when they file before what’s called “full retirement age” this permanently reduces the benefit amount received.  </a:t>
            </a:r>
          </a:p>
          <a:p>
            <a:endParaRPr lang="en-US" dirty="0"/>
          </a:p>
          <a:p>
            <a:r>
              <a:rPr lang="en-US" dirty="0"/>
              <a:t>Full retirement age varies, based on when your clients were born. For example, for clients born before 1937, full retirement age is 65. For clients born after that year, the full retirement age increases every year up to 1960. For those born after 1960, full retirement age is 67. But whatever the age is for your clients, at their full retirement age, they receive their full benefit.</a:t>
            </a:r>
          </a:p>
          <a:p>
            <a:endParaRPr lang="en-US" dirty="0"/>
          </a:p>
          <a:p>
            <a:r>
              <a:rPr lang="en-US" dirty="0"/>
              <a:t>If your clients choose to delay starting their benefits beyond their full retirement age, they can earn an even higher monthly Social Security payment.  Although benefits max out at age 70.</a:t>
            </a:r>
          </a:p>
        </p:txBody>
      </p:sp>
      <p:sp>
        <p:nvSpPr>
          <p:cNvPr id="4" name="Slide Number Placeholder 3"/>
          <p:cNvSpPr>
            <a:spLocks noGrp="1"/>
          </p:cNvSpPr>
          <p:nvPr>
            <p:ph type="sldNum" sz="quarter" idx="5"/>
          </p:nvPr>
        </p:nvSpPr>
        <p:spPr/>
        <p:txBody>
          <a:bodyPr/>
          <a:lstStyle/>
          <a:p>
            <a:fld id="{83ABAD83-7439-DE4D-BC2B-3CFEE6A73A8F}" type="slidenum">
              <a:rPr lang="en-US" smtClean="0"/>
              <a:t>15</a:t>
            </a:fld>
            <a:endParaRPr lang="en-US" dirty="0"/>
          </a:p>
        </p:txBody>
      </p:sp>
    </p:spTree>
    <p:extLst>
      <p:ext uri="{BB962C8B-B14F-4D97-AF65-F5344CB8AC3E}">
        <p14:creationId xmlns:p14="http://schemas.microsoft.com/office/powerpoint/2010/main" val="3112936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99388"/>
          </a:xfrm>
        </p:spPr>
        <p:txBody>
          <a:bodyPr/>
          <a:lstStyle/>
          <a:p>
            <a:r>
              <a:rPr lang="en-US" dirty="0"/>
              <a:t>Just how much of a difference do a couple years make?  Let’s take a closer look. </a:t>
            </a:r>
          </a:p>
          <a:p>
            <a:endParaRPr lang="en-US" dirty="0"/>
          </a:p>
          <a:p>
            <a:r>
              <a:rPr lang="en-US" dirty="0"/>
              <a:t>Let’s assume that an individual filing for benefits at a full retirement age of 67 would receive $1,000 per month</a:t>
            </a:r>
          </a:p>
          <a:p>
            <a:endParaRPr lang="en-US" dirty="0"/>
          </a:p>
          <a:p>
            <a:r>
              <a:rPr lang="en-US" dirty="0"/>
              <a:t>If this person chose to file for benefits at the earliest possible age of 62, their benefit would be reduced by 30%, to $700 per month,. &lt;&lt;CLICK&gt;&gt; </a:t>
            </a:r>
          </a:p>
          <a:p>
            <a:endParaRPr lang="en-US" dirty="0"/>
          </a:p>
          <a:p>
            <a:r>
              <a:rPr lang="en-US" dirty="0"/>
              <a:t>Alternatively, if they delay benefits until age 70, their benefit would rise to $1,240 per month– an increase of 24%.  &lt;&lt;CLICK&gt;&gt; </a:t>
            </a:r>
          </a:p>
          <a:p>
            <a:endParaRPr lang="en-US" dirty="0"/>
          </a:p>
          <a:p>
            <a:r>
              <a:rPr lang="en-US" dirty="0"/>
              <a:t>What this illustrates is that the difference between taking benefits at the earliest age possible (age 62) or delaying them until the benefit is maximized at age 70- can be significant. In this example, </a:t>
            </a:r>
          </a:p>
          <a:p>
            <a:r>
              <a:rPr lang="en-US" dirty="0"/>
              <a:t>&lt;&lt;CLICK&gt;&gt; it’s the difference between $8,400 and $14,880 per year.  </a:t>
            </a:r>
          </a:p>
          <a:p>
            <a:endParaRPr lang="en-US" dirty="0"/>
          </a:p>
          <a:p>
            <a:r>
              <a:rPr lang="en-US" dirty="0"/>
              <a:t>&lt;&lt;CLICK&gt;&gt; </a:t>
            </a:r>
          </a:p>
          <a:p>
            <a:r>
              <a:rPr lang="en-US" dirty="0"/>
              <a:t>When compounded by a 30-year retirement, this could mean a difference of almost $200,000 in income.</a:t>
            </a:r>
          </a:p>
        </p:txBody>
      </p:sp>
      <p:sp>
        <p:nvSpPr>
          <p:cNvPr id="4" name="Slide Number Placeholder 3"/>
          <p:cNvSpPr>
            <a:spLocks noGrp="1"/>
          </p:cNvSpPr>
          <p:nvPr>
            <p:ph type="sldNum" sz="quarter" idx="5"/>
          </p:nvPr>
        </p:nvSpPr>
        <p:spPr/>
        <p:txBody>
          <a:bodyPr/>
          <a:lstStyle/>
          <a:p>
            <a:fld id="{83ABAD83-7439-DE4D-BC2B-3CFEE6A73A8F}" type="slidenum">
              <a:rPr lang="en-US" smtClean="0"/>
              <a:t>16</a:t>
            </a:fld>
            <a:endParaRPr lang="en-US" dirty="0"/>
          </a:p>
        </p:txBody>
      </p:sp>
    </p:spTree>
    <p:extLst>
      <p:ext uri="{BB962C8B-B14F-4D97-AF65-F5344CB8AC3E}">
        <p14:creationId xmlns:p14="http://schemas.microsoft.com/office/powerpoint/2010/main" val="91384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Of course, the decision of when to take benefits is an individual one that will vary with each clients’ personal circumstances and other sources of income- things that you as their financial professional should be well equipped to help them consider.</a:t>
            </a:r>
          </a:p>
        </p:txBody>
      </p:sp>
      <p:sp>
        <p:nvSpPr>
          <p:cNvPr id="4" name="Slide Number Placeholder 3"/>
          <p:cNvSpPr>
            <a:spLocks noGrp="1"/>
          </p:cNvSpPr>
          <p:nvPr>
            <p:ph type="sldNum" sz="quarter" idx="5"/>
          </p:nvPr>
        </p:nvSpPr>
        <p:spPr/>
        <p:txBody>
          <a:bodyPr/>
          <a:lstStyle/>
          <a:p>
            <a:fld id="{83ABAD83-7439-DE4D-BC2B-3CFEE6A73A8F}" type="slidenum">
              <a:rPr lang="en-US" smtClean="0"/>
              <a:t>17</a:t>
            </a:fld>
            <a:endParaRPr lang="en-US" dirty="0"/>
          </a:p>
        </p:txBody>
      </p:sp>
    </p:spTree>
    <p:extLst>
      <p:ext uri="{BB962C8B-B14F-4D97-AF65-F5344CB8AC3E}">
        <p14:creationId xmlns:p14="http://schemas.microsoft.com/office/powerpoint/2010/main" val="831425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34558"/>
          </a:xfrm>
        </p:spPr>
        <p:txBody>
          <a:bodyPr/>
          <a:lstStyle/>
          <a:p>
            <a:r>
              <a:rPr lang="en-US" sz="900" dirty="0"/>
              <a:t>It’s likely that when you are talking to a client about their retirement income strategy that the conversation is not just about them, but about their entire household.  </a:t>
            </a:r>
          </a:p>
          <a:p>
            <a:endParaRPr lang="en-US" sz="900" dirty="0"/>
          </a:p>
          <a:p>
            <a:r>
              <a:rPr lang="en-US" sz="900" dirty="0"/>
              <a:t>That’s why a second area of Social Security you should have a general understanding of is who else can qualify on for benefits on a clients Social Security record.  Here are a few points to consider:</a:t>
            </a:r>
          </a:p>
          <a:p>
            <a:endParaRPr lang="en-US" sz="900" dirty="0"/>
          </a:p>
          <a:p>
            <a:r>
              <a:rPr lang="en-US" sz="900" dirty="0"/>
              <a:t>Spouses are entitled to as much as one-half of the retired worker’s full benefit, regardless of their own earning record.  Therefore, if an individual’s benefit is less than 50% of their husband’s or wife’s benefits they will receive their benefit plus the difference between that benefit and the spouse’s benefit.  </a:t>
            </a:r>
          </a:p>
          <a:p>
            <a:endParaRPr lang="en-US" sz="900" dirty="0"/>
          </a:p>
          <a:p>
            <a:r>
              <a:rPr lang="en-US" sz="900" dirty="0"/>
              <a:t>Though a former spouse may no longer be a part of their ex’s day-to-day life, their Social Security benefit may be able to support a former husband or wife for the rest of their lives, providing the following conditions are met:</a:t>
            </a:r>
          </a:p>
          <a:p>
            <a:r>
              <a:rPr lang="en-US" sz="900" dirty="0"/>
              <a:t>The marriage lasted 10 years</a:t>
            </a:r>
          </a:p>
          <a:p>
            <a:r>
              <a:rPr lang="en-US" sz="900" dirty="0"/>
              <a:t>The divorce has lasted at least 2 years</a:t>
            </a:r>
          </a:p>
          <a:p>
            <a:r>
              <a:rPr lang="en-US" sz="900" dirty="0"/>
              <a:t>The former spouse is eligible to file for retirement benefits</a:t>
            </a:r>
          </a:p>
          <a:p>
            <a:r>
              <a:rPr lang="en-US" sz="900" dirty="0"/>
              <a:t>The claiming ex-spouse is unmarried</a:t>
            </a:r>
          </a:p>
          <a:p>
            <a:r>
              <a:rPr lang="en-US" sz="900" dirty="0"/>
              <a:t>The claiming ex-spouse is at least 62</a:t>
            </a:r>
          </a:p>
          <a:p>
            <a:r>
              <a:rPr lang="en-US" sz="900" dirty="0"/>
              <a:t>The claiming ex-spouse cannot qualify for a higher benefit on their own earnings record</a:t>
            </a:r>
          </a:p>
          <a:p>
            <a:endParaRPr lang="en-US" sz="900" dirty="0"/>
          </a:p>
          <a:p>
            <a:r>
              <a:rPr lang="en-US" sz="900" dirty="0"/>
              <a:t>If these conditions are met, the ex-spouse may file for spousal benefits (equal to half of their former spouse’s benefit) despite being divorced, even if the divorce was decades ago.</a:t>
            </a:r>
          </a:p>
          <a:p>
            <a:endParaRPr lang="en-US" sz="900" dirty="0"/>
          </a:p>
          <a:p>
            <a:r>
              <a:rPr lang="en-US" sz="900" dirty="0"/>
              <a:t>Unmarried children may also receive benefits if they are younger than 18, or between 18 and 19 but still in high school as a full time student, or </a:t>
            </a:r>
          </a:p>
          <a:p>
            <a:endParaRPr lang="en-US" sz="900" dirty="0"/>
          </a:p>
          <a:p>
            <a:r>
              <a:rPr lang="en-US" sz="900" dirty="0"/>
              <a:t>If the child is age 18 or older and is severely disabled, as long as the disability occurred before age 22.</a:t>
            </a:r>
          </a:p>
        </p:txBody>
      </p:sp>
      <p:sp>
        <p:nvSpPr>
          <p:cNvPr id="4" name="Slide Number Placeholder 3"/>
          <p:cNvSpPr>
            <a:spLocks noGrp="1"/>
          </p:cNvSpPr>
          <p:nvPr>
            <p:ph type="sldNum" sz="quarter" idx="5"/>
          </p:nvPr>
        </p:nvSpPr>
        <p:spPr/>
        <p:txBody>
          <a:bodyPr/>
          <a:lstStyle/>
          <a:p>
            <a:fld id="{83ABAD83-7439-DE4D-BC2B-3CFEE6A73A8F}" type="slidenum">
              <a:rPr lang="en-US" smtClean="0"/>
              <a:t>18</a:t>
            </a:fld>
            <a:endParaRPr lang="en-US" dirty="0"/>
          </a:p>
        </p:txBody>
      </p:sp>
    </p:spTree>
    <p:extLst>
      <p:ext uri="{BB962C8B-B14F-4D97-AF65-F5344CB8AC3E}">
        <p14:creationId xmlns:p14="http://schemas.microsoft.com/office/powerpoint/2010/main" val="149094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4365"/>
          </a:xfrm>
        </p:spPr>
        <p:txBody>
          <a:bodyPr/>
          <a:lstStyle/>
          <a:p>
            <a:r>
              <a:rPr lang="en-US" sz="1000" dirty="0"/>
              <a:t>When considering these household benefits, it’s also important to help your clients consider how their benefits may be utilized by their survivors should they pass away.</a:t>
            </a:r>
          </a:p>
          <a:p>
            <a:endParaRPr lang="en-US" sz="1000" dirty="0"/>
          </a:p>
          <a:p>
            <a:r>
              <a:rPr lang="en-US" sz="1000" dirty="0"/>
              <a:t>When a client dies, their family may be eligible for benefits based on the deceased clients’ work record.  These include:</a:t>
            </a:r>
          </a:p>
          <a:p>
            <a:endParaRPr lang="en-US" sz="1000" dirty="0"/>
          </a:p>
          <a:p>
            <a:r>
              <a:rPr lang="en-US" sz="1000" dirty="0"/>
              <a:t>Widows or widowers.  These spouses can collect reduced benefits beginning at age 60 or of they are disabled, beginning at age 50.  For those widows or widowers who are caring for the deceased client’s child who is younger than 16 or disabled benefits can begin at any age.</a:t>
            </a:r>
          </a:p>
          <a:p>
            <a:endParaRPr lang="en-US" sz="1000" dirty="0"/>
          </a:p>
          <a:p>
            <a:r>
              <a:rPr lang="en-US" sz="1000" dirty="0"/>
              <a:t>Divorced widows and widowers may even qualify for benefits when certain conditions are met.</a:t>
            </a:r>
          </a:p>
          <a:p>
            <a:endParaRPr lang="en-US" sz="1000" dirty="0"/>
          </a:p>
          <a:p>
            <a:r>
              <a:rPr lang="en-US" sz="1000" dirty="0"/>
              <a:t>&lt;&lt;CLICK&gt;&gt; Children may also receive survivor benefits if they are unmarried and under age 18 or between 18 and 19 years old and still in high school full time. Or if they are not married and disabled, as long as the disability occurred before the child turned 22.</a:t>
            </a:r>
          </a:p>
          <a:p>
            <a:endParaRPr lang="en-US" sz="1000" dirty="0"/>
          </a:p>
          <a:p>
            <a:r>
              <a:rPr lang="en-US" sz="1000" dirty="0"/>
              <a:t>The bottom line is, there are a lot of benefits to consider.  You can provide a valuable service to your clients by helping them identify what benefits are available to them and how those benefits will work with the various components of their retirement income plans and life insurance/estate planning considerations and they prepare to make their Social Security decisions.</a:t>
            </a:r>
          </a:p>
          <a:p>
            <a:endParaRPr lang="en-US" sz="1000" dirty="0"/>
          </a:p>
          <a:p>
            <a:r>
              <a:rPr lang="en-US" sz="1000" dirty="0"/>
              <a:t>My friends at Protective Life understand how valuable this service can be and have put together a variety of materials and tools to help you become better educated about Social Security (including the topics we’ve covered today and many others) and how to better serve your clients retirement income planning needs.</a:t>
            </a:r>
          </a:p>
        </p:txBody>
      </p:sp>
      <p:sp>
        <p:nvSpPr>
          <p:cNvPr id="4" name="Slide Number Placeholder 3"/>
          <p:cNvSpPr>
            <a:spLocks noGrp="1"/>
          </p:cNvSpPr>
          <p:nvPr>
            <p:ph type="sldNum" sz="quarter" idx="5"/>
          </p:nvPr>
        </p:nvSpPr>
        <p:spPr/>
        <p:txBody>
          <a:bodyPr/>
          <a:lstStyle/>
          <a:p>
            <a:fld id="{83ABAD83-7439-DE4D-BC2B-3CFEE6A73A8F}" type="slidenum">
              <a:rPr lang="en-US" smtClean="0"/>
              <a:t>19</a:t>
            </a:fld>
            <a:endParaRPr lang="en-US" dirty="0"/>
          </a:p>
        </p:txBody>
      </p:sp>
    </p:spTree>
    <p:extLst>
      <p:ext uri="{BB962C8B-B14F-4D97-AF65-F5344CB8AC3E}">
        <p14:creationId xmlns:p14="http://schemas.microsoft.com/office/powerpoint/2010/main" val="2166879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talking about planning opportunities with Social Security and how Understanding Social Security can help, it’s important to understand why we think Social Security is a critical part of a retirement plan.</a:t>
            </a:r>
          </a:p>
          <a:p>
            <a:endParaRPr lang="en-US" dirty="0"/>
          </a:p>
          <a:p>
            <a:r>
              <a:rPr lang="en-US" dirty="0"/>
              <a:t>Social Security is important because it is a highly relevant topic to almost everyone.</a:t>
            </a:r>
          </a:p>
          <a:p>
            <a:endParaRPr lang="en-US" dirty="0"/>
          </a:p>
          <a:p>
            <a:r>
              <a:rPr lang="en-US" dirty="0"/>
              <a:t>Nearly all working Americans are entitled to receive some retirement benefits through the Social Security program, which covers an estimated 97% of Americans, regardless of their income bracket or professional background.  Given the growing complexity of this program, and the sizeable audience who cares, it should come as no surprise that many will need guidance regarding their benefits.</a:t>
            </a:r>
          </a:p>
          <a:p>
            <a:endParaRPr lang="en-US" dirty="0"/>
          </a:p>
          <a:p>
            <a:r>
              <a:rPr lang="en-US" dirty="0"/>
              <a:t>&lt;&lt;CLICK&gt;&gt; Next, Social Security is an important part of a retirement income plan, because benefits can be more substantial than you think.  As I mentioned before, by not factoring Social Security into a retirement income plan, you could be ignoring the equivalent of a million dollar asset.</a:t>
            </a:r>
          </a:p>
        </p:txBody>
      </p:sp>
      <p:sp>
        <p:nvSpPr>
          <p:cNvPr id="4" name="Slide Number Placeholder 3"/>
          <p:cNvSpPr>
            <a:spLocks noGrp="1"/>
          </p:cNvSpPr>
          <p:nvPr>
            <p:ph type="sldNum" sz="quarter" idx="5"/>
          </p:nvPr>
        </p:nvSpPr>
        <p:spPr/>
        <p:txBody>
          <a:bodyPr/>
          <a:lstStyle/>
          <a:p>
            <a:fld id="{83ABAD83-7439-DE4D-BC2B-3CFEE6A73A8F}" type="slidenum">
              <a:rPr lang="en-US" smtClean="0"/>
              <a:t>2</a:t>
            </a:fld>
            <a:endParaRPr lang="en-US" dirty="0"/>
          </a:p>
        </p:txBody>
      </p:sp>
    </p:spTree>
    <p:extLst>
      <p:ext uri="{BB962C8B-B14F-4D97-AF65-F5344CB8AC3E}">
        <p14:creationId xmlns:p14="http://schemas.microsoft.com/office/powerpoint/2010/main" val="180340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think you will retire, but then still work? </a:t>
            </a:r>
          </a:p>
          <a:p>
            <a:endParaRPr lang="en-US" dirty="0"/>
          </a:p>
          <a:p>
            <a:r>
              <a:rPr lang="en-US" dirty="0"/>
              <a:t>The good news is, you can continue to work and still receive Social Security benefits, but there may be limits, depending on your age.</a:t>
            </a:r>
          </a:p>
          <a:p>
            <a:endParaRPr lang="en-US" dirty="0"/>
          </a:p>
          <a:p>
            <a:r>
              <a:rPr lang="en-US" dirty="0"/>
              <a:t>Your earnings during and after the month you reach full retirement age will not reduce your Social Security benefits. BUT, if you work and decide to take benefits before full retirement age, your benefits will be significantly reduced. In this case, you not only need to consider the discount for taking benefits early, but also the fact that earnings limit reductions can reduce your benefit even more. </a:t>
            </a:r>
          </a:p>
          <a:p>
            <a:r>
              <a:rPr lang="en-US" dirty="0"/>
              <a:t>&lt;&lt;CLICK&gt;&gt;</a:t>
            </a:r>
          </a:p>
        </p:txBody>
      </p:sp>
      <p:sp>
        <p:nvSpPr>
          <p:cNvPr id="4" name="Slide Number Placeholder 3"/>
          <p:cNvSpPr>
            <a:spLocks noGrp="1"/>
          </p:cNvSpPr>
          <p:nvPr>
            <p:ph type="sldNum" sz="quarter" idx="5"/>
          </p:nvPr>
        </p:nvSpPr>
        <p:spPr/>
        <p:txBody>
          <a:bodyPr/>
          <a:lstStyle/>
          <a:p>
            <a:fld id="{83ABAD83-7439-DE4D-BC2B-3CFEE6A73A8F}" type="slidenum">
              <a:rPr lang="en-US" smtClean="0"/>
              <a:t>20</a:t>
            </a:fld>
            <a:endParaRPr lang="en-US" dirty="0"/>
          </a:p>
        </p:txBody>
      </p:sp>
    </p:spTree>
    <p:extLst>
      <p:ext uri="{BB962C8B-B14F-4D97-AF65-F5344CB8AC3E}">
        <p14:creationId xmlns:p14="http://schemas.microsoft.com/office/powerpoint/2010/main" val="4294117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…those</a:t>
            </a:r>
            <a:r>
              <a:rPr lang="en-US" dirty="0"/>
              <a:t> who claim benefits prior to their full retirement age, while still earning wages, are subject to an earnings limit test. Here’s how it works, your benefit will be reduced $1 for every $2 you earn above the earnings limit. In 2024, the earnings limit is $</a:t>
            </a:r>
            <a:r>
              <a:rPr lang="en-US" b="0" i="0" dirty="0">
                <a:solidFill>
                  <a:srgbClr val="222222"/>
                </a:solidFill>
                <a:effectLst/>
                <a:latin typeface="ProximaNova-Regular"/>
              </a:rPr>
              <a:t>22,320</a:t>
            </a:r>
            <a:r>
              <a:rPr lang="en-US" dirty="0"/>
              <a:t>.</a:t>
            </a:r>
          </a:p>
          <a:p>
            <a:r>
              <a:rPr lang="en-US" dirty="0"/>
              <a:t> </a:t>
            </a:r>
          </a:p>
          <a:p>
            <a:r>
              <a:rPr lang="en-US" dirty="0"/>
              <a:t>The earnings limit can have a significant impact on the amount of your benefits, and this is another important issue you’ll want to consider if you plan to take your benefits before your full retirement age.</a:t>
            </a:r>
          </a:p>
          <a:p>
            <a:endParaRPr lang="en-US" dirty="0"/>
          </a:p>
          <a:p>
            <a:r>
              <a:rPr lang="en-US" dirty="0"/>
              <a:t>&lt;&lt;CLICK&gt;&gt;</a:t>
            </a:r>
          </a:p>
        </p:txBody>
      </p:sp>
      <p:sp>
        <p:nvSpPr>
          <p:cNvPr id="4" name="Slide Number Placeholder 3"/>
          <p:cNvSpPr>
            <a:spLocks noGrp="1"/>
          </p:cNvSpPr>
          <p:nvPr>
            <p:ph type="sldNum" sz="quarter" idx="5"/>
          </p:nvPr>
        </p:nvSpPr>
        <p:spPr/>
        <p:txBody>
          <a:bodyPr/>
          <a:lstStyle/>
          <a:p>
            <a:fld id="{83ABAD83-7439-DE4D-BC2B-3CFEE6A73A8F}" type="slidenum">
              <a:rPr lang="en-US" smtClean="0"/>
              <a:t>21</a:t>
            </a:fld>
            <a:endParaRPr lang="en-US" dirty="0"/>
          </a:p>
        </p:txBody>
      </p:sp>
    </p:spTree>
    <p:extLst>
      <p:ext uri="{BB962C8B-B14F-4D97-AF65-F5344CB8AC3E}">
        <p14:creationId xmlns:p14="http://schemas.microsoft.com/office/powerpoint/2010/main" val="271010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Social Security Administration reports that about 40% of its recipients pay taxes on their retirement benefits, it’s likely that many of you in this room will.  If you will be receiving full benefits from two wage-earners’ records or will be receiving additional retirement income from other sources, it’s possible that your benefits will be taxable.</a:t>
            </a:r>
          </a:p>
          <a:p>
            <a:endParaRPr lang="en-US" dirty="0"/>
          </a:p>
          <a:p>
            <a:r>
              <a:rPr lang="en-US" dirty="0"/>
              <a:t>The next several slides discuss tax concepts in retirement. This information is for educational purposes only. Please note that neither Protective Life nor its representatives offer legal or tax advice. You should consult with your legal or tax advisor regarding your individual situation before making any tax-related decisions.</a:t>
            </a:r>
          </a:p>
          <a:p>
            <a:endParaRPr lang="en-US" dirty="0"/>
          </a:p>
          <a:p>
            <a:r>
              <a:rPr lang="en-US" dirty="0"/>
              <a:t> &lt;&lt;CLICK&gt;&gt;</a:t>
            </a:r>
          </a:p>
        </p:txBody>
      </p:sp>
      <p:sp>
        <p:nvSpPr>
          <p:cNvPr id="4" name="Slide Number Placeholder 3"/>
          <p:cNvSpPr>
            <a:spLocks noGrp="1"/>
          </p:cNvSpPr>
          <p:nvPr>
            <p:ph type="sldNum" sz="quarter" idx="5"/>
          </p:nvPr>
        </p:nvSpPr>
        <p:spPr/>
        <p:txBody>
          <a:bodyPr/>
          <a:lstStyle/>
          <a:p>
            <a:fld id="{83ABAD83-7439-DE4D-BC2B-3CFEE6A73A8F}" type="slidenum">
              <a:rPr lang="en-US" smtClean="0"/>
              <a:t>22</a:t>
            </a:fld>
            <a:endParaRPr lang="en-US" dirty="0"/>
          </a:p>
        </p:txBody>
      </p:sp>
    </p:spTree>
    <p:extLst>
      <p:ext uri="{BB962C8B-B14F-4D97-AF65-F5344CB8AC3E}">
        <p14:creationId xmlns:p14="http://schemas.microsoft.com/office/powerpoint/2010/main" val="3039826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BAD83-7439-DE4D-BC2B-3CFEE6A73A8F}" type="slidenum">
              <a:rPr lang="en-US" smtClean="0"/>
              <a:t>23</a:t>
            </a:fld>
            <a:endParaRPr lang="en-US" dirty="0"/>
          </a:p>
        </p:txBody>
      </p:sp>
    </p:spTree>
    <p:extLst>
      <p:ext uri="{BB962C8B-B14F-4D97-AF65-F5344CB8AC3E}">
        <p14:creationId xmlns:p14="http://schemas.microsoft.com/office/powerpoint/2010/main" val="1019451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how much of your benefits are taxable depends on your other sources of income.  The formula to determine whether you need to pay taxes on your benefits is available in your workbook on page 11. This calculation will need to be made each year when your tax return is prepared. By adding up all of your “provisional income”, you can determine the amount of taxes you will owe. Provisional income includes pensions, investments, any non-reportable income and other exclusions to income and HALF of your social security benefits. </a:t>
            </a:r>
          </a:p>
          <a:p>
            <a:endParaRPr lang="en-US" dirty="0"/>
          </a:p>
          <a:p>
            <a:endParaRPr lang="en-US" dirty="0"/>
          </a:p>
          <a:p>
            <a:r>
              <a:rPr lang="en-US" dirty="0"/>
              <a:t>&lt;&lt;CLICK&gt;&gt;</a:t>
            </a:r>
          </a:p>
        </p:txBody>
      </p:sp>
      <p:sp>
        <p:nvSpPr>
          <p:cNvPr id="4" name="Slide Number Placeholder 3"/>
          <p:cNvSpPr>
            <a:spLocks noGrp="1"/>
          </p:cNvSpPr>
          <p:nvPr>
            <p:ph type="sldNum" sz="quarter" idx="5"/>
          </p:nvPr>
        </p:nvSpPr>
        <p:spPr/>
        <p:txBody>
          <a:bodyPr/>
          <a:lstStyle/>
          <a:p>
            <a:fld id="{83ABAD83-7439-DE4D-BC2B-3CFEE6A73A8F}" type="slidenum">
              <a:rPr lang="en-US" smtClean="0"/>
              <a:t>24</a:t>
            </a:fld>
            <a:endParaRPr lang="en-US" dirty="0"/>
          </a:p>
        </p:txBody>
      </p:sp>
    </p:spTree>
    <p:extLst>
      <p:ext uri="{BB962C8B-B14F-4D97-AF65-F5344CB8AC3E}">
        <p14:creationId xmlns:p14="http://schemas.microsoft.com/office/powerpoint/2010/main" val="3145854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will shows you how much is actually taxable. You may notice that based on these amounts &lt;&lt;POINT TO SLIDE&gt;&gt; it is likely that most of you will pay taxes on at least some of your benefits. But the good news is that the maximum amount of benefits subject to taxes is 85%. </a:t>
            </a:r>
          </a:p>
          <a:p>
            <a:endParaRPr lang="en-US" dirty="0"/>
          </a:p>
          <a:p>
            <a:r>
              <a:rPr lang="en-US" dirty="0"/>
              <a:t>If your provisional income is $32,000 or less for joint filers ($25,000 for single  filers), Social Security benefits are free of Federal taxation, although state taxes may still apply.</a:t>
            </a:r>
          </a:p>
          <a:p>
            <a:endParaRPr lang="en-US" dirty="0"/>
          </a:p>
          <a:p>
            <a:r>
              <a:rPr lang="en-US" dirty="0"/>
              <a:t>If your provisional income is between $32,000 and $44,000 ($25,000 and $34,000 for single filers), up to 50% of Social Security benefits must be reported on Form 1040.</a:t>
            </a:r>
          </a:p>
          <a:p>
            <a:endParaRPr lang="en-US" dirty="0"/>
          </a:p>
          <a:p>
            <a:r>
              <a:rPr lang="en-US" dirty="0"/>
              <a:t>If your provisional income is greater than $44,000 ($34,000 for single  filers), up to 85% of the benefits will be taxed as ordinary income.</a:t>
            </a:r>
          </a:p>
          <a:p>
            <a:endParaRPr lang="en-US" dirty="0"/>
          </a:p>
          <a:p>
            <a:endParaRPr lang="en-US" dirty="0"/>
          </a:p>
          <a:p>
            <a:r>
              <a:rPr lang="en-US" dirty="0"/>
              <a:t>&lt;&lt;CLICK&gt;&gt;</a:t>
            </a:r>
          </a:p>
        </p:txBody>
      </p:sp>
      <p:sp>
        <p:nvSpPr>
          <p:cNvPr id="4" name="Slide Number Placeholder 3"/>
          <p:cNvSpPr>
            <a:spLocks noGrp="1"/>
          </p:cNvSpPr>
          <p:nvPr>
            <p:ph type="sldNum" sz="quarter" idx="5"/>
          </p:nvPr>
        </p:nvSpPr>
        <p:spPr/>
        <p:txBody>
          <a:bodyPr/>
          <a:lstStyle/>
          <a:p>
            <a:fld id="{83ABAD83-7439-DE4D-BC2B-3CFEE6A73A8F}" type="slidenum">
              <a:rPr lang="en-US" smtClean="0"/>
              <a:t>25</a:t>
            </a:fld>
            <a:endParaRPr lang="en-US" dirty="0"/>
          </a:p>
        </p:txBody>
      </p:sp>
    </p:spTree>
    <p:extLst>
      <p:ext uri="{BB962C8B-B14F-4D97-AF65-F5344CB8AC3E}">
        <p14:creationId xmlns:p14="http://schemas.microsoft.com/office/powerpoint/2010/main" val="345935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instances in which a worker earned income but did not pay into the Social Security system, but will receive a government pension instead. For example, state employees, teachers, firefighters and police. </a:t>
            </a:r>
          </a:p>
          <a:p>
            <a:endParaRPr lang="en-US" dirty="0"/>
          </a:p>
          <a:p>
            <a:r>
              <a:rPr lang="en-US" dirty="0"/>
              <a:t>For those of you who have worked in government jobs in which you have are eligible for a government pension, your Social Security benefit may be decreased. This is referred to as the Windfall Elimination Provision. </a:t>
            </a:r>
          </a:p>
          <a:p>
            <a:endParaRPr lang="en-US" dirty="0"/>
          </a:p>
          <a:p>
            <a:r>
              <a:rPr lang="en-US" dirty="0"/>
              <a:t>Likewise, if you are planning on collecting a spousal benefit, that benefit may be reduced if you are entitled to a government pension. </a:t>
            </a:r>
          </a:p>
          <a:p>
            <a:r>
              <a:rPr lang="en-US" dirty="0"/>
              <a:t>Let’s take a closer look at both.</a:t>
            </a:r>
          </a:p>
        </p:txBody>
      </p:sp>
      <p:sp>
        <p:nvSpPr>
          <p:cNvPr id="4" name="Slide Number Placeholder 3"/>
          <p:cNvSpPr>
            <a:spLocks noGrp="1"/>
          </p:cNvSpPr>
          <p:nvPr>
            <p:ph type="sldNum" sz="quarter" idx="5"/>
          </p:nvPr>
        </p:nvSpPr>
        <p:spPr/>
        <p:txBody>
          <a:bodyPr/>
          <a:lstStyle/>
          <a:p>
            <a:fld id="{83ABAD83-7439-DE4D-BC2B-3CFEE6A73A8F}" type="slidenum">
              <a:rPr lang="en-US" smtClean="0"/>
              <a:t>26</a:t>
            </a:fld>
            <a:endParaRPr lang="en-US" dirty="0"/>
          </a:p>
        </p:txBody>
      </p:sp>
    </p:spTree>
    <p:extLst>
      <p:ext uri="{BB962C8B-B14F-4D97-AF65-F5344CB8AC3E}">
        <p14:creationId xmlns:p14="http://schemas.microsoft.com/office/powerpoint/2010/main" val="3602571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Windfall Elimination Provision applies to workers who have worked in two different systems over the course of their career, making them eligible for a Social Security retirement benefit AND a government pension. </a:t>
            </a:r>
          </a:p>
          <a:p>
            <a:endParaRPr lang="en-US" dirty="0"/>
          </a:p>
          <a:p>
            <a:r>
              <a:rPr lang="en-US" dirty="0"/>
              <a:t>The Social Security administration uses a formula to determine what the reduction in benefits may be, based on the pension and social security benefit amounts are. You can view the calculator at ssa.gov.</a:t>
            </a:r>
          </a:p>
          <a:p>
            <a:endParaRPr lang="en-US" dirty="0"/>
          </a:p>
          <a:p>
            <a:r>
              <a:rPr lang="en-US" dirty="0"/>
              <a:t>Keep in mind, if you are in this situation, your benefits could be significantly reduced, by up to $</a:t>
            </a:r>
            <a:r>
              <a:rPr lang="en-US" b="0" i="0" dirty="0">
                <a:solidFill>
                  <a:srgbClr val="222222"/>
                </a:solidFill>
                <a:effectLst/>
                <a:latin typeface="ProximaNova-Regular"/>
              </a:rPr>
              <a:t>587</a:t>
            </a:r>
            <a:r>
              <a:rPr lang="en-US" dirty="0"/>
              <a:t> in 2023. </a:t>
            </a:r>
          </a:p>
          <a:p>
            <a:endParaRPr lang="en-US" dirty="0"/>
          </a:p>
          <a:p>
            <a:r>
              <a:rPr lang="en-US" dirty="0"/>
              <a:t>Also, if you have 30 years of earnings contributing to Social Security, no reduction would be taken.</a:t>
            </a:r>
          </a:p>
        </p:txBody>
      </p:sp>
      <p:sp>
        <p:nvSpPr>
          <p:cNvPr id="4" name="Slide Number Placeholder 3"/>
          <p:cNvSpPr>
            <a:spLocks noGrp="1"/>
          </p:cNvSpPr>
          <p:nvPr>
            <p:ph type="sldNum" sz="quarter" idx="5"/>
          </p:nvPr>
        </p:nvSpPr>
        <p:spPr/>
        <p:txBody>
          <a:bodyPr/>
          <a:lstStyle/>
          <a:p>
            <a:fld id="{83ABAD83-7439-DE4D-BC2B-3CFEE6A73A8F}" type="slidenum">
              <a:rPr lang="en-US" smtClean="0"/>
              <a:t>27</a:t>
            </a:fld>
            <a:endParaRPr lang="en-US" dirty="0"/>
          </a:p>
        </p:txBody>
      </p:sp>
    </p:spTree>
    <p:extLst>
      <p:ext uri="{BB962C8B-B14F-4D97-AF65-F5344CB8AC3E}">
        <p14:creationId xmlns:p14="http://schemas.microsoft.com/office/powerpoint/2010/main" val="3924497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government pension is similar, but it specifically reduces Spousal benefits (including widows/widowers benefits) if the person collecting the spousal benefit also has a government pension. The reduction in benefits is 2/3 of the pension amount. </a:t>
            </a:r>
          </a:p>
          <a:p>
            <a:endParaRPr lang="en-US" dirty="0"/>
          </a:p>
          <a:p>
            <a:r>
              <a:rPr lang="en-US" dirty="0"/>
              <a:t>For example, if your spousal benefit is $1200 a month, and you collect a government pension of $900 a month, the GPO would adjust your Social Security spousal benefit by deduction 2/3 of your pension, or $600 from your benefit. So your adjusted Social Security spousal benefit would be $600 (you would still collect your $900 monthly government pension).</a:t>
            </a:r>
          </a:p>
        </p:txBody>
      </p:sp>
      <p:sp>
        <p:nvSpPr>
          <p:cNvPr id="4" name="Slide Number Placeholder 3"/>
          <p:cNvSpPr>
            <a:spLocks noGrp="1"/>
          </p:cNvSpPr>
          <p:nvPr>
            <p:ph type="sldNum" sz="quarter" idx="5"/>
          </p:nvPr>
        </p:nvSpPr>
        <p:spPr/>
        <p:txBody>
          <a:bodyPr/>
          <a:lstStyle/>
          <a:p>
            <a:fld id="{83ABAD83-7439-DE4D-BC2B-3CFEE6A73A8F}" type="slidenum">
              <a:rPr lang="en-US" smtClean="0"/>
              <a:t>28</a:t>
            </a:fld>
            <a:endParaRPr lang="en-US" dirty="0"/>
          </a:p>
        </p:txBody>
      </p:sp>
    </p:spTree>
    <p:extLst>
      <p:ext uri="{BB962C8B-B14F-4D97-AF65-F5344CB8AC3E}">
        <p14:creationId xmlns:p14="http://schemas.microsoft.com/office/powerpoint/2010/main" val="3231618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69727"/>
          </a:xfrm>
        </p:spPr>
        <p:txBody>
          <a:bodyPr/>
          <a:lstStyle/>
          <a:p>
            <a:r>
              <a:rPr lang="en-US" dirty="0"/>
              <a:t>Protective </a:t>
            </a:r>
            <a:r>
              <a:rPr lang="en-US" b="0" i="0" dirty="0">
                <a:solidFill>
                  <a:srgbClr val="222222"/>
                </a:solidFill>
                <a:effectLst/>
                <a:latin typeface="ProximaNova-Regular"/>
              </a:rPr>
              <a:t>refers </a:t>
            </a:r>
            <a:r>
              <a:rPr lang="en-US" dirty="0"/>
              <a:t>to Protective Life Insurance Company and its affiliates, including Protective Life and Annuity Insurance Company. “Understanding Social Security” offered by Protective Life Insurance Company in all states except New York and in New York by Protective Life and Annuity Insurance Company. PLICO is located in Nashville, TN. PLAIC is located in Birmingham, AL. </a:t>
            </a:r>
          </a:p>
          <a:p>
            <a:endParaRPr lang="en-US" dirty="0"/>
          </a:p>
          <a:p>
            <a:r>
              <a:rPr lang="en-US" b="0" i="0" dirty="0">
                <a:solidFill>
                  <a:srgbClr val="222222"/>
                </a:solidFill>
                <a:effectLst/>
                <a:latin typeface="ProximaNova-Regular"/>
              </a:rPr>
              <a:t>Protective® is a registered trademark of PLICO. The Protective trademarks, logos, and service marks are property of PLICO and are protected by copyright, trademark, and/or other proprietary rights and laws.</a:t>
            </a:r>
            <a:endParaRPr lang="en-US" dirty="0"/>
          </a:p>
          <a:p>
            <a:endParaRPr lang="en-US" dirty="0"/>
          </a:p>
          <a:p>
            <a:r>
              <a:rPr lang="en-US" dirty="0"/>
              <a:t>This presentation contains educational information about the Social Security program and is not intended to promote any products or services offered by Protective Life.</a:t>
            </a:r>
          </a:p>
          <a:p>
            <a:endParaRPr lang="en-US" dirty="0"/>
          </a:p>
          <a:p>
            <a:r>
              <a:rPr lang="en-US" dirty="0"/>
              <a:t>These materials contain statements regarding the availability of and details surrounding the Social Security and Medicare programs. These statements represent only our current understanding of Social Security and Medicare in general and are not to be considered financial, legal or tax advice by consumers. Details of the Social Security and Medicare programs are subject to change at any time. Neither Protective Life nor its representatives offer financial, legal or tax advice. Consumers should consult with their legal or tax advisor regarding their individual situations before making any tax related decisions.</a:t>
            </a:r>
          </a:p>
        </p:txBody>
      </p:sp>
      <p:sp>
        <p:nvSpPr>
          <p:cNvPr id="4" name="Slide Number Placeholder 3"/>
          <p:cNvSpPr>
            <a:spLocks noGrp="1"/>
          </p:cNvSpPr>
          <p:nvPr>
            <p:ph type="sldNum" sz="quarter" idx="5"/>
          </p:nvPr>
        </p:nvSpPr>
        <p:spPr/>
        <p:txBody>
          <a:bodyPr/>
          <a:lstStyle/>
          <a:p>
            <a:fld id="{83ABAD83-7439-DE4D-BC2B-3CFEE6A73A8F}" type="slidenum">
              <a:rPr lang="en-US" smtClean="0"/>
              <a:t>29</a:t>
            </a:fld>
            <a:endParaRPr lang="en-US" dirty="0"/>
          </a:p>
        </p:txBody>
      </p:sp>
    </p:spTree>
    <p:extLst>
      <p:ext uri="{BB962C8B-B14F-4D97-AF65-F5344CB8AC3E}">
        <p14:creationId xmlns:p14="http://schemas.microsoft.com/office/powerpoint/2010/main" val="232377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this point, meet Sam and Sue Spencer.  The Spencer's are probably a lot like your typical clients: Sam is a life-long, high wage earning individual, which means he has always paid the maximum amount toward FICA. Sue stayed at home, and never earned an income of her own.  </a:t>
            </a:r>
          </a:p>
          <a:p>
            <a:endParaRPr lang="en-US" dirty="0"/>
          </a:p>
          <a:p>
            <a:r>
              <a:rPr lang="en-US" dirty="0"/>
              <a:t>&lt;&lt;CLICK&gt;&gt; Sam and Sue filed to receive Social Security retirement benefits at age 67 and learned that Sam can expect to receive the new maximum benefit of $</a:t>
            </a:r>
            <a:r>
              <a:rPr lang="en-US" b="0" i="0" dirty="0">
                <a:solidFill>
                  <a:srgbClr val="222222"/>
                </a:solidFill>
                <a:effectLst/>
                <a:latin typeface="ProximaNova-Regular"/>
              </a:rPr>
              <a:t>3,822</a:t>
            </a:r>
            <a:r>
              <a:rPr lang="en-US" dirty="0"/>
              <a:t> per month, &lt;&lt;CLICK&gt;&gt; while Sue can expect to receive a spousal benefit of $</a:t>
            </a:r>
            <a:r>
              <a:rPr lang="en-US" b="0" i="0" dirty="0">
                <a:solidFill>
                  <a:srgbClr val="222222"/>
                </a:solidFill>
                <a:effectLst/>
                <a:latin typeface="ProximaNova-Regular"/>
              </a:rPr>
              <a:t>1,911</a:t>
            </a:r>
            <a:r>
              <a:rPr lang="en-US" dirty="0"/>
              <a:t> per month </a:t>
            </a:r>
          </a:p>
          <a:p>
            <a:endParaRPr lang="en-US" dirty="0"/>
          </a:p>
          <a:p>
            <a:r>
              <a:rPr lang="en-US" dirty="0"/>
              <a:t>&lt;&lt;CLICK&gt;&gt; for a combined annual income of </a:t>
            </a:r>
            <a:r>
              <a:rPr lang="en-US" b="0" i="0" dirty="0">
                <a:solidFill>
                  <a:srgbClr val="222222"/>
                </a:solidFill>
                <a:effectLst/>
                <a:latin typeface="ProximaNova-Regular"/>
              </a:rPr>
              <a:t>$68,796</a:t>
            </a:r>
            <a:r>
              <a:rPr lang="en-US" dirty="0"/>
              <a:t>.  </a:t>
            </a:r>
          </a:p>
          <a:p>
            <a:endParaRPr lang="en-US" dirty="0"/>
          </a:p>
          <a:p>
            <a:r>
              <a:rPr lang="en-US" dirty="0"/>
              <a:t>&lt;&lt;CLICK to NEXT SLIDE&gt;&gt;</a:t>
            </a:r>
          </a:p>
        </p:txBody>
      </p:sp>
      <p:sp>
        <p:nvSpPr>
          <p:cNvPr id="4" name="Slide Number Placeholder 3"/>
          <p:cNvSpPr>
            <a:spLocks noGrp="1"/>
          </p:cNvSpPr>
          <p:nvPr>
            <p:ph type="sldNum" sz="quarter" idx="5"/>
          </p:nvPr>
        </p:nvSpPr>
        <p:spPr/>
        <p:txBody>
          <a:bodyPr/>
          <a:lstStyle/>
          <a:p>
            <a:fld id="{83ABAD83-7439-DE4D-BC2B-3CFEE6A73A8F}" type="slidenum">
              <a:rPr lang="en-US" smtClean="0"/>
              <a:t>3</a:t>
            </a:fld>
            <a:endParaRPr lang="en-US" dirty="0"/>
          </a:p>
        </p:txBody>
      </p:sp>
    </p:spTree>
    <p:extLst>
      <p:ext uri="{BB962C8B-B14F-4D97-AF65-F5344CB8AC3E}">
        <p14:creationId xmlns:p14="http://schemas.microsoft.com/office/powerpoint/2010/main" val="976446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thank you for your attention. I hope you’ve enjoyed learning about Social Security. Questions?</a:t>
            </a:r>
          </a:p>
        </p:txBody>
      </p:sp>
      <p:sp>
        <p:nvSpPr>
          <p:cNvPr id="4" name="Slide Number Placeholder 3"/>
          <p:cNvSpPr>
            <a:spLocks noGrp="1"/>
          </p:cNvSpPr>
          <p:nvPr>
            <p:ph type="sldNum" sz="quarter" idx="5"/>
          </p:nvPr>
        </p:nvSpPr>
        <p:spPr/>
        <p:txBody>
          <a:bodyPr/>
          <a:lstStyle/>
          <a:p>
            <a:fld id="{83ABAD83-7439-DE4D-BC2B-3CFEE6A73A8F}" type="slidenum">
              <a:rPr lang="en-US" smtClean="0"/>
              <a:t>30</a:t>
            </a:fld>
            <a:endParaRPr lang="en-US" dirty="0"/>
          </a:p>
        </p:txBody>
      </p:sp>
    </p:spTree>
    <p:extLst>
      <p:ext uri="{BB962C8B-B14F-4D97-AF65-F5344CB8AC3E}">
        <p14:creationId xmlns:p14="http://schemas.microsoft.com/office/powerpoint/2010/main" val="1852203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BAD83-7439-DE4D-BC2B-3CFEE6A73A8F}" type="slidenum">
              <a:rPr lang="en-US" smtClean="0"/>
              <a:t>31</a:t>
            </a:fld>
            <a:endParaRPr lang="en-US" dirty="0"/>
          </a:p>
        </p:txBody>
      </p:sp>
    </p:spTree>
    <p:extLst>
      <p:ext uri="{BB962C8B-B14F-4D97-AF65-F5344CB8AC3E}">
        <p14:creationId xmlns:p14="http://schemas.microsoft.com/office/powerpoint/2010/main" val="254113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consider what amount of assets Sue and Sam would need to have invested to create this same income stream using a 4% systematic withdrawal strategy, it would be over $1 million. </a:t>
            </a:r>
          </a:p>
          <a:p>
            <a:endParaRPr lang="en-US" dirty="0"/>
          </a:p>
          <a:p>
            <a:r>
              <a:rPr lang="en-US" dirty="0"/>
              <a:t>If you found an asset of this magnitude in a client’s portfolio, you would definitely want to include this information in their financial plan, wouldn’t you?</a:t>
            </a:r>
          </a:p>
        </p:txBody>
      </p:sp>
      <p:sp>
        <p:nvSpPr>
          <p:cNvPr id="4" name="Slide Number Placeholder 3"/>
          <p:cNvSpPr>
            <a:spLocks noGrp="1"/>
          </p:cNvSpPr>
          <p:nvPr>
            <p:ph type="sldNum" sz="quarter" idx="5"/>
          </p:nvPr>
        </p:nvSpPr>
        <p:spPr/>
        <p:txBody>
          <a:bodyPr/>
          <a:lstStyle/>
          <a:p>
            <a:fld id="{83ABAD83-7439-DE4D-BC2B-3CFEE6A73A8F}" type="slidenum">
              <a:rPr lang="en-US" smtClean="0"/>
              <a:t>4</a:t>
            </a:fld>
            <a:endParaRPr lang="en-US" dirty="0"/>
          </a:p>
        </p:txBody>
      </p:sp>
    </p:spTree>
    <p:extLst>
      <p:ext uri="{BB962C8B-B14F-4D97-AF65-F5344CB8AC3E}">
        <p14:creationId xmlns:p14="http://schemas.microsoft.com/office/powerpoint/2010/main" val="404516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78519"/>
          </a:xfrm>
        </p:spPr>
        <p:txBody>
          <a:bodyPr/>
          <a:lstStyle/>
          <a:p>
            <a:r>
              <a:rPr lang="en-US" sz="1000" dirty="0"/>
              <a:t>Even though Social Security benefits can provide a relatively substantial amount of retirement income, many financial professionals report that they treat them as a non-factor in their clients retirement income plans and simply consider any benefits their clients receive from the program as excess funds their clients can spend as they see fit.</a:t>
            </a:r>
          </a:p>
          <a:p>
            <a:endParaRPr lang="en-US" sz="1000" dirty="0"/>
          </a:p>
          <a:p>
            <a:r>
              <a:rPr lang="en-US" sz="1000" dirty="0"/>
              <a:t>This approach is a result of two main issues:</a:t>
            </a:r>
          </a:p>
          <a:p>
            <a:endParaRPr lang="en-US" sz="1000" dirty="0"/>
          </a:p>
          <a:p>
            <a:r>
              <a:rPr lang="en-US" sz="1000" dirty="0"/>
              <a:t>&lt;&lt;CLICK&gt;&gt; We can’t depend on it.   When I mention Social Security, what is the first thing you think of? &lt;&lt;allow audience to answer- looking for the answer of “insolvency” or something similar?&gt;&gt;.  That’s right- many people immediately lean toward the program’s insolvency or the general perception that it is going bankrupt and because of this fear, simply prefer to not depend on the benefits to be there. </a:t>
            </a:r>
          </a:p>
          <a:p>
            <a:r>
              <a:rPr lang="en-US" sz="1000" dirty="0"/>
              <a:t>	</a:t>
            </a:r>
          </a:p>
          <a:p>
            <a:r>
              <a:rPr lang="en-US" sz="1000" dirty="0"/>
              <a:t>and</a:t>
            </a:r>
          </a:p>
          <a:p>
            <a:endParaRPr lang="en-US" sz="1000" dirty="0"/>
          </a:p>
          <a:p>
            <a:r>
              <a:rPr lang="en-US" sz="1000" dirty="0"/>
              <a:t>2. &lt;&lt;CLICK&gt;&gt; You don’t know enough about it. Social Security is a complex topic that presents some of the most crucial financial decisions your clients will make in their lifetime. You may feel like you don’t know enough about Social Security or the decisions involved with taking benefits to offer advice. I’m here to tell you that you don’t have to be an expert in order to offer assistance to your clients.  By educating yourself about  some of the major decisions that need to be made, options that are available and potential pitfalls to look out for, you can help your client identify the key considerations that may affect their individual situation.  Once you’ve identified these issues, there are a plethora of resources available to your clients from the Social Security Administration to help them with the more intricate details and the actual filing process.  Your role is simply to help prepare them for the process and to identify how the benefits they receive will integrate with the rest of their retirement income plan.</a:t>
            </a:r>
          </a:p>
        </p:txBody>
      </p:sp>
      <p:sp>
        <p:nvSpPr>
          <p:cNvPr id="4" name="Slide Number Placeholder 3"/>
          <p:cNvSpPr>
            <a:spLocks noGrp="1"/>
          </p:cNvSpPr>
          <p:nvPr>
            <p:ph type="sldNum" sz="quarter" idx="5"/>
          </p:nvPr>
        </p:nvSpPr>
        <p:spPr/>
        <p:txBody>
          <a:bodyPr/>
          <a:lstStyle/>
          <a:p>
            <a:fld id="{83ABAD83-7439-DE4D-BC2B-3CFEE6A73A8F}" type="slidenum">
              <a:rPr lang="en-US" smtClean="0"/>
              <a:t>5</a:t>
            </a:fld>
            <a:endParaRPr lang="en-US" dirty="0"/>
          </a:p>
        </p:txBody>
      </p:sp>
    </p:spTree>
    <p:extLst>
      <p:ext uri="{BB962C8B-B14F-4D97-AF65-F5344CB8AC3E}">
        <p14:creationId xmlns:p14="http://schemas.microsoft.com/office/powerpoint/2010/main" val="131643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you more familiar with Social Security.   We’ll start with the fundamentals: how Social Security works.  </a:t>
            </a:r>
          </a:p>
          <a:p>
            <a:endParaRPr lang="en-US" dirty="0"/>
          </a:p>
          <a:p>
            <a:r>
              <a:rPr lang="en-US" dirty="0"/>
              <a:t>Social Security is what I like to call a “pay as you go” system, meaning the money you pay in taxes is not held in a personal account for you to use at retirement, instead it is used right now to pay people who are currently receiving benefits.  Basically it’s a mechanism for transferring income between generations where &lt;&lt;CLICK&gt;&gt; today’s workers and employers pay taxes this month  &lt;&lt;CLICK&gt;&gt; in order to provide payments to current beneficiaries next month.</a:t>
            </a:r>
          </a:p>
          <a:p>
            <a:endParaRPr lang="en-US" dirty="0"/>
          </a:p>
          <a:p>
            <a:r>
              <a:rPr lang="en-US" dirty="0"/>
              <a:t>Any unused money goes into general Social Security trust funds.</a:t>
            </a:r>
          </a:p>
        </p:txBody>
      </p:sp>
      <p:sp>
        <p:nvSpPr>
          <p:cNvPr id="4" name="Slide Number Placeholder 3"/>
          <p:cNvSpPr>
            <a:spLocks noGrp="1"/>
          </p:cNvSpPr>
          <p:nvPr>
            <p:ph type="sldNum" sz="quarter" idx="5"/>
          </p:nvPr>
        </p:nvSpPr>
        <p:spPr/>
        <p:txBody>
          <a:bodyPr/>
          <a:lstStyle/>
          <a:p>
            <a:fld id="{83ABAD83-7439-DE4D-BC2B-3CFEE6A73A8F}" type="slidenum">
              <a:rPr lang="en-US" smtClean="0"/>
              <a:t>6</a:t>
            </a:fld>
            <a:endParaRPr lang="en-US" dirty="0"/>
          </a:p>
        </p:txBody>
      </p:sp>
    </p:spTree>
    <p:extLst>
      <p:ext uri="{BB962C8B-B14F-4D97-AF65-F5344CB8AC3E}">
        <p14:creationId xmlns:p14="http://schemas.microsoft.com/office/powerpoint/2010/main" val="2309214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Social Security was created in 1937 it was a great system.  Designed to protect retired workers from poverty, the original program only paid benefits to retired workers—unlike today’s program that pays to spouses, ex-spouses, children and survivors as well as disabled workers and their families.</a:t>
            </a:r>
          </a:p>
          <a:p>
            <a:endParaRPr lang="en-US" dirty="0"/>
          </a:p>
          <a:p>
            <a:r>
              <a:rPr lang="en-US" dirty="0"/>
              <a:t>Benefits were paid beginning at age 65, but at the time life expectancy was only 63, so a large percentage of workers didn’t live long enough to qualify for benefits</a:t>
            </a:r>
          </a:p>
        </p:txBody>
      </p:sp>
      <p:sp>
        <p:nvSpPr>
          <p:cNvPr id="4" name="Slide Number Placeholder 3"/>
          <p:cNvSpPr>
            <a:spLocks noGrp="1"/>
          </p:cNvSpPr>
          <p:nvPr>
            <p:ph type="sldNum" sz="quarter" idx="5"/>
          </p:nvPr>
        </p:nvSpPr>
        <p:spPr/>
        <p:txBody>
          <a:bodyPr/>
          <a:lstStyle/>
          <a:p>
            <a:fld id="{83ABAD83-7439-DE4D-BC2B-3CFEE6A73A8F}" type="slidenum">
              <a:rPr lang="en-US" smtClean="0"/>
              <a:t>7</a:t>
            </a:fld>
            <a:endParaRPr lang="en-US" dirty="0"/>
          </a:p>
        </p:txBody>
      </p:sp>
    </p:spTree>
    <p:extLst>
      <p:ext uri="{BB962C8B-B14F-4D97-AF65-F5344CB8AC3E}">
        <p14:creationId xmlns:p14="http://schemas.microsoft.com/office/powerpoint/2010/main" val="760680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what worked well in 1937, doesn’t work as well today.</a:t>
            </a:r>
          </a:p>
          <a:p>
            <a:endParaRPr lang="en-US" dirty="0"/>
          </a:p>
          <a:p>
            <a:r>
              <a:rPr lang="en-US" dirty="0"/>
              <a:t>Changes in U.S. demographics have had a significant effect on the efficiency of the Social Security program.</a:t>
            </a:r>
          </a:p>
          <a:p>
            <a:endParaRPr lang="en-US" dirty="0"/>
          </a:p>
          <a:p>
            <a:r>
              <a:rPr lang="en-US" dirty="0"/>
              <a:t>Baby Boomers had fewer children than generations before them and did not have enough children in order to create a sufficient number of future tax payers to provide benefits for their generation.  In addition, parents of Baby Boomers are living longer- meaning more people are now able to take advantage of the benefits than in previous generations.</a:t>
            </a:r>
          </a:p>
          <a:p>
            <a:endParaRPr lang="en-US" dirty="0"/>
          </a:p>
          <a:p>
            <a:r>
              <a:rPr lang="en-US" dirty="0"/>
              <a:t>&lt;&lt;CLICK&gt;&gt; In fact, the Social Security Administration estimates that roughly 33 percent of today’s 65 year-olds will live to age 90 and 15 percent will live to age 95- that’s a far cry from the age 63 life expectancy estimate that was in place when the program began in 1937.</a:t>
            </a:r>
          </a:p>
        </p:txBody>
      </p:sp>
      <p:sp>
        <p:nvSpPr>
          <p:cNvPr id="4" name="Slide Number Placeholder 3"/>
          <p:cNvSpPr>
            <a:spLocks noGrp="1"/>
          </p:cNvSpPr>
          <p:nvPr>
            <p:ph type="sldNum" sz="quarter" idx="5"/>
          </p:nvPr>
        </p:nvSpPr>
        <p:spPr/>
        <p:txBody>
          <a:bodyPr/>
          <a:lstStyle/>
          <a:p>
            <a:fld id="{83ABAD83-7439-DE4D-BC2B-3CFEE6A73A8F}" type="slidenum">
              <a:rPr lang="en-US" smtClean="0"/>
              <a:t>8</a:t>
            </a:fld>
            <a:endParaRPr lang="en-US" dirty="0"/>
          </a:p>
        </p:txBody>
      </p:sp>
    </p:spTree>
    <p:extLst>
      <p:ext uri="{BB962C8B-B14F-4D97-AF65-F5344CB8AC3E}">
        <p14:creationId xmlns:p14="http://schemas.microsoft.com/office/powerpoint/2010/main" val="217465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all of these demographic changes boil down to is the fact that the number of workers paying into the system per the number of beneficiaries is decreasing.</a:t>
            </a:r>
          </a:p>
          <a:p>
            <a:endParaRPr lang="en-US" dirty="0"/>
          </a:p>
          <a:p>
            <a:r>
              <a:rPr lang="en-US" dirty="0"/>
              <a:t>In 1960 there were five workers paying into the system for every 1 beneficiary, in 2012 this number was down to three paying workers for every beneficiary and in 2034 it is estimated that there will be only two paying workers for every beneficiary.</a:t>
            </a:r>
          </a:p>
        </p:txBody>
      </p:sp>
      <p:sp>
        <p:nvSpPr>
          <p:cNvPr id="4" name="Slide Number Placeholder 3"/>
          <p:cNvSpPr>
            <a:spLocks noGrp="1"/>
          </p:cNvSpPr>
          <p:nvPr>
            <p:ph type="sldNum" sz="quarter" idx="5"/>
          </p:nvPr>
        </p:nvSpPr>
        <p:spPr/>
        <p:txBody>
          <a:bodyPr/>
          <a:lstStyle/>
          <a:p>
            <a:fld id="{83ABAD83-7439-DE4D-BC2B-3CFEE6A73A8F}" type="slidenum">
              <a:rPr lang="en-US" smtClean="0"/>
              <a:t>9</a:t>
            </a:fld>
            <a:endParaRPr lang="en-US" dirty="0"/>
          </a:p>
        </p:txBody>
      </p:sp>
    </p:spTree>
    <p:extLst>
      <p:ext uri="{BB962C8B-B14F-4D97-AF65-F5344CB8AC3E}">
        <p14:creationId xmlns:p14="http://schemas.microsoft.com/office/powerpoint/2010/main" val="3988346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9.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7.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gs>
            <a:gs pos="100000">
              <a:schemeClr val="accent3"/>
            </a:gs>
          </a:gsLst>
          <a:lin ang="0" scaled="1"/>
        </a:gradFill>
        <a:effectLst/>
      </p:bgPr>
    </p:bg>
    <p:spTree>
      <p:nvGrpSpPr>
        <p:cNvPr id="1" name=""/>
        <p:cNvGrpSpPr/>
        <p:nvPr/>
      </p:nvGrpSpPr>
      <p:grpSpPr>
        <a:xfrm>
          <a:off x="0" y="0"/>
          <a:ext cx="0" cy="0"/>
          <a:chOff x="0" y="0"/>
          <a:chExt cx="0" cy="0"/>
        </a:xfrm>
      </p:grpSpPr>
      <p:pic>
        <p:nvPicPr>
          <p:cNvPr id="5" name="Picture 4" descr="A person holding a baby&#10;&#10;Description automatically generated with medium confidence">
            <a:extLst>
              <a:ext uri="{FF2B5EF4-FFF2-40B4-BE49-F238E27FC236}">
                <a16:creationId xmlns:a16="http://schemas.microsoft.com/office/drawing/2014/main" id="{E7C3362E-4CE4-4F25-87FD-A36519CA3B86}"/>
              </a:ext>
            </a:extLst>
          </p:cNvPr>
          <p:cNvPicPr>
            <a:picLocks noChangeAspect="1"/>
          </p:cNvPicPr>
          <p:nvPr userDrawn="1"/>
        </p:nvPicPr>
        <p:blipFill rotWithShape="1">
          <a:blip r:embed="rId3"/>
          <a:srcRect t="8963" b="6715"/>
          <a:stretch/>
        </p:blipFill>
        <p:spPr>
          <a:xfrm>
            <a:off x="0" y="3176"/>
            <a:ext cx="12199620" cy="6858000"/>
          </a:xfrm>
          <a:prstGeom prst="rect">
            <a:avLst/>
          </a:prstGeom>
        </p:spPr>
      </p:pic>
      <p:sp>
        <p:nvSpPr>
          <p:cNvPr id="35" name="Graphic 33">
            <a:extLst>
              <a:ext uri="{FF2B5EF4-FFF2-40B4-BE49-F238E27FC236}">
                <a16:creationId xmlns:a16="http://schemas.microsoft.com/office/drawing/2014/main" id="{977D6BF7-E3AE-0541-A048-4AF4E0FC4465}"/>
              </a:ext>
            </a:extLst>
          </p:cNvPr>
          <p:cNvSpPr/>
          <p:nvPr/>
        </p:nvSpPr>
        <p:spPr>
          <a:xfrm>
            <a:off x="761" y="1169822"/>
            <a:ext cx="12185143" cy="5693625"/>
          </a:xfrm>
          <a:custGeom>
            <a:avLst/>
            <a:gdLst>
              <a:gd name="connsiteX0" fmla="*/ 10458755 w 12185143"/>
              <a:gd name="connsiteY0" fmla="*/ 1147897 h 5693625"/>
              <a:gd name="connsiteX1" fmla="*/ 6595620 w 12185143"/>
              <a:gd name="connsiteY1" fmla="*/ 2733239 h 5693625"/>
              <a:gd name="connsiteX2" fmla="*/ 3021083 w 12185143"/>
              <a:gd name="connsiteY2" fmla="*/ 3099994 h 5693625"/>
              <a:gd name="connsiteX3" fmla="*/ 241240 w 12185143"/>
              <a:gd name="connsiteY3" fmla="*/ 2385361 h 5693625"/>
              <a:gd name="connsiteX4" fmla="*/ 0 w 12185143"/>
              <a:gd name="connsiteY4" fmla="*/ 2250314 h 5693625"/>
              <a:gd name="connsiteX5" fmla="*/ 0 w 12185143"/>
              <a:gd name="connsiteY5" fmla="*/ 5693626 h 5693625"/>
              <a:gd name="connsiteX6" fmla="*/ 8167614 w 12185143"/>
              <a:gd name="connsiteY6" fmla="*/ 5693626 h 5693625"/>
              <a:gd name="connsiteX7" fmla="*/ 12098805 w 12185143"/>
              <a:gd name="connsiteY7" fmla="*/ 3982231 h 5693625"/>
              <a:gd name="connsiteX8" fmla="*/ 12185143 w 12185143"/>
              <a:gd name="connsiteY8" fmla="*/ 3931557 h 5693625"/>
              <a:gd name="connsiteX9" fmla="*/ 12185143 w 12185143"/>
              <a:gd name="connsiteY9" fmla="*/ 0 h 5693625"/>
              <a:gd name="connsiteX10" fmla="*/ 10458756 w 12185143"/>
              <a:gd name="connsiteY10" fmla="*/ 1147897 h 569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143" h="5693625">
                <a:moveTo>
                  <a:pt x="10458755" y="1147897"/>
                </a:moveTo>
                <a:cubicBezTo>
                  <a:pt x="9211928" y="1866204"/>
                  <a:pt x="7912153" y="2399550"/>
                  <a:pt x="6595620" y="2733239"/>
                </a:cubicBezTo>
                <a:cubicBezTo>
                  <a:pt x="5349680" y="3049066"/>
                  <a:pt x="4147037" y="3172458"/>
                  <a:pt x="3021083" y="3099994"/>
                </a:cubicBezTo>
                <a:cubicBezTo>
                  <a:pt x="1953660" y="3031204"/>
                  <a:pt x="1018412" y="2790881"/>
                  <a:pt x="241240" y="2385361"/>
                </a:cubicBezTo>
                <a:cubicBezTo>
                  <a:pt x="158287" y="2342203"/>
                  <a:pt x="77874" y="2297188"/>
                  <a:pt x="0" y="2250314"/>
                </a:cubicBezTo>
                <a:lnTo>
                  <a:pt x="0" y="5693626"/>
                </a:lnTo>
                <a:lnTo>
                  <a:pt x="8167614" y="5693626"/>
                </a:lnTo>
                <a:cubicBezTo>
                  <a:pt x="9500781" y="5289626"/>
                  <a:pt x="10826329" y="4715234"/>
                  <a:pt x="12098805" y="3982231"/>
                </a:cubicBezTo>
                <a:cubicBezTo>
                  <a:pt x="12127626" y="3965636"/>
                  <a:pt x="12156448" y="3948787"/>
                  <a:pt x="12185143" y="3931557"/>
                </a:cubicBezTo>
                <a:lnTo>
                  <a:pt x="12185143" y="0"/>
                </a:lnTo>
                <a:cubicBezTo>
                  <a:pt x="11635268" y="419624"/>
                  <a:pt x="11058585" y="803067"/>
                  <a:pt x="10458756" y="1147897"/>
                </a:cubicBezTo>
                <a:close/>
              </a:path>
            </a:pathLst>
          </a:custGeom>
          <a:gradFill>
            <a:gsLst>
              <a:gs pos="0">
                <a:schemeClr val="tx2"/>
              </a:gs>
              <a:gs pos="100000">
                <a:schemeClr val="accent3"/>
              </a:gs>
            </a:gsLst>
            <a:lin ang="0" scaled="1"/>
          </a:gradFill>
          <a:ln w="12690" cap="flat">
            <a:noFill/>
            <a:prstDash val="solid"/>
            <a:miter/>
          </a:ln>
        </p:spPr>
        <p:txBody>
          <a:bodyPr rtlCol="0" anchor="ctr"/>
          <a:lstStyle/>
          <a:p>
            <a:endParaRPr lang="en-US" dirty="0"/>
          </a:p>
        </p:txBody>
      </p:sp>
      <p:graphicFrame>
        <p:nvGraphicFramePr>
          <p:cNvPr id="8" name="Object 7" hidden="1">
            <a:extLst>
              <a:ext uri="{FF2B5EF4-FFF2-40B4-BE49-F238E27FC236}">
                <a16:creationId xmlns:a16="http://schemas.microsoft.com/office/drawing/2014/main" id="{96E5EC05-B70E-0449-BE8C-62E577850024}"/>
              </a:ext>
            </a:extLst>
          </p:cNvPr>
          <p:cNvGraphicFramePr>
            <a:graphicFrameLocks noChangeAspect="1"/>
          </p:cNvGraphicFramePr>
          <p:nvPr>
            <p:custDataLst>
              <p:tags r:id="rId1"/>
            </p:custDataLst>
            <p:extLst>
              <p:ext uri="{D42A27DB-BD31-4B8C-83A1-F6EECF244321}">
                <p14:modId xmlns:p14="http://schemas.microsoft.com/office/powerpoint/2010/main" val="21596234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96E5EC05-B70E-0449-BE8C-62E57785002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 Placeholder 3">
            <a:extLst>
              <a:ext uri="{FF2B5EF4-FFF2-40B4-BE49-F238E27FC236}">
                <a16:creationId xmlns:a16="http://schemas.microsoft.com/office/drawing/2014/main" id="{5740C42A-E075-6949-900C-E63BE9FB862C}"/>
              </a:ext>
            </a:extLst>
          </p:cNvPr>
          <p:cNvSpPr>
            <a:spLocks noGrp="1"/>
          </p:cNvSpPr>
          <p:nvPr>
            <p:ph type="body" sz="half" idx="2" hasCustomPrompt="1"/>
          </p:nvPr>
        </p:nvSpPr>
        <p:spPr>
          <a:xfrm>
            <a:off x="914399" y="6169025"/>
            <a:ext cx="3706285" cy="462819"/>
          </a:xfrm>
        </p:spPr>
        <p:txBody>
          <a:bodyPr anchor="b"/>
          <a:lstStyle>
            <a:lvl1pPr marL="0" indent="0">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date</a:t>
            </a:r>
          </a:p>
        </p:txBody>
      </p:sp>
      <p:sp>
        <p:nvSpPr>
          <p:cNvPr id="9" name="TextBox 8">
            <a:extLst>
              <a:ext uri="{FF2B5EF4-FFF2-40B4-BE49-F238E27FC236}">
                <a16:creationId xmlns:a16="http://schemas.microsoft.com/office/drawing/2014/main" id="{733C8FB4-9A4D-AF4D-A6E6-B12D36795417}"/>
              </a:ext>
            </a:extLst>
          </p:cNvPr>
          <p:cNvSpPr txBox="1"/>
          <p:nvPr/>
        </p:nvSpPr>
        <p:spPr>
          <a:xfrm>
            <a:off x="9282514" y="6368176"/>
            <a:ext cx="2223686" cy="246221"/>
          </a:xfrm>
          <a:prstGeom prst="rect">
            <a:avLst/>
          </a:prstGeom>
          <a:noFill/>
        </p:spPr>
        <p:txBody>
          <a:bodyPr wrap="none" lIns="0" tIns="0" rIns="0" bIns="0" rtlCol="0" anchor="b">
            <a:noAutofit/>
          </a:bodyPr>
          <a:lstStyle/>
          <a:p>
            <a:pPr algn="r"/>
            <a:r>
              <a:rPr lang="en-US" sz="1000" dirty="0">
                <a:solidFill>
                  <a:schemeClr val="bg1"/>
                </a:solidFill>
              </a:rPr>
              <a:t>Confidential—do not copy or distribute</a:t>
            </a:r>
          </a:p>
        </p:txBody>
      </p:sp>
      <p:sp>
        <p:nvSpPr>
          <p:cNvPr id="3" name="Subtitle 2"/>
          <p:cNvSpPr>
            <a:spLocks noGrp="1"/>
          </p:cNvSpPr>
          <p:nvPr>
            <p:ph type="subTitle" idx="1" hasCustomPrompt="1"/>
          </p:nvPr>
        </p:nvSpPr>
        <p:spPr>
          <a:xfrm>
            <a:off x="914400" y="5088795"/>
            <a:ext cx="9448800" cy="599383"/>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or subtitle</a:t>
            </a:r>
          </a:p>
        </p:txBody>
      </p:sp>
      <p:sp>
        <p:nvSpPr>
          <p:cNvPr id="2" name="Title 1"/>
          <p:cNvSpPr>
            <a:spLocks noGrp="1"/>
          </p:cNvSpPr>
          <p:nvPr>
            <p:ph type="ctrTitle"/>
          </p:nvPr>
        </p:nvSpPr>
        <p:spPr>
          <a:xfrm>
            <a:off x="914400" y="4343400"/>
            <a:ext cx="10363200" cy="806939"/>
          </a:xfrm>
        </p:spPr>
        <p:txBody>
          <a:bodyPr vert="horz" anchor="b"/>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0456485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184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and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8517424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685800" y="1545336"/>
            <a:ext cx="5181600" cy="4123944"/>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830756"/>
            <a:ext cx="5181600" cy="344619"/>
          </a:xfrm>
        </p:spPr>
        <p:txBody>
          <a:bodyPr anchor="b"/>
          <a:lstStyle>
            <a:lvl1pPr>
              <a:defRPr sz="800"/>
            </a:lvl1pPr>
            <a:lvl2pPr marL="0" indent="0">
              <a:buNone/>
              <a:defRPr/>
            </a:lvl2pPr>
          </a:lstStyle>
          <a:p>
            <a:pPr lvl="0"/>
            <a:r>
              <a:rPr lang="en-US" dirty="0"/>
              <a:t>Click to add footnote</a:t>
            </a:r>
          </a:p>
        </p:txBody>
      </p:sp>
      <p:sp>
        <p:nvSpPr>
          <p:cNvPr id="6" name="Picture Placeholder 5">
            <a:extLst>
              <a:ext uri="{FF2B5EF4-FFF2-40B4-BE49-F238E27FC236}">
                <a16:creationId xmlns:a16="http://schemas.microsoft.com/office/drawing/2014/main" id="{DE5C0F5A-1D2E-AB42-9962-83B986F457F9}"/>
              </a:ext>
            </a:extLst>
          </p:cNvPr>
          <p:cNvSpPr>
            <a:spLocks noGrp="1"/>
          </p:cNvSpPr>
          <p:nvPr>
            <p:ph type="pic" sz="quarter" idx="11"/>
          </p:nvPr>
        </p:nvSpPr>
        <p:spPr>
          <a:xfrm>
            <a:off x="6324600" y="1600200"/>
            <a:ext cx="5181600" cy="4575175"/>
          </a:xfrm>
        </p:spPr>
        <p:txBody>
          <a:bodyPr/>
          <a:lstStyle>
            <a:lvl1pPr>
              <a:defRPr sz="1200">
                <a:solidFill>
                  <a:schemeClr val="accent5"/>
                </a:solidFill>
              </a:defRPr>
            </a:lvl1pPr>
          </a:lstStyle>
          <a:p>
            <a:r>
              <a:rPr lang="en-US" dirty="0"/>
              <a:t>Click icon to add picture</a:t>
            </a:r>
          </a:p>
        </p:txBody>
      </p:sp>
    </p:spTree>
    <p:extLst>
      <p:ext uri="{BB962C8B-B14F-4D97-AF65-F5344CB8AC3E}">
        <p14:creationId xmlns:p14="http://schemas.microsoft.com/office/powerpoint/2010/main" val="659829117"/>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5958785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E9902681-C126-1945-8FB5-CDCBA10AC104}"/>
              </a:ext>
            </a:extLst>
          </p:cNvPr>
          <p:cNvSpPr>
            <a:spLocks noGrp="1"/>
          </p:cNvSpPr>
          <p:nvPr>
            <p:ph type="body" sz="quarter" idx="10" hasCustomPrompt="1"/>
          </p:nvPr>
        </p:nvSpPr>
        <p:spPr>
          <a:xfrm>
            <a:off x="685800" y="1451222"/>
            <a:ext cx="7061200" cy="4645025"/>
          </a:xfrm>
        </p:spPr>
        <p:txBody>
          <a:bodyPr/>
          <a:lstStyle>
            <a:lvl1pPr>
              <a:defRPr sz="4800">
                <a:solidFill>
                  <a:schemeClr val="tx2"/>
                </a:solidFill>
              </a:defRPr>
            </a:lvl1pPr>
            <a:lvl2pPr marL="293688" indent="-293688">
              <a:buFont typeface="System Font Regular"/>
              <a:buChar char="—"/>
              <a:defRPr sz="2400" b="1">
                <a:solidFill>
                  <a:schemeClr val="tx2"/>
                </a:solidFill>
              </a:defRPr>
            </a:lvl2pPr>
          </a:lstStyle>
          <a:p>
            <a:pPr lvl="0"/>
            <a:r>
              <a:rPr lang="en-US" dirty="0"/>
              <a:t>Click to add quote</a:t>
            </a:r>
          </a:p>
          <a:p>
            <a:pPr lvl="1"/>
            <a:r>
              <a:rPr lang="en-US" dirty="0"/>
              <a:t>Quote attribution</a:t>
            </a:r>
          </a:p>
        </p:txBody>
      </p:sp>
      <p:sp>
        <p:nvSpPr>
          <p:cNvPr id="17" name="Freeform 16">
            <a:extLst>
              <a:ext uri="{FF2B5EF4-FFF2-40B4-BE49-F238E27FC236}">
                <a16:creationId xmlns:a16="http://schemas.microsoft.com/office/drawing/2014/main" id="{4574A430-1352-8D46-9275-A265880BF00E}"/>
              </a:ext>
            </a:extLst>
          </p:cNvPr>
          <p:cNvSpPr/>
          <p:nvPr/>
        </p:nvSpPr>
        <p:spPr>
          <a:xfrm>
            <a:off x="8205752" y="505"/>
            <a:ext cx="3296004" cy="2589680"/>
          </a:xfrm>
          <a:custGeom>
            <a:avLst/>
            <a:gdLst>
              <a:gd name="connsiteX0" fmla="*/ 2126516 w 3296004"/>
              <a:gd name="connsiteY0" fmla="*/ 0 h 2589680"/>
              <a:gd name="connsiteX1" fmla="*/ 2965963 w 3296004"/>
              <a:gd name="connsiteY1" fmla="*/ 0 h 2589680"/>
              <a:gd name="connsiteX2" fmla="*/ 3296004 w 3296004"/>
              <a:gd name="connsiteY2" fmla="*/ 707390 h 2589680"/>
              <a:gd name="connsiteX3" fmla="*/ 2268814 w 3296004"/>
              <a:gd name="connsiteY3" fmla="*/ 2518815 h 2589680"/>
              <a:gd name="connsiteX4" fmla="*/ 2085768 w 3296004"/>
              <a:gd name="connsiteY4" fmla="*/ 2589680 h 2589680"/>
              <a:gd name="connsiteX5" fmla="*/ 1933442 w 3296004"/>
              <a:gd name="connsiteY5" fmla="*/ 2498604 h 2589680"/>
              <a:gd name="connsiteX6" fmla="*/ 1831890 w 3296004"/>
              <a:gd name="connsiteY6" fmla="*/ 2377211 h 2589680"/>
              <a:gd name="connsiteX7" fmla="*/ 1862483 w 3296004"/>
              <a:gd name="connsiteY7" fmla="*/ 2154509 h 2589680"/>
              <a:gd name="connsiteX8" fmla="*/ 2279350 w 3296004"/>
              <a:gd name="connsiteY8" fmla="*/ 1425897 h 2589680"/>
              <a:gd name="connsiteX9" fmla="*/ 1862483 w 3296004"/>
              <a:gd name="connsiteY9" fmla="*/ 535343 h 2589680"/>
              <a:gd name="connsiteX10" fmla="*/ 2126516 w 3296004"/>
              <a:gd name="connsiteY10" fmla="*/ 0 h 2589680"/>
              <a:gd name="connsiteX11" fmla="*/ 337184 w 3296004"/>
              <a:gd name="connsiteY11" fmla="*/ 0 h 2589680"/>
              <a:gd name="connsiteX12" fmla="*/ 1176505 w 3296004"/>
              <a:gd name="connsiteY12" fmla="*/ 0 h 2589680"/>
              <a:gd name="connsiteX13" fmla="*/ 1506546 w 3296004"/>
              <a:gd name="connsiteY13" fmla="*/ 707390 h 2589680"/>
              <a:gd name="connsiteX14" fmla="*/ 479483 w 3296004"/>
              <a:gd name="connsiteY14" fmla="*/ 2518815 h 2589680"/>
              <a:gd name="connsiteX15" fmla="*/ 296437 w 3296004"/>
              <a:gd name="connsiteY15" fmla="*/ 2589680 h 2589680"/>
              <a:gd name="connsiteX16" fmla="*/ 144110 w 3296004"/>
              <a:gd name="connsiteY16" fmla="*/ 2498604 h 2589680"/>
              <a:gd name="connsiteX17" fmla="*/ 42559 w 3296004"/>
              <a:gd name="connsiteY17" fmla="*/ 2377211 h 2589680"/>
              <a:gd name="connsiteX18" fmla="*/ 73025 w 3296004"/>
              <a:gd name="connsiteY18" fmla="*/ 2154509 h 2589680"/>
              <a:gd name="connsiteX19" fmla="*/ 490019 w 3296004"/>
              <a:gd name="connsiteY19" fmla="*/ 1425897 h 2589680"/>
              <a:gd name="connsiteX20" fmla="*/ 73025 w 3296004"/>
              <a:gd name="connsiteY20" fmla="*/ 535343 h 2589680"/>
              <a:gd name="connsiteX21" fmla="*/ 337184 w 3296004"/>
              <a:gd name="connsiteY21" fmla="*/ 0 h 258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6004" h="2589680">
                <a:moveTo>
                  <a:pt x="2126516" y="0"/>
                </a:moveTo>
                <a:lnTo>
                  <a:pt x="2965963" y="0"/>
                </a:lnTo>
                <a:cubicBezTo>
                  <a:pt x="3172112" y="161437"/>
                  <a:pt x="3296004" y="438582"/>
                  <a:pt x="3296004" y="707390"/>
                </a:cubicBezTo>
                <a:cubicBezTo>
                  <a:pt x="3296004" y="1446108"/>
                  <a:pt x="2848544" y="2114592"/>
                  <a:pt x="2268814" y="2518815"/>
                </a:cubicBezTo>
                <a:cubicBezTo>
                  <a:pt x="2197601" y="2569469"/>
                  <a:pt x="2136544" y="2589680"/>
                  <a:pt x="2085768" y="2589680"/>
                </a:cubicBezTo>
                <a:cubicBezTo>
                  <a:pt x="2024965" y="2589680"/>
                  <a:pt x="1984217" y="2559364"/>
                  <a:pt x="1933442" y="2498604"/>
                </a:cubicBezTo>
                <a:lnTo>
                  <a:pt x="1831890" y="2377211"/>
                </a:lnTo>
                <a:cubicBezTo>
                  <a:pt x="1770960" y="2296240"/>
                  <a:pt x="1770960" y="2245586"/>
                  <a:pt x="1862483" y="2154509"/>
                </a:cubicBezTo>
                <a:cubicBezTo>
                  <a:pt x="2065839" y="1952145"/>
                  <a:pt x="2279350" y="1668810"/>
                  <a:pt x="2279350" y="1425897"/>
                </a:cubicBezTo>
                <a:cubicBezTo>
                  <a:pt x="2279350" y="1122351"/>
                  <a:pt x="1862483" y="899649"/>
                  <a:pt x="1862483" y="535343"/>
                </a:cubicBezTo>
                <a:cubicBezTo>
                  <a:pt x="1859909" y="325260"/>
                  <a:pt x="1957941" y="126494"/>
                  <a:pt x="2126516" y="0"/>
                </a:cubicBezTo>
                <a:close/>
                <a:moveTo>
                  <a:pt x="337184" y="0"/>
                </a:moveTo>
                <a:lnTo>
                  <a:pt x="1176505" y="0"/>
                </a:lnTo>
                <a:cubicBezTo>
                  <a:pt x="1382653" y="161437"/>
                  <a:pt x="1506546" y="438582"/>
                  <a:pt x="1506546" y="707390"/>
                </a:cubicBezTo>
                <a:cubicBezTo>
                  <a:pt x="1506546" y="1446108"/>
                  <a:pt x="1059086" y="2114592"/>
                  <a:pt x="479483" y="2518815"/>
                </a:cubicBezTo>
                <a:cubicBezTo>
                  <a:pt x="408270" y="2569469"/>
                  <a:pt x="347213" y="2589680"/>
                  <a:pt x="296437" y="2589680"/>
                </a:cubicBezTo>
                <a:cubicBezTo>
                  <a:pt x="235633" y="2589680"/>
                  <a:pt x="194886" y="2559364"/>
                  <a:pt x="144110" y="2498604"/>
                </a:cubicBezTo>
                <a:lnTo>
                  <a:pt x="42559" y="2377211"/>
                </a:lnTo>
                <a:cubicBezTo>
                  <a:pt x="-18498" y="2296240"/>
                  <a:pt x="-18498" y="2245586"/>
                  <a:pt x="73025" y="2154509"/>
                </a:cubicBezTo>
                <a:cubicBezTo>
                  <a:pt x="276508" y="1952145"/>
                  <a:pt x="490019" y="1668810"/>
                  <a:pt x="490019" y="1425897"/>
                </a:cubicBezTo>
                <a:cubicBezTo>
                  <a:pt x="490019" y="1122351"/>
                  <a:pt x="73025" y="899649"/>
                  <a:pt x="73025" y="535343"/>
                </a:cubicBezTo>
                <a:cubicBezTo>
                  <a:pt x="70501" y="325242"/>
                  <a:pt x="168578" y="126480"/>
                  <a:pt x="337184" y="0"/>
                </a:cubicBezTo>
                <a:close/>
              </a:path>
            </a:pathLst>
          </a:custGeom>
          <a:solidFill>
            <a:srgbClr val="E1AD00"/>
          </a:solidFill>
          <a:ln w="12676" cap="flat">
            <a:noFill/>
            <a:prstDash val="solid"/>
            <a:miter/>
          </a:ln>
        </p:spPr>
        <p:txBody>
          <a:bodyPr rtlCol="0" anchor="ctr"/>
          <a:lstStyle/>
          <a:p>
            <a:endParaRPr lang="en-US" dirty="0"/>
          </a:p>
        </p:txBody>
      </p:sp>
    </p:spTree>
    <p:extLst>
      <p:ext uri="{BB962C8B-B14F-4D97-AF65-F5344CB8AC3E}">
        <p14:creationId xmlns:p14="http://schemas.microsoft.com/office/powerpoint/2010/main" val="3174856059"/>
      </p:ext>
    </p:extLst>
  </p:cSld>
  <p:clrMapOvr>
    <a:masterClrMapping/>
  </p:clrMapOvr>
  <p:extLst>
    <p:ext uri="{DCECCB84-F9BA-43D5-87BE-67443E8EF086}">
      <p15:sldGuideLst xmlns:p15="http://schemas.microsoft.com/office/powerpoint/2012/main">
        <p15:guide id="1" pos="2506">
          <p15:clr>
            <a:srgbClr val="FBAE40"/>
          </p15:clr>
        </p15:guide>
        <p15:guide id="2" pos="2801">
          <p15:clr>
            <a:srgbClr val="FBAE40"/>
          </p15:clr>
        </p15:guide>
        <p15:guide id="3" pos="4880">
          <p15:clr>
            <a:srgbClr val="FBAE40"/>
          </p15:clr>
        </p15:guide>
        <p15:guide id="4" pos="516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ack Page Whit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6697ED2-7864-804D-A838-3895B0E880AA}"/>
              </a:ext>
            </a:extLst>
          </p:cNvPr>
          <p:cNvGraphicFramePr>
            <a:graphicFrameLocks noChangeAspect="1"/>
          </p:cNvGraphicFramePr>
          <p:nvPr>
            <p:custDataLst>
              <p:tags r:id="rId1"/>
            </p:custDataLst>
            <p:extLst>
              <p:ext uri="{D42A27DB-BD31-4B8C-83A1-F6EECF244321}">
                <p14:modId xmlns:p14="http://schemas.microsoft.com/office/powerpoint/2010/main" val="16913407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36697ED2-7864-804D-A838-3895B0E880A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C38FFA5E-DB10-9E4A-8BC3-341A85808E30}"/>
              </a:ext>
            </a:extLst>
          </p:cNvPr>
          <p:cNvPicPr>
            <a:picLocks noChangeAspect="1"/>
          </p:cNvPicPr>
          <p:nvPr/>
        </p:nvPicPr>
        <p:blipFill>
          <a:blip r:embed="rId5"/>
          <a:srcRect/>
          <a:stretch/>
        </p:blipFill>
        <p:spPr>
          <a:xfrm>
            <a:off x="4513179" y="2895553"/>
            <a:ext cx="3165642" cy="660494"/>
          </a:xfrm>
          <a:prstGeom prst="rect">
            <a:avLst/>
          </a:prstGeom>
        </p:spPr>
      </p:pic>
    </p:spTree>
    <p:extLst>
      <p:ext uri="{BB962C8B-B14F-4D97-AF65-F5344CB8AC3E}">
        <p14:creationId xmlns:p14="http://schemas.microsoft.com/office/powerpoint/2010/main" val="191036790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ack Page Purpl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6697ED2-7864-804D-A838-3895B0E880AA}"/>
              </a:ext>
            </a:extLst>
          </p:cNvPr>
          <p:cNvGraphicFramePr>
            <a:graphicFrameLocks noChangeAspect="1"/>
          </p:cNvGraphicFramePr>
          <p:nvPr>
            <p:custDataLst>
              <p:tags r:id="rId1"/>
            </p:custDataLst>
            <p:extLst>
              <p:ext uri="{D42A27DB-BD31-4B8C-83A1-F6EECF244321}">
                <p14:modId xmlns:p14="http://schemas.microsoft.com/office/powerpoint/2010/main" val="13263222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36697ED2-7864-804D-A838-3895B0E880A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C38FFA5E-DB10-9E4A-8BC3-341A85808E30}"/>
              </a:ext>
            </a:extLst>
          </p:cNvPr>
          <p:cNvPicPr>
            <a:picLocks noChangeAspect="1"/>
          </p:cNvPicPr>
          <p:nvPr/>
        </p:nvPicPr>
        <p:blipFill>
          <a:blip r:embed="rId5"/>
          <a:srcRect/>
          <a:stretch/>
        </p:blipFill>
        <p:spPr>
          <a:xfrm>
            <a:off x="4513176" y="2895552"/>
            <a:ext cx="3165647" cy="660495"/>
          </a:xfrm>
          <a:prstGeom prst="rect">
            <a:avLst/>
          </a:prstGeom>
        </p:spPr>
      </p:pic>
    </p:spTree>
    <p:extLst>
      <p:ext uri="{BB962C8B-B14F-4D97-AF65-F5344CB8AC3E}">
        <p14:creationId xmlns:p14="http://schemas.microsoft.com/office/powerpoint/2010/main" val="14068810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urple">
    <p:bg>
      <p:bgPr>
        <a:solidFill>
          <a:schemeClr val="tx2"/>
        </a:solidFill>
        <a:effectLst/>
      </p:bgPr>
    </p:bg>
    <p:spTree>
      <p:nvGrpSpPr>
        <p:cNvPr id="1" name=""/>
        <p:cNvGrpSpPr/>
        <p:nvPr/>
      </p:nvGrpSpPr>
      <p:grpSpPr>
        <a:xfrm>
          <a:off x="0" y="0"/>
          <a:ext cx="0" cy="0"/>
          <a:chOff x="0" y="0"/>
          <a:chExt cx="0" cy="0"/>
        </a:xfrm>
      </p:grpSpPr>
      <p:sp>
        <p:nvSpPr>
          <p:cNvPr id="11" name="Graphic 8">
            <a:extLst>
              <a:ext uri="{FF2B5EF4-FFF2-40B4-BE49-F238E27FC236}">
                <a16:creationId xmlns:a16="http://schemas.microsoft.com/office/drawing/2014/main" id="{F0D27D28-D010-3C47-AB16-8C8510549606}"/>
              </a:ext>
            </a:extLst>
          </p:cNvPr>
          <p:cNvSpPr/>
          <p:nvPr userDrawn="1"/>
        </p:nvSpPr>
        <p:spPr>
          <a:xfrm>
            <a:off x="492981" y="0"/>
            <a:ext cx="11492539" cy="6858127"/>
          </a:xfrm>
          <a:custGeom>
            <a:avLst/>
            <a:gdLst>
              <a:gd name="connsiteX0" fmla="*/ 11487961 w 11492539"/>
              <a:gd name="connsiteY0" fmla="*/ 3235325 h 6858127"/>
              <a:gd name="connsiteX1" fmla="*/ 10893784 w 11492539"/>
              <a:gd name="connsiteY1" fmla="*/ 719201 h 6858127"/>
              <a:gd name="connsiteX2" fmla="*/ 10376767 w 11492539"/>
              <a:gd name="connsiteY2" fmla="*/ 0 h 6858127"/>
              <a:gd name="connsiteX3" fmla="*/ 0 w 11492539"/>
              <a:gd name="connsiteY3" fmla="*/ 0 h 6858127"/>
              <a:gd name="connsiteX4" fmla="*/ 0 w 11492539"/>
              <a:gd name="connsiteY4" fmla="*/ 2732786 h 6858127"/>
              <a:gd name="connsiteX5" fmla="*/ 1632780 w 11492539"/>
              <a:gd name="connsiteY5" fmla="*/ 1555623 h 6858127"/>
              <a:gd name="connsiteX6" fmla="*/ 4061898 w 11492539"/>
              <a:gd name="connsiteY6" fmla="*/ 555752 h 6858127"/>
              <a:gd name="connsiteX7" fmla="*/ 5911307 w 11492539"/>
              <a:gd name="connsiteY7" fmla="*/ 311785 h 6858127"/>
              <a:gd name="connsiteX8" fmla="*/ 6309667 w 11492539"/>
              <a:gd name="connsiteY8" fmla="*/ 324485 h 6858127"/>
              <a:gd name="connsiteX9" fmla="*/ 9107575 w 11492539"/>
              <a:gd name="connsiteY9" fmla="*/ 1751203 h 6858127"/>
              <a:gd name="connsiteX10" fmla="*/ 9107575 w 11492539"/>
              <a:gd name="connsiteY10" fmla="*/ 1751203 h 6858127"/>
              <a:gd name="connsiteX11" fmla="*/ 8943231 w 11492539"/>
              <a:gd name="connsiteY11" fmla="*/ 4889500 h 6858127"/>
              <a:gd name="connsiteX12" fmla="*/ 7619215 w 11492539"/>
              <a:gd name="connsiteY12" fmla="*/ 6721983 h 6858127"/>
              <a:gd name="connsiteX13" fmla="*/ 7483425 w 11492539"/>
              <a:gd name="connsiteY13" fmla="*/ 6858127 h 6858127"/>
              <a:gd name="connsiteX14" fmla="*/ 10171814 w 11492539"/>
              <a:gd name="connsiteY14" fmla="*/ 6858127 h 6858127"/>
              <a:gd name="connsiteX15" fmla="*/ 10792133 w 11492539"/>
              <a:gd name="connsiteY15" fmla="*/ 5804027 h 6858127"/>
              <a:gd name="connsiteX16" fmla="*/ 11487961 w 11492539"/>
              <a:gd name="connsiteY16" fmla="*/ 3235325 h 68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92539" h="6858127">
                <a:moveTo>
                  <a:pt x="11487961" y="3235325"/>
                </a:moveTo>
                <a:cubicBezTo>
                  <a:pt x="11526033" y="2315718"/>
                  <a:pt x="11326536" y="1469136"/>
                  <a:pt x="10893784" y="719201"/>
                </a:cubicBezTo>
                <a:cubicBezTo>
                  <a:pt x="10746055" y="462676"/>
                  <a:pt x="10572839" y="221722"/>
                  <a:pt x="10376767" y="0"/>
                </a:cubicBezTo>
                <a:lnTo>
                  <a:pt x="0" y="0"/>
                </a:lnTo>
                <a:lnTo>
                  <a:pt x="0" y="2732786"/>
                </a:lnTo>
                <a:cubicBezTo>
                  <a:pt x="502430" y="2285339"/>
                  <a:pt x="1049577" y="1890870"/>
                  <a:pt x="1632780" y="1555623"/>
                </a:cubicBezTo>
                <a:cubicBezTo>
                  <a:pt x="2416808" y="1102614"/>
                  <a:pt x="3234086" y="766191"/>
                  <a:pt x="4061898" y="555752"/>
                </a:cubicBezTo>
                <a:cubicBezTo>
                  <a:pt x="4700238" y="393700"/>
                  <a:pt x="5320430" y="311785"/>
                  <a:pt x="5911307" y="311785"/>
                </a:cubicBezTo>
                <a:cubicBezTo>
                  <a:pt x="6045574" y="311785"/>
                  <a:pt x="6178361" y="316018"/>
                  <a:pt x="6309667" y="324485"/>
                </a:cubicBezTo>
                <a:cubicBezTo>
                  <a:pt x="7632413" y="409829"/>
                  <a:pt x="8626091" y="916559"/>
                  <a:pt x="9107575" y="1751203"/>
                </a:cubicBezTo>
                <a:lnTo>
                  <a:pt x="9107575" y="1751203"/>
                </a:lnTo>
                <a:cubicBezTo>
                  <a:pt x="9589058" y="2585847"/>
                  <a:pt x="9530682" y="3700272"/>
                  <a:pt x="8943231" y="4889500"/>
                </a:cubicBezTo>
                <a:cubicBezTo>
                  <a:pt x="8628757" y="5526024"/>
                  <a:pt x="8183315" y="6142482"/>
                  <a:pt x="7619215" y="6721983"/>
                </a:cubicBezTo>
                <a:cubicBezTo>
                  <a:pt x="7574544" y="6767831"/>
                  <a:pt x="7529238" y="6813043"/>
                  <a:pt x="7483425" y="6858127"/>
                </a:cubicBezTo>
                <a:lnTo>
                  <a:pt x="10171814" y="6858127"/>
                </a:lnTo>
                <a:cubicBezTo>
                  <a:pt x="10403421" y="6522001"/>
                  <a:pt x="10610723" y="6169737"/>
                  <a:pt x="10792133" y="5804027"/>
                </a:cubicBezTo>
                <a:cubicBezTo>
                  <a:pt x="11218539" y="4940300"/>
                  <a:pt x="11452935" y="4076700"/>
                  <a:pt x="11487961" y="3235325"/>
                </a:cubicBezTo>
                <a:close/>
              </a:path>
            </a:pathLst>
          </a:custGeom>
          <a:gradFill flip="none" rotWithShape="1">
            <a:gsLst>
              <a:gs pos="0">
                <a:schemeClr val="accent1">
                  <a:alpha val="30586"/>
                </a:schemeClr>
              </a:gs>
              <a:gs pos="100000">
                <a:schemeClr val="accent3"/>
              </a:gs>
            </a:gsLst>
            <a:lin ang="0" scaled="1"/>
            <a:tileRect/>
          </a:gradFill>
          <a:ln w="12689" cap="flat">
            <a:noFill/>
            <a:prstDash val="solid"/>
            <a:miter/>
          </a:ln>
        </p:spPr>
        <p:txBody>
          <a:bodyPr rtlCol="0" anchor="ctr"/>
          <a:lstStyle/>
          <a:p>
            <a:endParaRPr lang="en-US" dirty="0"/>
          </a:p>
        </p:txBody>
      </p:sp>
      <p:graphicFrame>
        <p:nvGraphicFramePr>
          <p:cNvPr id="8" name="Object 7" hidden="1">
            <a:extLst>
              <a:ext uri="{FF2B5EF4-FFF2-40B4-BE49-F238E27FC236}">
                <a16:creationId xmlns:a16="http://schemas.microsoft.com/office/drawing/2014/main" id="{96E5EC05-B70E-0449-BE8C-62E577850024}"/>
              </a:ext>
            </a:extLst>
          </p:cNvPr>
          <p:cNvGraphicFramePr>
            <a:graphicFrameLocks noChangeAspect="1"/>
          </p:cNvGraphicFramePr>
          <p:nvPr>
            <p:custDataLst>
              <p:tags r:id="rId1"/>
            </p:custDataLst>
            <p:extLst>
              <p:ext uri="{D42A27DB-BD31-4B8C-83A1-F6EECF244321}">
                <p14:modId xmlns:p14="http://schemas.microsoft.com/office/powerpoint/2010/main" val="13649209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96E5EC05-B70E-0449-BE8C-62E57785002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Subtitle 2"/>
          <p:cNvSpPr>
            <a:spLocks noGrp="1"/>
          </p:cNvSpPr>
          <p:nvPr>
            <p:ph type="subTitle" idx="1" hasCustomPrompt="1"/>
          </p:nvPr>
        </p:nvSpPr>
        <p:spPr>
          <a:xfrm>
            <a:off x="914399" y="3664004"/>
            <a:ext cx="9448800" cy="1022296"/>
          </a:xfrm>
        </p:spPr>
        <p:txBody>
          <a:bodyPr/>
          <a:lstStyle>
            <a:lvl1pPr marL="0" indent="0" algn="l">
              <a:buNone/>
              <a:defRPr lang="en-US" sz="2400" kern="1200" dirty="0">
                <a:solidFill>
                  <a:srgbClr val="E1AD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or subtitle</a:t>
            </a:r>
          </a:p>
        </p:txBody>
      </p:sp>
      <p:sp>
        <p:nvSpPr>
          <p:cNvPr id="2" name="Title 1"/>
          <p:cNvSpPr>
            <a:spLocks noGrp="1"/>
          </p:cNvSpPr>
          <p:nvPr>
            <p:ph type="ctrTitle"/>
          </p:nvPr>
        </p:nvSpPr>
        <p:spPr>
          <a:xfrm>
            <a:off x="914399" y="1600200"/>
            <a:ext cx="10363200" cy="2000251"/>
          </a:xfrm>
        </p:spPr>
        <p:txBody>
          <a:bodyPr vert="horz" anchor="b"/>
          <a:lstStyle>
            <a:lvl1pPr>
              <a:defRPr sz="4800">
                <a:solidFill>
                  <a:schemeClr val="bg1"/>
                </a:solidFill>
              </a:defRPr>
            </a:lvl1p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5740C42A-E075-6949-900C-E63BE9FB862C}"/>
              </a:ext>
            </a:extLst>
          </p:cNvPr>
          <p:cNvSpPr>
            <a:spLocks noGrp="1"/>
          </p:cNvSpPr>
          <p:nvPr>
            <p:ph type="body" sz="half" idx="2" hasCustomPrompt="1"/>
          </p:nvPr>
        </p:nvSpPr>
        <p:spPr>
          <a:xfrm>
            <a:off x="914399" y="5309394"/>
            <a:ext cx="3706285" cy="462819"/>
          </a:xfrm>
        </p:spPr>
        <p:txBody>
          <a:bodyPr anchor="b"/>
          <a:lstStyle>
            <a:lvl1pPr marL="0" indent="0">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date</a:t>
            </a:r>
          </a:p>
        </p:txBody>
      </p:sp>
      <p:sp>
        <p:nvSpPr>
          <p:cNvPr id="9" name="TextBox 8">
            <a:extLst>
              <a:ext uri="{FF2B5EF4-FFF2-40B4-BE49-F238E27FC236}">
                <a16:creationId xmlns:a16="http://schemas.microsoft.com/office/drawing/2014/main" id="{733C8FB4-9A4D-AF4D-A6E6-B12D36795417}"/>
              </a:ext>
            </a:extLst>
          </p:cNvPr>
          <p:cNvSpPr txBox="1"/>
          <p:nvPr/>
        </p:nvSpPr>
        <p:spPr>
          <a:xfrm>
            <a:off x="914398" y="6151578"/>
            <a:ext cx="5625298" cy="462819"/>
          </a:xfrm>
          <a:prstGeom prst="rect">
            <a:avLst/>
          </a:prstGeom>
          <a:noFill/>
        </p:spPr>
        <p:txBody>
          <a:bodyPr wrap="none" lIns="0" tIns="0" rIns="0" bIns="0" rtlCol="0" anchor="b">
            <a:noAutofit/>
          </a:bodyPr>
          <a:lstStyle/>
          <a:p>
            <a:pPr algn="l">
              <a:spcAft>
                <a:spcPts val="300"/>
              </a:spcAft>
            </a:pPr>
            <a:r>
              <a:rPr lang="en-US" sz="1000" dirty="0">
                <a:solidFill>
                  <a:schemeClr val="bg1"/>
                </a:solidFill>
                <a:latin typeface="+mn-lt"/>
              </a:rPr>
              <a:t>For Financial Professional Use Only. Not for Use With Consumers.</a:t>
            </a:r>
          </a:p>
          <a:p>
            <a:pPr marL="0" marR="0" lvl="0" indent="0" algn="l" defTabSz="457200" rtl="0" eaLnBrk="1" fontAlgn="auto" latinLnBrk="0" hangingPunct="1">
              <a:lnSpc>
                <a:spcPct val="100000"/>
              </a:lnSpc>
              <a:spcBef>
                <a:spcPts val="0"/>
              </a:spcBef>
              <a:spcAft>
                <a:spcPts val="300"/>
              </a:spcAft>
              <a:buClrTx/>
              <a:buSzTx/>
              <a:buFontTx/>
              <a:buNone/>
              <a:tabLst/>
              <a:defRPr/>
            </a:pPr>
            <a:r>
              <a:rPr lang="en-US" sz="1000" b="0" i="0" dirty="0">
                <a:solidFill>
                  <a:schemeClr val="bg1"/>
                </a:solidFill>
                <a:effectLst/>
                <a:latin typeface="+mn-lt"/>
              </a:rPr>
              <a:t>Protective refers to Protective Life Insurance Company and Protective Life and Annuity Insurance Company.</a:t>
            </a:r>
          </a:p>
        </p:txBody>
      </p:sp>
      <p:pic>
        <p:nvPicPr>
          <p:cNvPr id="10" name="Graphic 9">
            <a:extLst>
              <a:ext uri="{FF2B5EF4-FFF2-40B4-BE49-F238E27FC236}">
                <a16:creationId xmlns:a16="http://schemas.microsoft.com/office/drawing/2014/main" id="{38E64605-F0BA-FB47-BA44-1B4718D042C3}"/>
              </a:ext>
            </a:extLst>
          </p:cNvPr>
          <p:cNvPicPr>
            <a:picLocks noChangeAspect="1"/>
          </p:cNvPicPr>
          <p:nvPr/>
        </p:nvPicPr>
        <p:blipFill>
          <a:blip r:embed="rId5"/>
          <a:srcRect/>
          <a:stretch/>
        </p:blipFill>
        <p:spPr>
          <a:xfrm>
            <a:off x="930450" y="464131"/>
            <a:ext cx="2037997" cy="425217"/>
          </a:xfrm>
          <a:prstGeom prst="rect">
            <a:avLst/>
          </a:prstGeom>
        </p:spPr>
      </p:pic>
    </p:spTree>
    <p:extLst>
      <p:ext uri="{BB962C8B-B14F-4D97-AF65-F5344CB8AC3E}">
        <p14:creationId xmlns:p14="http://schemas.microsoft.com/office/powerpoint/2010/main" val="326290246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07DFA4-66A8-6F4D-823B-7E0486FE1359}"/>
              </a:ext>
            </a:extLst>
          </p:cNvPr>
          <p:cNvGraphicFramePr>
            <a:graphicFrameLocks noChangeAspect="1"/>
          </p:cNvGraphicFramePr>
          <p:nvPr>
            <p:custDataLst>
              <p:tags r:id="rId1"/>
            </p:custDataLst>
            <p:extLst>
              <p:ext uri="{D42A27DB-BD31-4B8C-83A1-F6EECF244321}">
                <p14:modId xmlns:p14="http://schemas.microsoft.com/office/powerpoint/2010/main" val="14103719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07DFA4-66A8-6F4D-823B-7E0486FE135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6110F7E6-419E-7D4C-873C-F6B2B59B7D7D}"/>
              </a:ext>
            </a:extLst>
          </p:cNvPr>
          <p:cNvSpPr>
            <a:spLocks noGrp="1"/>
          </p:cNvSpPr>
          <p:nvPr>
            <p:ph type="body" sz="quarter" idx="10" hasCustomPrompt="1"/>
          </p:nvPr>
        </p:nvSpPr>
        <p:spPr>
          <a:xfrm>
            <a:off x="685800" y="5667309"/>
            <a:ext cx="10820400" cy="344619"/>
          </a:xfrm>
        </p:spPr>
        <p:txBody>
          <a:bodyPr anchor="b"/>
          <a:lstStyle>
            <a:lvl1pPr>
              <a:defRPr sz="800"/>
            </a:lvl1pPr>
            <a:lvl2pPr marL="0" indent="0">
              <a:buNone/>
              <a:defRPr/>
            </a:lvl2pPr>
          </a:lstStyle>
          <a:p>
            <a:pPr lvl="0"/>
            <a:r>
              <a:rPr lang="en-US" dirty="0"/>
              <a:t>Click to add footnote</a:t>
            </a:r>
          </a:p>
        </p:txBody>
      </p:sp>
    </p:spTree>
    <p:extLst>
      <p:ext uri="{BB962C8B-B14F-4D97-AF65-F5344CB8AC3E}">
        <p14:creationId xmlns:p14="http://schemas.microsoft.com/office/powerpoint/2010/main" val="623088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07DFA4-66A8-6F4D-823B-7E0486FE1359}"/>
              </a:ext>
            </a:extLst>
          </p:cNvPr>
          <p:cNvGraphicFramePr>
            <a:graphicFrameLocks noChangeAspect="1"/>
          </p:cNvGraphicFramePr>
          <p:nvPr>
            <p:custDataLst>
              <p:tags r:id="rId1"/>
            </p:custDataLst>
            <p:extLst>
              <p:ext uri="{D42A27DB-BD31-4B8C-83A1-F6EECF244321}">
                <p14:modId xmlns:p14="http://schemas.microsoft.com/office/powerpoint/2010/main" val="23622822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07DFA4-66A8-6F4D-823B-7E0486FE135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6110F7E6-419E-7D4C-873C-F6B2B59B7D7D}"/>
              </a:ext>
            </a:extLst>
          </p:cNvPr>
          <p:cNvSpPr>
            <a:spLocks noGrp="1"/>
          </p:cNvSpPr>
          <p:nvPr>
            <p:ph type="body" sz="quarter" idx="10" hasCustomPrompt="1"/>
          </p:nvPr>
        </p:nvSpPr>
        <p:spPr>
          <a:xfrm>
            <a:off x="685800" y="5667309"/>
            <a:ext cx="10820400" cy="344619"/>
          </a:xfrm>
        </p:spPr>
        <p:txBody>
          <a:bodyPr anchor="b"/>
          <a:lstStyle>
            <a:lvl1pPr>
              <a:defRPr sz="800"/>
            </a:lvl1pPr>
            <a:lvl2pPr marL="0" indent="0">
              <a:buNone/>
              <a:defRPr/>
            </a:lvl2pPr>
          </a:lstStyle>
          <a:p>
            <a:pPr lvl="0"/>
            <a:r>
              <a:rPr lang="en-US" dirty="0"/>
              <a:t>Click to add footnote</a:t>
            </a:r>
          </a:p>
        </p:txBody>
      </p:sp>
    </p:spTree>
    <p:extLst>
      <p:ext uri="{BB962C8B-B14F-4D97-AF65-F5344CB8AC3E}">
        <p14:creationId xmlns:p14="http://schemas.microsoft.com/office/powerpoint/2010/main" val="2062285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19E1F1-2441-0547-8275-12DA6BCE99A5}"/>
              </a:ext>
            </a:extLst>
          </p:cNvPr>
          <p:cNvGraphicFramePr>
            <a:graphicFrameLocks noChangeAspect="1"/>
          </p:cNvGraphicFramePr>
          <p:nvPr>
            <p:custDataLst>
              <p:tags r:id="rId1"/>
            </p:custDataLst>
            <p:extLst>
              <p:ext uri="{D42A27DB-BD31-4B8C-83A1-F6EECF244321}">
                <p14:modId xmlns:p14="http://schemas.microsoft.com/office/powerpoint/2010/main" val="35938206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19E1F1-2441-0547-8275-12DA6BCE99A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685800" y="2940581"/>
            <a:ext cx="10820400" cy="1362075"/>
          </a:xfrm>
        </p:spPr>
        <p:txBody>
          <a:bodyPr vert="horz" anchor="t"/>
          <a:lstStyle>
            <a:lvl1pPr algn="l">
              <a:defRPr sz="4800" b="1" cap="none">
                <a:solidFill>
                  <a:schemeClr val="tx2"/>
                </a:solidFill>
              </a:defRPr>
            </a:lvl1pPr>
          </a:lstStyle>
          <a:p>
            <a:r>
              <a:rPr lang="en-US" dirty="0"/>
              <a:t>Click to add chapter title</a:t>
            </a:r>
          </a:p>
        </p:txBody>
      </p:sp>
    </p:spTree>
    <p:extLst>
      <p:ext uri="{BB962C8B-B14F-4D97-AF65-F5344CB8AC3E}">
        <p14:creationId xmlns:p14="http://schemas.microsoft.com/office/powerpoint/2010/main" val="89079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rgbClr val="E1AD00"/>
        </a:solidFill>
        <a:effectLst/>
      </p:bgPr>
    </p:bg>
    <p:spTree>
      <p:nvGrpSpPr>
        <p:cNvPr id="1" name=""/>
        <p:cNvGrpSpPr/>
        <p:nvPr/>
      </p:nvGrpSpPr>
      <p:grpSpPr>
        <a:xfrm>
          <a:off x="0" y="0"/>
          <a:ext cx="0" cy="0"/>
          <a:chOff x="0" y="0"/>
          <a:chExt cx="0" cy="0"/>
        </a:xfrm>
      </p:grpSpPr>
      <p:sp>
        <p:nvSpPr>
          <p:cNvPr id="10" name="Graphic 8">
            <a:extLst>
              <a:ext uri="{FF2B5EF4-FFF2-40B4-BE49-F238E27FC236}">
                <a16:creationId xmlns:a16="http://schemas.microsoft.com/office/drawing/2014/main" id="{3C511D3F-2071-ED45-989E-68FC6B425F31}"/>
              </a:ext>
            </a:extLst>
          </p:cNvPr>
          <p:cNvSpPr/>
          <p:nvPr/>
        </p:nvSpPr>
        <p:spPr>
          <a:xfrm>
            <a:off x="492800" y="0"/>
            <a:ext cx="11492539" cy="6858127"/>
          </a:xfrm>
          <a:custGeom>
            <a:avLst/>
            <a:gdLst>
              <a:gd name="connsiteX0" fmla="*/ 11487961 w 11492539"/>
              <a:gd name="connsiteY0" fmla="*/ 3235325 h 6858127"/>
              <a:gd name="connsiteX1" fmla="*/ 10893784 w 11492539"/>
              <a:gd name="connsiteY1" fmla="*/ 719201 h 6858127"/>
              <a:gd name="connsiteX2" fmla="*/ 10376767 w 11492539"/>
              <a:gd name="connsiteY2" fmla="*/ 0 h 6858127"/>
              <a:gd name="connsiteX3" fmla="*/ 0 w 11492539"/>
              <a:gd name="connsiteY3" fmla="*/ 0 h 6858127"/>
              <a:gd name="connsiteX4" fmla="*/ 0 w 11492539"/>
              <a:gd name="connsiteY4" fmla="*/ 2732786 h 6858127"/>
              <a:gd name="connsiteX5" fmla="*/ 1632780 w 11492539"/>
              <a:gd name="connsiteY5" fmla="*/ 1555623 h 6858127"/>
              <a:gd name="connsiteX6" fmla="*/ 4061898 w 11492539"/>
              <a:gd name="connsiteY6" fmla="*/ 555752 h 6858127"/>
              <a:gd name="connsiteX7" fmla="*/ 5911307 w 11492539"/>
              <a:gd name="connsiteY7" fmla="*/ 311785 h 6858127"/>
              <a:gd name="connsiteX8" fmla="*/ 6309667 w 11492539"/>
              <a:gd name="connsiteY8" fmla="*/ 324485 h 6858127"/>
              <a:gd name="connsiteX9" fmla="*/ 9107575 w 11492539"/>
              <a:gd name="connsiteY9" fmla="*/ 1751203 h 6858127"/>
              <a:gd name="connsiteX10" fmla="*/ 9107575 w 11492539"/>
              <a:gd name="connsiteY10" fmla="*/ 1751203 h 6858127"/>
              <a:gd name="connsiteX11" fmla="*/ 8943231 w 11492539"/>
              <a:gd name="connsiteY11" fmla="*/ 4889500 h 6858127"/>
              <a:gd name="connsiteX12" fmla="*/ 7619215 w 11492539"/>
              <a:gd name="connsiteY12" fmla="*/ 6721983 h 6858127"/>
              <a:gd name="connsiteX13" fmla="*/ 7483425 w 11492539"/>
              <a:gd name="connsiteY13" fmla="*/ 6858127 h 6858127"/>
              <a:gd name="connsiteX14" fmla="*/ 10171814 w 11492539"/>
              <a:gd name="connsiteY14" fmla="*/ 6858127 h 6858127"/>
              <a:gd name="connsiteX15" fmla="*/ 10792133 w 11492539"/>
              <a:gd name="connsiteY15" fmla="*/ 5804027 h 6858127"/>
              <a:gd name="connsiteX16" fmla="*/ 11487961 w 11492539"/>
              <a:gd name="connsiteY16" fmla="*/ 3235325 h 68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92539" h="6858127">
                <a:moveTo>
                  <a:pt x="11487961" y="3235325"/>
                </a:moveTo>
                <a:cubicBezTo>
                  <a:pt x="11526033" y="2315718"/>
                  <a:pt x="11326536" y="1469136"/>
                  <a:pt x="10893784" y="719201"/>
                </a:cubicBezTo>
                <a:cubicBezTo>
                  <a:pt x="10746055" y="462676"/>
                  <a:pt x="10572839" y="221722"/>
                  <a:pt x="10376767" y="0"/>
                </a:cubicBezTo>
                <a:lnTo>
                  <a:pt x="0" y="0"/>
                </a:lnTo>
                <a:lnTo>
                  <a:pt x="0" y="2732786"/>
                </a:lnTo>
                <a:cubicBezTo>
                  <a:pt x="502430" y="2285339"/>
                  <a:pt x="1049577" y="1890870"/>
                  <a:pt x="1632780" y="1555623"/>
                </a:cubicBezTo>
                <a:cubicBezTo>
                  <a:pt x="2416808" y="1102614"/>
                  <a:pt x="3234086" y="766191"/>
                  <a:pt x="4061898" y="555752"/>
                </a:cubicBezTo>
                <a:cubicBezTo>
                  <a:pt x="4700238" y="393700"/>
                  <a:pt x="5320430" y="311785"/>
                  <a:pt x="5911307" y="311785"/>
                </a:cubicBezTo>
                <a:cubicBezTo>
                  <a:pt x="6045574" y="311785"/>
                  <a:pt x="6178361" y="316018"/>
                  <a:pt x="6309667" y="324485"/>
                </a:cubicBezTo>
                <a:cubicBezTo>
                  <a:pt x="7632413" y="409829"/>
                  <a:pt x="8626091" y="916559"/>
                  <a:pt x="9107575" y="1751203"/>
                </a:cubicBezTo>
                <a:lnTo>
                  <a:pt x="9107575" y="1751203"/>
                </a:lnTo>
                <a:cubicBezTo>
                  <a:pt x="9589058" y="2585847"/>
                  <a:pt x="9530682" y="3700272"/>
                  <a:pt x="8943231" y="4889500"/>
                </a:cubicBezTo>
                <a:cubicBezTo>
                  <a:pt x="8628757" y="5526024"/>
                  <a:pt x="8183315" y="6142482"/>
                  <a:pt x="7619215" y="6721983"/>
                </a:cubicBezTo>
                <a:cubicBezTo>
                  <a:pt x="7574544" y="6767831"/>
                  <a:pt x="7529238" y="6813043"/>
                  <a:pt x="7483425" y="6858127"/>
                </a:cubicBezTo>
                <a:lnTo>
                  <a:pt x="10171814" y="6858127"/>
                </a:lnTo>
                <a:cubicBezTo>
                  <a:pt x="10403421" y="6522001"/>
                  <a:pt x="10610723" y="6169737"/>
                  <a:pt x="10792133" y="5804027"/>
                </a:cubicBezTo>
                <a:cubicBezTo>
                  <a:pt x="11218539" y="4940300"/>
                  <a:pt x="11452935" y="4076700"/>
                  <a:pt x="11487961" y="3235325"/>
                </a:cubicBezTo>
                <a:close/>
              </a:path>
            </a:pathLst>
          </a:custGeom>
          <a:gradFill flip="none" rotWithShape="1">
            <a:gsLst>
              <a:gs pos="10000">
                <a:srgbClr val="E1AD00"/>
              </a:gs>
              <a:gs pos="100000">
                <a:srgbClr val="FFC409"/>
              </a:gs>
            </a:gsLst>
            <a:lin ang="0" scaled="1"/>
            <a:tileRect/>
          </a:gradFill>
          <a:ln w="12689" cap="flat">
            <a:noFill/>
            <a:prstDash val="solid"/>
            <a:miter/>
          </a:ln>
        </p:spPr>
        <p:txBody>
          <a:bodyPr rtlCol="0" anchor="ctr"/>
          <a:lstStyle/>
          <a:p>
            <a:endParaRPr lang="en-US" dirty="0"/>
          </a:p>
        </p:txBody>
      </p:sp>
      <p:sp>
        <p:nvSpPr>
          <p:cNvPr id="9" name="Rectangle 8">
            <a:extLst>
              <a:ext uri="{FF2B5EF4-FFF2-40B4-BE49-F238E27FC236}">
                <a16:creationId xmlns:a16="http://schemas.microsoft.com/office/drawing/2014/main" id="{3EE9E93A-3672-BF42-9514-F0F12E677060}"/>
              </a:ext>
            </a:extLst>
          </p:cNvPr>
          <p:cNvSpPr/>
          <p:nvPr userDrawn="1"/>
        </p:nvSpPr>
        <p:spPr>
          <a:xfrm>
            <a:off x="0" y="6188529"/>
            <a:ext cx="12191999" cy="6694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8" name="Object 7" hidden="1">
            <a:extLst>
              <a:ext uri="{FF2B5EF4-FFF2-40B4-BE49-F238E27FC236}">
                <a16:creationId xmlns:a16="http://schemas.microsoft.com/office/drawing/2014/main" id="{2219E1F1-2441-0547-8275-12DA6BCE99A5}"/>
              </a:ext>
            </a:extLst>
          </p:cNvPr>
          <p:cNvGraphicFramePr>
            <a:graphicFrameLocks noChangeAspect="1"/>
          </p:cNvGraphicFramePr>
          <p:nvPr>
            <p:custDataLst>
              <p:tags r:id="rId1"/>
            </p:custDataLst>
            <p:extLst>
              <p:ext uri="{D42A27DB-BD31-4B8C-83A1-F6EECF244321}">
                <p14:modId xmlns:p14="http://schemas.microsoft.com/office/powerpoint/2010/main" val="7472778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19E1F1-2441-0547-8275-12DA6BCE99A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686608" y="2940581"/>
            <a:ext cx="10820400" cy="1362075"/>
          </a:xfrm>
        </p:spPr>
        <p:txBody>
          <a:bodyPr vert="horz" anchor="t"/>
          <a:lstStyle>
            <a:lvl1pPr algn="l">
              <a:defRPr sz="4800" b="1" cap="none">
                <a:solidFill>
                  <a:schemeClr val="tx2"/>
                </a:solidFill>
              </a:defRPr>
            </a:lvl1pPr>
          </a:lstStyle>
          <a:p>
            <a:r>
              <a:rPr lang="en-US" dirty="0"/>
              <a:t>Click to add chapter title</a:t>
            </a:r>
          </a:p>
        </p:txBody>
      </p:sp>
      <p:sp>
        <p:nvSpPr>
          <p:cNvPr id="12" name="TextBox 11">
            <a:extLst>
              <a:ext uri="{FF2B5EF4-FFF2-40B4-BE49-F238E27FC236}">
                <a16:creationId xmlns:a16="http://schemas.microsoft.com/office/drawing/2014/main" id="{905F9B49-F9DD-9445-B754-3E4743DAACF1}"/>
              </a:ext>
            </a:extLst>
          </p:cNvPr>
          <p:cNvSpPr txBox="1"/>
          <p:nvPr/>
        </p:nvSpPr>
        <p:spPr>
          <a:xfrm>
            <a:off x="8601075" y="6368176"/>
            <a:ext cx="2223686" cy="246221"/>
          </a:xfrm>
          <a:prstGeom prst="rect">
            <a:avLst/>
          </a:prstGeom>
          <a:noFill/>
        </p:spPr>
        <p:txBody>
          <a:bodyPr wrap="none" lIns="0" tIns="0" rIns="0" bIns="0" rtlCol="0" anchor="b">
            <a:noAutofit/>
          </a:bodyPr>
          <a:lstStyle/>
          <a:p>
            <a:pPr algn="r"/>
            <a:r>
              <a:rPr lang="en-US" sz="1000" dirty="0">
                <a:solidFill>
                  <a:schemeClr val="bg1"/>
                </a:solidFill>
              </a:rPr>
              <a:t>Confidential—do not copy or distribute</a:t>
            </a:r>
          </a:p>
        </p:txBody>
      </p:sp>
      <p:sp>
        <p:nvSpPr>
          <p:cNvPr id="13" name="TextBox 12">
            <a:extLst>
              <a:ext uri="{FF2B5EF4-FFF2-40B4-BE49-F238E27FC236}">
                <a16:creationId xmlns:a16="http://schemas.microsoft.com/office/drawing/2014/main" id="{7E679624-3C66-4444-B406-9C3376A5AE36}"/>
              </a:ext>
            </a:extLst>
          </p:cNvPr>
          <p:cNvSpPr txBox="1"/>
          <p:nvPr/>
        </p:nvSpPr>
        <p:spPr>
          <a:xfrm>
            <a:off x="11162512" y="6368176"/>
            <a:ext cx="335349" cy="246221"/>
          </a:xfrm>
          <a:prstGeom prst="rect">
            <a:avLst/>
          </a:prstGeom>
          <a:noFill/>
        </p:spPr>
        <p:txBody>
          <a:bodyPr wrap="none" lIns="0" tIns="0" rIns="0" bIns="0" rtlCol="0" anchor="b">
            <a:noAutofit/>
          </a:bodyPr>
          <a:lstStyle/>
          <a:p>
            <a:pPr algn="r"/>
            <a:fld id="{25DB8DF5-C232-BC4C-8CE4-28A3F4FC6C77}" type="slidenum">
              <a:rPr lang="en-US" sz="1000" smtClean="0">
                <a:solidFill>
                  <a:schemeClr val="bg1"/>
                </a:solidFill>
              </a:rPr>
              <a:t>‹#›</a:t>
            </a:fld>
            <a:endParaRPr lang="en-US" sz="1000" dirty="0">
              <a:solidFill>
                <a:schemeClr val="bg1"/>
              </a:solidFill>
            </a:endParaRPr>
          </a:p>
        </p:txBody>
      </p:sp>
      <p:pic>
        <p:nvPicPr>
          <p:cNvPr id="15" name="Graphic 15">
            <a:extLst>
              <a:ext uri="{FF2B5EF4-FFF2-40B4-BE49-F238E27FC236}">
                <a16:creationId xmlns:a16="http://schemas.microsoft.com/office/drawing/2014/main" id="{E20ED688-360E-0E4A-AF18-C7522E49C0CA}"/>
              </a:ext>
            </a:extLst>
          </p:cNvPr>
          <p:cNvPicPr>
            <a:picLocks noChangeAspect="1"/>
          </p:cNvPicPr>
          <p:nvPr userDrawn="1"/>
        </p:nvPicPr>
        <p:blipFill>
          <a:blip r:embed="rId5"/>
          <a:srcRect/>
          <a:stretch/>
        </p:blipFill>
        <p:spPr>
          <a:xfrm>
            <a:off x="636489" y="6337519"/>
            <a:ext cx="1477378" cy="308247"/>
          </a:xfrm>
          <a:prstGeom prst="rect">
            <a:avLst/>
          </a:prstGeom>
        </p:spPr>
      </p:pic>
    </p:spTree>
    <p:extLst>
      <p:ext uri="{BB962C8B-B14F-4D97-AF65-F5344CB8AC3E}">
        <p14:creationId xmlns:p14="http://schemas.microsoft.com/office/powerpoint/2010/main" val="2351787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07DFA4-66A8-6F4D-823B-7E0486FE1359}"/>
              </a:ext>
            </a:extLst>
          </p:cNvPr>
          <p:cNvGraphicFramePr>
            <a:graphicFrameLocks noChangeAspect="1"/>
          </p:cNvGraphicFramePr>
          <p:nvPr>
            <p:custDataLst>
              <p:tags r:id="rId1"/>
            </p:custDataLst>
            <p:extLst>
              <p:ext uri="{D42A27DB-BD31-4B8C-83A1-F6EECF244321}">
                <p14:modId xmlns:p14="http://schemas.microsoft.com/office/powerpoint/2010/main" val="29905449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07DFA4-66A8-6F4D-823B-7E0486FE135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6110F7E6-419E-7D4C-873C-F6B2B59B7D7D}"/>
              </a:ext>
            </a:extLst>
          </p:cNvPr>
          <p:cNvSpPr>
            <a:spLocks noGrp="1"/>
          </p:cNvSpPr>
          <p:nvPr>
            <p:ph type="body" sz="quarter" idx="10" hasCustomPrompt="1"/>
          </p:nvPr>
        </p:nvSpPr>
        <p:spPr>
          <a:xfrm>
            <a:off x="685800" y="5830756"/>
            <a:ext cx="10820400" cy="344619"/>
          </a:xfrm>
        </p:spPr>
        <p:txBody>
          <a:bodyPr anchor="b"/>
          <a:lstStyle>
            <a:lvl1pPr>
              <a:defRPr sz="800"/>
            </a:lvl1pPr>
            <a:lvl2pPr marL="0" indent="0">
              <a:buNone/>
              <a:defRPr/>
            </a:lvl2pPr>
          </a:lstStyle>
          <a:p>
            <a:pPr lvl="0"/>
            <a:r>
              <a:rPr lang="en-US" dirty="0"/>
              <a:t>Click to add footnote</a:t>
            </a:r>
          </a:p>
        </p:txBody>
      </p:sp>
    </p:spTree>
    <p:extLst>
      <p:ext uri="{BB962C8B-B14F-4D97-AF65-F5344CB8AC3E}">
        <p14:creationId xmlns:p14="http://schemas.microsoft.com/office/powerpoint/2010/main" val="3968128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2018874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685800" y="1545336"/>
            <a:ext cx="5181600" cy="4123944"/>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4602" y="1545336"/>
            <a:ext cx="5181598" cy="4123944"/>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cxnSp>
        <p:nvCxnSpPr>
          <p:cNvPr id="6" name="Straight Connector 5">
            <a:extLst>
              <a:ext uri="{FF2B5EF4-FFF2-40B4-BE49-F238E27FC236}">
                <a16:creationId xmlns:a16="http://schemas.microsoft.com/office/drawing/2014/main" id="{0858079E-5449-4146-9CA8-762612E36E75}"/>
              </a:ext>
            </a:extLst>
          </p:cNvPr>
          <p:cNvCxnSpPr/>
          <p:nvPr userDrawn="1"/>
        </p:nvCxnSpPr>
        <p:spPr>
          <a:xfrm>
            <a:off x="6016488"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1266029"/>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26592040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685800" y="1545336"/>
            <a:ext cx="329184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54652" y="1545336"/>
            <a:ext cx="329184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8214360" y="1545336"/>
            <a:ext cx="329184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8FE2A23-45C1-C94F-9819-791F60A822B0}"/>
              </a:ext>
            </a:extLst>
          </p:cNvPr>
          <p:cNvCxnSpPr/>
          <p:nvPr userDrawn="1"/>
        </p:nvCxnSpPr>
        <p:spPr>
          <a:xfrm>
            <a:off x="420624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D264FFB-50B3-E641-8D69-1C03866B8769}"/>
              </a:ext>
            </a:extLst>
          </p:cNvPr>
          <p:cNvCxnSpPr/>
          <p:nvPr userDrawn="1"/>
        </p:nvCxnSpPr>
        <p:spPr>
          <a:xfrm>
            <a:off x="797560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419211"/>
      </p:ext>
    </p:extLst>
  </p:cSld>
  <p:clrMapOvr>
    <a:masterClrMapping/>
  </p:clrMapOvr>
  <p:extLst>
    <p:ext uri="{DCECCB84-F9BA-43D5-87BE-67443E8EF086}">
      <p15:sldGuideLst xmlns:p15="http://schemas.microsoft.com/office/powerpoint/2012/main">
        <p15:guide id="1" pos="2506">
          <p15:clr>
            <a:srgbClr val="FBAE40"/>
          </p15:clr>
        </p15:guide>
        <p15:guide id="2" pos="2801">
          <p15:clr>
            <a:srgbClr val="FBAE40"/>
          </p15:clr>
        </p15:guide>
        <p15:guide id="3" pos="4880">
          <p15:clr>
            <a:srgbClr val="FBAE40"/>
          </p15:clr>
        </p15:guide>
        <p15:guide id="4" pos="516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76789E3-289A-4947-BC4C-6B7E486A044E}"/>
              </a:ext>
            </a:extLst>
          </p:cNvPr>
          <p:cNvSpPr/>
          <p:nvPr userDrawn="1"/>
        </p:nvSpPr>
        <p:spPr>
          <a:xfrm>
            <a:off x="8077200" y="1379538"/>
            <a:ext cx="3429000"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A3964E5-4096-234A-92BF-14CB27ECA3F7}"/>
              </a:ext>
            </a:extLst>
          </p:cNvPr>
          <p:cNvSpPr/>
          <p:nvPr userDrawn="1"/>
        </p:nvSpPr>
        <p:spPr>
          <a:xfrm>
            <a:off x="4425188" y="1379538"/>
            <a:ext cx="3429000"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1CAA6B3-0665-F049-B4EE-578B842BDD14}"/>
              </a:ext>
            </a:extLst>
          </p:cNvPr>
          <p:cNvSpPr/>
          <p:nvPr userDrawn="1"/>
        </p:nvSpPr>
        <p:spPr>
          <a:xfrm>
            <a:off x="685800" y="1379538"/>
            <a:ext cx="3429000"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38824340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863600" y="1656080"/>
            <a:ext cx="3073400" cy="401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62602" y="1656080"/>
            <a:ext cx="3154172" cy="401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8214360" y="1656080"/>
            <a:ext cx="3114040" cy="401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9561829"/>
      </p:ext>
    </p:extLst>
  </p:cSld>
  <p:clrMapOvr>
    <a:masterClrMapping/>
  </p:clrMapOvr>
  <p:extLst>
    <p:ext uri="{DCECCB84-F9BA-43D5-87BE-67443E8EF086}">
      <p15:sldGuideLst xmlns:p15="http://schemas.microsoft.com/office/powerpoint/2012/main">
        <p15:guide id="1" pos="2506">
          <p15:clr>
            <a:srgbClr val="FBAE40"/>
          </p15:clr>
        </p15:guide>
        <p15:guide id="2" pos="2801">
          <p15:clr>
            <a:srgbClr val="FBAE40"/>
          </p15:clr>
        </p15:guide>
        <p15:guide id="3" pos="4880">
          <p15:clr>
            <a:srgbClr val="FBAE40"/>
          </p15:clr>
        </p15:guide>
        <p15:guide id="4" pos="516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29535448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685800" y="1545336"/>
            <a:ext cx="2441575"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6625" y="1545336"/>
            <a:ext cx="2441575"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6273802" y="1545336"/>
            <a:ext cx="2441575"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EC8167C8-4843-0343-8726-95415F9FBF94}"/>
              </a:ext>
            </a:extLst>
          </p:cNvPr>
          <p:cNvSpPr>
            <a:spLocks noGrp="1"/>
          </p:cNvSpPr>
          <p:nvPr>
            <p:ph sz="half" idx="12"/>
          </p:nvPr>
        </p:nvSpPr>
        <p:spPr>
          <a:xfrm>
            <a:off x="9061450" y="1545336"/>
            <a:ext cx="244475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012D01A8-716C-B843-A5EF-CB19082988F9}"/>
              </a:ext>
            </a:extLst>
          </p:cNvPr>
          <p:cNvCxnSpPr/>
          <p:nvPr userDrawn="1"/>
        </p:nvCxnSpPr>
        <p:spPr>
          <a:xfrm>
            <a:off x="329184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4F73730-B89F-BC41-87C9-FF42DE268074}"/>
              </a:ext>
            </a:extLst>
          </p:cNvPr>
          <p:cNvCxnSpPr/>
          <p:nvPr userDrawn="1"/>
        </p:nvCxnSpPr>
        <p:spPr>
          <a:xfrm>
            <a:off x="609600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9C4804E-8247-F047-977F-38AF79E2DFA2}"/>
              </a:ext>
            </a:extLst>
          </p:cNvPr>
          <p:cNvCxnSpPr/>
          <p:nvPr userDrawn="1"/>
        </p:nvCxnSpPr>
        <p:spPr>
          <a:xfrm>
            <a:off x="8890000" y="1545336"/>
            <a:ext cx="0" cy="41239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7693071"/>
      </p:ext>
    </p:extLst>
  </p:cSld>
  <p:clrMapOvr>
    <a:masterClrMapping/>
  </p:clrMapOvr>
  <p:extLst>
    <p:ext uri="{DCECCB84-F9BA-43D5-87BE-67443E8EF086}">
      <p15:sldGuideLst xmlns:p15="http://schemas.microsoft.com/office/powerpoint/2012/main">
        <p15:guide id="1" pos="1970">
          <p15:clr>
            <a:srgbClr val="FBAE40"/>
          </p15:clr>
        </p15:guide>
        <p15:guide id="2" pos="2190">
          <p15:clr>
            <a:srgbClr val="FBAE40"/>
          </p15:clr>
        </p15:guide>
        <p15:guide id="3" pos="3948">
          <p15:clr>
            <a:srgbClr val="FBAE40"/>
          </p15:clr>
        </p15:guide>
        <p15:guide id="4" pos="5486">
          <p15:clr>
            <a:srgbClr val="FBAE40"/>
          </p15:clr>
        </p15:guide>
        <p15:guide id="5" pos="3728">
          <p15:clr>
            <a:srgbClr val="FBAE40"/>
          </p15:clr>
        </p15:guide>
        <p15:guide id="6" pos="570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3EFC05-576E-604C-B866-222EA516F56A}"/>
              </a:ext>
            </a:extLst>
          </p:cNvPr>
          <p:cNvSpPr/>
          <p:nvPr userDrawn="1"/>
        </p:nvSpPr>
        <p:spPr>
          <a:xfrm>
            <a:off x="685800" y="1379538"/>
            <a:ext cx="2441575"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7F94A01-D6A1-D34F-A721-56057ECE796A}"/>
              </a:ext>
            </a:extLst>
          </p:cNvPr>
          <p:cNvSpPr/>
          <p:nvPr userDrawn="1"/>
        </p:nvSpPr>
        <p:spPr>
          <a:xfrm>
            <a:off x="3483608" y="1379538"/>
            <a:ext cx="2441575"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2FBDD66-B774-D341-95EB-723F7BE6086A}"/>
              </a:ext>
            </a:extLst>
          </p:cNvPr>
          <p:cNvSpPr/>
          <p:nvPr userDrawn="1"/>
        </p:nvSpPr>
        <p:spPr>
          <a:xfrm>
            <a:off x="6274433" y="1379538"/>
            <a:ext cx="2441575"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D0C3965-883B-0642-974B-B4EB42660DD5}"/>
              </a:ext>
            </a:extLst>
          </p:cNvPr>
          <p:cNvSpPr/>
          <p:nvPr userDrawn="1"/>
        </p:nvSpPr>
        <p:spPr>
          <a:xfrm>
            <a:off x="9061448" y="1379538"/>
            <a:ext cx="2441575" cy="4289742"/>
          </a:xfrm>
          <a:prstGeom prst="rect">
            <a:avLst/>
          </a:prstGeom>
          <a:solidFill>
            <a:schemeClr val="accent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22099974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802641" y="1645920"/>
            <a:ext cx="2194560" cy="40233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606800" y="1645920"/>
            <a:ext cx="2143760" cy="40233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669280"/>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6400801" y="1645920"/>
            <a:ext cx="2143760" cy="40233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EC8167C8-4843-0343-8726-95415F9FBF94}"/>
              </a:ext>
            </a:extLst>
          </p:cNvPr>
          <p:cNvSpPr>
            <a:spLocks noGrp="1"/>
          </p:cNvSpPr>
          <p:nvPr>
            <p:ph sz="half" idx="12"/>
          </p:nvPr>
        </p:nvSpPr>
        <p:spPr>
          <a:xfrm>
            <a:off x="9194800" y="1645920"/>
            <a:ext cx="2194559" cy="40233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6463100"/>
      </p:ext>
    </p:extLst>
  </p:cSld>
  <p:clrMapOvr>
    <a:masterClrMapping/>
  </p:clrMapOvr>
  <p:extLst>
    <p:ext uri="{DCECCB84-F9BA-43D5-87BE-67443E8EF086}">
      <p15:sldGuideLst xmlns:p15="http://schemas.microsoft.com/office/powerpoint/2012/main">
        <p15:guide id="1" pos="1970">
          <p15:clr>
            <a:srgbClr val="FBAE40"/>
          </p15:clr>
        </p15:guide>
        <p15:guide id="2" pos="2190">
          <p15:clr>
            <a:srgbClr val="FBAE40"/>
          </p15:clr>
        </p15:guide>
        <p15:guide id="3" pos="3948">
          <p15:clr>
            <a:srgbClr val="FBAE40"/>
          </p15:clr>
        </p15:guide>
        <p15:guide id="4" pos="5486">
          <p15:clr>
            <a:srgbClr val="FBAE40"/>
          </p15:clr>
        </p15:guide>
        <p15:guide id="5" pos="3728">
          <p15:clr>
            <a:srgbClr val="FBAE40"/>
          </p15:clr>
        </p15:guide>
        <p15:guide id="6" pos="57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F9CC1DC-27E2-0D44-931C-EED07AE3943A}"/>
              </a:ext>
            </a:extLst>
          </p:cNvPr>
          <p:cNvGraphicFramePr>
            <a:graphicFrameLocks noChangeAspect="1"/>
          </p:cNvGraphicFramePr>
          <p:nvPr>
            <p:custDataLst>
              <p:tags r:id="rId1"/>
            </p:custDataLst>
            <p:extLst>
              <p:ext uri="{D42A27DB-BD31-4B8C-83A1-F6EECF244321}">
                <p14:modId xmlns:p14="http://schemas.microsoft.com/office/powerpoint/2010/main" val="5526733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8F9CC1DC-27E2-0D44-931C-EED07AE3943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Tree>
    <p:extLst>
      <p:ext uri="{BB962C8B-B14F-4D97-AF65-F5344CB8AC3E}">
        <p14:creationId xmlns:p14="http://schemas.microsoft.com/office/powerpoint/2010/main" val="2933261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19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and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30810400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685800" y="1545336"/>
            <a:ext cx="5181600" cy="4123944"/>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830756"/>
            <a:ext cx="5181600" cy="344619"/>
          </a:xfrm>
        </p:spPr>
        <p:txBody>
          <a:bodyPr anchor="b"/>
          <a:lstStyle>
            <a:lvl1pPr>
              <a:defRPr sz="800"/>
            </a:lvl1pPr>
            <a:lvl2pPr marL="0" indent="0">
              <a:buNone/>
              <a:defRPr/>
            </a:lvl2pPr>
          </a:lstStyle>
          <a:p>
            <a:pPr lvl="0"/>
            <a:r>
              <a:rPr lang="en-US" dirty="0"/>
              <a:t>Click to add footnote</a:t>
            </a:r>
          </a:p>
        </p:txBody>
      </p:sp>
      <p:sp>
        <p:nvSpPr>
          <p:cNvPr id="6" name="Picture Placeholder 5">
            <a:extLst>
              <a:ext uri="{FF2B5EF4-FFF2-40B4-BE49-F238E27FC236}">
                <a16:creationId xmlns:a16="http://schemas.microsoft.com/office/drawing/2014/main" id="{DE5C0F5A-1D2E-AB42-9962-83B986F457F9}"/>
              </a:ext>
            </a:extLst>
          </p:cNvPr>
          <p:cNvSpPr>
            <a:spLocks noGrp="1"/>
          </p:cNvSpPr>
          <p:nvPr>
            <p:ph type="pic" sz="quarter" idx="11"/>
          </p:nvPr>
        </p:nvSpPr>
        <p:spPr>
          <a:xfrm>
            <a:off x="6324600" y="1600200"/>
            <a:ext cx="5181600" cy="4575175"/>
          </a:xfrm>
        </p:spPr>
        <p:txBody>
          <a:bodyPr/>
          <a:lstStyle>
            <a:lvl1pPr>
              <a:defRPr sz="1200">
                <a:solidFill>
                  <a:schemeClr val="accent5"/>
                </a:solidFill>
              </a:defRPr>
            </a:lvl1pPr>
          </a:lstStyle>
          <a:p>
            <a:r>
              <a:rPr lang="en-US" dirty="0"/>
              <a:t>Click icon to add picture</a:t>
            </a:r>
          </a:p>
        </p:txBody>
      </p:sp>
    </p:spTree>
    <p:extLst>
      <p:ext uri="{BB962C8B-B14F-4D97-AF65-F5344CB8AC3E}">
        <p14:creationId xmlns:p14="http://schemas.microsoft.com/office/powerpoint/2010/main" val="401619566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ntent an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E5C0F5A-1D2E-AB42-9962-83B986F457F9}"/>
              </a:ext>
            </a:extLst>
          </p:cNvPr>
          <p:cNvSpPr>
            <a:spLocks noGrp="1"/>
          </p:cNvSpPr>
          <p:nvPr>
            <p:ph type="pic" sz="quarter" idx="11"/>
          </p:nvPr>
        </p:nvSpPr>
        <p:spPr>
          <a:xfrm>
            <a:off x="0" y="0"/>
            <a:ext cx="12192000" cy="6858000"/>
          </a:xfrm>
        </p:spPr>
        <p:txBody>
          <a:bodyPr/>
          <a:lstStyle>
            <a:lvl1pPr>
              <a:defRPr sz="1200">
                <a:solidFill>
                  <a:schemeClr val="accent5"/>
                </a:solidFill>
              </a:defRPr>
            </a:lvl1pPr>
          </a:lstStyle>
          <a:p>
            <a:r>
              <a:rPr lang="en-US" dirty="0"/>
              <a:t>Click icon to add picture</a:t>
            </a:r>
          </a:p>
        </p:txBody>
      </p:sp>
      <p:sp>
        <p:nvSpPr>
          <p:cNvPr id="5" name="Picture Placeholder 4">
            <a:extLst>
              <a:ext uri="{FF2B5EF4-FFF2-40B4-BE49-F238E27FC236}">
                <a16:creationId xmlns:a16="http://schemas.microsoft.com/office/drawing/2014/main" id="{874AB63B-7B30-B24C-8D30-2D2D85744692}"/>
              </a:ext>
            </a:extLst>
          </p:cNvPr>
          <p:cNvSpPr>
            <a:spLocks noGrp="1"/>
          </p:cNvSpPr>
          <p:nvPr>
            <p:ph type="pic" sz="quarter" idx="12"/>
          </p:nvPr>
        </p:nvSpPr>
        <p:spPr>
          <a:xfrm>
            <a:off x="685800" y="0"/>
            <a:ext cx="4679950" cy="5616958"/>
          </a:xfrm>
          <a:solidFill>
            <a:schemeClr val="bg1"/>
          </a:solidFill>
        </p:spPr>
        <p:txBody>
          <a:bodyPr/>
          <a:lstStyle>
            <a:lvl1pPr>
              <a:defRPr>
                <a:solidFill>
                  <a:schemeClr val="bg1"/>
                </a:solidFill>
              </a:defRPr>
            </a:lvl1pPr>
          </a:lstStyle>
          <a:p>
            <a:endParaRPr lang="en-US" dirty="0"/>
          </a:p>
        </p:txBody>
      </p:sp>
      <p:sp>
        <p:nvSpPr>
          <p:cNvPr id="11" name="Content Placeholder 2">
            <a:extLst>
              <a:ext uri="{FF2B5EF4-FFF2-40B4-BE49-F238E27FC236}">
                <a16:creationId xmlns:a16="http://schemas.microsoft.com/office/drawing/2014/main" id="{93ADEB19-70FA-6246-A2D3-1E37E97B56B9}"/>
              </a:ext>
            </a:extLst>
          </p:cNvPr>
          <p:cNvSpPr>
            <a:spLocks noGrp="1"/>
          </p:cNvSpPr>
          <p:nvPr>
            <p:ph sz="half" idx="1" hasCustomPrompt="1"/>
          </p:nvPr>
        </p:nvSpPr>
        <p:spPr>
          <a:xfrm>
            <a:off x="1081924" y="768943"/>
            <a:ext cx="3978685" cy="1609480"/>
          </a:xfrm>
        </p:spPr>
        <p:txBody>
          <a:bodyPr/>
          <a:lstStyle>
            <a:lvl1pPr>
              <a:defRPr sz="1800"/>
            </a:lvl1pPr>
          </a:lstStyle>
          <a:p>
            <a:r>
              <a:rPr lang="en-US" sz="2400" b="1" dirty="0">
                <a:solidFill>
                  <a:schemeClr val="tx2"/>
                </a:solidFill>
              </a:rPr>
              <a:t>Optional header</a:t>
            </a:r>
          </a:p>
          <a:p>
            <a:r>
              <a:rPr lang="en-US" dirty="0"/>
              <a:t>This is an example of how body copy should be treated in template. Starting out body copy will default to Calibri (18pt type). </a:t>
            </a:r>
          </a:p>
        </p:txBody>
      </p:sp>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38592408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A9F45C6C-44C5-154D-B843-C8D093D91808}"/>
              </a:ext>
            </a:extLst>
          </p:cNvPr>
          <p:cNvCxnSpPr>
            <a:cxnSpLocks/>
          </p:cNvCxnSpPr>
          <p:nvPr userDrawn="1"/>
        </p:nvCxnSpPr>
        <p:spPr>
          <a:xfrm>
            <a:off x="1081925" y="2666053"/>
            <a:ext cx="3978686" cy="0"/>
          </a:xfrm>
          <a:prstGeom prst="line">
            <a:avLst/>
          </a:prstGeom>
          <a:ln w="12700">
            <a:solidFill>
              <a:srgbClr val="E1AD00"/>
            </a:solidFill>
          </a:ln>
          <a:effectLst/>
        </p:spPr>
        <p:style>
          <a:lnRef idx="2">
            <a:schemeClr val="accent1"/>
          </a:lnRef>
          <a:fillRef idx="0">
            <a:schemeClr val="accent1"/>
          </a:fillRef>
          <a:effectRef idx="1">
            <a:schemeClr val="accent1"/>
          </a:effectRef>
          <a:fontRef idx="minor">
            <a:schemeClr val="tx1"/>
          </a:fontRef>
        </p:style>
      </p:cxnSp>
      <p:sp>
        <p:nvSpPr>
          <p:cNvPr id="18" name="Chart Placeholder 17">
            <a:extLst>
              <a:ext uri="{FF2B5EF4-FFF2-40B4-BE49-F238E27FC236}">
                <a16:creationId xmlns:a16="http://schemas.microsoft.com/office/drawing/2014/main" id="{5EA81891-F845-7C41-ACDB-D7CE7EE16FAF}"/>
              </a:ext>
            </a:extLst>
          </p:cNvPr>
          <p:cNvSpPr>
            <a:spLocks noGrp="1"/>
          </p:cNvSpPr>
          <p:nvPr>
            <p:ph type="chart" sz="quarter" idx="13" hasCustomPrompt="1"/>
          </p:nvPr>
        </p:nvSpPr>
        <p:spPr>
          <a:xfrm>
            <a:off x="1082675" y="2876550"/>
            <a:ext cx="3978275" cy="2428875"/>
          </a:xfrm>
        </p:spPr>
        <p:txBody>
          <a:bodyPr/>
          <a:lstStyle/>
          <a:p>
            <a:r>
              <a:rPr lang="en-US" dirty="0"/>
              <a:t>Insert table or chart here</a:t>
            </a:r>
          </a:p>
        </p:txBody>
      </p:sp>
      <p:sp>
        <p:nvSpPr>
          <p:cNvPr id="8" name="Rectangle 7">
            <a:extLst>
              <a:ext uri="{FF2B5EF4-FFF2-40B4-BE49-F238E27FC236}">
                <a16:creationId xmlns:a16="http://schemas.microsoft.com/office/drawing/2014/main" id="{B1AD25D3-157E-AE45-A317-6F8513924D33}"/>
              </a:ext>
            </a:extLst>
          </p:cNvPr>
          <p:cNvSpPr/>
          <p:nvPr userDrawn="1"/>
        </p:nvSpPr>
        <p:spPr>
          <a:xfrm>
            <a:off x="685730" y="5627979"/>
            <a:ext cx="4680020" cy="14474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ysClr val="windowText" lastClr="000000"/>
              </a:solidFill>
            </a:endParaRPr>
          </a:p>
        </p:txBody>
      </p:sp>
    </p:spTree>
    <p:extLst>
      <p:ext uri="{BB962C8B-B14F-4D97-AF65-F5344CB8AC3E}">
        <p14:creationId xmlns:p14="http://schemas.microsoft.com/office/powerpoint/2010/main" val="390612438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ontent and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40956969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5">
            <a:extLst>
              <a:ext uri="{FF2B5EF4-FFF2-40B4-BE49-F238E27FC236}">
                <a16:creationId xmlns:a16="http://schemas.microsoft.com/office/drawing/2014/main" id="{C0F9FFBB-5DDC-C145-A005-F9347C686DF8}"/>
              </a:ext>
            </a:extLst>
          </p:cNvPr>
          <p:cNvSpPr>
            <a:spLocks noGrp="1"/>
          </p:cNvSpPr>
          <p:nvPr>
            <p:ph type="pic" sz="quarter" idx="11"/>
          </p:nvPr>
        </p:nvSpPr>
        <p:spPr>
          <a:xfrm>
            <a:off x="0" y="0"/>
            <a:ext cx="12192000" cy="6858000"/>
          </a:xfrm>
        </p:spPr>
        <p:txBody>
          <a:bodyPr/>
          <a:lstStyle>
            <a:lvl1pPr>
              <a:defRPr sz="1200">
                <a:solidFill>
                  <a:schemeClr val="accent5"/>
                </a:solidFill>
              </a:defRPr>
            </a:lvl1pPr>
          </a:lstStyle>
          <a:p>
            <a:r>
              <a:rPr lang="en-US" dirty="0"/>
              <a:t>Click icon to add picture</a:t>
            </a:r>
          </a:p>
        </p:txBody>
      </p:sp>
      <p:sp>
        <p:nvSpPr>
          <p:cNvPr id="13" name="Title 1">
            <a:extLst>
              <a:ext uri="{FF2B5EF4-FFF2-40B4-BE49-F238E27FC236}">
                <a16:creationId xmlns:a16="http://schemas.microsoft.com/office/drawing/2014/main" id="{FCA7463E-170A-3F48-907D-E33E6C01C11F}"/>
              </a:ext>
            </a:extLst>
          </p:cNvPr>
          <p:cNvSpPr>
            <a:spLocks noGrp="1"/>
          </p:cNvSpPr>
          <p:nvPr>
            <p:ph type="title"/>
          </p:nvPr>
        </p:nvSpPr>
        <p:spPr>
          <a:xfrm>
            <a:off x="685800" y="419100"/>
            <a:ext cx="10820400" cy="960438"/>
          </a:xfrm>
        </p:spPr>
        <p:txBody>
          <a:bodyPr vert="horz"/>
          <a:lstStyle/>
          <a:p>
            <a:r>
              <a:rPr lang="en-US" dirty="0"/>
              <a:t>Click to edit Master title style</a:t>
            </a:r>
          </a:p>
        </p:txBody>
      </p:sp>
      <p:sp>
        <p:nvSpPr>
          <p:cNvPr id="15" name="Content Placeholder 2">
            <a:extLst>
              <a:ext uri="{FF2B5EF4-FFF2-40B4-BE49-F238E27FC236}">
                <a16:creationId xmlns:a16="http://schemas.microsoft.com/office/drawing/2014/main" id="{7A50A19F-DA38-3346-B225-26BBF1326B66}"/>
              </a:ext>
            </a:extLst>
          </p:cNvPr>
          <p:cNvSpPr>
            <a:spLocks noGrp="1"/>
          </p:cNvSpPr>
          <p:nvPr>
            <p:ph sz="half" idx="1" hasCustomPrompt="1"/>
          </p:nvPr>
        </p:nvSpPr>
        <p:spPr>
          <a:xfrm>
            <a:off x="685800" y="1878785"/>
            <a:ext cx="3978685" cy="4222469"/>
          </a:xfrm>
        </p:spPr>
        <p:txBody>
          <a:bodyPr/>
          <a:lstStyle>
            <a:lvl1pPr>
              <a:defRPr sz="1800"/>
            </a:lvl1pPr>
            <a:lvl2pPr>
              <a:defRPr sz="1800"/>
            </a:lvl2pPr>
            <a:lvl3pPr>
              <a:defRPr sz="1800"/>
            </a:lvl3pPr>
            <a:lvl4pPr>
              <a:defRPr sz="1800"/>
            </a:lvl4pPr>
            <a:lvl5pPr>
              <a:defRPr sz="1800"/>
            </a:lvl5pPr>
          </a:lstStyle>
          <a:p>
            <a:r>
              <a:rPr lang="en-US" sz="2400" b="1" dirty="0">
                <a:solidFill>
                  <a:schemeClr val="tx2"/>
                </a:solidFill>
              </a:rPr>
              <a:t>Optional header</a:t>
            </a:r>
          </a:p>
          <a:p>
            <a:pPr lvl="0"/>
            <a:r>
              <a:rPr lang="en-US" dirty="0"/>
              <a:t>This is an example of how body copy should be treated in template. Starting out body copy will default to Calibri (18pt type).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Tree>
    <p:extLst>
      <p:ext uri="{BB962C8B-B14F-4D97-AF65-F5344CB8AC3E}">
        <p14:creationId xmlns:p14="http://schemas.microsoft.com/office/powerpoint/2010/main" val="1100060721"/>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07DFA4-66A8-6F4D-823B-7E0486FE1359}"/>
              </a:ext>
            </a:extLst>
          </p:cNvPr>
          <p:cNvGraphicFramePr>
            <a:graphicFrameLocks noChangeAspect="1"/>
          </p:cNvGraphicFramePr>
          <p:nvPr>
            <p:custDataLst>
              <p:tags r:id="rId1"/>
            </p:custDataLst>
            <p:extLst>
              <p:ext uri="{D42A27DB-BD31-4B8C-83A1-F6EECF244321}">
                <p14:modId xmlns:p14="http://schemas.microsoft.com/office/powerpoint/2010/main" val="28553124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07DFA4-66A8-6F4D-823B-7E0486FE135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6110F7E6-419E-7D4C-873C-F6B2B59B7D7D}"/>
              </a:ext>
            </a:extLst>
          </p:cNvPr>
          <p:cNvSpPr>
            <a:spLocks noGrp="1"/>
          </p:cNvSpPr>
          <p:nvPr>
            <p:ph type="body" sz="quarter" idx="10" hasCustomPrompt="1"/>
          </p:nvPr>
        </p:nvSpPr>
        <p:spPr>
          <a:xfrm>
            <a:off x="685800" y="5830756"/>
            <a:ext cx="10820400" cy="344619"/>
          </a:xfrm>
        </p:spPr>
        <p:txBody>
          <a:bodyPr anchor="b"/>
          <a:lstStyle>
            <a:lvl1pPr>
              <a:defRPr sz="800"/>
            </a:lvl1pPr>
            <a:lvl2pPr marL="0" indent="0">
              <a:buNone/>
              <a:defRPr/>
            </a:lvl2pPr>
          </a:lstStyle>
          <a:p>
            <a:pPr lvl="0"/>
            <a:r>
              <a:rPr lang="en-US" dirty="0"/>
              <a:t>Click to add footnote</a:t>
            </a:r>
          </a:p>
        </p:txBody>
      </p:sp>
    </p:spTree>
    <p:extLst>
      <p:ext uri="{BB962C8B-B14F-4D97-AF65-F5344CB8AC3E}">
        <p14:creationId xmlns:p14="http://schemas.microsoft.com/office/powerpoint/2010/main" val="3465675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12416828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24F212C0-7BBC-1C4D-9A4D-0A7D3B3D48F8}"/>
              </a:ext>
            </a:extLst>
          </p:cNvPr>
          <p:cNvSpPr/>
          <p:nvPr userDrawn="1"/>
        </p:nvSpPr>
        <p:spPr>
          <a:xfrm>
            <a:off x="0" y="0"/>
            <a:ext cx="12192000" cy="626012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E9902681-C126-1945-8FB5-CDCBA10AC104}"/>
              </a:ext>
            </a:extLst>
          </p:cNvPr>
          <p:cNvSpPr>
            <a:spLocks noGrp="1"/>
          </p:cNvSpPr>
          <p:nvPr>
            <p:ph type="body" sz="quarter" idx="10" hasCustomPrompt="1"/>
          </p:nvPr>
        </p:nvSpPr>
        <p:spPr>
          <a:xfrm>
            <a:off x="685800" y="1451222"/>
            <a:ext cx="7061200" cy="4645025"/>
          </a:xfrm>
        </p:spPr>
        <p:txBody>
          <a:bodyPr/>
          <a:lstStyle>
            <a:lvl1pPr>
              <a:defRPr sz="4800">
                <a:solidFill>
                  <a:schemeClr val="bg1"/>
                </a:solidFill>
              </a:defRPr>
            </a:lvl1pPr>
            <a:lvl2pPr marL="293688" indent="-293688">
              <a:buFont typeface="System Font Regular"/>
              <a:buChar char="—"/>
              <a:defRPr sz="2400" b="1">
                <a:solidFill>
                  <a:schemeClr val="bg1"/>
                </a:solidFill>
              </a:defRPr>
            </a:lvl2pPr>
          </a:lstStyle>
          <a:p>
            <a:pPr lvl="0"/>
            <a:r>
              <a:rPr lang="en-US" dirty="0"/>
              <a:t>Click to add quote</a:t>
            </a:r>
          </a:p>
          <a:p>
            <a:pPr lvl="1"/>
            <a:r>
              <a:rPr lang="en-US" dirty="0"/>
              <a:t>Quote attribution</a:t>
            </a:r>
          </a:p>
        </p:txBody>
      </p:sp>
      <p:sp>
        <p:nvSpPr>
          <p:cNvPr id="17" name="Freeform 16">
            <a:extLst>
              <a:ext uri="{FF2B5EF4-FFF2-40B4-BE49-F238E27FC236}">
                <a16:creationId xmlns:a16="http://schemas.microsoft.com/office/drawing/2014/main" id="{4574A430-1352-8D46-9275-A265880BF00E}"/>
              </a:ext>
            </a:extLst>
          </p:cNvPr>
          <p:cNvSpPr/>
          <p:nvPr/>
        </p:nvSpPr>
        <p:spPr>
          <a:xfrm>
            <a:off x="7590290" y="0"/>
            <a:ext cx="4129856" cy="3244840"/>
          </a:xfrm>
          <a:custGeom>
            <a:avLst/>
            <a:gdLst>
              <a:gd name="connsiteX0" fmla="*/ 2126516 w 3296004"/>
              <a:gd name="connsiteY0" fmla="*/ 0 h 2589680"/>
              <a:gd name="connsiteX1" fmla="*/ 2965963 w 3296004"/>
              <a:gd name="connsiteY1" fmla="*/ 0 h 2589680"/>
              <a:gd name="connsiteX2" fmla="*/ 3296004 w 3296004"/>
              <a:gd name="connsiteY2" fmla="*/ 707390 h 2589680"/>
              <a:gd name="connsiteX3" fmla="*/ 2268814 w 3296004"/>
              <a:gd name="connsiteY3" fmla="*/ 2518815 h 2589680"/>
              <a:gd name="connsiteX4" fmla="*/ 2085768 w 3296004"/>
              <a:gd name="connsiteY4" fmla="*/ 2589680 h 2589680"/>
              <a:gd name="connsiteX5" fmla="*/ 1933442 w 3296004"/>
              <a:gd name="connsiteY5" fmla="*/ 2498604 h 2589680"/>
              <a:gd name="connsiteX6" fmla="*/ 1831890 w 3296004"/>
              <a:gd name="connsiteY6" fmla="*/ 2377211 h 2589680"/>
              <a:gd name="connsiteX7" fmla="*/ 1862483 w 3296004"/>
              <a:gd name="connsiteY7" fmla="*/ 2154509 h 2589680"/>
              <a:gd name="connsiteX8" fmla="*/ 2279350 w 3296004"/>
              <a:gd name="connsiteY8" fmla="*/ 1425897 h 2589680"/>
              <a:gd name="connsiteX9" fmla="*/ 1862483 w 3296004"/>
              <a:gd name="connsiteY9" fmla="*/ 535343 h 2589680"/>
              <a:gd name="connsiteX10" fmla="*/ 2126516 w 3296004"/>
              <a:gd name="connsiteY10" fmla="*/ 0 h 2589680"/>
              <a:gd name="connsiteX11" fmla="*/ 337184 w 3296004"/>
              <a:gd name="connsiteY11" fmla="*/ 0 h 2589680"/>
              <a:gd name="connsiteX12" fmla="*/ 1176505 w 3296004"/>
              <a:gd name="connsiteY12" fmla="*/ 0 h 2589680"/>
              <a:gd name="connsiteX13" fmla="*/ 1506546 w 3296004"/>
              <a:gd name="connsiteY13" fmla="*/ 707390 h 2589680"/>
              <a:gd name="connsiteX14" fmla="*/ 479483 w 3296004"/>
              <a:gd name="connsiteY14" fmla="*/ 2518815 h 2589680"/>
              <a:gd name="connsiteX15" fmla="*/ 296437 w 3296004"/>
              <a:gd name="connsiteY15" fmla="*/ 2589680 h 2589680"/>
              <a:gd name="connsiteX16" fmla="*/ 144110 w 3296004"/>
              <a:gd name="connsiteY16" fmla="*/ 2498604 h 2589680"/>
              <a:gd name="connsiteX17" fmla="*/ 42559 w 3296004"/>
              <a:gd name="connsiteY17" fmla="*/ 2377211 h 2589680"/>
              <a:gd name="connsiteX18" fmla="*/ 73025 w 3296004"/>
              <a:gd name="connsiteY18" fmla="*/ 2154509 h 2589680"/>
              <a:gd name="connsiteX19" fmla="*/ 490019 w 3296004"/>
              <a:gd name="connsiteY19" fmla="*/ 1425897 h 2589680"/>
              <a:gd name="connsiteX20" fmla="*/ 73025 w 3296004"/>
              <a:gd name="connsiteY20" fmla="*/ 535343 h 2589680"/>
              <a:gd name="connsiteX21" fmla="*/ 337184 w 3296004"/>
              <a:gd name="connsiteY21" fmla="*/ 0 h 258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6004" h="2589680">
                <a:moveTo>
                  <a:pt x="2126516" y="0"/>
                </a:moveTo>
                <a:lnTo>
                  <a:pt x="2965963" y="0"/>
                </a:lnTo>
                <a:cubicBezTo>
                  <a:pt x="3172112" y="161437"/>
                  <a:pt x="3296004" y="438582"/>
                  <a:pt x="3296004" y="707390"/>
                </a:cubicBezTo>
                <a:cubicBezTo>
                  <a:pt x="3296004" y="1446108"/>
                  <a:pt x="2848544" y="2114592"/>
                  <a:pt x="2268814" y="2518815"/>
                </a:cubicBezTo>
                <a:cubicBezTo>
                  <a:pt x="2197601" y="2569469"/>
                  <a:pt x="2136544" y="2589680"/>
                  <a:pt x="2085768" y="2589680"/>
                </a:cubicBezTo>
                <a:cubicBezTo>
                  <a:pt x="2024965" y="2589680"/>
                  <a:pt x="1984217" y="2559364"/>
                  <a:pt x="1933442" y="2498604"/>
                </a:cubicBezTo>
                <a:lnTo>
                  <a:pt x="1831890" y="2377211"/>
                </a:lnTo>
                <a:cubicBezTo>
                  <a:pt x="1770960" y="2296240"/>
                  <a:pt x="1770960" y="2245586"/>
                  <a:pt x="1862483" y="2154509"/>
                </a:cubicBezTo>
                <a:cubicBezTo>
                  <a:pt x="2065839" y="1952145"/>
                  <a:pt x="2279350" y="1668810"/>
                  <a:pt x="2279350" y="1425897"/>
                </a:cubicBezTo>
                <a:cubicBezTo>
                  <a:pt x="2279350" y="1122351"/>
                  <a:pt x="1862483" y="899649"/>
                  <a:pt x="1862483" y="535343"/>
                </a:cubicBezTo>
                <a:cubicBezTo>
                  <a:pt x="1859909" y="325260"/>
                  <a:pt x="1957941" y="126494"/>
                  <a:pt x="2126516" y="0"/>
                </a:cubicBezTo>
                <a:close/>
                <a:moveTo>
                  <a:pt x="337184" y="0"/>
                </a:moveTo>
                <a:lnTo>
                  <a:pt x="1176505" y="0"/>
                </a:lnTo>
                <a:cubicBezTo>
                  <a:pt x="1382653" y="161437"/>
                  <a:pt x="1506546" y="438582"/>
                  <a:pt x="1506546" y="707390"/>
                </a:cubicBezTo>
                <a:cubicBezTo>
                  <a:pt x="1506546" y="1446108"/>
                  <a:pt x="1059086" y="2114592"/>
                  <a:pt x="479483" y="2518815"/>
                </a:cubicBezTo>
                <a:cubicBezTo>
                  <a:pt x="408270" y="2569469"/>
                  <a:pt x="347213" y="2589680"/>
                  <a:pt x="296437" y="2589680"/>
                </a:cubicBezTo>
                <a:cubicBezTo>
                  <a:pt x="235633" y="2589680"/>
                  <a:pt x="194886" y="2559364"/>
                  <a:pt x="144110" y="2498604"/>
                </a:cubicBezTo>
                <a:lnTo>
                  <a:pt x="42559" y="2377211"/>
                </a:lnTo>
                <a:cubicBezTo>
                  <a:pt x="-18498" y="2296240"/>
                  <a:pt x="-18498" y="2245586"/>
                  <a:pt x="73025" y="2154509"/>
                </a:cubicBezTo>
                <a:cubicBezTo>
                  <a:pt x="276508" y="1952145"/>
                  <a:pt x="490019" y="1668810"/>
                  <a:pt x="490019" y="1425897"/>
                </a:cubicBezTo>
                <a:cubicBezTo>
                  <a:pt x="490019" y="1122351"/>
                  <a:pt x="73025" y="899649"/>
                  <a:pt x="73025" y="535343"/>
                </a:cubicBezTo>
                <a:cubicBezTo>
                  <a:pt x="70501" y="325242"/>
                  <a:pt x="168578" y="126480"/>
                  <a:pt x="337184" y="0"/>
                </a:cubicBezTo>
                <a:close/>
              </a:path>
            </a:pathLst>
          </a:custGeom>
          <a:solidFill>
            <a:schemeClr val="accent3">
              <a:alpha val="20000"/>
            </a:schemeClr>
          </a:solidFill>
          <a:ln w="12676" cap="flat">
            <a:noFill/>
            <a:prstDash val="solid"/>
            <a:miter/>
          </a:ln>
        </p:spPr>
        <p:txBody>
          <a:bodyPr rtlCol="0" anchor="ctr"/>
          <a:lstStyle/>
          <a:p>
            <a:endParaRPr lang="en-US" dirty="0"/>
          </a:p>
        </p:txBody>
      </p:sp>
      <p:sp>
        <p:nvSpPr>
          <p:cNvPr id="7" name="Rectangle 6">
            <a:extLst>
              <a:ext uri="{FF2B5EF4-FFF2-40B4-BE49-F238E27FC236}">
                <a16:creationId xmlns:a16="http://schemas.microsoft.com/office/drawing/2014/main" id="{C7604A88-7322-424F-B5B8-E937B39FD64E}"/>
              </a:ext>
            </a:extLst>
          </p:cNvPr>
          <p:cNvSpPr/>
          <p:nvPr userDrawn="1"/>
        </p:nvSpPr>
        <p:spPr>
          <a:xfrm>
            <a:off x="-1" y="0"/>
            <a:ext cx="135173" cy="6857999"/>
          </a:xfrm>
          <a:prstGeom prst="rect">
            <a:avLst/>
          </a:prstGeom>
          <a:solidFill>
            <a:srgbClr val="E1A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0756790"/>
      </p:ext>
    </p:extLst>
  </p:cSld>
  <p:clrMapOvr>
    <a:masterClrMapping/>
  </p:clrMapOvr>
  <p:extLst>
    <p:ext uri="{DCECCB84-F9BA-43D5-87BE-67443E8EF086}">
      <p15:sldGuideLst xmlns:p15="http://schemas.microsoft.com/office/powerpoint/2012/main">
        <p15:guide id="1" pos="2506">
          <p15:clr>
            <a:srgbClr val="FBAE40"/>
          </p15:clr>
        </p15:guide>
        <p15:guide id="2" pos="2801">
          <p15:clr>
            <a:srgbClr val="FBAE40"/>
          </p15:clr>
        </p15:guide>
        <p15:guide id="3" pos="4880">
          <p15:clr>
            <a:srgbClr val="FBAE40"/>
          </p15:clr>
        </p15:guide>
        <p15:guide id="4" pos="516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Back Page Purpl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6697ED2-7864-804D-A838-3895B0E880AA}"/>
              </a:ext>
            </a:extLst>
          </p:cNvPr>
          <p:cNvGraphicFramePr>
            <a:graphicFrameLocks noChangeAspect="1"/>
          </p:cNvGraphicFramePr>
          <p:nvPr>
            <p:custDataLst>
              <p:tags r:id="rId1"/>
            </p:custDataLst>
            <p:extLst>
              <p:ext uri="{D42A27DB-BD31-4B8C-83A1-F6EECF244321}">
                <p14:modId xmlns:p14="http://schemas.microsoft.com/office/powerpoint/2010/main" val="4567101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36697ED2-7864-804D-A838-3895B0E880A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C38FFA5E-DB10-9E4A-8BC3-341A85808E30}"/>
              </a:ext>
            </a:extLst>
          </p:cNvPr>
          <p:cNvPicPr>
            <a:picLocks noChangeAspect="1"/>
          </p:cNvPicPr>
          <p:nvPr/>
        </p:nvPicPr>
        <p:blipFill>
          <a:blip r:embed="rId5"/>
          <a:srcRect/>
          <a:stretch/>
        </p:blipFill>
        <p:spPr>
          <a:xfrm>
            <a:off x="4513176" y="2895552"/>
            <a:ext cx="3165647" cy="660495"/>
          </a:xfrm>
          <a:prstGeom prst="rect">
            <a:avLst/>
          </a:prstGeom>
        </p:spPr>
      </p:pic>
      <p:sp>
        <p:nvSpPr>
          <p:cNvPr id="4" name="Rectangle 3">
            <a:extLst>
              <a:ext uri="{FF2B5EF4-FFF2-40B4-BE49-F238E27FC236}">
                <a16:creationId xmlns:a16="http://schemas.microsoft.com/office/drawing/2014/main" id="{12905A06-90D2-2B4A-8B05-8B0E0EAB56C5}"/>
              </a:ext>
            </a:extLst>
          </p:cNvPr>
          <p:cNvSpPr/>
          <p:nvPr userDrawn="1"/>
        </p:nvSpPr>
        <p:spPr>
          <a:xfrm>
            <a:off x="0" y="6786880"/>
            <a:ext cx="12191999" cy="71120"/>
          </a:xfrm>
          <a:prstGeom prst="rect">
            <a:avLst/>
          </a:prstGeom>
          <a:solidFill>
            <a:srgbClr val="E1A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98380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19E1F1-2441-0547-8275-12DA6BCE99A5}"/>
              </a:ext>
            </a:extLst>
          </p:cNvPr>
          <p:cNvGraphicFramePr>
            <a:graphicFrameLocks noChangeAspect="1"/>
          </p:cNvGraphicFramePr>
          <p:nvPr>
            <p:custDataLst>
              <p:tags r:id="rId1"/>
            </p:custDataLst>
            <p:extLst>
              <p:ext uri="{D42A27DB-BD31-4B8C-83A1-F6EECF244321}">
                <p14:modId xmlns:p14="http://schemas.microsoft.com/office/powerpoint/2010/main" val="127990721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19E1F1-2441-0547-8275-12DA6BCE99A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685800" y="2940581"/>
            <a:ext cx="10820400" cy="1362075"/>
          </a:xfrm>
        </p:spPr>
        <p:txBody>
          <a:bodyPr vert="horz" anchor="t"/>
          <a:lstStyle>
            <a:lvl1pPr algn="l">
              <a:defRPr sz="4800" b="1" cap="none">
                <a:solidFill>
                  <a:schemeClr val="tx2"/>
                </a:solidFill>
              </a:defRPr>
            </a:lvl1pPr>
          </a:lstStyle>
          <a:p>
            <a:r>
              <a:rPr lang="en-US" dirty="0"/>
              <a:t>Click to add chapter title</a:t>
            </a:r>
          </a:p>
        </p:txBody>
      </p:sp>
      <p:sp>
        <p:nvSpPr>
          <p:cNvPr id="3" name="Text Placeholder 2"/>
          <p:cNvSpPr>
            <a:spLocks noGrp="1"/>
          </p:cNvSpPr>
          <p:nvPr>
            <p:ph type="body" idx="1" hasCustomPrompt="1"/>
          </p:nvPr>
        </p:nvSpPr>
        <p:spPr>
          <a:xfrm>
            <a:off x="685800" y="372531"/>
            <a:ext cx="1921933" cy="1362074"/>
          </a:xfrm>
        </p:spPr>
        <p:txBody>
          <a:bodyPr anchor="t"/>
          <a:lstStyle>
            <a:lvl1pPr marL="0" indent="0">
              <a:lnSpc>
                <a:spcPts val="9600"/>
              </a:lnSpc>
              <a:buNone/>
              <a:defRPr sz="9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Tree>
    <p:extLst>
      <p:ext uri="{BB962C8B-B14F-4D97-AF65-F5344CB8AC3E}">
        <p14:creationId xmlns:p14="http://schemas.microsoft.com/office/powerpoint/2010/main" val="386395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2">
    <p:bg>
      <p:bgPr>
        <a:solidFill>
          <a:srgbClr val="E1AD00"/>
        </a:solidFill>
        <a:effectLst/>
      </p:bgPr>
    </p:bg>
    <p:spTree>
      <p:nvGrpSpPr>
        <p:cNvPr id="1" name=""/>
        <p:cNvGrpSpPr/>
        <p:nvPr/>
      </p:nvGrpSpPr>
      <p:grpSpPr>
        <a:xfrm>
          <a:off x="0" y="0"/>
          <a:ext cx="0" cy="0"/>
          <a:chOff x="0" y="0"/>
          <a:chExt cx="0" cy="0"/>
        </a:xfrm>
      </p:grpSpPr>
      <p:sp>
        <p:nvSpPr>
          <p:cNvPr id="10" name="Graphic 8">
            <a:extLst>
              <a:ext uri="{FF2B5EF4-FFF2-40B4-BE49-F238E27FC236}">
                <a16:creationId xmlns:a16="http://schemas.microsoft.com/office/drawing/2014/main" id="{3C511D3F-2071-ED45-989E-68FC6B425F31}"/>
              </a:ext>
            </a:extLst>
          </p:cNvPr>
          <p:cNvSpPr/>
          <p:nvPr/>
        </p:nvSpPr>
        <p:spPr>
          <a:xfrm>
            <a:off x="492800" y="0"/>
            <a:ext cx="11492539" cy="6858127"/>
          </a:xfrm>
          <a:custGeom>
            <a:avLst/>
            <a:gdLst>
              <a:gd name="connsiteX0" fmla="*/ 11487961 w 11492539"/>
              <a:gd name="connsiteY0" fmla="*/ 3235325 h 6858127"/>
              <a:gd name="connsiteX1" fmla="*/ 10893784 w 11492539"/>
              <a:gd name="connsiteY1" fmla="*/ 719201 h 6858127"/>
              <a:gd name="connsiteX2" fmla="*/ 10376767 w 11492539"/>
              <a:gd name="connsiteY2" fmla="*/ 0 h 6858127"/>
              <a:gd name="connsiteX3" fmla="*/ 0 w 11492539"/>
              <a:gd name="connsiteY3" fmla="*/ 0 h 6858127"/>
              <a:gd name="connsiteX4" fmla="*/ 0 w 11492539"/>
              <a:gd name="connsiteY4" fmla="*/ 2732786 h 6858127"/>
              <a:gd name="connsiteX5" fmla="*/ 1632780 w 11492539"/>
              <a:gd name="connsiteY5" fmla="*/ 1555623 h 6858127"/>
              <a:gd name="connsiteX6" fmla="*/ 4061898 w 11492539"/>
              <a:gd name="connsiteY6" fmla="*/ 555752 h 6858127"/>
              <a:gd name="connsiteX7" fmla="*/ 5911307 w 11492539"/>
              <a:gd name="connsiteY7" fmla="*/ 311785 h 6858127"/>
              <a:gd name="connsiteX8" fmla="*/ 6309667 w 11492539"/>
              <a:gd name="connsiteY8" fmla="*/ 324485 h 6858127"/>
              <a:gd name="connsiteX9" fmla="*/ 9107575 w 11492539"/>
              <a:gd name="connsiteY9" fmla="*/ 1751203 h 6858127"/>
              <a:gd name="connsiteX10" fmla="*/ 9107575 w 11492539"/>
              <a:gd name="connsiteY10" fmla="*/ 1751203 h 6858127"/>
              <a:gd name="connsiteX11" fmla="*/ 8943231 w 11492539"/>
              <a:gd name="connsiteY11" fmla="*/ 4889500 h 6858127"/>
              <a:gd name="connsiteX12" fmla="*/ 7619215 w 11492539"/>
              <a:gd name="connsiteY12" fmla="*/ 6721983 h 6858127"/>
              <a:gd name="connsiteX13" fmla="*/ 7483425 w 11492539"/>
              <a:gd name="connsiteY13" fmla="*/ 6858127 h 6858127"/>
              <a:gd name="connsiteX14" fmla="*/ 10171814 w 11492539"/>
              <a:gd name="connsiteY14" fmla="*/ 6858127 h 6858127"/>
              <a:gd name="connsiteX15" fmla="*/ 10792133 w 11492539"/>
              <a:gd name="connsiteY15" fmla="*/ 5804027 h 6858127"/>
              <a:gd name="connsiteX16" fmla="*/ 11487961 w 11492539"/>
              <a:gd name="connsiteY16" fmla="*/ 3235325 h 68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92539" h="6858127">
                <a:moveTo>
                  <a:pt x="11487961" y="3235325"/>
                </a:moveTo>
                <a:cubicBezTo>
                  <a:pt x="11526033" y="2315718"/>
                  <a:pt x="11326536" y="1469136"/>
                  <a:pt x="10893784" y="719201"/>
                </a:cubicBezTo>
                <a:cubicBezTo>
                  <a:pt x="10746055" y="462676"/>
                  <a:pt x="10572839" y="221722"/>
                  <a:pt x="10376767" y="0"/>
                </a:cubicBezTo>
                <a:lnTo>
                  <a:pt x="0" y="0"/>
                </a:lnTo>
                <a:lnTo>
                  <a:pt x="0" y="2732786"/>
                </a:lnTo>
                <a:cubicBezTo>
                  <a:pt x="502430" y="2285339"/>
                  <a:pt x="1049577" y="1890870"/>
                  <a:pt x="1632780" y="1555623"/>
                </a:cubicBezTo>
                <a:cubicBezTo>
                  <a:pt x="2416808" y="1102614"/>
                  <a:pt x="3234086" y="766191"/>
                  <a:pt x="4061898" y="555752"/>
                </a:cubicBezTo>
                <a:cubicBezTo>
                  <a:pt x="4700238" y="393700"/>
                  <a:pt x="5320430" y="311785"/>
                  <a:pt x="5911307" y="311785"/>
                </a:cubicBezTo>
                <a:cubicBezTo>
                  <a:pt x="6045574" y="311785"/>
                  <a:pt x="6178361" y="316018"/>
                  <a:pt x="6309667" y="324485"/>
                </a:cubicBezTo>
                <a:cubicBezTo>
                  <a:pt x="7632413" y="409829"/>
                  <a:pt x="8626091" y="916559"/>
                  <a:pt x="9107575" y="1751203"/>
                </a:cubicBezTo>
                <a:lnTo>
                  <a:pt x="9107575" y="1751203"/>
                </a:lnTo>
                <a:cubicBezTo>
                  <a:pt x="9589058" y="2585847"/>
                  <a:pt x="9530682" y="3700272"/>
                  <a:pt x="8943231" y="4889500"/>
                </a:cubicBezTo>
                <a:cubicBezTo>
                  <a:pt x="8628757" y="5526024"/>
                  <a:pt x="8183315" y="6142482"/>
                  <a:pt x="7619215" y="6721983"/>
                </a:cubicBezTo>
                <a:cubicBezTo>
                  <a:pt x="7574544" y="6767831"/>
                  <a:pt x="7529238" y="6813043"/>
                  <a:pt x="7483425" y="6858127"/>
                </a:cubicBezTo>
                <a:lnTo>
                  <a:pt x="10171814" y="6858127"/>
                </a:lnTo>
                <a:cubicBezTo>
                  <a:pt x="10403421" y="6522001"/>
                  <a:pt x="10610723" y="6169737"/>
                  <a:pt x="10792133" y="5804027"/>
                </a:cubicBezTo>
                <a:cubicBezTo>
                  <a:pt x="11218539" y="4940300"/>
                  <a:pt x="11452935" y="4076700"/>
                  <a:pt x="11487961" y="3235325"/>
                </a:cubicBezTo>
                <a:close/>
              </a:path>
            </a:pathLst>
          </a:custGeom>
          <a:gradFill flip="none" rotWithShape="1">
            <a:gsLst>
              <a:gs pos="10000">
                <a:srgbClr val="E1AD00"/>
              </a:gs>
              <a:gs pos="100000">
                <a:srgbClr val="FFC409"/>
              </a:gs>
            </a:gsLst>
            <a:lin ang="0" scaled="1"/>
            <a:tileRect/>
          </a:gradFill>
          <a:ln w="12689" cap="flat">
            <a:noFill/>
            <a:prstDash val="solid"/>
            <a:miter/>
          </a:ln>
        </p:spPr>
        <p:txBody>
          <a:bodyPr rtlCol="0" anchor="ctr"/>
          <a:lstStyle/>
          <a:p>
            <a:endParaRPr lang="en-US" dirty="0"/>
          </a:p>
        </p:txBody>
      </p:sp>
      <p:graphicFrame>
        <p:nvGraphicFramePr>
          <p:cNvPr id="8" name="Object 7" hidden="1">
            <a:extLst>
              <a:ext uri="{FF2B5EF4-FFF2-40B4-BE49-F238E27FC236}">
                <a16:creationId xmlns:a16="http://schemas.microsoft.com/office/drawing/2014/main" id="{2219E1F1-2441-0547-8275-12DA6BCE99A5}"/>
              </a:ext>
            </a:extLst>
          </p:cNvPr>
          <p:cNvGraphicFramePr>
            <a:graphicFrameLocks noChangeAspect="1"/>
          </p:cNvGraphicFramePr>
          <p:nvPr>
            <p:custDataLst>
              <p:tags r:id="rId1"/>
            </p:custDataLst>
            <p:extLst>
              <p:ext uri="{D42A27DB-BD31-4B8C-83A1-F6EECF244321}">
                <p14:modId xmlns:p14="http://schemas.microsoft.com/office/powerpoint/2010/main" val="20350140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2219E1F1-2441-0547-8275-12DA6BCE99A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686608" y="2940581"/>
            <a:ext cx="10820400" cy="1362075"/>
          </a:xfrm>
        </p:spPr>
        <p:txBody>
          <a:bodyPr vert="horz" anchor="t"/>
          <a:lstStyle>
            <a:lvl1pPr algn="l">
              <a:defRPr sz="4800" b="1" cap="none">
                <a:solidFill>
                  <a:schemeClr val="tx2"/>
                </a:solidFill>
              </a:defRPr>
            </a:lvl1pPr>
          </a:lstStyle>
          <a:p>
            <a:r>
              <a:rPr lang="en-US" dirty="0"/>
              <a:t>Click to add chapter title</a:t>
            </a:r>
          </a:p>
        </p:txBody>
      </p:sp>
      <p:sp>
        <p:nvSpPr>
          <p:cNvPr id="12" name="TextBox 11">
            <a:extLst>
              <a:ext uri="{FF2B5EF4-FFF2-40B4-BE49-F238E27FC236}">
                <a16:creationId xmlns:a16="http://schemas.microsoft.com/office/drawing/2014/main" id="{905F9B49-F9DD-9445-B754-3E4743DAACF1}"/>
              </a:ext>
            </a:extLst>
          </p:cNvPr>
          <p:cNvSpPr txBox="1"/>
          <p:nvPr/>
        </p:nvSpPr>
        <p:spPr>
          <a:xfrm>
            <a:off x="7062537" y="6208296"/>
            <a:ext cx="3612497" cy="406102"/>
          </a:xfrm>
          <a:prstGeom prst="rect">
            <a:avLst/>
          </a:prstGeom>
          <a:noFill/>
        </p:spPr>
        <p:txBody>
          <a:bodyPr wrap="none" lIns="0" tIns="0" rIns="0" bIns="0" rtlCol="0" anchor="b">
            <a:noAutofit/>
          </a:bodyPr>
          <a:lstStyle/>
          <a:p>
            <a:pPr algn="r"/>
            <a:r>
              <a:rPr lang="en-US" sz="1000" dirty="0">
                <a:solidFill>
                  <a:schemeClr val="tx1"/>
                </a:solidFill>
              </a:rPr>
              <a:t>For Financial Professional Use Only. Not for Use With Consumers.</a:t>
            </a:r>
          </a:p>
        </p:txBody>
      </p:sp>
      <p:sp>
        <p:nvSpPr>
          <p:cNvPr id="13" name="TextBox 12">
            <a:extLst>
              <a:ext uri="{FF2B5EF4-FFF2-40B4-BE49-F238E27FC236}">
                <a16:creationId xmlns:a16="http://schemas.microsoft.com/office/drawing/2014/main" id="{7E679624-3C66-4444-B406-9C3376A5AE36}"/>
              </a:ext>
            </a:extLst>
          </p:cNvPr>
          <p:cNvSpPr txBox="1"/>
          <p:nvPr/>
        </p:nvSpPr>
        <p:spPr>
          <a:xfrm>
            <a:off x="11162512" y="6368176"/>
            <a:ext cx="335349" cy="246221"/>
          </a:xfrm>
          <a:prstGeom prst="rect">
            <a:avLst/>
          </a:prstGeom>
          <a:noFill/>
        </p:spPr>
        <p:txBody>
          <a:bodyPr wrap="none" lIns="0" tIns="0" rIns="0" bIns="0" rtlCol="0" anchor="b">
            <a:noAutofit/>
          </a:bodyPr>
          <a:lstStyle/>
          <a:p>
            <a:pPr algn="r"/>
            <a:fld id="{25DB8DF5-C232-BC4C-8CE4-28A3F4FC6C77}" type="slidenum">
              <a:rPr lang="en-US" sz="1000" smtClean="0">
                <a:solidFill>
                  <a:schemeClr val="tx1"/>
                </a:solidFill>
              </a:rPr>
              <a:t>‹#›</a:t>
            </a:fld>
            <a:endParaRPr lang="en-US" sz="1000" dirty="0">
              <a:solidFill>
                <a:schemeClr val="tx1"/>
              </a:solidFill>
            </a:endParaRPr>
          </a:p>
        </p:txBody>
      </p:sp>
      <p:pic>
        <p:nvPicPr>
          <p:cNvPr id="11" name="Graphic 10">
            <a:extLst>
              <a:ext uri="{FF2B5EF4-FFF2-40B4-BE49-F238E27FC236}">
                <a16:creationId xmlns:a16="http://schemas.microsoft.com/office/drawing/2014/main" id="{0DF224DF-D893-634A-B965-6AC041AAC100}"/>
              </a:ext>
            </a:extLst>
          </p:cNvPr>
          <p:cNvPicPr>
            <a:picLocks noChangeAspect="1"/>
          </p:cNvPicPr>
          <p:nvPr userDrawn="1"/>
        </p:nvPicPr>
        <p:blipFill>
          <a:blip r:embed="rId5"/>
          <a:srcRect/>
          <a:stretch/>
        </p:blipFill>
        <p:spPr>
          <a:xfrm>
            <a:off x="692298" y="6350170"/>
            <a:ext cx="1364953" cy="284790"/>
          </a:xfrm>
          <a:prstGeom prst="rect">
            <a:avLst/>
          </a:prstGeom>
        </p:spPr>
      </p:pic>
    </p:spTree>
    <p:extLst>
      <p:ext uri="{BB962C8B-B14F-4D97-AF65-F5344CB8AC3E}">
        <p14:creationId xmlns:p14="http://schemas.microsoft.com/office/powerpoint/2010/main" val="236094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3732118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685800" y="1545336"/>
            <a:ext cx="5181600" cy="4123944"/>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2" y="1545336"/>
            <a:ext cx="5181598" cy="4123944"/>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830756"/>
            <a:ext cx="10820400" cy="344619"/>
          </a:xfrm>
        </p:spPr>
        <p:txBody>
          <a:bodyPr anchor="b"/>
          <a:lstStyle>
            <a:lvl1pPr>
              <a:defRPr sz="800"/>
            </a:lvl1pPr>
            <a:lvl2pPr marL="0" indent="0">
              <a:buNone/>
              <a:defRPr/>
            </a:lvl2pPr>
          </a:lstStyle>
          <a:p>
            <a:pPr lvl="0"/>
            <a:r>
              <a:rPr lang="en-US" dirty="0"/>
              <a:t>Click to add footnote</a:t>
            </a:r>
          </a:p>
        </p:txBody>
      </p:sp>
    </p:spTree>
    <p:extLst>
      <p:ext uri="{BB962C8B-B14F-4D97-AF65-F5344CB8AC3E}">
        <p14:creationId xmlns:p14="http://schemas.microsoft.com/office/powerpoint/2010/main" val="1583899129"/>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23430987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685800" y="1545336"/>
            <a:ext cx="329184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54652" y="1545336"/>
            <a:ext cx="329184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830756"/>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8214360" y="1545336"/>
            <a:ext cx="329184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6524381"/>
      </p:ext>
    </p:extLst>
  </p:cSld>
  <p:clrMapOvr>
    <a:masterClrMapping/>
  </p:clrMapOvr>
  <p:extLst>
    <p:ext uri="{DCECCB84-F9BA-43D5-87BE-67443E8EF086}">
      <p15:sldGuideLst xmlns:p15="http://schemas.microsoft.com/office/powerpoint/2012/main">
        <p15:guide id="1" pos="2506">
          <p15:clr>
            <a:srgbClr val="FBAE40"/>
          </p15:clr>
        </p15:guide>
        <p15:guide id="2" pos="2801">
          <p15:clr>
            <a:srgbClr val="FBAE40"/>
          </p15:clr>
        </p15:guide>
        <p15:guide id="3" pos="4880">
          <p15:clr>
            <a:srgbClr val="FBAE40"/>
          </p15:clr>
        </p15:guide>
        <p15:guide id="4" pos="516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BC4F0E7-7A71-CD4B-892C-E037C95A85FF}"/>
              </a:ext>
            </a:extLst>
          </p:cNvPr>
          <p:cNvGraphicFramePr>
            <a:graphicFrameLocks noChangeAspect="1"/>
          </p:cNvGraphicFramePr>
          <p:nvPr>
            <p:custDataLst>
              <p:tags r:id="rId1"/>
            </p:custDataLst>
            <p:extLst>
              <p:ext uri="{D42A27DB-BD31-4B8C-83A1-F6EECF244321}">
                <p14:modId xmlns:p14="http://schemas.microsoft.com/office/powerpoint/2010/main" val="13680388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BC4F0E7-7A71-CD4B-892C-E037C95A85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85800" y="419100"/>
            <a:ext cx="10820400" cy="960438"/>
          </a:xfrm>
        </p:spPr>
        <p:txBody>
          <a:bodyPr vert="horz"/>
          <a:lstStyle/>
          <a:p>
            <a:r>
              <a:rPr lang="en-US"/>
              <a:t>Click to edit Master title style</a:t>
            </a:r>
          </a:p>
        </p:txBody>
      </p:sp>
      <p:sp>
        <p:nvSpPr>
          <p:cNvPr id="3" name="Content Placeholder 2"/>
          <p:cNvSpPr>
            <a:spLocks noGrp="1"/>
          </p:cNvSpPr>
          <p:nvPr>
            <p:ph sz="half" idx="1"/>
          </p:nvPr>
        </p:nvSpPr>
        <p:spPr>
          <a:xfrm>
            <a:off x="685800" y="1545336"/>
            <a:ext cx="2441575"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6625" y="1545336"/>
            <a:ext cx="2441575"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BE1CFF2A-43F1-D94B-93AF-F563A6206EC4}"/>
              </a:ext>
            </a:extLst>
          </p:cNvPr>
          <p:cNvSpPr>
            <a:spLocks noGrp="1"/>
          </p:cNvSpPr>
          <p:nvPr>
            <p:ph type="body" sz="quarter" idx="10" hasCustomPrompt="1"/>
          </p:nvPr>
        </p:nvSpPr>
        <p:spPr>
          <a:xfrm>
            <a:off x="685800" y="5830756"/>
            <a:ext cx="10820400" cy="344619"/>
          </a:xfrm>
        </p:spPr>
        <p:txBody>
          <a:bodyPr anchor="b"/>
          <a:lstStyle>
            <a:lvl1pPr>
              <a:defRPr sz="800"/>
            </a:lvl1pPr>
            <a:lvl2pPr marL="0" indent="0">
              <a:buNone/>
              <a:defRPr/>
            </a:lvl2pPr>
          </a:lstStyle>
          <a:p>
            <a:pPr lvl="0"/>
            <a:r>
              <a:rPr lang="en-US" dirty="0"/>
              <a:t>Click to add footnote</a:t>
            </a:r>
          </a:p>
        </p:txBody>
      </p:sp>
      <p:sp>
        <p:nvSpPr>
          <p:cNvPr id="11" name="Content Placeholder 3">
            <a:extLst>
              <a:ext uri="{FF2B5EF4-FFF2-40B4-BE49-F238E27FC236}">
                <a16:creationId xmlns:a16="http://schemas.microsoft.com/office/drawing/2014/main" id="{5D0F65DE-7BEC-F24C-B544-263760C6321F}"/>
              </a:ext>
            </a:extLst>
          </p:cNvPr>
          <p:cNvSpPr>
            <a:spLocks noGrp="1"/>
          </p:cNvSpPr>
          <p:nvPr>
            <p:ph sz="half" idx="11"/>
          </p:nvPr>
        </p:nvSpPr>
        <p:spPr>
          <a:xfrm>
            <a:off x="6273802" y="1545336"/>
            <a:ext cx="2441575"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EC8167C8-4843-0343-8726-95415F9FBF94}"/>
              </a:ext>
            </a:extLst>
          </p:cNvPr>
          <p:cNvSpPr>
            <a:spLocks noGrp="1"/>
          </p:cNvSpPr>
          <p:nvPr>
            <p:ph sz="half" idx="12"/>
          </p:nvPr>
        </p:nvSpPr>
        <p:spPr>
          <a:xfrm>
            <a:off x="9061450" y="1545336"/>
            <a:ext cx="2444750" cy="41239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782978"/>
      </p:ext>
    </p:extLst>
  </p:cSld>
  <p:clrMapOvr>
    <a:masterClrMapping/>
  </p:clrMapOvr>
  <p:extLst>
    <p:ext uri="{DCECCB84-F9BA-43D5-87BE-67443E8EF086}">
      <p15:sldGuideLst xmlns:p15="http://schemas.microsoft.com/office/powerpoint/2012/main">
        <p15:guide id="1" pos="1970">
          <p15:clr>
            <a:srgbClr val="FBAE40"/>
          </p15:clr>
        </p15:guide>
        <p15:guide id="2" pos="2190">
          <p15:clr>
            <a:srgbClr val="FBAE40"/>
          </p15:clr>
        </p15:guide>
        <p15:guide id="3" pos="3948">
          <p15:clr>
            <a:srgbClr val="FBAE40"/>
          </p15:clr>
        </p15:guide>
        <p15:guide id="4" pos="5486">
          <p15:clr>
            <a:srgbClr val="FBAE40"/>
          </p15:clr>
        </p15:guide>
        <p15:guide id="5" pos="3728">
          <p15:clr>
            <a:srgbClr val="FBAE40"/>
          </p15:clr>
        </p15:guide>
        <p15:guide id="6" pos="570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F9CC1DC-27E2-0D44-931C-EED07AE3943A}"/>
              </a:ext>
            </a:extLst>
          </p:cNvPr>
          <p:cNvGraphicFramePr>
            <a:graphicFrameLocks noChangeAspect="1"/>
          </p:cNvGraphicFramePr>
          <p:nvPr>
            <p:custDataLst>
              <p:tags r:id="rId1"/>
            </p:custDataLst>
            <p:extLst>
              <p:ext uri="{D42A27DB-BD31-4B8C-83A1-F6EECF244321}">
                <p14:modId xmlns:p14="http://schemas.microsoft.com/office/powerpoint/2010/main" val="21127623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8F9CC1DC-27E2-0D44-931C-EED07AE3943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Tree>
    <p:extLst>
      <p:ext uri="{BB962C8B-B14F-4D97-AF65-F5344CB8AC3E}">
        <p14:creationId xmlns:p14="http://schemas.microsoft.com/office/powerpoint/2010/main" val="1187287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image" Target="../media/image1.e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oleObject" Target="../embeddings/oleObject15.bin"/><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ags" Target="../tags/tag1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A3D91C1-BC0F-F94D-A0AD-559730FD5B62}"/>
              </a:ext>
            </a:extLst>
          </p:cNvPr>
          <p:cNvGraphicFramePr>
            <a:graphicFrameLocks noChangeAspect="1"/>
          </p:cNvGraphicFramePr>
          <p:nvPr>
            <p:custDataLst>
              <p:tags r:id="rId16"/>
            </p:custDataLst>
            <p:extLst>
              <p:ext uri="{D42A27DB-BD31-4B8C-83A1-F6EECF244321}">
                <p14:modId xmlns:p14="http://schemas.microsoft.com/office/powerpoint/2010/main" val="4893643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7" imgW="7772400" imgH="10058400" progId="TCLayout.ActiveDocument.1">
                  <p:embed/>
                </p:oleObj>
              </mc:Choice>
              <mc:Fallback>
                <p:oleObj name="think-cell Slide" r:id="rId17" imgW="7772400" imgH="10058400" progId="TCLayout.ActiveDocument.1">
                  <p:embed/>
                  <p:pic>
                    <p:nvPicPr>
                      <p:cNvPr id="8" name="Object 7" hidden="1">
                        <a:extLst>
                          <a:ext uri="{FF2B5EF4-FFF2-40B4-BE49-F238E27FC236}">
                            <a16:creationId xmlns:a16="http://schemas.microsoft.com/office/drawing/2014/main" id="{3A3D91C1-BC0F-F94D-A0AD-559730FD5B62}"/>
                          </a:ext>
                        </a:extLst>
                      </p:cNvPr>
                      <p:cNvPicPr/>
                      <p:nvPr/>
                    </p:nvPicPr>
                    <p:blipFill>
                      <a:blip r:embed="rId18"/>
                      <a:stretch>
                        <a:fillRect/>
                      </a:stretch>
                    </p:blipFill>
                    <p:spPr>
                      <a:xfrm>
                        <a:off x="1588" y="1588"/>
                        <a:ext cx="1227" cy="1588"/>
                      </a:xfrm>
                      <a:prstGeom prst="rect">
                        <a:avLst/>
                      </a:prstGeom>
                    </p:spPr>
                  </p:pic>
                </p:oleObj>
              </mc:Fallback>
            </mc:AlternateContent>
          </a:graphicData>
        </a:graphic>
      </p:graphicFrame>
      <p:pic>
        <p:nvPicPr>
          <p:cNvPr id="16" name="Graphic 15">
            <a:extLst>
              <a:ext uri="{FF2B5EF4-FFF2-40B4-BE49-F238E27FC236}">
                <a16:creationId xmlns:a16="http://schemas.microsoft.com/office/drawing/2014/main" id="{8889045D-4C00-BD47-8F8A-06557194B6EE}"/>
              </a:ext>
            </a:extLst>
          </p:cNvPr>
          <p:cNvPicPr>
            <a:picLocks noChangeAspect="1"/>
          </p:cNvPicPr>
          <p:nvPr/>
        </p:nvPicPr>
        <p:blipFill>
          <a:blip r:embed="rId19"/>
          <a:srcRect/>
          <a:stretch/>
        </p:blipFill>
        <p:spPr>
          <a:xfrm>
            <a:off x="692298" y="6350170"/>
            <a:ext cx="1364953" cy="284790"/>
          </a:xfrm>
          <a:prstGeom prst="rect">
            <a:avLst/>
          </a:prstGeom>
        </p:spPr>
      </p:pic>
      <p:sp>
        <p:nvSpPr>
          <p:cNvPr id="17" name="TextBox 16">
            <a:extLst>
              <a:ext uri="{FF2B5EF4-FFF2-40B4-BE49-F238E27FC236}">
                <a16:creationId xmlns:a16="http://schemas.microsoft.com/office/drawing/2014/main" id="{F21DC572-2D21-0647-B6E2-78D47D0B24A7}"/>
              </a:ext>
            </a:extLst>
          </p:cNvPr>
          <p:cNvSpPr txBox="1"/>
          <p:nvPr/>
        </p:nvSpPr>
        <p:spPr>
          <a:xfrm>
            <a:off x="8601075" y="6368176"/>
            <a:ext cx="2223686" cy="246221"/>
          </a:xfrm>
          <a:prstGeom prst="rect">
            <a:avLst/>
          </a:prstGeom>
          <a:noFill/>
        </p:spPr>
        <p:txBody>
          <a:bodyPr wrap="none" lIns="0" tIns="0" rIns="0" bIns="0" rtlCol="0" anchor="b">
            <a:noAutofit/>
          </a:bodyPr>
          <a:lstStyle/>
          <a:p>
            <a:pPr algn="r"/>
            <a:r>
              <a:rPr lang="en-US" sz="1000" dirty="0">
                <a:solidFill>
                  <a:schemeClr val="tx1"/>
                </a:solidFill>
              </a:rPr>
              <a:t>Confidential—do not copy or distribute</a:t>
            </a:r>
          </a:p>
        </p:txBody>
      </p:sp>
      <p:sp>
        <p:nvSpPr>
          <p:cNvPr id="18" name="TextBox 17">
            <a:extLst>
              <a:ext uri="{FF2B5EF4-FFF2-40B4-BE49-F238E27FC236}">
                <a16:creationId xmlns:a16="http://schemas.microsoft.com/office/drawing/2014/main" id="{D2C8CC35-4A81-614F-AB4D-C5DC4673FCA2}"/>
              </a:ext>
            </a:extLst>
          </p:cNvPr>
          <p:cNvSpPr txBox="1"/>
          <p:nvPr/>
        </p:nvSpPr>
        <p:spPr>
          <a:xfrm>
            <a:off x="11162512" y="6368176"/>
            <a:ext cx="335349" cy="246221"/>
          </a:xfrm>
          <a:prstGeom prst="rect">
            <a:avLst/>
          </a:prstGeom>
          <a:noFill/>
        </p:spPr>
        <p:txBody>
          <a:bodyPr wrap="none" lIns="0" tIns="0" rIns="0" bIns="0" rtlCol="0" anchor="b">
            <a:noAutofit/>
          </a:bodyPr>
          <a:lstStyle/>
          <a:p>
            <a:pPr algn="r"/>
            <a:fld id="{25DB8DF5-C232-BC4C-8CE4-28A3F4FC6C77}" type="slidenum">
              <a:rPr lang="en-US" sz="1000" smtClean="0">
                <a:solidFill>
                  <a:schemeClr val="tx1"/>
                </a:solidFill>
              </a:rPr>
              <a:t>‹#›</a:t>
            </a:fld>
            <a:endParaRPr lang="en-US" sz="1000" dirty="0">
              <a:solidFill>
                <a:schemeClr val="tx1"/>
              </a:solidFill>
            </a:endParaRPr>
          </a:p>
        </p:txBody>
      </p:sp>
      <p:sp>
        <p:nvSpPr>
          <p:cNvPr id="2" name="Title Placeholder 1"/>
          <p:cNvSpPr>
            <a:spLocks noGrp="1"/>
          </p:cNvSpPr>
          <p:nvPr>
            <p:ph type="title"/>
          </p:nvPr>
        </p:nvSpPr>
        <p:spPr>
          <a:xfrm>
            <a:off x="685800" y="419100"/>
            <a:ext cx="10820400" cy="960438"/>
          </a:xfrm>
          <a:prstGeom prst="rect">
            <a:avLst/>
          </a:prstGeom>
        </p:spPr>
        <p:txBody>
          <a:bodyPr vert="horz" lIns="0" tIns="0" rIns="0" bIns="0" rtlCol="0" anchor="t">
            <a:noAutofit/>
          </a:bodyPr>
          <a:lstStyle/>
          <a:p>
            <a:r>
              <a:rPr lang="en-US" dirty="0"/>
              <a:t>Title Click to edit Master title style</a:t>
            </a:r>
          </a:p>
        </p:txBody>
      </p:sp>
      <p:sp>
        <p:nvSpPr>
          <p:cNvPr id="3" name="Text Placeholder 2"/>
          <p:cNvSpPr>
            <a:spLocks noGrp="1"/>
          </p:cNvSpPr>
          <p:nvPr>
            <p:ph type="body" idx="1"/>
          </p:nvPr>
        </p:nvSpPr>
        <p:spPr>
          <a:xfrm>
            <a:off x="685800" y="1542985"/>
            <a:ext cx="10812061" cy="412432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07467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6" r:id="rId3"/>
    <p:sldLayoutId id="2147483665" r:id="rId4"/>
    <p:sldLayoutId id="2147483698"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4572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457200" rtl="0" eaLnBrk="1" latinLnBrk="0" hangingPunct="1">
        <a:spcBef>
          <a:spcPts val="0"/>
        </a:spcBef>
        <a:buFont typeface="Arial"/>
        <a:buNone/>
        <a:defRPr sz="2000" kern="1200">
          <a:solidFill>
            <a:schemeClr val="tx1"/>
          </a:solidFill>
          <a:latin typeface="+mn-lt"/>
          <a:ea typeface="+mn-ea"/>
          <a:cs typeface="+mn-cs"/>
        </a:defRPr>
      </a:lvl1pPr>
      <a:lvl2pPr marL="293688" indent="-293688"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573088" indent="-279400" algn="l" defTabSz="457200" rtl="0" eaLnBrk="1" latinLnBrk="0" hangingPunct="1">
        <a:spcBef>
          <a:spcPts val="0"/>
        </a:spcBef>
        <a:buSzPct val="100000"/>
        <a:buFont typeface="System Font Regular"/>
        <a:buChar char="◦"/>
        <a:tabLst/>
        <a:defRPr sz="2000" kern="1200">
          <a:solidFill>
            <a:schemeClr val="tx1"/>
          </a:solidFill>
          <a:latin typeface="+mn-lt"/>
          <a:ea typeface="+mn-ea"/>
          <a:cs typeface="+mn-cs"/>
        </a:defRPr>
      </a:lvl3pPr>
      <a:lvl4pPr marL="857250" indent="-284163" algn="l" defTabSz="457200" rtl="0" eaLnBrk="1" latinLnBrk="0" hangingPunct="1">
        <a:spcBef>
          <a:spcPts val="0"/>
        </a:spcBef>
        <a:buSzPct val="90000"/>
        <a:buFont typeface="Wingdings" pitchFamily="2" charset="2"/>
        <a:buChar char="§"/>
        <a:tabLst/>
        <a:defRPr sz="2000" kern="1200">
          <a:solidFill>
            <a:schemeClr val="tx1"/>
          </a:solidFill>
          <a:latin typeface="+mn-lt"/>
          <a:ea typeface="+mn-ea"/>
          <a:cs typeface="+mn-cs"/>
        </a:defRPr>
      </a:lvl4pPr>
      <a:lvl5pPr marL="1144588" indent="-287338"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90">
          <p15:clr>
            <a:srgbClr val="F26B43"/>
          </p15:clr>
        </p15:guide>
        <p15:guide id="2" pos="432">
          <p15:clr>
            <a:srgbClr val="F26B43"/>
          </p15:clr>
        </p15:guide>
        <p15:guide id="3" pos="7248">
          <p15:clr>
            <a:srgbClr val="F26B43"/>
          </p15:clr>
        </p15:guide>
        <p15:guide id="4" orient="horz" pos="288">
          <p15:clr>
            <a:srgbClr val="F26B43"/>
          </p15:clr>
        </p15:guide>
        <p15:guide id="5" orient="horz" pos="1008">
          <p15:clr>
            <a:srgbClr val="F26B43"/>
          </p15:clr>
        </p15:guide>
        <p15:guide id="6" orient="horz" pos="41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E4AF35-1809-C64F-8EC0-CD3ABA8F52ED}"/>
              </a:ext>
            </a:extLst>
          </p:cNvPr>
          <p:cNvSpPr/>
          <p:nvPr userDrawn="1"/>
        </p:nvSpPr>
        <p:spPr>
          <a:xfrm>
            <a:off x="-6350" y="6194879"/>
            <a:ext cx="12198350" cy="6694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6EEC91D-1075-214C-9551-CD85555DDFED}"/>
              </a:ext>
            </a:extLst>
          </p:cNvPr>
          <p:cNvSpPr/>
          <p:nvPr userDrawn="1"/>
        </p:nvSpPr>
        <p:spPr>
          <a:xfrm>
            <a:off x="-6349" y="6165669"/>
            <a:ext cx="12198349" cy="45719"/>
          </a:xfrm>
          <a:prstGeom prst="rect">
            <a:avLst/>
          </a:prstGeom>
          <a:solidFill>
            <a:srgbClr val="E1A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8" name="Object 7" hidden="1">
            <a:extLst>
              <a:ext uri="{FF2B5EF4-FFF2-40B4-BE49-F238E27FC236}">
                <a16:creationId xmlns:a16="http://schemas.microsoft.com/office/drawing/2014/main" id="{3A3D91C1-BC0F-F94D-A0AD-559730FD5B62}"/>
              </a:ext>
            </a:extLst>
          </p:cNvPr>
          <p:cNvGraphicFramePr>
            <a:graphicFrameLocks noChangeAspect="1"/>
          </p:cNvGraphicFramePr>
          <p:nvPr>
            <p:custDataLst>
              <p:tags r:id="rId19"/>
            </p:custDataLst>
            <p:extLst>
              <p:ext uri="{D42A27DB-BD31-4B8C-83A1-F6EECF244321}">
                <p14:modId xmlns:p14="http://schemas.microsoft.com/office/powerpoint/2010/main" val="30923600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0" imgW="7772400" imgH="10058400" progId="TCLayout.ActiveDocument.1">
                  <p:embed/>
                </p:oleObj>
              </mc:Choice>
              <mc:Fallback>
                <p:oleObj name="think-cell Slide" r:id="rId20" imgW="7772400" imgH="10058400" progId="TCLayout.ActiveDocument.1">
                  <p:embed/>
                  <p:pic>
                    <p:nvPicPr>
                      <p:cNvPr id="8" name="Object 7" hidden="1">
                        <a:extLst>
                          <a:ext uri="{FF2B5EF4-FFF2-40B4-BE49-F238E27FC236}">
                            <a16:creationId xmlns:a16="http://schemas.microsoft.com/office/drawing/2014/main" id="{3A3D91C1-BC0F-F94D-A0AD-559730FD5B62}"/>
                          </a:ext>
                        </a:extLst>
                      </p:cNvPr>
                      <p:cNvPicPr/>
                      <p:nvPr/>
                    </p:nvPicPr>
                    <p:blipFill>
                      <a:blip r:embed="rId21"/>
                      <a:stretch>
                        <a:fillRect/>
                      </a:stretch>
                    </p:blipFill>
                    <p:spPr>
                      <a:xfrm>
                        <a:off x="1588" y="1588"/>
                        <a:ext cx="1227" cy="1588"/>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F21DC572-2D21-0647-B6E2-78D47D0B24A7}"/>
              </a:ext>
            </a:extLst>
          </p:cNvPr>
          <p:cNvSpPr txBox="1"/>
          <p:nvPr/>
        </p:nvSpPr>
        <p:spPr>
          <a:xfrm>
            <a:off x="8601075" y="6368176"/>
            <a:ext cx="2223686" cy="246221"/>
          </a:xfrm>
          <a:prstGeom prst="rect">
            <a:avLst/>
          </a:prstGeom>
          <a:noFill/>
        </p:spPr>
        <p:txBody>
          <a:bodyPr wrap="none" lIns="0" tIns="0" rIns="0" bIns="0" rtlCol="0" anchor="b">
            <a:noAutofit/>
          </a:bodyPr>
          <a:lstStyle/>
          <a:p>
            <a:pPr algn="r"/>
            <a:r>
              <a:rPr lang="en-US" sz="1000" dirty="0">
                <a:solidFill>
                  <a:schemeClr val="bg1"/>
                </a:solidFill>
              </a:rPr>
              <a:t>For Financial Professional Use Only. Not for Use With Consumers.</a:t>
            </a:r>
          </a:p>
        </p:txBody>
      </p:sp>
      <p:sp>
        <p:nvSpPr>
          <p:cNvPr id="18" name="TextBox 17">
            <a:extLst>
              <a:ext uri="{FF2B5EF4-FFF2-40B4-BE49-F238E27FC236}">
                <a16:creationId xmlns:a16="http://schemas.microsoft.com/office/drawing/2014/main" id="{D2C8CC35-4A81-614F-AB4D-C5DC4673FCA2}"/>
              </a:ext>
            </a:extLst>
          </p:cNvPr>
          <p:cNvSpPr txBox="1"/>
          <p:nvPr/>
        </p:nvSpPr>
        <p:spPr>
          <a:xfrm>
            <a:off x="11162512" y="6368176"/>
            <a:ext cx="335349" cy="246221"/>
          </a:xfrm>
          <a:prstGeom prst="rect">
            <a:avLst/>
          </a:prstGeom>
          <a:noFill/>
        </p:spPr>
        <p:txBody>
          <a:bodyPr wrap="none" lIns="0" tIns="0" rIns="0" bIns="0" rtlCol="0" anchor="b">
            <a:noAutofit/>
          </a:bodyPr>
          <a:lstStyle/>
          <a:p>
            <a:pPr algn="r"/>
            <a:fld id="{25DB8DF5-C232-BC4C-8CE4-28A3F4FC6C77}" type="slidenum">
              <a:rPr lang="en-US" sz="1000" smtClean="0">
                <a:solidFill>
                  <a:schemeClr val="bg1"/>
                </a:solidFill>
              </a:rPr>
              <a:t>‹#›</a:t>
            </a:fld>
            <a:endParaRPr lang="en-US" sz="1000" dirty="0">
              <a:solidFill>
                <a:schemeClr val="bg1"/>
              </a:solidFill>
            </a:endParaRPr>
          </a:p>
        </p:txBody>
      </p:sp>
      <p:sp>
        <p:nvSpPr>
          <p:cNvPr id="2" name="Title Placeholder 1"/>
          <p:cNvSpPr>
            <a:spLocks noGrp="1"/>
          </p:cNvSpPr>
          <p:nvPr>
            <p:ph type="title"/>
          </p:nvPr>
        </p:nvSpPr>
        <p:spPr>
          <a:xfrm>
            <a:off x="685800" y="419100"/>
            <a:ext cx="10820400" cy="960438"/>
          </a:xfrm>
          <a:prstGeom prst="rect">
            <a:avLst/>
          </a:prstGeom>
        </p:spPr>
        <p:txBody>
          <a:bodyPr vert="horz" lIns="0" tIns="0" rIns="0" bIns="0" rtlCol="0" anchor="t">
            <a:noAutofit/>
          </a:bodyPr>
          <a:lstStyle/>
          <a:p>
            <a:r>
              <a:rPr lang="en-US" dirty="0"/>
              <a:t>Title Click to edit Master title style</a:t>
            </a:r>
          </a:p>
        </p:txBody>
      </p:sp>
      <p:sp>
        <p:nvSpPr>
          <p:cNvPr id="3" name="Text Placeholder 2"/>
          <p:cNvSpPr>
            <a:spLocks noGrp="1"/>
          </p:cNvSpPr>
          <p:nvPr>
            <p:ph type="body" idx="1"/>
          </p:nvPr>
        </p:nvSpPr>
        <p:spPr>
          <a:xfrm>
            <a:off x="685800" y="1542985"/>
            <a:ext cx="10812061" cy="412432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AFEBB3B-0CA0-444B-8B53-58697925C877}"/>
              </a:ext>
            </a:extLst>
          </p:cNvPr>
          <p:cNvCxnSpPr/>
          <p:nvPr userDrawn="1"/>
        </p:nvCxnSpPr>
        <p:spPr>
          <a:xfrm>
            <a:off x="685800" y="989653"/>
            <a:ext cx="108204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pic>
        <p:nvPicPr>
          <p:cNvPr id="13" name="Graphic 12">
            <a:extLst>
              <a:ext uri="{FF2B5EF4-FFF2-40B4-BE49-F238E27FC236}">
                <a16:creationId xmlns:a16="http://schemas.microsoft.com/office/drawing/2014/main" id="{E790451D-31AA-C640-810E-E1C309C02A76}"/>
              </a:ext>
            </a:extLst>
          </p:cNvPr>
          <p:cNvPicPr>
            <a:picLocks noChangeAspect="1"/>
          </p:cNvPicPr>
          <p:nvPr userDrawn="1"/>
        </p:nvPicPr>
        <p:blipFill>
          <a:blip r:embed="rId22"/>
          <a:srcRect/>
          <a:stretch/>
        </p:blipFill>
        <p:spPr>
          <a:xfrm>
            <a:off x="692298" y="6360047"/>
            <a:ext cx="1364953" cy="284790"/>
          </a:xfrm>
          <a:prstGeom prst="rect">
            <a:avLst/>
          </a:prstGeom>
        </p:spPr>
      </p:pic>
    </p:spTree>
    <p:extLst>
      <p:ext uri="{BB962C8B-B14F-4D97-AF65-F5344CB8AC3E}">
        <p14:creationId xmlns:p14="http://schemas.microsoft.com/office/powerpoint/2010/main" val="1888039691"/>
      </p:ext>
    </p:extLst>
  </p:cSld>
  <p:clrMap bg1="lt1" tx1="dk1" bg2="lt2" tx2="dk2" accent1="accent1" accent2="accent2" accent3="accent3" accent4="accent4" accent5="accent5" accent6="accent6" hlink="hlink" folHlink="folHlink"/>
  <p:sldLayoutIdLst>
    <p:sldLayoutId id="2147483679" r:id="rId1"/>
    <p:sldLayoutId id="2147483681" r:id="rId2"/>
    <p:sldLayoutId id="2147483682" r:id="rId3"/>
    <p:sldLayoutId id="2147483683" r:id="rId4"/>
    <p:sldLayoutId id="2147483684" r:id="rId5"/>
    <p:sldLayoutId id="2147483685" r:id="rId6"/>
    <p:sldLayoutId id="2147483686" r:id="rId7"/>
    <p:sldLayoutId id="2147483694" r:id="rId8"/>
    <p:sldLayoutId id="2147483687" r:id="rId9"/>
    <p:sldLayoutId id="2147483695" r:id="rId10"/>
    <p:sldLayoutId id="2147483688" r:id="rId11"/>
    <p:sldLayoutId id="2147483689" r:id="rId12"/>
    <p:sldLayoutId id="2147483690" r:id="rId13"/>
    <p:sldLayoutId id="2147483696" r:id="rId14"/>
    <p:sldLayoutId id="2147483697" r:id="rId15"/>
    <p:sldLayoutId id="2147483691" r:id="rId16"/>
    <p:sldLayoutId id="2147483693" r:id="rId17"/>
  </p:sldLayoutIdLst>
  <p:txStyles>
    <p:titleStyle>
      <a:lvl1pPr algn="l" defTabSz="4572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457200" rtl="0" eaLnBrk="1" latinLnBrk="0" hangingPunct="1">
        <a:spcBef>
          <a:spcPts val="0"/>
        </a:spcBef>
        <a:buFont typeface="Arial"/>
        <a:buNone/>
        <a:defRPr sz="2000" kern="1200">
          <a:solidFill>
            <a:schemeClr val="tx1"/>
          </a:solidFill>
          <a:latin typeface="+mn-lt"/>
          <a:ea typeface="+mn-ea"/>
          <a:cs typeface="+mn-cs"/>
        </a:defRPr>
      </a:lvl1pPr>
      <a:lvl2pPr marL="293688" indent="-293688"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573088" indent="-279400" algn="l" defTabSz="457200" rtl="0" eaLnBrk="1" latinLnBrk="0" hangingPunct="1">
        <a:spcBef>
          <a:spcPts val="0"/>
        </a:spcBef>
        <a:buSzPct val="100000"/>
        <a:buFont typeface="System Font Regular"/>
        <a:buChar char="◦"/>
        <a:tabLst/>
        <a:defRPr sz="2000" kern="1200">
          <a:solidFill>
            <a:schemeClr val="tx1"/>
          </a:solidFill>
          <a:latin typeface="+mn-lt"/>
          <a:ea typeface="+mn-ea"/>
          <a:cs typeface="+mn-cs"/>
        </a:defRPr>
      </a:lvl3pPr>
      <a:lvl4pPr marL="857250" indent="-284163" algn="l" defTabSz="457200" rtl="0" eaLnBrk="1" latinLnBrk="0" hangingPunct="1">
        <a:spcBef>
          <a:spcPts val="0"/>
        </a:spcBef>
        <a:buSzPct val="90000"/>
        <a:buFont typeface="Wingdings" pitchFamily="2" charset="2"/>
        <a:buChar char="§"/>
        <a:tabLst/>
        <a:defRPr sz="2000" kern="1200">
          <a:solidFill>
            <a:schemeClr val="tx1"/>
          </a:solidFill>
          <a:latin typeface="+mn-lt"/>
          <a:ea typeface="+mn-ea"/>
          <a:cs typeface="+mn-cs"/>
        </a:defRPr>
      </a:lvl4pPr>
      <a:lvl5pPr marL="1144588" indent="-287338"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90">
          <p15:clr>
            <a:srgbClr val="F26B43"/>
          </p15:clr>
        </p15:guide>
        <p15:guide id="2" pos="432">
          <p15:clr>
            <a:srgbClr val="F26B43"/>
          </p15:clr>
        </p15:guide>
        <p15:guide id="3" pos="7248">
          <p15:clr>
            <a:srgbClr val="F26B43"/>
          </p15:clr>
        </p15:guide>
        <p15:guide id="4" orient="horz" pos="288">
          <p15:clr>
            <a:srgbClr val="F26B43"/>
          </p15:clr>
        </p15:guide>
        <p15:guide id="5" orient="horz" pos="1008">
          <p15:clr>
            <a:srgbClr val="F26B43"/>
          </p15:clr>
        </p15:guide>
        <p15:guide id="6" orient="horz" pos="41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32.xml"/><Relationship Id="rId5" Type="http://schemas.openxmlformats.org/officeDocument/2006/relationships/image" Target="../media/image11.emf"/><Relationship Id="rId4" Type="http://schemas.openxmlformats.org/officeDocument/2006/relationships/oleObject" Target="../embeddings/oleObject32.bin"/></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image" Target="../media/image27.svg"/><Relationship Id="rId2" Type="http://schemas.openxmlformats.org/officeDocument/2006/relationships/slideLayout" Target="../slideLayouts/slideLayout16.xml"/><Relationship Id="rId1" Type="http://schemas.openxmlformats.org/officeDocument/2006/relationships/tags" Target="../tags/tag41.xml"/><Relationship Id="rId6" Type="http://schemas.openxmlformats.org/officeDocument/2006/relationships/image" Target="../media/image26.png"/><Relationship Id="rId5" Type="http://schemas.openxmlformats.org/officeDocument/2006/relationships/image" Target="../media/image12.emf"/><Relationship Id="rId4" Type="http://schemas.openxmlformats.org/officeDocument/2006/relationships/oleObject" Target="../embeddings/oleObject41.bin"/><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1.svg"/><Relationship Id="rId2" Type="http://schemas.openxmlformats.org/officeDocument/2006/relationships/slideLayout" Target="../slideLayouts/slideLayout16.xml"/><Relationship Id="rId1" Type="http://schemas.openxmlformats.org/officeDocument/2006/relationships/tags" Target="../tags/tag42.xml"/><Relationship Id="rId6" Type="http://schemas.openxmlformats.org/officeDocument/2006/relationships/image" Target="../media/image30.png"/><Relationship Id="rId5" Type="http://schemas.openxmlformats.org/officeDocument/2006/relationships/image" Target="../media/image12.emf"/><Relationship Id="rId4" Type="http://schemas.openxmlformats.org/officeDocument/2006/relationships/oleObject" Target="../embeddings/oleObject42.bin"/></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2.xml"/><Relationship Id="rId7"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43.xml"/><Relationship Id="rId6" Type="http://schemas.openxmlformats.org/officeDocument/2006/relationships/image" Target="../media/image32.png"/><Relationship Id="rId5" Type="http://schemas.openxmlformats.org/officeDocument/2006/relationships/image" Target="../media/image12.emf"/><Relationship Id="rId4" Type="http://schemas.openxmlformats.org/officeDocument/2006/relationships/oleObject" Target="../embeddings/oleObject43.bin"/><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7.svg"/><Relationship Id="rId2" Type="http://schemas.openxmlformats.org/officeDocument/2006/relationships/slideLayout" Target="../slideLayouts/slideLayout16.xml"/><Relationship Id="rId1" Type="http://schemas.openxmlformats.org/officeDocument/2006/relationships/tags" Target="../tags/tag44.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oleObject" Target="../embeddings/oleObject4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45.xml"/><Relationship Id="rId5" Type="http://schemas.openxmlformats.org/officeDocument/2006/relationships/image" Target="../media/image12.emf"/><Relationship Id="rId4" Type="http://schemas.openxmlformats.org/officeDocument/2006/relationships/oleObject" Target="../embeddings/oleObject45.bin"/></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5.xml"/><Relationship Id="rId7" Type="http://schemas.openxmlformats.org/officeDocument/2006/relationships/image" Target="../media/image39.svg"/><Relationship Id="rId2" Type="http://schemas.openxmlformats.org/officeDocument/2006/relationships/slideLayout" Target="../slideLayouts/slideLayout16.xml"/><Relationship Id="rId1" Type="http://schemas.openxmlformats.org/officeDocument/2006/relationships/tags" Target="../tags/tag46.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12.emf"/><Relationship Id="rId10" Type="http://schemas.openxmlformats.org/officeDocument/2006/relationships/image" Target="../media/image42.png"/><Relationship Id="rId4" Type="http://schemas.openxmlformats.org/officeDocument/2006/relationships/oleObject" Target="../embeddings/oleObject46.bin"/><Relationship Id="rId9"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47.xml"/><Relationship Id="rId5" Type="http://schemas.openxmlformats.org/officeDocument/2006/relationships/image" Target="../media/image12.emf"/><Relationship Id="rId4" Type="http://schemas.openxmlformats.org/officeDocument/2006/relationships/oleObject" Target="../embeddings/oleObject47.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48.xml"/><Relationship Id="rId5" Type="http://schemas.openxmlformats.org/officeDocument/2006/relationships/image" Target="../media/image12.emf"/><Relationship Id="rId4" Type="http://schemas.openxmlformats.org/officeDocument/2006/relationships/oleObject" Target="../embeddings/oleObject48.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49.xml"/><Relationship Id="rId5" Type="http://schemas.openxmlformats.org/officeDocument/2006/relationships/image" Target="../media/image12.emf"/><Relationship Id="rId4" Type="http://schemas.openxmlformats.org/officeDocument/2006/relationships/oleObject" Target="../embeddings/oleObject4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50.xml"/><Relationship Id="rId5" Type="http://schemas.openxmlformats.org/officeDocument/2006/relationships/image" Target="../media/image12.emf"/><Relationship Id="rId4" Type="http://schemas.openxmlformats.org/officeDocument/2006/relationships/oleObject" Target="../embeddings/oleObject50.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33.xml"/><Relationship Id="rId5" Type="http://schemas.openxmlformats.org/officeDocument/2006/relationships/image" Target="../media/image12.emf"/><Relationship Id="rId4" Type="http://schemas.openxmlformats.org/officeDocument/2006/relationships/oleObject" Target="../embeddings/oleObject33.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51.xml"/><Relationship Id="rId5" Type="http://schemas.openxmlformats.org/officeDocument/2006/relationships/image" Target="../media/image12.emf"/><Relationship Id="rId4" Type="http://schemas.openxmlformats.org/officeDocument/2006/relationships/oleObject" Target="../embeddings/oleObject51.bin"/></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1.xml"/><Relationship Id="rId7" Type="http://schemas.openxmlformats.org/officeDocument/2006/relationships/image" Target="../media/image37.svg"/><Relationship Id="rId2" Type="http://schemas.openxmlformats.org/officeDocument/2006/relationships/slideLayout" Target="../slideLayouts/slideLayout16.xml"/><Relationship Id="rId1" Type="http://schemas.openxmlformats.org/officeDocument/2006/relationships/tags" Target="../tags/tag52.xml"/><Relationship Id="rId6" Type="http://schemas.openxmlformats.org/officeDocument/2006/relationships/image" Target="../media/image36.png"/><Relationship Id="rId11" Type="http://schemas.openxmlformats.org/officeDocument/2006/relationships/image" Target="../media/image47.svg"/><Relationship Id="rId5" Type="http://schemas.openxmlformats.org/officeDocument/2006/relationships/image" Target="../media/image12.emf"/><Relationship Id="rId10" Type="http://schemas.openxmlformats.org/officeDocument/2006/relationships/image" Target="../media/image46.png"/><Relationship Id="rId4" Type="http://schemas.openxmlformats.org/officeDocument/2006/relationships/oleObject" Target="../embeddings/oleObject52.bin"/><Relationship Id="rId9"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53.xml"/><Relationship Id="rId5" Type="http://schemas.openxmlformats.org/officeDocument/2006/relationships/image" Target="../media/image12.emf"/><Relationship Id="rId4" Type="http://schemas.openxmlformats.org/officeDocument/2006/relationships/oleObject" Target="../embeddings/oleObject53.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54.xml"/><Relationship Id="rId5" Type="http://schemas.openxmlformats.org/officeDocument/2006/relationships/image" Target="../media/image12.emf"/><Relationship Id="rId4" Type="http://schemas.openxmlformats.org/officeDocument/2006/relationships/oleObject" Target="../embeddings/oleObject54.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9.svg"/><Relationship Id="rId2" Type="http://schemas.openxmlformats.org/officeDocument/2006/relationships/slideLayout" Target="../slideLayouts/slideLayout16.xml"/><Relationship Id="rId1" Type="http://schemas.openxmlformats.org/officeDocument/2006/relationships/tags" Target="../tags/tag55.xml"/><Relationship Id="rId6" Type="http://schemas.openxmlformats.org/officeDocument/2006/relationships/image" Target="../media/image48.png"/><Relationship Id="rId5" Type="http://schemas.openxmlformats.org/officeDocument/2006/relationships/image" Target="../media/image12.emf"/><Relationship Id="rId4" Type="http://schemas.openxmlformats.org/officeDocument/2006/relationships/oleObject" Target="../embeddings/oleObject55.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ags" Target="../tags/tag56.xml"/><Relationship Id="rId5" Type="http://schemas.openxmlformats.org/officeDocument/2006/relationships/image" Target="../media/image12.emf"/><Relationship Id="rId4" Type="http://schemas.openxmlformats.org/officeDocument/2006/relationships/oleObject" Target="../embeddings/oleObject56.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ags" Target="../tags/tag57.xml"/><Relationship Id="rId5" Type="http://schemas.openxmlformats.org/officeDocument/2006/relationships/image" Target="../media/image12.emf"/><Relationship Id="rId4" Type="http://schemas.openxmlformats.org/officeDocument/2006/relationships/oleObject" Target="../embeddings/oleObject5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58.xml"/><Relationship Id="rId5" Type="http://schemas.openxmlformats.org/officeDocument/2006/relationships/image" Target="../media/image12.emf"/><Relationship Id="rId4" Type="http://schemas.openxmlformats.org/officeDocument/2006/relationships/oleObject" Target="../embeddings/oleObject58.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59.xml"/><Relationship Id="rId5" Type="http://schemas.openxmlformats.org/officeDocument/2006/relationships/image" Target="../media/image12.emf"/><Relationship Id="rId4" Type="http://schemas.openxmlformats.org/officeDocument/2006/relationships/oleObject" Target="../embeddings/oleObject59.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60.xml"/><Relationship Id="rId6" Type="http://schemas.openxmlformats.org/officeDocument/2006/relationships/image" Target="../media/image50.jpg"/><Relationship Id="rId5" Type="http://schemas.openxmlformats.org/officeDocument/2006/relationships/image" Target="../media/image12.emf"/><Relationship Id="rId4" Type="http://schemas.openxmlformats.org/officeDocument/2006/relationships/oleObject" Target="../embeddings/oleObject60.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34.xml"/><Relationship Id="rId6" Type="http://schemas.openxmlformats.org/officeDocument/2006/relationships/image" Target="../media/image12.emf"/><Relationship Id="rId5" Type="http://schemas.openxmlformats.org/officeDocument/2006/relationships/oleObject" Target="../embeddings/oleObject34.bin"/><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6.xml"/><Relationship Id="rId1" Type="http://schemas.openxmlformats.org/officeDocument/2006/relationships/tags" Target="../tags/tag35.xml"/><Relationship Id="rId6" Type="http://schemas.openxmlformats.org/officeDocument/2006/relationships/image" Target="../media/image12.emf"/><Relationship Id="rId5" Type="http://schemas.openxmlformats.org/officeDocument/2006/relationships/oleObject" Target="../embeddings/oleObject35.bin"/><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7.svg"/><Relationship Id="rId2" Type="http://schemas.openxmlformats.org/officeDocument/2006/relationships/slideLayout" Target="../slideLayouts/slideLayout16.xml"/><Relationship Id="rId1" Type="http://schemas.openxmlformats.org/officeDocument/2006/relationships/tags" Target="../tags/tag36.x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36.bin"/><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1.jpg"/><Relationship Id="rId2" Type="http://schemas.openxmlformats.org/officeDocument/2006/relationships/slideLayout" Target="../slideLayouts/slideLayout16.xml"/><Relationship Id="rId1" Type="http://schemas.openxmlformats.org/officeDocument/2006/relationships/tags" Target="../tags/tag37.xml"/><Relationship Id="rId6" Type="http://schemas.openxmlformats.org/officeDocument/2006/relationships/image" Target="../media/image20.jpg"/><Relationship Id="rId5" Type="http://schemas.openxmlformats.org/officeDocument/2006/relationships/image" Target="../media/image12.emf"/><Relationship Id="rId4" Type="http://schemas.openxmlformats.org/officeDocument/2006/relationships/oleObject" Target="../embeddings/oleObject37.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38.xml"/><Relationship Id="rId6" Type="http://schemas.openxmlformats.org/officeDocument/2006/relationships/image" Target="../media/image12.emf"/><Relationship Id="rId5" Type="http://schemas.openxmlformats.org/officeDocument/2006/relationships/oleObject" Target="../embeddings/oleObject38.bin"/><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39.xml"/><Relationship Id="rId6" Type="http://schemas.openxmlformats.org/officeDocument/2006/relationships/image" Target="../media/image12.emf"/><Relationship Id="rId5" Type="http://schemas.openxmlformats.org/officeDocument/2006/relationships/oleObject" Target="../embeddings/oleObject39.bin"/><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svg"/><Relationship Id="rId2" Type="http://schemas.openxmlformats.org/officeDocument/2006/relationships/slideLayout" Target="../slideLayouts/slideLayout16.xml"/><Relationship Id="rId1" Type="http://schemas.openxmlformats.org/officeDocument/2006/relationships/tags" Target="../tags/tag40.xml"/><Relationship Id="rId6" Type="http://schemas.openxmlformats.org/officeDocument/2006/relationships/image" Target="../media/image24.png"/><Relationship Id="rId5" Type="http://schemas.openxmlformats.org/officeDocument/2006/relationships/image" Target="../media/image12.emf"/><Relationship Id="rId4" Type="http://schemas.openxmlformats.org/officeDocument/2006/relationships/oleObject" Target="../embeddings/oleObject4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4DE94C8-7F12-7C46-A6C2-B3AB68F03E34}"/>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B4DE94C8-7F12-7C46-A6C2-B3AB68F03E3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Subtitle 2">
            <a:extLst>
              <a:ext uri="{FF2B5EF4-FFF2-40B4-BE49-F238E27FC236}">
                <a16:creationId xmlns:a16="http://schemas.microsoft.com/office/drawing/2014/main" id="{FE46B6D7-3454-6C4F-A6CD-D81198306A1B}"/>
              </a:ext>
            </a:extLst>
          </p:cNvPr>
          <p:cNvSpPr>
            <a:spLocks noGrp="1"/>
          </p:cNvSpPr>
          <p:nvPr>
            <p:ph type="subTitle" idx="1"/>
          </p:nvPr>
        </p:nvSpPr>
        <p:spPr>
          <a:xfrm>
            <a:off x="914399" y="3537004"/>
            <a:ext cx="9448800" cy="1022296"/>
          </a:xfrm>
        </p:spPr>
        <p:txBody>
          <a:bodyPr/>
          <a:lstStyle/>
          <a:p>
            <a:r>
              <a:rPr lang="en-US" sz="3200" dirty="0"/>
              <a:t>A look at the big picture</a:t>
            </a:r>
          </a:p>
        </p:txBody>
      </p:sp>
      <p:sp>
        <p:nvSpPr>
          <p:cNvPr id="2" name="Title 1">
            <a:extLst>
              <a:ext uri="{FF2B5EF4-FFF2-40B4-BE49-F238E27FC236}">
                <a16:creationId xmlns:a16="http://schemas.microsoft.com/office/drawing/2014/main" id="{F4F7479A-F72D-D242-8301-5EA76B383213}"/>
              </a:ext>
            </a:extLst>
          </p:cNvPr>
          <p:cNvSpPr>
            <a:spLocks noGrp="1"/>
          </p:cNvSpPr>
          <p:nvPr>
            <p:ph type="ctrTitle"/>
          </p:nvPr>
        </p:nvSpPr>
        <p:spPr/>
        <p:txBody>
          <a:bodyPr/>
          <a:lstStyle/>
          <a:p>
            <a:r>
              <a:rPr lang="en-US" dirty="0"/>
              <a:t>Understanding Social Security</a:t>
            </a:r>
          </a:p>
        </p:txBody>
      </p:sp>
      <p:sp>
        <p:nvSpPr>
          <p:cNvPr id="7" name="Text Placeholder 6">
            <a:extLst>
              <a:ext uri="{FF2B5EF4-FFF2-40B4-BE49-F238E27FC236}">
                <a16:creationId xmlns:a16="http://schemas.microsoft.com/office/drawing/2014/main" id="{EC6679F6-C5E1-B847-ACEC-5748EB59FE16}"/>
              </a:ext>
            </a:extLst>
          </p:cNvPr>
          <p:cNvSpPr>
            <a:spLocks noGrp="1"/>
          </p:cNvSpPr>
          <p:nvPr>
            <p:ph type="body" sz="half" idx="2"/>
          </p:nvPr>
        </p:nvSpPr>
        <p:spPr>
          <a:xfrm>
            <a:off x="914399" y="5026390"/>
            <a:ext cx="3706285" cy="462819"/>
          </a:xfrm>
        </p:spPr>
        <p:txBody>
          <a:bodyPr/>
          <a:lstStyle/>
          <a:p>
            <a:r>
              <a:rPr lang="en-US" dirty="0"/>
              <a:t>&lt;&lt;Presenter Name&gt;&gt;</a:t>
            </a:r>
          </a:p>
          <a:p>
            <a:r>
              <a:rPr lang="en-US" sz="1400" dirty="0"/>
              <a:t>&lt;&lt;Presenter Title&gt;&gt;</a:t>
            </a:r>
          </a:p>
        </p:txBody>
      </p:sp>
      <p:graphicFrame>
        <p:nvGraphicFramePr>
          <p:cNvPr id="6" name="Table 7">
            <a:extLst>
              <a:ext uri="{FF2B5EF4-FFF2-40B4-BE49-F238E27FC236}">
                <a16:creationId xmlns:a16="http://schemas.microsoft.com/office/drawing/2014/main" id="{449DAB37-FC05-A54D-E50D-AAB677C23D83}"/>
              </a:ext>
            </a:extLst>
          </p:cNvPr>
          <p:cNvGraphicFramePr>
            <a:graphicFrameLocks noGrp="1"/>
          </p:cNvGraphicFramePr>
          <p:nvPr>
            <p:extLst>
              <p:ext uri="{D42A27DB-BD31-4B8C-83A1-F6EECF244321}">
                <p14:modId xmlns:p14="http://schemas.microsoft.com/office/powerpoint/2010/main" val="3370260925"/>
              </p:ext>
            </p:extLst>
          </p:nvPr>
        </p:nvGraphicFramePr>
        <p:xfrm>
          <a:off x="6727372" y="6111240"/>
          <a:ext cx="4785360" cy="487680"/>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520614010"/>
                    </a:ext>
                  </a:extLst>
                </a:gridCol>
                <a:gridCol w="2042160">
                  <a:extLst>
                    <a:ext uri="{9D8B030D-6E8A-4147-A177-3AD203B41FA5}">
                      <a16:colId xmlns:a16="http://schemas.microsoft.com/office/drawing/2014/main" val="229726092"/>
                    </a:ext>
                  </a:extLst>
                </a:gridCol>
                <a:gridCol w="1188720">
                  <a:extLst>
                    <a:ext uri="{9D8B030D-6E8A-4147-A177-3AD203B41FA5}">
                      <a16:colId xmlns:a16="http://schemas.microsoft.com/office/drawing/2014/main" val="2416048862"/>
                    </a:ext>
                  </a:extLst>
                </a:gridCol>
              </a:tblGrid>
              <a:tr h="231410">
                <a:tc>
                  <a:txBody>
                    <a:bodyPr/>
                    <a:lstStyle/>
                    <a:p>
                      <a:pPr algn="ctr"/>
                      <a:r>
                        <a:rPr lang="en-US" sz="1000" b="0" dirty="0">
                          <a:solidFill>
                            <a:schemeClr val="bg1"/>
                          </a:solidFill>
                          <a:latin typeface="Arial Narrow" panose="020B0606020202030204" pitchFamily="34" charset="0"/>
                        </a:rPr>
                        <a:t>Not FDIC/NCUA Insured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bg1"/>
                          </a:solidFill>
                          <a:latin typeface="Arial Narrow" panose="020B0606020202030204" pitchFamily="34" charset="0"/>
                        </a:rPr>
                        <a:t>Not Bank or Credit Union Guaranteed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bg1"/>
                          </a:solidFill>
                          <a:latin typeface="Arial Narrow" panose="020B0606020202030204" pitchFamily="34" charset="0"/>
                        </a:rPr>
                        <a:t>Not a Deposit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2973003"/>
                  </a:ext>
                </a:extLst>
              </a:tr>
              <a:tr h="231410">
                <a:tc gridSpan="2">
                  <a:txBody>
                    <a:bodyPr/>
                    <a:lstStyle/>
                    <a:p>
                      <a:pPr algn="ctr"/>
                      <a:r>
                        <a:rPr lang="en-US" sz="1000" b="0" dirty="0">
                          <a:solidFill>
                            <a:schemeClr val="bg1"/>
                          </a:solidFill>
                          <a:latin typeface="Arial Narrow" panose="020B0606020202030204" pitchFamily="34" charset="0"/>
                        </a:rPr>
                        <a:t>Not Insured By Any Federal Government Agency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a:solidFill>
                            <a:schemeClr val="bg1"/>
                          </a:solidFill>
                          <a:latin typeface="Arial Narrow" panose="020B0606020202030204" pitchFamily="34" charset="0"/>
                        </a:rPr>
                        <a:t>May Lose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283280"/>
                  </a:ext>
                </a:extLst>
              </a:tr>
            </a:tbl>
          </a:graphicData>
        </a:graphic>
      </p:graphicFrame>
    </p:spTree>
    <p:extLst>
      <p:ext uri="{BB962C8B-B14F-4D97-AF65-F5344CB8AC3E}">
        <p14:creationId xmlns:p14="http://schemas.microsoft.com/office/powerpoint/2010/main" val="2256603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So when will it be bankrupt?</a:t>
            </a:r>
            <a:endParaRPr lang="en-US" dirty="0">
              <a:solidFill>
                <a:schemeClr val="accent3"/>
              </a:solidFill>
            </a:endParaRPr>
          </a:p>
        </p:txBody>
      </p:sp>
      <p:sp>
        <p:nvSpPr>
          <p:cNvPr id="4" name="Text Placeholder 3">
            <a:extLst>
              <a:ext uri="{FF2B5EF4-FFF2-40B4-BE49-F238E27FC236}">
                <a16:creationId xmlns:a16="http://schemas.microsoft.com/office/drawing/2014/main" id="{9F0A097C-63FD-264E-BB62-02FF7D49BDC1}"/>
              </a:ext>
            </a:extLst>
          </p:cNvPr>
          <p:cNvSpPr>
            <a:spLocks noGrp="1"/>
          </p:cNvSpPr>
          <p:nvPr>
            <p:ph type="body" sz="quarter" idx="10"/>
          </p:nvPr>
        </p:nvSpPr>
        <p:spPr/>
        <p:txBody>
          <a:bodyPr/>
          <a:lstStyle/>
          <a:p>
            <a:r>
              <a:rPr lang="en-US" dirty="0"/>
              <a:t>Source: ssa.gov/oact/trsum</a:t>
            </a:r>
          </a:p>
        </p:txBody>
      </p:sp>
      <p:sp>
        <p:nvSpPr>
          <p:cNvPr id="5" name="Rectangle 4">
            <a:extLst>
              <a:ext uri="{FF2B5EF4-FFF2-40B4-BE49-F238E27FC236}">
                <a16:creationId xmlns:a16="http://schemas.microsoft.com/office/drawing/2014/main" id="{4F4094A3-C6A8-0581-438A-0E2973A2271D}"/>
              </a:ext>
            </a:extLst>
          </p:cNvPr>
          <p:cNvSpPr/>
          <p:nvPr/>
        </p:nvSpPr>
        <p:spPr>
          <a:xfrm>
            <a:off x="3610475" y="2983845"/>
            <a:ext cx="5515198" cy="2108034"/>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3568C61-0BCA-F592-ABAD-D937D73F7C7A}"/>
              </a:ext>
            </a:extLst>
          </p:cNvPr>
          <p:cNvSpPr txBox="1"/>
          <p:nvPr/>
        </p:nvSpPr>
        <p:spPr>
          <a:xfrm>
            <a:off x="3707730" y="5176539"/>
            <a:ext cx="5320687" cy="400110"/>
          </a:xfrm>
          <a:prstGeom prst="rect">
            <a:avLst/>
          </a:prstGeom>
          <a:noFill/>
        </p:spPr>
        <p:txBody>
          <a:bodyPr wrap="square" rtlCol="0">
            <a:spAutoFit/>
          </a:bodyPr>
          <a:lstStyle/>
          <a:p>
            <a:r>
              <a:rPr lang="en-US" sz="2000" b="1" dirty="0">
                <a:solidFill>
                  <a:schemeClr val="tx2"/>
                </a:solidFill>
              </a:rPr>
              <a:t>2010	2015	2020	2025	2030	2034</a:t>
            </a:r>
          </a:p>
        </p:txBody>
      </p:sp>
      <p:sp>
        <p:nvSpPr>
          <p:cNvPr id="16" name="TextBox 15">
            <a:extLst>
              <a:ext uri="{FF2B5EF4-FFF2-40B4-BE49-F238E27FC236}">
                <a16:creationId xmlns:a16="http://schemas.microsoft.com/office/drawing/2014/main" id="{6ECDF375-A383-3496-5E01-F85203D1E9EC}"/>
              </a:ext>
            </a:extLst>
          </p:cNvPr>
          <p:cNvSpPr txBox="1"/>
          <p:nvPr/>
        </p:nvSpPr>
        <p:spPr>
          <a:xfrm>
            <a:off x="2599823" y="4907213"/>
            <a:ext cx="902368" cy="369332"/>
          </a:xfrm>
          <a:prstGeom prst="rect">
            <a:avLst/>
          </a:prstGeom>
          <a:noFill/>
        </p:spPr>
        <p:txBody>
          <a:bodyPr wrap="square" rtlCol="0">
            <a:spAutoFit/>
          </a:bodyPr>
          <a:lstStyle/>
          <a:p>
            <a:pPr algn="r"/>
            <a:r>
              <a:rPr lang="en-US" dirty="0">
                <a:solidFill>
                  <a:schemeClr val="tx2"/>
                </a:solidFill>
              </a:rPr>
              <a:t>$0</a:t>
            </a:r>
          </a:p>
        </p:txBody>
      </p:sp>
      <p:sp>
        <p:nvSpPr>
          <p:cNvPr id="28" name="TextBox 27">
            <a:extLst>
              <a:ext uri="{FF2B5EF4-FFF2-40B4-BE49-F238E27FC236}">
                <a16:creationId xmlns:a16="http://schemas.microsoft.com/office/drawing/2014/main" id="{16510CD5-6BC5-4CC8-867D-733C1E00386F}"/>
              </a:ext>
            </a:extLst>
          </p:cNvPr>
          <p:cNvSpPr txBox="1"/>
          <p:nvPr/>
        </p:nvSpPr>
        <p:spPr>
          <a:xfrm>
            <a:off x="2599823" y="4380219"/>
            <a:ext cx="902368" cy="369332"/>
          </a:xfrm>
          <a:prstGeom prst="rect">
            <a:avLst/>
          </a:prstGeom>
          <a:noFill/>
        </p:spPr>
        <p:txBody>
          <a:bodyPr wrap="square" rtlCol="0">
            <a:spAutoFit/>
          </a:bodyPr>
          <a:lstStyle/>
          <a:p>
            <a:pPr algn="r"/>
            <a:r>
              <a:rPr lang="en-US" dirty="0">
                <a:solidFill>
                  <a:schemeClr val="tx2"/>
                </a:solidFill>
              </a:rPr>
              <a:t>$1,000</a:t>
            </a:r>
          </a:p>
        </p:txBody>
      </p:sp>
      <p:sp>
        <p:nvSpPr>
          <p:cNvPr id="29" name="TextBox 28">
            <a:extLst>
              <a:ext uri="{FF2B5EF4-FFF2-40B4-BE49-F238E27FC236}">
                <a16:creationId xmlns:a16="http://schemas.microsoft.com/office/drawing/2014/main" id="{BE872239-4A12-9675-D201-E28C92C40E65}"/>
              </a:ext>
            </a:extLst>
          </p:cNvPr>
          <p:cNvSpPr txBox="1"/>
          <p:nvPr/>
        </p:nvSpPr>
        <p:spPr>
          <a:xfrm>
            <a:off x="2599823" y="3853225"/>
            <a:ext cx="902368" cy="369332"/>
          </a:xfrm>
          <a:prstGeom prst="rect">
            <a:avLst/>
          </a:prstGeom>
          <a:noFill/>
        </p:spPr>
        <p:txBody>
          <a:bodyPr wrap="square" rtlCol="0">
            <a:spAutoFit/>
          </a:bodyPr>
          <a:lstStyle/>
          <a:p>
            <a:pPr algn="r"/>
            <a:r>
              <a:rPr lang="en-US" dirty="0">
                <a:solidFill>
                  <a:schemeClr val="tx2"/>
                </a:solidFill>
              </a:rPr>
              <a:t>$2,000</a:t>
            </a:r>
          </a:p>
        </p:txBody>
      </p:sp>
      <p:sp>
        <p:nvSpPr>
          <p:cNvPr id="33" name="TextBox 32">
            <a:extLst>
              <a:ext uri="{FF2B5EF4-FFF2-40B4-BE49-F238E27FC236}">
                <a16:creationId xmlns:a16="http://schemas.microsoft.com/office/drawing/2014/main" id="{657DCC9C-94ED-1C52-0CC8-37A7424F0181}"/>
              </a:ext>
            </a:extLst>
          </p:cNvPr>
          <p:cNvSpPr txBox="1"/>
          <p:nvPr/>
        </p:nvSpPr>
        <p:spPr>
          <a:xfrm>
            <a:off x="2599823" y="3326231"/>
            <a:ext cx="902368" cy="369332"/>
          </a:xfrm>
          <a:prstGeom prst="rect">
            <a:avLst/>
          </a:prstGeom>
          <a:noFill/>
        </p:spPr>
        <p:txBody>
          <a:bodyPr wrap="square" rtlCol="0">
            <a:spAutoFit/>
          </a:bodyPr>
          <a:lstStyle/>
          <a:p>
            <a:pPr algn="r"/>
            <a:r>
              <a:rPr lang="en-US" dirty="0">
                <a:solidFill>
                  <a:schemeClr val="tx2"/>
                </a:solidFill>
              </a:rPr>
              <a:t>$3,000</a:t>
            </a:r>
          </a:p>
        </p:txBody>
      </p:sp>
      <p:sp>
        <p:nvSpPr>
          <p:cNvPr id="34" name="TextBox 33">
            <a:extLst>
              <a:ext uri="{FF2B5EF4-FFF2-40B4-BE49-F238E27FC236}">
                <a16:creationId xmlns:a16="http://schemas.microsoft.com/office/drawing/2014/main" id="{C07C926C-0A37-01BB-053F-610E05424BC9}"/>
              </a:ext>
            </a:extLst>
          </p:cNvPr>
          <p:cNvSpPr txBox="1"/>
          <p:nvPr/>
        </p:nvSpPr>
        <p:spPr>
          <a:xfrm>
            <a:off x="2599823" y="2799237"/>
            <a:ext cx="902368" cy="369332"/>
          </a:xfrm>
          <a:prstGeom prst="rect">
            <a:avLst/>
          </a:prstGeom>
          <a:noFill/>
        </p:spPr>
        <p:txBody>
          <a:bodyPr wrap="square" rtlCol="0">
            <a:spAutoFit/>
          </a:bodyPr>
          <a:lstStyle/>
          <a:p>
            <a:pPr algn="r"/>
            <a:r>
              <a:rPr lang="en-US" dirty="0">
                <a:solidFill>
                  <a:schemeClr val="tx2"/>
                </a:solidFill>
              </a:rPr>
              <a:t>$4,000</a:t>
            </a:r>
          </a:p>
        </p:txBody>
      </p:sp>
      <p:cxnSp>
        <p:nvCxnSpPr>
          <p:cNvPr id="8" name="Straight Connector 7">
            <a:extLst>
              <a:ext uri="{FF2B5EF4-FFF2-40B4-BE49-F238E27FC236}">
                <a16:creationId xmlns:a16="http://schemas.microsoft.com/office/drawing/2014/main" id="{B40A4ABA-53BF-B0BD-D41C-44C7EBA218DA}"/>
              </a:ext>
            </a:extLst>
          </p:cNvPr>
          <p:cNvCxnSpPr>
            <a:cxnSpLocks/>
          </p:cNvCxnSpPr>
          <p:nvPr/>
        </p:nvCxnSpPr>
        <p:spPr>
          <a:xfrm flipH="1">
            <a:off x="3610475" y="4564870"/>
            <a:ext cx="551519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7944B4E-759D-0AC6-C537-38846997FE81}"/>
              </a:ext>
            </a:extLst>
          </p:cNvPr>
          <p:cNvCxnSpPr>
            <a:cxnSpLocks/>
          </p:cNvCxnSpPr>
          <p:nvPr/>
        </p:nvCxnSpPr>
        <p:spPr>
          <a:xfrm flipH="1">
            <a:off x="3610475" y="4037861"/>
            <a:ext cx="551519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10CF6DF-8961-2542-63EB-08372F7C4BB0}"/>
              </a:ext>
            </a:extLst>
          </p:cNvPr>
          <p:cNvCxnSpPr>
            <a:cxnSpLocks/>
          </p:cNvCxnSpPr>
          <p:nvPr/>
        </p:nvCxnSpPr>
        <p:spPr>
          <a:xfrm flipH="1">
            <a:off x="3610475" y="3510853"/>
            <a:ext cx="551519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4" name="Graphic 53">
            <a:extLst>
              <a:ext uri="{FF2B5EF4-FFF2-40B4-BE49-F238E27FC236}">
                <a16:creationId xmlns:a16="http://schemas.microsoft.com/office/drawing/2014/main" id="{56C4B292-753A-476D-E1B6-8F4E5FB8A5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10929" y="2481976"/>
            <a:ext cx="4170142" cy="2373702"/>
          </a:xfrm>
          <a:prstGeom prst="rect">
            <a:avLst/>
          </a:prstGeom>
        </p:spPr>
      </p:pic>
      <p:grpSp>
        <p:nvGrpSpPr>
          <p:cNvPr id="7" name="Group 6">
            <a:extLst>
              <a:ext uri="{FF2B5EF4-FFF2-40B4-BE49-F238E27FC236}">
                <a16:creationId xmlns:a16="http://schemas.microsoft.com/office/drawing/2014/main" id="{60D32A2F-4E5F-BF38-FC12-D7689D92471C}"/>
              </a:ext>
            </a:extLst>
          </p:cNvPr>
          <p:cNvGrpSpPr/>
          <p:nvPr/>
        </p:nvGrpSpPr>
        <p:grpSpPr>
          <a:xfrm>
            <a:off x="6629400" y="1313828"/>
            <a:ext cx="3573379" cy="3778051"/>
            <a:chOff x="6629400" y="1313828"/>
            <a:chExt cx="3573379" cy="3778051"/>
          </a:xfrm>
        </p:grpSpPr>
        <p:sp>
          <p:nvSpPr>
            <p:cNvPr id="10" name="Rectangle: Rounded Corners 9">
              <a:extLst>
                <a:ext uri="{FF2B5EF4-FFF2-40B4-BE49-F238E27FC236}">
                  <a16:creationId xmlns:a16="http://schemas.microsoft.com/office/drawing/2014/main" id="{F03D6195-5F0D-256F-AE56-C694B4EA2009}"/>
                </a:ext>
              </a:extLst>
            </p:cNvPr>
            <p:cNvSpPr/>
            <p:nvPr/>
          </p:nvSpPr>
          <p:spPr>
            <a:xfrm>
              <a:off x="6629400" y="1313828"/>
              <a:ext cx="3573379" cy="1506311"/>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rPr>
                <a:t>Social Security trust funds </a:t>
              </a:r>
              <a:br>
                <a:rPr lang="en-US" b="1" dirty="0">
                  <a:solidFill>
                    <a:schemeClr val="tx2"/>
                  </a:solidFill>
                </a:rPr>
              </a:br>
              <a:r>
                <a:rPr lang="en-US" b="1" dirty="0">
                  <a:solidFill>
                    <a:schemeClr val="tx2"/>
                  </a:solidFill>
                </a:rPr>
                <a:t>will be exhausted in 2034</a:t>
              </a:r>
            </a:p>
            <a:p>
              <a:pPr algn="ctr"/>
              <a:r>
                <a:rPr lang="en-US" sz="1400" dirty="0">
                  <a:solidFill>
                    <a:schemeClr val="tx2"/>
                  </a:solidFill>
                </a:rPr>
                <a:t>At which point, only about </a:t>
              </a:r>
              <a:br>
                <a:rPr lang="en-US" sz="1400" dirty="0">
                  <a:solidFill>
                    <a:schemeClr val="tx2"/>
                  </a:solidFill>
                </a:rPr>
              </a:br>
              <a:r>
                <a:rPr lang="en-US" sz="1400" b="1" dirty="0">
                  <a:solidFill>
                    <a:schemeClr val="tx2"/>
                  </a:solidFill>
                </a:rPr>
                <a:t>80</a:t>
              </a:r>
              <a:r>
                <a:rPr lang="en-US" sz="1400" dirty="0">
                  <a:solidFill>
                    <a:schemeClr val="tx2"/>
                  </a:solidFill>
                </a:rPr>
                <a:t>% of benefits could be paid.</a:t>
              </a:r>
            </a:p>
          </p:txBody>
        </p:sp>
        <p:cxnSp>
          <p:nvCxnSpPr>
            <p:cNvPr id="56" name="Straight Connector 55">
              <a:extLst>
                <a:ext uri="{FF2B5EF4-FFF2-40B4-BE49-F238E27FC236}">
                  <a16:creationId xmlns:a16="http://schemas.microsoft.com/office/drawing/2014/main" id="{70402910-59D6-AF60-465C-CD09FE943882}"/>
                </a:ext>
              </a:extLst>
            </p:cNvPr>
            <p:cNvCxnSpPr>
              <a:cxnSpLocks/>
            </p:cNvCxnSpPr>
            <p:nvPr/>
          </p:nvCxnSpPr>
          <p:spPr>
            <a:xfrm>
              <a:off x="8416089" y="2820139"/>
              <a:ext cx="0" cy="2271740"/>
            </a:xfrm>
            <a:prstGeom prst="line">
              <a:avLst/>
            </a:prstGeom>
            <a:ln w="44450">
              <a:solidFill>
                <a:schemeClr val="accent4"/>
              </a:solidFill>
              <a:prstDash val="dash"/>
              <a:tailEnd type="oval"/>
            </a:ln>
            <a:effectLst/>
          </p:spPr>
          <p:style>
            <a:lnRef idx="2">
              <a:schemeClr val="accent1"/>
            </a:lnRef>
            <a:fillRef idx="0">
              <a:schemeClr val="accent1"/>
            </a:fillRef>
            <a:effectRef idx="1">
              <a:schemeClr val="accent1"/>
            </a:effectRef>
            <a:fontRef idx="minor">
              <a:schemeClr val="tx1"/>
            </a:fontRef>
          </p:style>
        </p:cxnSp>
      </p:grpSp>
      <p:pic>
        <p:nvPicPr>
          <p:cNvPr id="59" name="Graphic 58">
            <a:extLst>
              <a:ext uri="{FF2B5EF4-FFF2-40B4-BE49-F238E27FC236}">
                <a16:creationId xmlns:a16="http://schemas.microsoft.com/office/drawing/2014/main" id="{B1942454-AB0D-3397-9674-33A9C544A0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2485" y="3945285"/>
            <a:ext cx="741544" cy="741544"/>
          </a:xfrm>
          <a:prstGeom prst="rect">
            <a:avLst/>
          </a:prstGeom>
        </p:spPr>
      </p:pic>
    </p:spTree>
    <p:extLst>
      <p:ext uri="{BB962C8B-B14F-4D97-AF65-F5344CB8AC3E}">
        <p14:creationId xmlns:p14="http://schemas.microsoft.com/office/powerpoint/2010/main" val="28866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How to help clients prepare for retirement</a:t>
            </a:r>
            <a:endParaRPr lang="en-US" dirty="0">
              <a:solidFill>
                <a:schemeClr val="accent3"/>
              </a:solidFill>
            </a:endParaRPr>
          </a:p>
        </p:txBody>
      </p:sp>
      <p:sp>
        <p:nvSpPr>
          <p:cNvPr id="4" name="Text Placeholder 3">
            <a:extLst>
              <a:ext uri="{FF2B5EF4-FFF2-40B4-BE49-F238E27FC236}">
                <a16:creationId xmlns:a16="http://schemas.microsoft.com/office/drawing/2014/main" id="{9F0A097C-63FD-264E-BB62-02FF7D49BDC1}"/>
              </a:ext>
            </a:extLst>
          </p:cNvPr>
          <p:cNvSpPr>
            <a:spLocks noGrp="1"/>
          </p:cNvSpPr>
          <p:nvPr>
            <p:ph type="body" sz="quarter" idx="10"/>
          </p:nvPr>
        </p:nvSpPr>
        <p:spPr/>
        <p:txBody>
          <a:bodyPr/>
          <a:lstStyle/>
          <a:p>
            <a:r>
              <a:rPr lang="en-US" dirty="0"/>
              <a:t>Source: ssa.gov/oact/trsum</a:t>
            </a:r>
          </a:p>
        </p:txBody>
      </p:sp>
      <p:grpSp>
        <p:nvGrpSpPr>
          <p:cNvPr id="9" name="Group 8">
            <a:extLst>
              <a:ext uri="{FF2B5EF4-FFF2-40B4-BE49-F238E27FC236}">
                <a16:creationId xmlns:a16="http://schemas.microsoft.com/office/drawing/2014/main" id="{813F4E32-768E-B86C-8184-5745B7AD4E30}"/>
              </a:ext>
            </a:extLst>
          </p:cNvPr>
          <p:cNvGrpSpPr/>
          <p:nvPr/>
        </p:nvGrpSpPr>
        <p:grpSpPr>
          <a:xfrm>
            <a:off x="1228977" y="1894723"/>
            <a:ext cx="3068553" cy="3068553"/>
            <a:chOff x="4561724" y="1894724"/>
            <a:chExt cx="3068553" cy="3068553"/>
          </a:xfrm>
        </p:grpSpPr>
        <p:sp>
          <p:nvSpPr>
            <p:cNvPr id="22" name="Oval 21">
              <a:extLst>
                <a:ext uri="{FF2B5EF4-FFF2-40B4-BE49-F238E27FC236}">
                  <a16:creationId xmlns:a16="http://schemas.microsoft.com/office/drawing/2014/main" id="{02F6ADA4-BA63-831E-AC62-6BD826657532}"/>
                </a:ext>
              </a:extLst>
            </p:cNvPr>
            <p:cNvSpPr/>
            <p:nvPr/>
          </p:nvSpPr>
          <p:spPr>
            <a:xfrm>
              <a:off x="4561724" y="1894724"/>
              <a:ext cx="3068553" cy="306855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1548773E-6B72-4B6A-8350-52C1B68061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17181" y="2468675"/>
              <a:ext cx="1957638" cy="1872523"/>
            </a:xfrm>
            <a:prstGeom prst="rect">
              <a:avLst/>
            </a:prstGeom>
          </p:spPr>
        </p:pic>
      </p:grpSp>
      <p:sp>
        <p:nvSpPr>
          <p:cNvPr id="25" name="TextBox 24">
            <a:extLst>
              <a:ext uri="{FF2B5EF4-FFF2-40B4-BE49-F238E27FC236}">
                <a16:creationId xmlns:a16="http://schemas.microsoft.com/office/drawing/2014/main" id="{3843C5A6-99F3-4711-47E7-AE4293EA6C3D}"/>
              </a:ext>
            </a:extLst>
          </p:cNvPr>
          <p:cNvSpPr txBox="1"/>
          <p:nvPr/>
        </p:nvSpPr>
        <p:spPr>
          <a:xfrm>
            <a:off x="4944978" y="2468674"/>
            <a:ext cx="6561221" cy="1785104"/>
          </a:xfrm>
          <a:prstGeom prst="rect">
            <a:avLst/>
          </a:prstGeom>
          <a:noFill/>
        </p:spPr>
        <p:txBody>
          <a:bodyPr wrap="square" lIns="0" tIns="0" rIns="0" bIns="0">
            <a:spAutoFit/>
          </a:bodyPr>
          <a:lstStyle/>
          <a:p>
            <a:pPr marL="342900" indent="-342900">
              <a:spcAft>
                <a:spcPts val="1200"/>
              </a:spcAft>
              <a:buClr>
                <a:schemeClr val="tx2"/>
              </a:buClr>
              <a:buFont typeface="Arial" panose="020B0604020202020204" pitchFamily="34" charset="0"/>
              <a:buChar char="•"/>
            </a:pPr>
            <a:r>
              <a:rPr lang="en-US" sz="3200" dirty="0"/>
              <a:t>Social Security benefits</a:t>
            </a:r>
          </a:p>
          <a:p>
            <a:pPr marL="342900" indent="-342900">
              <a:spcAft>
                <a:spcPts val="1200"/>
              </a:spcAft>
              <a:buClr>
                <a:schemeClr val="tx2"/>
              </a:buClr>
              <a:buFont typeface="Arial" panose="020B0604020202020204" pitchFamily="34" charset="0"/>
              <a:buChar char="•"/>
            </a:pPr>
            <a:r>
              <a:rPr lang="en-US" sz="3200" dirty="0"/>
              <a:t>Pensions</a:t>
            </a:r>
          </a:p>
          <a:p>
            <a:pPr marL="342900" indent="-342900">
              <a:spcAft>
                <a:spcPts val="1200"/>
              </a:spcAft>
              <a:buClr>
                <a:schemeClr val="tx2"/>
              </a:buClr>
              <a:buFont typeface="Arial" panose="020B0604020202020204" pitchFamily="34" charset="0"/>
              <a:buChar char="•"/>
            </a:pPr>
            <a:r>
              <a:rPr lang="en-US" sz="3200" dirty="0"/>
              <a:t>Personal savings</a:t>
            </a:r>
          </a:p>
        </p:txBody>
      </p:sp>
    </p:spTree>
    <p:extLst>
      <p:ext uri="{BB962C8B-B14F-4D97-AF65-F5344CB8AC3E}">
        <p14:creationId xmlns:p14="http://schemas.microsoft.com/office/powerpoint/2010/main" val="2429298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The Social Security statement</a:t>
            </a:r>
            <a:endParaRPr lang="en-US" dirty="0">
              <a:solidFill>
                <a:schemeClr val="accent3"/>
              </a:solidFill>
            </a:endParaRPr>
          </a:p>
        </p:txBody>
      </p:sp>
      <p:sp>
        <p:nvSpPr>
          <p:cNvPr id="25" name="TextBox 24">
            <a:extLst>
              <a:ext uri="{FF2B5EF4-FFF2-40B4-BE49-F238E27FC236}">
                <a16:creationId xmlns:a16="http://schemas.microsoft.com/office/drawing/2014/main" id="{3843C5A6-99F3-4711-47E7-AE4293EA6C3D}"/>
              </a:ext>
            </a:extLst>
          </p:cNvPr>
          <p:cNvSpPr txBox="1"/>
          <p:nvPr/>
        </p:nvSpPr>
        <p:spPr>
          <a:xfrm>
            <a:off x="685800" y="2848016"/>
            <a:ext cx="10820400" cy="1200329"/>
          </a:xfrm>
          <a:prstGeom prst="rect">
            <a:avLst/>
          </a:prstGeom>
          <a:solidFill>
            <a:schemeClr val="accent4">
              <a:lumMod val="20000"/>
              <a:lumOff val="80000"/>
            </a:schemeClr>
          </a:solidFill>
        </p:spPr>
        <p:txBody>
          <a:bodyPr wrap="square" lIns="548640" tIns="274320" rIns="182880" bIns="274320">
            <a:spAutoFit/>
          </a:bodyPr>
          <a:lstStyle/>
          <a:p>
            <a:pPr>
              <a:spcAft>
                <a:spcPts val="1200"/>
              </a:spcAft>
              <a:buClr>
                <a:schemeClr val="tx2"/>
              </a:buClr>
            </a:pPr>
            <a:r>
              <a:rPr lang="en-US" sz="4200" b="1" dirty="0">
                <a:solidFill>
                  <a:schemeClr val="tx2"/>
                </a:solidFill>
              </a:rPr>
              <a:t>ssa.gov/myaccount</a:t>
            </a:r>
          </a:p>
        </p:txBody>
      </p:sp>
      <p:pic>
        <p:nvPicPr>
          <p:cNvPr id="10" name="Picture 5">
            <a:extLst>
              <a:ext uri="{FF2B5EF4-FFF2-40B4-BE49-F238E27FC236}">
                <a16:creationId xmlns:a16="http://schemas.microsoft.com/office/drawing/2014/main" id="{2639301B-3CDA-50A6-5C06-81DD56CC988B}"/>
              </a:ext>
            </a:extLst>
          </p:cNvPr>
          <p:cNvPicPr preferRelativeResize="0">
            <a:picLocks noChangeArrowheads="1"/>
          </p:cNvPicPr>
          <p:nvPr/>
        </p:nvPicPr>
        <p:blipFill rotWithShape="1">
          <a:blip r:embed="rId6" cstate="email">
            <a:extLst>
              <a:ext uri="{28A0092B-C50C-407E-A947-70E740481C1C}">
                <a14:useLocalDpi xmlns:a14="http://schemas.microsoft.com/office/drawing/2010/main"/>
              </a:ext>
            </a:extLst>
          </a:blip>
          <a:stretch/>
        </p:blipFill>
        <p:spPr bwMode="auto">
          <a:xfrm>
            <a:off x="8466748" y="2420024"/>
            <a:ext cx="2143424" cy="2762636"/>
          </a:xfrm>
          <a:prstGeom prst="rect">
            <a:avLst/>
          </a:prstGeom>
          <a:noFill/>
          <a:ln w="3175">
            <a:solidFill>
              <a:schemeClr val="tx1"/>
            </a:solidFill>
          </a:ln>
          <a:effectLst>
            <a:outerShdw blurRad="127000" dist="63500" dir="2700000" algn="tl" rotWithShape="0">
              <a:prstClr val="black">
                <a:alpha val="40000"/>
              </a:prstClr>
            </a:outerShdw>
          </a:effectLst>
        </p:spPr>
      </p:pic>
      <p:pic>
        <p:nvPicPr>
          <p:cNvPr id="11" name="Picture 4">
            <a:extLst>
              <a:ext uri="{FF2B5EF4-FFF2-40B4-BE49-F238E27FC236}">
                <a16:creationId xmlns:a16="http://schemas.microsoft.com/office/drawing/2014/main" id="{0FE03CD4-D02E-AFA8-E7E5-567400CD57AB}"/>
              </a:ext>
            </a:extLst>
          </p:cNvPr>
          <p:cNvPicPr preferRelativeResize="0">
            <a:picLocks noChangeArrowheads="1"/>
          </p:cNvPicPr>
          <p:nvPr/>
        </p:nvPicPr>
        <p:blipFill rotWithShape="1">
          <a:blip r:embed="rId7" cstate="email">
            <a:extLst>
              <a:ext uri="{28A0092B-C50C-407E-A947-70E740481C1C}">
                <a14:useLocalDpi xmlns:a14="http://schemas.microsoft.com/office/drawing/2010/main"/>
              </a:ext>
            </a:extLst>
          </a:blip>
          <a:stretch/>
        </p:blipFill>
        <p:spPr bwMode="auto">
          <a:xfrm>
            <a:off x="7870294" y="2171252"/>
            <a:ext cx="2143424" cy="2762636"/>
          </a:xfrm>
          <a:prstGeom prst="rect">
            <a:avLst/>
          </a:prstGeom>
          <a:noFill/>
          <a:ln w="3175">
            <a:solidFill>
              <a:schemeClr val="tx1"/>
            </a:solidFill>
          </a:ln>
          <a:effectLst>
            <a:outerShdw blurRad="1270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303F0A23-27D9-5481-3272-31A1A7E2D3F3}"/>
              </a:ext>
            </a:extLst>
          </p:cNvPr>
          <p:cNvPicPr preferRelativeResize="0">
            <a:picLocks noChangeArrowheads="1"/>
          </p:cNvPicPr>
          <p:nvPr/>
        </p:nvPicPr>
        <p:blipFill rotWithShape="1">
          <a:blip r:embed="rId8" cstate="email">
            <a:extLst>
              <a:ext uri="{28A0092B-C50C-407E-A947-70E740481C1C}">
                <a14:useLocalDpi xmlns:a14="http://schemas.microsoft.com/office/drawing/2010/main"/>
              </a:ext>
            </a:extLst>
          </a:blip>
          <a:stretch/>
        </p:blipFill>
        <p:spPr bwMode="auto">
          <a:xfrm>
            <a:off x="7283366" y="1922479"/>
            <a:ext cx="2133898" cy="2762636"/>
          </a:xfrm>
          <a:prstGeom prst="rect">
            <a:avLst/>
          </a:prstGeom>
          <a:noFill/>
          <a:ln w="3175">
            <a:solidFill>
              <a:schemeClr val="tx1"/>
            </a:solidFill>
          </a:ln>
          <a:effectLst>
            <a:outerShdw blurRad="127000" dist="63500" dir="2700000" algn="tl" rotWithShape="0">
              <a:prstClr val="black">
                <a:alpha val="40000"/>
              </a:prstClr>
            </a:outerShdw>
          </a:effectLst>
        </p:spPr>
      </p:pic>
      <p:pic>
        <p:nvPicPr>
          <p:cNvPr id="13" name="Picture 2">
            <a:extLst>
              <a:ext uri="{FF2B5EF4-FFF2-40B4-BE49-F238E27FC236}">
                <a16:creationId xmlns:a16="http://schemas.microsoft.com/office/drawing/2014/main" id="{F48F616E-B985-9CB1-5FDB-038E2D0C9EF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tretch/>
        </p:blipFill>
        <p:spPr>
          <a:xfrm>
            <a:off x="6686912" y="1664180"/>
            <a:ext cx="2143424" cy="2772162"/>
          </a:xfrm>
          <a:prstGeom prst="rect">
            <a:avLst/>
          </a:prstGeom>
          <a:noFill/>
          <a:ln w="3175">
            <a:solidFill>
              <a:schemeClr val="tx1"/>
            </a:solidFill>
          </a:ln>
          <a:effectLst>
            <a:outerShdw blurRad="127000" dist="63500" dir="2700000" algn="tl" rotWithShape="0">
              <a:prstClr val="black">
                <a:alpha val="40000"/>
              </a:prstClr>
            </a:outerShdw>
          </a:effectLst>
        </p:spPr>
      </p:pic>
      <p:sp>
        <p:nvSpPr>
          <p:cNvPr id="5" name="Text Placeholder 4">
            <a:extLst>
              <a:ext uri="{FF2B5EF4-FFF2-40B4-BE49-F238E27FC236}">
                <a16:creationId xmlns:a16="http://schemas.microsoft.com/office/drawing/2014/main" id="{51818497-BE0B-E65B-0F1A-BF56CF756FC9}"/>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7893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Determining your benefits</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endParaRPr lang="en-US" dirty="0"/>
          </a:p>
        </p:txBody>
      </p:sp>
      <p:sp>
        <p:nvSpPr>
          <p:cNvPr id="23" name="Content Placeholder 2">
            <a:extLst>
              <a:ext uri="{FF2B5EF4-FFF2-40B4-BE49-F238E27FC236}">
                <a16:creationId xmlns:a16="http://schemas.microsoft.com/office/drawing/2014/main" id="{62E8DFC0-AF6F-8A56-B5A9-BCBAC333BB11}"/>
              </a:ext>
            </a:extLst>
          </p:cNvPr>
          <p:cNvSpPr>
            <a:spLocks noGrp="1"/>
          </p:cNvSpPr>
          <p:nvPr>
            <p:ph idx="1"/>
          </p:nvPr>
        </p:nvSpPr>
        <p:spPr>
          <a:xfrm>
            <a:off x="685800" y="1542985"/>
            <a:ext cx="10812061" cy="682858"/>
          </a:xfrm>
        </p:spPr>
        <p:txBody>
          <a:bodyPr/>
          <a:lstStyle/>
          <a:p>
            <a:r>
              <a:rPr lang="en-US" sz="2400" b="1" dirty="0"/>
              <a:t>You’ve been “saving” for years</a:t>
            </a:r>
          </a:p>
        </p:txBody>
      </p:sp>
      <p:sp>
        <p:nvSpPr>
          <p:cNvPr id="7" name="TextBox 6">
            <a:extLst>
              <a:ext uri="{FF2B5EF4-FFF2-40B4-BE49-F238E27FC236}">
                <a16:creationId xmlns:a16="http://schemas.microsoft.com/office/drawing/2014/main" id="{01DF91AD-0AFF-272F-14E7-585F7FC27FBE}"/>
              </a:ext>
            </a:extLst>
          </p:cNvPr>
          <p:cNvSpPr txBox="1"/>
          <p:nvPr/>
        </p:nvSpPr>
        <p:spPr>
          <a:xfrm>
            <a:off x="685800" y="2258568"/>
            <a:ext cx="10820400" cy="2985433"/>
          </a:xfrm>
          <a:prstGeom prst="rect">
            <a:avLst/>
          </a:prstGeom>
          <a:solidFill>
            <a:schemeClr val="accent4">
              <a:lumMod val="20000"/>
              <a:lumOff val="80000"/>
            </a:schemeClr>
          </a:solidFill>
        </p:spPr>
        <p:txBody>
          <a:bodyPr wrap="square" lIns="457200" tIns="457200" rIns="457200" bIns="457200">
            <a:spAutoFit/>
          </a:bodyPr>
          <a:lstStyle/>
          <a:p>
            <a:pPr>
              <a:spcAft>
                <a:spcPts val="1200"/>
              </a:spcAft>
              <a:buClr>
                <a:schemeClr val="tx2"/>
              </a:buClr>
            </a:pPr>
            <a:r>
              <a:rPr lang="en-US" sz="3000" b="1" dirty="0">
                <a:solidFill>
                  <a:schemeClr val="tx2"/>
                </a:solidFill>
              </a:rPr>
              <a:t>$ 1,730 earnings = 1 credit</a:t>
            </a:r>
          </a:p>
          <a:p>
            <a:pPr marL="342900" indent="-342900">
              <a:spcAft>
                <a:spcPts val="1200"/>
              </a:spcAft>
              <a:buClr>
                <a:schemeClr val="tx2"/>
              </a:buClr>
              <a:buFont typeface="Arial" panose="020B0604020202020204" pitchFamily="34" charset="0"/>
              <a:buChar char="•"/>
            </a:pPr>
            <a:r>
              <a:rPr lang="en-US" sz="2400" dirty="0"/>
              <a:t>40 credits required to draw</a:t>
            </a:r>
          </a:p>
          <a:p>
            <a:pPr marL="342900" indent="-342900">
              <a:spcAft>
                <a:spcPts val="1200"/>
              </a:spcAft>
              <a:buClr>
                <a:schemeClr val="tx2"/>
              </a:buClr>
              <a:buFont typeface="Arial" panose="020B0604020202020204" pitchFamily="34" charset="0"/>
              <a:buChar char="•"/>
            </a:pPr>
            <a:r>
              <a:rPr lang="en-US" sz="2400" dirty="0"/>
              <a:t>Maximum 4 credits per year</a:t>
            </a:r>
          </a:p>
          <a:p>
            <a:pPr marL="342900" indent="-342900">
              <a:spcAft>
                <a:spcPts val="1200"/>
              </a:spcAft>
              <a:buClr>
                <a:schemeClr val="tx2"/>
              </a:buClr>
              <a:buFont typeface="Arial" panose="020B0604020202020204" pitchFamily="34" charset="0"/>
              <a:buChar char="•"/>
            </a:pPr>
            <a:r>
              <a:rPr lang="en-US" sz="2400" dirty="0"/>
              <a:t>Take the highest 35 years of earnings, monthly average</a:t>
            </a:r>
          </a:p>
        </p:txBody>
      </p:sp>
      <p:sp>
        <p:nvSpPr>
          <p:cNvPr id="12" name="Oval 11">
            <a:extLst>
              <a:ext uri="{FF2B5EF4-FFF2-40B4-BE49-F238E27FC236}">
                <a16:creationId xmlns:a16="http://schemas.microsoft.com/office/drawing/2014/main" id="{C9D990AC-9305-6554-4DC3-A8CA810DD5A6}"/>
              </a:ext>
            </a:extLst>
          </p:cNvPr>
          <p:cNvSpPr/>
          <p:nvPr/>
        </p:nvSpPr>
        <p:spPr>
          <a:xfrm>
            <a:off x="8555707" y="1760241"/>
            <a:ext cx="2393281" cy="2393281"/>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C418C8C3-610D-FEC5-6CE4-63A41D5E3A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8617" y="2159910"/>
            <a:ext cx="1560071" cy="1560071"/>
          </a:xfrm>
          <a:prstGeom prst="rect">
            <a:avLst/>
          </a:prstGeom>
        </p:spPr>
      </p:pic>
    </p:spTree>
    <p:extLst>
      <p:ext uri="{BB962C8B-B14F-4D97-AF65-F5344CB8AC3E}">
        <p14:creationId xmlns:p14="http://schemas.microsoft.com/office/powerpoint/2010/main" val="1254477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Full retirement age</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r>
              <a:rPr lang="fr-FR" dirty="0"/>
              <a:t>Source: ssa.gov</a:t>
            </a:r>
            <a:endParaRPr lang="en-US" dirty="0"/>
          </a:p>
        </p:txBody>
      </p:sp>
      <p:graphicFrame>
        <p:nvGraphicFramePr>
          <p:cNvPr id="17" name="Table 17">
            <a:extLst>
              <a:ext uri="{FF2B5EF4-FFF2-40B4-BE49-F238E27FC236}">
                <a16:creationId xmlns:a16="http://schemas.microsoft.com/office/drawing/2014/main" id="{4F3FD24B-7A0B-4AF4-50B1-CAABF277B22D}"/>
              </a:ext>
            </a:extLst>
          </p:cNvPr>
          <p:cNvGraphicFramePr>
            <a:graphicFrameLocks noGrp="1"/>
          </p:cNvGraphicFramePr>
          <p:nvPr>
            <p:ph idx="1"/>
            <p:extLst>
              <p:ext uri="{D42A27DB-BD31-4B8C-83A1-F6EECF244321}">
                <p14:modId xmlns:p14="http://schemas.microsoft.com/office/powerpoint/2010/main" val="3112164523"/>
              </p:ext>
            </p:extLst>
          </p:nvPr>
        </p:nvGraphicFramePr>
        <p:xfrm>
          <a:off x="2438400" y="1543050"/>
          <a:ext cx="7315200" cy="374904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1272910906"/>
                    </a:ext>
                  </a:extLst>
                </a:gridCol>
                <a:gridCol w="4114800">
                  <a:extLst>
                    <a:ext uri="{9D8B030D-6E8A-4147-A177-3AD203B41FA5}">
                      <a16:colId xmlns:a16="http://schemas.microsoft.com/office/drawing/2014/main" val="2483722284"/>
                    </a:ext>
                  </a:extLst>
                </a:gridCol>
              </a:tblGrid>
              <a:tr h="370840">
                <a:tc>
                  <a:txBody>
                    <a:bodyPr/>
                    <a:lstStyle/>
                    <a:p>
                      <a:pPr algn="ctr"/>
                      <a:r>
                        <a:rPr lang="en-US" dirty="0"/>
                        <a:t>Birth year</a:t>
                      </a:r>
                    </a:p>
                  </a:txBody>
                  <a:tcPr marL="274320" marR="137160" marT="137160" marB="137160"/>
                </a:tc>
                <a:tc>
                  <a:txBody>
                    <a:bodyPr/>
                    <a:lstStyle/>
                    <a:p>
                      <a:pPr algn="ctr"/>
                      <a:r>
                        <a:rPr lang="en-US" dirty="0"/>
                        <a:t>Full retirement</a:t>
                      </a:r>
                    </a:p>
                  </a:txBody>
                  <a:tcPr marL="274320" marR="137160" marT="137160" marB="137160"/>
                </a:tc>
                <a:extLst>
                  <a:ext uri="{0D108BD9-81ED-4DB2-BD59-A6C34878D82A}">
                    <a16:rowId xmlns:a16="http://schemas.microsoft.com/office/drawing/2014/main" val="232243231"/>
                  </a:ext>
                </a:extLst>
              </a:tr>
              <a:tr h="457200">
                <a:tc>
                  <a:txBody>
                    <a:bodyPr/>
                    <a:lstStyle/>
                    <a:p>
                      <a:pPr algn="ctr"/>
                      <a:r>
                        <a:rPr lang="en-US" sz="2000" b="1" dirty="0"/>
                        <a:t>1943-1954</a:t>
                      </a:r>
                      <a:endParaRPr lang="en-US" sz="2000" dirty="0">
                        <a:solidFill>
                          <a:schemeClr val="tx2"/>
                        </a:solidFill>
                      </a:endParaRPr>
                    </a:p>
                  </a:txBody>
                  <a:tcPr marL="274320" marR="45720" anchor="ctr">
                    <a:solidFill>
                      <a:schemeClr val="accent4">
                        <a:lumMod val="40000"/>
                        <a:lumOff val="60000"/>
                      </a:schemeClr>
                    </a:solidFill>
                  </a:tcPr>
                </a:tc>
                <a:tc>
                  <a:txBody>
                    <a:bodyPr/>
                    <a:lstStyle/>
                    <a:p>
                      <a:pPr algn="ctr"/>
                      <a:r>
                        <a:rPr lang="en-US" sz="2000" b="1" dirty="0"/>
                        <a:t>66</a:t>
                      </a:r>
                    </a:p>
                  </a:txBody>
                  <a:tcPr marL="274320" marR="45720" anchor="ctr">
                    <a:solidFill>
                      <a:schemeClr val="accent4">
                        <a:lumMod val="40000"/>
                        <a:lumOff val="60000"/>
                      </a:schemeClr>
                    </a:solidFill>
                  </a:tcPr>
                </a:tc>
                <a:extLst>
                  <a:ext uri="{0D108BD9-81ED-4DB2-BD59-A6C34878D82A}">
                    <a16:rowId xmlns:a16="http://schemas.microsoft.com/office/drawing/2014/main" val="1611746384"/>
                  </a:ext>
                </a:extLst>
              </a:tr>
              <a:tr h="457200">
                <a:tc>
                  <a:txBody>
                    <a:bodyPr/>
                    <a:lstStyle/>
                    <a:p>
                      <a:pPr algn="ctr"/>
                      <a:r>
                        <a:rPr lang="en-US" sz="2000" b="1" i="0" dirty="0"/>
                        <a:t>1955</a:t>
                      </a:r>
                      <a:endParaRPr lang="en-US" sz="2000" i="0" dirty="0">
                        <a:solidFill>
                          <a:schemeClr val="tx2"/>
                        </a:solidFill>
                      </a:endParaRPr>
                    </a:p>
                  </a:txBody>
                  <a:tcPr marL="274320" marR="45720" anchor="ctr">
                    <a:solidFill>
                      <a:schemeClr val="accent4">
                        <a:lumMod val="40000"/>
                        <a:lumOff val="60000"/>
                      </a:schemeClr>
                    </a:solidFill>
                  </a:tcPr>
                </a:tc>
                <a:tc>
                  <a:txBody>
                    <a:bodyPr/>
                    <a:lstStyle/>
                    <a:p>
                      <a:pPr algn="ctr"/>
                      <a:r>
                        <a:rPr lang="en-US" sz="2000" b="1" dirty="0"/>
                        <a:t>66</a:t>
                      </a:r>
                      <a:r>
                        <a:rPr lang="en-US" sz="1800" dirty="0"/>
                        <a:t> and </a:t>
                      </a:r>
                      <a:r>
                        <a:rPr lang="en-US" sz="2000" b="1" dirty="0"/>
                        <a:t>2</a:t>
                      </a:r>
                      <a:r>
                        <a:rPr lang="en-US" sz="1800" dirty="0"/>
                        <a:t> months</a:t>
                      </a:r>
                    </a:p>
                  </a:txBody>
                  <a:tcPr marL="274320" marR="45720" anchor="ctr">
                    <a:solidFill>
                      <a:schemeClr val="accent4">
                        <a:lumMod val="40000"/>
                        <a:lumOff val="60000"/>
                      </a:schemeClr>
                    </a:solidFill>
                  </a:tcPr>
                </a:tc>
                <a:extLst>
                  <a:ext uri="{0D108BD9-81ED-4DB2-BD59-A6C34878D82A}">
                    <a16:rowId xmlns:a16="http://schemas.microsoft.com/office/drawing/2014/main" val="2309660831"/>
                  </a:ext>
                </a:extLst>
              </a:tr>
              <a:tr h="457200">
                <a:tc>
                  <a:txBody>
                    <a:bodyPr/>
                    <a:lstStyle/>
                    <a:p>
                      <a:pPr algn="ctr"/>
                      <a:r>
                        <a:rPr lang="en-US" sz="2000" b="1" dirty="0"/>
                        <a:t>1956</a:t>
                      </a:r>
                      <a:endParaRPr lang="en-US" sz="2000" dirty="0">
                        <a:solidFill>
                          <a:schemeClr val="tx2"/>
                        </a:solidFill>
                      </a:endParaRPr>
                    </a:p>
                  </a:txBody>
                  <a:tcPr marL="274320" marR="45720" anchor="ctr">
                    <a:solidFill>
                      <a:schemeClr val="accent4">
                        <a:lumMod val="40000"/>
                        <a:lumOff val="60000"/>
                      </a:schemeClr>
                    </a:solidFill>
                  </a:tcPr>
                </a:tc>
                <a:tc>
                  <a:txBody>
                    <a:bodyPr/>
                    <a:lstStyle/>
                    <a:p>
                      <a:pPr algn="ctr"/>
                      <a:r>
                        <a:rPr lang="en-US" sz="2000" b="1" dirty="0"/>
                        <a:t>66</a:t>
                      </a:r>
                      <a:r>
                        <a:rPr lang="en-US" sz="1800" dirty="0"/>
                        <a:t> and </a:t>
                      </a:r>
                      <a:r>
                        <a:rPr lang="en-US" sz="2000" b="1" dirty="0"/>
                        <a:t>4</a:t>
                      </a:r>
                      <a:r>
                        <a:rPr lang="en-US" sz="1800" dirty="0"/>
                        <a:t> months</a:t>
                      </a:r>
                    </a:p>
                  </a:txBody>
                  <a:tcPr marL="274320" marR="45720" anchor="ctr">
                    <a:solidFill>
                      <a:schemeClr val="accent4">
                        <a:lumMod val="40000"/>
                        <a:lumOff val="60000"/>
                      </a:schemeClr>
                    </a:solidFill>
                  </a:tcPr>
                </a:tc>
                <a:extLst>
                  <a:ext uri="{0D108BD9-81ED-4DB2-BD59-A6C34878D82A}">
                    <a16:rowId xmlns:a16="http://schemas.microsoft.com/office/drawing/2014/main" val="3252575652"/>
                  </a:ext>
                </a:extLst>
              </a:tr>
              <a:tr h="457200">
                <a:tc>
                  <a:txBody>
                    <a:bodyPr/>
                    <a:lstStyle/>
                    <a:p>
                      <a:pPr algn="ctr"/>
                      <a:r>
                        <a:rPr lang="en-US" sz="2000" b="1" dirty="0">
                          <a:solidFill>
                            <a:schemeClr val="tx1"/>
                          </a:solidFill>
                        </a:rPr>
                        <a:t>1957</a:t>
                      </a:r>
                    </a:p>
                  </a:txBody>
                  <a:tcPr marL="274320" marR="45720" anchor="ctr">
                    <a:solidFill>
                      <a:schemeClr val="accent4">
                        <a:lumMod val="40000"/>
                        <a:lumOff val="60000"/>
                      </a:schemeClr>
                    </a:solidFill>
                  </a:tcPr>
                </a:tc>
                <a:tc>
                  <a:txBody>
                    <a:bodyPr/>
                    <a:lstStyle/>
                    <a:p>
                      <a:pPr algn="ctr"/>
                      <a:r>
                        <a:rPr lang="en-US" sz="2000" b="1" dirty="0"/>
                        <a:t>66</a:t>
                      </a:r>
                      <a:r>
                        <a:rPr lang="en-US" sz="1800" dirty="0"/>
                        <a:t> and </a:t>
                      </a:r>
                      <a:r>
                        <a:rPr lang="en-US" sz="2000" b="1" dirty="0"/>
                        <a:t>6</a:t>
                      </a:r>
                      <a:r>
                        <a:rPr lang="en-US" sz="1800" dirty="0"/>
                        <a:t> months</a:t>
                      </a:r>
                    </a:p>
                  </a:txBody>
                  <a:tcPr marL="274320" marR="45720" anchor="ctr">
                    <a:solidFill>
                      <a:schemeClr val="accent4">
                        <a:lumMod val="40000"/>
                        <a:lumOff val="60000"/>
                      </a:schemeClr>
                    </a:solidFill>
                  </a:tcPr>
                </a:tc>
                <a:extLst>
                  <a:ext uri="{0D108BD9-81ED-4DB2-BD59-A6C34878D82A}">
                    <a16:rowId xmlns:a16="http://schemas.microsoft.com/office/drawing/2014/main" val="1460958451"/>
                  </a:ext>
                </a:extLst>
              </a:tr>
              <a:tr h="457200">
                <a:tc>
                  <a:txBody>
                    <a:bodyPr/>
                    <a:lstStyle/>
                    <a:p>
                      <a:pPr algn="ctr"/>
                      <a:r>
                        <a:rPr lang="en-US" sz="2000" b="1" dirty="0">
                          <a:solidFill>
                            <a:schemeClr val="tx1"/>
                          </a:solidFill>
                        </a:rPr>
                        <a:t>1958</a:t>
                      </a:r>
                    </a:p>
                  </a:txBody>
                  <a:tcPr marL="274320" marR="45720" anchor="ctr">
                    <a:solidFill>
                      <a:schemeClr val="accent4">
                        <a:lumMod val="40000"/>
                        <a:lumOff val="60000"/>
                      </a:schemeClr>
                    </a:solidFill>
                  </a:tcPr>
                </a:tc>
                <a:tc>
                  <a:txBody>
                    <a:bodyPr/>
                    <a:lstStyle/>
                    <a:p>
                      <a:pPr algn="ctr"/>
                      <a:r>
                        <a:rPr lang="en-US" sz="2000" b="1" dirty="0"/>
                        <a:t>66</a:t>
                      </a:r>
                      <a:r>
                        <a:rPr lang="en-US" sz="1800" dirty="0"/>
                        <a:t> and </a:t>
                      </a:r>
                      <a:r>
                        <a:rPr lang="en-US" sz="2000" b="1" dirty="0"/>
                        <a:t>8</a:t>
                      </a:r>
                      <a:r>
                        <a:rPr lang="en-US" sz="1800" dirty="0"/>
                        <a:t> months</a:t>
                      </a:r>
                    </a:p>
                  </a:txBody>
                  <a:tcPr marL="274320" marR="45720" anchor="ctr">
                    <a:solidFill>
                      <a:schemeClr val="accent4">
                        <a:lumMod val="40000"/>
                        <a:lumOff val="60000"/>
                      </a:schemeClr>
                    </a:solidFill>
                  </a:tcPr>
                </a:tc>
                <a:extLst>
                  <a:ext uri="{0D108BD9-81ED-4DB2-BD59-A6C34878D82A}">
                    <a16:rowId xmlns:a16="http://schemas.microsoft.com/office/drawing/2014/main" val="3772580052"/>
                  </a:ext>
                </a:extLst>
              </a:tr>
              <a:tr h="457200">
                <a:tc>
                  <a:txBody>
                    <a:bodyPr/>
                    <a:lstStyle/>
                    <a:p>
                      <a:pPr algn="ctr"/>
                      <a:r>
                        <a:rPr lang="en-US" sz="2000" b="1" dirty="0">
                          <a:solidFill>
                            <a:schemeClr val="tx1"/>
                          </a:solidFill>
                        </a:rPr>
                        <a:t>1959</a:t>
                      </a:r>
                    </a:p>
                  </a:txBody>
                  <a:tcPr marL="274320" marR="45720" anchor="ctr">
                    <a:solidFill>
                      <a:schemeClr val="accent4">
                        <a:lumMod val="40000"/>
                        <a:lumOff val="60000"/>
                      </a:schemeClr>
                    </a:solidFill>
                  </a:tcPr>
                </a:tc>
                <a:tc>
                  <a:txBody>
                    <a:bodyPr/>
                    <a:lstStyle/>
                    <a:p>
                      <a:pPr algn="ctr"/>
                      <a:r>
                        <a:rPr lang="en-US" sz="2000" b="1" dirty="0"/>
                        <a:t>66</a:t>
                      </a:r>
                      <a:r>
                        <a:rPr lang="en-US" sz="1800" dirty="0"/>
                        <a:t> and </a:t>
                      </a:r>
                      <a:r>
                        <a:rPr lang="en-US" sz="2000" b="1" dirty="0"/>
                        <a:t>10</a:t>
                      </a:r>
                      <a:r>
                        <a:rPr lang="en-US" sz="1800" dirty="0"/>
                        <a:t> months</a:t>
                      </a:r>
                    </a:p>
                  </a:txBody>
                  <a:tcPr marL="274320" marR="45720" anchor="ctr">
                    <a:solidFill>
                      <a:schemeClr val="accent4">
                        <a:lumMod val="40000"/>
                        <a:lumOff val="60000"/>
                      </a:schemeClr>
                    </a:solidFill>
                  </a:tcPr>
                </a:tc>
                <a:extLst>
                  <a:ext uri="{0D108BD9-81ED-4DB2-BD59-A6C34878D82A}">
                    <a16:rowId xmlns:a16="http://schemas.microsoft.com/office/drawing/2014/main" val="2551075529"/>
                  </a:ext>
                </a:extLst>
              </a:tr>
              <a:tr h="457200">
                <a:tc>
                  <a:txBody>
                    <a:bodyPr/>
                    <a:lstStyle/>
                    <a:p>
                      <a:pPr algn="ctr"/>
                      <a:r>
                        <a:rPr lang="en-US" sz="2000" b="1" dirty="0">
                          <a:solidFill>
                            <a:schemeClr val="tx1"/>
                          </a:solidFill>
                        </a:rPr>
                        <a:t>1960</a:t>
                      </a:r>
                    </a:p>
                  </a:txBody>
                  <a:tcPr marL="274320" marR="45720" anchor="ctr">
                    <a:solidFill>
                      <a:schemeClr val="accent4">
                        <a:lumMod val="40000"/>
                        <a:lumOff val="60000"/>
                      </a:schemeClr>
                    </a:solidFill>
                  </a:tcPr>
                </a:tc>
                <a:tc>
                  <a:txBody>
                    <a:bodyPr/>
                    <a:lstStyle/>
                    <a:p>
                      <a:pPr algn="ctr"/>
                      <a:r>
                        <a:rPr lang="en-US" sz="2000" b="1" dirty="0"/>
                        <a:t>67</a:t>
                      </a:r>
                    </a:p>
                  </a:txBody>
                  <a:tcPr marL="274320" marR="45720" anchor="ctr">
                    <a:solidFill>
                      <a:schemeClr val="accent4">
                        <a:lumMod val="40000"/>
                        <a:lumOff val="60000"/>
                      </a:schemeClr>
                    </a:solidFill>
                  </a:tcPr>
                </a:tc>
                <a:extLst>
                  <a:ext uri="{0D108BD9-81ED-4DB2-BD59-A6C34878D82A}">
                    <a16:rowId xmlns:a16="http://schemas.microsoft.com/office/drawing/2014/main" val="3125050913"/>
                  </a:ext>
                </a:extLst>
              </a:tr>
            </a:tbl>
          </a:graphicData>
        </a:graphic>
      </p:graphicFrame>
      <p:sp>
        <p:nvSpPr>
          <p:cNvPr id="7" name="Rectangle: Top Corners Rounded 6">
            <a:extLst>
              <a:ext uri="{FF2B5EF4-FFF2-40B4-BE49-F238E27FC236}">
                <a16:creationId xmlns:a16="http://schemas.microsoft.com/office/drawing/2014/main" id="{551761D0-A4DF-5629-958E-DC403837F966}"/>
              </a:ext>
            </a:extLst>
          </p:cNvPr>
          <p:cNvSpPr/>
          <p:nvPr/>
        </p:nvSpPr>
        <p:spPr>
          <a:xfrm rot="16200000">
            <a:off x="9872930" y="2345128"/>
            <a:ext cx="1493887" cy="3144253"/>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6FBF3FA-567F-8597-EA63-36C01845EA76}"/>
              </a:ext>
            </a:extLst>
          </p:cNvPr>
          <p:cNvSpPr txBox="1"/>
          <p:nvPr/>
        </p:nvSpPr>
        <p:spPr>
          <a:xfrm>
            <a:off x="9434847" y="3681669"/>
            <a:ext cx="2757154" cy="615553"/>
          </a:xfrm>
          <a:prstGeom prst="rect">
            <a:avLst/>
          </a:prstGeom>
          <a:noFill/>
        </p:spPr>
        <p:txBody>
          <a:bodyPr wrap="square" lIns="0" tIns="0" rIns="0" bIns="0" rtlCol="0">
            <a:spAutoFit/>
          </a:bodyPr>
          <a:lstStyle/>
          <a:p>
            <a:pPr>
              <a:lnSpc>
                <a:spcPts val="2400"/>
              </a:lnSpc>
            </a:pPr>
            <a:r>
              <a:rPr lang="en-US" sz="3400" b="1" dirty="0">
                <a:solidFill>
                  <a:schemeClr val="bg1"/>
                </a:solidFill>
              </a:rPr>
              <a:t>67</a:t>
            </a:r>
            <a:r>
              <a:rPr lang="en-US" sz="2200" b="1" dirty="0">
                <a:solidFill>
                  <a:schemeClr val="bg1"/>
                </a:solidFill>
              </a:rPr>
              <a:t> </a:t>
            </a:r>
            <a:r>
              <a:rPr lang="en-US" sz="2200" dirty="0">
                <a:solidFill>
                  <a:schemeClr val="bg1"/>
                </a:solidFill>
              </a:rPr>
              <a:t>is the new 65 </a:t>
            </a:r>
            <a:br>
              <a:rPr lang="en-US" sz="2200" dirty="0">
                <a:solidFill>
                  <a:schemeClr val="bg1"/>
                </a:solidFill>
              </a:rPr>
            </a:br>
            <a:r>
              <a:rPr lang="en-US" sz="2200" dirty="0">
                <a:solidFill>
                  <a:schemeClr val="bg1"/>
                </a:solidFill>
              </a:rPr>
              <a:t>for baby boomers</a:t>
            </a:r>
          </a:p>
        </p:txBody>
      </p:sp>
    </p:spTree>
    <p:extLst>
      <p:ext uri="{BB962C8B-B14F-4D97-AF65-F5344CB8AC3E}">
        <p14:creationId xmlns:p14="http://schemas.microsoft.com/office/powerpoint/2010/main" val="2901804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Age and benefits</a:t>
            </a:r>
            <a:endParaRPr lang="en-US" dirty="0">
              <a:solidFill>
                <a:schemeClr val="accent3"/>
              </a:solidFill>
            </a:endParaRPr>
          </a:p>
        </p:txBody>
      </p:sp>
      <p:sp>
        <p:nvSpPr>
          <p:cNvPr id="10" name="TextBox 9">
            <a:extLst>
              <a:ext uri="{FF2B5EF4-FFF2-40B4-BE49-F238E27FC236}">
                <a16:creationId xmlns:a16="http://schemas.microsoft.com/office/drawing/2014/main" id="{6C5EF9E1-896B-91F7-0B4D-6EB96612585F}"/>
              </a:ext>
            </a:extLst>
          </p:cNvPr>
          <p:cNvSpPr txBox="1"/>
          <p:nvPr/>
        </p:nvSpPr>
        <p:spPr>
          <a:xfrm>
            <a:off x="1628273" y="2358189"/>
            <a:ext cx="2743200" cy="2971800"/>
          </a:xfrm>
          <a:prstGeom prst="rect">
            <a:avLst/>
          </a:prstGeom>
          <a:solidFill>
            <a:schemeClr val="accent3"/>
          </a:solidFill>
        </p:spPr>
        <p:txBody>
          <a:bodyPr wrap="square" lIns="274320" tIns="274320" rIns="274320" bIns="274320" rtlCol="0">
            <a:spAutoFit/>
          </a:bodyPr>
          <a:lstStyle/>
          <a:p>
            <a:pPr>
              <a:lnSpc>
                <a:spcPts val="2600"/>
              </a:lnSpc>
            </a:pPr>
            <a:r>
              <a:rPr lang="en-US" sz="2200" b="1" dirty="0">
                <a:solidFill>
                  <a:schemeClr val="bg1"/>
                </a:solidFill>
              </a:rPr>
              <a:t>At age 62, </a:t>
            </a:r>
            <a:br>
              <a:rPr lang="en-US" sz="2200" dirty="0">
                <a:solidFill>
                  <a:schemeClr val="bg1"/>
                </a:solidFill>
              </a:rPr>
            </a:br>
            <a:r>
              <a:rPr lang="en-US" sz="2200" dirty="0">
                <a:solidFill>
                  <a:schemeClr val="bg1"/>
                </a:solidFill>
              </a:rPr>
              <a:t>you get a lower monthly payment (permanently)</a:t>
            </a:r>
          </a:p>
        </p:txBody>
      </p:sp>
      <p:sp>
        <p:nvSpPr>
          <p:cNvPr id="13" name="TextBox 12">
            <a:extLst>
              <a:ext uri="{FF2B5EF4-FFF2-40B4-BE49-F238E27FC236}">
                <a16:creationId xmlns:a16="http://schemas.microsoft.com/office/drawing/2014/main" id="{5F400999-05F0-6B8C-75BB-7F2C83E58416}"/>
              </a:ext>
            </a:extLst>
          </p:cNvPr>
          <p:cNvSpPr txBox="1"/>
          <p:nvPr/>
        </p:nvSpPr>
        <p:spPr>
          <a:xfrm>
            <a:off x="4724400" y="1900989"/>
            <a:ext cx="2743200" cy="3429000"/>
          </a:xfrm>
          <a:prstGeom prst="rect">
            <a:avLst/>
          </a:prstGeom>
          <a:solidFill>
            <a:schemeClr val="accent3"/>
          </a:solidFill>
        </p:spPr>
        <p:txBody>
          <a:bodyPr wrap="square" lIns="274320" tIns="274320" rIns="274320" bIns="274320" rtlCol="0">
            <a:spAutoFit/>
          </a:bodyPr>
          <a:lstStyle/>
          <a:p>
            <a:pPr>
              <a:lnSpc>
                <a:spcPts val="2600"/>
              </a:lnSpc>
            </a:pPr>
            <a:r>
              <a:rPr lang="en-US" sz="2200" b="1" dirty="0">
                <a:solidFill>
                  <a:schemeClr val="bg1"/>
                </a:solidFill>
              </a:rPr>
              <a:t>At full retirement age, </a:t>
            </a:r>
            <a:r>
              <a:rPr lang="en-US" sz="2200" dirty="0">
                <a:solidFill>
                  <a:schemeClr val="bg1"/>
                </a:solidFill>
              </a:rPr>
              <a:t>you get your full benefit</a:t>
            </a:r>
          </a:p>
        </p:txBody>
      </p:sp>
      <p:sp>
        <p:nvSpPr>
          <p:cNvPr id="14" name="TextBox 13">
            <a:extLst>
              <a:ext uri="{FF2B5EF4-FFF2-40B4-BE49-F238E27FC236}">
                <a16:creationId xmlns:a16="http://schemas.microsoft.com/office/drawing/2014/main" id="{E7F826C1-04A2-FD78-1BDB-55EC834A17B6}"/>
              </a:ext>
            </a:extLst>
          </p:cNvPr>
          <p:cNvSpPr txBox="1"/>
          <p:nvPr/>
        </p:nvSpPr>
        <p:spPr>
          <a:xfrm>
            <a:off x="7820527" y="1443788"/>
            <a:ext cx="2743200" cy="3886200"/>
          </a:xfrm>
          <a:prstGeom prst="rect">
            <a:avLst/>
          </a:prstGeom>
          <a:solidFill>
            <a:schemeClr val="accent3"/>
          </a:solidFill>
        </p:spPr>
        <p:txBody>
          <a:bodyPr wrap="square" lIns="274320" tIns="274320" rIns="274320" bIns="274320" rtlCol="0">
            <a:spAutoFit/>
          </a:bodyPr>
          <a:lstStyle/>
          <a:p>
            <a:pPr>
              <a:lnSpc>
                <a:spcPts val="2600"/>
              </a:lnSpc>
            </a:pPr>
            <a:r>
              <a:rPr lang="en-US" sz="2200" dirty="0">
                <a:solidFill>
                  <a:schemeClr val="bg1"/>
                </a:solidFill>
              </a:rPr>
              <a:t>You get an even higher monthly payment if you delay starting your benefits </a:t>
            </a:r>
            <a:r>
              <a:rPr lang="en-US" sz="2200" b="1" dirty="0">
                <a:solidFill>
                  <a:schemeClr val="bg1"/>
                </a:solidFill>
              </a:rPr>
              <a:t>past your full retirement age</a:t>
            </a:r>
          </a:p>
        </p:txBody>
      </p:sp>
      <p:pic>
        <p:nvPicPr>
          <p:cNvPr id="16" name="Graphic 15">
            <a:extLst>
              <a:ext uri="{FF2B5EF4-FFF2-40B4-BE49-F238E27FC236}">
                <a16:creationId xmlns:a16="http://schemas.microsoft.com/office/drawing/2014/main" id="{2F14134B-6152-68B3-2231-FBD5F667F9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86315" y="4519794"/>
            <a:ext cx="827116" cy="636243"/>
          </a:xfrm>
          <a:prstGeom prst="rect">
            <a:avLst/>
          </a:prstGeom>
        </p:spPr>
      </p:pic>
      <p:pic>
        <p:nvPicPr>
          <p:cNvPr id="19" name="Graphic 18">
            <a:extLst>
              <a:ext uri="{FF2B5EF4-FFF2-40B4-BE49-F238E27FC236}">
                <a16:creationId xmlns:a16="http://schemas.microsoft.com/office/drawing/2014/main" id="{B80ECD29-6A49-1F4B-4FBE-F5AF291687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8166" y="4519794"/>
            <a:ext cx="1275667" cy="636243"/>
          </a:xfrm>
          <a:prstGeom prst="rect">
            <a:avLst/>
          </a:prstGeom>
        </p:spPr>
      </p:pic>
      <p:pic>
        <p:nvPicPr>
          <p:cNvPr id="23" name="Graphic 22">
            <a:extLst>
              <a:ext uri="{FF2B5EF4-FFF2-40B4-BE49-F238E27FC236}">
                <a16:creationId xmlns:a16="http://schemas.microsoft.com/office/drawing/2014/main" id="{318BC910-5014-6AF0-F542-7525D0882A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48796" y="4042611"/>
            <a:ext cx="1275668" cy="1113426"/>
          </a:xfrm>
          <a:prstGeom prst="rect">
            <a:avLst/>
          </a:prstGeom>
        </p:spPr>
      </p:pic>
      <p:cxnSp>
        <p:nvCxnSpPr>
          <p:cNvPr id="24" name="Straight Connector 23">
            <a:extLst>
              <a:ext uri="{FF2B5EF4-FFF2-40B4-BE49-F238E27FC236}">
                <a16:creationId xmlns:a16="http://schemas.microsoft.com/office/drawing/2014/main" id="{B3F0970B-EA13-5C07-9F0A-1A3227D08CF8}"/>
              </a:ext>
            </a:extLst>
          </p:cNvPr>
          <p:cNvCxnSpPr>
            <a:cxnSpLocks/>
          </p:cNvCxnSpPr>
          <p:nvPr/>
        </p:nvCxnSpPr>
        <p:spPr>
          <a:xfrm>
            <a:off x="1247274" y="5329989"/>
            <a:ext cx="969745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857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Sooner or later?</a:t>
            </a:r>
            <a:endParaRPr lang="en-US" dirty="0">
              <a:solidFill>
                <a:schemeClr val="accent3"/>
              </a:solidFill>
            </a:endParaRPr>
          </a:p>
        </p:txBody>
      </p:sp>
      <p:sp>
        <p:nvSpPr>
          <p:cNvPr id="3" name="Rectangle 2">
            <a:extLst>
              <a:ext uri="{FF2B5EF4-FFF2-40B4-BE49-F238E27FC236}">
                <a16:creationId xmlns:a16="http://schemas.microsoft.com/office/drawing/2014/main" id="{9DA76306-A623-3731-362F-AD3F4CFAA58C}"/>
              </a:ext>
            </a:extLst>
          </p:cNvPr>
          <p:cNvSpPr/>
          <p:nvPr/>
        </p:nvSpPr>
        <p:spPr>
          <a:xfrm>
            <a:off x="4724400" y="1900989"/>
            <a:ext cx="2743200" cy="3429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DBBC166-331A-3D56-47CB-DFEEA822EA56}"/>
              </a:ext>
            </a:extLst>
          </p:cNvPr>
          <p:cNvSpPr/>
          <p:nvPr/>
        </p:nvSpPr>
        <p:spPr>
          <a:xfrm>
            <a:off x="7820527" y="1443789"/>
            <a:ext cx="2743200" cy="3886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764B5A-B68B-E105-902A-087BBED1402B}"/>
              </a:ext>
            </a:extLst>
          </p:cNvPr>
          <p:cNvSpPr/>
          <p:nvPr/>
        </p:nvSpPr>
        <p:spPr>
          <a:xfrm>
            <a:off x="1628273" y="2358189"/>
            <a:ext cx="2743200" cy="297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79FEBEB4-508B-9E56-BDC7-4E5E4D741CB2}"/>
              </a:ext>
            </a:extLst>
          </p:cNvPr>
          <p:cNvCxnSpPr>
            <a:cxnSpLocks/>
          </p:cNvCxnSpPr>
          <p:nvPr/>
        </p:nvCxnSpPr>
        <p:spPr>
          <a:xfrm>
            <a:off x="1247274" y="5329989"/>
            <a:ext cx="969745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DFCE0CC-0BB1-EA52-B692-910407544BD0}"/>
              </a:ext>
            </a:extLst>
          </p:cNvPr>
          <p:cNvSpPr txBox="1"/>
          <p:nvPr/>
        </p:nvSpPr>
        <p:spPr>
          <a:xfrm>
            <a:off x="2594809" y="5438174"/>
            <a:ext cx="810127" cy="369332"/>
          </a:xfrm>
          <a:prstGeom prst="rect">
            <a:avLst/>
          </a:prstGeom>
          <a:noFill/>
        </p:spPr>
        <p:txBody>
          <a:bodyPr wrap="square" rtlCol="0">
            <a:spAutoFit/>
          </a:bodyPr>
          <a:lstStyle/>
          <a:p>
            <a:pPr algn="ctr"/>
            <a:r>
              <a:rPr lang="en-US" b="1" dirty="0"/>
              <a:t>62</a:t>
            </a:r>
          </a:p>
        </p:txBody>
      </p:sp>
      <p:sp>
        <p:nvSpPr>
          <p:cNvPr id="20" name="TextBox 19">
            <a:extLst>
              <a:ext uri="{FF2B5EF4-FFF2-40B4-BE49-F238E27FC236}">
                <a16:creationId xmlns:a16="http://schemas.microsoft.com/office/drawing/2014/main" id="{DE4BD757-1A98-25CA-524A-4A7CF7831667}"/>
              </a:ext>
            </a:extLst>
          </p:cNvPr>
          <p:cNvSpPr txBox="1"/>
          <p:nvPr/>
        </p:nvSpPr>
        <p:spPr>
          <a:xfrm>
            <a:off x="5690937" y="5438174"/>
            <a:ext cx="810127" cy="369332"/>
          </a:xfrm>
          <a:prstGeom prst="rect">
            <a:avLst/>
          </a:prstGeom>
          <a:noFill/>
        </p:spPr>
        <p:txBody>
          <a:bodyPr wrap="square" rtlCol="0">
            <a:spAutoFit/>
          </a:bodyPr>
          <a:lstStyle/>
          <a:p>
            <a:pPr algn="ctr"/>
            <a:r>
              <a:rPr lang="en-US" b="1" dirty="0"/>
              <a:t>67</a:t>
            </a:r>
          </a:p>
        </p:txBody>
      </p:sp>
      <p:sp>
        <p:nvSpPr>
          <p:cNvPr id="21" name="TextBox 20">
            <a:extLst>
              <a:ext uri="{FF2B5EF4-FFF2-40B4-BE49-F238E27FC236}">
                <a16:creationId xmlns:a16="http://schemas.microsoft.com/office/drawing/2014/main" id="{C114A250-84B0-6099-9A3D-BDD95DBB4405}"/>
              </a:ext>
            </a:extLst>
          </p:cNvPr>
          <p:cNvSpPr txBox="1"/>
          <p:nvPr/>
        </p:nvSpPr>
        <p:spPr>
          <a:xfrm>
            <a:off x="8787065" y="5438174"/>
            <a:ext cx="810127" cy="369332"/>
          </a:xfrm>
          <a:prstGeom prst="rect">
            <a:avLst/>
          </a:prstGeom>
          <a:noFill/>
        </p:spPr>
        <p:txBody>
          <a:bodyPr wrap="square" rtlCol="0">
            <a:spAutoFit/>
          </a:bodyPr>
          <a:lstStyle/>
          <a:p>
            <a:pPr algn="ctr"/>
            <a:r>
              <a:rPr lang="en-US" b="1" dirty="0"/>
              <a:t>70</a:t>
            </a:r>
          </a:p>
        </p:txBody>
      </p:sp>
      <p:sp>
        <p:nvSpPr>
          <p:cNvPr id="22" name="TextBox 21">
            <a:extLst>
              <a:ext uri="{FF2B5EF4-FFF2-40B4-BE49-F238E27FC236}">
                <a16:creationId xmlns:a16="http://schemas.microsoft.com/office/drawing/2014/main" id="{47836A6E-27CF-138C-C675-7EBF052291F3}"/>
              </a:ext>
            </a:extLst>
          </p:cNvPr>
          <p:cNvSpPr txBox="1"/>
          <p:nvPr/>
        </p:nvSpPr>
        <p:spPr>
          <a:xfrm>
            <a:off x="2225839" y="2466477"/>
            <a:ext cx="1548065" cy="553998"/>
          </a:xfrm>
          <a:prstGeom prst="rect">
            <a:avLst/>
          </a:prstGeom>
          <a:noFill/>
        </p:spPr>
        <p:txBody>
          <a:bodyPr wrap="square" rtlCol="0">
            <a:spAutoFit/>
          </a:bodyPr>
          <a:lstStyle/>
          <a:p>
            <a:pPr algn="ctr"/>
            <a:r>
              <a:rPr lang="en-US" sz="3000" b="1" dirty="0">
                <a:solidFill>
                  <a:schemeClr val="bg1"/>
                </a:solidFill>
              </a:rPr>
              <a:t>$8,400</a:t>
            </a:r>
          </a:p>
        </p:txBody>
      </p:sp>
      <p:sp>
        <p:nvSpPr>
          <p:cNvPr id="24" name="TextBox 23">
            <a:extLst>
              <a:ext uri="{FF2B5EF4-FFF2-40B4-BE49-F238E27FC236}">
                <a16:creationId xmlns:a16="http://schemas.microsoft.com/office/drawing/2014/main" id="{298525E7-1533-E9EB-9F73-F044D8977D81}"/>
              </a:ext>
            </a:extLst>
          </p:cNvPr>
          <p:cNvSpPr txBox="1"/>
          <p:nvPr/>
        </p:nvSpPr>
        <p:spPr>
          <a:xfrm>
            <a:off x="5321966" y="2009277"/>
            <a:ext cx="1548065" cy="553998"/>
          </a:xfrm>
          <a:prstGeom prst="rect">
            <a:avLst/>
          </a:prstGeom>
          <a:noFill/>
        </p:spPr>
        <p:txBody>
          <a:bodyPr wrap="square" rtlCol="0">
            <a:spAutoFit/>
          </a:bodyPr>
          <a:lstStyle/>
          <a:p>
            <a:pPr algn="ctr"/>
            <a:r>
              <a:rPr lang="en-US" sz="3000" b="1" dirty="0">
                <a:solidFill>
                  <a:schemeClr val="bg1"/>
                </a:solidFill>
              </a:rPr>
              <a:t>$12,000</a:t>
            </a:r>
          </a:p>
        </p:txBody>
      </p:sp>
      <p:sp>
        <p:nvSpPr>
          <p:cNvPr id="25" name="TextBox 24">
            <a:extLst>
              <a:ext uri="{FF2B5EF4-FFF2-40B4-BE49-F238E27FC236}">
                <a16:creationId xmlns:a16="http://schemas.microsoft.com/office/drawing/2014/main" id="{38750A10-E286-5172-D1E5-DBB72C42EDA9}"/>
              </a:ext>
            </a:extLst>
          </p:cNvPr>
          <p:cNvSpPr txBox="1"/>
          <p:nvPr/>
        </p:nvSpPr>
        <p:spPr>
          <a:xfrm>
            <a:off x="8418094" y="1552077"/>
            <a:ext cx="1548065" cy="553998"/>
          </a:xfrm>
          <a:prstGeom prst="rect">
            <a:avLst/>
          </a:prstGeom>
          <a:noFill/>
        </p:spPr>
        <p:txBody>
          <a:bodyPr wrap="square" rtlCol="0">
            <a:spAutoFit/>
          </a:bodyPr>
          <a:lstStyle/>
          <a:p>
            <a:pPr algn="ctr"/>
            <a:r>
              <a:rPr lang="en-US" sz="3000" b="1" dirty="0">
                <a:solidFill>
                  <a:schemeClr val="bg1"/>
                </a:solidFill>
              </a:rPr>
              <a:t>$14,880</a:t>
            </a:r>
          </a:p>
        </p:txBody>
      </p:sp>
      <p:sp>
        <p:nvSpPr>
          <p:cNvPr id="27" name="Rectangle 26">
            <a:extLst>
              <a:ext uri="{FF2B5EF4-FFF2-40B4-BE49-F238E27FC236}">
                <a16:creationId xmlns:a16="http://schemas.microsoft.com/office/drawing/2014/main" id="{1BF1137F-E120-D2A9-E5B4-267408747BB2}"/>
              </a:ext>
            </a:extLst>
          </p:cNvPr>
          <p:cNvSpPr/>
          <p:nvPr/>
        </p:nvSpPr>
        <p:spPr>
          <a:xfrm>
            <a:off x="5401000" y="3056021"/>
            <a:ext cx="1390000" cy="2273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4E41CF-3E86-D20A-4B5F-3814CCF9EB5B}"/>
              </a:ext>
            </a:extLst>
          </p:cNvPr>
          <p:cNvSpPr/>
          <p:nvPr/>
        </p:nvSpPr>
        <p:spPr>
          <a:xfrm>
            <a:off x="8497127" y="2752824"/>
            <a:ext cx="1390000" cy="2577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337A6C8-099A-B9CE-DE01-1C2931EA80A1}"/>
              </a:ext>
            </a:extLst>
          </p:cNvPr>
          <p:cNvSpPr/>
          <p:nvPr/>
        </p:nvSpPr>
        <p:spPr>
          <a:xfrm>
            <a:off x="2301099" y="3359216"/>
            <a:ext cx="1390001" cy="1970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98F75AD-501C-DC51-9EBB-E0B6FAA3AF76}"/>
              </a:ext>
            </a:extLst>
          </p:cNvPr>
          <p:cNvSpPr txBox="1"/>
          <p:nvPr/>
        </p:nvSpPr>
        <p:spPr>
          <a:xfrm>
            <a:off x="2222066" y="3443440"/>
            <a:ext cx="1548065" cy="430887"/>
          </a:xfrm>
          <a:prstGeom prst="rect">
            <a:avLst/>
          </a:prstGeom>
          <a:noFill/>
        </p:spPr>
        <p:txBody>
          <a:bodyPr wrap="square" rtlCol="0">
            <a:spAutoFit/>
          </a:bodyPr>
          <a:lstStyle/>
          <a:p>
            <a:pPr algn="ctr"/>
            <a:r>
              <a:rPr lang="en-US" sz="2200" b="1" dirty="0">
                <a:solidFill>
                  <a:schemeClr val="accent3"/>
                </a:solidFill>
              </a:rPr>
              <a:t>$700</a:t>
            </a:r>
          </a:p>
        </p:txBody>
      </p:sp>
      <p:sp>
        <p:nvSpPr>
          <p:cNvPr id="31" name="TextBox 30">
            <a:extLst>
              <a:ext uri="{FF2B5EF4-FFF2-40B4-BE49-F238E27FC236}">
                <a16:creationId xmlns:a16="http://schemas.microsoft.com/office/drawing/2014/main" id="{EA4E8914-3EB2-1713-E9AD-81BE4E5BE332}"/>
              </a:ext>
            </a:extLst>
          </p:cNvPr>
          <p:cNvSpPr txBox="1"/>
          <p:nvPr/>
        </p:nvSpPr>
        <p:spPr>
          <a:xfrm>
            <a:off x="5321966" y="3140245"/>
            <a:ext cx="1548065" cy="430887"/>
          </a:xfrm>
          <a:prstGeom prst="rect">
            <a:avLst/>
          </a:prstGeom>
          <a:noFill/>
        </p:spPr>
        <p:txBody>
          <a:bodyPr wrap="square" rtlCol="0">
            <a:spAutoFit/>
          </a:bodyPr>
          <a:lstStyle/>
          <a:p>
            <a:pPr algn="ctr"/>
            <a:r>
              <a:rPr lang="en-US" sz="2200" b="1" dirty="0">
                <a:solidFill>
                  <a:schemeClr val="accent3"/>
                </a:solidFill>
              </a:rPr>
              <a:t>$1,000</a:t>
            </a:r>
          </a:p>
        </p:txBody>
      </p:sp>
      <p:sp>
        <p:nvSpPr>
          <p:cNvPr id="32" name="TextBox 31">
            <a:extLst>
              <a:ext uri="{FF2B5EF4-FFF2-40B4-BE49-F238E27FC236}">
                <a16:creationId xmlns:a16="http://schemas.microsoft.com/office/drawing/2014/main" id="{FE23F2E5-C1B8-A02C-7F25-FEE4BDB58069}"/>
              </a:ext>
            </a:extLst>
          </p:cNvPr>
          <p:cNvSpPr txBox="1"/>
          <p:nvPr/>
        </p:nvSpPr>
        <p:spPr>
          <a:xfrm>
            <a:off x="8418094" y="2837048"/>
            <a:ext cx="1548065" cy="430887"/>
          </a:xfrm>
          <a:prstGeom prst="rect">
            <a:avLst/>
          </a:prstGeom>
          <a:noFill/>
        </p:spPr>
        <p:txBody>
          <a:bodyPr wrap="square" rtlCol="0">
            <a:spAutoFit/>
          </a:bodyPr>
          <a:lstStyle/>
          <a:p>
            <a:pPr algn="ctr"/>
            <a:r>
              <a:rPr lang="en-US" sz="2200" b="1" dirty="0">
                <a:solidFill>
                  <a:schemeClr val="accent3"/>
                </a:solidFill>
              </a:rPr>
              <a:t>$1,240</a:t>
            </a:r>
          </a:p>
        </p:txBody>
      </p:sp>
      <p:sp>
        <p:nvSpPr>
          <p:cNvPr id="33" name="TextBox 32">
            <a:extLst>
              <a:ext uri="{FF2B5EF4-FFF2-40B4-BE49-F238E27FC236}">
                <a16:creationId xmlns:a16="http://schemas.microsoft.com/office/drawing/2014/main" id="{22E85068-A10E-19AF-CDD5-A0632D7E8A48}"/>
              </a:ext>
            </a:extLst>
          </p:cNvPr>
          <p:cNvSpPr txBox="1"/>
          <p:nvPr/>
        </p:nvSpPr>
        <p:spPr>
          <a:xfrm rot="16200000">
            <a:off x="1449141" y="4699571"/>
            <a:ext cx="731520" cy="276999"/>
          </a:xfrm>
          <a:prstGeom prst="rect">
            <a:avLst/>
          </a:prstGeom>
          <a:noFill/>
        </p:spPr>
        <p:txBody>
          <a:bodyPr wrap="square" lIns="0" tIns="0" rIns="0" bIns="0" rtlCol="0">
            <a:spAutoFit/>
          </a:bodyPr>
          <a:lstStyle/>
          <a:p>
            <a:r>
              <a:rPr lang="en-US" b="1" dirty="0">
                <a:solidFill>
                  <a:schemeClr val="bg1"/>
                </a:solidFill>
              </a:rPr>
              <a:t>Year</a:t>
            </a:r>
          </a:p>
        </p:txBody>
      </p:sp>
      <p:sp>
        <p:nvSpPr>
          <p:cNvPr id="34" name="TextBox 33">
            <a:extLst>
              <a:ext uri="{FF2B5EF4-FFF2-40B4-BE49-F238E27FC236}">
                <a16:creationId xmlns:a16="http://schemas.microsoft.com/office/drawing/2014/main" id="{C8A38997-B4C8-87DB-0B82-3DFCDB54F43E}"/>
              </a:ext>
            </a:extLst>
          </p:cNvPr>
          <p:cNvSpPr txBox="1"/>
          <p:nvPr/>
        </p:nvSpPr>
        <p:spPr>
          <a:xfrm rot="16200000">
            <a:off x="2121967" y="4699571"/>
            <a:ext cx="731520" cy="276999"/>
          </a:xfrm>
          <a:prstGeom prst="rect">
            <a:avLst/>
          </a:prstGeom>
          <a:noFill/>
        </p:spPr>
        <p:txBody>
          <a:bodyPr wrap="square" lIns="0" tIns="0" rIns="0" bIns="0" rtlCol="0">
            <a:spAutoFit/>
          </a:bodyPr>
          <a:lstStyle/>
          <a:p>
            <a:r>
              <a:rPr lang="en-US" b="1" dirty="0"/>
              <a:t>Month</a:t>
            </a:r>
          </a:p>
        </p:txBody>
      </p:sp>
      <p:grpSp>
        <p:nvGrpSpPr>
          <p:cNvPr id="10" name="Group 9">
            <a:extLst>
              <a:ext uri="{FF2B5EF4-FFF2-40B4-BE49-F238E27FC236}">
                <a16:creationId xmlns:a16="http://schemas.microsoft.com/office/drawing/2014/main" id="{C01D89D3-9CE8-2377-4F11-2B23B775C8DF}"/>
              </a:ext>
            </a:extLst>
          </p:cNvPr>
          <p:cNvGrpSpPr/>
          <p:nvPr/>
        </p:nvGrpSpPr>
        <p:grpSpPr>
          <a:xfrm>
            <a:off x="3691100" y="4072383"/>
            <a:ext cx="4802255" cy="1092238"/>
            <a:chOff x="3691100" y="4072383"/>
            <a:chExt cx="4802255" cy="1092238"/>
          </a:xfrm>
        </p:grpSpPr>
        <p:grpSp>
          <p:nvGrpSpPr>
            <p:cNvPr id="4" name="Group 3">
              <a:extLst>
                <a:ext uri="{FF2B5EF4-FFF2-40B4-BE49-F238E27FC236}">
                  <a16:creationId xmlns:a16="http://schemas.microsoft.com/office/drawing/2014/main" id="{B41671B6-25BF-F12F-1065-146263351D69}"/>
                </a:ext>
              </a:extLst>
            </p:cNvPr>
            <p:cNvGrpSpPr/>
            <p:nvPr/>
          </p:nvGrpSpPr>
          <p:grpSpPr>
            <a:xfrm>
              <a:off x="3691100" y="4072383"/>
              <a:ext cx="1709900" cy="1092238"/>
              <a:chOff x="3691100" y="4072383"/>
              <a:chExt cx="1709900" cy="1092238"/>
            </a:xfrm>
          </p:grpSpPr>
          <p:sp>
            <p:nvSpPr>
              <p:cNvPr id="8" name="Arrow: Left 7">
                <a:extLst>
                  <a:ext uri="{FF2B5EF4-FFF2-40B4-BE49-F238E27FC236}">
                    <a16:creationId xmlns:a16="http://schemas.microsoft.com/office/drawing/2014/main" id="{59E5A3BD-5D88-23B1-F3CA-BDD0D70B4074}"/>
                  </a:ext>
                </a:extLst>
              </p:cNvPr>
              <p:cNvSpPr/>
              <p:nvPr/>
            </p:nvSpPr>
            <p:spPr>
              <a:xfrm>
                <a:off x="3691100" y="4072383"/>
                <a:ext cx="1706127" cy="1092238"/>
              </a:xfrm>
              <a:prstGeom prst="leftArrow">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6DC1C7BB-4686-6870-9055-9BA7E6064BA1}"/>
                  </a:ext>
                </a:extLst>
              </p:cNvPr>
              <p:cNvSpPr txBox="1"/>
              <p:nvPr/>
            </p:nvSpPr>
            <p:spPr>
              <a:xfrm>
                <a:off x="4212280" y="4400040"/>
                <a:ext cx="1188720" cy="430887"/>
              </a:xfrm>
              <a:prstGeom prst="rect">
                <a:avLst/>
              </a:prstGeom>
              <a:noFill/>
            </p:spPr>
            <p:txBody>
              <a:bodyPr wrap="square" rtlCol="0">
                <a:spAutoFit/>
              </a:bodyPr>
              <a:lstStyle/>
              <a:p>
                <a:r>
                  <a:rPr lang="en-US" sz="2200" b="1" dirty="0">
                    <a:solidFill>
                      <a:schemeClr val="tx2"/>
                    </a:solidFill>
                  </a:rPr>
                  <a:t>-30%</a:t>
                </a:r>
              </a:p>
            </p:txBody>
          </p:sp>
        </p:grpSp>
        <p:grpSp>
          <p:nvGrpSpPr>
            <p:cNvPr id="9" name="Group 8">
              <a:extLst>
                <a:ext uri="{FF2B5EF4-FFF2-40B4-BE49-F238E27FC236}">
                  <a16:creationId xmlns:a16="http://schemas.microsoft.com/office/drawing/2014/main" id="{316F0907-5C59-1E5F-1DAB-F81DF1A5F7BF}"/>
                </a:ext>
              </a:extLst>
            </p:cNvPr>
            <p:cNvGrpSpPr/>
            <p:nvPr/>
          </p:nvGrpSpPr>
          <p:grpSpPr>
            <a:xfrm>
              <a:off x="6787228" y="4072383"/>
              <a:ext cx="1706127" cy="1092238"/>
              <a:chOff x="6787228" y="4072383"/>
              <a:chExt cx="1706127" cy="1092238"/>
            </a:xfrm>
          </p:grpSpPr>
          <p:sp>
            <p:nvSpPr>
              <p:cNvPr id="35" name="Arrow: Left 34">
                <a:extLst>
                  <a:ext uri="{FF2B5EF4-FFF2-40B4-BE49-F238E27FC236}">
                    <a16:creationId xmlns:a16="http://schemas.microsoft.com/office/drawing/2014/main" id="{579AF3E6-F1BF-F464-C5D7-E29A2F85C1AA}"/>
                  </a:ext>
                </a:extLst>
              </p:cNvPr>
              <p:cNvSpPr/>
              <p:nvPr/>
            </p:nvSpPr>
            <p:spPr>
              <a:xfrm flipH="1">
                <a:off x="6787228" y="4072383"/>
                <a:ext cx="1706127" cy="1092238"/>
              </a:xfrm>
              <a:prstGeom prst="leftArrow">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DDF3E590-45B7-3AB7-3FCD-511C0F059F38}"/>
                  </a:ext>
                </a:extLst>
              </p:cNvPr>
              <p:cNvSpPr txBox="1"/>
              <p:nvPr/>
            </p:nvSpPr>
            <p:spPr>
              <a:xfrm>
                <a:off x="6792065" y="4400040"/>
                <a:ext cx="1188720" cy="430887"/>
              </a:xfrm>
              <a:prstGeom prst="rect">
                <a:avLst/>
              </a:prstGeom>
              <a:noFill/>
            </p:spPr>
            <p:txBody>
              <a:bodyPr wrap="square" rtlCol="0">
                <a:spAutoFit/>
              </a:bodyPr>
              <a:lstStyle/>
              <a:p>
                <a:pPr algn="r"/>
                <a:r>
                  <a:rPr lang="en-US" sz="2200" b="1" dirty="0">
                    <a:solidFill>
                      <a:schemeClr val="tx2"/>
                    </a:solidFill>
                  </a:rPr>
                  <a:t>+24%</a:t>
                </a:r>
              </a:p>
            </p:txBody>
          </p:sp>
        </p:grpSp>
      </p:grpSp>
      <p:grpSp>
        <p:nvGrpSpPr>
          <p:cNvPr id="13" name="Group 12">
            <a:extLst>
              <a:ext uri="{FF2B5EF4-FFF2-40B4-BE49-F238E27FC236}">
                <a16:creationId xmlns:a16="http://schemas.microsoft.com/office/drawing/2014/main" id="{33D03B82-5A00-9E2C-B1FE-59F6CFFEC7E0}"/>
              </a:ext>
            </a:extLst>
          </p:cNvPr>
          <p:cNvGrpSpPr/>
          <p:nvPr/>
        </p:nvGrpSpPr>
        <p:grpSpPr>
          <a:xfrm>
            <a:off x="9047747" y="3668645"/>
            <a:ext cx="3144254" cy="1493887"/>
            <a:chOff x="9047747" y="3668645"/>
            <a:chExt cx="3144254" cy="1493887"/>
          </a:xfrm>
        </p:grpSpPr>
        <p:sp>
          <p:nvSpPr>
            <p:cNvPr id="40" name="Rectangle: Top Corners Rounded 39">
              <a:extLst>
                <a:ext uri="{FF2B5EF4-FFF2-40B4-BE49-F238E27FC236}">
                  <a16:creationId xmlns:a16="http://schemas.microsoft.com/office/drawing/2014/main" id="{1033EE93-2598-A904-60F5-069EF33CF0DA}"/>
                </a:ext>
              </a:extLst>
            </p:cNvPr>
            <p:cNvSpPr/>
            <p:nvPr/>
          </p:nvSpPr>
          <p:spPr>
            <a:xfrm rot="16200000">
              <a:off x="9872930" y="2843462"/>
              <a:ext cx="1493887" cy="3144253"/>
            </a:xfrm>
            <a:prstGeom prst="round2Same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A6EC594C-5F1E-62D4-342B-8CA758835AE1}"/>
                </a:ext>
              </a:extLst>
            </p:cNvPr>
            <p:cNvSpPr txBox="1"/>
            <p:nvPr/>
          </p:nvSpPr>
          <p:spPr>
            <a:xfrm>
              <a:off x="9434847" y="4113089"/>
              <a:ext cx="2757154" cy="615553"/>
            </a:xfrm>
            <a:prstGeom prst="rect">
              <a:avLst/>
            </a:prstGeom>
            <a:noFill/>
          </p:spPr>
          <p:txBody>
            <a:bodyPr wrap="square" lIns="0" tIns="0" rIns="0" bIns="0" rtlCol="0">
              <a:spAutoFit/>
            </a:bodyPr>
            <a:lstStyle/>
            <a:p>
              <a:pPr>
                <a:lnSpc>
                  <a:spcPts val="2400"/>
                </a:lnSpc>
              </a:pPr>
              <a:r>
                <a:rPr lang="en-US" b="1" dirty="0">
                  <a:solidFill>
                    <a:schemeClr val="tx2"/>
                  </a:solidFill>
                </a:rPr>
                <a:t>Additional </a:t>
              </a:r>
              <a:r>
                <a:rPr lang="en-US" sz="2550" b="1" dirty="0">
                  <a:solidFill>
                    <a:schemeClr val="tx2"/>
                  </a:solidFill>
                </a:rPr>
                <a:t>$194,400 </a:t>
              </a:r>
              <a:br>
                <a:rPr lang="en-US" sz="2400" b="1" dirty="0">
                  <a:solidFill>
                    <a:schemeClr val="tx2"/>
                  </a:solidFill>
                </a:rPr>
              </a:br>
              <a:r>
                <a:rPr lang="en-US" b="1" dirty="0">
                  <a:solidFill>
                    <a:schemeClr val="tx2"/>
                  </a:solidFill>
                </a:rPr>
                <a:t>of income over 30 years</a:t>
              </a:r>
              <a:endParaRPr lang="en-US" dirty="0">
                <a:solidFill>
                  <a:schemeClr val="tx2"/>
                </a:solidFill>
              </a:endParaRPr>
            </a:p>
          </p:txBody>
        </p:sp>
      </p:grpSp>
    </p:spTree>
    <p:extLst>
      <p:ext uri="{BB962C8B-B14F-4D97-AF65-F5344CB8AC3E}">
        <p14:creationId xmlns:p14="http://schemas.microsoft.com/office/powerpoint/2010/main" val="184440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What’s the right decision?</a:t>
            </a:r>
            <a:endParaRPr lang="en-US" dirty="0">
              <a:solidFill>
                <a:schemeClr val="accent3"/>
              </a:solidFill>
            </a:endParaRPr>
          </a:p>
        </p:txBody>
      </p:sp>
      <p:sp>
        <p:nvSpPr>
          <p:cNvPr id="4" name="Text Placeholder 3">
            <a:extLst>
              <a:ext uri="{FF2B5EF4-FFF2-40B4-BE49-F238E27FC236}">
                <a16:creationId xmlns:a16="http://schemas.microsoft.com/office/drawing/2014/main" id="{9F0A097C-63FD-264E-BB62-02FF7D49BDC1}"/>
              </a:ext>
            </a:extLst>
          </p:cNvPr>
          <p:cNvSpPr>
            <a:spLocks noGrp="1"/>
          </p:cNvSpPr>
          <p:nvPr>
            <p:ph type="body" sz="quarter" idx="10"/>
          </p:nvPr>
        </p:nvSpPr>
        <p:spPr/>
        <p:txBody>
          <a:bodyPr/>
          <a:lstStyle/>
          <a:p>
            <a:r>
              <a:rPr lang="en-US" dirty="0"/>
              <a:t>Source: ssa.gov/oact/trsum</a:t>
            </a:r>
          </a:p>
        </p:txBody>
      </p:sp>
      <p:grpSp>
        <p:nvGrpSpPr>
          <p:cNvPr id="11" name="Group 10">
            <a:extLst>
              <a:ext uri="{FF2B5EF4-FFF2-40B4-BE49-F238E27FC236}">
                <a16:creationId xmlns:a16="http://schemas.microsoft.com/office/drawing/2014/main" id="{D7E8626F-7CDF-96B8-7820-682349F38468}"/>
              </a:ext>
            </a:extLst>
          </p:cNvPr>
          <p:cNvGrpSpPr/>
          <p:nvPr/>
        </p:nvGrpSpPr>
        <p:grpSpPr>
          <a:xfrm>
            <a:off x="756786" y="2449913"/>
            <a:ext cx="10678429" cy="960438"/>
            <a:chOff x="685800" y="2449913"/>
            <a:chExt cx="10678429" cy="960438"/>
          </a:xfrm>
        </p:grpSpPr>
        <p:sp>
          <p:nvSpPr>
            <p:cNvPr id="10" name="Rectangle: Rounded Corners 9">
              <a:extLst>
                <a:ext uri="{FF2B5EF4-FFF2-40B4-BE49-F238E27FC236}">
                  <a16:creationId xmlns:a16="http://schemas.microsoft.com/office/drawing/2014/main" id="{F03D6195-5F0D-256F-AE56-C694B4EA2009}"/>
                </a:ext>
              </a:extLst>
            </p:cNvPr>
            <p:cNvSpPr/>
            <p:nvPr/>
          </p:nvSpPr>
          <p:spPr>
            <a:xfrm>
              <a:off x="685800" y="2449913"/>
              <a:ext cx="3383280" cy="9604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ctr"/>
            <a:lstStyle/>
            <a:p>
              <a:pPr algn="ctr"/>
              <a:r>
                <a:rPr lang="en-US" sz="2400" b="1" dirty="0">
                  <a:solidFill>
                    <a:schemeClr val="bg1"/>
                  </a:solidFill>
                </a:rPr>
                <a:t>Individual decision</a:t>
              </a:r>
              <a:endParaRPr lang="en-US" sz="2400" dirty="0">
                <a:solidFill>
                  <a:schemeClr val="bg1"/>
                </a:solidFill>
              </a:endParaRPr>
            </a:p>
          </p:txBody>
        </p:sp>
        <p:sp>
          <p:nvSpPr>
            <p:cNvPr id="19" name="Rectangle: Rounded Corners 18">
              <a:extLst>
                <a:ext uri="{FF2B5EF4-FFF2-40B4-BE49-F238E27FC236}">
                  <a16:creationId xmlns:a16="http://schemas.microsoft.com/office/drawing/2014/main" id="{B8AFF5AA-6809-3218-183D-9C945112996F}"/>
                </a:ext>
              </a:extLst>
            </p:cNvPr>
            <p:cNvSpPr/>
            <p:nvPr/>
          </p:nvSpPr>
          <p:spPr>
            <a:xfrm>
              <a:off x="4333374" y="2449913"/>
              <a:ext cx="3383280" cy="9604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ctr"/>
            <a:lstStyle/>
            <a:p>
              <a:pPr algn="ctr">
                <a:lnSpc>
                  <a:spcPts val="2400"/>
                </a:lnSpc>
              </a:pPr>
              <a:r>
                <a:rPr lang="en-US" sz="2400" b="1" dirty="0">
                  <a:solidFill>
                    <a:schemeClr val="bg1"/>
                  </a:solidFill>
                </a:rPr>
                <a:t>Everyone’s situation </a:t>
              </a:r>
              <a:br>
                <a:rPr lang="en-US" sz="2400" b="1" dirty="0">
                  <a:solidFill>
                    <a:schemeClr val="bg1"/>
                  </a:solidFill>
                </a:rPr>
              </a:br>
              <a:r>
                <a:rPr lang="en-US" sz="2400" b="1" dirty="0">
                  <a:solidFill>
                    <a:schemeClr val="bg1"/>
                  </a:solidFill>
                </a:rPr>
                <a:t>is different</a:t>
              </a:r>
              <a:endParaRPr lang="en-US" sz="2400" dirty="0">
                <a:solidFill>
                  <a:schemeClr val="bg1"/>
                </a:solidFill>
              </a:endParaRPr>
            </a:p>
          </p:txBody>
        </p:sp>
        <p:sp>
          <p:nvSpPr>
            <p:cNvPr id="20" name="Rectangle: Rounded Corners 19">
              <a:extLst>
                <a:ext uri="{FF2B5EF4-FFF2-40B4-BE49-F238E27FC236}">
                  <a16:creationId xmlns:a16="http://schemas.microsoft.com/office/drawing/2014/main" id="{F7180B68-6832-6D54-0856-9EA9D9A70A1E}"/>
                </a:ext>
              </a:extLst>
            </p:cNvPr>
            <p:cNvSpPr/>
            <p:nvPr/>
          </p:nvSpPr>
          <p:spPr>
            <a:xfrm>
              <a:off x="7980949" y="2449913"/>
              <a:ext cx="3383280" cy="9604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ctr"/>
            <a:lstStyle/>
            <a:p>
              <a:pPr algn="ctr">
                <a:lnSpc>
                  <a:spcPts val="2400"/>
                </a:lnSpc>
              </a:pPr>
              <a:r>
                <a:rPr lang="en-US" sz="2400" b="1" dirty="0">
                  <a:solidFill>
                    <a:schemeClr val="bg1"/>
                  </a:solidFill>
                </a:rPr>
                <a:t>Prepare in advance to make this decision</a:t>
              </a:r>
              <a:endParaRPr lang="en-US" sz="2400" dirty="0">
                <a:solidFill>
                  <a:schemeClr val="bg1"/>
                </a:solidFill>
              </a:endParaRPr>
            </a:p>
          </p:txBody>
        </p:sp>
      </p:grpSp>
      <p:grpSp>
        <p:nvGrpSpPr>
          <p:cNvPr id="9" name="Group 8">
            <a:extLst>
              <a:ext uri="{FF2B5EF4-FFF2-40B4-BE49-F238E27FC236}">
                <a16:creationId xmlns:a16="http://schemas.microsoft.com/office/drawing/2014/main" id="{5805CD4E-B216-E336-D51D-96A471DE9B05}"/>
              </a:ext>
            </a:extLst>
          </p:cNvPr>
          <p:cNvGrpSpPr/>
          <p:nvPr/>
        </p:nvGrpSpPr>
        <p:grpSpPr>
          <a:xfrm>
            <a:off x="2580573" y="3636496"/>
            <a:ext cx="7030854" cy="960438"/>
            <a:chOff x="2641734" y="3636496"/>
            <a:chExt cx="7030854" cy="960438"/>
          </a:xfrm>
        </p:grpSpPr>
        <p:sp>
          <p:nvSpPr>
            <p:cNvPr id="21" name="Rectangle: Rounded Corners 20">
              <a:extLst>
                <a:ext uri="{FF2B5EF4-FFF2-40B4-BE49-F238E27FC236}">
                  <a16:creationId xmlns:a16="http://schemas.microsoft.com/office/drawing/2014/main" id="{61376124-9420-60DB-4631-BB62C1BD989F}"/>
                </a:ext>
              </a:extLst>
            </p:cNvPr>
            <p:cNvSpPr/>
            <p:nvPr/>
          </p:nvSpPr>
          <p:spPr>
            <a:xfrm>
              <a:off x="6289308" y="3636496"/>
              <a:ext cx="3383280" cy="9604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ctr"/>
            <a:lstStyle/>
            <a:p>
              <a:pPr algn="ctr">
                <a:lnSpc>
                  <a:spcPts val="2400"/>
                </a:lnSpc>
              </a:pPr>
              <a:r>
                <a:rPr lang="en-US" sz="2400" b="1" dirty="0">
                  <a:solidFill>
                    <a:schemeClr val="bg1"/>
                  </a:solidFill>
                </a:rPr>
                <a:t>Look at other income coming in</a:t>
              </a:r>
              <a:endParaRPr lang="en-US" sz="2400" dirty="0">
                <a:solidFill>
                  <a:schemeClr val="bg1"/>
                </a:solidFill>
              </a:endParaRPr>
            </a:p>
          </p:txBody>
        </p:sp>
        <p:sp>
          <p:nvSpPr>
            <p:cNvPr id="22" name="Rectangle: Rounded Corners 21">
              <a:extLst>
                <a:ext uri="{FF2B5EF4-FFF2-40B4-BE49-F238E27FC236}">
                  <a16:creationId xmlns:a16="http://schemas.microsoft.com/office/drawing/2014/main" id="{7DBE4651-913A-68FE-16A7-B7B0A81BA086}"/>
                </a:ext>
              </a:extLst>
            </p:cNvPr>
            <p:cNvSpPr/>
            <p:nvPr/>
          </p:nvSpPr>
          <p:spPr>
            <a:xfrm>
              <a:off x="2641734" y="3636496"/>
              <a:ext cx="3383280" cy="96043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tIns="91440" bIns="91440" rtlCol="0" anchor="ctr"/>
            <a:lstStyle/>
            <a:p>
              <a:pPr algn="ctr">
                <a:lnSpc>
                  <a:spcPts val="2400"/>
                </a:lnSpc>
              </a:pPr>
              <a:r>
                <a:rPr lang="en-US" sz="2400" b="1" dirty="0">
                  <a:solidFill>
                    <a:schemeClr val="bg1"/>
                  </a:solidFill>
                </a:rPr>
                <a:t>Will they still be working?</a:t>
              </a:r>
              <a:endParaRPr lang="en-US" sz="2400" dirty="0">
                <a:solidFill>
                  <a:schemeClr val="bg1"/>
                </a:solidFill>
              </a:endParaRPr>
            </a:p>
          </p:txBody>
        </p:sp>
      </p:grpSp>
    </p:spTree>
    <p:extLst>
      <p:ext uri="{BB962C8B-B14F-4D97-AF65-F5344CB8AC3E}">
        <p14:creationId xmlns:p14="http://schemas.microsoft.com/office/powerpoint/2010/main" val="736659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Who else qualifies for benefits</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endParaRPr lang="en-US" dirty="0"/>
          </a:p>
        </p:txBody>
      </p:sp>
      <p:sp>
        <p:nvSpPr>
          <p:cNvPr id="25" name="TextBox 24">
            <a:extLst>
              <a:ext uri="{FF2B5EF4-FFF2-40B4-BE49-F238E27FC236}">
                <a16:creationId xmlns:a16="http://schemas.microsoft.com/office/drawing/2014/main" id="{C84F4A4A-E73C-184E-284F-08BCC862746C}"/>
              </a:ext>
            </a:extLst>
          </p:cNvPr>
          <p:cNvSpPr txBox="1"/>
          <p:nvPr/>
        </p:nvSpPr>
        <p:spPr>
          <a:xfrm>
            <a:off x="685800" y="1545336"/>
            <a:ext cx="10820400" cy="2862322"/>
          </a:xfrm>
          <a:prstGeom prst="rect">
            <a:avLst/>
          </a:prstGeom>
          <a:solidFill>
            <a:schemeClr val="accent4">
              <a:lumMod val="20000"/>
              <a:lumOff val="80000"/>
            </a:schemeClr>
          </a:solidFill>
        </p:spPr>
        <p:txBody>
          <a:bodyPr wrap="square" lIns="457200" tIns="457200" rIns="457200" bIns="457200">
            <a:spAutoFit/>
          </a:bodyPr>
          <a:lstStyle/>
          <a:p>
            <a:pPr marL="342900" indent="-342900">
              <a:spcAft>
                <a:spcPts val="1200"/>
              </a:spcAft>
              <a:buClr>
                <a:schemeClr val="tx2"/>
              </a:buClr>
              <a:buFont typeface="Arial" panose="020B0604020202020204" pitchFamily="34" charset="0"/>
              <a:buChar char="•"/>
            </a:pPr>
            <a:r>
              <a:rPr lang="en-US" sz="2400" dirty="0"/>
              <a:t>Current spouse could receive half</a:t>
            </a:r>
          </a:p>
          <a:p>
            <a:pPr marL="342900" indent="-342900">
              <a:spcAft>
                <a:spcPts val="1200"/>
              </a:spcAft>
              <a:buClr>
                <a:schemeClr val="tx2"/>
              </a:buClr>
              <a:buFont typeface="Arial" panose="020B0604020202020204" pitchFamily="34" charset="0"/>
              <a:buChar char="•"/>
            </a:pPr>
            <a:r>
              <a:rPr lang="en-US" sz="2400" dirty="0"/>
              <a:t>Former spouse could receive half</a:t>
            </a:r>
          </a:p>
          <a:p>
            <a:pPr marL="342900" indent="-342900">
              <a:spcAft>
                <a:spcPts val="1200"/>
              </a:spcAft>
              <a:buClr>
                <a:schemeClr val="tx2"/>
              </a:buClr>
              <a:buFont typeface="Arial" panose="020B0604020202020204" pitchFamily="34" charset="0"/>
              <a:buChar char="•"/>
            </a:pPr>
            <a:r>
              <a:rPr lang="en-US" sz="2400" dirty="0"/>
              <a:t>Children under 18 (up to19 if still in high school)</a:t>
            </a:r>
          </a:p>
          <a:p>
            <a:pPr marL="342900" indent="-342900">
              <a:spcAft>
                <a:spcPts val="1200"/>
              </a:spcAft>
              <a:buClr>
                <a:schemeClr val="tx2"/>
              </a:buClr>
              <a:buFont typeface="Arial" panose="020B0604020202020204" pitchFamily="34" charset="0"/>
              <a:buChar char="•"/>
            </a:pPr>
            <a:r>
              <a:rPr lang="en-US" sz="2400" dirty="0"/>
              <a:t>Children with a disability</a:t>
            </a:r>
          </a:p>
        </p:txBody>
      </p:sp>
    </p:spTree>
    <p:extLst>
      <p:ext uri="{BB962C8B-B14F-4D97-AF65-F5344CB8AC3E}">
        <p14:creationId xmlns:p14="http://schemas.microsoft.com/office/powerpoint/2010/main" val="881221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What about survivor benefits?</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endParaRPr lang="en-US" dirty="0"/>
          </a:p>
        </p:txBody>
      </p:sp>
      <p:sp>
        <p:nvSpPr>
          <p:cNvPr id="25" name="TextBox 24">
            <a:extLst>
              <a:ext uri="{FF2B5EF4-FFF2-40B4-BE49-F238E27FC236}">
                <a16:creationId xmlns:a16="http://schemas.microsoft.com/office/drawing/2014/main" id="{C84F4A4A-E73C-184E-284F-08BCC862746C}"/>
              </a:ext>
            </a:extLst>
          </p:cNvPr>
          <p:cNvSpPr txBox="1"/>
          <p:nvPr/>
        </p:nvSpPr>
        <p:spPr>
          <a:xfrm>
            <a:off x="685800" y="1545336"/>
            <a:ext cx="10820400" cy="3754874"/>
          </a:xfrm>
          <a:prstGeom prst="rect">
            <a:avLst/>
          </a:prstGeom>
          <a:solidFill>
            <a:schemeClr val="accent4">
              <a:lumMod val="20000"/>
              <a:lumOff val="80000"/>
            </a:schemeClr>
          </a:solidFill>
        </p:spPr>
        <p:txBody>
          <a:bodyPr wrap="square" lIns="457200" tIns="457200" rIns="457200" bIns="457200">
            <a:spAutoFit/>
          </a:bodyPr>
          <a:lstStyle/>
          <a:p>
            <a:pPr>
              <a:spcAft>
                <a:spcPts val="1200"/>
              </a:spcAft>
              <a:buClr>
                <a:schemeClr val="tx2"/>
              </a:buClr>
            </a:pPr>
            <a:r>
              <a:rPr lang="en-US" sz="2400" b="1" dirty="0">
                <a:solidFill>
                  <a:schemeClr val="tx2"/>
                </a:solidFill>
              </a:rPr>
              <a:t>Widow or widower</a:t>
            </a:r>
          </a:p>
          <a:p>
            <a:pPr marL="342900" indent="-342900">
              <a:spcAft>
                <a:spcPts val="1200"/>
              </a:spcAft>
              <a:buClr>
                <a:schemeClr val="tx2"/>
              </a:buClr>
              <a:buFont typeface="Arial" panose="020B0604020202020204" pitchFamily="34" charset="0"/>
              <a:buChar char="•"/>
            </a:pPr>
            <a:r>
              <a:rPr lang="en-US" sz="2400" dirty="0"/>
              <a:t>Reduced benefits at age 60</a:t>
            </a:r>
          </a:p>
          <a:p>
            <a:pPr marL="342900" indent="-342900">
              <a:spcAft>
                <a:spcPts val="1200"/>
              </a:spcAft>
              <a:buClr>
                <a:schemeClr val="tx2"/>
              </a:buClr>
              <a:buFont typeface="Arial" panose="020B0604020202020204" pitchFamily="34" charset="0"/>
              <a:buChar char="•"/>
            </a:pPr>
            <a:r>
              <a:rPr lang="en-US" sz="2400" dirty="0"/>
              <a:t>If disabled, as early as age 50</a:t>
            </a:r>
          </a:p>
          <a:p>
            <a:pPr marL="342900" indent="-342900">
              <a:spcAft>
                <a:spcPts val="1200"/>
              </a:spcAft>
              <a:buClr>
                <a:schemeClr val="tx2"/>
              </a:buClr>
              <a:buFont typeface="Arial" panose="020B0604020202020204" pitchFamily="34" charset="0"/>
              <a:buChar char="•"/>
            </a:pPr>
            <a:r>
              <a:rPr lang="en-US" sz="2400" dirty="0"/>
              <a:t>At any age if caring for a child </a:t>
            </a:r>
            <a:br>
              <a:rPr lang="en-US" sz="2400" dirty="0"/>
            </a:br>
            <a:r>
              <a:rPr lang="en-US" sz="2400" dirty="0"/>
              <a:t>under 16 or disabled</a:t>
            </a:r>
          </a:p>
          <a:p>
            <a:pPr marL="342900" indent="-342900">
              <a:spcAft>
                <a:spcPts val="1200"/>
              </a:spcAft>
              <a:buClr>
                <a:schemeClr val="tx2"/>
              </a:buClr>
              <a:buFont typeface="Arial" panose="020B0604020202020204" pitchFamily="34" charset="0"/>
              <a:buChar char="•"/>
            </a:pPr>
            <a:r>
              <a:rPr lang="en-US" sz="2400" dirty="0"/>
              <a:t>Divorced widows/widowers may qualify</a:t>
            </a:r>
          </a:p>
        </p:txBody>
      </p:sp>
      <p:grpSp>
        <p:nvGrpSpPr>
          <p:cNvPr id="3" name="Group 2">
            <a:extLst>
              <a:ext uri="{FF2B5EF4-FFF2-40B4-BE49-F238E27FC236}">
                <a16:creationId xmlns:a16="http://schemas.microsoft.com/office/drawing/2014/main" id="{E38C3D46-9511-27C9-5D11-A883EA8E0D91}"/>
              </a:ext>
            </a:extLst>
          </p:cNvPr>
          <p:cNvGrpSpPr/>
          <p:nvPr/>
        </p:nvGrpSpPr>
        <p:grpSpPr>
          <a:xfrm>
            <a:off x="6569242" y="2104908"/>
            <a:ext cx="5626949" cy="1997863"/>
            <a:chOff x="6569242" y="2104908"/>
            <a:chExt cx="5626949" cy="1997863"/>
          </a:xfrm>
        </p:grpSpPr>
        <p:sp>
          <p:nvSpPr>
            <p:cNvPr id="7" name="Rectangle: Top Corners Rounded 6">
              <a:extLst>
                <a:ext uri="{FF2B5EF4-FFF2-40B4-BE49-F238E27FC236}">
                  <a16:creationId xmlns:a16="http://schemas.microsoft.com/office/drawing/2014/main" id="{57DC9BC1-BDBD-889D-2111-AA8A8846B215}"/>
                </a:ext>
              </a:extLst>
            </p:cNvPr>
            <p:cNvSpPr/>
            <p:nvPr/>
          </p:nvSpPr>
          <p:spPr>
            <a:xfrm rot="16200000">
              <a:off x="8383785" y="290365"/>
              <a:ext cx="1997863" cy="5626949"/>
            </a:xfrm>
            <a:prstGeom prst="round2Same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6E4203E-C6B4-A3CD-4BA5-82E20768C73F}"/>
                </a:ext>
              </a:extLst>
            </p:cNvPr>
            <p:cNvSpPr txBox="1"/>
            <p:nvPr/>
          </p:nvSpPr>
          <p:spPr>
            <a:xfrm>
              <a:off x="6914116" y="2369684"/>
              <a:ext cx="4275252" cy="1415772"/>
            </a:xfrm>
            <a:prstGeom prst="rect">
              <a:avLst/>
            </a:prstGeom>
            <a:noFill/>
          </p:spPr>
          <p:txBody>
            <a:bodyPr wrap="square">
              <a:spAutoFit/>
            </a:bodyPr>
            <a:lstStyle/>
            <a:p>
              <a:pPr>
                <a:spcAft>
                  <a:spcPts val="600"/>
                </a:spcAft>
              </a:pPr>
              <a:r>
                <a:rPr lang="en-US" sz="2200" b="1" dirty="0">
                  <a:solidFill>
                    <a:schemeClr val="tx2"/>
                  </a:solidFill>
                </a:rPr>
                <a:t>Children</a:t>
              </a:r>
            </a:p>
            <a:p>
              <a:pPr marL="342900" indent="-342900">
                <a:spcAft>
                  <a:spcPts val="600"/>
                </a:spcAft>
                <a:buFont typeface="Arial" panose="020B0604020202020204" pitchFamily="34" charset="0"/>
                <a:buChar char="•"/>
              </a:pPr>
              <a:r>
                <a:rPr lang="en-US" dirty="0">
                  <a:solidFill>
                    <a:schemeClr val="tx2"/>
                  </a:solidFill>
                </a:rPr>
                <a:t>Not married under age 18 </a:t>
              </a:r>
              <a:br>
                <a:rPr lang="en-US" dirty="0">
                  <a:solidFill>
                    <a:schemeClr val="tx2"/>
                  </a:solidFill>
                </a:rPr>
              </a:br>
              <a:r>
                <a:rPr lang="en-US" dirty="0">
                  <a:solidFill>
                    <a:schemeClr val="tx2"/>
                  </a:solidFill>
                </a:rPr>
                <a:t>(up to 19 if still in high school)</a:t>
              </a:r>
            </a:p>
            <a:p>
              <a:pPr marL="342900" indent="-342900">
                <a:spcAft>
                  <a:spcPts val="600"/>
                </a:spcAft>
                <a:buFont typeface="Arial" panose="020B0604020202020204" pitchFamily="34" charset="0"/>
                <a:buChar char="•"/>
              </a:pPr>
              <a:r>
                <a:rPr lang="en-US" dirty="0">
                  <a:solidFill>
                    <a:schemeClr val="tx2"/>
                  </a:solidFill>
                </a:rPr>
                <a:t>Not married and disabled before age 22</a:t>
              </a:r>
            </a:p>
          </p:txBody>
        </p:sp>
      </p:grpSp>
    </p:spTree>
    <p:extLst>
      <p:ext uri="{BB962C8B-B14F-4D97-AF65-F5344CB8AC3E}">
        <p14:creationId xmlns:p14="http://schemas.microsoft.com/office/powerpoint/2010/main" val="261617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Why is Social Security important?</a:t>
            </a:r>
            <a:endParaRPr lang="en-US" dirty="0">
              <a:solidFill>
                <a:schemeClr val="accent3"/>
              </a:solidFill>
            </a:endParaRPr>
          </a:p>
        </p:txBody>
      </p:sp>
      <p:sp>
        <p:nvSpPr>
          <p:cNvPr id="4" name="Text Placeholder 3">
            <a:extLst>
              <a:ext uri="{FF2B5EF4-FFF2-40B4-BE49-F238E27FC236}">
                <a16:creationId xmlns:a16="http://schemas.microsoft.com/office/drawing/2014/main" id="{9F0A097C-63FD-264E-BB62-02FF7D49BDC1}"/>
              </a:ext>
            </a:extLst>
          </p:cNvPr>
          <p:cNvSpPr>
            <a:spLocks noGrp="1"/>
          </p:cNvSpPr>
          <p:nvPr>
            <p:ph type="body" sz="quarter" idx="10"/>
          </p:nvPr>
        </p:nvSpPr>
        <p:spPr/>
        <p:txBody>
          <a:bodyPr/>
          <a:lstStyle/>
          <a:p>
            <a:r>
              <a:rPr lang="en-US" b="0" i="0" dirty="0">
                <a:solidFill>
                  <a:srgbClr val="222222"/>
                </a:solidFill>
                <a:effectLst/>
                <a:latin typeface="ProximaNova-Regular"/>
              </a:rPr>
              <a:t>IRS Publications 915, February 7, 2023; SSA.gov</a:t>
            </a:r>
            <a:endParaRPr lang="en-US" dirty="0"/>
          </a:p>
        </p:txBody>
      </p:sp>
      <p:grpSp>
        <p:nvGrpSpPr>
          <p:cNvPr id="8" name="Group 7">
            <a:extLst>
              <a:ext uri="{FF2B5EF4-FFF2-40B4-BE49-F238E27FC236}">
                <a16:creationId xmlns:a16="http://schemas.microsoft.com/office/drawing/2014/main" id="{872AD8AE-2591-5921-822E-71A4F8359AD2}"/>
              </a:ext>
            </a:extLst>
          </p:cNvPr>
          <p:cNvGrpSpPr>
            <a:grpSpLocks noChangeAspect="1"/>
          </p:cNvGrpSpPr>
          <p:nvPr/>
        </p:nvGrpSpPr>
        <p:grpSpPr bwMode="auto">
          <a:xfrm>
            <a:off x="838793" y="1228898"/>
            <a:ext cx="7081887" cy="4512066"/>
            <a:chOff x="898" y="1068"/>
            <a:chExt cx="3690" cy="2351"/>
          </a:xfrm>
          <a:solidFill>
            <a:schemeClr val="accent4"/>
          </a:solidFill>
          <a:effectLst/>
        </p:grpSpPr>
        <p:sp>
          <p:nvSpPr>
            <p:cNvPr id="9" name="Freeform 74">
              <a:extLst>
                <a:ext uri="{FF2B5EF4-FFF2-40B4-BE49-F238E27FC236}">
                  <a16:creationId xmlns:a16="http://schemas.microsoft.com/office/drawing/2014/main" id="{1521E274-3F0B-9F1E-ADEC-CADD57FCDB86}"/>
                </a:ext>
              </a:extLst>
            </p:cNvPr>
            <p:cNvSpPr>
              <a:spLocks/>
            </p:cNvSpPr>
            <p:nvPr/>
          </p:nvSpPr>
          <p:spPr bwMode="auto">
            <a:xfrm>
              <a:off x="4254" y="2000"/>
              <a:ext cx="24" cy="75"/>
            </a:xfrm>
            <a:custGeom>
              <a:avLst/>
              <a:gdLst>
                <a:gd name="T0" fmla="*/ 19 w 19"/>
                <a:gd name="T1" fmla="*/ 1 h 60"/>
                <a:gd name="T2" fmla="*/ 19 w 19"/>
                <a:gd name="T3" fmla="*/ 1 h 60"/>
                <a:gd name="T4" fmla="*/ 18 w 19"/>
                <a:gd name="T5" fmla="*/ 27 h 60"/>
                <a:gd name="T6" fmla="*/ 15 w 19"/>
                <a:gd name="T7" fmla="*/ 46 h 60"/>
                <a:gd name="T8" fmla="*/ 3 w 19"/>
                <a:gd name="T9" fmla="*/ 54 h 60"/>
                <a:gd name="T10" fmla="*/ 1 w 19"/>
                <a:gd name="T11" fmla="*/ 45 h 60"/>
                <a:gd name="T12" fmla="*/ 0 w 19"/>
                <a:gd name="T13" fmla="*/ 35 h 60"/>
                <a:gd name="T14" fmla="*/ 2 w 19"/>
                <a:gd name="T15" fmla="*/ 26 h 60"/>
                <a:gd name="T16" fmla="*/ 7 w 19"/>
                <a:gd name="T17" fmla="*/ 20 h 60"/>
                <a:gd name="T18" fmla="*/ 3 w 19"/>
                <a:gd name="T19" fmla="*/ 9 h 60"/>
                <a:gd name="T20" fmla="*/ 3 w 19"/>
                <a:gd name="T21" fmla="*/ 8 h 60"/>
                <a:gd name="T22" fmla="*/ 11 w 19"/>
                <a:gd name="T23" fmla="*/ 2 h 60"/>
                <a:gd name="T24" fmla="*/ 19 w 19"/>
                <a:gd name="T25"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0">
                  <a:moveTo>
                    <a:pt x="19" y="1"/>
                  </a:moveTo>
                  <a:cubicBezTo>
                    <a:pt x="19" y="1"/>
                    <a:pt x="19" y="1"/>
                    <a:pt x="19" y="1"/>
                  </a:cubicBezTo>
                  <a:cubicBezTo>
                    <a:pt x="19" y="10"/>
                    <a:pt x="19" y="18"/>
                    <a:pt x="18" y="27"/>
                  </a:cubicBezTo>
                  <a:cubicBezTo>
                    <a:pt x="17" y="33"/>
                    <a:pt x="18" y="40"/>
                    <a:pt x="15" y="46"/>
                  </a:cubicBezTo>
                  <a:cubicBezTo>
                    <a:pt x="13" y="49"/>
                    <a:pt x="7" y="60"/>
                    <a:pt x="3" y="54"/>
                  </a:cubicBezTo>
                  <a:cubicBezTo>
                    <a:pt x="1" y="52"/>
                    <a:pt x="1" y="48"/>
                    <a:pt x="1" y="45"/>
                  </a:cubicBezTo>
                  <a:cubicBezTo>
                    <a:pt x="0" y="42"/>
                    <a:pt x="0" y="38"/>
                    <a:pt x="0" y="35"/>
                  </a:cubicBezTo>
                  <a:cubicBezTo>
                    <a:pt x="1" y="32"/>
                    <a:pt x="1" y="28"/>
                    <a:pt x="2" y="26"/>
                  </a:cubicBezTo>
                  <a:cubicBezTo>
                    <a:pt x="3" y="24"/>
                    <a:pt x="6" y="23"/>
                    <a:pt x="7" y="20"/>
                  </a:cubicBezTo>
                  <a:cubicBezTo>
                    <a:pt x="9" y="15"/>
                    <a:pt x="8" y="9"/>
                    <a:pt x="3" y="9"/>
                  </a:cubicBezTo>
                  <a:cubicBezTo>
                    <a:pt x="3" y="8"/>
                    <a:pt x="3" y="8"/>
                    <a:pt x="3" y="8"/>
                  </a:cubicBezTo>
                  <a:cubicBezTo>
                    <a:pt x="6" y="7"/>
                    <a:pt x="8" y="3"/>
                    <a:pt x="11" y="2"/>
                  </a:cubicBezTo>
                  <a:cubicBezTo>
                    <a:pt x="13" y="0"/>
                    <a:pt x="17" y="1"/>
                    <a:pt x="19" y="1"/>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77">
              <a:extLst>
                <a:ext uri="{FF2B5EF4-FFF2-40B4-BE49-F238E27FC236}">
                  <a16:creationId xmlns:a16="http://schemas.microsoft.com/office/drawing/2014/main" id="{6AEE2D5E-ED8A-EE05-6AE2-039C70BB6FA1}"/>
                </a:ext>
              </a:extLst>
            </p:cNvPr>
            <p:cNvSpPr>
              <a:spLocks/>
            </p:cNvSpPr>
            <p:nvPr/>
          </p:nvSpPr>
          <p:spPr bwMode="auto">
            <a:xfrm>
              <a:off x="4339" y="1068"/>
              <a:ext cx="249" cy="399"/>
            </a:xfrm>
            <a:custGeom>
              <a:avLst/>
              <a:gdLst>
                <a:gd name="T0" fmla="*/ 194 w 198"/>
                <a:gd name="T1" fmla="*/ 125 h 318"/>
                <a:gd name="T2" fmla="*/ 192 w 198"/>
                <a:gd name="T3" fmla="*/ 145 h 318"/>
                <a:gd name="T4" fmla="*/ 172 w 198"/>
                <a:gd name="T5" fmla="*/ 163 h 318"/>
                <a:gd name="T6" fmla="*/ 167 w 198"/>
                <a:gd name="T7" fmla="*/ 171 h 318"/>
                <a:gd name="T8" fmla="*/ 156 w 198"/>
                <a:gd name="T9" fmla="*/ 178 h 318"/>
                <a:gd name="T10" fmla="*/ 147 w 198"/>
                <a:gd name="T11" fmla="*/ 184 h 318"/>
                <a:gd name="T12" fmla="*/ 144 w 198"/>
                <a:gd name="T13" fmla="*/ 193 h 318"/>
                <a:gd name="T14" fmla="*/ 140 w 198"/>
                <a:gd name="T15" fmla="*/ 201 h 318"/>
                <a:gd name="T16" fmla="*/ 131 w 198"/>
                <a:gd name="T17" fmla="*/ 197 h 318"/>
                <a:gd name="T18" fmla="*/ 127 w 198"/>
                <a:gd name="T19" fmla="*/ 191 h 318"/>
                <a:gd name="T20" fmla="*/ 121 w 198"/>
                <a:gd name="T21" fmla="*/ 196 h 318"/>
                <a:gd name="T22" fmla="*/ 126 w 198"/>
                <a:gd name="T23" fmla="*/ 202 h 318"/>
                <a:gd name="T24" fmla="*/ 126 w 198"/>
                <a:gd name="T25" fmla="*/ 210 h 318"/>
                <a:gd name="T26" fmla="*/ 122 w 198"/>
                <a:gd name="T27" fmla="*/ 219 h 318"/>
                <a:gd name="T28" fmla="*/ 122 w 198"/>
                <a:gd name="T29" fmla="*/ 227 h 318"/>
                <a:gd name="T30" fmla="*/ 115 w 198"/>
                <a:gd name="T31" fmla="*/ 232 h 318"/>
                <a:gd name="T32" fmla="*/ 105 w 198"/>
                <a:gd name="T33" fmla="*/ 241 h 318"/>
                <a:gd name="T34" fmla="*/ 98 w 198"/>
                <a:gd name="T35" fmla="*/ 253 h 318"/>
                <a:gd name="T36" fmla="*/ 85 w 198"/>
                <a:gd name="T37" fmla="*/ 261 h 318"/>
                <a:gd name="T38" fmla="*/ 82 w 198"/>
                <a:gd name="T39" fmla="*/ 276 h 318"/>
                <a:gd name="T40" fmla="*/ 77 w 198"/>
                <a:gd name="T41" fmla="*/ 283 h 318"/>
                <a:gd name="T42" fmla="*/ 78 w 198"/>
                <a:gd name="T43" fmla="*/ 292 h 318"/>
                <a:gd name="T44" fmla="*/ 73 w 198"/>
                <a:gd name="T45" fmla="*/ 307 h 318"/>
                <a:gd name="T46" fmla="*/ 71 w 198"/>
                <a:gd name="T47" fmla="*/ 316 h 318"/>
                <a:gd name="T48" fmla="*/ 69 w 198"/>
                <a:gd name="T49" fmla="*/ 318 h 318"/>
                <a:gd name="T50" fmla="*/ 64 w 198"/>
                <a:gd name="T51" fmla="*/ 316 h 318"/>
                <a:gd name="T52" fmla="*/ 51 w 198"/>
                <a:gd name="T53" fmla="*/ 305 h 318"/>
                <a:gd name="T54" fmla="*/ 37 w 198"/>
                <a:gd name="T55" fmla="*/ 278 h 318"/>
                <a:gd name="T56" fmla="*/ 24 w 198"/>
                <a:gd name="T57" fmla="*/ 250 h 318"/>
                <a:gd name="T58" fmla="*/ 7 w 198"/>
                <a:gd name="T59" fmla="*/ 204 h 318"/>
                <a:gd name="T60" fmla="*/ 0 w 198"/>
                <a:gd name="T61" fmla="*/ 187 h 318"/>
                <a:gd name="T62" fmla="*/ 3 w 198"/>
                <a:gd name="T63" fmla="*/ 183 h 318"/>
                <a:gd name="T64" fmla="*/ 7 w 198"/>
                <a:gd name="T65" fmla="*/ 163 h 318"/>
                <a:gd name="T66" fmla="*/ 9 w 198"/>
                <a:gd name="T67" fmla="*/ 150 h 318"/>
                <a:gd name="T68" fmla="*/ 14 w 198"/>
                <a:gd name="T69" fmla="*/ 140 h 318"/>
                <a:gd name="T70" fmla="*/ 14 w 198"/>
                <a:gd name="T71" fmla="*/ 130 h 318"/>
                <a:gd name="T72" fmla="*/ 12 w 198"/>
                <a:gd name="T73" fmla="*/ 115 h 318"/>
                <a:gd name="T74" fmla="*/ 11 w 198"/>
                <a:gd name="T75" fmla="*/ 90 h 318"/>
                <a:gd name="T76" fmla="*/ 12 w 198"/>
                <a:gd name="T77" fmla="*/ 66 h 318"/>
                <a:gd name="T78" fmla="*/ 29 w 198"/>
                <a:gd name="T79" fmla="*/ 20 h 318"/>
                <a:gd name="T80" fmla="*/ 48 w 198"/>
                <a:gd name="T81" fmla="*/ 23 h 318"/>
                <a:gd name="T82" fmla="*/ 55 w 198"/>
                <a:gd name="T83" fmla="*/ 16 h 318"/>
                <a:gd name="T84" fmla="*/ 67 w 198"/>
                <a:gd name="T85" fmla="*/ 7 h 318"/>
                <a:gd name="T86" fmla="*/ 92 w 198"/>
                <a:gd name="T87" fmla="*/ 4 h 318"/>
                <a:gd name="T88" fmla="*/ 98 w 198"/>
                <a:gd name="T89" fmla="*/ 14 h 318"/>
                <a:gd name="T90" fmla="*/ 103 w 198"/>
                <a:gd name="T91" fmla="*/ 29 h 318"/>
                <a:gd name="T92" fmla="*/ 116 w 198"/>
                <a:gd name="T93" fmla="*/ 51 h 318"/>
                <a:gd name="T94" fmla="*/ 127 w 198"/>
                <a:gd name="T95" fmla="*/ 74 h 318"/>
                <a:gd name="T96" fmla="*/ 137 w 198"/>
                <a:gd name="T97" fmla="*/ 90 h 318"/>
                <a:gd name="T98" fmla="*/ 146 w 198"/>
                <a:gd name="T99" fmla="*/ 87 h 318"/>
                <a:gd name="T100" fmla="*/ 159 w 198"/>
                <a:gd name="T101" fmla="*/ 104 h 318"/>
                <a:gd name="T102" fmla="*/ 164 w 198"/>
                <a:gd name="T103" fmla="*/ 105 h 318"/>
                <a:gd name="T104" fmla="*/ 168 w 198"/>
                <a:gd name="T105" fmla="*/ 108 h 318"/>
                <a:gd name="T106" fmla="*/ 177 w 198"/>
                <a:gd name="T107" fmla="*/ 109 h 318"/>
                <a:gd name="T108" fmla="*/ 185 w 198"/>
                <a:gd name="T109" fmla="*/ 115 h 318"/>
                <a:gd name="T110" fmla="*/ 194 w 198"/>
                <a:gd name="T111"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8" h="318">
                  <a:moveTo>
                    <a:pt x="194" y="125"/>
                  </a:moveTo>
                  <a:cubicBezTo>
                    <a:pt x="198" y="131"/>
                    <a:pt x="197" y="140"/>
                    <a:pt x="192" y="145"/>
                  </a:cubicBezTo>
                  <a:cubicBezTo>
                    <a:pt x="185" y="150"/>
                    <a:pt x="177" y="156"/>
                    <a:pt x="172" y="163"/>
                  </a:cubicBezTo>
                  <a:cubicBezTo>
                    <a:pt x="170" y="166"/>
                    <a:pt x="169" y="169"/>
                    <a:pt x="167" y="171"/>
                  </a:cubicBezTo>
                  <a:cubicBezTo>
                    <a:pt x="164" y="174"/>
                    <a:pt x="160" y="176"/>
                    <a:pt x="156" y="178"/>
                  </a:cubicBezTo>
                  <a:cubicBezTo>
                    <a:pt x="152" y="179"/>
                    <a:pt x="150" y="182"/>
                    <a:pt x="147" y="184"/>
                  </a:cubicBezTo>
                  <a:cubicBezTo>
                    <a:pt x="144" y="187"/>
                    <a:pt x="143" y="189"/>
                    <a:pt x="144" y="193"/>
                  </a:cubicBezTo>
                  <a:cubicBezTo>
                    <a:pt x="145" y="197"/>
                    <a:pt x="144" y="201"/>
                    <a:pt x="140" y="201"/>
                  </a:cubicBezTo>
                  <a:cubicBezTo>
                    <a:pt x="137" y="202"/>
                    <a:pt x="132" y="199"/>
                    <a:pt x="131" y="197"/>
                  </a:cubicBezTo>
                  <a:cubicBezTo>
                    <a:pt x="129" y="195"/>
                    <a:pt x="129" y="193"/>
                    <a:pt x="127" y="191"/>
                  </a:cubicBezTo>
                  <a:cubicBezTo>
                    <a:pt x="123" y="187"/>
                    <a:pt x="121" y="192"/>
                    <a:pt x="121" y="196"/>
                  </a:cubicBezTo>
                  <a:cubicBezTo>
                    <a:pt x="122" y="199"/>
                    <a:pt x="125" y="200"/>
                    <a:pt x="126" y="202"/>
                  </a:cubicBezTo>
                  <a:cubicBezTo>
                    <a:pt x="127" y="205"/>
                    <a:pt x="127" y="208"/>
                    <a:pt x="126" y="210"/>
                  </a:cubicBezTo>
                  <a:cubicBezTo>
                    <a:pt x="125" y="214"/>
                    <a:pt x="123" y="215"/>
                    <a:pt x="122" y="219"/>
                  </a:cubicBezTo>
                  <a:cubicBezTo>
                    <a:pt x="122" y="221"/>
                    <a:pt x="122" y="224"/>
                    <a:pt x="122" y="227"/>
                  </a:cubicBezTo>
                  <a:cubicBezTo>
                    <a:pt x="121" y="231"/>
                    <a:pt x="118" y="230"/>
                    <a:pt x="115" y="232"/>
                  </a:cubicBezTo>
                  <a:cubicBezTo>
                    <a:pt x="110" y="234"/>
                    <a:pt x="107" y="237"/>
                    <a:pt x="105" y="241"/>
                  </a:cubicBezTo>
                  <a:cubicBezTo>
                    <a:pt x="103" y="246"/>
                    <a:pt x="103" y="250"/>
                    <a:pt x="98" y="253"/>
                  </a:cubicBezTo>
                  <a:cubicBezTo>
                    <a:pt x="94" y="255"/>
                    <a:pt x="88" y="256"/>
                    <a:pt x="85" y="261"/>
                  </a:cubicBezTo>
                  <a:cubicBezTo>
                    <a:pt x="81" y="266"/>
                    <a:pt x="85" y="271"/>
                    <a:pt x="82" y="276"/>
                  </a:cubicBezTo>
                  <a:cubicBezTo>
                    <a:pt x="80" y="278"/>
                    <a:pt x="78" y="280"/>
                    <a:pt x="77" y="283"/>
                  </a:cubicBezTo>
                  <a:cubicBezTo>
                    <a:pt x="77" y="286"/>
                    <a:pt x="78" y="289"/>
                    <a:pt x="78" y="292"/>
                  </a:cubicBezTo>
                  <a:cubicBezTo>
                    <a:pt x="78" y="296"/>
                    <a:pt x="74" y="302"/>
                    <a:pt x="73" y="307"/>
                  </a:cubicBezTo>
                  <a:cubicBezTo>
                    <a:pt x="72" y="310"/>
                    <a:pt x="72" y="313"/>
                    <a:pt x="71" y="316"/>
                  </a:cubicBezTo>
                  <a:cubicBezTo>
                    <a:pt x="70" y="317"/>
                    <a:pt x="70" y="317"/>
                    <a:pt x="69" y="318"/>
                  </a:cubicBezTo>
                  <a:cubicBezTo>
                    <a:pt x="67" y="318"/>
                    <a:pt x="66" y="317"/>
                    <a:pt x="64" y="316"/>
                  </a:cubicBezTo>
                  <a:cubicBezTo>
                    <a:pt x="59" y="313"/>
                    <a:pt x="54" y="309"/>
                    <a:pt x="51" y="305"/>
                  </a:cubicBezTo>
                  <a:cubicBezTo>
                    <a:pt x="45" y="297"/>
                    <a:pt x="41" y="286"/>
                    <a:pt x="37" y="278"/>
                  </a:cubicBezTo>
                  <a:cubicBezTo>
                    <a:pt x="32" y="269"/>
                    <a:pt x="28" y="260"/>
                    <a:pt x="24" y="250"/>
                  </a:cubicBezTo>
                  <a:cubicBezTo>
                    <a:pt x="17" y="235"/>
                    <a:pt x="13" y="220"/>
                    <a:pt x="7" y="204"/>
                  </a:cubicBezTo>
                  <a:cubicBezTo>
                    <a:pt x="5" y="199"/>
                    <a:pt x="3" y="193"/>
                    <a:pt x="0" y="187"/>
                  </a:cubicBezTo>
                  <a:cubicBezTo>
                    <a:pt x="1" y="186"/>
                    <a:pt x="2" y="185"/>
                    <a:pt x="3" y="183"/>
                  </a:cubicBezTo>
                  <a:cubicBezTo>
                    <a:pt x="5" y="176"/>
                    <a:pt x="7" y="170"/>
                    <a:pt x="7" y="163"/>
                  </a:cubicBezTo>
                  <a:cubicBezTo>
                    <a:pt x="8" y="159"/>
                    <a:pt x="8" y="154"/>
                    <a:pt x="9" y="150"/>
                  </a:cubicBezTo>
                  <a:cubicBezTo>
                    <a:pt x="11" y="147"/>
                    <a:pt x="13" y="144"/>
                    <a:pt x="14" y="140"/>
                  </a:cubicBezTo>
                  <a:cubicBezTo>
                    <a:pt x="15" y="137"/>
                    <a:pt x="14" y="133"/>
                    <a:pt x="14" y="130"/>
                  </a:cubicBezTo>
                  <a:cubicBezTo>
                    <a:pt x="13" y="125"/>
                    <a:pt x="13" y="120"/>
                    <a:pt x="12" y="115"/>
                  </a:cubicBezTo>
                  <a:cubicBezTo>
                    <a:pt x="11" y="106"/>
                    <a:pt x="10" y="98"/>
                    <a:pt x="11" y="90"/>
                  </a:cubicBezTo>
                  <a:cubicBezTo>
                    <a:pt x="11" y="82"/>
                    <a:pt x="12" y="74"/>
                    <a:pt x="12" y="66"/>
                  </a:cubicBezTo>
                  <a:cubicBezTo>
                    <a:pt x="13" y="55"/>
                    <a:pt x="4" y="11"/>
                    <a:pt x="29" y="20"/>
                  </a:cubicBezTo>
                  <a:cubicBezTo>
                    <a:pt x="35" y="22"/>
                    <a:pt x="41" y="29"/>
                    <a:pt x="48" y="23"/>
                  </a:cubicBezTo>
                  <a:cubicBezTo>
                    <a:pt x="51" y="21"/>
                    <a:pt x="52" y="18"/>
                    <a:pt x="55" y="16"/>
                  </a:cubicBezTo>
                  <a:cubicBezTo>
                    <a:pt x="59" y="13"/>
                    <a:pt x="63" y="10"/>
                    <a:pt x="67" y="7"/>
                  </a:cubicBezTo>
                  <a:cubicBezTo>
                    <a:pt x="73" y="3"/>
                    <a:pt x="85" y="0"/>
                    <a:pt x="92" y="4"/>
                  </a:cubicBezTo>
                  <a:cubicBezTo>
                    <a:pt x="95" y="6"/>
                    <a:pt x="98" y="9"/>
                    <a:pt x="98" y="14"/>
                  </a:cubicBezTo>
                  <a:cubicBezTo>
                    <a:pt x="99" y="19"/>
                    <a:pt x="100" y="24"/>
                    <a:pt x="103" y="29"/>
                  </a:cubicBezTo>
                  <a:cubicBezTo>
                    <a:pt x="107" y="36"/>
                    <a:pt x="112" y="43"/>
                    <a:pt x="116" y="51"/>
                  </a:cubicBezTo>
                  <a:cubicBezTo>
                    <a:pt x="119" y="59"/>
                    <a:pt x="123" y="66"/>
                    <a:pt x="127" y="74"/>
                  </a:cubicBezTo>
                  <a:cubicBezTo>
                    <a:pt x="129" y="78"/>
                    <a:pt x="132" y="89"/>
                    <a:pt x="137" y="90"/>
                  </a:cubicBezTo>
                  <a:cubicBezTo>
                    <a:pt x="141" y="90"/>
                    <a:pt x="143" y="87"/>
                    <a:pt x="146" y="87"/>
                  </a:cubicBezTo>
                  <a:cubicBezTo>
                    <a:pt x="155" y="88"/>
                    <a:pt x="152" y="101"/>
                    <a:pt x="159" y="104"/>
                  </a:cubicBezTo>
                  <a:cubicBezTo>
                    <a:pt x="161" y="104"/>
                    <a:pt x="163" y="104"/>
                    <a:pt x="164" y="105"/>
                  </a:cubicBezTo>
                  <a:cubicBezTo>
                    <a:pt x="166" y="106"/>
                    <a:pt x="167" y="107"/>
                    <a:pt x="168" y="108"/>
                  </a:cubicBezTo>
                  <a:cubicBezTo>
                    <a:pt x="171" y="109"/>
                    <a:pt x="174" y="107"/>
                    <a:pt x="177" y="109"/>
                  </a:cubicBezTo>
                  <a:cubicBezTo>
                    <a:pt x="180" y="110"/>
                    <a:pt x="183" y="113"/>
                    <a:pt x="185" y="115"/>
                  </a:cubicBezTo>
                  <a:cubicBezTo>
                    <a:pt x="188" y="119"/>
                    <a:pt x="191" y="122"/>
                    <a:pt x="194" y="125"/>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78">
              <a:extLst>
                <a:ext uri="{FF2B5EF4-FFF2-40B4-BE49-F238E27FC236}">
                  <a16:creationId xmlns:a16="http://schemas.microsoft.com/office/drawing/2014/main" id="{D2DB5D5D-262E-C7A0-9998-3AE877A79E13}"/>
                </a:ext>
              </a:extLst>
            </p:cNvPr>
            <p:cNvSpPr>
              <a:spLocks/>
            </p:cNvSpPr>
            <p:nvPr/>
          </p:nvSpPr>
          <p:spPr bwMode="auto">
            <a:xfrm>
              <a:off x="4282" y="1483"/>
              <a:ext cx="249" cy="142"/>
            </a:xfrm>
            <a:custGeom>
              <a:avLst/>
              <a:gdLst>
                <a:gd name="T0" fmla="*/ 93 w 199"/>
                <a:gd name="T1" fmla="*/ 73 h 113"/>
                <a:gd name="T2" fmla="*/ 67 w 199"/>
                <a:gd name="T3" fmla="*/ 88 h 113"/>
                <a:gd name="T4" fmla="*/ 38 w 199"/>
                <a:gd name="T5" fmla="*/ 102 h 113"/>
                <a:gd name="T6" fmla="*/ 9 w 199"/>
                <a:gd name="T7" fmla="*/ 113 h 113"/>
                <a:gd name="T8" fmla="*/ 8 w 199"/>
                <a:gd name="T9" fmla="*/ 113 h 113"/>
                <a:gd name="T10" fmla="*/ 7 w 199"/>
                <a:gd name="T11" fmla="*/ 107 h 113"/>
                <a:gd name="T12" fmla="*/ 4 w 199"/>
                <a:gd name="T13" fmla="*/ 75 h 113"/>
                <a:gd name="T14" fmla="*/ 0 w 199"/>
                <a:gd name="T15" fmla="*/ 61 h 113"/>
                <a:gd name="T16" fmla="*/ 0 w 199"/>
                <a:gd name="T17" fmla="*/ 61 h 113"/>
                <a:gd name="T18" fmla="*/ 30 w 199"/>
                <a:gd name="T19" fmla="*/ 50 h 113"/>
                <a:gd name="T20" fmla="*/ 44 w 199"/>
                <a:gd name="T21" fmla="*/ 45 h 113"/>
                <a:gd name="T22" fmla="*/ 57 w 199"/>
                <a:gd name="T23" fmla="*/ 40 h 113"/>
                <a:gd name="T24" fmla="*/ 87 w 199"/>
                <a:gd name="T25" fmla="*/ 29 h 113"/>
                <a:gd name="T26" fmla="*/ 105 w 199"/>
                <a:gd name="T27" fmla="*/ 12 h 113"/>
                <a:gd name="T28" fmla="*/ 114 w 199"/>
                <a:gd name="T29" fmla="*/ 0 h 113"/>
                <a:gd name="T30" fmla="*/ 121 w 199"/>
                <a:gd name="T31" fmla="*/ 8 h 113"/>
                <a:gd name="T32" fmla="*/ 126 w 199"/>
                <a:gd name="T33" fmla="*/ 13 h 113"/>
                <a:gd name="T34" fmla="*/ 132 w 199"/>
                <a:gd name="T35" fmla="*/ 40 h 113"/>
                <a:gd name="T36" fmla="*/ 146 w 199"/>
                <a:gd name="T37" fmla="*/ 50 h 113"/>
                <a:gd name="T38" fmla="*/ 156 w 199"/>
                <a:gd name="T39" fmla="*/ 65 h 113"/>
                <a:gd name="T40" fmla="*/ 171 w 199"/>
                <a:gd name="T41" fmla="*/ 65 h 113"/>
                <a:gd name="T42" fmla="*/ 182 w 199"/>
                <a:gd name="T43" fmla="*/ 52 h 113"/>
                <a:gd name="T44" fmla="*/ 171 w 199"/>
                <a:gd name="T45" fmla="*/ 40 h 113"/>
                <a:gd name="T46" fmla="*/ 176 w 199"/>
                <a:gd name="T47" fmla="*/ 38 h 113"/>
                <a:gd name="T48" fmla="*/ 184 w 199"/>
                <a:gd name="T49" fmla="*/ 38 h 113"/>
                <a:gd name="T50" fmla="*/ 197 w 199"/>
                <a:gd name="T51" fmla="*/ 48 h 113"/>
                <a:gd name="T52" fmla="*/ 192 w 199"/>
                <a:gd name="T53" fmla="*/ 63 h 113"/>
                <a:gd name="T54" fmla="*/ 178 w 199"/>
                <a:gd name="T55" fmla="*/ 71 h 113"/>
                <a:gd name="T56" fmla="*/ 164 w 199"/>
                <a:gd name="T57" fmla="*/ 80 h 113"/>
                <a:gd name="T58" fmla="*/ 155 w 199"/>
                <a:gd name="T59" fmla="*/ 78 h 113"/>
                <a:gd name="T60" fmla="*/ 153 w 199"/>
                <a:gd name="T61" fmla="*/ 86 h 113"/>
                <a:gd name="T62" fmla="*/ 149 w 199"/>
                <a:gd name="T63" fmla="*/ 94 h 113"/>
                <a:gd name="T64" fmla="*/ 135 w 199"/>
                <a:gd name="T65" fmla="*/ 96 h 113"/>
                <a:gd name="T66" fmla="*/ 127 w 199"/>
                <a:gd name="T67" fmla="*/ 90 h 113"/>
                <a:gd name="T68" fmla="*/ 127 w 199"/>
                <a:gd name="T69" fmla="*/ 90 h 113"/>
                <a:gd name="T70" fmla="*/ 118 w 199"/>
                <a:gd name="T71" fmla="*/ 77 h 113"/>
                <a:gd name="T72" fmla="*/ 96 w 199"/>
                <a:gd name="T73" fmla="*/ 71 h 113"/>
                <a:gd name="T74" fmla="*/ 93 w 199"/>
                <a:gd name="T75"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9" h="113">
                  <a:moveTo>
                    <a:pt x="93" y="73"/>
                  </a:moveTo>
                  <a:cubicBezTo>
                    <a:pt x="85" y="79"/>
                    <a:pt x="77" y="84"/>
                    <a:pt x="67" y="88"/>
                  </a:cubicBezTo>
                  <a:cubicBezTo>
                    <a:pt x="57" y="92"/>
                    <a:pt x="48" y="98"/>
                    <a:pt x="38" y="102"/>
                  </a:cubicBezTo>
                  <a:cubicBezTo>
                    <a:pt x="28" y="105"/>
                    <a:pt x="19" y="109"/>
                    <a:pt x="9" y="113"/>
                  </a:cubicBezTo>
                  <a:cubicBezTo>
                    <a:pt x="8" y="113"/>
                    <a:pt x="8" y="113"/>
                    <a:pt x="8" y="113"/>
                  </a:cubicBezTo>
                  <a:cubicBezTo>
                    <a:pt x="8" y="111"/>
                    <a:pt x="8" y="109"/>
                    <a:pt x="7" y="107"/>
                  </a:cubicBezTo>
                  <a:cubicBezTo>
                    <a:pt x="6" y="95"/>
                    <a:pt x="7" y="85"/>
                    <a:pt x="4" y="75"/>
                  </a:cubicBezTo>
                  <a:cubicBezTo>
                    <a:pt x="3" y="70"/>
                    <a:pt x="1" y="65"/>
                    <a:pt x="0" y="61"/>
                  </a:cubicBezTo>
                  <a:cubicBezTo>
                    <a:pt x="0" y="61"/>
                    <a:pt x="0" y="61"/>
                    <a:pt x="0" y="61"/>
                  </a:cubicBezTo>
                  <a:cubicBezTo>
                    <a:pt x="10" y="62"/>
                    <a:pt x="22" y="54"/>
                    <a:pt x="30" y="50"/>
                  </a:cubicBezTo>
                  <a:cubicBezTo>
                    <a:pt x="35" y="48"/>
                    <a:pt x="40" y="47"/>
                    <a:pt x="44" y="45"/>
                  </a:cubicBezTo>
                  <a:cubicBezTo>
                    <a:pt x="48" y="44"/>
                    <a:pt x="53" y="42"/>
                    <a:pt x="57" y="40"/>
                  </a:cubicBezTo>
                  <a:cubicBezTo>
                    <a:pt x="67" y="34"/>
                    <a:pt x="78" y="34"/>
                    <a:pt x="87" y="29"/>
                  </a:cubicBezTo>
                  <a:cubicBezTo>
                    <a:pt x="95" y="26"/>
                    <a:pt x="100" y="18"/>
                    <a:pt x="105" y="12"/>
                  </a:cubicBezTo>
                  <a:cubicBezTo>
                    <a:pt x="109" y="7"/>
                    <a:pt x="111" y="3"/>
                    <a:pt x="114" y="0"/>
                  </a:cubicBezTo>
                  <a:cubicBezTo>
                    <a:pt x="116" y="3"/>
                    <a:pt x="119" y="6"/>
                    <a:pt x="121" y="8"/>
                  </a:cubicBezTo>
                  <a:cubicBezTo>
                    <a:pt x="124" y="10"/>
                    <a:pt x="125" y="10"/>
                    <a:pt x="126" y="13"/>
                  </a:cubicBezTo>
                  <a:cubicBezTo>
                    <a:pt x="129" y="22"/>
                    <a:pt x="126" y="32"/>
                    <a:pt x="132" y="40"/>
                  </a:cubicBezTo>
                  <a:cubicBezTo>
                    <a:pt x="135" y="45"/>
                    <a:pt x="141" y="46"/>
                    <a:pt x="146" y="50"/>
                  </a:cubicBezTo>
                  <a:cubicBezTo>
                    <a:pt x="151" y="54"/>
                    <a:pt x="152" y="61"/>
                    <a:pt x="156" y="65"/>
                  </a:cubicBezTo>
                  <a:cubicBezTo>
                    <a:pt x="161" y="71"/>
                    <a:pt x="167" y="70"/>
                    <a:pt x="171" y="65"/>
                  </a:cubicBezTo>
                  <a:cubicBezTo>
                    <a:pt x="175" y="60"/>
                    <a:pt x="183" y="58"/>
                    <a:pt x="182" y="52"/>
                  </a:cubicBezTo>
                  <a:cubicBezTo>
                    <a:pt x="181" y="46"/>
                    <a:pt x="171" y="46"/>
                    <a:pt x="171" y="40"/>
                  </a:cubicBezTo>
                  <a:cubicBezTo>
                    <a:pt x="170" y="36"/>
                    <a:pt x="174" y="37"/>
                    <a:pt x="176" y="38"/>
                  </a:cubicBezTo>
                  <a:cubicBezTo>
                    <a:pt x="179" y="38"/>
                    <a:pt x="182" y="38"/>
                    <a:pt x="184" y="38"/>
                  </a:cubicBezTo>
                  <a:cubicBezTo>
                    <a:pt x="188" y="39"/>
                    <a:pt x="195" y="45"/>
                    <a:pt x="197" y="48"/>
                  </a:cubicBezTo>
                  <a:cubicBezTo>
                    <a:pt x="199" y="53"/>
                    <a:pt x="195" y="60"/>
                    <a:pt x="192" y="63"/>
                  </a:cubicBezTo>
                  <a:cubicBezTo>
                    <a:pt x="188" y="67"/>
                    <a:pt x="183" y="69"/>
                    <a:pt x="178" y="71"/>
                  </a:cubicBezTo>
                  <a:cubicBezTo>
                    <a:pt x="173" y="74"/>
                    <a:pt x="170" y="82"/>
                    <a:pt x="164" y="80"/>
                  </a:cubicBezTo>
                  <a:cubicBezTo>
                    <a:pt x="161" y="78"/>
                    <a:pt x="158" y="76"/>
                    <a:pt x="155" y="78"/>
                  </a:cubicBezTo>
                  <a:cubicBezTo>
                    <a:pt x="152" y="80"/>
                    <a:pt x="153" y="83"/>
                    <a:pt x="153" y="86"/>
                  </a:cubicBezTo>
                  <a:cubicBezTo>
                    <a:pt x="153" y="89"/>
                    <a:pt x="152" y="91"/>
                    <a:pt x="149" y="94"/>
                  </a:cubicBezTo>
                  <a:cubicBezTo>
                    <a:pt x="145" y="97"/>
                    <a:pt x="140" y="100"/>
                    <a:pt x="135" y="96"/>
                  </a:cubicBezTo>
                  <a:cubicBezTo>
                    <a:pt x="133" y="95"/>
                    <a:pt x="130" y="90"/>
                    <a:pt x="127" y="90"/>
                  </a:cubicBezTo>
                  <a:cubicBezTo>
                    <a:pt x="127" y="90"/>
                    <a:pt x="127" y="90"/>
                    <a:pt x="127" y="90"/>
                  </a:cubicBezTo>
                  <a:cubicBezTo>
                    <a:pt x="124" y="85"/>
                    <a:pt x="121" y="81"/>
                    <a:pt x="118" y="77"/>
                  </a:cubicBezTo>
                  <a:cubicBezTo>
                    <a:pt x="112" y="67"/>
                    <a:pt x="107" y="65"/>
                    <a:pt x="96" y="71"/>
                  </a:cubicBezTo>
                  <a:cubicBezTo>
                    <a:pt x="95" y="72"/>
                    <a:pt x="94" y="73"/>
                    <a:pt x="93" y="73"/>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79">
              <a:extLst>
                <a:ext uri="{FF2B5EF4-FFF2-40B4-BE49-F238E27FC236}">
                  <a16:creationId xmlns:a16="http://schemas.microsoft.com/office/drawing/2014/main" id="{23FD37B7-4DAC-874A-EE09-9F55A18B1F33}"/>
                </a:ext>
              </a:extLst>
            </p:cNvPr>
            <p:cNvSpPr>
              <a:spLocks/>
            </p:cNvSpPr>
            <p:nvPr/>
          </p:nvSpPr>
          <p:spPr bwMode="auto">
            <a:xfrm>
              <a:off x="4398" y="1565"/>
              <a:ext cx="43" cy="71"/>
            </a:xfrm>
            <a:custGeom>
              <a:avLst/>
              <a:gdLst>
                <a:gd name="T0" fmla="*/ 34 w 34"/>
                <a:gd name="T1" fmla="*/ 25 h 57"/>
                <a:gd name="T2" fmla="*/ 30 w 34"/>
                <a:gd name="T3" fmla="*/ 27 h 57"/>
                <a:gd name="T4" fmla="*/ 30 w 34"/>
                <a:gd name="T5" fmla="*/ 43 h 57"/>
                <a:gd name="T6" fmla="*/ 20 w 34"/>
                <a:gd name="T7" fmla="*/ 57 h 57"/>
                <a:gd name="T8" fmla="*/ 20 w 34"/>
                <a:gd name="T9" fmla="*/ 57 h 57"/>
                <a:gd name="T10" fmla="*/ 12 w 34"/>
                <a:gd name="T11" fmla="*/ 38 h 57"/>
                <a:gd name="T12" fmla="*/ 0 w 34"/>
                <a:gd name="T13" fmla="*/ 8 h 57"/>
                <a:gd name="T14" fmla="*/ 3 w 34"/>
                <a:gd name="T15" fmla="*/ 6 h 57"/>
                <a:gd name="T16" fmla="*/ 25 w 34"/>
                <a:gd name="T17" fmla="*/ 12 h 57"/>
                <a:gd name="T18" fmla="*/ 34 w 34"/>
                <a:gd name="T19"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7">
                  <a:moveTo>
                    <a:pt x="34" y="25"/>
                  </a:moveTo>
                  <a:cubicBezTo>
                    <a:pt x="33" y="25"/>
                    <a:pt x="31" y="25"/>
                    <a:pt x="30" y="27"/>
                  </a:cubicBezTo>
                  <a:cubicBezTo>
                    <a:pt x="27" y="31"/>
                    <a:pt x="31" y="38"/>
                    <a:pt x="30" y="43"/>
                  </a:cubicBezTo>
                  <a:cubicBezTo>
                    <a:pt x="29" y="47"/>
                    <a:pt x="24" y="54"/>
                    <a:pt x="20" y="57"/>
                  </a:cubicBezTo>
                  <a:cubicBezTo>
                    <a:pt x="20" y="57"/>
                    <a:pt x="20" y="57"/>
                    <a:pt x="20" y="57"/>
                  </a:cubicBezTo>
                  <a:cubicBezTo>
                    <a:pt x="18" y="50"/>
                    <a:pt x="14" y="43"/>
                    <a:pt x="12" y="38"/>
                  </a:cubicBezTo>
                  <a:cubicBezTo>
                    <a:pt x="9" y="29"/>
                    <a:pt x="6" y="16"/>
                    <a:pt x="0" y="8"/>
                  </a:cubicBezTo>
                  <a:cubicBezTo>
                    <a:pt x="1" y="8"/>
                    <a:pt x="2" y="7"/>
                    <a:pt x="3" y="6"/>
                  </a:cubicBezTo>
                  <a:cubicBezTo>
                    <a:pt x="14" y="0"/>
                    <a:pt x="19" y="2"/>
                    <a:pt x="25" y="12"/>
                  </a:cubicBezTo>
                  <a:cubicBezTo>
                    <a:pt x="28" y="16"/>
                    <a:pt x="31" y="20"/>
                    <a:pt x="34" y="25"/>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80">
              <a:extLst>
                <a:ext uri="{FF2B5EF4-FFF2-40B4-BE49-F238E27FC236}">
                  <a16:creationId xmlns:a16="http://schemas.microsoft.com/office/drawing/2014/main" id="{478EA650-7CEA-9F0C-C641-A7BD6D905D97}"/>
                </a:ext>
              </a:extLst>
            </p:cNvPr>
            <p:cNvSpPr>
              <a:spLocks/>
            </p:cNvSpPr>
            <p:nvPr/>
          </p:nvSpPr>
          <p:spPr bwMode="auto">
            <a:xfrm>
              <a:off x="4312" y="1303"/>
              <a:ext cx="114" cy="237"/>
            </a:xfrm>
            <a:custGeom>
              <a:avLst/>
              <a:gdLst>
                <a:gd name="T0" fmla="*/ 90 w 91"/>
                <a:gd name="T1" fmla="*/ 144 h 189"/>
                <a:gd name="T2" fmla="*/ 81 w 91"/>
                <a:gd name="T3" fmla="*/ 156 h 189"/>
                <a:gd name="T4" fmla="*/ 63 w 91"/>
                <a:gd name="T5" fmla="*/ 173 h 189"/>
                <a:gd name="T6" fmla="*/ 33 w 91"/>
                <a:gd name="T7" fmla="*/ 184 h 189"/>
                <a:gd name="T8" fmla="*/ 20 w 91"/>
                <a:gd name="T9" fmla="*/ 189 h 189"/>
                <a:gd name="T10" fmla="*/ 11 w 91"/>
                <a:gd name="T11" fmla="*/ 175 h 189"/>
                <a:gd name="T12" fmla="*/ 10 w 91"/>
                <a:gd name="T13" fmla="*/ 154 h 189"/>
                <a:gd name="T14" fmla="*/ 2 w 91"/>
                <a:gd name="T15" fmla="*/ 135 h 189"/>
                <a:gd name="T16" fmla="*/ 4 w 91"/>
                <a:gd name="T17" fmla="*/ 116 h 189"/>
                <a:gd name="T18" fmla="*/ 7 w 91"/>
                <a:gd name="T19" fmla="*/ 85 h 189"/>
                <a:gd name="T20" fmla="*/ 9 w 91"/>
                <a:gd name="T21" fmla="*/ 70 h 189"/>
                <a:gd name="T22" fmla="*/ 16 w 91"/>
                <a:gd name="T23" fmla="*/ 57 h 189"/>
                <a:gd name="T24" fmla="*/ 15 w 91"/>
                <a:gd name="T25" fmla="*/ 42 h 189"/>
                <a:gd name="T26" fmla="*/ 6 w 91"/>
                <a:gd name="T27" fmla="*/ 33 h 189"/>
                <a:gd name="T28" fmla="*/ 4 w 91"/>
                <a:gd name="T29" fmla="*/ 18 h 189"/>
                <a:gd name="T30" fmla="*/ 5 w 91"/>
                <a:gd name="T31" fmla="*/ 14 h 189"/>
                <a:gd name="T32" fmla="*/ 11 w 91"/>
                <a:gd name="T33" fmla="*/ 9 h 189"/>
                <a:gd name="T34" fmla="*/ 22 w 91"/>
                <a:gd name="T35" fmla="*/ 0 h 189"/>
                <a:gd name="T36" fmla="*/ 29 w 91"/>
                <a:gd name="T37" fmla="*/ 17 h 189"/>
                <a:gd name="T38" fmla="*/ 46 w 91"/>
                <a:gd name="T39" fmla="*/ 63 h 189"/>
                <a:gd name="T40" fmla="*/ 59 w 91"/>
                <a:gd name="T41" fmla="*/ 91 h 189"/>
                <a:gd name="T42" fmla="*/ 73 w 91"/>
                <a:gd name="T43" fmla="*/ 118 h 189"/>
                <a:gd name="T44" fmla="*/ 86 w 91"/>
                <a:gd name="T45" fmla="*/ 129 h 189"/>
                <a:gd name="T46" fmla="*/ 91 w 91"/>
                <a:gd name="T47" fmla="*/ 131 h 189"/>
                <a:gd name="T48" fmla="*/ 88 w 91"/>
                <a:gd name="T49" fmla="*/ 137 h 189"/>
                <a:gd name="T50" fmla="*/ 90 w 91"/>
                <a:gd name="T51"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89">
                  <a:moveTo>
                    <a:pt x="90" y="144"/>
                  </a:moveTo>
                  <a:cubicBezTo>
                    <a:pt x="87" y="147"/>
                    <a:pt x="85" y="151"/>
                    <a:pt x="81" y="156"/>
                  </a:cubicBezTo>
                  <a:cubicBezTo>
                    <a:pt x="76" y="162"/>
                    <a:pt x="71" y="170"/>
                    <a:pt x="63" y="173"/>
                  </a:cubicBezTo>
                  <a:cubicBezTo>
                    <a:pt x="54" y="178"/>
                    <a:pt x="43" y="178"/>
                    <a:pt x="33" y="184"/>
                  </a:cubicBezTo>
                  <a:cubicBezTo>
                    <a:pt x="29" y="186"/>
                    <a:pt x="24" y="188"/>
                    <a:pt x="20" y="189"/>
                  </a:cubicBezTo>
                  <a:cubicBezTo>
                    <a:pt x="18" y="184"/>
                    <a:pt x="13" y="181"/>
                    <a:pt x="11" y="175"/>
                  </a:cubicBezTo>
                  <a:cubicBezTo>
                    <a:pt x="10" y="168"/>
                    <a:pt x="11" y="161"/>
                    <a:pt x="10" y="154"/>
                  </a:cubicBezTo>
                  <a:cubicBezTo>
                    <a:pt x="9" y="147"/>
                    <a:pt x="4" y="142"/>
                    <a:pt x="2" y="135"/>
                  </a:cubicBezTo>
                  <a:cubicBezTo>
                    <a:pt x="0" y="128"/>
                    <a:pt x="2" y="123"/>
                    <a:pt x="4" y="116"/>
                  </a:cubicBezTo>
                  <a:cubicBezTo>
                    <a:pt x="6" y="107"/>
                    <a:pt x="8" y="95"/>
                    <a:pt x="7" y="85"/>
                  </a:cubicBezTo>
                  <a:cubicBezTo>
                    <a:pt x="7" y="80"/>
                    <a:pt x="6" y="75"/>
                    <a:pt x="9" y="70"/>
                  </a:cubicBezTo>
                  <a:cubicBezTo>
                    <a:pt x="11" y="65"/>
                    <a:pt x="14" y="63"/>
                    <a:pt x="16" y="57"/>
                  </a:cubicBezTo>
                  <a:cubicBezTo>
                    <a:pt x="17" y="53"/>
                    <a:pt x="17" y="46"/>
                    <a:pt x="15" y="42"/>
                  </a:cubicBezTo>
                  <a:cubicBezTo>
                    <a:pt x="13" y="38"/>
                    <a:pt x="8" y="36"/>
                    <a:pt x="6" y="33"/>
                  </a:cubicBezTo>
                  <a:cubicBezTo>
                    <a:pt x="3" y="29"/>
                    <a:pt x="3" y="24"/>
                    <a:pt x="4" y="18"/>
                  </a:cubicBezTo>
                  <a:cubicBezTo>
                    <a:pt x="4" y="17"/>
                    <a:pt x="5" y="16"/>
                    <a:pt x="5" y="14"/>
                  </a:cubicBezTo>
                  <a:cubicBezTo>
                    <a:pt x="6" y="11"/>
                    <a:pt x="8" y="10"/>
                    <a:pt x="11" y="9"/>
                  </a:cubicBezTo>
                  <a:cubicBezTo>
                    <a:pt x="15" y="6"/>
                    <a:pt x="19" y="4"/>
                    <a:pt x="22" y="0"/>
                  </a:cubicBezTo>
                  <a:cubicBezTo>
                    <a:pt x="25" y="6"/>
                    <a:pt x="27" y="12"/>
                    <a:pt x="29" y="17"/>
                  </a:cubicBezTo>
                  <a:cubicBezTo>
                    <a:pt x="35" y="33"/>
                    <a:pt x="39" y="48"/>
                    <a:pt x="46" y="63"/>
                  </a:cubicBezTo>
                  <a:cubicBezTo>
                    <a:pt x="50" y="73"/>
                    <a:pt x="54" y="82"/>
                    <a:pt x="59" y="91"/>
                  </a:cubicBezTo>
                  <a:cubicBezTo>
                    <a:pt x="63" y="99"/>
                    <a:pt x="67" y="110"/>
                    <a:pt x="73" y="118"/>
                  </a:cubicBezTo>
                  <a:cubicBezTo>
                    <a:pt x="76" y="122"/>
                    <a:pt x="81" y="126"/>
                    <a:pt x="86" y="129"/>
                  </a:cubicBezTo>
                  <a:cubicBezTo>
                    <a:pt x="88" y="130"/>
                    <a:pt x="89" y="131"/>
                    <a:pt x="91" y="131"/>
                  </a:cubicBezTo>
                  <a:cubicBezTo>
                    <a:pt x="90" y="133"/>
                    <a:pt x="88" y="135"/>
                    <a:pt x="88" y="137"/>
                  </a:cubicBezTo>
                  <a:cubicBezTo>
                    <a:pt x="88" y="139"/>
                    <a:pt x="89" y="142"/>
                    <a:pt x="90" y="144"/>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81">
              <a:extLst>
                <a:ext uri="{FF2B5EF4-FFF2-40B4-BE49-F238E27FC236}">
                  <a16:creationId xmlns:a16="http://schemas.microsoft.com/office/drawing/2014/main" id="{08C8781A-7B5A-D897-4AD3-353DA35878E0}"/>
                </a:ext>
              </a:extLst>
            </p:cNvPr>
            <p:cNvSpPr>
              <a:spLocks/>
            </p:cNvSpPr>
            <p:nvPr/>
          </p:nvSpPr>
          <p:spPr bwMode="auto">
            <a:xfrm>
              <a:off x="4292" y="1575"/>
              <a:ext cx="131" cy="120"/>
            </a:xfrm>
            <a:custGeom>
              <a:avLst/>
              <a:gdLst>
                <a:gd name="T0" fmla="*/ 97 w 105"/>
                <a:gd name="T1" fmla="*/ 30 h 96"/>
                <a:gd name="T2" fmla="*/ 105 w 105"/>
                <a:gd name="T3" fmla="*/ 49 h 96"/>
                <a:gd name="T4" fmla="*/ 89 w 105"/>
                <a:gd name="T5" fmla="*/ 55 h 96"/>
                <a:gd name="T6" fmla="*/ 83 w 105"/>
                <a:gd name="T7" fmla="*/ 62 h 96"/>
                <a:gd name="T8" fmla="*/ 62 w 105"/>
                <a:gd name="T9" fmla="*/ 70 h 96"/>
                <a:gd name="T10" fmla="*/ 52 w 105"/>
                <a:gd name="T11" fmla="*/ 75 h 96"/>
                <a:gd name="T12" fmla="*/ 48 w 105"/>
                <a:gd name="T13" fmla="*/ 79 h 96"/>
                <a:gd name="T14" fmla="*/ 45 w 105"/>
                <a:gd name="T15" fmla="*/ 84 h 96"/>
                <a:gd name="T16" fmla="*/ 37 w 105"/>
                <a:gd name="T17" fmla="*/ 90 h 96"/>
                <a:gd name="T18" fmla="*/ 27 w 105"/>
                <a:gd name="T19" fmla="*/ 96 h 96"/>
                <a:gd name="T20" fmla="*/ 27 w 105"/>
                <a:gd name="T21" fmla="*/ 96 h 96"/>
                <a:gd name="T22" fmla="*/ 9 w 105"/>
                <a:gd name="T23" fmla="*/ 64 h 96"/>
                <a:gd name="T24" fmla="*/ 0 w 105"/>
                <a:gd name="T25" fmla="*/ 40 h 96"/>
                <a:gd name="T26" fmla="*/ 1 w 105"/>
                <a:gd name="T27" fmla="*/ 40 h 96"/>
                <a:gd name="T28" fmla="*/ 30 w 105"/>
                <a:gd name="T29" fmla="*/ 29 h 96"/>
                <a:gd name="T30" fmla="*/ 59 w 105"/>
                <a:gd name="T31" fmla="*/ 15 h 96"/>
                <a:gd name="T32" fmla="*/ 85 w 105"/>
                <a:gd name="T33" fmla="*/ 0 h 96"/>
                <a:gd name="T34" fmla="*/ 97 w 105"/>
                <a:gd name="T35"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96">
                  <a:moveTo>
                    <a:pt x="97" y="30"/>
                  </a:moveTo>
                  <a:cubicBezTo>
                    <a:pt x="99" y="35"/>
                    <a:pt x="103" y="42"/>
                    <a:pt x="105" y="49"/>
                  </a:cubicBezTo>
                  <a:cubicBezTo>
                    <a:pt x="100" y="53"/>
                    <a:pt x="94" y="51"/>
                    <a:pt x="89" y="55"/>
                  </a:cubicBezTo>
                  <a:cubicBezTo>
                    <a:pt x="86" y="57"/>
                    <a:pt x="85" y="59"/>
                    <a:pt x="83" y="62"/>
                  </a:cubicBezTo>
                  <a:cubicBezTo>
                    <a:pt x="77" y="69"/>
                    <a:pt x="71" y="70"/>
                    <a:pt x="62" y="70"/>
                  </a:cubicBezTo>
                  <a:cubicBezTo>
                    <a:pt x="58" y="70"/>
                    <a:pt x="56" y="72"/>
                    <a:pt x="52" y="75"/>
                  </a:cubicBezTo>
                  <a:cubicBezTo>
                    <a:pt x="51" y="76"/>
                    <a:pt x="49" y="77"/>
                    <a:pt x="48" y="79"/>
                  </a:cubicBezTo>
                  <a:cubicBezTo>
                    <a:pt x="47" y="80"/>
                    <a:pt x="46" y="82"/>
                    <a:pt x="45" y="84"/>
                  </a:cubicBezTo>
                  <a:cubicBezTo>
                    <a:pt x="44" y="87"/>
                    <a:pt x="40" y="89"/>
                    <a:pt x="37" y="90"/>
                  </a:cubicBezTo>
                  <a:cubicBezTo>
                    <a:pt x="34" y="92"/>
                    <a:pt x="30" y="94"/>
                    <a:pt x="27" y="96"/>
                  </a:cubicBezTo>
                  <a:cubicBezTo>
                    <a:pt x="27" y="96"/>
                    <a:pt x="27" y="96"/>
                    <a:pt x="27" y="96"/>
                  </a:cubicBezTo>
                  <a:cubicBezTo>
                    <a:pt x="19" y="87"/>
                    <a:pt x="13" y="75"/>
                    <a:pt x="9" y="64"/>
                  </a:cubicBezTo>
                  <a:cubicBezTo>
                    <a:pt x="6" y="56"/>
                    <a:pt x="2" y="48"/>
                    <a:pt x="0" y="40"/>
                  </a:cubicBezTo>
                  <a:cubicBezTo>
                    <a:pt x="1" y="40"/>
                    <a:pt x="1" y="40"/>
                    <a:pt x="1" y="40"/>
                  </a:cubicBezTo>
                  <a:cubicBezTo>
                    <a:pt x="11" y="36"/>
                    <a:pt x="20" y="32"/>
                    <a:pt x="30" y="29"/>
                  </a:cubicBezTo>
                  <a:cubicBezTo>
                    <a:pt x="40" y="25"/>
                    <a:pt x="49" y="19"/>
                    <a:pt x="59" y="15"/>
                  </a:cubicBezTo>
                  <a:cubicBezTo>
                    <a:pt x="69" y="11"/>
                    <a:pt x="77" y="6"/>
                    <a:pt x="85" y="0"/>
                  </a:cubicBezTo>
                  <a:cubicBezTo>
                    <a:pt x="91" y="8"/>
                    <a:pt x="94" y="21"/>
                    <a:pt x="97" y="30"/>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82">
              <a:extLst>
                <a:ext uri="{FF2B5EF4-FFF2-40B4-BE49-F238E27FC236}">
                  <a16:creationId xmlns:a16="http://schemas.microsoft.com/office/drawing/2014/main" id="{8F95819F-3869-D297-6A4D-0C51D9653C4C}"/>
                </a:ext>
              </a:extLst>
            </p:cNvPr>
            <p:cNvSpPr>
              <a:spLocks/>
            </p:cNvSpPr>
            <p:nvPr/>
          </p:nvSpPr>
          <p:spPr bwMode="auto">
            <a:xfrm>
              <a:off x="4301" y="1664"/>
              <a:ext cx="126" cy="93"/>
            </a:xfrm>
            <a:custGeom>
              <a:avLst/>
              <a:gdLst>
                <a:gd name="T0" fmla="*/ 93 w 101"/>
                <a:gd name="T1" fmla="*/ 1 h 74"/>
                <a:gd name="T2" fmla="*/ 91 w 101"/>
                <a:gd name="T3" fmla="*/ 11 h 74"/>
                <a:gd name="T4" fmla="*/ 76 w 101"/>
                <a:gd name="T5" fmla="*/ 21 h 74"/>
                <a:gd name="T6" fmla="*/ 51 w 101"/>
                <a:gd name="T7" fmla="*/ 44 h 74"/>
                <a:gd name="T8" fmla="*/ 37 w 101"/>
                <a:gd name="T9" fmla="*/ 56 h 74"/>
                <a:gd name="T10" fmla="*/ 17 w 101"/>
                <a:gd name="T11" fmla="*/ 68 h 74"/>
                <a:gd name="T12" fmla="*/ 2 w 101"/>
                <a:gd name="T13" fmla="*/ 67 h 74"/>
                <a:gd name="T14" fmla="*/ 4 w 101"/>
                <a:gd name="T15" fmla="*/ 59 h 74"/>
                <a:gd name="T16" fmla="*/ 12 w 101"/>
                <a:gd name="T17" fmla="*/ 56 h 74"/>
                <a:gd name="T18" fmla="*/ 14 w 101"/>
                <a:gd name="T19" fmla="*/ 47 h 74"/>
                <a:gd name="T20" fmla="*/ 21 w 101"/>
                <a:gd name="T21" fmla="*/ 39 h 74"/>
                <a:gd name="T22" fmla="*/ 44 w 101"/>
                <a:gd name="T23" fmla="*/ 31 h 74"/>
                <a:gd name="T24" fmla="*/ 62 w 101"/>
                <a:gd name="T25" fmla="*/ 17 h 74"/>
                <a:gd name="T26" fmla="*/ 79 w 101"/>
                <a:gd name="T27" fmla="*/ 11 h 74"/>
                <a:gd name="T28" fmla="*/ 93 w 101"/>
                <a:gd name="T29"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74">
                  <a:moveTo>
                    <a:pt x="93" y="1"/>
                  </a:moveTo>
                  <a:cubicBezTo>
                    <a:pt x="101" y="0"/>
                    <a:pt x="94" y="9"/>
                    <a:pt x="91" y="11"/>
                  </a:cubicBezTo>
                  <a:cubicBezTo>
                    <a:pt x="86" y="14"/>
                    <a:pt x="81" y="18"/>
                    <a:pt x="76" y="21"/>
                  </a:cubicBezTo>
                  <a:cubicBezTo>
                    <a:pt x="67" y="28"/>
                    <a:pt x="59" y="35"/>
                    <a:pt x="51" y="44"/>
                  </a:cubicBezTo>
                  <a:cubicBezTo>
                    <a:pt x="46" y="48"/>
                    <a:pt x="42" y="52"/>
                    <a:pt x="37" y="56"/>
                  </a:cubicBezTo>
                  <a:cubicBezTo>
                    <a:pt x="30" y="61"/>
                    <a:pt x="24" y="65"/>
                    <a:pt x="17" y="68"/>
                  </a:cubicBezTo>
                  <a:cubicBezTo>
                    <a:pt x="12" y="70"/>
                    <a:pt x="5" y="74"/>
                    <a:pt x="2" y="67"/>
                  </a:cubicBezTo>
                  <a:cubicBezTo>
                    <a:pt x="0" y="64"/>
                    <a:pt x="1" y="61"/>
                    <a:pt x="4" y="59"/>
                  </a:cubicBezTo>
                  <a:cubicBezTo>
                    <a:pt x="6" y="57"/>
                    <a:pt x="10" y="58"/>
                    <a:pt x="12" y="56"/>
                  </a:cubicBezTo>
                  <a:cubicBezTo>
                    <a:pt x="14" y="54"/>
                    <a:pt x="13" y="50"/>
                    <a:pt x="14" y="47"/>
                  </a:cubicBezTo>
                  <a:cubicBezTo>
                    <a:pt x="15" y="44"/>
                    <a:pt x="18" y="41"/>
                    <a:pt x="21" y="39"/>
                  </a:cubicBezTo>
                  <a:cubicBezTo>
                    <a:pt x="28" y="34"/>
                    <a:pt x="37" y="37"/>
                    <a:pt x="44" y="31"/>
                  </a:cubicBezTo>
                  <a:cubicBezTo>
                    <a:pt x="50" y="26"/>
                    <a:pt x="56" y="21"/>
                    <a:pt x="62" y="17"/>
                  </a:cubicBezTo>
                  <a:cubicBezTo>
                    <a:pt x="68" y="13"/>
                    <a:pt x="74" y="14"/>
                    <a:pt x="79" y="11"/>
                  </a:cubicBezTo>
                  <a:cubicBezTo>
                    <a:pt x="84" y="8"/>
                    <a:pt x="87" y="1"/>
                    <a:pt x="93" y="1"/>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83">
              <a:extLst>
                <a:ext uri="{FF2B5EF4-FFF2-40B4-BE49-F238E27FC236}">
                  <a16:creationId xmlns:a16="http://schemas.microsoft.com/office/drawing/2014/main" id="{8D9215D7-D531-079F-7193-8E393BF42AE4}"/>
                </a:ext>
              </a:extLst>
            </p:cNvPr>
            <p:cNvSpPr>
              <a:spLocks/>
            </p:cNvSpPr>
            <p:nvPr/>
          </p:nvSpPr>
          <p:spPr bwMode="auto">
            <a:xfrm>
              <a:off x="4212" y="1325"/>
              <a:ext cx="125" cy="236"/>
            </a:xfrm>
            <a:custGeom>
              <a:avLst/>
              <a:gdLst>
                <a:gd name="T0" fmla="*/ 100 w 100"/>
                <a:gd name="T1" fmla="*/ 171 h 188"/>
                <a:gd name="T2" fmla="*/ 86 w 100"/>
                <a:gd name="T3" fmla="*/ 176 h 188"/>
                <a:gd name="T4" fmla="*/ 56 w 100"/>
                <a:gd name="T5" fmla="*/ 187 h 188"/>
                <a:gd name="T6" fmla="*/ 56 w 100"/>
                <a:gd name="T7" fmla="*/ 187 h 188"/>
                <a:gd name="T8" fmla="*/ 52 w 100"/>
                <a:gd name="T9" fmla="*/ 169 h 188"/>
                <a:gd name="T10" fmla="*/ 46 w 100"/>
                <a:gd name="T11" fmla="*/ 138 h 188"/>
                <a:gd name="T12" fmla="*/ 19 w 100"/>
                <a:gd name="T13" fmla="*/ 82 h 188"/>
                <a:gd name="T14" fmla="*/ 5 w 100"/>
                <a:gd name="T15" fmla="*/ 48 h 188"/>
                <a:gd name="T16" fmla="*/ 0 w 100"/>
                <a:gd name="T17" fmla="*/ 35 h 188"/>
                <a:gd name="T18" fmla="*/ 2 w 100"/>
                <a:gd name="T19" fmla="*/ 35 h 188"/>
                <a:gd name="T20" fmla="*/ 21 w 100"/>
                <a:gd name="T21" fmla="*/ 26 h 188"/>
                <a:gd name="T22" fmla="*/ 58 w 100"/>
                <a:gd name="T23" fmla="*/ 13 h 188"/>
                <a:gd name="T24" fmla="*/ 68 w 100"/>
                <a:gd name="T25" fmla="*/ 11 h 188"/>
                <a:gd name="T26" fmla="*/ 81 w 100"/>
                <a:gd name="T27" fmla="*/ 3 h 188"/>
                <a:gd name="T28" fmla="*/ 84 w 100"/>
                <a:gd name="T29" fmla="*/ 0 h 188"/>
                <a:gd name="T30" fmla="*/ 86 w 100"/>
                <a:gd name="T31" fmla="*/ 15 h 188"/>
                <a:gd name="T32" fmla="*/ 95 w 100"/>
                <a:gd name="T33" fmla="*/ 24 h 188"/>
                <a:gd name="T34" fmla="*/ 96 w 100"/>
                <a:gd name="T35" fmla="*/ 39 h 188"/>
                <a:gd name="T36" fmla="*/ 89 w 100"/>
                <a:gd name="T37" fmla="*/ 52 h 188"/>
                <a:gd name="T38" fmla="*/ 87 w 100"/>
                <a:gd name="T39" fmla="*/ 67 h 188"/>
                <a:gd name="T40" fmla="*/ 84 w 100"/>
                <a:gd name="T41" fmla="*/ 98 h 188"/>
                <a:gd name="T42" fmla="*/ 82 w 100"/>
                <a:gd name="T43" fmla="*/ 117 h 188"/>
                <a:gd name="T44" fmla="*/ 90 w 100"/>
                <a:gd name="T45" fmla="*/ 136 h 188"/>
                <a:gd name="T46" fmla="*/ 91 w 100"/>
                <a:gd name="T47" fmla="*/ 157 h 188"/>
                <a:gd name="T48" fmla="*/ 100 w 100"/>
                <a:gd name="T49" fmla="*/ 17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88">
                  <a:moveTo>
                    <a:pt x="100" y="171"/>
                  </a:moveTo>
                  <a:cubicBezTo>
                    <a:pt x="96" y="173"/>
                    <a:pt x="91" y="174"/>
                    <a:pt x="86" y="176"/>
                  </a:cubicBezTo>
                  <a:cubicBezTo>
                    <a:pt x="78" y="180"/>
                    <a:pt x="66" y="188"/>
                    <a:pt x="56" y="187"/>
                  </a:cubicBezTo>
                  <a:cubicBezTo>
                    <a:pt x="56" y="187"/>
                    <a:pt x="56" y="187"/>
                    <a:pt x="56" y="187"/>
                  </a:cubicBezTo>
                  <a:cubicBezTo>
                    <a:pt x="54" y="181"/>
                    <a:pt x="52" y="175"/>
                    <a:pt x="52" y="169"/>
                  </a:cubicBezTo>
                  <a:cubicBezTo>
                    <a:pt x="52" y="157"/>
                    <a:pt x="50" y="149"/>
                    <a:pt x="46" y="138"/>
                  </a:cubicBezTo>
                  <a:cubicBezTo>
                    <a:pt x="39" y="117"/>
                    <a:pt x="29" y="101"/>
                    <a:pt x="19" y="82"/>
                  </a:cubicBezTo>
                  <a:cubicBezTo>
                    <a:pt x="13" y="71"/>
                    <a:pt x="8" y="60"/>
                    <a:pt x="5" y="48"/>
                  </a:cubicBezTo>
                  <a:cubicBezTo>
                    <a:pt x="4" y="44"/>
                    <a:pt x="2" y="39"/>
                    <a:pt x="0" y="35"/>
                  </a:cubicBezTo>
                  <a:cubicBezTo>
                    <a:pt x="1" y="35"/>
                    <a:pt x="1" y="35"/>
                    <a:pt x="2" y="35"/>
                  </a:cubicBezTo>
                  <a:cubicBezTo>
                    <a:pt x="9" y="34"/>
                    <a:pt x="15" y="29"/>
                    <a:pt x="21" y="26"/>
                  </a:cubicBezTo>
                  <a:cubicBezTo>
                    <a:pt x="33" y="21"/>
                    <a:pt x="46" y="15"/>
                    <a:pt x="58" y="13"/>
                  </a:cubicBezTo>
                  <a:cubicBezTo>
                    <a:pt x="62" y="13"/>
                    <a:pt x="65" y="12"/>
                    <a:pt x="68" y="11"/>
                  </a:cubicBezTo>
                  <a:cubicBezTo>
                    <a:pt x="73" y="9"/>
                    <a:pt x="77" y="7"/>
                    <a:pt x="81" y="3"/>
                  </a:cubicBezTo>
                  <a:cubicBezTo>
                    <a:pt x="82" y="2"/>
                    <a:pt x="83" y="1"/>
                    <a:pt x="84" y="0"/>
                  </a:cubicBezTo>
                  <a:cubicBezTo>
                    <a:pt x="83" y="6"/>
                    <a:pt x="83" y="11"/>
                    <a:pt x="86" y="15"/>
                  </a:cubicBezTo>
                  <a:cubicBezTo>
                    <a:pt x="88" y="18"/>
                    <a:pt x="93" y="20"/>
                    <a:pt x="95" y="24"/>
                  </a:cubicBezTo>
                  <a:cubicBezTo>
                    <a:pt x="97" y="28"/>
                    <a:pt x="97" y="35"/>
                    <a:pt x="96" y="39"/>
                  </a:cubicBezTo>
                  <a:cubicBezTo>
                    <a:pt x="94" y="45"/>
                    <a:pt x="91" y="47"/>
                    <a:pt x="89" y="52"/>
                  </a:cubicBezTo>
                  <a:cubicBezTo>
                    <a:pt x="86" y="57"/>
                    <a:pt x="87" y="62"/>
                    <a:pt x="87" y="67"/>
                  </a:cubicBezTo>
                  <a:cubicBezTo>
                    <a:pt x="88" y="77"/>
                    <a:pt x="86" y="89"/>
                    <a:pt x="84" y="98"/>
                  </a:cubicBezTo>
                  <a:cubicBezTo>
                    <a:pt x="82" y="105"/>
                    <a:pt x="80" y="110"/>
                    <a:pt x="82" y="117"/>
                  </a:cubicBezTo>
                  <a:cubicBezTo>
                    <a:pt x="84" y="124"/>
                    <a:pt x="89" y="129"/>
                    <a:pt x="90" y="136"/>
                  </a:cubicBezTo>
                  <a:cubicBezTo>
                    <a:pt x="91" y="143"/>
                    <a:pt x="90" y="150"/>
                    <a:pt x="91" y="157"/>
                  </a:cubicBezTo>
                  <a:cubicBezTo>
                    <a:pt x="93" y="163"/>
                    <a:pt x="98" y="166"/>
                    <a:pt x="100" y="171"/>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84">
              <a:extLst>
                <a:ext uri="{FF2B5EF4-FFF2-40B4-BE49-F238E27FC236}">
                  <a16:creationId xmlns:a16="http://schemas.microsoft.com/office/drawing/2014/main" id="{700F3B9A-6F22-8F7A-27B9-3462337856AF}"/>
                </a:ext>
              </a:extLst>
            </p:cNvPr>
            <p:cNvSpPr>
              <a:spLocks/>
            </p:cNvSpPr>
            <p:nvPr/>
          </p:nvSpPr>
          <p:spPr bwMode="auto">
            <a:xfrm>
              <a:off x="3869" y="1369"/>
              <a:ext cx="457" cy="393"/>
            </a:xfrm>
            <a:custGeom>
              <a:avLst/>
              <a:gdLst>
                <a:gd name="T0" fmla="*/ 364 w 364"/>
                <a:gd name="T1" fmla="*/ 260 h 313"/>
                <a:gd name="T2" fmla="*/ 360 w 364"/>
                <a:gd name="T3" fmla="*/ 269 h 313"/>
                <a:gd name="T4" fmla="*/ 354 w 364"/>
                <a:gd name="T5" fmla="*/ 277 h 313"/>
                <a:gd name="T6" fmla="*/ 347 w 364"/>
                <a:gd name="T7" fmla="*/ 283 h 313"/>
                <a:gd name="T8" fmla="*/ 347 w 364"/>
                <a:gd name="T9" fmla="*/ 283 h 313"/>
                <a:gd name="T10" fmla="*/ 340 w 364"/>
                <a:gd name="T11" fmla="*/ 278 h 313"/>
                <a:gd name="T12" fmla="*/ 332 w 364"/>
                <a:gd name="T13" fmla="*/ 275 h 313"/>
                <a:gd name="T14" fmla="*/ 318 w 364"/>
                <a:gd name="T15" fmla="*/ 274 h 313"/>
                <a:gd name="T16" fmla="*/ 292 w 364"/>
                <a:gd name="T17" fmla="*/ 273 h 313"/>
                <a:gd name="T18" fmla="*/ 289 w 364"/>
                <a:gd name="T19" fmla="*/ 272 h 313"/>
                <a:gd name="T20" fmla="*/ 258 w 364"/>
                <a:gd name="T21" fmla="*/ 247 h 313"/>
                <a:gd name="T22" fmla="*/ 236 w 364"/>
                <a:gd name="T23" fmla="*/ 240 h 313"/>
                <a:gd name="T24" fmla="*/ 214 w 364"/>
                <a:gd name="T25" fmla="*/ 248 h 313"/>
                <a:gd name="T26" fmla="*/ 173 w 364"/>
                <a:gd name="T27" fmla="*/ 260 h 313"/>
                <a:gd name="T28" fmla="*/ 139 w 364"/>
                <a:gd name="T29" fmla="*/ 273 h 313"/>
                <a:gd name="T30" fmla="*/ 112 w 364"/>
                <a:gd name="T31" fmla="*/ 283 h 313"/>
                <a:gd name="T32" fmla="*/ 62 w 364"/>
                <a:gd name="T33" fmla="*/ 298 h 313"/>
                <a:gd name="T34" fmla="*/ 8 w 364"/>
                <a:gd name="T35" fmla="*/ 312 h 313"/>
                <a:gd name="T36" fmla="*/ 0 w 364"/>
                <a:gd name="T37" fmla="*/ 312 h 313"/>
                <a:gd name="T38" fmla="*/ 20 w 364"/>
                <a:gd name="T39" fmla="*/ 295 h 313"/>
                <a:gd name="T40" fmla="*/ 31 w 364"/>
                <a:gd name="T41" fmla="*/ 285 h 313"/>
                <a:gd name="T42" fmla="*/ 49 w 364"/>
                <a:gd name="T43" fmla="*/ 241 h 313"/>
                <a:gd name="T44" fmla="*/ 42 w 364"/>
                <a:gd name="T45" fmla="*/ 237 h 313"/>
                <a:gd name="T46" fmla="*/ 41 w 364"/>
                <a:gd name="T47" fmla="*/ 228 h 313"/>
                <a:gd name="T48" fmla="*/ 39 w 364"/>
                <a:gd name="T49" fmla="*/ 221 h 313"/>
                <a:gd name="T50" fmla="*/ 43 w 364"/>
                <a:gd name="T51" fmla="*/ 216 h 313"/>
                <a:gd name="T52" fmla="*/ 57 w 364"/>
                <a:gd name="T53" fmla="*/ 207 h 313"/>
                <a:gd name="T54" fmla="*/ 85 w 364"/>
                <a:gd name="T55" fmla="*/ 198 h 313"/>
                <a:gd name="T56" fmla="*/ 114 w 364"/>
                <a:gd name="T57" fmla="*/ 194 h 313"/>
                <a:gd name="T58" fmla="*/ 133 w 364"/>
                <a:gd name="T59" fmla="*/ 184 h 313"/>
                <a:gd name="T60" fmla="*/ 146 w 364"/>
                <a:gd name="T61" fmla="*/ 171 h 313"/>
                <a:gd name="T62" fmla="*/ 160 w 364"/>
                <a:gd name="T63" fmla="*/ 164 h 313"/>
                <a:gd name="T64" fmla="*/ 167 w 364"/>
                <a:gd name="T65" fmla="*/ 162 h 313"/>
                <a:gd name="T66" fmla="*/ 167 w 364"/>
                <a:gd name="T67" fmla="*/ 145 h 313"/>
                <a:gd name="T68" fmla="*/ 161 w 364"/>
                <a:gd name="T69" fmla="*/ 135 h 313"/>
                <a:gd name="T70" fmla="*/ 167 w 364"/>
                <a:gd name="T71" fmla="*/ 131 h 313"/>
                <a:gd name="T72" fmla="*/ 167 w 364"/>
                <a:gd name="T73" fmla="*/ 122 h 313"/>
                <a:gd name="T74" fmla="*/ 161 w 364"/>
                <a:gd name="T75" fmla="*/ 117 h 313"/>
                <a:gd name="T76" fmla="*/ 153 w 364"/>
                <a:gd name="T77" fmla="*/ 119 h 313"/>
                <a:gd name="T78" fmla="*/ 150 w 364"/>
                <a:gd name="T79" fmla="*/ 108 h 313"/>
                <a:gd name="T80" fmla="*/ 162 w 364"/>
                <a:gd name="T81" fmla="*/ 95 h 313"/>
                <a:gd name="T82" fmla="*/ 168 w 364"/>
                <a:gd name="T83" fmla="*/ 80 h 313"/>
                <a:gd name="T84" fmla="*/ 170 w 364"/>
                <a:gd name="T85" fmla="*/ 64 h 313"/>
                <a:gd name="T86" fmla="*/ 175 w 364"/>
                <a:gd name="T87" fmla="*/ 56 h 313"/>
                <a:gd name="T88" fmla="*/ 179 w 364"/>
                <a:gd name="T89" fmla="*/ 44 h 313"/>
                <a:gd name="T90" fmla="*/ 185 w 364"/>
                <a:gd name="T91" fmla="*/ 36 h 313"/>
                <a:gd name="T92" fmla="*/ 206 w 364"/>
                <a:gd name="T93" fmla="*/ 28 h 313"/>
                <a:gd name="T94" fmla="*/ 230 w 364"/>
                <a:gd name="T95" fmla="*/ 17 h 313"/>
                <a:gd name="T96" fmla="*/ 250 w 364"/>
                <a:gd name="T97" fmla="*/ 7 h 313"/>
                <a:gd name="T98" fmla="*/ 273 w 364"/>
                <a:gd name="T99" fmla="*/ 0 h 313"/>
                <a:gd name="T100" fmla="*/ 278 w 364"/>
                <a:gd name="T101" fmla="*/ 13 h 313"/>
                <a:gd name="T102" fmla="*/ 292 w 364"/>
                <a:gd name="T103" fmla="*/ 47 h 313"/>
                <a:gd name="T104" fmla="*/ 319 w 364"/>
                <a:gd name="T105" fmla="*/ 103 h 313"/>
                <a:gd name="T106" fmla="*/ 325 w 364"/>
                <a:gd name="T107" fmla="*/ 134 h 313"/>
                <a:gd name="T108" fmla="*/ 329 w 364"/>
                <a:gd name="T109" fmla="*/ 152 h 313"/>
                <a:gd name="T110" fmla="*/ 333 w 364"/>
                <a:gd name="T111" fmla="*/ 166 h 313"/>
                <a:gd name="T112" fmla="*/ 336 w 364"/>
                <a:gd name="T113" fmla="*/ 198 h 313"/>
                <a:gd name="T114" fmla="*/ 337 w 364"/>
                <a:gd name="T115" fmla="*/ 204 h 313"/>
                <a:gd name="T116" fmla="*/ 346 w 364"/>
                <a:gd name="T117" fmla="*/ 228 h 313"/>
                <a:gd name="T118" fmla="*/ 364 w 364"/>
                <a:gd name="T119" fmla="*/ 26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4" h="313">
                  <a:moveTo>
                    <a:pt x="364" y="260"/>
                  </a:moveTo>
                  <a:cubicBezTo>
                    <a:pt x="361" y="263"/>
                    <a:pt x="361" y="266"/>
                    <a:pt x="360" y="269"/>
                  </a:cubicBezTo>
                  <a:cubicBezTo>
                    <a:pt x="358" y="272"/>
                    <a:pt x="357" y="275"/>
                    <a:pt x="354" y="277"/>
                  </a:cubicBezTo>
                  <a:cubicBezTo>
                    <a:pt x="352" y="278"/>
                    <a:pt x="349" y="280"/>
                    <a:pt x="347" y="283"/>
                  </a:cubicBezTo>
                  <a:cubicBezTo>
                    <a:pt x="347" y="283"/>
                    <a:pt x="347" y="283"/>
                    <a:pt x="347" y="283"/>
                  </a:cubicBezTo>
                  <a:cubicBezTo>
                    <a:pt x="344" y="281"/>
                    <a:pt x="343" y="279"/>
                    <a:pt x="340" y="278"/>
                  </a:cubicBezTo>
                  <a:cubicBezTo>
                    <a:pt x="337" y="276"/>
                    <a:pt x="334" y="276"/>
                    <a:pt x="332" y="275"/>
                  </a:cubicBezTo>
                  <a:cubicBezTo>
                    <a:pt x="327" y="275"/>
                    <a:pt x="322" y="275"/>
                    <a:pt x="318" y="274"/>
                  </a:cubicBezTo>
                  <a:cubicBezTo>
                    <a:pt x="310" y="273"/>
                    <a:pt x="299" y="275"/>
                    <a:pt x="292" y="273"/>
                  </a:cubicBezTo>
                  <a:cubicBezTo>
                    <a:pt x="291" y="272"/>
                    <a:pt x="290" y="272"/>
                    <a:pt x="289" y="272"/>
                  </a:cubicBezTo>
                  <a:cubicBezTo>
                    <a:pt x="277" y="267"/>
                    <a:pt x="267" y="255"/>
                    <a:pt x="258" y="247"/>
                  </a:cubicBezTo>
                  <a:cubicBezTo>
                    <a:pt x="252" y="242"/>
                    <a:pt x="244" y="238"/>
                    <a:pt x="236" y="240"/>
                  </a:cubicBezTo>
                  <a:cubicBezTo>
                    <a:pt x="228" y="241"/>
                    <a:pt x="221" y="246"/>
                    <a:pt x="214" y="248"/>
                  </a:cubicBezTo>
                  <a:cubicBezTo>
                    <a:pt x="200" y="253"/>
                    <a:pt x="186" y="255"/>
                    <a:pt x="173" y="260"/>
                  </a:cubicBezTo>
                  <a:cubicBezTo>
                    <a:pt x="162" y="264"/>
                    <a:pt x="150" y="269"/>
                    <a:pt x="139" y="273"/>
                  </a:cubicBezTo>
                  <a:cubicBezTo>
                    <a:pt x="130" y="276"/>
                    <a:pt x="121" y="280"/>
                    <a:pt x="112" y="283"/>
                  </a:cubicBezTo>
                  <a:cubicBezTo>
                    <a:pt x="95" y="287"/>
                    <a:pt x="79" y="293"/>
                    <a:pt x="62" y="298"/>
                  </a:cubicBezTo>
                  <a:cubicBezTo>
                    <a:pt x="44" y="304"/>
                    <a:pt x="26" y="308"/>
                    <a:pt x="8" y="312"/>
                  </a:cubicBezTo>
                  <a:cubicBezTo>
                    <a:pt x="5" y="313"/>
                    <a:pt x="3" y="313"/>
                    <a:pt x="0" y="312"/>
                  </a:cubicBezTo>
                  <a:cubicBezTo>
                    <a:pt x="7" y="307"/>
                    <a:pt x="14" y="302"/>
                    <a:pt x="20" y="295"/>
                  </a:cubicBezTo>
                  <a:cubicBezTo>
                    <a:pt x="23" y="292"/>
                    <a:pt x="27" y="288"/>
                    <a:pt x="31" y="285"/>
                  </a:cubicBezTo>
                  <a:cubicBezTo>
                    <a:pt x="40" y="277"/>
                    <a:pt x="65" y="253"/>
                    <a:pt x="49" y="241"/>
                  </a:cubicBezTo>
                  <a:cubicBezTo>
                    <a:pt x="46" y="240"/>
                    <a:pt x="44" y="239"/>
                    <a:pt x="42" y="237"/>
                  </a:cubicBezTo>
                  <a:cubicBezTo>
                    <a:pt x="41" y="234"/>
                    <a:pt x="41" y="231"/>
                    <a:pt x="41" y="228"/>
                  </a:cubicBezTo>
                  <a:cubicBezTo>
                    <a:pt x="41" y="226"/>
                    <a:pt x="39" y="223"/>
                    <a:pt x="39" y="221"/>
                  </a:cubicBezTo>
                  <a:cubicBezTo>
                    <a:pt x="39" y="219"/>
                    <a:pt x="42" y="217"/>
                    <a:pt x="43" y="216"/>
                  </a:cubicBezTo>
                  <a:cubicBezTo>
                    <a:pt x="47" y="211"/>
                    <a:pt x="52" y="210"/>
                    <a:pt x="57" y="207"/>
                  </a:cubicBezTo>
                  <a:cubicBezTo>
                    <a:pt x="67" y="203"/>
                    <a:pt x="76" y="200"/>
                    <a:pt x="85" y="198"/>
                  </a:cubicBezTo>
                  <a:cubicBezTo>
                    <a:pt x="94" y="197"/>
                    <a:pt x="105" y="194"/>
                    <a:pt x="114" y="194"/>
                  </a:cubicBezTo>
                  <a:cubicBezTo>
                    <a:pt x="122" y="194"/>
                    <a:pt x="126" y="189"/>
                    <a:pt x="133" y="184"/>
                  </a:cubicBezTo>
                  <a:cubicBezTo>
                    <a:pt x="137" y="180"/>
                    <a:pt x="142" y="175"/>
                    <a:pt x="146" y="171"/>
                  </a:cubicBezTo>
                  <a:cubicBezTo>
                    <a:pt x="150" y="167"/>
                    <a:pt x="155" y="165"/>
                    <a:pt x="160" y="164"/>
                  </a:cubicBezTo>
                  <a:cubicBezTo>
                    <a:pt x="163" y="164"/>
                    <a:pt x="165" y="163"/>
                    <a:pt x="167" y="162"/>
                  </a:cubicBezTo>
                  <a:cubicBezTo>
                    <a:pt x="173" y="158"/>
                    <a:pt x="176" y="148"/>
                    <a:pt x="167" y="145"/>
                  </a:cubicBezTo>
                  <a:cubicBezTo>
                    <a:pt x="164" y="143"/>
                    <a:pt x="156" y="140"/>
                    <a:pt x="161" y="135"/>
                  </a:cubicBezTo>
                  <a:cubicBezTo>
                    <a:pt x="163" y="133"/>
                    <a:pt x="165" y="133"/>
                    <a:pt x="167" y="131"/>
                  </a:cubicBezTo>
                  <a:cubicBezTo>
                    <a:pt x="168" y="127"/>
                    <a:pt x="169" y="126"/>
                    <a:pt x="167" y="122"/>
                  </a:cubicBezTo>
                  <a:cubicBezTo>
                    <a:pt x="166" y="119"/>
                    <a:pt x="165" y="117"/>
                    <a:pt x="161" y="117"/>
                  </a:cubicBezTo>
                  <a:cubicBezTo>
                    <a:pt x="159" y="117"/>
                    <a:pt x="156" y="119"/>
                    <a:pt x="153" y="119"/>
                  </a:cubicBezTo>
                  <a:cubicBezTo>
                    <a:pt x="148" y="117"/>
                    <a:pt x="146" y="111"/>
                    <a:pt x="150" y="108"/>
                  </a:cubicBezTo>
                  <a:cubicBezTo>
                    <a:pt x="154" y="103"/>
                    <a:pt x="158" y="100"/>
                    <a:pt x="162" y="95"/>
                  </a:cubicBezTo>
                  <a:cubicBezTo>
                    <a:pt x="167" y="90"/>
                    <a:pt x="169" y="87"/>
                    <a:pt x="168" y="80"/>
                  </a:cubicBezTo>
                  <a:cubicBezTo>
                    <a:pt x="168" y="74"/>
                    <a:pt x="166" y="70"/>
                    <a:pt x="170" y="64"/>
                  </a:cubicBezTo>
                  <a:cubicBezTo>
                    <a:pt x="171" y="61"/>
                    <a:pt x="173" y="59"/>
                    <a:pt x="175" y="56"/>
                  </a:cubicBezTo>
                  <a:cubicBezTo>
                    <a:pt x="177" y="52"/>
                    <a:pt x="177" y="48"/>
                    <a:pt x="179" y="44"/>
                  </a:cubicBezTo>
                  <a:cubicBezTo>
                    <a:pt x="181" y="41"/>
                    <a:pt x="182" y="38"/>
                    <a:pt x="185" y="36"/>
                  </a:cubicBezTo>
                  <a:cubicBezTo>
                    <a:pt x="192" y="33"/>
                    <a:pt x="200" y="31"/>
                    <a:pt x="206" y="28"/>
                  </a:cubicBezTo>
                  <a:cubicBezTo>
                    <a:pt x="214" y="25"/>
                    <a:pt x="222" y="21"/>
                    <a:pt x="230" y="17"/>
                  </a:cubicBezTo>
                  <a:cubicBezTo>
                    <a:pt x="237" y="14"/>
                    <a:pt x="243" y="9"/>
                    <a:pt x="250" y="7"/>
                  </a:cubicBezTo>
                  <a:cubicBezTo>
                    <a:pt x="258" y="4"/>
                    <a:pt x="265" y="1"/>
                    <a:pt x="273" y="0"/>
                  </a:cubicBezTo>
                  <a:cubicBezTo>
                    <a:pt x="275" y="4"/>
                    <a:pt x="277" y="9"/>
                    <a:pt x="278" y="13"/>
                  </a:cubicBezTo>
                  <a:cubicBezTo>
                    <a:pt x="281" y="25"/>
                    <a:pt x="286" y="36"/>
                    <a:pt x="292" y="47"/>
                  </a:cubicBezTo>
                  <a:cubicBezTo>
                    <a:pt x="302" y="66"/>
                    <a:pt x="312" y="82"/>
                    <a:pt x="319" y="103"/>
                  </a:cubicBezTo>
                  <a:cubicBezTo>
                    <a:pt x="323" y="114"/>
                    <a:pt x="325" y="122"/>
                    <a:pt x="325" y="134"/>
                  </a:cubicBezTo>
                  <a:cubicBezTo>
                    <a:pt x="325" y="140"/>
                    <a:pt x="327" y="146"/>
                    <a:pt x="329" y="152"/>
                  </a:cubicBezTo>
                  <a:cubicBezTo>
                    <a:pt x="330" y="156"/>
                    <a:pt x="332" y="161"/>
                    <a:pt x="333" y="166"/>
                  </a:cubicBezTo>
                  <a:cubicBezTo>
                    <a:pt x="336" y="176"/>
                    <a:pt x="335" y="186"/>
                    <a:pt x="336" y="198"/>
                  </a:cubicBezTo>
                  <a:cubicBezTo>
                    <a:pt x="337" y="200"/>
                    <a:pt x="337" y="202"/>
                    <a:pt x="337" y="204"/>
                  </a:cubicBezTo>
                  <a:cubicBezTo>
                    <a:pt x="339" y="212"/>
                    <a:pt x="343" y="220"/>
                    <a:pt x="346" y="228"/>
                  </a:cubicBezTo>
                  <a:cubicBezTo>
                    <a:pt x="350" y="239"/>
                    <a:pt x="356" y="251"/>
                    <a:pt x="364" y="260"/>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85">
              <a:extLst>
                <a:ext uri="{FF2B5EF4-FFF2-40B4-BE49-F238E27FC236}">
                  <a16:creationId xmlns:a16="http://schemas.microsoft.com/office/drawing/2014/main" id="{3AD6E3DA-8E94-6F18-8DEF-2C97F61C8C0C}"/>
                </a:ext>
              </a:extLst>
            </p:cNvPr>
            <p:cNvSpPr>
              <a:spLocks/>
            </p:cNvSpPr>
            <p:nvPr/>
          </p:nvSpPr>
          <p:spPr bwMode="auto">
            <a:xfrm>
              <a:off x="4213" y="1710"/>
              <a:ext cx="106" cy="208"/>
            </a:xfrm>
            <a:custGeom>
              <a:avLst/>
              <a:gdLst>
                <a:gd name="T0" fmla="*/ 81 w 85"/>
                <a:gd name="T1" fmla="*/ 59 h 166"/>
                <a:gd name="T2" fmla="*/ 82 w 85"/>
                <a:gd name="T3" fmla="*/ 76 h 166"/>
                <a:gd name="T4" fmla="*/ 75 w 85"/>
                <a:gd name="T5" fmla="*/ 99 h 166"/>
                <a:gd name="T6" fmla="*/ 75 w 85"/>
                <a:gd name="T7" fmla="*/ 104 h 166"/>
                <a:gd name="T8" fmla="*/ 72 w 85"/>
                <a:gd name="T9" fmla="*/ 108 h 166"/>
                <a:gd name="T10" fmla="*/ 71 w 85"/>
                <a:gd name="T11" fmla="*/ 126 h 166"/>
                <a:gd name="T12" fmla="*/ 64 w 85"/>
                <a:gd name="T13" fmla="*/ 140 h 166"/>
                <a:gd name="T14" fmla="*/ 62 w 85"/>
                <a:gd name="T15" fmla="*/ 159 h 166"/>
                <a:gd name="T16" fmla="*/ 56 w 85"/>
                <a:gd name="T17" fmla="*/ 166 h 166"/>
                <a:gd name="T18" fmla="*/ 49 w 85"/>
                <a:gd name="T19" fmla="*/ 160 h 166"/>
                <a:gd name="T20" fmla="*/ 49 w 85"/>
                <a:gd name="T21" fmla="*/ 149 h 166"/>
                <a:gd name="T22" fmla="*/ 32 w 85"/>
                <a:gd name="T23" fmla="*/ 145 h 166"/>
                <a:gd name="T24" fmla="*/ 25 w 85"/>
                <a:gd name="T25" fmla="*/ 139 h 166"/>
                <a:gd name="T26" fmla="*/ 19 w 85"/>
                <a:gd name="T27" fmla="*/ 140 h 166"/>
                <a:gd name="T28" fmla="*/ 13 w 85"/>
                <a:gd name="T29" fmla="*/ 132 h 166"/>
                <a:gd name="T30" fmla="*/ 18 w 85"/>
                <a:gd name="T31" fmla="*/ 116 h 166"/>
                <a:gd name="T32" fmla="*/ 28 w 85"/>
                <a:gd name="T33" fmla="*/ 104 h 166"/>
                <a:gd name="T34" fmla="*/ 32 w 85"/>
                <a:gd name="T35" fmla="*/ 72 h 166"/>
                <a:gd name="T36" fmla="*/ 11 w 85"/>
                <a:gd name="T37" fmla="*/ 62 h 166"/>
                <a:gd name="T38" fmla="*/ 5 w 85"/>
                <a:gd name="T39" fmla="*/ 39 h 166"/>
                <a:gd name="T40" fmla="*/ 1 w 85"/>
                <a:gd name="T41" fmla="*/ 29 h 166"/>
                <a:gd name="T42" fmla="*/ 7 w 85"/>
                <a:gd name="T43" fmla="*/ 21 h 166"/>
                <a:gd name="T44" fmla="*/ 13 w 85"/>
                <a:gd name="T45" fmla="*/ 11 h 166"/>
                <a:gd name="T46" fmla="*/ 15 w 85"/>
                <a:gd name="T47" fmla="*/ 0 h 166"/>
                <a:gd name="T48" fmla="*/ 15 w 85"/>
                <a:gd name="T49" fmla="*/ 0 h 166"/>
                <a:gd name="T50" fmla="*/ 18 w 85"/>
                <a:gd name="T51" fmla="*/ 1 h 166"/>
                <a:gd name="T52" fmla="*/ 44 w 85"/>
                <a:gd name="T53" fmla="*/ 2 h 166"/>
                <a:gd name="T54" fmla="*/ 58 w 85"/>
                <a:gd name="T55" fmla="*/ 3 h 166"/>
                <a:gd name="T56" fmla="*/ 66 w 85"/>
                <a:gd name="T57" fmla="*/ 6 h 166"/>
                <a:gd name="T58" fmla="*/ 73 w 85"/>
                <a:gd name="T59" fmla="*/ 11 h 166"/>
                <a:gd name="T60" fmla="*/ 73 w 85"/>
                <a:gd name="T61" fmla="*/ 11 h 166"/>
                <a:gd name="T62" fmla="*/ 72 w 85"/>
                <a:gd name="T63" fmla="*/ 12 h 166"/>
                <a:gd name="T64" fmla="*/ 68 w 85"/>
                <a:gd name="T65" fmla="*/ 52 h 166"/>
                <a:gd name="T66" fmla="*/ 81 w 85"/>
                <a:gd name="T67" fmla="*/ 5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166">
                  <a:moveTo>
                    <a:pt x="81" y="59"/>
                  </a:moveTo>
                  <a:cubicBezTo>
                    <a:pt x="85" y="63"/>
                    <a:pt x="83" y="70"/>
                    <a:pt x="82" y="76"/>
                  </a:cubicBezTo>
                  <a:cubicBezTo>
                    <a:pt x="81" y="84"/>
                    <a:pt x="75" y="91"/>
                    <a:pt x="75" y="99"/>
                  </a:cubicBezTo>
                  <a:cubicBezTo>
                    <a:pt x="75" y="100"/>
                    <a:pt x="76" y="102"/>
                    <a:pt x="75" y="104"/>
                  </a:cubicBezTo>
                  <a:cubicBezTo>
                    <a:pt x="75" y="106"/>
                    <a:pt x="74" y="106"/>
                    <a:pt x="72" y="108"/>
                  </a:cubicBezTo>
                  <a:cubicBezTo>
                    <a:pt x="69" y="113"/>
                    <a:pt x="71" y="120"/>
                    <a:pt x="71" y="126"/>
                  </a:cubicBezTo>
                  <a:cubicBezTo>
                    <a:pt x="71" y="132"/>
                    <a:pt x="66" y="135"/>
                    <a:pt x="64" y="140"/>
                  </a:cubicBezTo>
                  <a:cubicBezTo>
                    <a:pt x="62" y="146"/>
                    <a:pt x="63" y="153"/>
                    <a:pt x="62" y="159"/>
                  </a:cubicBezTo>
                  <a:cubicBezTo>
                    <a:pt x="62" y="164"/>
                    <a:pt x="61" y="166"/>
                    <a:pt x="56" y="166"/>
                  </a:cubicBezTo>
                  <a:cubicBezTo>
                    <a:pt x="52" y="166"/>
                    <a:pt x="49" y="163"/>
                    <a:pt x="49" y="160"/>
                  </a:cubicBezTo>
                  <a:cubicBezTo>
                    <a:pt x="49" y="156"/>
                    <a:pt x="52" y="152"/>
                    <a:pt x="49" y="149"/>
                  </a:cubicBezTo>
                  <a:cubicBezTo>
                    <a:pt x="45" y="144"/>
                    <a:pt x="37" y="147"/>
                    <a:pt x="32" y="145"/>
                  </a:cubicBezTo>
                  <a:cubicBezTo>
                    <a:pt x="29" y="144"/>
                    <a:pt x="27" y="141"/>
                    <a:pt x="25" y="139"/>
                  </a:cubicBezTo>
                  <a:cubicBezTo>
                    <a:pt x="21" y="137"/>
                    <a:pt x="20" y="138"/>
                    <a:pt x="19" y="140"/>
                  </a:cubicBezTo>
                  <a:cubicBezTo>
                    <a:pt x="16" y="137"/>
                    <a:pt x="15" y="134"/>
                    <a:pt x="13" y="132"/>
                  </a:cubicBezTo>
                  <a:cubicBezTo>
                    <a:pt x="14" y="126"/>
                    <a:pt x="15" y="121"/>
                    <a:pt x="18" y="116"/>
                  </a:cubicBezTo>
                  <a:cubicBezTo>
                    <a:pt x="21" y="111"/>
                    <a:pt x="24" y="108"/>
                    <a:pt x="28" y="104"/>
                  </a:cubicBezTo>
                  <a:cubicBezTo>
                    <a:pt x="35" y="97"/>
                    <a:pt x="41" y="79"/>
                    <a:pt x="32" y="72"/>
                  </a:cubicBezTo>
                  <a:cubicBezTo>
                    <a:pt x="26" y="66"/>
                    <a:pt x="17" y="68"/>
                    <a:pt x="11" y="62"/>
                  </a:cubicBezTo>
                  <a:cubicBezTo>
                    <a:pt x="6" y="56"/>
                    <a:pt x="8" y="46"/>
                    <a:pt x="5" y="39"/>
                  </a:cubicBezTo>
                  <a:cubicBezTo>
                    <a:pt x="3" y="35"/>
                    <a:pt x="0" y="33"/>
                    <a:pt x="1" y="29"/>
                  </a:cubicBezTo>
                  <a:cubicBezTo>
                    <a:pt x="1" y="25"/>
                    <a:pt x="5" y="23"/>
                    <a:pt x="7" y="21"/>
                  </a:cubicBezTo>
                  <a:cubicBezTo>
                    <a:pt x="9" y="18"/>
                    <a:pt x="11" y="14"/>
                    <a:pt x="13" y="11"/>
                  </a:cubicBezTo>
                  <a:cubicBezTo>
                    <a:pt x="14" y="8"/>
                    <a:pt x="13" y="3"/>
                    <a:pt x="15" y="0"/>
                  </a:cubicBezTo>
                  <a:cubicBezTo>
                    <a:pt x="15" y="0"/>
                    <a:pt x="15" y="0"/>
                    <a:pt x="15" y="0"/>
                  </a:cubicBezTo>
                  <a:cubicBezTo>
                    <a:pt x="16" y="0"/>
                    <a:pt x="17" y="0"/>
                    <a:pt x="18" y="1"/>
                  </a:cubicBezTo>
                  <a:cubicBezTo>
                    <a:pt x="25" y="3"/>
                    <a:pt x="36" y="1"/>
                    <a:pt x="44" y="2"/>
                  </a:cubicBezTo>
                  <a:cubicBezTo>
                    <a:pt x="48" y="3"/>
                    <a:pt x="53" y="3"/>
                    <a:pt x="58" y="3"/>
                  </a:cubicBezTo>
                  <a:cubicBezTo>
                    <a:pt x="60" y="4"/>
                    <a:pt x="63" y="4"/>
                    <a:pt x="66" y="6"/>
                  </a:cubicBezTo>
                  <a:cubicBezTo>
                    <a:pt x="69" y="7"/>
                    <a:pt x="70" y="9"/>
                    <a:pt x="73" y="11"/>
                  </a:cubicBezTo>
                  <a:cubicBezTo>
                    <a:pt x="73" y="11"/>
                    <a:pt x="73" y="11"/>
                    <a:pt x="73" y="11"/>
                  </a:cubicBezTo>
                  <a:cubicBezTo>
                    <a:pt x="73" y="11"/>
                    <a:pt x="72" y="11"/>
                    <a:pt x="72" y="12"/>
                  </a:cubicBezTo>
                  <a:cubicBezTo>
                    <a:pt x="66" y="19"/>
                    <a:pt x="51" y="48"/>
                    <a:pt x="68" y="52"/>
                  </a:cubicBezTo>
                  <a:cubicBezTo>
                    <a:pt x="73" y="53"/>
                    <a:pt x="78" y="55"/>
                    <a:pt x="81" y="59"/>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86">
              <a:extLst>
                <a:ext uri="{FF2B5EF4-FFF2-40B4-BE49-F238E27FC236}">
                  <a16:creationId xmlns:a16="http://schemas.microsoft.com/office/drawing/2014/main" id="{6B58D121-4798-3EF8-9ACC-95CC9F14433C}"/>
                </a:ext>
              </a:extLst>
            </p:cNvPr>
            <p:cNvSpPr>
              <a:spLocks/>
            </p:cNvSpPr>
            <p:nvPr/>
          </p:nvSpPr>
          <p:spPr bwMode="auto">
            <a:xfrm>
              <a:off x="3706" y="2132"/>
              <a:ext cx="618" cy="328"/>
            </a:xfrm>
            <a:custGeom>
              <a:avLst/>
              <a:gdLst>
                <a:gd name="T0" fmla="*/ 484 w 493"/>
                <a:gd name="T1" fmla="*/ 44 h 262"/>
                <a:gd name="T2" fmla="*/ 462 w 493"/>
                <a:gd name="T3" fmla="*/ 16 h 262"/>
                <a:gd name="T4" fmla="*/ 453 w 493"/>
                <a:gd name="T5" fmla="*/ 8 h 262"/>
                <a:gd name="T6" fmla="*/ 462 w 493"/>
                <a:gd name="T7" fmla="*/ 22 h 262"/>
                <a:gd name="T8" fmla="*/ 451 w 493"/>
                <a:gd name="T9" fmla="*/ 37 h 262"/>
                <a:gd name="T10" fmla="*/ 444 w 493"/>
                <a:gd name="T11" fmla="*/ 41 h 262"/>
                <a:gd name="T12" fmla="*/ 418 w 493"/>
                <a:gd name="T13" fmla="*/ 44 h 262"/>
                <a:gd name="T14" fmla="*/ 453 w 493"/>
                <a:gd name="T15" fmla="*/ 56 h 262"/>
                <a:gd name="T16" fmla="*/ 466 w 493"/>
                <a:gd name="T17" fmla="*/ 55 h 262"/>
                <a:gd name="T18" fmla="*/ 480 w 493"/>
                <a:gd name="T19" fmla="*/ 52 h 262"/>
                <a:gd name="T20" fmla="*/ 479 w 493"/>
                <a:gd name="T21" fmla="*/ 75 h 262"/>
                <a:gd name="T22" fmla="*/ 453 w 493"/>
                <a:gd name="T23" fmla="*/ 96 h 262"/>
                <a:gd name="T24" fmla="*/ 442 w 493"/>
                <a:gd name="T25" fmla="*/ 95 h 262"/>
                <a:gd name="T26" fmla="*/ 422 w 493"/>
                <a:gd name="T27" fmla="*/ 108 h 262"/>
                <a:gd name="T28" fmla="*/ 445 w 493"/>
                <a:gd name="T29" fmla="*/ 111 h 262"/>
                <a:gd name="T30" fmla="*/ 444 w 493"/>
                <a:gd name="T31" fmla="*/ 123 h 262"/>
                <a:gd name="T32" fmla="*/ 424 w 493"/>
                <a:gd name="T33" fmla="*/ 132 h 262"/>
                <a:gd name="T34" fmla="*/ 434 w 493"/>
                <a:gd name="T35" fmla="*/ 139 h 262"/>
                <a:gd name="T36" fmla="*/ 463 w 493"/>
                <a:gd name="T37" fmla="*/ 127 h 262"/>
                <a:gd name="T38" fmla="*/ 427 w 493"/>
                <a:gd name="T39" fmla="*/ 162 h 262"/>
                <a:gd name="T40" fmla="*/ 402 w 493"/>
                <a:gd name="T41" fmla="*/ 192 h 262"/>
                <a:gd name="T42" fmla="*/ 393 w 493"/>
                <a:gd name="T43" fmla="*/ 220 h 262"/>
                <a:gd name="T44" fmla="*/ 363 w 493"/>
                <a:gd name="T45" fmla="*/ 243 h 262"/>
                <a:gd name="T46" fmla="*/ 331 w 493"/>
                <a:gd name="T47" fmla="*/ 234 h 262"/>
                <a:gd name="T48" fmla="*/ 299 w 493"/>
                <a:gd name="T49" fmla="*/ 214 h 262"/>
                <a:gd name="T50" fmla="*/ 257 w 493"/>
                <a:gd name="T51" fmla="*/ 204 h 262"/>
                <a:gd name="T52" fmla="*/ 206 w 493"/>
                <a:gd name="T53" fmla="*/ 211 h 262"/>
                <a:gd name="T54" fmla="*/ 164 w 493"/>
                <a:gd name="T55" fmla="*/ 207 h 262"/>
                <a:gd name="T56" fmla="*/ 132 w 493"/>
                <a:gd name="T57" fmla="*/ 213 h 262"/>
                <a:gd name="T58" fmla="*/ 94 w 493"/>
                <a:gd name="T59" fmla="*/ 231 h 262"/>
                <a:gd name="T60" fmla="*/ 73 w 493"/>
                <a:gd name="T61" fmla="*/ 244 h 262"/>
                <a:gd name="T62" fmla="*/ 61 w 493"/>
                <a:gd name="T63" fmla="*/ 246 h 262"/>
                <a:gd name="T64" fmla="*/ 19 w 493"/>
                <a:gd name="T65" fmla="*/ 258 h 262"/>
                <a:gd name="T66" fmla="*/ 1 w 493"/>
                <a:gd name="T67" fmla="*/ 246 h 262"/>
                <a:gd name="T68" fmla="*/ 27 w 493"/>
                <a:gd name="T69" fmla="*/ 216 h 262"/>
                <a:gd name="T70" fmla="*/ 75 w 493"/>
                <a:gd name="T71" fmla="*/ 167 h 262"/>
                <a:gd name="T72" fmla="*/ 111 w 493"/>
                <a:gd name="T73" fmla="*/ 143 h 262"/>
                <a:gd name="T74" fmla="*/ 136 w 493"/>
                <a:gd name="T75" fmla="*/ 105 h 262"/>
                <a:gd name="T76" fmla="*/ 249 w 493"/>
                <a:gd name="T77" fmla="*/ 72 h 262"/>
                <a:gd name="T78" fmla="*/ 404 w 493"/>
                <a:gd name="T79" fmla="*/ 18 h 262"/>
                <a:gd name="T80" fmla="*/ 455 w 493"/>
                <a:gd name="T81" fmla="*/ 0 h 262"/>
                <a:gd name="T82" fmla="*/ 463 w 493"/>
                <a:gd name="T83" fmla="*/ 7 h 262"/>
                <a:gd name="T84" fmla="*/ 481 w 493"/>
                <a:gd name="T85" fmla="*/ 3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3" h="262">
                  <a:moveTo>
                    <a:pt x="481" y="32"/>
                  </a:moveTo>
                  <a:cubicBezTo>
                    <a:pt x="482" y="34"/>
                    <a:pt x="493" y="45"/>
                    <a:pt x="484" y="44"/>
                  </a:cubicBezTo>
                  <a:cubicBezTo>
                    <a:pt x="480" y="43"/>
                    <a:pt x="476" y="37"/>
                    <a:pt x="474" y="34"/>
                  </a:cubicBezTo>
                  <a:cubicBezTo>
                    <a:pt x="470" y="28"/>
                    <a:pt x="466" y="22"/>
                    <a:pt x="462" y="16"/>
                  </a:cubicBezTo>
                  <a:cubicBezTo>
                    <a:pt x="461" y="14"/>
                    <a:pt x="459" y="11"/>
                    <a:pt x="457" y="9"/>
                  </a:cubicBezTo>
                  <a:cubicBezTo>
                    <a:pt x="456" y="7"/>
                    <a:pt x="452" y="2"/>
                    <a:pt x="453" y="8"/>
                  </a:cubicBezTo>
                  <a:cubicBezTo>
                    <a:pt x="453" y="10"/>
                    <a:pt x="456" y="13"/>
                    <a:pt x="457" y="15"/>
                  </a:cubicBezTo>
                  <a:cubicBezTo>
                    <a:pt x="459" y="17"/>
                    <a:pt x="461" y="19"/>
                    <a:pt x="462" y="22"/>
                  </a:cubicBezTo>
                  <a:cubicBezTo>
                    <a:pt x="463" y="26"/>
                    <a:pt x="464" y="33"/>
                    <a:pt x="459" y="35"/>
                  </a:cubicBezTo>
                  <a:cubicBezTo>
                    <a:pt x="457" y="36"/>
                    <a:pt x="454" y="36"/>
                    <a:pt x="451" y="37"/>
                  </a:cubicBezTo>
                  <a:cubicBezTo>
                    <a:pt x="450" y="38"/>
                    <a:pt x="449" y="39"/>
                    <a:pt x="448" y="40"/>
                  </a:cubicBezTo>
                  <a:cubicBezTo>
                    <a:pt x="447" y="41"/>
                    <a:pt x="445" y="41"/>
                    <a:pt x="444" y="41"/>
                  </a:cubicBezTo>
                  <a:cubicBezTo>
                    <a:pt x="439" y="44"/>
                    <a:pt x="437" y="51"/>
                    <a:pt x="431" y="50"/>
                  </a:cubicBezTo>
                  <a:cubicBezTo>
                    <a:pt x="426" y="48"/>
                    <a:pt x="423" y="38"/>
                    <a:pt x="418" y="44"/>
                  </a:cubicBezTo>
                  <a:cubicBezTo>
                    <a:pt x="414" y="48"/>
                    <a:pt x="420" y="55"/>
                    <a:pt x="423" y="58"/>
                  </a:cubicBezTo>
                  <a:cubicBezTo>
                    <a:pt x="432" y="68"/>
                    <a:pt x="442" y="53"/>
                    <a:pt x="453" y="56"/>
                  </a:cubicBezTo>
                  <a:cubicBezTo>
                    <a:pt x="455" y="56"/>
                    <a:pt x="457" y="59"/>
                    <a:pt x="460" y="59"/>
                  </a:cubicBezTo>
                  <a:cubicBezTo>
                    <a:pt x="463" y="59"/>
                    <a:pt x="465" y="58"/>
                    <a:pt x="466" y="55"/>
                  </a:cubicBezTo>
                  <a:cubicBezTo>
                    <a:pt x="468" y="50"/>
                    <a:pt x="468" y="42"/>
                    <a:pt x="476" y="46"/>
                  </a:cubicBezTo>
                  <a:cubicBezTo>
                    <a:pt x="479" y="47"/>
                    <a:pt x="479" y="50"/>
                    <a:pt x="480" y="52"/>
                  </a:cubicBezTo>
                  <a:cubicBezTo>
                    <a:pt x="480" y="55"/>
                    <a:pt x="482" y="57"/>
                    <a:pt x="482" y="60"/>
                  </a:cubicBezTo>
                  <a:cubicBezTo>
                    <a:pt x="484" y="66"/>
                    <a:pt x="483" y="70"/>
                    <a:pt x="479" y="75"/>
                  </a:cubicBezTo>
                  <a:cubicBezTo>
                    <a:pt x="474" y="81"/>
                    <a:pt x="471" y="89"/>
                    <a:pt x="465" y="94"/>
                  </a:cubicBezTo>
                  <a:cubicBezTo>
                    <a:pt x="461" y="96"/>
                    <a:pt x="457" y="98"/>
                    <a:pt x="453" y="96"/>
                  </a:cubicBezTo>
                  <a:cubicBezTo>
                    <a:pt x="451" y="95"/>
                    <a:pt x="451" y="93"/>
                    <a:pt x="448" y="93"/>
                  </a:cubicBezTo>
                  <a:cubicBezTo>
                    <a:pt x="446" y="93"/>
                    <a:pt x="444" y="94"/>
                    <a:pt x="442" y="95"/>
                  </a:cubicBezTo>
                  <a:cubicBezTo>
                    <a:pt x="439" y="98"/>
                    <a:pt x="440" y="102"/>
                    <a:pt x="437" y="104"/>
                  </a:cubicBezTo>
                  <a:cubicBezTo>
                    <a:pt x="433" y="106"/>
                    <a:pt x="420" y="101"/>
                    <a:pt x="422" y="108"/>
                  </a:cubicBezTo>
                  <a:cubicBezTo>
                    <a:pt x="423" y="114"/>
                    <a:pt x="433" y="110"/>
                    <a:pt x="436" y="110"/>
                  </a:cubicBezTo>
                  <a:cubicBezTo>
                    <a:pt x="439" y="109"/>
                    <a:pt x="442" y="110"/>
                    <a:pt x="445" y="111"/>
                  </a:cubicBezTo>
                  <a:cubicBezTo>
                    <a:pt x="448" y="112"/>
                    <a:pt x="449" y="111"/>
                    <a:pt x="449" y="115"/>
                  </a:cubicBezTo>
                  <a:cubicBezTo>
                    <a:pt x="448" y="118"/>
                    <a:pt x="446" y="120"/>
                    <a:pt x="444" y="123"/>
                  </a:cubicBezTo>
                  <a:cubicBezTo>
                    <a:pt x="443" y="126"/>
                    <a:pt x="444" y="128"/>
                    <a:pt x="441" y="130"/>
                  </a:cubicBezTo>
                  <a:cubicBezTo>
                    <a:pt x="436" y="134"/>
                    <a:pt x="428" y="127"/>
                    <a:pt x="424" y="132"/>
                  </a:cubicBezTo>
                  <a:cubicBezTo>
                    <a:pt x="422" y="134"/>
                    <a:pt x="424" y="137"/>
                    <a:pt x="426" y="139"/>
                  </a:cubicBezTo>
                  <a:cubicBezTo>
                    <a:pt x="428" y="140"/>
                    <a:pt x="432" y="139"/>
                    <a:pt x="434" y="139"/>
                  </a:cubicBezTo>
                  <a:cubicBezTo>
                    <a:pt x="440" y="138"/>
                    <a:pt x="445" y="134"/>
                    <a:pt x="450" y="130"/>
                  </a:cubicBezTo>
                  <a:cubicBezTo>
                    <a:pt x="454" y="127"/>
                    <a:pt x="459" y="119"/>
                    <a:pt x="463" y="127"/>
                  </a:cubicBezTo>
                  <a:cubicBezTo>
                    <a:pt x="469" y="137"/>
                    <a:pt x="452" y="147"/>
                    <a:pt x="446" y="151"/>
                  </a:cubicBezTo>
                  <a:cubicBezTo>
                    <a:pt x="439" y="155"/>
                    <a:pt x="432" y="156"/>
                    <a:pt x="427" y="162"/>
                  </a:cubicBezTo>
                  <a:cubicBezTo>
                    <a:pt x="422" y="166"/>
                    <a:pt x="417" y="170"/>
                    <a:pt x="413" y="176"/>
                  </a:cubicBezTo>
                  <a:cubicBezTo>
                    <a:pt x="409" y="181"/>
                    <a:pt x="404" y="185"/>
                    <a:pt x="402" y="192"/>
                  </a:cubicBezTo>
                  <a:cubicBezTo>
                    <a:pt x="400" y="198"/>
                    <a:pt x="398" y="204"/>
                    <a:pt x="397" y="210"/>
                  </a:cubicBezTo>
                  <a:cubicBezTo>
                    <a:pt x="396" y="214"/>
                    <a:pt x="395" y="217"/>
                    <a:pt x="393" y="220"/>
                  </a:cubicBezTo>
                  <a:cubicBezTo>
                    <a:pt x="390" y="226"/>
                    <a:pt x="386" y="232"/>
                    <a:pt x="380" y="235"/>
                  </a:cubicBezTo>
                  <a:cubicBezTo>
                    <a:pt x="375" y="238"/>
                    <a:pt x="368" y="239"/>
                    <a:pt x="363" y="243"/>
                  </a:cubicBezTo>
                  <a:cubicBezTo>
                    <a:pt x="360" y="244"/>
                    <a:pt x="358" y="246"/>
                    <a:pt x="356" y="249"/>
                  </a:cubicBezTo>
                  <a:cubicBezTo>
                    <a:pt x="348" y="243"/>
                    <a:pt x="339" y="240"/>
                    <a:pt x="331" y="234"/>
                  </a:cubicBezTo>
                  <a:cubicBezTo>
                    <a:pt x="327" y="230"/>
                    <a:pt x="323" y="226"/>
                    <a:pt x="317" y="223"/>
                  </a:cubicBezTo>
                  <a:cubicBezTo>
                    <a:pt x="311" y="220"/>
                    <a:pt x="305" y="218"/>
                    <a:pt x="299" y="214"/>
                  </a:cubicBezTo>
                  <a:cubicBezTo>
                    <a:pt x="293" y="210"/>
                    <a:pt x="289" y="201"/>
                    <a:pt x="282" y="198"/>
                  </a:cubicBezTo>
                  <a:cubicBezTo>
                    <a:pt x="274" y="195"/>
                    <a:pt x="264" y="201"/>
                    <a:pt x="257" y="204"/>
                  </a:cubicBezTo>
                  <a:cubicBezTo>
                    <a:pt x="248" y="208"/>
                    <a:pt x="240" y="212"/>
                    <a:pt x="231" y="213"/>
                  </a:cubicBezTo>
                  <a:cubicBezTo>
                    <a:pt x="222" y="214"/>
                    <a:pt x="213" y="216"/>
                    <a:pt x="206" y="211"/>
                  </a:cubicBezTo>
                  <a:cubicBezTo>
                    <a:pt x="198" y="206"/>
                    <a:pt x="188" y="202"/>
                    <a:pt x="178" y="203"/>
                  </a:cubicBezTo>
                  <a:cubicBezTo>
                    <a:pt x="173" y="204"/>
                    <a:pt x="169" y="206"/>
                    <a:pt x="164" y="207"/>
                  </a:cubicBezTo>
                  <a:cubicBezTo>
                    <a:pt x="159" y="207"/>
                    <a:pt x="154" y="207"/>
                    <a:pt x="148" y="208"/>
                  </a:cubicBezTo>
                  <a:cubicBezTo>
                    <a:pt x="142" y="209"/>
                    <a:pt x="137" y="212"/>
                    <a:pt x="132" y="213"/>
                  </a:cubicBezTo>
                  <a:cubicBezTo>
                    <a:pt x="124" y="215"/>
                    <a:pt x="118" y="219"/>
                    <a:pt x="110" y="220"/>
                  </a:cubicBezTo>
                  <a:cubicBezTo>
                    <a:pt x="103" y="222"/>
                    <a:pt x="100" y="228"/>
                    <a:pt x="94" y="231"/>
                  </a:cubicBezTo>
                  <a:cubicBezTo>
                    <a:pt x="88" y="234"/>
                    <a:pt x="80" y="237"/>
                    <a:pt x="74" y="242"/>
                  </a:cubicBezTo>
                  <a:cubicBezTo>
                    <a:pt x="74" y="242"/>
                    <a:pt x="73" y="243"/>
                    <a:pt x="73" y="244"/>
                  </a:cubicBezTo>
                  <a:cubicBezTo>
                    <a:pt x="73" y="244"/>
                    <a:pt x="73" y="244"/>
                    <a:pt x="73" y="244"/>
                  </a:cubicBezTo>
                  <a:cubicBezTo>
                    <a:pt x="71" y="246"/>
                    <a:pt x="64" y="245"/>
                    <a:pt x="61" y="246"/>
                  </a:cubicBezTo>
                  <a:cubicBezTo>
                    <a:pt x="57" y="247"/>
                    <a:pt x="53" y="249"/>
                    <a:pt x="49" y="250"/>
                  </a:cubicBezTo>
                  <a:cubicBezTo>
                    <a:pt x="39" y="252"/>
                    <a:pt x="29" y="255"/>
                    <a:pt x="19" y="258"/>
                  </a:cubicBezTo>
                  <a:cubicBezTo>
                    <a:pt x="13" y="259"/>
                    <a:pt x="8" y="261"/>
                    <a:pt x="2" y="262"/>
                  </a:cubicBezTo>
                  <a:cubicBezTo>
                    <a:pt x="0" y="258"/>
                    <a:pt x="0" y="250"/>
                    <a:pt x="1" y="246"/>
                  </a:cubicBezTo>
                  <a:cubicBezTo>
                    <a:pt x="3" y="242"/>
                    <a:pt x="9" y="238"/>
                    <a:pt x="12" y="234"/>
                  </a:cubicBezTo>
                  <a:cubicBezTo>
                    <a:pt x="17" y="227"/>
                    <a:pt x="19" y="221"/>
                    <a:pt x="27" y="216"/>
                  </a:cubicBezTo>
                  <a:cubicBezTo>
                    <a:pt x="33" y="212"/>
                    <a:pt x="39" y="208"/>
                    <a:pt x="46" y="203"/>
                  </a:cubicBezTo>
                  <a:cubicBezTo>
                    <a:pt x="58" y="194"/>
                    <a:pt x="64" y="178"/>
                    <a:pt x="75" y="167"/>
                  </a:cubicBezTo>
                  <a:cubicBezTo>
                    <a:pt x="82" y="159"/>
                    <a:pt x="89" y="161"/>
                    <a:pt x="97" y="157"/>
                  </a:cubicBezTo>
                  <a:cubicBezTo>
                    <a:pt x="103" y="154"/>
                    <a:pt x="105" y="146"/>
                    <a:pt x="111" y="143"/>
                  </a:cubicBezTo>
                  <a:cubicBezTo>
                    <a:pt x="118" y="139"/>
                    <a:pt x="128" y="142"/>
                    <a:pt x="134" y="135"/>
                  </a:cubicBezTo>
                  <a:cubicBezTo>
                    <a:pt x="139" y="128"/>
                    <a:pt x="136" y="112"/>
                    <a:pt x="136" y="105"/>
                  </a:cubicBezTo>
                  <a:cubicBezTo>
                    <a:pt x="153" y="100"/>
                    <a:pt x="169" y="98"/>
                    <a:pt x="186" y="93"/>
                  </a:cubicBezTo>
                  <a:cubicBezTo>
                    <a:pt x="207" y="87"/>
                    <a:pt x="228" y="78"/>
                    <a:pt x="249" y="72"/>
                  </a:cubicBezTo>
                  <a:cubicBezTo>
                    <a:pt x="271" y="65"/>
                    <a:pt x="293" y="58"/>
                    <a:pt x="314" y="50"/>
                  </a:cubicBezTo>
                  <a:cubicBezTo>
                    <a:pt x="344" y="39"/>
                    <a:pt x="374" y="24"/>
                    <a:pt x="404" y="18"/>
                  </a:cubicBezTo>
                  <a:cubicBezTo>
                    <a:pt x="416" y="16"/>
                    <a:pt x="428" y="12"/>
                    <a:pt x="438" y="7"/>
                  </a:cubicBezTo>
                  <a:cubicBezTo>
                    <a:pt x="444" y="4"/>
                    <a:pt x="449" y="1"/>
                    <a:pt x="455" y="0"/>
                  </a:cubicBezTo>
                  <a:cubicBezTo>
                    <a:pt x="456" y="0"/>
                    <a:pt x="457" y="1"/>
                    <a:pt x="458" y="2"/>
                  </a:cubicBezTo>
                  <a:cubicBezTo>
                    <a:pt x="460" y="3"/>
                    <a:pt x="461" y="5"/>
                    <a:pt x="463" y="7"/>
                  </a:cubicBezTo>
                  <a:cubicBezTo>
                    <a:pt x="466" y="11"/>
                    <a:pt x="468" y="16"/>
                    <a:pt x="471" y="20"/>
                  </a:cubicBezTo>
                  <a:cubicBezTo>
                    <a:pt x="474" y="24"/>
                    <a:pt x="478" y="28"/>
                    <a:pt x="481" y="32"/>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87">
              <a:extLst>
                <a:ext uri="{FF2B5EF4-FFF2-40B4-BE49-F238E27FC236}">
                  <a16:creationId xmlns:a16="http://schemas.microsoft.com/office/drawing/2014/main" id="{B5305D4B-764C-C95B-9A85-DDC165ED9E3D}"/>
                </a:ext>
              </a:extLst>
            </p:cNvPr>
            <p:cNvSpPr>
              <a:spLocks/>
            </p:cNvSpPr>
            <p:nvPr/>
          </p:nvSpPr>
          <p:spPr bwMode="auto">
            <a:xfrm>
              <a:off x="4207" y="1867"/>
              <a:ext cx="77" cy="114"/>
            </a:xfrm>
            <a:custGeom>
              <a:avLst/>
              <a:gdLst>
                <a:gd name="T0" fmla="*/ 18 w 62"/>
                <a:gd name="T1" fmla="*/ 7 h 91"/>
                <a:gd name="T2" fmla="*/ 24 w 62"/>
                <a:gd name="T3" fmla="*/ 15 h 91"/>
                <a:gd name="T4" fmla="*/ 24 w 62"/>
                <a:gd name="T5" fmla="*/ 26 h 91"/>
                <a:gd name="T6" fmla="*/ 30 w 62"/>
                <a:gd name="T7" fmla="*/ 35 h 91"/>
                <a:gd name="T8" fmla="*/ 37 w 62"/>
                <a:gd name="T9" fmla="*/ 42 h 91"/>
                <a:gd name="T10" fmla="*/ 45 w 62"/>
                <a:gd name="T11" fmla="*/ 49 h 91"/>
                <a:gd name="T12" fmla="*/ 54 w 62"/>
                <a:gd name="T13" fmla="*/ 51 h 91"/>
                <a:gd name="T14" fmla="*/ 62 w 62"/>
                <a:gd name="T15" fmla="*/ 70 h 91"/>
                <a:gd name="T16" fmla="*/ 62 w 62"/>
                <a:gd name="T17" fmla="*/ 79 h 91"/>
                <a:gd name="T18" fmla="*/ 62 w 62"/>
                <a:gd name="T19" fmla="*/ 79 h 91"/>
                <a:gd name="T20" fmla="*/ 45 w 62"/>
                <a:gd name="T21" fmla="*/ 86 h 91"/>
                <a:gd name="T22" fmla="*/ 31 w 62"/>
                <a:gd name="T23" fmla="*/ 87 h 91"/>
                <a:gd name="T24" fmla="*/ 28 w 62"/>
                <a:gd name="T25" fmla="*/ 78 h 91"/>
                <a:gd name="T26" fmla="*/ 24 w 62"/>
                <a:gd name="T27" fmla="*/ 64 h 91"/>
                <a:gd name="T28" fmla="*/ 16 w 62"/>
                <a:gd name="T29" fmla="*/ 48 h 91"/>
                <a:gd name="T30" fmla="*/ 7 w 62"/>
                <a:gd name="T31" fmla="*/ 23 h 91"/>
                <a:gd name="T32" fmla="*/ 3 w 62"/>
                <a:gd name="T33" fmla="*/ 12 h 91"/>
                <a:gd name="T34" fmla="*/ 0 w 62"/>
                <a:gd name="T35" fmla="*/ 4 h 91"/>
                <a:gd name="T36" fmla="*/ 1 w 62"/>
                <a:gd name="T37" fmla="*/ 3 h 91"/>
                <a:gd name="T38" fmla="*/ 18 w 62"/>
                <a:gd name="T39"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91">
                  <a:moveTo>
                    <a:pt x="18" y="7"/>
                  </a:moveTo>
                  <a:cubicBezTo>
                    <a:pt x="20" y="9"/>
                    <a:pt x="21" y="12"/>
                    <a:pt x="24" y="15"/>
                  </a:cubicBezTo>
                  <a:cubicBezTo>
                    <a:pt x="23" y="18"/>
                    <a:pt x="23" y="23"/>
                    <a:pt x="24" y="26"/>
                  </a:cubicBezTo>
                  <a:cubicBezTo>
                    <a:pt x="25" y="29"/>
                    <a:pt x="28" y="33"/>
                    <a:pt x="30" y="35"/>
                  </a:cubicBezTo>
                  <a:cubicBezTo>
                    <a:pt x="33" y="37"/>
                    <a:pt x="35" y="39"/>
                    <a:pt x="37" y="42"/>
                  </a:cubicBezTo>
                  <a:cubicBezTo>
                    <a:pt x="39" y="45"/>
                    <a:pt x="41" y="47"/>
                    <a:pt x="45" y="49"/>
                  </a:cubicBezTo>
                  <a:cubicBezTo>
                    <a:pt x="48" y="50"/>
                    <a:pt x="51" y="50"/>
                    <a:pt x="54" y="51"/>
                  </a:cubicBezTo>
                  <a:cubicBezTo>
                    <a:pt x="61" y="54"/>
                    <a:pt x="62" y="64"/>
                    <a:pt x="62" y="70"/>
                  </a:cubicBezTo>
                  <a:cubicBezTo>
                    <a:pt x="62" y="73"/>
                    <a:pt x="62" y="76"/>
                    <a:pt x="62" y="79"/>
                  </a:cubicBezTo>
                  <a:cubicBezTo>
                    <a:pt x="62" y="79"/>
                    <a:pt x="62" y="79"/>
                    <a:pt x="62" y="79"/>
                  </a:cubicBezTo>
                  <a:cubicBezTo>
                    <a:pt x="58" y="78"/>
                    <a:pt x="49" y="84"/>
                    <a:pt x="45" y="86"/>
                  </a:cubicBezTo>
                  <a:cubicBezTo>
                    <a:pt x="42" y="88"/>
                    <a:pt x="34" y="91"/>
                    <a:pt x="31" y="87"/>
                  </a:cubicBezTo>
                  <a:cubicBezTo>
                    <a:pt x="28" y="85"/>
                    <a:pt x="29" y="81"/>
                    <a:pt x="28" y="78"/>
                  </a:cubicBezTo>
                  <a:cubicBezTo>
                    <a:pt x="26" y="73"/>
                    <a:pt x="25" y="69"/>
                    <a:pt x="24" y="64"/>
                  </a:cubicBezTo>
                  <a:cubicBezTo>
                    <a:pt x="22" y="58"/>
                    <a:pt x="17" y="54"/>
                    <a:pt x="16" y="48"/>
                  </a:cubicBezTo>
                  <a:cubicBezTo>
                    <a:pt x="13" y="40"/>
                    <a:pt x="11" y="31"/>
                    <a:pt x="7" y="23"/>
                  </a:cubicBezTo>
                  <a:cubicBezTo>
                    <a:pt x="5" y="19"/>
                    <a:pt x="4" y="16"/>
                    <a:pt x="3" y="12"/>
                  </a:cubicBezTo>
                  <a:cubicBezTo>
                    <a:pt x="2" y="10"/>
                    <a:pt x="1" y="6"/>
                    <a:pt x="0" y="4"/>
                  </a:cubicBezTo>
                  <a:cubicBezTo>
                    <a:pt x="0" y="4"/>
                    <a:pt x="1" y="4"/>
                    <a:pt x="1" y="3"/>
                  </a:cubicBezTo>
                  <a:cubicBezTo>
                    <a:pt x="10" y="0"/>
                    <a:pt x="14" y="2"/>
                    <a:pt x="18" y="7"/>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88">
              <a:extLst>
                <a:ext uri="{FF2B5EF4-FFF2-40B4-BE49-F238E27FC236}">
                  <a16:creationId xmlns:a16="http://schemas.microsoft.com/office/drawing/2014/main" id="{65E42CA9-B27C-42B2-D3D3-724FC8BDC359}"/>
                </a:ext>
              </a:extLst>
            </p:cNvPr>
            <p:cNvSpPr>
              <a:spLocks/>
            </p:cNvSpPr>
            <p:nvPr/>
          </p:nvSpPr>
          <p:spPr bwMode="auto">
            <a:xfrm>
              <a:off x="3744" y="1940"/>
              <a:ext cx="533" cy="362"/>
            </a:xfrm>
            <a:custGeom>
              <a:avLst/>
              <a:gdLst>
                <a:gd name="T0" fmla="*/ 425 w 425"/>
                <a:gd name="T1" fmla="*/ 153 h 289"/>
                <a:gd name="T2" fmla="*/ 374 w 425"/>
                <a:gd name="T3" fmla="*/ 171 h 289"/>
                <a:gd name="T4" fmla="*/ 219 w 425"/>
                <a:gd name="T5" fmla="*/ 225 h 289"/>
                <a:gd name="T6" fmla="*/ 106 w 425"/>
                <a:gd name="T7" fmla="*/ 258 h 289"/>
                <a:gd name="T8" fmla="*/ 0 w 425"/>
                <a:gd name="T9" fmla="*/ 289 h 289"/>
                <a:gd name="T10" fmla="*/ 28 w 425"/>
                <a:gd name="T11" fmla="*/ 261 h 289"/>
                <a:gd name="T12" fmla="*/ 48 w 425"/>
                <a:gd name="T13" fmla="*/ 228 h 289"/>
                <a:gd name="T14" fmla="*/ 70 w 425"/>
                <a:gd name="T15" fmla="*/ 197 h 289"/>
                <a:gd name="T16" fmla="*/ 72 w 425"/>
                <a:gd name="T17" fmla="*/ 196 h 289"/>
                <a:gd name="T18" fmla="*/ 84 w 425"/>
                <a:gd name="T19" fmla="*/ 208 h 289"/>
                <a:gd name="T20" fmla="*/ 104 w 425"/>
                <a:gd name="T21" fmla="*/ 219 h 289"/>
                <a:gd name="T22" fmla="*/ 123 w 425"/>
                <a:gd name="T23" fmla="*/ 202 h 289"/>
                <a:gd name="T24" fmla="*/ 148 w 425"/>
                <a:gd name="T25" fmla="*/ 191 h 289"/>
                <a:gd name="T26" fmla="*/ 167 w 425"/>
                <a:gd name="T27" fmla="*/ 163 h 289"/>
                <a:gd name="T28" fmla="*/ 175 w 425"/>
                <a:gd name="T29" fmla="*/ 133 h 289"/>
                <a:gd name="T30" fmla="*/ 188 w 425"/>
                <a:gd name="T31" fmla="*/ 111 h 289"/>
                <a:gd name="T32" fmla="*/ 203 w 425"/>
                <a:gd name="T33" fmla="*/ 92 h 289"/>
                <a:gd name="T34" fmla="*/ 226 w 425"/>
                <a:gd name="T35" fmla="*/ 63 h 289"/>
                <a:gd name="T36" fmla="*/ 237 w 425"/>
                <a:gd name="T37" fmla="*/ 43 h 289"/>
                <a:gd name="T38" fmla="*/ 243 w 425"/>
                <a:gd name="T39" fmla="*/ 28 h 289"/>
                <a:gd name="T40" fmla="*/ 253 w 425"/>
                <a:gd name="T41" fmla="*/ 18 h 289"/>
                <a:gd name="T42" fmla="*/ 277 w 425"/>
                <a:gd name="T43" fmla="*/ 2 h 289"/>
                <a:gd name="T44" fmla="*/ 299 w 425"/>
                <a:gd name="T45" fmla="*/ 13 h 289"/>
                <a:gd name="T46" fmla="*/ 313 w 425"/>
                <a:gd name="T47" fmla="*/ 29 h 289"/>
                <a:gd name="T48" fmla="*/ 320 w 425"/>
                <a:gd name="T49" fmla="*/ 40 h 289"/>
                <a:gd name="T50" fmla="*/ 319 w 425"/>
                <a:gd name="T51" fmla="*/ 59 h 289"/>
                <a:gd name="T52" fmla="*/ 349 w 425"/>
                <a:gd name="T53" fmla="*/ 62 h 289"/>
                <a:gd name="T54" fmla="*/ 364 w 425"/>
                <a:gd name="T55" fmla="*/ 65 h 289"/>
                <a:gd name="T56" fmla="*/ 365 w 425"/>
                <a:gd name="T57" fmla="*/ 66 h 289"/>
                <a:gd name="T58" fmla="*/ 380 w 425"/>
                <a:gd name="T59" fmla="*/ 88 h 289"/>
                <a:gd name="T60" fmla="*/ 359 w 425"/>
                <a:gd name="T61" fmla="*/ 84 h 289"/>
                <a:gd name="T62" fmla="*/ 389 w 425"/>
                <a:gd name="T63" fmla="*/ 114 h 289"/>
                <a:gd name="T64" fmla="*/ 378 w 425"/>
                <a:gd name="T65" fmla="*/ 120 h 289"/>
                <a:gd name="T66" fmla="*/ 391 w 425"/>
                <a:gd name="T67" fmla="*/ 137 h 289"/>
                <a:gd name="T68" fmla="*/ 375 w 425"/>
                <a:gd name="T69" fmla="*/ 134 h 289"/>
                <a:gd name="T70" fmla="*/ 363 w 425"/>
                <a:gd name="T71" fmla="*/ 136 h 289"/>
                <a:gd name="T72" fmla="*/ 394 w 425"/>
                <a:gd name="T73" fmla="*/ 142 h 289"/>
                <a:gd name="T74" fmla="*/ 418 w 425"/>
                <a:gd name="T75" fmla="*/ 147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289">
                  <a:moveTo>
                    <a:pt x="418" y="147"/>
                  </a:moveTo>
                  <a:cubicBezTo>
                    <a:pt x="421" y="149"/>
                    <a:pt x="423" y="151"/>
                    <a:pt x="425" y="153"/>
                  </a:cubicBezTo>
                  <a:cubicBezTo>
                    <a:pt x="419" y="154"/>
                    <a:pt x="414" y="157"/>
                    <a:pt x="408" y="160"/>
                  </a:cubicBezTo>
                  <a:cubicBezTo>
                    <a:pt x="398" y="165"/>
                    <a:pt x="386" y="169"/>
                    <a:pt x="374" y="171"/>
                  </a:cubicBezTo>
                  <a:cubicBezTo>
                    <a:pt x="344" y="177"/>
                    <a:pt x="314" y="192"/>
                    <a:pt x="284" y="203"/>
                  </a:cubicBezTo>
                  <a:cubicBezTo>
                    <a:pt x="263" y="211"/>
                    <a:pt x="241" y="218"/>
                    <a:pt x="219" y="225"/>
                  </a:cubicBezTo>
                  <a:cubicBezTo>
                    <a:pt x="198" y="231"/>
                    <a:pt x="177" y="240"/>
                    <a:pt x="156" y="246"/>
                  </a:cubicBezTo>
                  <a:cubicBezTo>
                    <a:pt x="139" y="251"/>
                    <a:pt x="123" y="253"/>
                    <a:pt x="106" y="258"/>
                  </a:cubicBezTo>
                  <a:cubicBezTo>
                    <a:pt x="104" y="259"/>
                    <a:pt x="102" y="260"/>
                    <a:pt x="100" y="261"/>
                  </a:cubicBezTo>
                  <a:cubicBezTo>
                    <a:pt x="68" y="272"/>
                    <a:pt x="34" y="283"/>
                    <a:pt x="0" y="289"/>
                  </a:cubicBezTo>
                  <a:cubicBezTo>
                    <a:pt x="3" y="288"/>
                    <a:pt x="8" y="282"/>
                    <a:pt x="10" y="280"/>
                  </a:cubicBezTo>
                  <a:cubicBezTo>
                    <a:pt x="16" y="274"/>
                    <a:pt x="21" y="267"/>
                    <a:pt x="28" y="261"/>
                  </a:cubicBezTo>
                  <a:cubicBezTo>
                    <a:pt x="36" y="254"/>
                    <a:pt x="41" y="248"/>
                    <a:pt x="45" y="239"/>
                  </a:cubicBezTo>
                  <a:cubicBezTo>
                    <a:pt x="46" y="235"/>
                    <a:pt x="47" y="231"/>
                    <a:pt x="48" y="228"/>
                  </a:cubicBezTo>
                  <a:cubicBezTo>
                    <a:pt x="51" y="224"/>
                    <a:pt x="54" y="222"/>
                    <a:pt x="57" y="219"/>
                  </a:cubicBezTo>
                  <a:cubicBezTo>
                    <a:pt x="64" y="212"/>
                    <a:pt x="67" y="206"/>
                    <a:pt x="70" y="197"/>
                  </a:cubicBezTo>
                  <a:cubicBezTo>
                    <a:pt x="69" y="196"/>
                    <a:pt x="69" y="196"/>
                    <a:pt x="69" y="196"/>
                  </a:cubicBezTo>
                  <a:cubicBezTo>
                    <a:pt x="70" y="195"/>
                    <a:pt x="71" y="195"/>
                    <a:pt x="72" y="196"/>
                  </a:cubicBezTo>
                  <a:cubicBezTo>
                    <a:pt x="75" y="198"/>
                    <a:pt x="75" y="201"/>
                    <a:pt x="77" y="203"/>
                  </a:cubicBezTo>
                  <a:cubicBezTo>
                    <a:pt x="79" y="205"/>
                    <a:pt x="82" y="207"/>
                    <a:pt x="84" y="208"/>
                  </a:cubicBezTo>
                  <a:cubicBezTo>
                    <a:pt x="86" y="210"/>
                    <a:pt x="88" y="211"/>
                    <a:pt x="90" y="213"/>
                  </a:cubicBezTo>
                  <a:cubicBezTo>
                    <a:pt x="94" y="217"/>
                    <a:pt x="98" y="219"/>
                    <a:pt x="104" y="219"/>
                  </a:cubicBezTo>
                  <a:cubicBezTo>
                    <a:pt x="112" y="220"/>
                    <a:pt x="114" y="214"/>
                    <a:pt x="117" y="209"/>
                  </a:cubicBezTo>
                  <a:cubicBezTo>
                    <a:pt x="119" y="206"/>
                    <a:pt x="120" y="203"/>
                    <a:pt x="123" y="202"/>
                  </a:cubicBezTo>
                  <a:cubicBezTo>
                    <a:pt x="129" y="199"/>
                    <a:pt x="136" y="200"/>
                    <a:pt x="142" y="197"/>
                  </a:cubicBezTo>
                  <a:cubicBezTo>
                    <a:pt x="145" y="195"/>
                    <a:pt x="146" y="193"/>
                    <a:pt x="148" y="191"/>
                  </a:cubicBezTo>
                  <a:cubicBezTo>
                    <a:pt x="153" y="186"/>
                    <a:pt x="159" y="188"/>
                    <a:pt x="163" y="182"/>
                  </a:cubicBezTo>
                  <a:cubicBezTo>
                    <a:pt x="167" y="176"/>
                    <a:pt x="166" y="170"/>
                    <a:pt x="167" y="163"/>
                  </a:cubicBezTo>
                  <a:cubicBezTo>
                    <a:pt x="167" y="158"/>
                    <a:pt x="168" y="152"/>
                    <a:pt x="169" y="146"/>
                  </a:cubicBezTo>
                  <a:cubicBezTo>
                    <a:pt x="169" y="140"/>
                    <a:pt x="171" y="138"/>
                    <a:pt x="175" y="133"/>
                  </a:cubicBezTo>
                  <a:cubicBezTo>
                    <a:pt x="179" y="129"/>
                    <a:pt x="180" y="123"/>
                    <a:pt x="183" y="119"/>
                  </a:cubicBezTo>
                  <a:cubicBezTo>
                    <a:pt x="185" y="116"/>
                    <a:pt x="187" y="114"/>
                    <a:pt x="188" y="111"/>
                  </a:cubicBezTo>
                  <a:cubicBezTo>
                    <a:pt x="189" y="107"/>
                    <a:pt x="187" y="104"/>
                    <a:pt x="188" y="101"/>
                  </a:cubicBezTo>
                  <a:cubicBezTo>
                    <a:pt x="189" y="94"/>
                    <a:pt x="199" y="95"/>
                    <a:pt x="203" y="92"/>
                  </a:cubicBezTo>
                  <a:cubicBezTo>
                    <a:pt x="209" y="89"/>
                    <a:pt x="214" y="85"/>
                    <a:pt x="215" y="78"/>
                  </a:cubicBezTo>
                  <a:cubicBezTo>
                    <a:pt x="217" y="72"/>
                    <a:pt x="221" y="67"/>
                    <a:pt x="226" y="63"/>
                  </a:cubicBezTo>
                  <a:cubicBezTo>
                    <a:pt x="230" y="60"/>
                    <a:pt x="236" y="58"/>
                    <a:pt x="237" y="52"/>
                  </a:cubicBezTo>
                  <a:cubicBezTo>
                    <a:pt x="238" y="49"/>
                    <a:pt x="237" y="46"/>
                    <a:pt x="237" y="43"/>
                  </a:cubicBezTo>
                  <a:cubicBezTo>
                    <a:pt x="237" y="40"/>
                    <a:pt x="237" y="38"/>
                    <a:pt x="239" y="35"/>
                  </a:cubicBezTo>
                  <a:cubicBezTo>
                    <a:pt x="241" y="33"/>
                    <a:pt x="243" y="31"/>
                    <a:pt x="243" y="28"/>
                  </a:cubicBezTo>
                  <a:cubicBezTo>
                    <a:pt x="243" y="25"/>
                    <a:pt x="242" y="22"/>
                    <a:pt x="243" y="20"/>
                  </a:cubicBezTo>
                  <a:cubicBezTo>
                    <a:pt x="245" y="17"/>
                    <a:pt x="251" y="17"/>
                    <a:pt x="253" y="18"/>
                  </a:cubicBezTo>
                  <a:cubicBezTo>
                    <a:pt x="259" y="18"/>
                    <a:pt x="265" y="21"/>
                    <a:pt x="270" y="17"/>
                  </a:cubicBezTo>
                  <a:cubicBezTo>
                    <a:pt x="274" y="14"/>
                    <a:pt x="278" y="7"/>
                    <a:pt x="277" y="2"/>
                  </a:cubicBezTo>
                  <a:cubicBezTo>
                    <a:pt x="281" y="0"/>
                    <a:pt x="288" y="1"/>
                    <a:pt x="291" y="4"/>
                  </a:cubicBezTo>
                  <a:cubicBezTo>
                    <a:pt x="294" y="7"/>
                    <a:pt x="296" y="11"/>
                    <a:pt x="299" y="13"/>
                  </a:cubicBezTo>
                  <a:cubicBezTo>
                    <a:pt x="302" y="14"/>
                    <a:pt x="305" y="16"/>
                    <a:pt x="307" y="19"/>
                  </a:cubicBezTo>
                  <a:cubicBezTo>
                    <a:pt x="310" y="22"/>
                    <a:pt x="311" y="26"/>
                    <a:pt x="313" y="29"/>
                  </a:cubicBezTo>
                  <a:cubicBezTo>
                    <a:pt x="314" y="31"/>
                    <a:pt x="315" y="33"/>
                    <a:pt x="316" y="34"/>
                  </a:cubicBezTo>
                  <a:cubicBezTo>
                    <a:pt x="317" y="36"/>
                    <a:pt x="319" y="38"/>
                    <a:pt x="320" y="40"/>
                  </a:cubicBezTo>
                  <a:cubicBezTo>
                    <a:pt x="321" y="42"/>
                    <a:pt x="321" y="45"/>
                    <a:pt x="320" y="47"/>
                  </a:cubicBezTo>
                  <a:cubicBezTo>
                    <a:pt x="318" y="50"/>
                    <a:pt x="315" y="56"/>
                    <a:pt x="319" y="59"/>
                  </a:cubicBezTo>
                  <a:cubicBezTo>
                    <a:pt x="325" y="64"/>
                    <a:pt x="327" y="56"/>
                    <a:pt x="333" y="56"/>
                  </a:cubicBezTo>
                  <a:cubicBezTo>
                    <a:pt x="338" y="55"/>
                    <a:pt x="344" y="59"/>
                    <a:pt x="349" y="62"/>
                  </a:cubicBezTo>
                  <a:cubicBezTo>
                    <a:pt x="351" y="63"/>
                    <a:pt x="352" y="65"/>
                    <a:pt x="355" y="65"/>
                  </a:cubicBezTo>
                  <a:cubicBezTo>
                    <a:pt x="357" y="65"/>
                    <a:pt x="362" y="65"/>
                    <a:pt x="364" y="65"/>
                  </a:cubicBezTo>
                  <a:cubicBezTo>
                    <a:pt x="365" y="65"/>
                    <a:pt x="365" y="65"/>
                    <a:pt x="365" y="65"/>
                  </a:cubicBezTo>
                  <a:cubicBezTo>
                    <a:pt x="365" y="65"/>
                    <a:pt x="365" y="66"/>
                    <a:pt x="365" y="66"/>
                  </a:cubicBezTo>
                  <a:cubicBezTo>
                    <a:pt x="367" y="72"/>
                    <a:pt x="373" y="75"/>
                    <a:pt x="377" y="79"/>
                  </a:cubicBezTo>
                  <a:cubicBezTo>
                    <a:pt x="378" y="81"/>
                    <a:pt x="382" y="85"/>
                    <a:pt x="380" y="88"/>
                  </a:cubicBezTo>
                  <a:cubicBezTo>
                    <a:pt x="379" y="91"/>
                    <a:pt x="376" y="92"/>
                    <a:pt x="373" y="91"/>
                  </a:cubicBezTo>
                  <a:cubicBezTo>
                    <a:pt x="368" y="90"/>
                    <a:pt x="365" y="80"/>
                    <a:pt x="359" y="84"/>
                  </a:cubicBezTo>
                  <a:cubicBezTo>
                    <a:pt x="352" y="87"/>
                    <a:pt x="365" y="91"/>
                    <a:pt x="367" y="92"/>
                  </a:cubicBezTo>
                  <a:cubicBezTo>
                    <a:pt x="371" y="94"/>
                    <a:pt x="395" y="108"/>
                    <a:pt x="389" y="114"/>
                  </a:cubicBezTo>
                  <a:cubicBezTo>
                    <a:pt x="387" y="116"/>
                    <a:pt x="382" y="116"/>
                    <a:pt x="379" y="116"/>
                  </a:cubicBezTo>
                  <a:cubicBezTo>
                    <a:pt x="374" y="116"/>
                    <a:pt x="373" y="118"/>
                    <a:pt x="378" y="120"/>
                  </a:cubicBezTo>
                  <a:cubicBezTo>
                    <a:pt x="383" y="122"/>
                    <a:pt x="389" y="122"/>
                    <a:pt x="393" y="126"/>
                  </a:cubicBezTo>
                  <a:cubicBezTo>
                    <a:pt x="397" y="129"/>
                    <a:pt x="399" y="140"/>
                    <a:pt x="391" y="137"/>
                  </a:cubicBezTo>
                  <a:cubicBezTo>
                    <a:pt x="388" y="136"/>
                    <a:pt x="386" y="134"/>
                    <a:pt x="383" y="134"/>
                  </a:cubicBezTo>
                  <a:cubicBezTo>
                    <a:pt x="380" y="133"/>
                    <a:pt x="378" y="134"/>
                    <a:pt x="375" y="134"/>
                  </a:cubicBezTo>
                  <a:cubicBezTo>
                    <a:pt x="371" y="134"/>
                    <a:pt x="369" y="133"/>
                    <a:pt x="366" y="133"/>
                  </a:cubicBezTo>
                  <a:cubicBezTo>
                    <a:pt x="363" y="132"/>
                    <a:pt x="359" y="133"/>
                    <a:pt x="363" y="136"/>
                  </a:cubicBezTo>
                  <a:cubicBezTo>
                    <a:pt x="367" y="139"/>
                    <a:pt x="376" y="136"/>
                    <a:pt x="380" y="136"/>
                  </a:cubicBezTo>
                  <a:cubicBezTo>
                    <a:pt x="386" y="136"/>
                    <a:pt x="390" y="140"/>
                    <a:pt x="394" y="142"/>
                  </a:cubicBezTo>
                  <a:cubicBezTo>
                    <a:pt x="400" y="144"/>
                    <a:pt x="404" y="140"/>
                    <a:pt x="409" y="141"/>
                  </a:cubicBezTo>
                  <a:cubicBezTo>
                    <a:pt x="413" y="141"/>
                    <a:pt x="415" y="145"/>
                    <a:pt x="418" y="147"/>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89">
              <a:extLst>
                <a:ext uri="{FF2B5EF4-FFF2-40B4-BE49-F238E27FC236}">
                  <a16:creationId xmlns:a16="http://schemas.microsoft.com/office/drawing/2014/main" id="{38B02E87-32C9-2D99-2B96-9306ED305CFA}"/>
                </a:ext>
              </a:extLst>
            </p:cNvPr>
            <p:cNvSpPr>
              <a:spLocks/>
            </p:cNvSpPr>
            <p:nvPr/>
          </p:nvSpPr>
          <p:spPr bwMode="auto">
            <a:xfrm>
              <a:off x="3843" y="1668"/>
              <a:ext cx="421" cy="308"/>
            </a:xfrm>
            <a:custGeom>
              <a:avLst/>
              <a:gdLst>
                <a:gd name="T0" fmla="*/ 23 w 336"/>
                <a:gd name="T1" fmla="*/ 176 h 246"/>
                <a:gd name="T2" fmla="*/ 0 w 336"/>
                <a:gd name="T3" fmla="*/ 90 h 246"/>
                <a:gd name="T4" fmla="*/ 21 w 336"/>
                <a:gd name="T5" fmla="*/ 75 h 246"/>
                <a:gd name="T6" fmla="*/ 21 w 336"/>
                <a:gd name="T7" fmla="*/ 74 h 246"/>
                <a:gd name="T8" fmla="*/ 29 w 336"/>
                <a:gd name="T9" fmla="*/ 74 h 246"/>
                <a:gd name="T10" fmla="*/ 83 w 336"/>
                <a:gd name="T11" fmla="*/ 60 h 246"/>
                <a:gd name="T12" fmla="*/ 133 w 336"/>
                <a:gd name="T13" fmla="*/ 45 h 246"/>
                <a:gd name="T14" fmla="*/ 160 w 336"/>
                <a:gd name="T15" fmla="*/ 35 h 246"/>
                <a:gd name="T16" fmla="*/ 194 w 336"/>
                <a:gd name="T17" fmla="*/ 22 h 246"/>
                <a:gd name="T18" fmla="*/ 235 w 336"/>
                <a:gd name="T19" fmla="*/ 10 h 246"/>
                <a:gd name="T20" fmla="*/ 257 w 336"/>
                <a:gd name="T21" fmla="*/ 2 h 246"/>
                <a:gd name="T22" fmla="*/ 279 w 336"/>
                <a:gd name="T23" fmla="*/ 9 h 246"/>
                <a:gd name="T24" fmla="*/ 310 w 336"/>
                <a:gd name="T25" fmla="*/ 34 h 246"/>
                <a:gd name="T26" fmla="*/ 310 w 336"/>
                <a:gd name="T27" fmla="*/ 34 h 246"/>
                <a:gd name="T28" fmla="*/ 308 w 336"/>
                <a:gd name="T29" fmla="*/ 45 h 246"/>
                <a:gd name="T30" fmla="*/ 302 w 336"/>
                <a:gd name="T31" fmla="*/ 55 h 246"/>
                <a:gd name="T32" fmla="*/ 296 w 336"/>
                <a:gd name="T33" fmla="*/ 63 h 246"/>
                <a:gd name="T34" fmla="*/ 300 w 336"/>
                <a:gd name="T35" fmla="*/ 73 h 246"/>
                <a:gd name="T36" fmla="*/ 306 w 336"/>
                <a:gd name="T37" fmla="*/ 96 h 246"/>
                <a:gd name="T38" fmla="*/ 327 w 336"/>
                <a:gd name="T39" fmla="*/ 106 h 246"/>
                <a:gd name="T40" fmla="*/ 323 w 336"/>
                <a:gd name="T41" fmla="*/ 138 h 246"/>
                <a:gd name="T42" fmla="*/ 313 w 336"/>
                <a:gd name="T43" fmla="*/ 150 h 246"/>
                <a:gd name="T44" fmla="*/ 308 w 336"/>
                <a:gd name="T45" fmla="*/ 166 h 246"/>
                <a:gd name="T46" fmla="*/ 291 w 336"/>
                <a:gd name="T47" fmla="*/ 162 h 246"/>
                <a:gd name="T48" fmla="*/ 290 w 336"/>
                <a:gd name="T49" fmla="*/ 163 h 246"/>
                <a:gd name="T50" fmla="*/ 247 w 336"/>
                <a:gd name="T51" fmla="*/ 178 h 246"/>
                <a:gd name="T52" fmla="*/ 180 w 336"/>
                <a:gd name="T53" fmla="*/ 200 h 246"/>
                <a:gd name="T54" fmla="*/ 171 w 336"/>
                <a:gd name="T55" fmla="*/ 203 h 246"/>
                <a:gd name="T56" fmla="*/ 96 w 336"/>
                <a:gd name="T57" fmla="*/ 229 h 246"/>
                <a:gd name="T58" fmla="*/ 51 w 336"/>
                <a:gd name="T59" fmla="*/ 242 h 246"/>
                <a:gd name="T60" fmla="*/ 37 w 336"/>
                <a:gd name="T61" fmla="*/ 232 h 246"/>
                <a:gd name="T62" fmla="*/ 23 w 336"/>
                <a:gd name="T63" fmla="*/ 17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6" h="246">
                  <a:moveTo>
                    <a:pt x="23" y="176"/>
                  </a:moveTo>
                  <a:cubicBezTo>
                    <a:pt x="0" y="90"/>
                    <a:pt x="0" y="90"/>
                    <a:pt x="0" y="90"/>
                  </a:cubicBezTo>
                  <a:cubicBezTo>
                    <a:pt x="7" y="85"/>
                    <a:pt x="15" y="80"/>
                    <a:pt x="21" y="75"/>
                  </a:cubicBezTo>
                  <a:cubicBezTo>
                    <a:pt x="21" y="75"/>
                    <a:pt x="21" y="74"/>
                    <a:pt x="21" y="74"/>
                  </a:cubicBezTo>
                  <a:cubicBezTo>
                    <a:pt x="24" y="75"/>
                    <a:pt x="26" y="75"/>
                    <a:pt x="29" y="74"/>
                  </a:cubicBezTo>
                  <a:cubicBezTo>
                    <a:pt x="47" y="70"/>
                    <a:pt x="65" y="66"/>
                    <a:pt x="83" y="60"/>
                  </a:cubicBezTo>
                  <a:cubicBezTo>
                    <a:pt x="100" y="55"/>
                    <a:pt x="116" y="49"/>
                    <a:pt x="133" y="45"/>
                  </a:cubicBezTo>
                  <a:cubicBezTo>
                    <a:pt x="142" y="42"/>
                    <a:pt x="151" y="38"/>
                    <a:pt x="160" y="35"/>
                  </a:cubicBezTo>
                  <a:cubicBezTo>
                    <a:pt x="171" y="31"/>
                    <a:pt x="183" y="26"/>
                    <a:pt x="194" y="22"/>
                  </a:cubicBezTo>
                  <a:cubicBezTo>
                    <a:pt x="207" y="17"/>
                    <a:pt x="221" y="15"/>
                    <a:pt x="235" y="10"/>
                  </a:cubicBezTo>
                  <a:cubicBezTo>
                    <a:pt x="242" y="8"/>
                    <a:pt x="249" y="3"/>
                    <a:pt x="257" y="2"/>
                  </a:cubicBezTo>
                  <a:cubicBezTo>
                    <a:pt x="265" y="0"/>
                    <a:pt x="273" y="4"/>
                    <a:pt x="279" y="9"/>
                  </a:cubicBezTo>
                  <a:cubicBezTo>
                    <a:pt x="288" y="17"/>
                    <a:pt x="298" y="29"/>
                    <a:pt x="310" y="34"/>
                  </a:cubicBezTo>
                  <a:cubicBezTo>
                    <a:pt x="310" y="34"/>
                    <a:pt x="310" y="34"/>
                    <a:pt x="310" y="34"/>
                  </a:cubicBezTo>
                  <a:cubicBezTo>
                    <a:pt x="308" y="37"/>
                    <a:pt x="309" y="42"/>
                    <a:pt x="308" y="45"/>
                  </a:cubicBezTo>
                  <a:cubicBezTo>
                    <a:pt x="306" y="48"/>
                    <a:pt x="304" y="52"/>
                    <a:pt x="302" y="55"/>
                  </a:cubicBezTo>
                  <a:cubicBezTo>
                    <a:pt x="300" y="57"/>
                    <a:pt x="296" y="59"/>
                    <a:pt x="296" y="63"/>
                  </a:cubicBezTo>
                  <a:cubicBezTo>
                    <a:pt x="295" y="67"/>
                    <a:pt x="298" y="69"/>
                    <a:pt x="300" y="73"/>
                  </a:cubicBezTo>
                  <a:cubicBezTo>
                    <a:pt x="303" y="80"/>
                    <a:pt x="301" y="90"/>
                    <a:pt x="306" y="96"/>
                  </a:cubicBezTo>
                  <a:cubicBezTo>
                    <a:pt x="312" y="102"/>
                    <a:pt x="321" y="100"/>
                    <a:pt x="327" y="106"/>
                  </a:cubicBezTo>
                  <a:cubicBezTo>
                    <a:pt x="336" y="113"/>
                    <a:pt x="330" y="131"/>
                    <a:pt x="323" y="138"/>
                  </a:cubicBezTo>
                  <a:cubicBezTo>
                    <a:pt x="319" y="142"/>
                    <a:pt x="316" y="145"/>
                    <a:pt x="313" y="150"/>
                  </a:cubicBezTo>
                  <a:cubicBezTo>
                    <a:pt x="310" y="155"/>
                    <a:pt x="309" y="160"/>
                    <a:pt x="308" y="166"/>
                  </a:cubicBezTo>
                  <a:cubicBezTo>
                    <a:pt x="304" y="161"/>
                    <a:pt x="300" y="159"/>
                    <a:pt x="291" y="162"/>
                  </a:cubicBezTo>
                  <a:cubicBezTo>
                    <a:pt x="291" y="163"/>
                    <a:pt x="290" y="163"/>
                    <a:pt x="290" y="163"/>
                  </a:cubicBezTo>
                  <a:cubicBezTo>
                    <a:pt x="276" y="168"/>
                    <a:pt x="262" y="173"/>
                    <a:pt x="247" y="178"/>
                  </a:cubicBezTo>
                  <a:cubicBezTo>
                    <a:pt x="225" y="186"/>
                    <a:pt x="203" y="193"/>
                    <a:pt x="180" y="200"/>
                  </a:cubicBezTo>
                  <a:cubicBezTo>
                    <a:pt x="177" y="201"/>
                    <a:pt x="174" y="202"/>
                    <a:pt x="171" y="203"/>
                  </a:cubicBezTo>
                  <a:cubicBezTo>
                    <a:pt x="146" y="212"/>
                    <a:pt x="121" y="221"/>
                    <a:pt x="96" y="229"/>
                  </a:cubicBezTo>
                  <a:cubicBezTo>
                    <a:pt x="81" y="234"/>
                    <a:pt x="66" y="238"/>
                    <a:pt x="51" y="242"/>
                  </a:cubicBezTo>
                  <a:cubicBezTo>
                    <a:pt x="39" y="246"/>
                    <a:pt x="37" y="232"/>
                    <a:pt x="37" y="232"/>
                  </a:cubicBezTo>
                  <a:lnTo>
                    <a:pt x="23" y="176"/>
                  </a:ln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90">
              <a:extLst>
                <a:ext uri="{FF2B5EF4-FFF2-40B4-BE49-F238E27FC236}">
                  <a16:creationId xmlns:a16="http://schemas.microsoft.com/office/drawing/2014/main" id="{329202F0-5FD8-4A92-D6F4-FE280DBAD53D}"/>
                </a:ext>
              </a:extLst>
            </p:cNvPr>
            <p:cNvSpPr>
              <a:spLocks/>
            </p:cNvSpPr>
            <p:nvPr/>
          </p:nvSpPr>
          <p:spPr bwMode="auto">
            <a:xfrm>
              <a:off x="3531" y="2781"/>
              <a:ext cx="634" cy="498"/>
            </a:xfrm>
            <a:custGeom>
              <a:avLst/>
              <a:gdLst>
                <a:gd name="T0" fmla="*/ 505 w 506"/>
                <a:gd name="T1" fmla="*/ 304 h 397"/>
                <a:gd name="T2" fmla="*/ 500 w 506"/>
                <a:gd name="T3" fmla="*/ 347 h 397"/>
                <a:gd name="T4" fmla="*/ 502 w 506"/>
                <a:gd name="T5" fmla="*/ 372 h 397"/>
                <a:gd name="T6" fmla="*/ 494 w 506"/>
                <a:gd name="T7" fmla="*/ 385 h 397"/>
                <a:gd name="T8" fmla="*/ 480 w 506"/>
                <a:gd name="T9" fmla="*/ 385 h 397"/>
                <a:gd name="T10" fmla="*/ 469 w 506"/>
                <a:gd name="T11" fmla="*/ 396 h 397"/>
                <a:gd name="T12" fmla="*/ 459 w 506"/>
                <a:gd name="T13" fmla="*/ 387 h 397"/>
                <a:gd name="T14" fmla="*/ 461 w 506"/>
                <a:gd name="T15" fmla="*/ 380 h 397"/>
                <a:gd name="T16" fmla="*/ 434 w 506"/>
                <a:gd name="T17" fmla="*/ 351 h 397"/>
                <a:gd name="T18" fmla="*/ 414 w 506"/>
                <a:gd name="T19" fmla="*/ 339 h 397"/>
                <a:gd name="T20" fmla="*/ 401 w 506"/>
                <a:gd name="T21" fmla="*/ 319 h 397"/>
                <a:gd name="T22" fmla="*/ 388 w 506"/>
                <a:gd name="T23" fmla="*/ 301 h 397"/>
                <a:gd name="T24" fmla="*/ 383 w 506"/>
                <a:gd name="T25" fmla="*/ 285 h 397"/>
                <a:gd name="T26" fmla="*/ 365 w 506"/>
                <a:gd name="T27" fmla="*/ 290 h 397"/>
                <a:gd name="T28" fmla="*/ 347 w 506"/>
                <a:gd name="T29" fmla="*/ 267 h 397"/>
                <a:gd name="T30" fmla="*/ 337 w 506"/>
                <a:gd name="T31" fmla="*/ 238 h 397"/>
                <a:gd name="T32" fmla="*/ 331 w 506"/>
                <a:gd name="T33" fmla="*/ 222 h 397"/>
                <a:gd name="T34" fmla="*/ 318 w 506"/>
                <a:gd name="T35" fmla="*/ 218 h 397"/>
                <a:gd name="T36" fmla="*/ 314 w 506"/>
                <a:gd name="T37" fmla="*/ 192 h 397"/>
                <a:gd name="T38" fmla="*/ 313 w 506"/>
                <a:gd name="T39" fmla="*/ 164 h 397"/>
                <a:gd name="T40" fmla="*/ 296 w 506"/>
                <a:gd name="T41" fmla="*/ 137 h 397"/>
                <a:gd name="T42" fmla="*/ 263 w 506"/>
                <a:gd name="T43" fmla="*/ 123 h 397"/>
                <a:gd name="T44" fmla="*/ 249 w 506"/>
                <a:gd name="T45" fmla="*/ 103 h 397"/>
                <a:gd name="T46" fmla="*/ 200 w 506"/>
                <a:gd name="T47" fmla="*/ 98 h 397"/>
                <a:gd name="T48" fmla="*/ 180 w 506"/>
                <a:gd name="T49" fmla="*/ 117 h 397"/>
                <a:gd name="T50" fmla="*/ 147 w 506"/>
                <a:gd name="T51" fmla="*/ 126 h 397"/>
                <a:gd name="T52" fmla="*/ 130 w 506"/>
                <a:gd name="T53" fmla="*/ 108 h 397"/>
                <a:gd name="T54" fmla="*/ 120 w 506"/>
                <a:gd name="T55" fmla="*/ 95 h 397"/>
                <a:gd name="T56" fmla="*/ 89 w 506"/>
                <a:gd name="T57" fmla="*/ 95 h 397"/>
                <a:gd name="T58" fmla="*/ 70 w 506"/>
                <a:gd name="T59" fmla="*/ 89 h 397"/>
                <a:gd name="T60" fmla="*/ 49 w 506"/>
                <a:gd name="T61" fmla="*/ 97 h 397"/>
                <a:gd name="T62" fmla="*/ 32 w 506"/>
                <a:gd name="T63" fmla="*/ 93 h 397"/>
                <a:gd name="T64" fmla="*/ 19 w 506"/>
                <a:gd name="T65" fmla="*/ 109 h 397"/>
                <a:gd name="T66" fmla="*/ 9 w 506"/>
                <a:gd name="T67" fmla="*/ 100 h 397"/>
                <a:gd name="T68" fmla="*/ 22 w 506"/>
                <a:gd name="T69" fmla="*/ 59 h 397"/>
                <a:gd name="T70" fmla="*/ 104 w 506"/>
                <a:gd name="T71" fmla="*/ 45 h 397"/>
                <a:gd name="T72" fmla="*/ 147 w 506"/>
                <a:gd name="T73" fmla="*/ 36 h 397"/>
                <a:gd name="T74" fmla="*/ 213 w 506"/>
                <a:gd name="T75" fmla="*/ 42 h 397"/>
                <a:gd name="T76" fmla="*/ 286 w 506"/>
                <a:gd name="T77" fmla="*/ 34 h 397"/>
                <a:gd name="T78" fmla="*/ 334 w 506"/>
                <a:gd name="T79" fmla="*/ 35 h 397"/>
                <a:gd name="T80" fmla="*/ 357 w 506"/>
                <a:gd name="T81" fmla="*/ 3 h 397"/>
                <a:gd name="T82" fmla="*/ 376 w 506"/>
                <a:gd name="T83" fmla="*/ 11 h 397"/>
                <a:gd name="T84" fmla="*/ 362 w 506"/>
                <a:gd name="T85" fmla="*/ 41 h 397"/>
                <a:gd name="T86" fmla="*/ 374 w 506"/>
                <a:gd name="T87" fmla="*/ 61 h 397"/>
                <a:gd name="T88" fmla="*/ 370 w 506"/>
                <a:gd name="T89" fmla="*/ 36 h 397"/>
                <a:gd name="T90" fmla="*/ 386 w 506"/>
                <a:gd name="T91" fmla="*/ 42 h 397"/>
                <a:gd name="T92" fmla="*/ 392 w 506"/>
                <a:gd name="T93" fmla="*/ 62 h 397"/>
                <a:gd name="T94" fmla="*/ 409 w 506"/>
                <a:gd name="T95" fmla="*/ 89 h 397"/>
                <a:gd name="T96" fmla="*/ 432 w 506"/>
                <a:gd name="T97" fmla="*/ 120 h 397"/>
                <a:gd name="T98" fmla="*/ 446 w 506"/>
                <a:gd name="T99" fmla="*/ 132 h 397"/>
                <a:gd name="T100" fmla="*/ 458 w 506"/>
                <a:gd name="T101" fmla="*/ 155 h 397"/>
                <a:gd name="T102" fmla="*/ 463 w 506"/>
                <a:gd name="T103" fmla="*/ 177 h 397"/>
                <a:gd name="T104" fmla="*/ 454 w 506"/>
                <a:gd name="T105" fmla="*/ 155 h 397"/>
                <a:gd name="T106" fmla="*/ 435 w 506"/>
                <a:gd name="T107" fmla="*/ 141 h 397"/>
                <a:gd name="T108" fmla="*/ 451 w 506"/>
                <a:gd name="T109" fmla="*/ 172 h 397"/>
                <a:gd name="T110" fmla="*/ 477 w 506"/>
                <a:gd name="T111" fmla="*/ 207 h 397"/>
                <a:gd name="T112" fmla="*/ 491 w 506"/>
                <a:gd name="T113" fmla="*/ 240 h 397"/>
                <a:gd name="T114" fmla="*/ 505 w 506"/>
                <a:gd name="T115" fmla="*/ 28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6" h="397">
                  <a:moveTo>
                    <a:pt x="505" y="283"/>
                  </a:moveTo>
                  <a:cubicBezTo>
                    <a:pt x="505" y="290"/>
                    <a:pt x="506" y="297"/>
                    <a:pt x="505" y="304"/>
                  </a:cubicBezTo>
                  <a:cubicBezTo>
                    <a:pt x="504" y="312"/>
                    <a:pt x="503" y="321"/>
                    <a:pt x="504" y="328"/>
                  </a:cubicBezTo>
                  <a:cubicBezTo>
                    <a:pt x="504" y="336"/>
                    <a:pt x="503" y="340"/>
                    <a:pt x="500" y="347"/>
                  </a:cubicBezTo>
                  <a:cubicBezTo>
                    <a:pt x="498" y="350"/>
                    <a:pt x="498" y="352"/>
                    <a:pt x="500" y="356"/>
                  </a:cubicBezTo>
                  <a:cubicBezTo>
                    <a:pt x="501" y="361"/>
                    <a:pt x="504" y="366"/>
                    <a:pt x="502" y="372"/>
                  </a:cubicBezTo>
                  <a:cubicBezTo>
                    <a:pt x="500" y="374"/>
                    <a:pt x="499" y="376"/>
                    <a:pt x="498" y="379"/>
                  </a:cubicBezTo>
                  <a:cubicBezTo>
                    <a:pt x="497" y="381"/>
                    <a:pt x="497" y="384"/>
                    <a:pt x="494" y="385"/>
                  </a:cubicBezTo>
                  <a:cubicBezTo>
                    <a:pt x="491" y="386"/>
                    <a:pt x="490" y="383"/>
                    <a:pt x="487" y="383"/>
                  </a:cubicBezTo>
                  <a:cubicBezTo>
                    <a:pt x="485" y="382"/>
                    <a:pt x="481" y="383"/>
                    <a:pt x="480" y="385"/>
                  </a:cubicBezTo>
                  <a:cubicBezTo>
                    <a:pt x="478" y="387"/>
                    <a:pt x="477" y="390"/>
                    <a:pt x="476" y="392"/>
                  </a:cubicBezTo>
                  <a:cubicBezTo>
                    <a:pt x="474" y="394"/>
                    <a:pt x="472" y="396"/>
                    <a:pt x="469" y="396"/>
                  </a:cubicBezTo>
                  <a:cubicBezTo>
                    <a:pt x="466" y="397"/>
                    <a:pt x="461" y="396"/>
                    <a:pt x="459" y="394"/>
                  </a:cubicBezTo>
                  <a:cubicBezTo>
                    <a:pt x="457" y="393"/>
                    <a:pt x="456" y="388"/>
                    <a:pt x="459" y="387"/>
                  </a:cubicBezTo>
                  <a:cubicBezTo>
                    <a:pt x="461" y="386"/>
                    <a:pt x="465" y="389"/>
                    <a:pt x="466" y="385"/>
                  </a:cubicBezTo>
                  <a:cubicBezTo>
                    <a:pt x="467" y="381"/>
                    <a:pt x="463" y="381"/>
                    <a:pt x="461" y="380"/>
                  </a:cubicBezTo>
                  <a:cubicBezTo>
                    <a:pt x="451" y="378"/>
                    <a:pt x="443" y="373"/>
                    <a:pt x="439" y="363"/>
                  </a:cubicBezTo>
                  <a:cubicBezTo>
                    <a:pt x="438" y="359"/>
                    <a:pt x="438" y="353"/>
                    <a:pt x="434" y="351"/>
                  </a:cubicBezTo>
                  <a:cubicBezTo>
                    <a:pt x="430" y="349"/>
                    <a:pt x="424" y="352"/>
                    <a:pt x="420" y="350"/>
                  </a:cubicBezTo>
                  <a:cubicBezTo>
                    <a:pt x="417" y="348"/>
                    <a:pt x="415" y="342"/>
                    <a:pt x="414" y="339"/>
                  </a:cubicBezTo>
                  <a:cubicBezTo>
                    <a:pt x="411" y="334"/>
                    <a:pt x="410" y="329"/>
                    <a:pt x="407" y="325"/>
                  </a:cubicBezTo>
                  <a:cubicBezTo>
                    <a:pt x="405" y="323"/>
                    <a:pt x="404" y="320"/>
                    <a:pt x="401" y="319"/>
                  </a:cubicBezTo>
                  <a:cubicBezTo>
                    <a:pt x="399" y="318"/>
                    <a:pt x="397" y="317"/>
                    <a:pt x="395" y="316"/>
                  </a:cubicBezTo>
                  <a:cubicBezTo>
                    <a:pt x="391" y="312"/>
                    <a:pt x="393" y="306"/>
                    <a:pt x="388" y="301"/>
                  </a:cubicBezTo>
                  <a:cubicBezTo>
                    <a:pt x="386" y="299"/>
                    <a:pt x="383" y="297"/>
                    <a:pt x="382" y="293"/>
                  </a:cubicBezTo>
                  <a:cubicBezTo>
                    <a:pt x="382" y="290"/>
                    <a:pt x="383" y="288"/>
                    <a:pt x="383" y="285"/>
                  </a:cubicBezTo>
                  <a:cubicBezTo>
                    <a:pt x="382" y="279"/>
                    <a:pt x="373" y="278"/>
                    <a:pt x="370" y="283"/>
                  </a:cubicBezTo>
                  <a:cubicBezTo>
                    <a:pt x="369" y="285"/>
                    <a:pt x="368" y="290"/>
                    <a:pt x="365" y="290"/>
                  </a:cubicBezTo>
                  <a:cubicBezTo>
                    <a:pt x="363" y="291"/>
                    <a:pt x="361" y="287"/>
                    <a:pt x="359" y="286"/>
                  </a:cubicBezTo>
                  <a:cubicBezTo>
                    <a:pt x="355" y="280"/>
                    <a:pt x="350" y="274"/>
                    <a:pt x="347" y="267"/>
                  </a:cubicBezTo>
                  <a:cubicBezTo>
                    <a:pt x="345" y="265"/>
                    <a:pt x="344" y="262"/>
                    <a:pt x="342" y="260"/>
                  </a:cubicBezTo>
                  <a:cubicBezTo>
                    <a:pt x="335" y="254"/>
                    <a:pt x="332" y="247"/>
                    <a:pt x="337" y="238"/>
                  </a:cubicBezTo>
                  <a:cubicBezTo>
                    <a:pt x="340" y="233"/>
                    <a:pt x="344" y="228"/>
                    <a:pt x="338" y="223"/>
                  </a:cubicBezTo>
                  <a:cubicBezTo>
                    <a:pt x="336" y="222"/>
                    <a:pt x="333" y="220"/>
                    <a:pt x="331" y="222"/>
                  </a:cubicBezTo>
                  <a:cubicBezTo>
                    <a:pt x="329" y="224"/>
                    <a:pt x="331" y="228"/>
                    <a:pt x="327" y="229"/>
                  </a:cubicBezTo>
                  <a:cubicBezTo>
                    <a:pt x="321" y="232"/>
                    <a:pt x="318" y="222"/>
                    <a:pt x="318" y="218"/>
                  </a:cubicBezTo>
                  <a:cubicBezTo>
                    <a:pt x="317" y="215"/>
                    <a:pt x="317" y="212"/>
                    <a:pt x="317" y="209"/>
                  </a:cubicBezTo>
                  <a:cubicBezTo>
                    <a:pt x="316" y="203"/>
                    <a:pt x="315" y="197"/>
                    <a:pt x="314" y="192"/>
                  </a:cubicBezTo>
                  <a:cubicBezTo>
                    <a:pt x="313" y="186"/>
                    <a:pt x="313" y="179"/>
                    <a:pt x="313" y="173"/>
                  </a:cubicBezTo>
                  <a:cubicBezTo>
                    <a:pt x="313" y="170"/>
                    <a:pt x="314" y="167"/>
                    <a:pt x="313" y="164"/>
                  </a:cubicBezTo>
                  <a:cubicBezTo>
                    <a:pt x="312" y="161"/>
                    <a:pt x="309" y="158"/>
                    <a:pt x="307" y="155"/>
                  </a:cubicBezTo>
                  <a:cubicBezTo>
                    <a:pt x="304" y="148"/>
                    <a:pt x="303" y="142"/>
                    <a:pt x="296" y="137"/>
                  </a:cubicBezTo>
                  <a:cubicBezTo>
                    <a:pt x="290" y="134"/>
                    <a:pt x="283" y="135"/>
                    <a:pt x="277" y="132"/>
                  </a:cubicBezTo>
                  <a:cubicBezTo>
                    <a:pt x="272" y="130"/>
                    <a:pt x="269" y="125"/>
                    <a:pt x="263" y="123"/>
                  </a:cubicBezTo>
                  <a:cubicBezTo>
                    <a:pt x="260" y="123"/>
                    <a:pt x="257" y="121"/>
                    <a:pt x="255" y="118"/>
                  </a:cubicBezTo>
                  <a:cubicBezTo>
                    <a:pt x="253" y="113"/>
                    <a:pt x="252" y="107"/>
                    <a:pt x="249" y="103"/>
                  </a:cubicBezTo>
                  <a:cubicBezTo>
                    <a:pt x="244" y="96"/>
                    <a:pt x="241" y="91"/>
                    <a:pt x="232" y="89"/>
                  </a:cubicBezTo>
                  <a:cubicBezTo>
                    <a:pt x="222" y="88"/>
                    <a:pt x="202" y="83"/>
                    <a:pt x="200" y="98"/>
                  </a:cubicBezTo>
                  <a:cubicBezTo>
                    <a:pt x="200" y="102"/>
                    <a:pt x="198" y="105"/>
                    <a:pt x="194" y="108"/>
                  </a:cubicBezTo>
                  <a:cubicBezTo>
                    <a:pt x="189" y="111"/>
                    <a:pt x="185" y="113"/>
                    <a:pt x="180" y="117"/>
                  </a:cubicBezTo>
                  <a:cubicBezTo>
                    <a:pt x="175" y="121"/>
                    <a:pt x="169" y="120"/>
                    <a:pt x="163" y="121"/>
                  </a:cubicBezTo>
                  <a:cubicBezTo>
                    <a:pt x="157" y="122"/>
                    <a:pt x="154" y="130"/>
                    <a:pt x="147" y="126"/>
                  </a:cubicBezTo>
                  <a:cubicBezTo>
                    <a:pt x="145" y="125"/>
                    <a:pt x="143" y="122"/>
                    <a:pt x="142" y="120"/>
                  </a:cubicBezTo>
                  <a:cubicBezTo>
                    <a:pt x="139" y="116"/>
                    <a:pt x="135" y="110"/>
                    <a:pt x="130" y="108"/>
                  </a:cubicBezTo>
                  <a:cubicBezTo>
                    <a:pt x="128" y="106"/>
                    <a:pt x="125" y="105"/>
                    <a:pt x="124" y="102"/>
                  </a:cubicBezTo>
                  <a:cubicBezTo>
                    <a:pt x="123" y="100"/>
                    <a:pt x="123" y="96"/>
                    <a:pt x="120" y="95"/>
                  </a:cubicBezTo>
                  <a:cubicBezTo>
                    <a:pt x="118" y="93"/>
                    <a:pt x="115" y="94"/>
                    <a:pt x="112" y="94"/>
                  </a:cubicBezTo>
                  <a:cubicBezTo>
                    <a:pt x="104" y="95"/>
                    <a:pt x="97" y="98"/>
                    <a:pt x="89" y="95"/>
                  </a:cubicBezTo>
                  <a:cubicBezTo>
                    <a:pt x="86" y="94"/>
                    <a:pt x="84" y="91"/>
                    <a:pt x="81" y="89"/>
                  </a:cubicBezTo>
                  <a:cubicBezTo>
                    <a:pt x="78" y="87"/>
                    <a:pt x="73" y="88"/>
                    <a:pt x="70" y="89"/>
                  </a:cubicBezTo>
                  <a:cubicBezTo>
                    <a:pt x="66" y="89"/>
                    <a:pt x="63" y="91"/>
                    <a:pt x="60" y="93"/>
                  </a:cubicBezTo>
                  <a:cubicBezTo>
                    <a:pt x="57" y="95"/>
                    <a:pt x="52" y="96"/>
                    <a:pt x="49" y="97"/>
                  </a:cubicBezTo>
                  <a:cubicBezTo>
                    <a:pt x="46" y="98"/>
                    <a:pt x="42" y="97"/>
                    <a:pt x="39" y="95"/>
                  </a:cubicBezTo>
                  <a:cubicBezTo>
                    <a:pt x="36" y="93"/>
                    <a:pt x="36" y="92"/>
                    <a:pt x="32" y="93"/>
                  </a:cubicBezTo>
                  <a:cubicBezTo>
                    <a:pt x="29" y="93"/>
                    <a:pt x="27" y="95"/>
                    <a:pt x="26" y="97"/>
                  </a:cubicBezTo>
                  <a:cubicBezTo>
                    <a:pt x="23" y="101"/>
                    <a:pt x="24" y="107"/>
                    <a:pt x="19" y="109"/>
                  </a:cubicBezTo>
                  <a:cubicBezTo>
                    <a:pt x="15" y="111"/>
                    <a:pt x="11" y="113"/>
                    <a:pt x="7" y="114"/>
                  </a:cubicBezTo>
                  <a:cubicBezTo>
                    <a:pt x="8" y="109"/>
                    <a:pt x="9" y="105"/>
                    <a:pt x="9" y="100"/>
                  </a:cubicBezTo>
                  <a:cubicBezTo>
                    <a:pt x="8" y="92"/>
                    <a:pt x="1" y="85"/>
                    <a:pt x="1" y="76"/>
                  </a:cubicBezTo>
                  <a:cubicBezTo>
                    <a:pt x="0" y="67"/>
                    <a:pt x="15" y="62"/>
                    <a:pt x="22" y="59"/>
                  </a:cubicBezTo>
                  <a:cubicBezTo>
                    <a:pt x="35" y="54"/>
                    <a:pt x="51" y="53"/>
                    <a:pt x="64" y="50"/>
                  </a:cubicBezTo>
                  <a:cubicBezTo>
                    <a:pt x="77" y="47"/>
                    <a:pt x="91" y="47"/>
                    <a:pt x="104" y="45"/>
                  </a:cubicBezTo>
                  <a:cubicBezTo>
                    <a:pt x="114" y="44"/>
                    <a:pt x="124" y="38"/>
                    <a:pt x="134" y="36"/>
                  </a:cubicBezTo>
                  <a:cubicBezTo>
                    <a:pt x="140" y="34"/>
                    <a:pt x="143" y="34"/>
                    <a:pt x="147" y="36"/>
                  </a:cubicBezTo>
                  <a:cubicBezTo>
                    <a:pt x="149" y="37"/>
                    <a:pt x="151" y="38"/>
                    <a:pt x="153" y="40"/>
                  </a:cubicBezTo>
                  <a:cubicBezTo>
                    <a:pt x="170" y="54"/>
                    <a:pt x="194" y="47"/>
                    <a:pt x="213" y="42"/>
                  </a:cubicBezTo>
                  <a:cubicBezTo>
                    <a:pt x="224" y="39"/>
                    <a:pt x="235" y="41"/>
                    <a:pt x="245" y="40"/>
                  </a:cubicBezTo>
                  <a:cubicBezTo>
                    <a:pt x="259" y="38"/>
                    <a:pt x="273" y="36"/>
                    <a:pt x="286" y="34"/>
                  </a:cubicBezTo>
                  <a:cubicBezTo>
                    <a:pt x="294" y="33"/>
                    <a:pt x="304" y="30"/>
                    <a:pt x="313" y="31"/>
                  </a:cubicBezTo>
                  <a:cubicBezTo>
                    <a:pt x="319" y="32"/>
                    <a:pt x="327" y="42"/>
                    <a:pt x="334" y="35"/>
                  </a:cubicBezTo>
                  <a:cubicBezTo>
                    <a:pt x="338" y="30"/>
                    <a:pt x="336" y="18"/>
                    <a:pt x="336" y="11"/>
                  </a:cubicBezTo>
                  <a:cubicBezTo>
                    <a:pt x="336" y="0"/>
                    <a:pt x="348" y="0"/>
                    <a:pt x="357" y="3"/>
                  </a:cubicBezTo>
                  <a:cubicBezTo>
                    <a:pt x="363" y="4"/>
                    <a:pt x="369" y="5"/>
                    <a:pt x="375" y="4"/>
                  </a:cubicBezTo>
                  <a:cubicBezTo>
                    <a:pt x="376" y="6"/>
                    <a:pt x="376" y="9"/>
                    <a:pt x="376" y="11"/>
                  </a:cubicBezTo>
                  <a:cubicBezTo>
                    <a:pt x="375" y="16"/>
                    <a:pt x="370" y="20"/>
                    <a:pt x="368" y="25"/>
                  </a:cubicBezTo>
                  <a:cubicBezTo>
                    <a:pt x="365" y="30"/>
                    <a:pt x="362" y="34"/>
                    <a:pt x="362" y="41"/>
                  </a:cubicBezTo>
                  <a:cubicBezTo>
                    <a:pt x="362" y="48"/>
                    <a:pt x="364" y="53"/>
                    <a:pt x="368" y="59"/>
                  </a:cubicBezTo>
                  <a:cubicBezTo>
                    <a:pt x="369" y="62"/>
                    <a:pt x="372" y="65"/>
                    <a:pt x="374" y="61"/>
                  </a:cubicBezTo>
                  <a:cubicBezTo>
                    <a:pt x="376" y="59"/>
                    <a:pt x="374" y="55"/>
                    <a:pt x="373" y="53"/>
                  </a:cubicBezTo>
                  <a:cubicBezTo>
                    <a:pt x="372" y="47"/>
                    <a:pt x="370" y="41"/>
                    <a:pt x="370" y="36"/>
                  </a:cubicBezTo>
                  <a:cubicBezTo>
                    <a:pt x="371" y="31"/>
                    <a:pt x="373" y="22"/>
                    <a:pt x="379" y="25"/>
                  </a:cubicBezTo>
                  <a:cubicBezTo>
                    <a:pt x="385" y="29"/>
                    <a:pt x="385" y="36"/>
                    <a:pt x="386" y="42"/>
                  </a:cubicBezTo>
                  <a:cubicBezTo>
                    <a:pt x="387" y="47"/>
                    <a:pt x="386" y="52"/>
                    <a:pt x="388" y="57"/>
                  </a:cubicBezTo>
                  <a:cubicBezTo>
                    <a:pt x="389" y="59"/>
                    <a:pt x="391" y="61"/>
                    <a:pt x="392" y="62"/>
                  </a:cubicBezTo>
                  <a:cubicBezTo>
                    <a:pt x="394" y="65"/>
                    <a:pt x="396" y="69"/>
                    <a:pt x="398" y="73"/>
                  </a:cubicBezTo>
                  <a:cubicBezTo>
                    <a:pt x="401" y="78"/>
                    <a:pt x="405" y="83"/>
                    <a:pt x="409" y="89"/>
                  </a:cubicBezTo>
                  <a:cubicBezTo>
                    <a:pt x="412" y="94"/>
                    <a:pt x="412" y="101"/>
                    <a:pt x="416" y="107"/>
                  </a:cubicBezTo>
                  <a:cubicBezTo>
                    <a:pt x="420" y="113"/>
                    <a:pt x="427" y="116"/>
                    <a:pt x="432" y="120"/>
                  </a:cubicBezTo>
                  <a:cubicBezTo>
                    <a:pt x="435" y="122"/>
                    <a:pt x="437" y="124"/>
                    <a:pt x="439" y="126"/>
                  </a:cubicBezTo>
                  <a:cubicBezTo>
                    <a:pt x="442" y="128"/>
                    <a:pt x="444" y="129"/>
                    <a:pt x="446" y="132"/>
                  </a:cubicBezTo>
                  <a:cubicBezTo>
                    <a:pt x="448" y="136"/>
                    <a:pt x="450" y="139"/>
                    <a:pt x="453" y="143"/>
                  </a:cubicBezTo>
                  <a:cubicBezTo>
                    <a:pt x="455" y="147"/>
                    <a:pt x="457" y="150"/>
                    <a:pt x="458" y="155"/>
                  </a:cubicBezTo>
                  <a:cubicBezTo>
                    <a:pt x="458" y="159"/>
                    <a:pt x="459" y="163"/>
                    <a:pt x="461" y="167"/>
                  </a:cubicBezTo>
                  <a:cubicBezTo>
                    <a:pt x="462" y="169"/>
                    <a:pt x="467" y="174"/>
                    <a:pt x="463" y="177"/>
                  </a:cubicBezTo>
                  <a:cubicBezTo>
                    <a:pt x="460" y="174"/>
                    <a:pt x="458" y="170"/>
                    <a:pt x="457" y="167"/>
                  </a:cubicBezTo>
                  <a:cubicBezTo>
                    <a:pt x="457" y="162"/>
                    <a:pt x="456" y="159"/>
                    <a:pt x="454" y="155"/>
                  </a:cubicBezTo>
                  <a:cubicBezTo>
                    <a:pt x="452" y="151"/>
                    <a:pt x="450" y="146"/>
                    <a:pt x="446" y="143"/>
                  </a:cubicBezTo>
                  <a:cubicBezTo>
                    <a:pt x="444" y="141"/>
                    <a:pt x="438" y="137"/>
                    <a:pt x="435" y="141"/>
                  </a:cubicBezTo>
                  <a:cubicBezTo>
                    <a:pt x="433" y="144"/>
                    <a:pt x="437" y="154"/>
                    <a:pt x="439" y="157"/>
                  </a:cubicBezTo>
                  <a:cubicBezTo>
                    <a:pt x="442" y="162"/>
                    <a:pt x="447" y="167"/>
                    <a:pt x="451" y="172"/>
                  </a:cubicBezTo>
                  <a:cubicBezTo>
                    <a:pt x="456" y="178"/>
                    <a:pt x="461" y="184"/>
                    <a:pt x="465" y="190"/>
                  </a:cubicBezTo>
                  <a:cubicBezTo>
                    <a:pt x="469" y="196"/>
                    <a:pt x="473" y="202"/>
                    <a:pt x="477" y="207"/>
                  </a:cubicBezTo>
                  <a:cubicBezTo>
                    <a:pt x="481" y="212"/>
                    <a:pt x="485" y="217"/>
                    <a:pt x="487" y="224"/>
                  </a:cubicBezTo>
                  <a:cubicBezTo>
                    <a:pt x="488" y="229"/>
                    <a:pt x="487" y="235"/>
                    <a:pt x="491" y="240"/>
                  </a:cubicBezTo>
                  <a:cubicBezTo>
                    <a:pt x="494" y="246"/>
                    <a:pt x="498" y="250"/>
                    <a:pt x="501" y="257"/>
                  </a:cubicBezTo>
                  <a:cubicBezTo>
                    <a:pt x="505" y="265"/>
                    <a:pt x="505" y="274"/>
                    <a:pt x="505" y="283"/>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91">
              <a:extLst>
                <a:ext uri="{FF2B5EF4-FFF2-40B4-BE49-F238E27FC236}">
                  <a16:creationId xmlns:a16="http://schemas.microsoft.com/office/drawing/2014/main" id="{95C31324-7DA1-4F88-6DA8-768BF650BDBF}"/>
                </a:ext>
              </a:extLst>
            </p:cNvPr>
            <p:cNvSpPr>
              <a:spLocks/>
            </p:cNvSpPr>
            <p:nvPr/>
          </p:nvSpPr>
          <p:spPr bwMode="auto">
            <a:xfrm>
              <a:off x="3793" y="2376"/>
              <a:ext cx="360" cy="276"/>
            </a:xfrm>
            <a:custGeom>
              <a:avLst/>
              <a:gdLst>
                <a:gd name="T0" fmla="*/ 262 w 287"/>
                <a:gd name="T1" fmla="*/ 39 h 220"/>
                <a:gd name="T2" fmla="*/ 287 w 287"/>
                <a:gd name="T3" fmla="*/ 54 h 220"/>
                <a:gd name="T4" fmla="*/ 277 w 287"/>
                <a:gd name="T5" fmla="*/ 66 h 220"/>
                <a:gd name="T6" fmla="*/ 273 w 287"/>
                <a:gd name="T7" fmla="*/ 78 h 220"/>
                <a:gd name="T8" fmla="*/ 272 w 287"/>
                <a:gd name="T9" fmla="*/ 87 h 220"/>
                <a:gd name="T10" fmla="*/ 264 w 287"/>
                <a:gd name="T11" fmla="*/ 100 h 220"/>
                <a:gd name="T12" fmla="*/ 255 w 287"/>
                <a:gd name="T13" fmla="*/ 105 h 220"/>
                <a:gd name="T14" fmla="*/ 251 w 287"/>
                <a:gd name="T15" fmla="*/ 114 h 220"/>
                <a:gd name="T16" fmla="*/ 249 w 287"/>
                <a:gd name="T17" fmla="*/ 121 h 220"/>
                <a:gd name="T18" fmla="*/ 242 w 287"/>
                <a:gd name="T19" fmla="*/ 136 h 220"/>
                <a:gd name="T20" fmla="*/ 237 w 287"/>
                <a:gd name="T21" fmla="*/ 141 h 220"/>
                <a:gd name="T22" fmla="*/ 228 w 287"/>
                <a:gd name="T23" fmla="*/ 145 h 220"/>
                <a:gd name="T24" fmla="*/ 221 w 287"/>
                <a:gd name="T25" fmla="*/ 160 h 220"/>
                <a:gd name="T26" fmla="*/ 208 w 287"/>
                <a:gd name="T27" fmla="*/ 171 h 220"/>
                <a:gd name="T28" fmla="*/ 204 w 287"/>
                <a:gd name="T29" fmla="*/ 176 h 220"/>
                <a:gd name="T30" fmla="*/ 196 w 287"/>
                <a:gd name="T31" fmla="*/ 178 h 220"/>
                <a:gd name="T32" fmla="*/ 191 w 287"/>
                <a:gd name="T33" fmla="*/ 185 h 220"/>
                <a:gd name="T34" fmla="*/ 185 w 287"/>
                <a:gd name="T35" fmla="*/ 193 h 220"/>
                <a:gd name="T36" fmla="*/ 178 w 287"/>
                <a:gd name="T37" fmla="*/ 192 h 220"/>
                <a:gd name="T38" fmla="*/ 177 w 287"/>
                <a:gd name="T39" fmla="*/ 208 h 220"/>
                <a:gd name="T40" fmla="*/ 175 w 287"/>
                <a:gd name="T41" fmla="*/ 216 h 220"/>
                <a:gd name="T42" fmla="*/ 175 w 287"/>
                <a:gd name="T43" fmla="*/ 220 h 220"/>
                <a:gd name="T44" fmla="*/ 171 w 287"/>
                <a:gd name="T45" fmla="*/ 220 h 220"/>
                <a:gd name="T46" fmla="*/ 164 w 287"/>
                <a:gd name="T47" fmla="*/ 209 h 220"/>
                <a:gd name="T48" fmla="*/ 148 w 287"/>
                <a:gd name="T49" fmla="*/ 190 h 220"/>
                <a:gd name="T50" fmla="*/ 133 w 287"/>
                <a:gd name="T51" fmla="*/ 173 h 220"/>
                <a:gd name="T52" fmla="*/ 124 w 287"/>
                <a:gd name="T53" fmla="*/ 154 h 220"/>
                <a:gd name="T54" fmla="*/ 112 w 287"/>
                <a:gd name="T55" fmla="*/ 153 h 220"/>
                <a:gd name="T56" fmla="*/ 102 w 287"/>
                <a:gd name="T57" fmla="*/ 146 h 220"/>
                <a:gd name="T58" fmla="*/ 87 w 287"/>
                <a:gd name="T59" fmla="*/ 128 h 220"/>
                <a:gd name="T60" fmla="*/ 67 w 287"/>
                <a:gd name="T61" fmla="*/ 116 h 220"/>
                <a:gd name="T62" fmla="*/ 35 w 287"/>
                <a:gd name="T63" fmla="*/ 96 h 220"/>
                <a:gd name="T64" fmla="*/ 20 w 287"/>
                <a:gd name="T65" fmla="*/ 81 h 220"/>
                <a:gd name="T66" fmla="*/ 3 w 287"/>
                <a:gd name="T67" fmla="*/ 67 h 220"/>
                <a:gd name="T68" fmla="*/ 4 w 287"/>
                <a:gd name="T69" fmla="*/ 49 h 220"/>
                <a:gd name="T70" fmla="*/ 5 w 287"/>
                <a:gd name="T71" fmla="*/ 47 h 220"/>
                <a:gd name="T72" fmla="*/ 25 w 287"/>
                <a:gd name="T73" fmla="*/ 36 h 220"/>
                <a:gd name="T74" fmla="*/ 41 w 287"/>
                <a:gd name="T75" fmla="*/ 25 h 220"/>
                <a:gd name="T76" fmla="*/ 63 w 287"/>
                <a:gd name="T77" fmla="*/ 18 h 220"/>
                <a:gd name="T78" fmla="*/ 79 w 287"/>
                <a:gd name="T79" fmla="*/ 13 h 220"/>
                <a:gd name="T80" fmla="*/ 95 w 287"/>
                <a:gd name="T81" fmla="*/ 12 h 220"/>
                <a:gd name="T82" fmla="*/ 109 w 287"/>
                <a:gd name="T83" fmla="*/ 8 h 220"/>
                <a:gd name="T84" fmla="*/ 137 w 287"/>
                <a:gd name="T85" fmla="*/ 16 h 220"/>
                <a:gd name="T86" fmla="*/ 162 w 287"/>
                <a:gd name="T87" fmla="*/ 18 h 220"/>
                <a:gd name="T88" fmla="*/ 188 w 287"/>
                <a:gd name="T89" fmla="*/ 9 h 220"/>
                <a:gd name="T90" fmla="*/ 213 w 287"/>
                <a:gd name="T91" fmla="*/ 3 h 220"/>
                <a:gd name="T92" fmla="*/ 230 w 287"/>
                <a:gd name="T93" fmla="*/ 19 h 220"/>
                <a:gd name="T94" fmla="*/ 248 w 287"/>
                <a:gd name="T95" fmla="*/ 28 h 220"/>
                <a:gd name="T96" fmla="*/ 262 w 287"/>
                <a:gd name="T97" fmla="*/ 3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7" h="220">
                  <a:moveTo>
                    <a:pt x="262" y="39"/>
                  </a:moveTo>
                  <a:cubicBezTo>
                    <a:pt x="270" y="45"/>
                    <a:pt x="279" y="48"/>
                    <a:pt x="287" y="54"/>
                  </a:cubicBezTo>
                  <a:cubicBezTo>
                    <a:pt x="283" y="57"/>
                    <a:pt x="279" y="61"/>
                    <a:pt x="277" y="66"/>
                  </a:cubicBezTo>
                  <a:cubicBezTo>
                    <a:pt x="274" y="70"/>
                    <a:pt x="273" y="73"/>
                    <a:pt x="273" y="78"/>
                  </a:cubicBezTo>
                  <a:cubicBezTo>
                    <a:pt x="272" y="81"/>
                    <a:pt x="273" y="84"/>
                    <a:pt x="272" y="87"/>
                  </a:cubicBezTo>
                  <a:cubicBezTo>
                    <a:pt x="271" y="92"/>
                    <a:pt x="269" y="98"/>
                    <a:pt x="264" y="100"/>
                  </a:cubicBezTo>
                  <a:cubicBezTo>
                    <a:pt x="261" y="102"/>
                    <a:pt x="258" y="104"/>
                    <a:pt x="255" y="105"/>
                  </a:cubicBezTo>
                  <a:cubicBezTo>
                    <a:pt x="252" y="108"/>
                    <a:pt x="252" y="110"/>
                    <a:pt x="251" y="114"/>
                  </a:cubicBezTo>
                  <a:cubicBezTo>
                    <a:pt x="251" y="117"/>
                    <a:pt x="251" y="118"/>
                    <a:pt x="249" y="121"/>
                  </a:cubicBezTo>
                  <a:cubicBezTo>
                    <a:pt x="244" y="125"/>
                    <a:pt x="245" y="131"/>
                    <a:pt x="242" y="136"/>
                  </a:cubicBezTo>
                  <a:cubicBezTo>
                    <a:pt x="241" y="138"/>
                    <a:pt x="239" y="140"/>
                    <a:pt x="237" y="141"/>
                  </a:cubicBezTo>
                  <a:cubicBezTo>
                    <a:pt x="234" y="143"/>
                    <a:pt x="230" y="143"/>
                    <a:pt x="228" y="145"/>
                  </a:cubicBezTo>
                  <a:cubicBezTo>
                    <a:pt x="224" y="149"/>
                    <a:pt x="225" y="156"/>
                    <a:pt x="221" y="160"/>
                  </a:cubicBezTo>
                  <a:cubicBezTo>
                    <a:pt x="218" y="165"/>
                    <a:pt x="212" y="167"/>
                    <a:pt x="208" y="171"/>
                  </a:cubicBezTo>
                  <a:cubicBezTo>
                    <a:pt x="207" y="173"/>
                    <a:pt x="206" y="175"/>
                    <a:pt x="204" y="176"/>
                  </a:cubicBezTo>
                  <a:cubicBezTo>
                    <a:pt x="202" y="177"/>
                    <a:pt x="199" y="177"/>
                    <a:pt x="196" y="178"/>
                  </a:cubicBezTo>
                  <a:cubicBezTo>
                    <a:pt x="190" y="179"/>
                    <a:pt x="191" y="181"/>
                    <a:pt x="191" y="185"/>
                  </a:cubicBezTo>
                  <a:cubicBezTo>
                    <a:pt x="192" y="189"/>
                    <a:pt x="190" y="194"/>
                    <a:pt x="185" y="193"/>
                  </a:cubicBezTo>
                  <a:cubicBezTo>
                    <a:pt x="183" y="193"/>
                    <a:pt x="181" y="190"/>
                    <a:pt x="178" y="192"/>
                  </a:cubicBezTo>
                  <a:cubicBezTo>
                    <a:pt x="175" y="195"/>
                    <a:pt x="178" y="204"/>
                    <a:pt x="177" y="208"/>
                  </a:cubicBezTo>
                  <a:cubicBezTo>
                    <a:pt x="177" y="211"/>
                    <a:pt x="176" y="213"/>
                    <a:pt x="175" y="216"/>
                  </a:cubicBezTo>
                  <a:cubicBezTo>
                    <a:pt x="175" y="217"/>
                    <a:pt x="174" y="219"/>
                    <a:pt x="175" y="220"/>
                  </a:cubicBezTo>
                  <a:cubicBezTo>
                    <a:pt x="173" y="220"/>
                    <a:pt x="172" y="220"/>
                    <a:pt x="171" y="220"/>
                  </a:cubicBezTo>
                  <a:cubicBezTo>
                    <a:pt x="167" y="218"/>
                    <a:pt x="165" y="212"/>
                    <a:pt x="164" y="209"/>
                  </a:cubicBezTo>
                  <a:cubicBezTo>
                    <a:pt x="160" y="201"/>
                    <a:pt x="155" y="195"/>
                    <a:pt x="148" y="190"/>
                  </a:cubicBezTo>
                  <a:cubicBezTo>
                    <a:pt x="139" y="185"/>
                    <a:pt x="133" y="185"/>
                    <a:pt x="133" y="173"/>
                  </a:cubicBezTo>
                  <a:cubicBezTo>
                    <a:pt x="132" y="166"/>
                    <a:pt x="132" y="156"/>
                    <a:pt x="124" y="154"/>
                  </a:cubicBezTo>
                  <a:cubicBezTo>
                    <a:pt x="120" y="153"/>
                    <a:pt x="116" y="154"/>
                    <a:pt x="112" y="153"/>
                  </a:cubicBezTo>
                  <a:cubicBezTo>
                    <a:pt x="108" y="152"/>
                    <a:pt x="105" y="149"/>
                    <a:pt x="102" y="146"/>
                  </a:cubicBezTo>
                  <a:cubicBezTo>
                    <a:pt x="97" y="141"/>
                    <a:pt x="93" y="133"/>
                    <a:pt x="87" y="128"/>
                  </a:cubicBezTo>
                  <a:cubicBezTo>
                    <a:pt x="81" y="123"/>
                    <a:pt x="74" y="119"/>
                    <a:pt x="67" y="116"/>
                  </a:cubicBezTo>
                  <a:cubicBezTo>
                    <a:pt x="56" y="112"/>
                    <a:pt x="41" y="108"/>
                    <a:pt x="35" y="96"/>
                  </a:cubicBezTo>
                  <a:cubicBezTo>
                    <a:pt x="31" y="90"/>
                    <a:pt x="26" y="85"/>
                    <a:pt x="20" y="81"/>
                  </a:cubicBezTo>
                  <a:cubicBezTo>
                    <a:pt x="14" y="77"/>
                    <a:pt x="6" y="74"/>
                    <a:pt x="3" y="67"/>
                  </a:cubicBezTo>
                  <a:cubicBezTo>
                    <a:pt x="0" y="61"/>
                    <a:pt x="0" y="54"/>
                    <a:pt x="4" y="49"/>
                  </a:cubicBezTo>
                  <a:cubicBezTo>
                    <a:pt x="4" y="48"/>
                    <a:pt x="5" y="47"/>
                    <a:pt x="5" y="47"/>
                  </a:cubicBezTo>
                  <a:cubicBezTo>
                    <a:pt x="11" y="42"/>
                    <a:pt x="19" y="39"/>
                    <a:pt x="25" y="36"/>
                  </a:cubicBezTo>
                  <a:cubicBezTo>
                    <a:pt x="31" y="33"/>
                    <a:pt x="34" y="27"/>
                    <a:pt x="41" y="25"/>
                  </a:cubicBezTo>
                  <a:cubicBezTo>
                    <a:pt x="49" y="24"/>
                    <a:pt x="55" y="20"/>
                    <a:pt x="63" y="18"/>
                  </a:cubicBezTo>
                  <a:cubicBezTo>
                    <a:pt x="68" y="17"/>
                    <a:pt x="73" y="14"/>
                    <a:pt x="79" y="13"/>
                  </a:cubicBezTo>
                  <a:cubicBezTo>
                    <a:pt x="85" y="12"/>
                    <a:pt x="90" y="12"/>
                    <a:pt x="95" y="12"/>
                  </a:cubicBezTo>
                  <a:cubicBezTo>
                    <a:pt x="100" y="11"/>
                    <a:pt x="104" y="9"/>
                    <a:pt x="109" y="8"/>
                  </a:cubicBezTo>
                  <a:cubicBezTo>
                    <a:pt x="119" y="7"/>
                    <a:pt x="129" y="11"/>
                    <a:pt x="137" y="16"/>
                  </a:cubicBezTo>
                  <a:cubicBezTo>
                    <a:pt x="144" y="21"/>
                    <a:pt x="153" y="19"/>
                    <a:pt x="162" y="18"/>
                  </a:cubicBezTo>
                  <a:cubicBezTo>
                    <a:pt x="171" y="17"/>
                    <a:pt x="179" y="13"/>
                    <a:pt x="188" y="9"/>
                  </a:cubicBezTo>
                  <a:cubicBezTo>
                    <a:pt x="195" y="6"/>
                    <a:pt x="205" y="0"/>
                    <a:pt x="213" y="3"/>
                  </a:cubicBezTo>
                  <a:cubicBezTo>
                    <a:pt x="220" y="6"/>
                    <a:pt x="224" y="15"/>
                    <a:pt x="230" y="19"/>
                  </a:cubicBezTo>
                  <a:cubicBezTo>
                    <a:pt x="236" y="23"/>
                    <a:pt x="242" y="25"/>
                    <a:pt x="248" y="28"/>
                  </a:cubicBezTo>
                  <a:cubicBezTo>
                    <a:pt x="254" y="31"/>
                    <a:pt x="258" y="35"/>
                    <a:pt x="262" y="39"/>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92">
              <a:extLst>
                <a:ext uri="{FF2B5EF4-FFF2-40B4-BE49-F238E27FC236}">
                  <a16:creationId xmlns:a16="http://schemas.microsoft.com/office/drawing/2014/main" id="{EAE2281C-3CA4-386D-952C-E71492A7FE08}"/>
                </a:ext>
              </a:extLst>
            </p:cNvPr>
            <p:cNvSpPr>
              <a:spLocks/>
            </p:cNvSpPr>
            <p:nvPr/>
          </p:nvSpPr>
          <p:spPr bwMode="auto">
            <a:xfrm>
              <a:off x="3785" y="1888"/>
              <a:ext cx="307" cy="328"/>
            </a:xfrm>
            <a:custGeom>
              <a:avLst/>
              <a:gdLst>
                <a:gd name="T0" fmla="*/ 237 w 245"/>
                <a:gd name="T1" fmla="*/ 58 h 261"/>
                <a:gd name="T2" fmla="*/ 210 w 245"/>
                <a:gd name="T3" fmla="*/ 61 h 261"/>
                <a:gd name="T4" fmla="*/ 206 w 245"/>
                <a:gd name="T5" fmla="*/ 76 h 261"/>
                <a:gd name="T6" fmla="*/ 204 w 245"/>
                <a:gd name="T7" fmla="*/ 93 h 261"/>
                <a:gd name="T8" fmla="*/ 182 w 245"/>
                <a:gd name="T9" fmla="*/ 119 h 261"/>
                <a:gd name="T10" fmla="*/ 155 w 245"/>
                <a:gd name="T11" fmla="*/ 142 h 261"/>
                <a:gd name="T12" fmla="*/ 150 w 245"/>
                <a:gd name="T13" fmla="*/ 160 h 261"/>
                <a:gd name="T14" fmla="*/ 136 w 245"/>
                <a:gd name="T15" fmla="*/ 187 h 261"/>
                <a:gd name="T16" fmla="*/ 130 w 245"/>
                <a:gd name="T17" fmla="*/ 223 h 261"/>
                <a:gd name="T18" fmla="*/ 109 w 245"/>
                <a:gd name="T19" fmla="*/ 238 h 261"/>
                <a:gd name="T20" fmla="*/ 84 w 245"/>
                <a:gd name="T21" fmla="*/ 250 h 261"/>
                <a:gd name="T22" fmla="*/ 57 w 245"/>
                <a:gd name="T23" fmla="*/ 254 h 261"/>
                <a:gd name="T24" fmla="*/ 44 w 245"/>
                <a:gd name="T25" fmla="*/ 244 h 261"/>
                <a:gd name="T26" fmla="*/ 36 w 245"/>
                <a:gd name="T27" fmla="*/ 237 h 261"/>
                <a:gd name="T28" fmla="*/ 24 w 245"/>
                <a:gd name="T29" fmla="*/ 233 h 261"/>
                <a:gd name="T30" fmla="*/ 8 w 245"/>
                <a:gd name="T31" fmla="*/ 223 h 261"/>
                <a:gd name="T32" fmla="*/ 2 w 245"/>
                <a:gd name="T33" fmla="*/ 206 h 261"/>
                <a:gd name="T34" fmla="*/ 3 w 245"/>
                <a:gd name="T35" fmla="*/ 179 h 261"/>
                <a:gd name="T36" fmla="*/ 13 w 245"/>
                <a:gd name="T37" fmla="*/ 148 h 261"/>
                <a:gd name="T38" fmla="*/ 34 w 245"/>
                <a:gd name="T39" fmla="*/ 143 h 261"/>
                <a:gd name="T40" fmla="*/ 33 w 245"/>
                <a:gd name="T41" fmla="*/ 121 h 261"/>
                <a:gd name="T42" fmla="*/ 40 w 245"/>
                <a:gd name="T43" fmla="*/ 103 h 261"/>
                <a:gd name="T44" fmla="*/ 58 w 245"/>
                <a:gd name="T45" fmla="*/ 87 h 261"/>
                <a:gd name="T46" fmla="*/ 68 w 245"/>
                <a:gd name="T47" fmla="*/ 12 h 261"/>
                <a:gd name="T48" fmla="*/ 66 w 245"/>
                <a:gd name="T49" fmla="*/ 3 h 261"/>
                <a:gd name="T50" fmla="*/ 69 w 245"/>
                <a:gd name="T51" fmla="*/ 0 h 261"/>
                <a:gd name="T52" fmla="*/ 97 w 245"/>
                <a:gd name="T53" fmla="*/ 66 h 261"/>
                <a:gd name="T54" fmla="*/ 142 w 245"/>
                <a:gd name="T55" fmla="*/ 54 h 261"/>
                <a:gd name="T56" fmla="*/ 158 w 245"/>
                <a:gd name="T57" fmla="*/ 73 h 261"/>
                <a:gd name="T58" fmla="*/ 169 w 245"/>
                <a:gd name="T59" fmla="*/ 63 h 261"/>
                <a:gd name="T60" fmla="*/ 183 w 245"/>
                <a:gd name="T61" fmla="*/ 49 h 261"/>
                <a:gd name="T62" fmla="*/ 205 w 245"/>
                <a:gd name="T63" fmla="*/ 44 h 261"/>
                <a:gd name="T64" fmla="*/ 217 w 245"/>
                <a:gd name="T65" fmla="*/ 31 h 261"/>
                <a:gd name="T66" fmla="*/ 233 w 245"/>
                <a:gd name="T67" fmla="*/ 33 h 261"/>
                <a:gd name="T68" fmla="*/ 244 w 245"/>
                <a:gd name="T69" fmla="*/ 4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5" h="261">
                  <a:moveTo>
                    <a:pt x="244" y="43"/>
                  </a:moveTo>
                  <a:cubicBezTo>
                    <a:pt x="245" y="48"/>
                    <a:pt x="241" y="55"/>
                    <a:pt x="237" y="58"/>
                  </a:cubicBezTo>
                  <a:cubicBezTo>
                    <a:pt x="232" y="62"/>
                    <a:pt x="226" y="59"/>
                    <a:pt x="220" y="59"/>
                  </a:cubicBezTo>
                  <a:cubicBezTo>
                    <a:pt x="218" y="58"/>
                    <a:pt x="212" y="58"/>
                    <a:pt x="210" y="61"/>
                  </a:cubicBezTo>
                  <a:cubicBezTo>
                    <a:pt x="209" y="63"/>
                    <a:pt x="210" y="66"/>
                    <a:pt x="210" y="69"/>
                  </a:cubicBezTo>
                  <a:cubicBezTo>
                    <a:pt x="210" y="72"/>
                    <a:pt x="208" y="74"/>
                    <a:pt x="206" y="76"/>
                  </a:cubicBezTo>
                  <a:cubicBezTo>
                    <a:pt x="204" y="79"/>
                    <a:pt x="204" y="81"/>
                    <a:pt x="204" y="84"/>
                  </a:cubicBezTo>
                  <a:cubicBezTo>
                    <a:pt x="204" y="87"/>
                    <a:pt x="205" y="90"/>
                    <a:pt x="204" y="93"/>
                  </a:cubicBezTo>
                  <a:cubicBezTo>
                    <a:pt x="203" y="99"/>
                    <a:pt x="197" y="101"/>
                    <a:pt x="193" y="104"/>
                  </a:cubicBezTo>
                  <a:cubicBezTo>
                    <a:pt x="188" y="108"/>
                    <a:pt x="184" y="113"/>
                    <a:pt x="182" y="119"/>
                  </a:cubicBezTo>
                  <a:cubicBezTo>
                    <a:pt x="181" y="126"/>
                    <a:pt x="176" y="130"/>
                    <a:pt x="170" y="133"/>
                  </a:cubicBezTo>
                  <a:cubicBezTo>
                    <a:pt x="166" y="136"/>
                    <a:pt x="156" y="135"/>
                    <a:pt x="155" y="142"/>
                  </a:cubicBezTo>
                  <a:cubicBezTo>
                    <a:pt x="154" y="145"/>
                    <a:pt x="156" y="148"/>
                    <a:pt x="155" y="152"/>
                  </a:cubicBezTo>
                  <a:cubicBezTo>
                    <a:pt x="154" y="155"/>
                    <a:pt x="152" y="157"/>
                    <a:pt x="150" y="160"/>
                  </a:cubicBezTo>
                  <a:cubicBezTo>
                    <a:pt x="147" y="164"/>
                    <a:pt x="146" y="170"/>
                    <a:pt x="142" y="174"/>
                  </a:cubicBezTo>
                  <a:cubicBezTo>
                    <a:pt x="138" y="179"/>
                    <a:pt x="136" y="181"/>
                    <a:pt x="136" y="187"/>
                  </a:cubicBezTo>
                  <a:cubicBezTo>
                    <a:pt x="135" y="193"/>
                    <a:pt x="134" y="199"/>
                    <a:pt x="134" y="204"/>
                  </a:cubicBezTo>
                  <a:cubicBezTo>
                    <a:pt x="133" y="211"/>
                    <a:pt x="134" y="217"/>
                    <a:pt x="130" y="223"/>
                  </a:cubicBezTo>
                  <a:cubicBezTo>
                    <a:pt x="126" y="229"/>
                    <a:pt x="120" y="227"/>
                    <a:pt x="115" y="232"/>
                  </a:cubicBezTo>
                  <a:cubicBezTo>
                    <a:pt x="113" y="234"/>
                    <a:pt x="112" y="236"/>
                    <a:pt x="109" y="238"/>
                  </a:cubicBezTo>
                  <a:cubicBezTo>
                    <a:pt x="103" y="241"/>
                    <a:pt x="96" y="240"/>
                    <a:pt x="90" y="243"/>
                  </a:cubicBezTo>
                  <a:cubicBezTo>
                    <a:pt x="87" y="244"/>
                    <a:pt x="86" y="247"/>
                    <a:pt x="84" y="250"/>
                  </a:cubicBezTo>
                  <a:cubicBezTo>
                    <a:pt x="81" y="255"/>
                    <a:pt x="79" y="261"/>
                    <a:pt x="71" y="260"/>
                  </a:cubicBezTo>
                  <a:cubicBezTo>
                    <a:pt x="65" y="260"/>
                    <a:pt x="61" y="258"/>
                    <a:pt x="57" y="254"/>
                  </a:cubicBezTo>
                  <a:cubicBezTo>
                    <a:pt x="55" y="252"/>
                    <a:pt x="53" y="251"/>
                    <a:pt x="51" y="249"/>
                  </a:cubicBezTo>
                  <a:cubicBezTo>
                    <a:pt x="49" y="248"/>
                    <a:pt x="46" y="246"/>
                    <a:pt x="44" y="244"/>
                  </a:cubicBezTo>
                  <a:cubicBezTo>
                    <a:pt x="42" y="242"/>
                    <a:pt x="42" y="239"/>
                    <a:pt x="39" y="237"/>
                  </a:cubicBezTo>
                  <a:cubicBezTo>
                    <a:pt x="38" y="236"/>
                    <a:pt x="37" y="236"/>
                    <a:pt x="36" y="237"/>
                  </a:cubicBezTo>
                  <a:cubicBezTo>
                    <a:pt x="35" y="237"/>
                    <a:pt x="33" y="238"/>
                    <a:pt x="31" y="238"/>
                  </a:cubicBezTo>
                  <a:cubicBezTo>
                    <a:pt x="29" y="238"/>
                    <a:pt x="26" y="235"/>
                    <a:pt x="24" y="233"/>
                  </a:cubicBezTo>
                  <a:cubicBezTo>
                    <a:pt x="21" y="231"/>
                    <a:pt x="19" y="230"/>
                    <a:pt x="16" y="228"/>
                  </a:cubicBezTo>
                  <a:cubicBezTo>
                    <a:pt x="12" y="227"/>
                    <a:pt x="10" y="225"/>
                    <a:pt x="8" y="223"/>
                  </a:cubicBezTo>
                  <a:cubicBezTo>
                    <a:pt x="6" y="220"/>
                    <a:pt x="5" y="219"/>
                    <a:pt x="5" y="215"/>
                  </a:cubicBezTo>
                  <a:cubicBezTo>
                    <a:pt x="4" y="212"/>
                    <a:pt x="3" y="209"/>
                    <a:pt x="2" y="206"/>
                  </a:cubicBezTo>
                  <a:cubicBezTo>
                    <a:pt x="0" y="199"/>
                    <a:pt x="1" y="189"/>
                    <a:pt x="1" y="182"/>
                  </a:cubicBezTo>
                  <a:cubicBezTo>
                    <a:pt x="2" y="181"/>
                    <a:pt x="2" y="180"/>
                    <a:pt x="3" y="179"/>
                  </a:cubicBezTo>
                  <a:cubicBezTo>
                    <a:pt x="6" y="176"/>
                    <a:pt x="9" y="175"/>
                    <a:pt x="11" y="172"/>
                  </a:cubicBezTo>
                  <a:cubicBezTo>
                    <a:pt x="16" y="167"/>
                    <a:pt x="13" y="155"/>
                    <a:pt x="13" y="148"/>
                  </a:cubicBezTo>
                  <a:cubicBezTo>
                    <a:pt x="13" y="142"/>
                    <a:pt x="20" y="128"/>
                    <a:pt x="25" y="139"/>
                  </a:cubicBezTo>
                  <a:cubicBezTo>
                    <a:pt x="27" y="143"/>
                    <a:pt x="30" y="151"/>
                    <a:pt x="34" y="143"/>
                  </a:cubicBezTo>
                  <a:cubicBezTo>
                    <a:pt x="37" y="139"/>
                    <a:pt x="35" y="131"/>
                    <a:pt x="34" y="127"/>
                  </a:cubicBezTo>
                  <a:cubicBezTo>
                    <a:pt x="33" y="124"/>
                    <a:pt x="32" y="124"/>
                    <a:pt x="33" y="121"/>
                  </a:cubicBezTo>
                  <a:cubicBezTo>
                    <a:pt x="34" y="119"/>
                    <a:pt x="36" y="117"/>
                    <a:pt x="37" y="115"/>
                  </a:cubicBezTo>
                  <a:cubicBezTo>
                    <a:pt x="38" y="111"/>
                    <a:pt x="37" y="106"/>
                    <a:pt x="40" y="103"/>
                  </a:cubicBezTo>
                  <a:cubicBezTo>
                    <a:pt x="43" y="100"/>
                    <a:pt x="48" y="99"/>
                    <a:pt x="51" y="96"/>
                  </a:cubicBezTo>
                  <a:cubicBezTo>
                    <a:pt x="54" y="94"/>
                    <a:pt x="56" y="91"/>
                    <a:pt x="58" y="87"/>
                  </a:cubicBezTo>
                  <a:cubicBezTo>
                    <a:pt x="62" y="81"/>
                    <a:pt x="65" y="73"/>
                    <a:pt x="66" y="66"/>
                  </a:cubicBezTo>
                  <a:cubicBezTo>
                    <a:pt x="69" y="48"/>
                    <a:pt x="69" y="30"/>
                    <a:pt x="68" y="12"/>
                  </a:cubicBezTo>
                  <a:cubicBezTo>
                    <a:pt x="67" y="10"/>
                    <a:pt x="66" y="8"/>
                    <a:pt x="66" y="6"/>
                  </a:cubicBezTo>
                  <a:cubicBezTo>
                    <a:pt x="66" y="5"/>
                    <a:pt x="66" y="4"/>
                    <a:pt x="66" y="3"/>
                  </a:cubicBezTo>
                  <a:cubicBezTo>
                    <a:pt x="67" y="2"/>
                    <a:pt x="68" y="2"/>
                    <a:pt x="68" y="1"/>
                  </a:cubicBezTo>
                  <a:cubicBezTo>
                    <a:pt x="69" y="1"/>
                    <a:pt x="69" y="0"/>
                    <a:pt x="69" y="0"/>
                  </a:cubicBezTo>
                  <a:cubicBezTo>
                    <a:pt x="83" y="56"/>
                    <a:pt x="83" y="56"/>
                    <a:pt x="83" y="56"/>
                  </a:cubicBezTo>
                  <a:cubicBezTo>
                    <a:pt x="83" y="56"/>
                    <a:pt x="85" y="70"/>
                    <a:pt x="97" y="66"/>
                  </a:cubicBezTo>
                  <a:cubicBezTo>
                    <a:pt x="112" y="62"/>
                    <a:pt x="127" y="58"/>
                    <a:pt x="142" y="53"/>
                  </a:cubicBezTo>
                  <a:cubicBezTo>
                    <a:pt x="142" y="54"/>
                    <a:pt x="142" y="54"/>
                    <a:pt x="142" y="54"/>
                  </a:cubicBezTo>
                  <a:cubicBezTo>
                    <a:pt x="143" y="57"/>
                    <a:pt x="145" y="64"/>
                    <a:pt x="145" y="66"/>
                  </a:cubicBezTo>
                  <a:cubicBezTo>
                    <a:pt x="147" y="72"/>
                    <a:pt x="152" y="76"/>
                    <a:pt x="158" y="73"/>
                  </a:cubicBezTo>
                  <a:cubicBezTo>
                    <a:pt x="161" y="72"/>
                    <a:pt x="161" y="69"/>
                    <a:pt x="162" y="67"/>
                  </a:cubicBezTo>
                  <a:cubicBezTo>
                    <a:pt x="164" y="64"/>
                    <a:pt x="165" y="64"/>
                    <a:pt x="169" y="63"/>
                  </a:cubicBezTo>
                  <a:cubicBezTo>
                    <a:pt x="172" y="62"/>
                    <a:pt x="173" y="57"/>
                    <a:pt x="175" y="55"/>
                  </a:cubicBezTo>
                  <a:cubicBezTo>
                    <a:pt x="177" y="51"/>
                    <a:pt x="179" y="50"/>
                    <a:pt x="183" y="49"/>
                  </a:cubicBezTo>
                  <a:cubicBezTo>
                    <a:pt x="185" y="48"/>
                    <a:pt x="188" y="49"/>
                    <a:pt x="190" y="49"/>
                  </a:cubicBezTo>
                  <a:cubicBezTo>
                    <a:pt x="197" y="50"/>
                    <a:pt x="201" y="49"/>
                    <a:pt x="205" y="44"/>
                  </a:cubicBezTo>
                  <a:cubicBezTo>
                    <a:pt x="207" y="41"/>
                    <a:pt x="209" y="40"/>
                    <a:pt x="211" y="38"/>
                  </a:cubicBezTo>
                  <a:cubicBezTo>
                    <a:pt x="213" y="36"/>
                    <a:pt x="215" y="33"/>
                    <a:pt x="217" y="31"/>
                  </a:cubicBezTo>
                  <a:cubicBezTo>
                    <a:pt x="218" y="31"/>
                    <a:pt x="218" y="31"/>
                    <a:pt x="219" y="31"/>
                  </a:cubicBezTo>
                  <a:cubicBezTo>
                    <a:pt x="223" y="29"/>
                    <a:pt x="229" y="31"/>
                    <a:pt x="233" y="33"/>
                  </a:cubicBezTo>
                  <a:cubicBezTo>
                    <a:pt x="236" y="35"/>
                    <a:pt x="243" y="39"/>
                    <a:pt x="244" y="43"/>
                  </a:cubicBezTo>
                  <a:cubicBezTo>
                    <a:pt x="244" y="43"/>
                    <a:pt x="244" y="43"/>
                    <a:pt x="244" y="43"/>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93">
              <a:extLst>
                <a:ext uri="{FF2B5EF4-FFF2-40B4-BE49-F238E27FC236}">
                  <a16:creationId xmlns:a16="http://schemas.microsoft.com/office/drawing/2014/main" id="{CCB9E120-844F-E101-B8F7-A6CC9F0CAA75}"/>
                </a:ext>
              </a:extLst>
            </p:cNvPr>
            <p:cNvSpPr>
              <a:spLocks/>
            </p:cNvSpPr>
            <p:nvPr/>
          </p:nvSpPr>
          <p:spPr bwMode="auto">
            <a:xfrm>
              <a:off x="3963" y="1872"/>
              <a:ext cx="321" cy="149"/>
            </a:xfrm>
            <a:custGeom>
              <a:avLst/>
              <a:gdLst>
                <a:gd name="T0" fmla="*/ 239 w 256"/>
                <a:gd name="T1" fmla="*/ 82 h 119"/>
                <a:gd name="T2" fmla="*/ 222 w 256"/>
                <a:gd name="T3" fmla="*/ 74 h 119"/>
                <a:gd name="T4" fmla="*/ 210 w 256"/>
                <a:gd name="T5" fmla="*/ 44 h 119"/>
                <a:gd name="T6" fmla="*/ 197 w 256"/>
                <a:gd name="T7" fmla="*/ 8 h 119"/>
                <a:gd name="T8" fmla="*/ 151 w 256"/>
                <a:gd name="T9" fmla="*/ 15 h 119"/>
                <a:gd name="T10" fmla="*/ 75 w 256"/>
                <a:gd name="T11" fmla="*/ 40 h 119"/>
                <a:gd name="T12" fmla="*/ 0 w 256"/>
                <a:gd name="T13" fmla="*/ 67 h 119"/>
                <a:gd name="T14" fmla="*/ 16 w 256"/>
                <a:gd name="T15" fmla="*/ 86 h 119"/>
                <a:gd name="T16" fmla="*/ 27 w 256"/>
                <a:gd name="T17" fmla="*/ 76 h 119"/>
                <a:gd name="T18" fmla="*/ 41 w 256"/>
                <a:gd name="T19" fmla="*/ 62 h 119"/>
                <a:gd name="T20" fmla="*/ 63 w 256"/>
                <a:gd name="T21" fmla="*/ 57 h 119"/>
                <a:gd name="T22" fmla="*/ 75 w 256"/>
                <a:gd name="T23" fmla="*/ 44 h 119"/>
                <a:gd name="T24" fmla="*/ 91 w 256"/>
                <a:gd name="T25" fmla="*/ 46 h 119"/>
                <a:gd name="T26" fmla="*/ 102 w 256"/>
                <a:gd name="T27" fmla="*/ 56 h 119"/>
                <a:gd name="T28" fmla="*/ 124 w 256"/>
                <a:gd name="T29" fmla="*/ 67 h 119"/>
                <a:gd name="T30" fmla="*/ 138 w 256"/>
                <a:gd name="T31" fmla="*/ 83 h 119"/>
                <a:gd name="T32" fmla="*/ 145 w 256"/>
                <a:gd name="T33" fmla="*/ 94 h 119"/>
                <a:gd name="T34" fmla="*/ 144 w 256"/>
                <a:gd name="T35" fmla="*/ 113 h 119"/>
                <a:gd name="T36" fmla="*/ 174 w 256"/>
                <a:gd name="T37" fmla="*/ 116 h 119"/>
                <a:gd name="T38" fmla="*/ 189 w 256"/>
                <a:gd name="T39" fmla="*/ 119 h 119"/>
                <a:gd name="T40" fmla="*/ 192 w 256"/>
                <a:gd name="T41" fmla="*/ 113 h 119"/>
                <a:gd name="T42" fmla="*/ 195 w 256"/>
                <a:gd name="T43" fmla="*/ 99 h 119"/>
                <a:gd name="T44" fmla="*/ 174 w 256"/>
                <a:gd name="T45" fmla="*/ 70 h 119"/>
                <a:gd name="T46" fmla="*/ 173 w 256"/>
                <a:gd name="T47" fmla="*/ 36 h 119"/>
                <a:gd name="T48" fmla="*/ 183 w 256"/>
                <a:gd name="T49" fmla="*/ 42 h 119"/>
                <a:gd name="T50" fmla="*/ 181 w 256"/>
                <a:gd name="T51" fmla="*/ 56 h 119"/>
                <a:gd name="T52" fmla="*/ 193 w 256"/>
                <a:gd name="T53" fmla="*/ 68 h 119"/>
                <a:gd name="T54" fmla="*/ 194 w 256"/>
                <a:gd name="T55" fmla="*/ 78 h 119"/>
                <a:gd name="T56" fmla="*/ 212 w 256"/>
                <a:gd name="T57" fmla="*/ 91 h 119"/>
                <a:gd name="T58" fmla="*/ 223 w 256"/>
                <a:gd name="T59" fmla="*/ 111 h 119"/>
                <a:gd name="T60" fmla="*/ 235 w 256"/>
                <a:gd name="T61" fmla="*/ 111 h 119"/>
                <a:gd name="T62" fmla="*/ 243 w 256"/>
                <a:gd name="T63" fmla="*/ 104 h 119"/>
                <a:gd name="T64" fmla="*/ 251 w 256"/>
                <a:gd name="T65" fmla="*/ 103 h 119"/>
                <a:gd name="T66" fmla="*/ 256 w 256"/>
                <a:gd name="T67"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119">
                  <a:moveTo>
                    <a:pt x="256" y="75"/>
                  </a:moveTo>
                  <a:cubicBezTo>
                    <a:pt x="252" y="74"/>
                    <a:pt x="243" y="80"/>
                    <a:pt x="239" y="82"/>
                  </a:cubicBezTo>
                  <a:cubicBezTo>
                    <a:pt x="236" y="84"/>
                    <a:pt x="228" y="87"/>
                    <a:pt x="225" y="83"/>
                  </a:cubicBezTo>
                  <a:cubicBezTo>
                    <a:pt x="222" y="81"/>
                    <a:pt x="223" y="77"/>
                    <a:pt x="222" y="74"/>
                  </a:cubicBezTo>
                  <a:cubicBezTo>
                    <a:pt x="220" y="69"/>
                    <a:pt x="219" y="65"/>
                    <a:pt x="218" y="60"/>
                  </a:cubicBezTo>
                  <a:cubicBezTo>
                    <a:pt x="216" y="54"/>
                    <a:pt x="211" y="50"/>
                    <a:pt x="210" y="44"/>
                  </a:cubicBezTo>
                  <a:cubicBezTo>
                    <a:pt x="207" y="36"/>
                    <a:pt x="205" y="27"/>
                    <a:pt x="201" y="19"/>
                  </a:cubicBezTo>
                  <a:cubicBezTo>
                    <a:pt x="199" y="15"/>
                    <a:pt x="198" y="12"/>
                    <a:pt x="197" y="8"/>
                  </a:cubicBezTo>
                  <a:cubicBezTo>
                    <a:pt x="196" y="6"/>
                    <a:pt x="195" y="2"/>
                    <a:pt x="194" y="0"/>
                  </a:cubicBezTo>
                  <a:cubicBezTo>
                    <a:pt x="180" y="5"/>
                    <a:pt x="166" y="10"/>
                    <a:pt x="151" y="15"/>
                  </a:cubicBezTo>
                  <a:cubicBezTo>
                    <a:pt x="129" y="23"/>
                    <a:pt x="107" y="30"/>
                    <a:pt x="84" y="37"/>
                  </a:cubicBezTo>
                  <a:cubicBezTo>
                    <a:pt x="81" y="38"/>
                    <a:pt x="78" y="39"/>
                    <a:pt x="75" y="40"/>
                  </a:cubicBezTo>
                  <a:cubicBezTo>
                    <a:pt x="50" y="49"/>
                    <a:pt x="25" y="58"/>
                    <a:pt x="0" y="66"/>
                  </a:cubicBezTo>
                  <a:cubicBezTo>
                    <a:pt x="0" y="67"/>
                    <a:pt x="0" y="67"/>
                    <a:pt x="0" y="67"/>
                  </a:cubicBezTo>
                  <a:cubicBezTo>
                    <a:pt x="1" y="70"/>
                    <a:pt x="3" y="77"/>
                    <a:pt x="3" y="79"/>
                  </a:cubicBezTo>
                  <a:cubicBezTo>
                    <a:pt x="5" y="85"/>
                    <a:pt x="10" y="89"/>
                    <a:pt x="16" y="86"/>
                  </a:cubicBezTo>
                  <a:cubicBezTo>
                    <a:pt x="19" y="85"/>
                    <a:pt x="19" y="82"/>
                    <a:pt x="20" y="80"/>
                  </a:cubicBezTo>
                  <a:cubicBezTo>
                    <a:pt x="22" y="77"/>
                    <a:pt x="23" y="77"/>
                    <a:pt x="27" y="76"/>
                  </a:cubicBezTo>
                  <a:cubicBezTo>
                    <a:pt x="30" y="75"/>
                    <a:pt x="31" y="70"/>
                    <a:pt x="33" y="68"/>
                  </a:cubicBezTo>
                  <a:cubicBezTo>
                    <a:pt x="35" y="64"/>
                    <a:pt x="37" y="63"/>
                    <a:pt x="41" y="62"/>
                  </a:cubicBezTo>
                  <a:cubicBezTo>
                    <a:pt x="43" y="61"/>
                    <a:pt x="46" y="62"/>
                    <a:pt x="48" y="62"/>
                  </a:cubicBezTo>
                  <a:cubicBezTo>
                    <a:pt x="55" y="63"/>
                    <a:pt x="59" y="62"/>
                    <a:pt x="63" y="57"/>
                  </a:cubicBezTo>
                  <a:cubicBezTo>
                    <a:pt x="65" y="54"/>
                    <a:pt x="67" y="53"/>
                    <a:pt x="69" y="51"/>
                  </a:cubicBezTo>
                  <a:cubicBezTo>
                    <a:pt x="71" y="49"/>
                    <a:pt x="73" y="46"/>
                    <a:pt x="75" y="44"/>
                  </a:cubicBezTo>
                  <a:cubicBezTo>
                    <a:pt x="76" y="44"/>
                    <a:pt x="76" y="44"/>
                    <a:pt x="77" y="44"/>
                  </a:cubicBezTo>
                  <a:cubicBezTo>
                    <a:pt x="81" y="42"/>
                    <a:pt x="87" y="44"/>
                    <a:pt x="91" y="46"/>
                  </a:cubicBezTo>
                  <a:cubicBezTo>
                    <a:pt x="94" y="48"/>
                    <a:pt x="101" y="52"/>
                    <a:pt x="102" y="56"/>
                  </a:cubicBezTo>
                  <a:cubicBezTo>
                    <a:pt x="102" y="56"/>
                    <a:pt x="102" y="56"/>
                    <a:pt x="102" y="56"/>
                  </a:cubicBezTo>
                  <a:cubicBezTo>
                    <a:pt x="106" y="54"/>
                    <a:pt x="113" y="55"/>
                    <a:pt x="116" y="58"/>
                  </a:cubicBezTo>
                  <a:cubicBezTo>
                    <a:pt x="119" y="61"/>
                    <a:pt x="121" y="65"/>
                    <a:pt x="124" y="67"/>
                  </a:cubicBezTo>
                  <a:cubicBezTo>
                    <a:pt x="127" y="68"/>
                    <a:pt x="130" y="70"/>
                    <a:pt x="132" y="73"/>
                  </a:cubicBezTo>
                  <a:cubicBezTo>
                    <a:pt x="135" y="76"/>
                    <a:pt x="136" y="80"/>
                    <a:pt x="138" y="83"/>
                  </a:cubicBezTo>
                  <a:cubicBezTo>
                    <a:pt x="139" y="85"/>
                    <a:pt x="140" y="87"/>
                    <a:pt x="141" y="88"/>
                  </a:cubicBezTo>
                  <a:cubicBezTo>
                    <a:pt x="142" y="90"/>
                    <a:pt x="144" y="92"/>
                    <a:pt x="145" y="94"/>
                  </a:cubicBezTo>
                  <a:cubicBezTo>
                    <a:pt x="146" y="96"/>
                    <a:pt x="146" y="99"/>
                    <a:pt x="145" y="101"/>
                  </a:cubicBezTo>
                  <a:cubicBezTo>
                    <a:pt x="143" y="104"/>
                    <a:pt x="140" y="110"/>
                    <a:pt x="144" y="113"/>
                  </a:cubicBezTo>
                  <a:cubicBezTo>
                    <a:pt x="150" y="118"/>
                    <a:pt x="152" y="110"/>
                    <a:pt x="158" y="110"/>
                  </a:cubicBezTo>
                  <a:cubicBezTo>
                    <a:pt x="163" y="109"/>
                    <a:pt x="169" y="113"/>
                    <a:pt x="174" y="116"/>
                  </a:cubicBezTo>
                  <a:cubicBezTo>
                    <a:pt x="176" y="117"/>
                    <a:pt x="177" y="119"/>
                    <a:pt x="180" y="119"/>
                  </a:cubicBezTo>
                  <a:cubicBezTo>
                    <a:pt x="182" y="119"/>
                    <a:pt x="187" y="119"/>
                    <a:pt x="189" y="119"/>
                  </a:cubicBezTo>
                  <a:cubicBezTo>
                    <a:pt x="190" y="119"/>
                    <a:pt x="190" y="119"/>
                    <a:pt x="190" y="119"/>
                  </a:cubicBezTo>
                  <a:cubicBezTo>
                    <a:pt x="190" y="117"/>
                    <a:pt x="190" y="114"/>
                    <a:pt x="192" y="113"/>
                  </a:cubicBezTo>
                  <a:cubicBezTo>
                    <a:pt x="194" y="112"/>
                    <a:pt x="197" y="114"/>
                    <a:pt x="199" y="113"/>
                  </a:cubicBezTo>
                  <a:cubicBezTo>
                    <a:pt x="204" y="110"/>
                    <a:pt x="198" y="101"/>
                    <a:pt x="195" y="99"/>
                  </a:cubicBezTo>
                  <a:cubicBezTo>
                    <a:pt x="192" y="97"/>
                    <a:pt x="189" y="97"/>
                    <a:pt x="187" y="95"/>
                  </a:cubicBezTo>
                  <a:cubicBezTo>
                    <a:pt x="180" y="91"/>
                    <a:pt x="178" y="77"/>
                    <a:pt x="174" y="70"/>
                  </a:cubicBezTo>
                  <a:cubicBezTo>
                    <a:pt x="172" y="64"/>
                    <a:pt x="167" y="58"/>
                    <a:pt x="168" y="52"/>
                  </a:cubicBezTo>
                  <a:cubicBezTo>
                    <a:pt x="168" y="46"/>
                    <a:pt x="170" y="41"/>
                    <a:pt x="173" y="36"/>
                  </a:cubicBezTo>
                  <a:cubicBezTo>
                    <a:pt x="174" y="33"/>
                    <a:pt x="179" y="22"/>
                    <a:pt x="182" y="27"/>
                  </a:cubicBezTo>
                  <a:cubicBezTo>
                    <a:pt x="185" y="31"/>
                    <a:pt x="179" y="37"/>
                    <a:pt x="183" y="42"/>
                  </a:cubicBezTo>
                  <a:cubicBezTo>
                    <a:pt x="185" y="44"/>
                    <a:pt x="187" y="45"/>
                    <a:pt x="186" y="49"/>
                  </a:cubicBezTo>
                  <a:cubicBezTo>
                    <a:pt x="185" y="51"/>
                    <a:pt x="181" y="52"/>
                    <a:pt x="181" y="56"/>
                  </a:cubicBezTo>
                  <a:cubicBezTo>
                    <a:pt x="182" y="59"/>
                    <a:pt x="187" y="60"/>
                    <a:pt x="189" y="61"/>
                  </a:cubicBezTo>
                  <a:cubicBezTo>
                    <a:pt x="191" y="63"/>
                    <a:pt x="191" y="66"/>
                    <a:pt x="193" y="68"/>
                  </a:cubicBezTo>
                  <a:cubicBezTo>
                    <a:pt x="194" y="70"/>
                    <a:pt x="198" y="69"/>
                    <a:pt x="199" y="72"/>
                  </a:cubicBezTo>
                  <a:cubicBezTo>
                    <a:pt x="200" y="75"/>
                    <a:pt x="195" y="76"/>
                    <a:pt x="194" y="78"/>
                  </a:cubicBezTo>
                  <a:cubicBezTo>
                    <a:pt x="191" y="82"/>
                    <a:pt x="197" y="87"/>
                    <a:pt x="200" y="89"/>
                  </a:cubicBezTo>
                  <a:cubicBezTo>
                    <a:pt x="205" y="93"/>
                    <a:pt x="207" y="93"/>
                    <a:pt x="212" y="91"/>
                  </a:cubicBezTo>
                  <a:cubicBezTo>
                    <a:pt x="221" y="87"/>
                    <a:pt x="221" y="99"/>
                    <a:pt x="221" y="104"/>
                  </a:cubicBezTo>
                  <a:cubicBezTo>
                    <a:pt x="221" y="107"/>
                    <a:pt x="220" y="110"/>
                    <a:pt x="223" y="111"/>
                  </a:cubicBezTo>
                  <a:cubicBezTo>
                    <a:pt x="226" y="112"/>
                    <a:pt x="230" y="111"/>
                    <a:pt x="232" y="111"/>
                  </a:cubicBezTo>
                  <a:cubicBezTo>
                    <a:pt x="233" y="110"/>
                    <a:pt x="234" y="110"/>
                    <a:pt x="235" y="111"/>
                  </a:cubicBezTo>
                  <a:cubicBezTo>
                    <a:pt x="235" y="110"/>
                    <a:pt x="235" y="110"/>
                    <a:pt x="235" y="110"/>
                  </a:cubicBezTo>
                  <a:cubicBezTo>
                    <a:pt x="238" y="109"/>
                    <a:pt x="240" y="105"/>
                    <a:pt x="243" y="104"/>
                  </a:cubicBezTo>
                  <a:cubicBezTo>
                    <a:pt x="245" y="102"/>
                    <a:pt x="249" y="103"/>
                    <a:pt x="251" y="103"/>
                  </a:cubicBezTo>
                  <a:cubicBezTo>
                    <a:pt x="251" y="103"/>
                    <a:pt x="251" y="103"/>
                    <a:pt x="251" y="103"/>
                  </a:cubicBezTo>
                  <a:cubicBezTo>
                    <a:pt x="252" y="98"/>
                    <a:pt x="252" y="94"/>
                    <a:pt x="254" y="89"/>
                  </a:cubicBezTo>
                  <a:cubicBezTo>
                    <a:pt x="255" y="87"/>
                    <a:pt x="256" y="83"/>
                    <a:pt x="256" y="80"/>
                  </a:cubicBezTo>
                  <a:cubicBezTo>
                    <a:pt x="256" y="78"/>
                    <a:pt x="256" y="77"/>
                    <a:pt x="256" y="75"/>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94">
              <a:extLst>
                <a:ext uri="{FF2B5EF4-FFF2-40B4-BE49-F238E27FC236}">
                  <a16:creationId xmlns:a16="http://schemas.microsoft.com/office/drawing/2014/main" id="{E43AC97C-FC51-AED8-9C11-3AD091343CF0}"/>
                </a:ext>
              </a:extLst>
            </p:cNvPr>
            <p:cNvSpPr>
              <a:spLocks/>
            </p:cNvSpPr>
            <p:nvPr/>
          </p:nvSpPr>
          <p:spPr bwMode="auto">
            <a:xfrm>
              <a:off x="3630" y="2438"/>
              <a:ext cx="382" cy="411"/>
            </a:xfrm>
            <a:custGeom>
              <a:avLst/>
              <a:gdLst>
                <a:gd name="T0" fmla="*/ 63 w 305"/>
                <a:gd name="T1" fmla="*/ 18 h 328"/>
                <a:gd name="T2" fmla="*/ 80 w 305"/>
                <a:gd name="T3" fmla="*/ 14 h 328"/>
                <a:gd name="T4" fmla="*/ 110 w 305"/>
                <a:gd name="T5" fmla="*/ 6 h 328"/>
                <a:gd name="T6" fmla="*/ 122 w 305"/>
                <a:gd name="T7" fmla="*/ 2 h 328"/>
                <a:gd name="T8" fmla="*/ 134 w 305"/>
                <a:gd name="T9" fmla="*/ 0 h 328"/>
                <a:gd name="T10" fmla="*/ 134 w 305"/>
                <a:gd name="T11" fmla="*/ 0 h 328"/>
                <a:gd name="T12" fmla="*/ 133 w 305"/>
                <a:gd name="T13" fmla="*/ 18 h 328"/>
                <a:gd name="T14" fmla="*/ 150 w 305"/>
                <a:gd name="T15" fmla="*/ 32 h 328"/>
                <a:gd name="T16" fmla="*/ 165 w 305"/>
                <a:gd name="T17" fmla="*/ 47 h 328"/>
                <a:gd name="T18" fmla="*/ 197 w 305"/>
                <a:gd name="T19" fmla="*/ 67 h 328"/>
                <a:gd name="T20" fmla="*/ 217 w 305"/>
                <a:gd name="T21" fmla="*/ 79 h 328"/>
                <a:gd name="T22" fmla="*/ 232 w 305"/>
                <a:gd name="T23" fmla="*/ 97 h 328"/>
                <a:gd name="T24" fmla="*/ 242 w 305"/>
                <a:gd name="T25" fmla="*/ 104 h 328"/>
                <a:gd name="T26" fmla="*/ 254 w 305"/>
                <a:gd name="T27" fmla="*/ 105 h 328"/>
                <a:gd name="T28" fmla="*/ 263 w 305"/>
                <a:gd name="T29" fmla="*/ 124 h 328"/>
                <a:gd name="T30" fmla="*/ 278 w 305"/>
                <a:gd name="T31" fmla="*/ 141 h 328"/>
                <a:gd name="T32" fmla="*/ 294 w 305"/>
                <a:gd name="T33" fmla="*/ 160 h 328"/>
                <a:gd name="T34" fmla="*/ 301 w 305"/>
                <a:gd name="T35" fmla="*/ 171 h 328"/>
                <a:gd name="T36" fmla="*/ 305 w 305"/>
                <a:gd name="T37" fmla="*/ 171 h 328"/>
                <a:gd name="T38" fmla="*/ 305 w 305"/>
                <a:gd name="T39" fmla="*/ 175 h 328"/>
                <a:gd name="T40" fmla="*/ 298 w 305"/>
                <a:gd name="T41" fmla="*/ 190 h 328"/>
                <a:gd name="T42" fmla="*/ 295 w 305"/>
                <a:gd name="T43" fmla="*/ 201 h 328"/>
                <a:gd name="T44" fmla="*/ 290 w 305"/>
                <a:gd name="T45" fmla="*/ 233 h 328"/>
                <a:gd name="T46" fmla="*/ 288 w 305"/>
                <a:gd name="T47" fmla="*/ 240 h 328"/>
                <a:gd name="T48" fmla="*/ 287 w 305"/>
                <a:gd name="T49" fmla="*/ 246 h 328"/>
                <a:gd name="T50" fmla="*/ 290 w 305"/>
                <a:gd name="T51" fmla="*/ 253 h 328"/>
                <a:gd name="T52" fmla="*/ 292 w 305"/>
                <a:gd name="T53" fmla="*/ 259 h 328"/>
                <a:gd name="T54" fmla="*/ 294 w 305"/>
                <a:gd name="T55" fmla="*/ 272 h 328"/>
                <a:gd name="T56" fmla="*/ 296 w 305"/>
                <a:gd name="T57" fmla="*/ 278 h 328"/>
                <a:gd name="T58" fmla="*/ 278 w 305"/>
                <a:gd name="T59" fmla="*/ 277 h 328"/>
                <a:gd name="T60" fmla="*/ 257 w 305"/>
                <a:gd name="T61" fmla="*/ 285 h 328"/>
                <a:gd name="T62" fmla="*/ 255 w 305"/>
                <a:gd name="T63" fmla="*/ 309 h 328"/>
                <a:gd name="T64" fmla="*/ 234 w 305"/>
                <a:gd name="T65" fmla="*/ 305 h 328"/>
                <a:gd name="T66" fmla="*/ 207 w 305"/>
                <a:gd name="T67" fmla="*/ 308 h 328"/>
                <a:gd name="T68" fmla="*/ 166 w 305"/>
                <a:gd name="T69" fmla="*/ 314 h 328"/>
                <a:gd name="T70" fmla="*/ 134 w 305"/>
                <a:gd name="T71" fmla="*/ 316 h 328"/>
                <a:gd name="T72" fmla="*/ 74 w 305"/>
                <a:gd name="T73" fmla="*/ 314 h 328"/>
                <a:gd name="T74" fmla="*/ 68 w 305"/>
                <a:gd name="T75" fmla="*/ 310 h 328"/>
                <a:gd name="T76" fmla="*/ 68 w 305"/>
                <a:gd name="T77" fmla="*/ 310 h 328"/>
                <a:gd name="T78" fmla="*/ 67 w 305"/>
                <a:gd name="T79" fmla="*/ 274 h 328"/>
                <a:gd name="T80" fmla="*/ 62 w 305"/>
                <a:gd name="T81" fmla="*/ 256 h 328"/>
                <a:gd name="T82" fmla="*/ 61 w 305"/>
                <a:gd name="T83" fmla="*/ 238 h 328"/>
                <a:gd name="T84" fmla="*/ 57 w 305"/>
                <a:gd name="T85" fmla="*/ 228 h 328"/>
                <a:gd name="T86" fmla="*/ 61 w 305"/>
                <a:gd name="T87" fmla="*/ 219 h 328"/>
                <a:gd name="T88" fmla="*/ 65 w 305"/>
                <a:gd name="T89" fmla="*/ 200 h 328"/>
                <a:gd name="T90" fmla="*/ 49 w 305"/>
                <a:gd name="T91" fmla="*/ 184 h 328"/>
                <a:gd name="T92" fmla="*/ 39 w 305"/>
                <a:gd name="T93" fmla="*/ 161 h 328"/>
                <a:gd name="T94" fmla="*/ 26 w 305"/>
                <a:gd name="T95" fmla="*/ 105 h 328"/>
                <a:gd name="T96" fmla="*/ 12 w 305"/>
                <a:gd name="T97" fmla="*/ 59 h 328"/>
                <a:gd name="T98" fmla="*/ 1 w 305"/>
                <a:gd name="T99" fmla="*/ 29 h 328"/>
                <a:gd name="T100" fmla="*/ 18 w 305"/>
                <a:gd name="T101" fmla="*/ 28 h 328"/>
                <a:gd name="T102" fmla="*/ 63 w 305"/>
                <a:gd name="T103" fmla="*/ 1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328">
                  <a:moveTo>
                    <a:pt x="63" y="18"/>
                  </a:moveTo>
                  <a:cubicBezTo>
                    <a:pt x="69" y="17"/>
                    <a:pt x="74" y="15"/>
                    <a:pt x="80" y="14"/>
                  </a:cubicBezTo>
                  <a:cubicBezTo>
                    <a:pt x="90" y="11"/>
                    <a:pt x="100" y="8"/>
                    <a:pt x="110" y="6"/>
                  </a:cubicBezTo>
                  <a:cubicBezTo>
                    <a:pt x="114" y="5"/>
                    <a:pt x="118" y="3"/>
                    <a:pt x="122" y="2"/>
                  </a:cubicBezTo>
                  <a:cubicBezTo>
                    <a:pt x="125" y="1"/>
                    <a:pt x="132" y="2"/>
                    <a:pt x="134" y="0"/>
                  </a:cubicBezTo>
                  <a:cubicBezTo>
                    <a:pt x="134" y="0"/>
                    <a:pt x="134" y="0"/>
                    <a:pt x="134" y="0"/>
                  </a:cubicBezTo>
                  <a:cubicBezTo>
                    <a:pt x="130" y="5"/>
                    <a:pt x="130" y="12"/>
                    <a:pt x="133" y="18"/>
                  </a:cubicBezTo>
                  <a:cubicBezTo>
                    <a:pt x="136" y="25"/>
                    <a:pt x="144" y="28"/>
                    <a:pt x="150" y="32"/>
                  </a:cubicBezTo>
                  <a:cubicBezTo>
                    <a:pt x="156" y="36"/>
                    <a:pt x="161" y="41"/>
                    <a:pt x="165" y="47"/>
                  </a:cubicBezTo>
                  <a:cubicBezTo>
                    <a:pt x="171" y="59"/>
                    <a:pt x="186" y="63"/>
                    <a:pt x="197" y="67"/>
                  </a:cubicBezTo>
                  <a:cubicBezTo>
                    <a:pt x="204" y="70"/>
                    <a:pt x="211" y="74"/>
                    <a:pt x="217" y="79"/>
                  </a:cubicBezTo>
                  <a:cubicBezTo>
                    <a:pt x="223" y="84"/>
                    <a:pt x="227" y="92"/>
                    <a:pt x="232" y="97"/>
                  </a:cubicBezTo>
                  <a:cubicBezTo>
                    <a:pt x="235" y="100"/>
                    <a:pt x="238" y="103"/>
                    <a:pt x="242" y="104"/>
                  </a:cubicBezTo>
                  <a:cubicBezTo>
                    <a:pt x="246" y="105"/>
                    <a:pt x="250" y="104"/>
                    <a:pt x="254" y="105"/>
                  </a:cubicBezTo>
                  <a:cubicBezTo>
                    <a:pt x="262" y="107"/>
                    <a:pt x="262" y="117"/>
                    <a:pt x="263" y="124"/>
                  </a:cubicBezTo>
                  <a:cubicBezTo>
                    <a:pt x="263" y="136"/>
                    <a:pt x="269" y="136"/>
                    <a:pt x="278" y="141"/>
                  </a:cubicBezTo>
                  <a:cubicBezTo>
                    <a:pt x="285" y="146"/>
                    <a:pt x="290" y="152"/>
                    <a:pt x="294" y="160"/>
                  </a:cubicBezTo>
                  <a:cubicBezTo>
                    <a:pt x="295" y="163"/>
                    <a:pt x="297" y="169"/>
                    <a:pt x="301" y="171"/>
                  </a:cubicBezTo>
                  <a:cubicBezTo>
                    <a:pt x="302" y="171"/>
                    <a:pt x="303" y="171"/>
                    <a:pt x="305" y="171"/>
                  </a:cubicBezTo>
                  <a:cubicBezTo>
                    <a:pt x="305" y="173"/>
                    <a:pt x="305" y="174"/>
                    <a:pt x="305" y="175"/>
                  </a:cubicBezTo>
                  <a:cubicBezTo>
                    <a:pt x="305" y="182"/>
                    <a:pt x="300" y="184"/>
                    <a:pt x="298" y="190"/>
                  </a:cubicBezTo>
                  <a:cubicBezTo>
                    <a:pt x="297" y="193"/>
                    <a:pt x="296" y="197"/>
                    <a:pt x="295" y="201"/>
                  </a:cubicBezTo>
                  <a:cubicBezTo>
                    <a:pt x="293" y="211"/>
                    <a:pt x="292" y="222"/>
                    <a:pt x="290" y="233"/>
                  </a:cubicBezTo>
                  <a:cubicBezTo>
                    <a:pt x="290" y="236"/>
                    <a:pt x="289" y="238"/>
                    <a:pt x="288" y="240"/>
                  </a:cubicBezTo>
                  <a:cubicBezTo>
                    <a:pt x="287" y="243"/>
                    <a:pt x="286" y="243"/>
                    <a:pt x="287" y="246"/>
                  </a:cubicBezTo>
                  <a:cubicBezTo>
                    <a:pt x="288" y="249"/>
                    <a:pt x="290" y="250"/>
                    <a:pt x="290" y="253"/>
                  </a:cubicBezTo>
                  <a:cubicBezTo>
                    <a:pt x="291" y="255"/>
                    <a:pt x="291" y="257"/>
                    <a:pt x="292" y="259"/>
                  </a:cubicBezTo>
                  <a:cubicBezTo>
                    <a:pt x="292" y="264"/>
                    <a:pt x="292" y="268"/>
                    <a:pt x="294" y="272"/>
                  </a:cubicBezTo>
                  <a:cubicBezTo>
                    <a:pt x="295" y="274"/>
                    <a:pt x="296" y="276"/>
                    <a:pt x="296" y="278"/>
                  </a:cubicBezTo>
                  <a:cubicBezTo>
                    <a:pt x="290" y="279"/>
                    <a:pt x="284" y="278"/>
                    <a:pt x="278" y="277"/>
                  </a:cubicBezTo>
                  <a:cubicBezTo>
                    <a:pt x="269" y="274"/>
                    <a:pt x="257" y="274"/>
                    <a:pt x="257" y="285"/>
                  </a:cubicBezTo>
                  <a:cubicBezTo>
                    <a:pt x="257" y="292"/>
                    <a:pt x="259" y="304"/>
                    <a:pt x="255" y="309"/>
                  </a:cubicBezTo>
                  <a:cubicBezTo>
                    <a:pt x="248" y="316"/>
                    <a:pt x="240" y="306"/>
                    <a:pt x="234" y="305"/>
                  </a:cubicBezTo>
                  <a:cubicBezTo>
                    <a:pt x="225" y="304"/>
                    <a:pt x="215" y="307"/>
                    <a:pt x="207" y="308"/>
                  </a:cubicBezTo>
                  <a:cubicBezTo>
                    <a:pt x="194" y="310"/>
                    <a:pt x="180" y="312"/>
                    <a:pt x="166" y="314"/>
                  </a:cubicBezTo>
                  <a:cubicBezTo>
                    <a:pt x="156" y="315"/>
                    <a:pt x="145" y="313"/>
                    <a:pt x="134" y="316"/>
                  </a:cubicBezTo>
                  <a:cubicBezTo>
                    <a:pt x="115" y="321"/>
                    <a:pt x="91" y="328"/>
                    <a:pt x="74" y="314"/>
                  </a:cubicBezTo>
                  <a:cubicBezTo>
                    <a:pt x="72" y="312"/>
                    <a:pt x="70" y="311"/>
                    <a:pt x="68" y="310"/>
                  </a:cubicBezTo>
                  <a:cubicBezTo>
                    <a:pt x="68" y="310"/>
                    <a:pt x="68" y="310"/>
                    <a:pt x="68" y="310"/>
                  </a:cubicBezTo>
                  <a:cubicBezTo>
                    <a:pt x="67" y="298"/>
                    <a:pt x="70" y="285"/>
                    <a:pt x="67" y="274"/>
                  </a:cubicBezTo>
                  <a:cubicBezTo>
                    <a:pt x="66" y="268"/>
                    <a:pt x="62" y="262"/>
                    <a:pt x="62" y="256"/>
                  </a:cubicBezTo>
                  <a:cubicBezTo>
                    <a:pt x="61" y="250"/>
                    <a:pt x="62" y="244"/>
                    <a:pt x="61" y="238"/>
                  </a:cubicBezTo>
                  <a:cubicBezTo>
                    <a:pt x="60" y="234"/>
                    <a:pt x="58" y="231"/>
                    <a:pt x="57" y="228"/>
                  </a:cubicBezTo>
                  <a:cubicBezTo>
                    <a:pt x="55" y="222"/>
                    <a:pt x="56" y="222"/>
                    <a:pt x="61" y="219"/>
                  </a:cubicBezTo>
                  <a:cubicBezTo>
                    <a:pt x="67" y="214"/>
                    <a:pt x="69" y="207"/>
                    <a:pt x="65" y="200"/>
                  </a:cubicBezTo>
                  <a:cubicBezTo>
                    <a:pt x="62" y="194"/>
                    <a:pt x="54" y="189"/>
                    <a:pt x="49" y="184"/>
                  </a:cubicBezTo>
                  <a:cubicBezTo>
                    <a:pt x="44" y="178"/>
                    <a:pt x="41" y="169"/>
                    <a:pt x="39" y="161"/>
                  </a:cubicBezTo>
                  <a:cubicBezTo>
                    <a:pt x="34" y="143"/>
                    <a:pt x="30" y="124"/>
                    <a:pt x="26" y="105"/>
                  </a:cubicBezTo>
                  <a:cubicBezTo>
                    <a:pt x="22" y="89"/>
                    <a:pt x="17" y="74"/>
                    <a:pt x="12" y="59"/>
                  </a:cubicBezTo>
                  <a:cubicBezTo>
                    <a:pt x="9" y="51"/>
                    <a:pt x="0" y="38"/>
                    <a:pt x="1" y="29"/>
                  </a:cubicBezTo>
                  <a:cubicBezTo>
                    <a:pt x="6" y="28"/>
                    <a:pt x="12" y="29"/>
                    <a:pt x="18" y="28"/>
                  </a:cubicBezTo>
                  <a:cubicBezTo>
                    <a:pt x="34" y="26"/>
                    <a:pt x="48" y="22"/>
                    <a:pt x="63" y="18"/>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95">
              <a:extLst>
                <a:ext uri="{FF2B5EF4-FFF2-40B4-BE49-F238E27FC236}">
                  <a16:creationId xmlns:a16="http://schemas.microsoft.com/office/drawing/2014/main" id="{BB5D5C50-7C4B-A491-8892-EBCE5D13F772}"/>
                </a:ext>
              </a:extLst>
            </p:cNvPr>
            <p:cNvSpPr>
              <a:spLocks/>
            </p:cNvSpPr>
            <p:nvPr/>
          </p:nvSpPr>
          <p:spPr bwMode="auto">
            <a:xfrm>
              <a:off x="3289" y="2263"/>
              <a:ext cx="592" cy="269"/>
            </a:xfrm>
            <a:custGeom>
              <a:avLst/>
              <a:gdLst>
                <a:gd name="T0" fmla="*/ 273 w 472"/>
                <a:gd name="T1" fmla="*/ 168 h 214"/>
                <a:gd name="T2" fmla="*/ 270 w 472"/>
                <a:gd name="T3" fmla="*/ 168 h 214"/>
                <a:gd name="T4" fmla="*/ 244 w 472"/>
                <a:gd name="T5" fmla="*/ 174 h 214"/>
                <a:gd name="T6" fmla="*/ 223 w 472"/>
                <a:gd name="T7" fmla="*/ 182 h 214"/>
                <a:gd name="T8" fmla="*/ 193 w 472"/>
                <a:gd name="T9" fmla="*/ 187 h 214"/>
                <a:gd name="T10" fmla="*/ 163 w 472"/>
                <a:gd name="T11" fmla="*/ 192 h 214"/>
                <a:gd name="T12" fmla="*/ 147 w 472"/>
                <a:gd name="T13" fmla="*/ 187 h 214"/>
                <a:gd name="T14" fmla="*/ 128 w 472"/>
                <a:gd name="T15" fmla="*/ 193 h 214"/>
                <a:gd name="T16" fmla="*/ 121 w 472"/>
                <a:gd name="T17" fmla="*/ 198 h 214"/>
                <a:gd name="T18" fmla="*/ 113 w 472"/>
                <a:gd name="T19" fmla="*/ 201 h 214"/>
                <a:gd name="T20" fmla="*/ 90 w 472"/>
                <a:gd name="T21" fmla="*/ 204 h 214"/>
                <a:gd name="T22" fmla="*/ 60 w 472"/>
                <a:gd name="T23" fmla="*/ 206 h 214"/>
                <a:gd name="T24" fmla="*/ 26 w 472"/>
                <a:gd name="T25" fmla="*/ 213 h 214"/>
                <a:gd name="T26" fmla="*/ 1 w 472"/>
                <a:gd name="T27" fmla="*/ 214 h 214"/>
                <a:gd name="T28" fmla="*/ 0 w 472"/>
                <a:gd name="T29" fmla="*/ 214 h 214"/>
                <a:gd name="T30" fmla="*/ 1 w 472"/>
                <a:gd name="T31" fmla="*/ 203 h 214"/>
                <a:gd name="T32" fmla="*/ 11 w 472"/>
                <a:gd name="T33" fmla="*/ 184 h 214"/>
                <a:gd name="T34" fmla="*/ 11 w 472"/>
                <a:gd name="T35" fmla="*/ 172 h 214"/>
                <a:gd name="T36" fmla="*/ 17 w 472"/>
                <a:gd name="T37" fmla="*/ 163 h 214"/>
                <a:gd name="T38" fmla="*/ 23 w 472"/>
                <a:gd name="T39" fmla="*/ 146 h 214"/>
                <a:gd name="T40" fmla="*/ 23 w 472"/>
                <a:gd name="T41" fmla="*/ 140 h 214"/>
                <a:gd name="T42" fmla="*/ 26 w 472"/>
                <a:gd name="T43" fmla="*/ 115 h 214"/>
                <a:gd name="T44" fmla="*/ 36 w 472"/>
                <a:gd name="T45" fmla="*/ 96 h 214"/>
                <a:gd name="T46" fmla="*/ 47 w 472"/>
                <a:gd name="T47" fmla="*/ 91 h 214"/>
                <a:gd name="T48" fmla="*/ 81 w 472"/>
                <a:gd name="T49" fmla="*/ 90 h 214"/>
                <a:gd name="T50" fmla="*/ 113 w 472"/>
                <a:gd name="T51" fmla="*/ 79 h 214"/>
                <a:gd name="T52" fmla="*/ 145 w 472"/>
                <a:gd name="T53" fmla="*/ 69 h 214"/>
                <a:gd name="T54" fmla="*/ 195 w 472"/>
                <a:gd name="T55" fmla="*/ 58 h 214"/>
                <a:gd name="T56" fmla="*/ 227 w 472"/>
                <a:gd name="T57" fmla="*/ 57 h 214"/>
                <a:gd name="T58" fmla="*/ 254 w 472"/>
                <a:gd name="T59" fmla="*/ 51 h 214"/>
                <a:gd name="T60" fmla="*/ 282 w 472"/>
                <a:gd name="T61" fmla="*/ 45 h 214"/>
                <a:gd name="T62" fmla="*/ 321 w 472"/>
                <a:gd name="T63" fmla="*/ 37 h 214"/>
                <a:gd name="T64" fmla="*/ 353 w 472"/>
                <a:gd name="T65" fmla="*/ 33 h 214"/>
                <a:gd name="T66" fmla="*/ 363 w 472"/>
                <a:gd name="T67" fmla="*/ 31 h 214"/>
                <a:gd name="T68" fmla="*/ 363 w 472"/>
                <a:gd name="T69" fmla="*/ 31 h 214"/>
                <a:gd name="T70" fmla="*/ 463 w 472"/>
                <a:gd name="T71" fmla="*/ 3 h 214"/>
                <a:gd name="T72" fmla="*/ 469 w 472"/>
                <a:gd name="T73" fmla="*/ 0 h 214"/>
                <a:gd name="T74" fmla="*/ 467 w 472"/>
                <a:gd name="T75" fmla="*/ 30 h 214"/>
                <a:gd name="T76" fmla="*/ 444 w 472"/>
                <a:gd name="T77" fmla="*/ 38 h 214"/>
                <a:gd name="T78" fmla="*/ 430 w 472"/>
                <a:gd name="T79" fmla="*/ 52 h 214"/>
                <a:gd name="T80" fmla="*/ 408 w 472"/>
                <a:gd name="T81" fmla="*/ 62 h 214"/>
                <a:gd name="T82" fmla="*/ 379 w 472"/>
                <a:gd name="T83" fmla="*/ 98 h 214"/>
                <a:gd name="T84" fmla="*/ 360 w 472"/>
                <a:gd name="T85" fmla="*/ 111 h 214"/>
                <a:gd name="T86" fmla="*/ 345 w 472"/>
                <a:gd name="T87" fmla="*/ 129 h 214"/>
                <a:gd name="T88" fmla="*/ 334 w 472"/>
                <a:gd name="T89" fmla="*/ 141 h 214"/>
                <a:gd name="T90" fmla="*/ 335 w 472"/>
                <a:gd name="T91" fmla="*/ 157 h 214"/>
                <a:gd name="T92" fmla="*/ 290 w 472"/>
                <a:gd name="T93" fmla="*/ 167 h 214"/>
                <a:gd name="T94" fmla="*/ 273 w 472"/>
                <a:gd name="T95" fmla="*/ 16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2" h="214">
                  <a:moveTo>
                    <a:pt x="273" y="168"/>
                  </a:moveTo>
                  <a:cubicBezTo>
                    <a:pt x="272" y="168"/>
                    <a:pt x="271" y="168"/>
                    <a:pt x="270" y="168"/>
                  </a:cubicBezTo>
                  <a:cubicBezTo>
                    <a:pt x="261" y="169"/>
                    <a:pt x="252" y="172"/>
                    <a:pt x="244" y="174"/>
                  </a:cubicBezTo>
                  <a:cubicBezTo>
                    <a:pt x="236" y="176"/>
                    <a:pt x="230" y="180"/>
                    <a:pt x="223" y="182"/>
                  </a:cubicBezTo>
                  <a:cubicBezTo>
                    <a:pt x="213" y="185"/>
                    <a:pt x="203" y="185"/>
                    <a:pt x="193" y="187"/>
                  </a:cubicBezTo>
                  <a:cubicBezTo>
                    <a:pt x="184" y="189"/>
                    <a:pt x="173" y="195"/>
                    <a:pt x="163" y="192"/>
                  </a:cubicBezTo>
                  <a:cubicBezTo>
                    <a:pt x="156" y="190"/>
                    <a:pt x="155" y="184"/>
                    <a:pt x="147" y="187"/>
                  </a:cubicBezTo>
                  <a:cubicBezTo>
                    <a:pt x="140" y="188"/>
                    <a:pt x="134" y="189"/>
                    <a:pt x="128" y="193"/>
                  </a:cubicBezTo>
                  <a:cubicBezTo>
                    <a:pt x="126" y="194"/>
                    <a:pt x="123" y="196"/>
                    <a:pt x="121" y="198"/>
                  </a:cubicBezTo>
                  <a:cubicBezTo>
                    <a:pt x="118" y="199"/>
                    <a:pt x="116" y="200"/>
                    <a:pt x="113" y="201"/>
                  </a:cubicBezTo>
                  <a:cubicBezTo>
                    <a:pt x="106" y="203"/>
                    <a:pt x="98" y="204"/>
                    <a:pt x="90" y="204"/>
                  </a:cubicBezTo>
                  <a:cubicBezTo>
                    <a:pt x="80" y="204"/>
                    <a:pt x="70" y="205"/>
                    <a:pt x="60" y="206"/>
                  </a:cubicBezTo>
                  <a:cubicBezTo>
                    <a:pt x="49" y="207"/>
                    <a:pt x="37" y="210"/>
                    <a:pt x="26" y="213"/>
                  </a:cubicBezTo>
                  <a:cubicBezTo>
                    <a:pt x="18" y="214"/>
                    <a:pt x="7" y="212"/>
                    <a:pt x="1" y="214"/>
                  </a:cubicBezTo>
                  <a:cubicBezTo>
                    <a:pt x="0" y="214"/>
                    <a:pt x="0" y="214"/>
                    <a:pt x="0" y="214"/>
                  </a:cubicBezTo>
                  <a:cubicBezTo>
                    <a:pt x="1" y="210"/>
                    <a:pt x="1" y="207"/>
                    <a:pt x="1" y="203"/>
                  </a:cubicBezTo>
                  <a:cubicBezTo>
                    <a:pt x="2" y="195"/>
                    <a:pt x="9" y="191"/>
                    <a:pt x="11" y="184"/>
                  </a:cubicBezTo>
                  <a:cubicBezTo>
                    <a:pt x="12" y="180"/>
                    <a:pt x="10" y="176"/>
                    <a:pt x="11" y="172"/>
                  </a:cubicBezTo>
                  <a:cubicBezTo>
                    <a:pt x="12" y="168"/>
                    <a:pt x="15" y="166"/>
                    <a:pt x="17" y="163"/>
                  </a:cubicBezTo>
                  <a:cubicBezTo>
                    <a:pt x="20" y="158"/>
                    <a:pt x="22" y="152"/>
                    <a:pt x="23" y="146"/>
                  </a:cubicBezTo>
                  <a:cubicBezTo>
                    <a:pt x="23" y="144"/>
                    <a:pt x="23" y="142"/>
                    <a:pt x="23" y="140"/>
                  </a:cubicBezTo>
                  <a:cubicBezTo>
                    <a:pt x="23" y="131"/>
                    <a:pt x="24" y="124"/>
                    <a:pt x="26" y="115"/>
                  </a:cubicBezTo>
                  <a:cubicBezTo>
                    <a:pt x="28" y="109"/>
                    <a:pt x="30" y="100"/>
                    <a:pt x="36" y="96"/>
                  </a:cubicBezTo>
                  <a:cubicBezTo>
                    <a:pt x="39" y="94"/>
                    <a:pt x="44" y="93"/>
                    <a:pt x="47" y="91"/>
                  </a:cubicBezTo>
                  <a:cubicBezTo>
                    <a:pt x="58" y="94"/>
                    <a:pt x="72" y="91"/>
                    <a:pt x="81" y="90"/>
                  </a:cubicBezTo>
                  <a:cubicBezTo>
                    <a:pt x="93" y="89"/>
                    <a:pt x="103" y="85"/>
                    <a:pt x="113" y="79"/>
                  </a:cubicBezTo>
                  <a:cubicBezTo>
                    <a:pt x="124" y="73"/>
                    <a:pt x="133" y="71"/>
                    <a:pt x="145" y="69"/>
                  </a:cubicBezTo>
                  <a:cubicBezTo>
                    <a:pt x="163" y="67"/>
                    <a:pt x="178" y="62"/>
                    <a:pt x="195" y="58"/>
                  </a:cubicBezTo>
                  <a:cubicBezTo>
                    <a:pt x="206" y="55"/>
                    <a:pt x="216" y="57"/>
                    <a:pt x="227" y="57"/>
                  </a:cubicBezTo>
                  <a:cubicBezTo>
                    <a:pt x="237" y="57"/>
                    <a:pt x="245" y="53"/>
                    <a:pt x="254" y="51"/>
                  </a:cubicBezTo>
                  <a:cubicBezTo>
                    <a:pt x="264" y="49"/>
                    <a:pt x="273" y="48"/>
                    <a:pt x="282" y="45"/>
                  </a:cubicBezTo>
                  <a:cubicBezTo>
                    <a:pt x="295" y="42"/>
                    <a:pt x="308" y="39"/>
                    <a:pt x="321" y="37"/>
                  </a:cubicBezTo>
                  <a:cubicBezTo>
                    <a:pt x="332" y="36"/>
                    <a:pt x="342" y="35"/>
                    <a:pt x="353" y="33"/>
                  </a:cubicBezTo>
                  <a:cubicBezTo>
                    <a:pt x="356" y="33"/>
                    <a:pt x="359" y="32"/>
                    <a:pt x="363" y="31"/>
                  </a:cubicBezTo>
                  <a:cubicBezTo>
                    <a:pt x="363" y="31"/>
                    <a:pt x="363" y="31"/>
                    <a:pt x="363" y="31"/>
                  </a:cubicBezTo>
                  <a:cubicBezTo>
                    <a:pt x="397" y="25"/>
                    <a:pt x="431" y="14"/>
                    <a:pt x="463" y="3"/>
                  </a:cubicBezTo>
                  <a:cubicBezTo>
                    <a:pt x="465" y="2"/>
                    <a:pt x="467" y="1"/>
                    <a:pt x="469" y="0"/>
                  </a:cubicBezTo>
                  <a:cubicBezTo>
                    <a:pt x="469" y="7"/>
                    <a:pt x="472" y="23"/>
                    <a:pt x="467" y="30"/>
                  </a:cubicBezTo>
                  <a:cubicBezTo>
                    <a:pt x="461" y="37"/>
                    <a:pt x="451" y="34"/>
                    <a:pt x="444" y="38"/>
                  </a:cubicBezTo>
                  <a:cubicBezTo>
                    <a:pt x="438" y="41"/>
                    <a:pt x="436" y="49"/>
                    <a:pt x="430" y="52"/>
                  </a:cubicBezTo>
                  <a:cubicBezTo>
                    <a:pt x="422" y="56"/>
                    <a:pt x="415" y="54"/>
                    <a:pt x="408" y="62"/>
                  </a:cubicBezTo>
                  <a:cubicBezTo>
                    <a:pt x="397" y="73"/>
                    <a:pt x="391" y="89"/>
                    <a:pt x="379" y="98"/>
                  </a:cubicBezTo>
                  <a:cubicBezTo>
                    <a:pt x="372" y="103"/>
                    <a:pt x="366" y="107"/>
                    <a:pt x="360" y="111"/>
                  </a:cubicBezTo>
                  <a:cubicBezTo>
                    <a:pt x="352" y="116"/>
                    <a:pt x="350" y="122"/>
                    <a:pt x="345" y="129"/>
                  </a:cubicBezTo>
                  <a:cubicBezTo>
                    <a:pt x="342" y="133"/>
                    <a:pt x="336" y="137"/>
                    <a:pt x="334" y="141"/>
                  </a:cubicBezTo>
                  <a:cubicBezTo>
                    <a:pt x="333" y="145"/>
                    <a:pt x="333" y="153"/>
                    <a:pt x="335" y="157"/>
                  </a:cubicBezTo>
                  <a:cubicBezTo>
                    <a:pt x="320" y="161"/>
                    <a:pt x="306" y="165"/>
                    <a:pt x="290" y="167"/>
                  </a:cubicBezTo>
                  <a:cubicBezTo>
                    <a:pt x="284" y="168"/>
                    <a:pt x="278" y="167"/>
                    <a:pt x="273" y="168"/>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96">
              <a:extLst>
                <a:ext uri="{FF2B5EF4-FFF2-40B4-BE49-F238E27FC236}">
                  <a16:creationId xmlns:a16="http://schemas.microsoft.com/office/drawing/2014/main" id="{20D5D553-354C-8CE0-FAE9-F8A328E39FC5}"/>
                </a:ext>
              </a:extLst>
            </p:cNvPr>
            <p:cNvSpPr>
              <a:spLocks/>
            </p:cNvSpPr>
            <p:nvPr/>
          </p:nvSpPr>
          <p:spPr bwMode="auto">
            <a:xfrm>
              <a:off x="3572" y="1781"/>
              <a:ext cx="300" cy="341"/>
            </a:xfrm>
            <a:custGeom>
              <a:avLst/>
              <a:gdLst>
                <a:gd name="T0" fmla="*/ 171 w 239"/>
                <a:gd name="T1" fmla="*/ 268 h 272"/>
                <a:gd name="T2" fmla="*/ 165 w 239"/>
                <a:gd name="T3" fmla="*/ 272 h 272"/>
                <a:gd name="T4" fmla="*/ 158 w 239"/>
                <a:gd name="T5" fmla="*/ 262 h 272"/>
                <a:gd name="T6" fmla="*/ 150 w 239"/>
                <a:gd name="T7" fmla="*/ 258 h 272"/>
                <a:gd name="T8" fmla="*/ 144 w 239"/>
                <a:gd name="T9" fmla="*/ 254 h 272"/>
                <a:gd name="T10" fmla="*/ 130 w 239"/>
                <a:gd name="T11" fmla="*/ 253 h 272"/>
                <a:gd name="T12" fmla="*/ 122 w 239"/>
                <a:gd name="T13" fmla="*/ 260 h 272"/>
                <a:gd name="T14" fmla="*/ 111 w 239"/>
                <a:gd name="T15" fmla="*/ 259 h 272"/>
                <a:gd name="T16" fmla="*/ 88 w 239"/>
                <a:gd name="T17" fmla="*/ 262 h 272"/>
                <a:gd name="T18" fmla="*/ 53 w 239"/>
                <a:gd name="T19" fmla="*/ 250 h 272"/>
                <a:gd name="T20" fmla="*/ 38 w 239"/>
                <a:gd name="T21" fmla="*/ 254 h 272"/>
                <a:gd name="T22" fmla="*/ 38 w 239"/>
                <a:gd name="T23" fmla="*/ 254 h 272"/>
                <a:gd name="T24" fmla="*/ 37 w 239"/>
                <a:gd name="T25" fmla="*/ 250 h 272"/>
                <a:gd name="T26" fmla="*/ 25 w 239"/>
                <a:gd name="T27" fmla="*/ 188 h 272"/>
                <a:gd name="T28" fmla="*/ 14 w 239"/>
                <a:gd name="T29" fmla="*/ 147 h 272"/>
                <a:gd name="T30" fmla="*/ 6 w 239"/>
                <a:gd name="T31" fmla="*/ 113 h 272"/>
                <a:gd name="T32" fmla="*/ 1 w 239"/>
                <a:gd name="T33" fmla="*/ 71 h 272"/>
                <a:gd name="T34" fmla="*/ 8 w 239"/>
                <a:gd name="T35" fmla="*/ 70 h 272"/>
                <a:gd name="T36" fmla="*/ 38 w 239"/>
                <a:gd name="T37" fmla="*/ 65 h 272"/>
                <a:gd name="T38" fmla="*/ 58 w 239"/>
                <a:gd name="T39" fmla="*/ 60 h 272"/>
                <a:gd name="T40" fmla="*/ 71 w 239"/>
                <a:gd name="T41" fmla="*/ 56 h 272"/>
                <a:gd name="T42" fmla="*/ 70 w 239"/>
                <a:gd name="T43" fmla="*/ 57 h 272"/>
                <a:gd name="T44" fmla="*/ 76 w 239"/>
                <a:gd name="T45" fmla="*/ 65 h 272"/>
                <a:gd name="T46" fmla="*/ 102 w 239"/>
                <a:gd name="T47" fmla="*/ 64 h 272"/>
                <a:gd name="T48" fmla="*/ 106 w 239"/>
                <a:gd name="T49" fmla="*/ 72 h 272"/>
                <a:gd name="T50" fmla="*/ 114 w 239"/>
                <a:gd name="T51" fmla="*/ 73 h 272"/>
                <a:gd name="T52" fmla="*/ 127 w 239"/>
                <a:gd name="T53" fmla="*/ 65 h 272"/>
                <a:gd name="T54" fmla="*/ 148 w 239"/>
                <a:gd name="T55" fmla="*/ 54 h 272"/>
                <a:gd name="T56" fmla="*/ 172 w 239"/>
                <a:gd name="T57" fmla="*/ 35 h 272"/>
                <a:gd name="T58" fmla="*/ 193 w 239"/>
                <a:gd name="T59" fmla="*/ 15 h 272"/>
                <a:gd name="T60" fmla="*/ 216 w 239"/>
                <a:gd name="T61" fmla="*/ 0 h 272"/>
                <a:gd name="T62" fmla="*/ 239 w 239"/>
                <a:gd name="T63" fmla="*/ 86 h 272"/>
                <a:gd name="T64" fmla="*/ 238 w 239"/>
                <a:gd name="T65" fmla="*/ 87 h 272"/>
                <a:gd name="T66" fmla="*/ 236 w 239"/>
                <a:gd name="T67" fmla="*/ 89 h 272"/>
                <a:gd name="T68" fmla="*/ 236 w 239"/>
                <a:gd name="T69" fmla="*/ 92 h 272"/>
                <a:gd name="T70" fmla="*/ 238 w 239"/>
                <a:gd name="T71" fmla="*/ 98 h 272"/>
                <a:gd name="T72" fmla="*/ 236 w 239"/>
                <a:gd name="T73" fmla="*/ 152 h 272"/>
                <a:gd name="T74" fmla="*/ 228 w 239"/>
                <a:gd name="T75" fmla="*/ 173 h 272"/>
                <a:gd name="T76" fmla="*/ 221 w 239"/>
                <a:gd name="T77" fmla="*/ 182 h 272"/>
                <a:gd name="T78" fmla="*/ 210 w 239"/>
                <a:gd name="T79" fmla="*/ 189 h 272"/>
                <a:gd name="T80" fmla="*/ 207 w 239"/>
                <a:gd name="T81" fmla="*/ 201 h 272"/>
                <a:gd name="T82" fmla="*/ 203 w 239"/>
                <a:gd name="T83" fmla="*/ 207 h 272"/>
                <a:gd name="T84" fmla="*/ 204 w 239"/>
                <a:gd name="T85" fmla="*/ 213 h 272"/>
                <a:gd name="T86" fmla="*/ 204 w 239"/>
                <a:gd name="T87" fmla="*/ 229 h 272"/>
                <a:gd name="T88" fmla="*/ 195 w 239"/>
                <a:gd name="T89" fmla="*/ 225 h 272"/>
                <a:gd name="T90" fmla="*/ 183 w 239"/>
                <a:gd name="T91" fmla="*/ 234 h 272"/>
                <a:gd name="T92" fmla="*/ 181 w 239"/>
                <a:gd name="T93" fmla="*/ 258 h 272"/>
                <a:gd name="T94" fmla="*/ 173 w 239"/>
                <a:gd name="T95" fmla="*/ 265 h 272"/>
                <a:gd name="T96" fmla="*/ 171 w 239"/>
                <a:gd name="T97" fmla="*/ 26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9" h="272">
                  <a:moveTo>
                    <a:pt x="171" y="268"/>
                  </a:moveTo>
                  <a:cubicBezTo>
                    <a:pt x="169" y="270"/>
                    <a:pt x="168" y="272"/>
                    <a:pt x="165" y="272"/>
                  </a:cubicBezTo>
                  <a:cubicBezTo>
                    <a:pt x="159" y="271"/>
                    <a:pt x="160" y="265"/>
                    <a:pt x="158" y="262"/>
                  </a:cubicBezTo>
                  <a:cubicBezTo>
                    <a:pt x="156" y="259"/>
                    <a:pt x="153" y="260"/>
                    <a:pt x="150" y="258"/>
                  </a:cubicBezTo>
                  <a:cubicBezTo>
                    <a:pt x="147" y="257"/>
                    <a:pt x="146" y="256"/>
                    <a:pt x="144" y="254"/>
                  </a:cubicBezTo>
                  <a:cubicBezTo>
                    <a:pt x="139" y="250"/>
                    <a:pt x="135" y="249"/>
                    <a:pt x="130" y="253"/>
                  </a:cubicBezTo>
                  <a:cubicBezTo>
                    <a:pt x="128" y="255"/>
                    <a:pt x="125" y="259"/>
                    <a:pt x="122" y="260"/>
                  </a:cubicBezTo>
                  <a:cubicBezTo>
                    <a:pt x="118" y="260"/>
                    <a:pt x="115" y="259"/>
                    <a:pt x="111" y="259"/>
                  </a:cubicBezTo>
                  <a:cubicBezTo>
                    <a:pt x="103" y="260"/>
                    <a:pt x="96" y="261"/>
                    <a:pt x="88" y="262"/>
                  </a:cubicBezTo>
                  <a:cubicBezTo>
                    <a:pt x="75" y="262"/>
                    <a:pt x="63" y="256"/>
                    <a:pt x="53" y="250"/>
                  </a:cubicBezTo>
                  <a:cubicBezTo>
                    <a:pt x="47" y="247"/>
                    <a:pt x="42" y="250"/>
                    <a:pt x="38" y="254"/>
                  </a:cubicBezTo>
                  <a:cubicBezTo>
                    <a:pt x="38" y="254"/>
                    <a:pt x="38" y="254"/>
                    <a:pt x="38" y="254"/>
                  </a:cubicBezTo>
                  <a:cubicBezTo>
                    <a:pt x="38" y="253"/>
                    <a:pt x="38" y="252"/>
                    <a:pt x="37" y="250"/>
                  </a:cubicBezTo>
                  <a:cubicBezTo>
                    <a:pt x="34" y="230"/>
                    <a:pt x="30" y="208"/>
                    <a:pt x="25" y="188"/>
                  </a:cubicBezTo>
                  <a:cubicBezTo>
                    <a:pt x="21" y="174"/>
                    <a:pt x="18" y="160"/>
                    <a:pt x="14" y="147"/>
                  </a:cubicBezTo>
                  <a:cubicBezTo>
                    <a:pt x="10" y="136"/>
                    <a:pt x="8" y="125"/>
                    <a:pt x="6" y="113"/>
                  </a:cubicBezTo>
                  <a:cubicBezTo>
                    <a:pt x="5" y="100"/>
                    <a:pt x="0" y="84"/>
                    <a:pt x="1" y="71"/>
                  </a:cubicBezTo>
                  <a:cubicBezTo>
                    <a:pt x="3" y="71"/>
                    <a:pt x="5" y="71"/>
                    <a:pt x="8" y="70"/>
                  </a:cubicBezTo>
                  <a:cubicBezTo>
                    <a:pt x="18" y="68"/>
                    <a:pt x="28" y="67"/>
                    <a:pt x="38" y="65"/>
                  </a:cubicBezTo>
                  <a:cubicBezTo>
                    <a:pt x="45" y="64"/>
                    <a:pt x="52" y="62"/>
                    <a:pt x="58" y="60"/>
                  </a:cubicBezTo>
                  <a:cubicBezTo>
                    <a:pt x="62" y="58"/>
                    <a:pt x="66" y="57"/>
                    <a:pt x="71" y="56"/>
                  </a:cubicBezTo>
                  <a:cubicBezTo>
                    <a:pt x="70" y="56"/>
                    <a:pt x="70" y="57"/>
                    <a:pt x="70" y="57"/>
                  </a:cubicBezTo>
                  <a:cubicBezTo>
                    <a:pt x="71" y="61"/>
                    <a:pt x="73" y="64"/>
                    <a:pt x="76" y="65"/>
                  </a:cubicBezTo>
                  <a:cubicBezTo>
                    <a:pt x="85" y="70"/>
                    <a:pt x="95" y="60"/>
                    <a:pt x="102" y="64"/>
                  </a:cubicBezTo>
                  <a:cubicBezTo>
                    <a:pt x="105" y="65"/>
                    <a:pt x="105" y="69"/>
                    <a:pt x="106" y="72"/>
                  </a:cubicBezTo>
                  <a:cubicBezTo>
                    <a:pt x="108" y="74"/>
                    <a:pt x="111" y="74"/>
                    <a:pt x="114" y="73"/>
                  </a:cubicBezTo>
                  <a:cubicBezTo>
                    <a:pt x="118" y="71"/>
                    <a:pt x="123" y="67"/>
                    <a:pt x="127" y="65"/>
                  </a:cubicBezTo>
                  <a:cubicBezTo>
                    <a:pt x="134" y="61"/>
                    <a:pt x="141" y="57"/>
                    <a:pt x="148" y="54"/>
                  </a:cubicBezTo>
                  <a:cubicBezTo>
                    <a:pt x="157" y="49"/>
                    <a:pt x="163" y="40"/>
                    <a:pt x="172" y="35"/>
                  </a:cubicBezTo>
                  <a:cubicBezTo>
                    <a:pt x="180" y="29"/>
                    <a:pt x="185" y="21"/>
                    <a:pt x="193" y="15"/>
                  </a:cubicBezTo>
                  <a:cubicBezTo>
                    <a:pt x="200" y="9"/>
                    <a:pt x="208" y="5"/>
                    <a:pt x="216" y="0"/>
                  </a:cubicBezTo>
                  <a:cubicBezTo>
                    <a:pt x="239" y="86"/>
                    <a:pt x="239" y="86"/>
                    <a:pt x="239" y="86"/>
                  </a:cubicBezTo>
                  <a:cubicBezTo>
                    <a:pt x="239" y="86"/>
                    <a:pt x="239" y="87"/>
                    <a:pt x="238" y="87"/>
                  </a:cubicBezTo>
                  <a:cubicBezTo>
                    <a:pt x="238" y="88"/>
                    <a:pt x="237" y="88"/>
                    <a:pt x="236" y="89"/>
                  </a:cubicBezTo>
                  <a:cubicBezTo>
                    <a:pt x="236" y="90"/>
                    <a:pt x="236" y="91"/>
                    <a:pt x="236" y="92"/>
                  </a:cubicBezTo>
                  <a:cubicBezTo>
                    <a:pt x="236" y="94"/>
                    <a:pt x="237" y="96"/>
                    <a:pt x="238" y="98"/>
                  </a:cubicBezTo>
                  <a:cubicBezTo>
                    <a:pt x="239" y="116"/>
                    <a:pt x="239" y="134"/>
                    <a:pt x="236" y="152"/>
                  </a:cubicBezTo>
                  <a:cubicBezTo>
                    <a:pt x="235" y="159"/>
                    <a:pt x="232" y="167"/>
                    <a:pt x="228" y="173"/>
                  </a:cubicBezTo>
                  <a:cubicBezTo>
                    <a:pt x="226" y="177"/>
                    <a:pt x="224" y="180"/>
                    <a:pt x="221" y="182"/>
                  </a:cubicBezTo>
                  <a:cubicBezTo>
                    <a:pt x="218" y="185"/>
                    <a:pt x="213" y="186"/>
                    <a:pt x="210" y="189"/>
                  </a:cubicBezTo>
                  <a:cubicBezTo>
                    <a:pt x="207" y="192"/>
                    <a:pt x="208" y="197"/>
                    <a:pt x="207" y="201"/>
                  </a:cubicBezTo>
                  <a:cubicBezTo>
                    <a:pt x="206" y="203"/>
                    <a:pt x="204" y="205"/>
                    <a:pt x="203" y="207"/>
                  </a:cubicBezTo>
                  <a:cubicBezTo>
                    <a:pt x="202" y="210"/>
                    <a:pt x="203" y="210"/>
                    <a:pt x="204" y="213"/>
                  </a:cubicBezTo>
                  <a:cubicBezTo>
                    <a:pt x="205" y="217"/>
                    <a:pt x="207" y="225"/>
                    <a:pt x="204" y="229"/>
                  </a:cubicBezTo>
                  <a:cubicBezTo>
                    <a:pt x="200" y="237"/>
                    <a:pt x="197" y="229"/>
                    <a:pt x="195" y="225"/>
                  </a:cubicBezTo>
                  <a:cubicBezTo>
                    <a:pt x="190" y="214"/>
                    <a:pt x="183" y="228"/>
                    <a:pt x="183" y="234"/>
                  </a:cubicBezTo>
                  <a:cubicBezTo>
                    <a:pt x="183" y="241"/>
                    <a:pt x="186" y="253"/>
                    <a:pt x="181" y="258"/>
                  </a:cubicBezTo>
                  <a:cubicBezTo>
                    <a:pt x="179" y="261"/>
                    <a:pt x="176" y="262"/>
                    <a:pt x="173" y="265"/>
                  </a:cubicBezTo>
                  <a:cubicBezTo>
                    <a:pt x="172" y="266"/>
                    <a:pt x="172" y="267"/>
                    <a:pt x="171" y="268"/>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97">
              <a:extLst>
                <a:ext uri="{FF2B5EF4-FFF2-40B4-BE49-F238E27FC236}">
                  <a16:creationId xmlns:a16="http://schemas.microsoft.com/office/drawing/2014/main" id="{B0A9AE30-7A4C-A65A-8426-6DF3FA22A185}"/>
                </a:ext>
              </a:extLst>
            </p:cNvPr>
            <p:cNvSpPr>
              <a:spLocks/>
            </p:cNvSpPr>
            <p:nvPr/>
          </p:nvSpPr>
          <p:spPr bwMode="auto">
            <a:xfrm>
              <a:off x="3343" y="2090"/>
              <a:ext cx="489" cy="291"/>
            </a:xfrm>
            <a:custGeom>
              <a:avLst/>
              <a:gdLst>
                <a:gd name="T0" fmla="*/ 310 w 390"/>
                <a:gd name="T1" fmla="*/ 171 h 232"/>
                <a:gd name="T2" fmla="*/ 239 w 390"/>
                <a:gd name="T3" fmla="*/ 183 h 232"/>
                <a:gd name="T4" fmla="*/ 184 w 390"/>
                <a:gd name="T5" fmla="*/ 195 h 232"/>
                <a:gd name="T6" fmla="*/ 102 w 390"/>
                <a:gd name="T7" fmla="*/ 207 h 232"/>
                <a:gd name="T8" fmla="*/ 38 w 390"/>
                <a:gd name="T9" fmla="*/ 228 h 232"/>
                <a:gd name="T10" fmla="*/ 9 w 390"/>
                <a:gd name="T11" fmla="*/ 223 h 232"/>
                <a:gd name="T12" fmla="*/ 0 w 390"/>
                <a:gd name="T13" fmla="*/ 201 h 232"/>
                <a:gd name="T14" fmla="*/ 11 w 390"/>
                <a:gd name="T15" fmla="*/ 181 h 232"/>
                <a:gd name="T16" fmla="*/ 41 w 390"/>
                <a:gd name="T17" fmla="*/ 183 h 232"/>
                <a:gd name="T18" fmla="*/ 57 w 390"/>
                <a:gd name="T19" fmla="*/ 158 h 232"/>
                <a:gd name="T20" fmla="*/ 56 w 390"/>
                <a:gd name="T21" fmla="*/ 137 h 232"/>
                <a:gd name="T22" fmla="*/ 63 w 390"/>
                <a:gd name="T23" fmla="*/ 131 h 232"/>
                <a:gd name="T24" fmla="*/ 90 w 390"/>
                <a:gd name="T25" fmla="*/ 122 h 232"/>
                <a:gd name="T26" fmla="*/ 110 w 390"/>
                <a:gd name="T27" fmla="*/ 116 h 232"/>
                <a:gd name="T28" fmla="*/ 136 w 390"/>
                <a:gd name="T29" fmla="*/ 113 h 232"/>
                <a:gd name="T30" fmla="*/ 141 w 390"/>
                <a:gd name="T31" fmla="*/ 91 h 232"/>
                <a:gd name="T32" fmla="*/ 165 w 390"/>
                <a:gd name="T33" fmla="*/ 91 h 232"/>
                <a:gd name="T34" fmla="*/ 180 w 390"/>
                <a:gd name="T35" fmla="*/ 60 h 232"/>
                <a:gd name="T36" fmla="*/ 204 w 390"/>
                <a:gd name="T37" fmla="*/ 39 h 232"/>
                <a:gd name="T38" fmla="*/ 225 w 390"/>
                <a:gd name="T39" fmla="*/ 30 h 232"/>
                <a:gd name="T40" fmla="*/ 221 w 390"/>
                <a:gd name="T41" fmla="*/ 7 h 232"/>
                <a:gd name="T42" fmla="*/ 271 w 390"/>
                <a:gd name="T43" fmla="*/ 15 h 232"/>
                <a:gd name="T44" fmla="*/ 305 w 390"/>
                <a:gd name="T45" fmla="*/ 13 h 232"/>
                <a:gd name="T46" fmla="*/ 327 w 390"/>
                <a:gd name="T47" fmla="*/ 7 h 232"/>
                <a:gd name="T48" fmla="*/ 341 w 390"/>
                <a:gd name="T49" fmla="*/ 15 h 232"/>
                <a:gd name="T50" fmla="*/ 354 w 390"/>
                <a:gd name="T51" fmla="*/ 21 h 232"/>
                <a:gd name="T52" fmla="*/ 358 w 390"/>
                <a:gd name="T53" fmla="*/ 54 h 232"/>
                <a:gd name="T54" fmla="*/ 369 w 390"/>
                <a:gd name="T55" fmla="*/ 67 h 232"/>
                <a:gd name="T56" fmla="*/ 384 w 390"/>
                <a:gd name="T57" fmla="*/ 77 h 232"/>
                <a:gd name="T58" fmla="*/ 390 w 390"/>
                <a:gd name="T59" fmla="*/ 77 h 232"/>
                <a:gd name="T60" fmla="*/ 368 w 390"/>
                <a:gd name="T61" fmla="*/ 108 h 232"/>
                <a:gd name="T62" fmla="*/ 348 w 390"/>
                <a:gd name="T63" fmla="*/ 141 h 232"/>
                <a:gd name="T64" fmla="*/ 320 w 390"/>
                <a:gd name="T65" fmla="*/ 16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232">
                  <a:moveTo>
                    <a:pt x="320" y="169"/>
                  </a:moveTo>
                  <a:cubicBezTo>
                    <a:pt x="316" y="170"/>
                    <a:pt x="313" y="171"/>
                    <a:pt x="310" y="171"/>
                  </a:cubicBezTo>
                  <a:cubicBezTo>
                    <a:pt x="299" y="173"/>
                    <a:pt x="289" y="174"/>
                    <a:pt x="278" y="175"/>
                  </a:cubicBezTo>
                  <a:cubicBezTo>
                    <a:pt x="265" y="177"/>
                    <a:pt x="252" y="180"/>
                    <a:pt x="239" y="183"/>
                  </a:cubicBezTo>
                  <a:cubicBezTo>
                    <a:pt x="230" y="186"/>
                    <a:pt x="221" y="187"/>
                    <a:pt x="211" y="189"/>
                  </a:cubicBezTo>
                  <a:cubicBezTo>
                    <a:pt x="202" y="191"/>
                    <a:pt x="194" y="195"/>
                    <a:pt x="184" y="195"/>
                  </a:cubicBezTo>
                  <a:cubicBezTo>
                    <a:pt x="173" y="195"/>
                    <a:pt x="163" y="193"/>
                    <a:pt x="152" y="196"/>
                  </a:cubicBezTo>
                  <a:cubicBezTo>
                    <a:pt x="135" y="200"/>
                    <a:pt x="120" y="205"/>
                    <a:pt x="102" y="207"/>
                  </a:cubicBezTo>
                  <a:cubicBezTo>
                    <a:pt x="90" y="209"/>
                    <a:pt x="81" y="211"/>
                    <a:pt x="70" y="217"/>
                  </a:cubicBezTo>
                  <a:cubicBezTo>
                    <a:pt x="60" y="223"/>
                    <a:pt x="50" y="227"/>
                    <a:pt x="38" y="228"/>
                  </a:cubicBezTo>
                  <a:cubicBezTo>
                    <a:pt x="29" y="229"/>
                    <a:pt x="15" y="232"/>
                    <a:pt x="4" y="229"/>
                  </a:cubicBezTo>
                  <a:cubicBezTo>
                    <a:pt x="7" y="228"/>
                    <a:pt x="8" y="226"/>
                    <a:pt x="9" y="223"/>
                  </a:cubicBezTo>
                  <a:cubicBezTo>
                    <a:pt x="9" y="217"/>
                    <a:pt x="8" y="210"/>
                    <a:pt x="5" y="205"/>
                  </a:cubicBezTo>
                  <a:cubicBezTo>
                    <a:pt x="4" y="203"/>
                    <a:pt x="2" y="202"/>
                    <a:pt x="0" y="201"/>
                  </a:cubicBezTo>
                  <a:cubicBezTo>
                    <a:pt x="1" y="200"/>
                    <a:pt x="1" y="200"/>
                    <a:pt x="1" y="200"/>
                  </a:cubicBezTo>
                  <a:cubicBezTo>
                    <a:pt x="0" y="193"/>
                    <a:pt x="3" y="183"/>
                    <a:pt x="11" y="181"/>
                  </a:cubicBezTo>
                  <a:cubicBezTo>
                    <a:pt x="19" y="179"/>
                    <a:pt x="22" y="187"/>
                    <a:pt x="31" y="187"/>
                  </a:cubicBezTo>
                  <a:cubicBezTo>
                    <a:pt x="35" y="187"/>
                    <a:pt x="39" y="187"/>
                    <a:pt x="41" y="183"/>
                  </a:cubicBezTo>
                  <a:cubicBezTo>
                    <a:pt x="42" y="178"/>
                    <a:pt x="36" y="176"/>
                    <a:pt x="36" y="172"/>
                  </a:cubicBezTo>
                  <a:cubicBezTo>
                    <a:pt x="36" y="164"/>
                    <a:pt x="54" y="166"/>
                    <a:pt x="57" y="158"/>
                  </a:cubicBezTo>
                  <a:cubicBezTo>
                    <a:pt x="57" y="155"/>
                    <a:pt x="57" y="151"/>
                    <a:pt x="57" y="148"/>
                  </a:cubicBezTo>
                  <a:cubicBezTo>
                    <a:pt x="57" y="144"/>
                    <a:pt x="55" y="140"/>
                    <a:pt x="56" y="137"/>
                  </a:cubicBezTo>
                  <a:cubicBezTo>
                    <a:pt x="57" y="135"/>
                    <a:pt x="58" y="134"/>
                    <a:pt x="59" y="133"/>
                  </a:cubicBezTo>
                  <a:cubicBezTo>
                    <a:pt x="60" y="132"/>
                    <a:pt x="62" y="131"/>
                    <a:pt x="63" y="131"/>
                  </a:cubicBezTo>
                  <a:cubicBezTo>
                    <a:pt x="67" y="129"/>
                    <a:pt x="68" y="127"/>
                    <a:pt x="71" y="123"/>
                  </a:cubicBezTo>
                  <a:cubicBezTo>
                    <a:pt x="77" y="116"/>
                    <a:pt x="83" y="118"/>
                    <a:pt x="90" y="122"/>
                  </a:cubicBezTo>
                  <a:cubicBezTo>
                    <a:pt x="92" y="124"/>
                    <a:pt x="95" y="126"/>
                    <a:pt x="99" y="126"/>
                  </a:cubicBezTo>
                  <a:cubicBezTo>
                    <a:pt x="103" y="125"/>
                    <a:pt x="106" y="119"/>
                    <a:pt x="110" y="116"/>
                  </a:cubicBezTo>
                  <a:cubicBezTo>
                    <a:pt x="114" y="114"/>
                    <a:pt x="120" y="110"/>
                    <a:pt x="126" y="111"/>
                  </a:cubicBezTo>
                  <a:cubicBezTo>
                    <a:pt x="129" y="112"/>
                    <a:pt x="132" y="116"/>
                    <a:pt x="136" y="113"/>
                  </a:cubicBezTo>
                  <a:cubicBezTo>
                    <a:pt x="138" y="111"/>
                    <a:pt x="138" y="105"/>
                    <a:pt x="138" y="102"/>
                  </a:cubicBezTo>
                  <a:cubicBezTo>
                    <a:pt x="138" y="98"/>
                    <a:pt x="136" y="93"/>
                    <a:pt x="141" y="91"/>
                  </a:cubicBezTo>
                  <a:cubicBezTo>
                    <a:pt x="146" y="89"/>
                    <a:pt x="148" y="93"/>
                    <a:pt x="150" y="96"/>
                  </a:cubicBezTo>
                  <a:cubicBezTo>
                    <a:pt x="156" y="104"/>
                    <a:pt x="163" y="99"/>
                    <a:pt x="165" y="91"/>
                  </a:cubicBezTo>
                  <a:cubicBezTo>
                    <a:pt x="166" y="87"/>
                    <a:pt x="166" y="84"/>
                    <a:pt x="170" y="81"/>
                  </a:cubicBezTo>
                  <a:cubicBezTo>
                    <a:pt x="175" y="76"/>
                    <a:pt x="180" y="67"/>
                    <a:pt x="180" y="60"/>
                  </a:cubicBezTo>
                  <a:cubicBezTo>
                    <a:pt x="179" y="55"/>
                    <a:pt x="178" y="52"/>
                    <a:pt x="182" y="48"/>
                  </a:cubicBezTo>
                  <a:cubicBezTo>
                    <a:pt x="188" y="43"/>
                    <a:pt x="197" y="42"/>
                    <a:pt x="204" y="39"/>
                  </a:cubicBezTo>
                  <a:cubicBezTo>
                    <a:pt x="208" y="37"/>
                    <a:pt x="211" y="36"/>
                    <a:pt x="215" y="35"/>
                  </a:cubicBezTo>
                  <a:cubicBezTo>
                    <a:pt x="218" y="34"/>
                    <a:pt x="224" y="34"/>
                    <a:pt x="225" y="30"/>
                  </a:cubicBezTo>
                  <a:cubicBezTo>
                    <a:pt x="227" y="21"/>
                    <a:pt x="210" y="20"/>
                    <a:pt x="218" y="10"/>
                  </a:cubicBezTo>
                  <a:cubicBezTo>
                    <a:pt x="219" y="9"/>
                    <a:pt x="220" y="8"/>
                    <a:pt x="221" y="7"/>
                  </a:cubicBezTo>
                  <a:cubicBezTo>
                    <a:pt x="225" y="3"/>
                    <a:pt x="230" y="0"/>
                    <a:pt x="236" y="3"/>
                  </a:cubicBezTo>
                  <a:cubicBezTo>
                    <a:pt x="246" y="9"/>
                    <a:pt x="258" y="15"/>
                    <a:pt x="271" y="15"/>
                  </a:cubicBezTo>
                  <a:cubicBezTo>
                    <a:pt x="279" y="14"/>
                    <a:pt x="286" y="13"/>
                    <a:pt x="294" y="12"/>
                  </a:cubicBezTo>
                  <a:cubicBezTo>
                    <a:pt x="298" y="12"/>
                    <a:pt x="301" y="13"/>
                    <a:pt x="305" y="13"/>
                  </a:cubicBezTo>
                  <a:cubicBezTo>
                    <a:pt x="308" y="12"/>
                    <a:pt x="311" y="8"/>
                    <a:pt x="313" y="6"/>
                  </a:cubicBezTo>
                  <a:cubicBezTo>
                    <a:pt x="318" y="2"/>
                    <a:pt x="322" y="3"/>
                    <a:pt x="327" y="7"/>
                  </a:cubicBezTo>
                  <a:cubicBezTo>
                    <a:pt x="329" y="9"/>
                    <a:pt x="330" y="10"/>
                    <a:pt x="333" y="11"/>
                  </a:cubicBezTo>
                  <a:cubicBezTo>
                    <a:pt x="336" y="13"/>
                    <a:pt x="339" y="12"/>
                    <a:pt x="341" y="15"/>
                  </a:cubicBezTo>
                  <a:cubicBezTo>
                    <a:pt x="343" y="18"/>
                    <a:pt x="342" y="24"/>
                    <a:pt x="348" y="25"/>
                  </a:cubicBezTo>
                  <a:cubicBezTo>
                    <a:pt x="351" y="25"/>
                    <a:pt x="352" y="23"/>
                    <a:pt x="354" y="21"/>
                  </a:cubicBezTo>
                  <a:cubicBezTo>
                    <a:pt x="354" y="28"/>
                    <a:pt x="353" y="38"/>
                    <a:pt x="355" y="45"/>
                  </a:cubicBezTo>
                  <a:cubicBezTo>
                    <a:pt x="356" y="48"/>
                    <a:pt x="357" y="51"/>
                    <a:pt x="358" y="54"/>
                  </a:cubicBezTo>
                  <a:cubicBezTo>
                    <a:pt x="358" y="58"/>
                    <a:pt x="359" y="59"/>
                    <a:pt x="361" y="62"/>
                  </a:cubicBezTo>
                  <a:cubicBezTo>
                    <a:pt x="363" y="64"/>
                    <a:pt x="365" y="66"/>
                    <a:pt x="369" y="67"/>
                  </a:cubicBezTo>
                  <a:cubicBezTo>
                    <a:pt x="372" y="69"/>
                    <a:pt x="374" y="70"/>
                    <a:pt x="377" y="72"/>
                  </a:cubicBezTo>
                  <a:cubicBezTo>
                    <a:pt x="379" y="74"/>
                    <a:pt x="382" y="77"/>
                    <a:pt x="384" y="77"/>
                  </a:cubicBezTo>
                  <a:cubicBezTo>
                    <a:pt x="386" y="77"/>
                    <a:pt x="388" y="76"/>
                    <a:pt x="389" y="76"/>
                  </a:cubicBezTo>
                  <a:cubicBezTo>
                    <a:pt x="390" y="77"/>
                    <a:pt x="390" y="77"/>
                    <a:pt x="390" y="77"/>
                  </a:cubicBezTo>
                  <a:cubicBezTo>
                    <a:pt x="387" y="86"/>
                    <a:pt x="384" y="92"/>
                    <a:pt x="377" y="99"/>
                  </a:cubicBezTo>
                  <a:cubicBezTo>
                    <a:pt x="374" y="102"/>
                    <a:pt x="371" y="104"/>
                    <a:pt x="368" y="108"/>
                  </a:cubicBezTo>
                  <a:cubicBezTo>
                    <a:pt x="367" y="111"/>
                    <a:pt x="366" y="115"/>
                    <a:pt x="365" y="119"/>
                  </a:cubicBezTo>
                  <a:cubicBezTo>
                    <a:pt x="361" y="128"/>
                    <a:pt x="356" y="134"/>
                    <a:pt x="348" y="141"/>
                  </a:cubicBezTo>
                  <a:cubicBezTo>
                    <a:pt x="341" y="147"/>
                    <a:pt x="336" y="154"/>
                    <a:pt x="330" y="160"/>
                  </a:cubicBezTo>
                  <a:cubicBezTo>
                    <a:pt x="328" y="162"/>
                    <a:pt x="323" y="168"/>
                    <a:pt x="320" y="169"/>
                  </a:cubicBezTo>
                  <a:cubicBezTo>
                    <a:pt x="320" y="169"/>
                    <a:pt x="320" y="169"/>
                    <a:pt x="320" y="169"/>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98">
              <a:extLst>
                <a:ext uri="{FF2B5EF4-FFF2-40B4-BE49-F238E27FC236}">
                  <a16:creationId xmlns:a16="http://schemas.microsoft.com/office/drawing/2014/main" id="{D7D52BDC-5E1B-37B2-372B-8897ACE98BA1}"/>
                </a:ext>
              </a:extLst>
            </p:cNvPr>
            <p:cNvSpPr>
              <a:spLocks/>
            </p:cNvSpPr>
            <p:nvPr/>
          </p:nvSpPr>
          <p:spPr bwMode="auto">
            <a:xfrm>
              <a:off x="3440" y="2474"/>
              <a:ext cx="278" cy="455"/>
            </a:xfrm>
            <a:custGeom>
              <a:avLst/>
              <a:gdLst>
                <a:gd name="T0" fmla="*/ 219 w 221"/>
                <a:gd name="T1" fmla="*/ 281 h 363"/>
                <a:gd name="T2" fmla="*/ 219 w 221"/>
                <a:gd name="T3" fmla="*/ 281 h 363"/>
                <a:gd name="T4" fmla="*/ 206 w 221"/>
                <a:gd name="T5" fmla="*/ 281 h 363"/>
                <a:gd name="T6" fmla="*/ 176 w 221"/>
                <a:gd name="T7" fmla="*/ 290 h 363"/>
                <a:gd name="T8" fmla="*/ 136 w 221"/>
                <a:gd name="T9" fmla="*/ 295 h 363"/>
                <a:gd name="T10" fmla="*/ 94 w 221"/>
                <a:gd name="T11" fmla="*/ 304 h 363"/>
                <a:gd name="T12" fmla="*/ 73 w 221"/>
                <a:gd name="T13" fmla="*/ 321 h 363"/>
                <a:gd name="T14" fmla="*/ 81 w 221"/>
                <a:gd name="T15" fmla="*/ 345 h 363"/>
                <a:gd name="T16" fmla="*/ 79 w 221"/>
                <a:gd name="T17" fmla="*/ 359 h 363"/>
                <a:gd name="T18" fmla="*/ 75 w 221"/>
                <a:gd name="T19" fmla="*/ 360 h 363"/>
                <a:gd name="T20" fmla="*/ 60 w 221"/>
                <a:gd name="T21" fmla="*/ 350 h 363"/>
                <a:gd name="T22" fmla="*/ 47 w 221"/>
                <a:gd name="T23" fmla="*/ 339 h 363"/>
                <a:gd name="T24" fmla="*/ 45 w 221"/>
                <a:gd name="T25" fmla="*/ 350 h 363"/>
                <a:gd name="T26" fmla="*/ 36 w 221"/>
                <a:gd name="T27" fmla="*/ 357 h 363"/>
                <a:gd name="T28" fmla="*/ 27 w 221"/>
                <a:gd name="T29" fmla="*/ 359 h 363"/>
                <a:gd name="T30" fmla="*/ 0 w 221"/>
                <a:gd name="T31" fmla="*/ 31 h 363"/>
                <a:gd name="T32" fmla="*/ 0 w 221"/>
                <a:gd name="T33" fmla="*/ 30 h 363"/>
                <a:gd name="T34" fmla="*/ 7 w 221"/>
                <a:gd name="T35" fmla="*/ 25 h 363"/>
                <a:gd name="T36" fmla="*/ 26 w 221"/>
                <a:gd name="T37" fmla="*/ 19 h 363"/>
                <a:gd name="T38" fmla="*/ 42 w 221"/>
                <a:gd name="T39" fmla="*/ 24 h 363"/>
                <a:gd name="T40" fmla="*/ 72 w 221"/>
                <a:gd name="T41" fmla="*/ 19 h 363"/>
                <a:gd name="T42" fmla="*/ 102 w 221"/>
                <a:gd name="T43" fmla="*/ 14 h 363"/>
                <a:gd name="T44" fmla="*/ 123 w 221"/>
                <a:gd name="T45" fmla="*/ 6 h 363"/>
                <a:gd name="T46" fmla="*/ 149 w 221"/>
                <a:gd name="T47" fmla="*/ 0 h 363"/>
                <a:gd name="T48" fmla="*/ 152 w 221"/>
                <a:gd name="T49" fmla="*/ 0 h 363"/>
                <a:gd name="T50" fmla="*/ 163 w 221"/>
                <a:gd name="T51" fmla="*/ 30 h 363"/>
                <a:gd name="T52" fmla="*/ 177 w 221"/>
                <a:gd name="T53" fmla="*/ 76 h 363"/>
                <a:gd name="T54" fmla="*/ 190 w 221"/>
                <a:gd name="T55" fmla="*/ 132 h 363"/>
                <a:gd name="T56" fmla="*/ 200 w 221"/>
                <a:gd name="T57" fmla="*/ 155 h 363"/>
                <a:gd name="T58" fmla="*/ 216 w 221"/>
                <a:gd name="T59" fmla="*/ 171 h 363"/>
                <a:gd name="T60" fmla="*/ 212 w 221"/>
                <a:gd name="T61" fmla="*/ 190 h 363"/>
                <a:gd name="T62" fmla="*/ 208 w 221"/>
                <a:gd name="T63" fmla="*/ 199 h 363"/>
                <a:gd name="T64" fmla="*/ 212 w 221"/>
                <a:gd name="T65" fmla="*/ 209 h 363"/>
                <a:gd name="T66" fmla="*/ 213 w 221"/>
                <a:gd name="T67" fmla="*/ 227 h 363"/>
                <a:gd name="T68" fmla="*/ 218 w 221"/>
                <a:gd name="T69" fmla="*/ 245 h 363"/>
                <a:gd name="T70" fmla="*/ 219 w 221"/>
                <a:gd name="T71" fmla="*/ 28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363">
                  <a:moveTo>
                    <a:pt x="219" y="281"/>
                  </a:moveTo>
                  <a:cubicBezTo>
                    <a:pt x="219" y="281"/>
                    <a:pt x="219" y="281"/>
                    <a:pt x="219" y="281"/>
                  </a:cubicBezTo>
                  <a:cubicBezTo>
                    <a:pt x="215" y="279"/>
                    <a:pt x="212" y="279"/>
                    <a:pt x="206" y="281"/>
                  </a:cubicBezTo>
                  <a:cubicBezTo>
                    <a:pt x="196" y="283"/>
                    <a:pt x="186" y="289"/>
                    <a:pt x="176" y="290"/>
                  </a:cubicBezTo>
                  <a:cubicBezTo>
                    <a:pt x="163" y="292"/>
                    <a:pt x="149" y="292"/>
                    <a:pt x="136" y="295"/>
                  </a:cubicBezTo>
                  <a:cubicBezTo>
                    <a:pt x="123" y="298"/>
                    <a:pt x="107" y="299"/>
                    <a:pt x="94" y="304"/>
                  </a:cubicBezTo>
                  <a:cubicBezTo>
                    <a:pt x="87" y="307"/>
                    <a:pt x="72" y="312"/>
                    <a:pt x="73" y="321"/>
                  </a:cubicBezTo>
                  <a:cubicBezTo>
                    <a:pt x="73" y="330"/>
                    <a:pt x="80" y="337"/>
                    <a:pt x="81" y="345"/>
                  </a:cubicBezTo>
                  <a:cubicBezTo>
                    <a:pt x="81" y="350"/>
                    <a:pt x="80" y="354"/>
                    <a:pt x="79" y="359"/>
                  </a:cubicBezTo>
                  <a:cubicBezTo>
                    <a:pt x="77" y="359"/>
                    <a:pt x="76" y="360"/>
                    <a:pt x="75" y="360"/>
                  </a:cubicBezTo>
                  <a:cubicBezTo>
                    <a:pt x="65" y="363"/>
                    <a:pt x="62" y="358"/>
                    <a:pt x="60" y="350"/>
                  </a:cubicBezTo>
                  <a:cubicBezTo>
                    <a:pt x="59" y="346"/>
                    <a:pt x="53" y="330"/>
                    <a:pt x="47" y="339"/>
                  </a:cubicBezTo>
                  <a:cubicBezTo>
                    <a:pt x="46" y="342"/>
                    <a:pt x="48" y="347"/>
                    <a:pt x="45" y="350"/>
                  </a:cubicBezTo>
                  <a:cubicBezTo>
                    <a:pt x="44" y="354"/>
                    <a:pt x="40" y="356"/>
                    <a:pt x="36" y="357"/>
                  </a:cubicBezTo>
                  <a:cubicBezTo>
                    <a:pt x="33" y="358"/>
                    <a:pt x="30" y="358"/>
                    <a:pt x="27" y="359"/>
                  </a:cubicBezTo>
                  <a:cubicBezTo>
                    <a:pt x="0" y="31"/>
                    <a:pt x="0" y="31"/>
                    <a:pt x="0" y="31"/>
                  </a:cubicBezTo>
                  <a:cubicBezTo>
                    <a:pt x="0" y="30"/>
                    <a:pt x="0" y="30"/>
                    <a:pt x="0" y="30"/>
                  </a:cubicBezTo>
                  <a:cubicBezTo>
                    <a:pt x="2" y="28"/>
                    <a:pt x="5" y="26"/>
                    <a:pt x="7" y="25"/>
                  </a:cubicBezTo>
                  <a:cubicBezTo>
                    <a:pt x="13" y="21"/>
                    <a:pt x="19" y="20"/>
                    <a:pt x="26" y="19"/>
                  </a:cubicBezTo>
                  <a:cubicBezTo>
                    <a:pt x="34" y="16"/>
                    <a:pt x="35" y="22"/>
                    <a:pt x="42" y="24"/>
                  </a:cubicBezTo>
                  <a:cubicBezTo>
                    <a:pt x="52" y="27"/>
                    <a:pt x="63" y="21"/>
                    <a:pt x="72" y="19"/>
                  </a:cubicBezTo>
                  <a:cubicBezTo>
                    <a:pt x="82" y="17"/>
                    <a:pt x="92" y="17"/>
                    <a:pt x="102" y="14"/>
                  </a:cubicBezTo>
                  <a:cubicBezTo>
                    <a:pt x="109" y="12"/>
                    <a:pt x="115" y="8"/>
                    <a:pt x="123" y="6"/>
                  </a:cubicBezTo>
                  <a:cubicBezTo>
                    <a:pt x="131" y="4"/>
                    <a:pt x="140" y="1"/>
                    <a:pt x="149" y="0"/>
                  </a:cubicBezTo>
                  <a:cubicBezTo>
                    <a:pt x="150" y="0"/>
                    <a:pt x="151" y="0"/>
                    <a:pt x="152" y="0"/>
                  </a:cubicBezTo>
                  <a:cubicBezTo>
                    <a:pt x="151" y="9"/>
                    <a:pt x="160" y="22"/>
                    <a:pt x="163" y="30"/>
                  </a:cubicBezTo>
                  <a:cubicBezTo>
                    <a:pt x="168" y="45"/>
                    <a:pt x="173" y="60"/>
                    <a:pt x="177" y="76"/>
                  </a:cubicBezTo>
                  <a:cubicBezTo>
                    <a:pt x="181" y="95"/>
                    <a:pt x="185" y="114"/>
                    <a:pt x="190" y="132"/>
                  </a:cubicBezTo>
                  <a:cubicBezTo>
                    <a:pt x="192" y="140"/>
                    <a:pt x="195" y="149"/>
                    <a:pt x="200" y="155"/>
                  </a:cubicBezTo>
                  <a:cubicBezTo>
                    <a:pt x="205" y="160"/>
                    <a:pt x="213" y="165"/>
                    <a:pt x="216" y="171"/>
                  </a:cubicBezTo>
                  <a:cubicBezTo>
                    <a:pt x="220" y="178"/>
                    <a:pt x="218" y="185"/>
                    <a:pt x="212" y="190"/>
                  </a:cubicBezTo>
                  <a:cubicBezTo>
                    <a:pt x="207" y="193"/>
                    <a:pt x="206" y="193"/>
                    <a:pt x="208" y="199"/>
                  </a:cubicBezTo>
                  <a:cubicBezTo>
                    <a:pt x="209" y="202"/>
                    <a:pt x="211" y="205"/>
                    <a:pt x="212" y="209"/>
                  </a:cubicBezTo>
                  <a:cubicBezTo>
                    <a:pt x="213" y="215"/>
                    <a:pt x="212" y="221"/>
                    <a:pt x="213" y="227"/>
                  </a:cubicBezTo>
                  <a:cubicBezTo>
                    <a:pt x="213" y="233"/>
                    <a:pt x="217" y="239"/>
                    <a:pt x="218" y="245"/>
                  </a:cubicBezTo>
                  <a:cubicBezTo>
                    <a:pt x="221" y="256"/>
                    <a:pt x="218" y="269"/>
                    <a:pt x="219" y="281"/>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99">
              <a:extLst>
                <a:ext uri="{FF2B5EF4-FFF2-40B4-BE49-F238E27FC236}">
                  <a16:creationId xmlns:a16="http://schemas.microsoft.com/office/drawing/2014/main" id="{28656C71-2D3C-8848-294D-FDC866AE8C93}"/>
                </a:ext>
              </a:extLst>
            </p:cNvPr>
            <p:cNvSpPr>
              <a:spLocks/>
            </p:cNvSpPr>
            <p:nvPr/>
          </p:nvSpPr>
          <p:spPr bwMode="auto">
            <a:xfrm>
              <a:off x="3424" y="1527"/>
              <a:ext cx="280" cy="366"/>
            </a:xfrm>
            <a:custGeom>
              <a:avLst/>
              <a:gdLst>
                <a:gd name="T0" fmla="*/ 222 w 223"/>
                <a:gd name="T1" fmla="*/ 164 h 292"/>
                <a:gd name="T2" fmla="*/ 222 w 223"/>
                <a:gd name="T3" fmla="*/ 180 h 292"/>
                <a:gd name="T4" fmla="*/ 220 w 223"/>
                <a:gd name="T5" fmla="*/ 190 h 292"/>
                <a:gd name="T6" fmla="*/ 217 w 223"/>
                <a:gd name="T7" fmla="*/ 199 h 292"/>
                <a:gd name="T8" fmla="*/ 210 w 223"/>
                <a:gd name="T9" fmla="*/ 206 h 292"/>
                <a:gd name="T10" fmla="*/ 206 w 223"/>
                <a:gd name="T11" fmla="*/ 213 h 292"/>
                <a:gd name="T12" fmla="*/ 196 w 223"/>
                <a:gd name="T13" fmla="*/ 231 h 292"/>
                <a:gd name="T14" fmla="*/ 200 w 223"/>
                <a:gd name="T15" fmla="*/ 240 h 292"/>
                <a:gd name="T16" fmla="*/ 194 w 223"/>
                <a:gd name="T17" fmla="*/ 251 h 292"/>
                <a:gd name="T18" fmla="*/ 189 w 223"/>
                <a:gd name="T19" fmla="*/ 258 h 292"/>
                <a:gd name="T20" fmla="*/ 176 w 223"/>
                <a:gd name="T21" fmla="*/ 262 h 292"/>
                <a:gd name="T22" fmla="*/ 156 w 223"/>
                <a:gd name="T23" fmla="*/ 267 h 292"/>
                <a:gd name="T24" fmla="*/ 126 w 223"/>
                <a:gd name="T25" fmla="*/ 272 h 292"/>
                <a:gd name="T26" fmla="*/ 119 w 223"/>
                <a:gd name="T27" fmla="*/ 273 h 292"/>
                <a:gd name="T28" fmla="*/ 87 w 223"/>
                <a:gd name="T29" fmla="*/ 279 h 292"/>
                <a:gd name="T30" fmla="*/ 33 w 223"/>
                <a:gd name="T31" fmla="*/ 289 h 292"/>
                <a:gd name="T32" fmla="*/ 13 w 223"/>
                <a:gd name="T33" fmla="*/ 292 h 292"/>
                <a:gd name="T34" fmla="*/ 10 w 223"/>
                <a:gd name="T35" fmla="*/ 292 h 292"/>
                <a:gd name="T36" fmla="*/ 19 w 223"/>
                <a:gd name="T37" fmla="*/ 275 h 292"/>
                <a:gd name="T38" fmla="*/ 26 w 223"/>
                <a:gd name="T39" fmla="*/ 250 h 292"/>
                <a:gd name="T40" fmla="*/ 29 w 223"/>
                <a:gd name="T41" fmla="*/ 215 h 292"/>
                <a:gd name="T42" fmla="*/ 23 w 223"/>
                <a:gd name="T43" fmla="*/ 180 h 292"/>
                <a:gd name="T44" fmla="*/ 13 w 223"/>
                <a:gd name="T45" fmla="*/ 173 h 292"/>
                <a:gd name="T46" fmla="*/ 5 w 223"/>
                <a:gd name="T47" fmla="*/ 148 h 292"/>
                <a:gd name="T48" fmla="*/ 5 w 223"/>
                <a:gd name="T49" fmla="*/ 139 h 292"/>
                <a:gd name="T50" fmla="*/ 1 w 223"/>
                <a:gd name="T51" fmla="*/ 130 h 292"/>
                <a:gd name="T52" fmla="*/ 3 w 223"/>
                <a:gd name="T53" fmla="*/ 121 h 292"/>
                <a:gd name="T54" fmla="*/ 8 w 223"/>
                <a:gd name="T55" fmla="*/ 104 h 292"/>
                <a:gd name="T56" fmla="*/ 6 w 223"/>
                <a:gd name="T57" fmla="*/ 94 h 292"/>
                <a:gd name="T58" fmla="*/ 6 w 223"/>
                <a:gd name="T59" fmla="*/ 85 h 292"/>
                <a:gd name="T60" fmla="*/ 15 w 223"/>
                <a:gd name="T61" fmla="*/ 66 h 292"/>
                <a:gd name="T62" fmla="*/ 21 w 223"/>
                <a:gd name="T63" fmla="*/ 61 h 292"/>
                <a:gd name="T64" fmla="*/ 29 w 223"/>
                <a:gd name="T65" fmla="*/ 51 h 292"/>
                <a:gd name="T66" fmla="*/ 37 w 223"/>
                <a:gd name="T67" fmla="*/ 65 h 292"/>
                <a:gd name="T68" fmla="*/ 48 w 223"/>
                <a:gd name="T69" fmla="*/ 59 h 292"/>
                <a:gd name="T70" fmla="*/ 45 w 223"/>
                <a:gd name="T71" fmla="*/ 40 h 292"/>
                <a:gd name="T72" fmla="*/ 61 w 223"/>
                <a:gd name="T73" fmla="*/ 30 h 292"/>
                <a:gd name="T74" fmla="*/ 49 w 223"/>
                <a:gd name="T75" fmla="*/ 21 h 292"/>
                <a:gd name="T76" fmla="*/ 61 w 223"/>
                <a:gd name="T77" fmla="*/ 3 h 292"/>
                <a:gd name="T78" fmla="*/ 66 w 223"/>
                <a:gd name="T79" fmla="*/ 1 h 292"/>
                <a:gd name="T80" fmla="*/ 80 w 223"/>
                <a:gd name="T81" fmla="*/ 7 h 292"/>
                <a:gd name="T82" fmla="*/ 91 w 223"/>
                <a:gd name="T83" fmla="*/ 6 h 292"/>
                <a:gd name="T84" fmla="*/ 99 w 223"/>
                <a:gd name="T85" fmla="*/ 10 h 292"/>
                <a:gd name="T86" fmla="*/ 115 w 223"/>
                <a:gd name="T87" fmla="*/ 14 h 292"/>
                <a:gd name="T88" fmla="*/ 130 w 223"/>
                <a:gd name="T89" fmla="*/ 18 h 292"/>
                <a:gd name="T90" fmla="*/ 142 w 223"/>
                <a:gd name="T91" fmla="*/ 24 h 292"/>
                <a:gd name="T92" fmla="*/ 139 w 223"/>
                <a:gd name="T93" fmla="*/ 32 h 292"/>
                <a:gd name="T94" fmla="*/ 145 w 223"/>
                <a:gd name="T95" fmla="*/ 46 h 292"/>
                <a:gd name="T96" fmla="*/ 154 w 223"/>
                <a:gd name="T97" fmla="*/ 72 h 292"/>
                <a:gd name="T98" fmla="*/ 151 w 223"/>
                <a:gd name="T99" fmla="*/ 85 h 292"/>
                <a:gd name="T100" fmla="*/ 145 w 223"/>
                <a:gd name="T101" fmla="*/ 100 h 292"/>
                <a:gd name="T102" fmla="*/ 134 w 223"/>
                <a:gd name="T103" fmla="*/ 115 h 292"/>
                <a:gd name="T104" fmla="*/ 146 w 223"/>
                <a:gd name="T105" fmla="*/ 130 h 292"/>
                <a:gd name="T106" fmla="*/ 157 w 223"/>
                <a:gd name="T107" fmla="*/ 119 h 292"/>
                <a:gd name="T108" fmla="*/ 186 w 223"/>
                <a:gd name="T109" fmla="*/ 102 h 292"/>
                <a:gd name="T110" fmla="*/ 199 w 223"/>
                <a:gd name="T111" fmla="*/ 115 h 292"/>
                <a:gd name="T112" fmla="*/ 209 w 223"/>
                <a:gd name="T113" fmla="*/ 140 h 292"/>
                <a:gd name="T114" fmla="*/ 222 w 223"/>
                <a:gd name="T115" fmla="*/ 16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3" h="292">
                  <a:moveTo>
                    <a:pt x="222" y="164"/>
                  </a:moveTo>
                  <a:cubicBezTo>
                    <a:pt x="223" y="170"/>
                    <a:pt x="223" y="175"/>
                    <a:pt x="222" y="180"/>
                  </a:cubicBezTo>
                  <a:cubicBezTo>
                    <a:pt x="221" y="184"/>
                    <a:pt x="222" y="187"/>
                    <a:pt x="220" y="190"/>
                  </a:cubicBezTo>
                  <a:cubicBezTo>
                    <a:pt x="219" y="193"/>
                    <a:pt x="219" y="196"/>
                    <a:pt x="217" y="199"/>
                  </a:cubicBezTo>
                  <a:cubicBezTo>
                    <a:pt x="215" y="201"/>
                    <a:pt x="212" y="203"/>
                    <a:pt x="210" y="206"/>
                  </a:cubicBezTo>
                  <a:cubicBezTo>
                    <a:pt x="209" y="208"/>
                    <a:pt x="207" y="210"/>
                    <a:pt x="206" y="213"/>
                  </a:cubicBezTo>
                  <a:cubicBezTo>
                    <a:pt x="202" y="219"/>
                    <a:pt x="191" y="222"/>
                    <a:pt x="196" y="231"/>
                  </a:cubicBezTo>
                  <a:cubicBezTo>
                    <a:pt x="197" y="234"/>
                    <a:pt x="201" y="236"/>
                    <a:pt x="200" y="240"/>
                  </a:cubicBezTo>
                  <a:cubicBezTo>
                    <a:pt x="199" y="244"/>
                    <a:pt x="196" y="248"/>
                    <a:pt x="194" y="251"/>
                  </a:cubicBezTo>
                  <a:cubicBezTo>
                    <a:pt x="192" y="253"/>
                    <a:pt x="189" y="255"/>
                    <a:pt x="189" y="258"/>
                  </a:cubicBezTo>
                  <a:cubicBezTo>
                    <a:pt x="184" y="259"/>
                    <a:pt x="180" y="260"/>
                    <a:pt x="176" y="262"/>
                  </a:cubicBezTo>
                  <a:cubicBezTo>
                    <a:pt x="170" y="264"/>
                    <a:pt x="163" y="266"/>
                    <a:pt x="156" y="267"/>
                  </a:cubicBezTo>
                  <a:cubicBezTo>
                    <a:pt x="146" y="269"/>
                    <a:pt x="136" y="270"/>
                    <a:pt x="126" y="272"/>
                  </a:cubicBezTo>
                  <a:cubicBezTo>
                    <a:pt x="123" y="273"/>
                    <a:pt x="121" y="273"/>
                    <a:pt x="119" y="273"/>
                  </a:cubicBezTo>
                  <a:cubicBezTo>
                    <a:pt x="108" y="275"/>
                    <a:pt x="98" y="275"/>
                    <a:pt x="87" y="279"/>
                  </a:cubicBezTo>
                  <a:cubicBezTo>
                    <a:pt x="69" y="284"/>
                    <a:pt x="51" y="285"/>
                    <a:pt x="33" y="289"/>
                  </a:cubicBezTo>
                  <a:cubicBezTo>
                    <a:pt x="26" y="290"/>
                    <a:pt x="20" y="292"/>
                    <a:pt x="13" y="292"/>
                  </a:cubicBezTo>
                  <a:cubicBezTo>
                    <a:pt x="12" y="292"/>
                    <a:pt x="11" y="292"/>
                    <a:pt x="10" y="292"/>
                  </a:cubicBezTo>
                  <a:cubicBezTo>
                    <a:pt x="15" y="288"/>
                    <a:pt x="17" y="280"/>
                    <a:pt x="19" y="275"/>
                  </a:cubicBezTo>
                  <a:cubicBezTo>
                    <a:pt x="22" y="267"/>
                    <a:pt x="26" y="259"/>
                    <a:pt x="26" y="250"/>
                  </a:cubicBezTo>
                  <a:cubicBezTo>
                    <a:pt x="26" y="239"/>
                    <a:pt x="29" y="227"/>
                    <a:pt x="29" y="215"/>
                  </a:cubicBezTo>
                  <a:cubicBezTo>
                    <a:pt x="30" y="203"/>
                    <a:pt x="31" y="190"/>
                    <a:pt x="23" y="180"/>
                  </a:cubicBezTo>
                  <a:cubicBezTo>
                    <a:pt x="20" y="176"/>
                    <a:pt x="17" y="175"/>
                    <a:pt x="13" y="173"/>
                  </a:cubicBezTo>
                  <a:cubicBezTo>
                    <a:pt x="6" y="167"/>
                    <a:pt x="5" y="156"/>
                    <a:pt x="5" y="148"/>
                  </a:cubicBezTo>
                  <a:cubicBezTo>
                    <a:pt x="6" y="145"/>
                    <a:pt x="6" y="141"/>
                    <a:pt x="5" y="139"/>
                  </a:cubicBezTo>
                  <a:cubicBezTo>
                    <a:pt x="4" y="135"/>
                    <a:pt x="2" y="132"/>
                    <a:pt x="1" y="130"/>
                  </a:cubicBezTo>
                  <a:cubicBezTo>
                    <a:pt x="0" y="127"/>
                    <a:pt x="2" y="124"/>
                    <a:pt x="3" y="121"/>
                  </a:cubicBezTo>
                  <a:cubicBezTo>
                    <a:pt x="5" y="115"/>
                    <a:pt x="8" y="110"/>
                    <a:pt x="8" y="104"/>
                  </a:cubicBezTo>
                  <a:cubicBezTo>
                    <a:pt x="8" y="100"/>
                    <a:pt x="8" y="98"/>
                    <a:pt x="6" y="94"/>
                  </a:cubicBezTo>
                  <a:cubicBezTo>
                    <a:pt x="5" y="91"/>
                    <a:pt x="5" y="89"/>
                    <a:pt x="6" y="85"/>
                  </a:cubicBezTo>
                  <a:cubicBezTo>
                    <a:pt x="8" y="78"/>
                    <a:pt x="8" y="70"/>
                    <a:pt x="15" y="66"/>
                  </a:cubicBezTo>
                  <a:cubicBezTo>
                    <a:pt x="18" y="64"/>
                    <a:pt x="19" y="64"/>
                    <a:pt x="21" y="61"/>
                  </a:cubicBezTo>
                  <a:cubicBezTo>
                    <a:pt x="23" y="57"/>
                    <a:pt x="25" y="52"/>
                    <a:pt x="29" y="51"/>
                  </a:cubicBezTo>
                  <a:cubicBezTo>
                    <a:pt x="37" y="48"/>
                    <a:pt x="35" y="61"/>
                    <a:pt x="37" y="65"/>
                  </a:cubicBezTo>
                  <a:cubicBezTo>
                    <a:pt x="42" y="72"/>
                    <a:pt x="51" y="67"/>
                    <a:pt x="48" y="59"/>
                  </a:cubicBezTo>
                  <a:cubicBezTo>
                    <a:pt x="45" y="53"/>
                    <a:pt x="40" y="46"/>
                    <a:pt x="45" y="40"/>
                  </a:cubicBezTo>
                  <a:cubicBezTo>
                    <a:pt x="49" y="34"/>
                    <a:pt x="59" y="36"/>
                    <a:pt x="61" y="30"/>
                  </a:cubicBezTo>
                  <a:cubicBezTo>
                    <a:pt x="65" y="22"/>
                    <a:pt x="51" y="27"/>
                    <a:pt x="49" y="21"/>
                  </a:cubicBezTo>
                  <a:cubicBezTo>
                    <a:pt x="48" y="15"/>
                    <a:pt x="57" y="6"/>
                    <a:pt x="61" y="3"/>
                  </a:cubicBezTo>
                  <a:cubicBezTo>
                    <a:pt x="63" y="1"/>
                    <a:pt x="65" y="1"/>
                    <a:pt x="66" y="1"/>
                  </a:cubicBezTo>
                  <a:cubicBezTo>
                    <a:pt x="71" y="0"/>
                    <a:pt x="74" y="6"/>
                    <a:pt x="80" y="7"/>
                  </a:cubicBezTo>
                  <a:cubicBezTo>
                    <a:pt x="84" y="7"/>
                    <a:pt x="87" y="5"/>
                    <a:pt x="91" y="6"/>
                  </a:cubicBezTo>
                  <a:cubicBezTo>
                    <a:pt x="94" y="7"/>
                    <a:pt x="97" y="9"/>
                    <a:pt x="99" y="10"/>
                  </a:cubicBezTo>
                  <a:cubicBezTo>
                    <a:pt x="104" y="13"/>
                    <a:pt x="110" y="12"/>
                    <a:pt x="115" y="14"/>
                  </a:cubicBezTo>
                  <a:cubicBezTo>
                    <a:pt x="120" y="16"/>
                    <a:pt x="125" y="17"/>
                    <a:pt x="130" y="18"/>
                  </a:cubicBezTo>
                  <a:cubicBezTo>
                    <a:pt x="133" y="20"/>
                    <a:pt x="140" y="21"/>
                    <a:pt x="142" y="24"/>
                  </a:cubicBezTo>
                  <a:cubicBezTo>
                    <a:pt x="144" y="27"/>
                    <a:pt x="141" y="30"/>
                    <a:pt x="139" y="32"/>
                  </a:cubicBezTo>
                  <a:cubicBezTo>
                    <a:pt x="135" y="39"/>
                    <a:pt x="142" y="42"/>
                    <a:pt x="145" y="46"/>
                  </a:cubicBezTo>
                  <a:cubicBezTo>
                    <a:pt x="151" y="52"/>
                    <a:pt x="154" y="65"/>
                    <a:pt x="154" y="72"/>
                  </a:cubicBezTo>
                  <a:cubicBezTo>
                    <a:pt x="154" y="77"/>
                    <a:pt x="153" y="80"/>
                    <a:pt x="151" y="85"/>
                  </a:cubicBezTo>
                  <a:cubicBezTo>
                    <a:pt x="149" y="90"/>
                    <a:pt x="147" y="95"/>
                    <a:pt x="145" y="100"/>
                  </a:cubicBezTo>
                  <a:cubicBezTo>
                    <a:pt x="143" y="106"/>
                    <a:pt x="138" y="110"/>
                    <a:pt x="134" y="115"/>
                  </a:cubicBezTo>
                  <a:cubicBezTo>
                    <a:pt x="129" y="122"/>
                    <a:pt x="139" y="131"/>
                    <a:pt x="146" y="130"/>
                  </a:cubicBezTo>
                  <a:cubicBezTo>
                    <a:pt x="153" y="130"/>
                    <a:pt x="154" y="124"/>
                    <a:pt x="157" y="119"/>
                  </a:cubicBezTo>
                  <a:cubicBezTo>
                    <a:pt x="162" y="108"/>
                    <a:pt x="173" y="99"/>
                    <a:pt x="186" y="102"/>
                  </a:cubicBezTo>
                  <a:cubicBezTo>
                    <a:pt x="192" y="103"/>
                    <a:pt x="197" y="109"/>
                    <a:pt x="199" y="115"/>
                  </a:cubicBezTo>
                  <a:cubicBezTo>
                    <a:pt x="203" y="123"/>
                    <a:pt x="203" y="132"/>
                    <a:pt x="209" y="140"/>
                  </a:cubicBezTo>
                  <a:cubicBezTo>
                    <a:pt x="214" y="147"/>
                    <a:pt x="219" y="155"/>
                    <a:pt x="222" y="164"/>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00">
              <a:extLst>
                <a:ext uri="{FF2B5EF4-FFF2-40B4-BE49-F238E27FC236}">
                  <a16:creationId xmlns:a16="http://schemas.microsoft.com/office/drawing/2014/main" id="{193FC43B-33A6-E818-F981-C242A61269C3}"/>
                </a:ext>
              </a:extLst>
            </p:cNvPr>
            <p:cNvSpPr>
              <a:spLocks/>
            </p:cNvSpPr>
            <p:nvPr/>
          </p:nvSpPr>
          <p:spPr bwMode="auto">
            <a:xfrm>
              <a:off x="3398" y="1870"/>
              <a:ext cx="229" cy="387"/>
            </a:xfrm>
            <a:custGeom>
              <a:avLst/>
              <a:gdLst>
                <a:gd name="T0" fmla="*/ 14 w 183"/>
                <a:gd name="T1" fmla="*/ 307 h 309"/>
                <a:gd name="T2" fmla="*/ 14 w 183"/>
                <a:gd name="T3" fmla="*/ 305 h 309"/>
                <a:gd name="T4" fmla="*/ 14 w 183"/>
                <a:gd name="T5" fmla="*/ 275 h 309"/>
                <a:gd name="T6" fmla="*/ 26 w 183"/>
                <a:gd name="T7" fmla="*/ 249 h 309"/>
                <a:gd name="T8" fmla="*/ 21 w 183"/>
                <a:gd name="T9" fmla="*/ 185 h 309"/>
                <a:gd name="T10" fmla="*/ 26 w 183"/>
                <a:gd name="T11" fmla="*/ 171 h 309"/>
                <a:gd name="T12" fmla="*/ 24 w 183"/>
                <a:gd name="T13" fmla="*/ 155 h 309"/>
                <a:gd name="T14" fmla="*/ 16 w 183"/>
                <a:gd name="T15" fmla="*/ 121 h 309"/>
                <a:gd name="T16" fmla="*/ 6 w 183"/>
                <a:gd name="T17" fmla="*/ 72 h 309"/>
                <a:gd name="T18" fmla="*/ 0 w 183"/>
                <a:gd name="T19" fmla="*/ 31 h 309"/>
                <a:gd name="T20" fmla="*/ 0 w 183"/>
                <a:gd name="T21" fmla="*/ 30 h 309"/>
                <a:gd name="T22" fmla="*/ 17 w 183"/>
                <a:gd name="T23" fmla="*/ 28 h 309"/>
                <a:gd name="T24" fmla="*/ 30 w 183"/>
                <a:gd name="T25" fmla="*/ 19 h 309"/>
                <a:gd name="T26" fmla="*/ 31 w 183"/>
                <a:gd name="T27" fmla="*/ 19 h 309"/>
                <a:gd name="T28" fmla="*/ 34 w 183"/>
                <a:gd name="T29" fmla="*/ 19 h 309"/>
                <a:gd name="T30" fmla="*/ 54 w 183"/>
                <a:gd name="T31" fmla="*/ 16 h 309"/>
                <a:gd name="T32" fmla="*/ 108 w 183"/>
                <a:gd name="T33" fmla="*/ 6 h 309"/>
                <a:gd name="T34" fmla="*/ 140 w 183"/>
                <a:gd name="T35" fmla="*/ 0 h 309"/>
                <a:gd name="T36" fmla="*/ 145 w 183"/>
                <a:gd name="T37" fmla="*/ 42 h 309"/>
                <a:gd name="T38" fmla="*/ 153 w 183"/>
                <a:gd name="T39" fmla="*/ 76 h 309"/>
                <a:gd name="T40" fmla="*/ 164 w 183"/>
                <a:gd name="T41" fmla="*/ 117 h 309"/>
                <a:gd name="T42" fmla="*/ 176 w 183"/>
                <a:gd name="T43" fmla="*/ 179 h 309"/>
                <a:gd name="T44" fmla="*/ 177 w 183"/>
                <a:gd name="T45" fmla="*/ 183 h 309"/>
                <a:gd name="T46" fmla="*/ 177 w 183"/>
                <a:gd name="T47" fmla="*/ 183 h 309"/>
                <a:gd name="T48" fmla="*/ 174 w 183"/>
                <a:gd name="T49" fmla="*/ 186 h 309"/>
                <a:gd name="T50" fmla="*/ 181 w 183"/>
                <a:gd name="T51" fmla="*/ 206 h 309"/>
                <a:gd name="T52" fmla="*/ 171 w 183"/>
                <a:gd name="T53" fmla="*/ 211 h 309"/>
                <a:gd name="T54" fmla="*/ 160 w 183"/>
                <a:gd name="T55" fmla="*/ 215 h 309"/>
                <a:gd name="T56" fmla="*/ 138 w 183"/>
                <a:gd name="T57" fmla="*/ 224 h 309"/>
                <a:gd name="T58" fmla="*/ 136 w 183"/>
                <a:gd name="T59" fmla="*/ 236 h 309"/>
                <a:gd name="T60" fmla="*/ 126 w 183"/>
                <a:gd name="T61" fmla="*/ 257 h 309"/>
                <a:gd name="T62" fmla="*/ 121 w 183"/>
                <a:gd name="T63" fmla="*/ 267 h 309"/>
                <a:gd name="T64" fmla="*/ 106 w 183"/>
                <a:gd name="T65" fmla="*/ 272 h 309"/>
                <a:gd name="T66" fmla="*/ 97 w 183"/>
                <a:gd name="T67" fmla="*/ 267 h 309"/>
                <a:gd name="T68" fmla="*/ 94 w 183"/>
                <a:gd name="T69" fmla="*/ 278 h 309"/>
                <a:gd name="T70" fmla="*/ 92 w 183"/>
                <a:gd name="T71" fmla="*/ 289 h 309"/>
                <a:gd name="T72" fmla="*/ 82 w 183"/>
                <a:gd name="T73" fmla="*/ 287 h 309"/>
                <a:gd name="T74" fmla="*/ 66 w 183"/>
                <a:gd name="T75" fmla="*/ 292 h 309"/>
                <a:gd name="T76" fmla="*/ 55 w 183"/>
                <a:gd name="T77" fmla="*/ 302 h 309"/>
                <a:gd name="T78" fmla="*/ 46 w 183"/>
                <a:gd name="T79" fmla="*/ 298 h 309"/>
                <a:gd name="T80" fmla="*/ 27 w 183"/>
                <a:gd name="T81" fmla="*/ 299 h 309"/>
                <a:gd name="T82" fmla="*/ 19 w 183"/>
                <a:gd name="T83" fmla="*/ 307 h 309"/>
                <a:gd name="T84" fmla="*/ 15 w 183"/>
                <a:gd name="T85" fmla="*/ 309 h 309"/>
                <a:gd name="T86" fmla="*/ 14 w 183"/>
                <a:gd name="T87" fmla="*/ 30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309">
                  <a:moveTo>
                    <a:pt x="14" y="307"/>
                  </a:moveTo>
                  <a:cubicBezTo>
                    <a:pt x="14" y="307"/>
                    <a:pt x="14" y="306"/>
                    <a:pt x="14" y="305"/>
                  </a:cubicBezTo>
                  <a:cubicBezTo>
                    <a:pt x="10" y="296"/>
                    <a:pt x="13" y="285"/>
                    <a:pt x="14" y="275"/>
                  </a:cubicBezTo>
                  <a:cubicBezTo>
                    <a:pt x="15" y="265"/>
                    <a:pt x="23" y="259"/>
                    <a:pt x="26" y="249"/>
                  </a:cubicBezTo>
                  <a:cubicBezTo>
                    <a:pt x="34" y="226"/>
                    <a:pt x="14" y="208"/>
                    <a:pt x="21" y="185"/>
                  </a:cubicBezTo>
                  <a:cubicBezTo>
                    <a:pt x="23" y="180"/>
                    <a:pt x="25" y="176"/>
                    <a:pt x="26" y="171"/>
                  </a:cubicBezTo>
                  <a:cubicBezTo>
                    <a:pt x="26" y="165"/>
                    <a:pt x="25" y="160"/>
                    <a:pt x="24" y="155"/>
                  </a:cubicBezTo>
                  <a:cubicBezTo>
                    <a:pt x="21" y="144"/>
                    <a:pt x="18" y="133"/>
                    <a:pt x="16" y="121"/>
                  </a:cubicBezTo>
                  <a:cubicBezTo>
                    <a:pt x="12" y="105"/>
                    <a:pt x="11" y="88"/>
                    <a:pt x="6" y="72"/>
                  </a:cubicBezTo>
                  <a:cubicBezTo>
                    <a:pt x="3" y="59"/>
                    <a:pt x="0" y="44"/>
                    <a:pt x="0" y="31"/>
                  </a:cubicBezTo>
                  <a:cubicBezTo>
                    <a:pt x="0" y="30"/>
                    <a:pt x="0" y="30"/>
                    <a:pt x="0" y="30"/>
                  </a:cubicBezTo>
                  <a:cubicBezTo>
                    <a:pt x="5" y="30"/>
                    <a:pt x="13" y="31"/>
                    <a:pt x="17" y="28"/>
                  </a:cubicBezTo>
                  <a:cubicBezTo>
                    <a:pt x="22" y="26"/>
                    <a:pt x="27" y="22"/>
                    <a:pt x="30" y="19"/>
                  </a:cubicBezTo>
                  <a:cubicBezTo>
                    <a:pt x="31" y="19"/>
                    <a:pt x="31" y="19"/>
                    <a:pt x="31" y="19"/>
                  </a:cubicBezTo>
                  <a:cubicBezTo>
                    <a:pt x="32" y="19"/>
                    <a:pt x="33" y="19"/>
                    <a:pt x="34" y="19"/>
                  </a:cubicBezTo>
                  <a:cubicBezTo>
                    <a:pt x="41" y="19"/>
                    <a:pt x="47" y="17"/>
                    <a:pt x="54" y="16"/>
                  </a:cubicBezTo>
                  <a:cubicBezTo>
                    <a:pt x="72" y="12"/>
                    <a:pt x="90" y="11"/>
                    <a:pt x="108" y="6"/>
                  </a:cubicBezTo>
                  <a:cubicBezTo>
                    <a:pt x="119" y="2"/>
                    <a:pt x="129" y="2"/>
                    <a:pt x="140" y="0"/>
                  </a:cubicBezTo>
                  <a:cubicBezTo>
                    <a:pt x="139" y="13"/>
                    <a:pt x="144" y="29"/>
                    <a:pt x="145" y="42"/>
                  </a:cubicBezTo>
                  <a:cubicBezTo>
                    <a:pt x="147" y="54"/>
                    <a:pt x="149" y="65"/>
                    <a:pt x="153" y="76"/>
                  </a:cubicBezTo>
                  <a:cubicBezTo>
                    <a:pt x="157" y="89"/>
                    <a:pt x="160" y="103"/>
                    <a:pt x="164" y="117"/>
                  </a:cubicBezTo>
                  <a:cubicBezTo>
                    <a:pt x="169" y="137"/>
                    <a:pt x="173" y="159"/>
                    <a:pt x="176" y="179"/>
                  </a:cubicBezTo>
                  <a:cubicBezTo>
                    <a:pt x="177" y="181"/>
                    <a:pt x="177" y="182"/>
                    <a:pt x="177" y="183"/>
                  </a:cubicBezTo>
                  <a:cubicBezTo>
                    <a:pt x="177" y="183"/>
                    <a:pt x="177" y="183"/>
                    <a:pt x="177" y="183"/>
                  </a:cubicBezTo>
                  <a:cubicBezTo>
                    <a:pt x="176" y="184"/>
                    <a:pt x="175" y="185"/>
                    <a:pt x="174" y="186"/>
                  </a:cubicBezTo>
                  <a:cubicBezTo>
                    <a:pt x="166" y="196"/>
                    <a:pt x="183" y="197"/>
                    <a:pt x="181" y="206"/>
                  </a:cubicBezTo>
                  <a:cubicBezTo>
                    <a:pt x="180" y="210"/>
                    <a:pt x="174" y="210"/>
                    <a:pt x="171" y="211"/>
                  </a:cubicBezTo>
                  <a:cubicBezTo>
                    <a:pt x="167" y="212"/>
                    <a:pt x="164" y="213"/>
                    <a:pt x="160" y="215"/>
                  </a:cubicBezTo>
                  <a:cubicBezTo>
                    <a:pt x="153" y="218"/>
                    <a:pt x="144" y="219"/>
                    <a:pt x="138" y="224"/>
                  </a:cubicBezTo>
                  <a:cubicBezTo>
                    <a:pt x="134" y="228"/>
                    <a:pt x="135" y="231"/>
                    <a:pt x="136" y="236"/>
                  </a:cubicBezTo>
                  <a:cubicBezTo>
                    <a:pt x="136" y="243"/>
                    <a:pt x="131" y="252"/>
                    <a:pt x="126" y="257"/>
                  </a:cubicBezTo>
                  <a:cubicBezTo>
                    <a:pt x="122" y="260"/>
                    <a:pt x="122" y="263"/>
                    <a:pt x="121" y="267"/>
                  </a:cubicBezTo>
                  <a:cubicBezTo>
                    <a:pt x="119" y="275"/>
                    <a:pt x="112" y="280"/>
                    <a:pt x="106" y="272"/>
                  </a:cubicBezTo>
                  <a:cubicBezTo>
                    <a:pt x="104" y="269"/>
                    <a:pt x="102" y="265"/>
                    <a:pt x="97" y="267"/>
                  </a:cubicBezTo>
                  <a:cubicBezTo>
                    <a:pt x="92" y="269"/>
                    <a:pt x="94" y="274"/>
                    <a:pt x="94" y="278"/>
                  </a:cubicBezTo>
                  <a:cubicBezTo>
                    <a:pt x="94" y="281"/>
                    <a:pt x="94" y="287"/>
                    <a:pt x="92" y="289"/>
                  </a:cubicBezTo>
                  <a:cubicBezTo>
                    <a:pt x="88" y="292"/>
                    <a:pt x="85" y="288"/>
                    <a:pt x="82" y="287"/>
                  </a:cubicBezTo>
                  <a:cubicBezTo>
                    <a:pt x="76" y="286"/>
                    <a:pt x="70" y="290"/>
                    <a:pt x="66" y="292"/>
                  </a:cubicBezTo>
                  <a:cubicBezTo>
                    <a:pt x="62" y="295"/>
                    <a:pt x="59" y="301"/>
                    <a:pt x="55" y="302"/>
                  </a:cubicBezTo>
                  <a:cubicBezTo>
                    <a:pt x="51" y="302"/>
                    <a:pt x="48" y="300"/>
                    <a:pt x="46" y="298"/>
                  </a:cubicBezTo>
                  <a:cubicBezTo>
                    <a:pt x="39" y="294"/>
                    <a:pt x="33" y="292"/>
                    <a:pt x="27" y="299"/>
                  </a:cubicBezTo>
                  <a:cubicBezTo>
                    <a:pt x="24" y="303"/>
                    <a:pt x="23" y="305"/>
                    <a:pt x="19" y="307"/>
                  </a:cubicBezTo>
                  <a:cubicBezTo>
                    <a:pt x="18" y="307"/>
                    <a:pt x="16" y="308"/>
                    <a:pt x="15" y="309"/>
                  </a:cubicBezTo>
                  <a:lnTo>
                    <a:pt x="14" y="307"/>
                  </a:ln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01">
              <a:extLst>
                <a:ext uri="{FF2B5EF4-FFF2-40B4-BE49-F238E27FC236}">
                  <a16:creationId xmlns:a16="http://schemas.microsoft.com/office/drawing/2014/main" id="{52276724-9DBE-69D2-FB23-DA063E435A58}"/>
                </a:ext>
              </a:extLst>
            </p:cNvPr>
            <p:cNvSpPr>
              <a:spLocks/>
            </p:cNvSpPr>
            <p:nvPr/>
          </p:nvSpPr>
          <p:spPr bwMode="auto">
            <a:xfrm>
              <a:off x="3151" y="1421"/>
              <a:ext cx="396" cy="193"/>
            </a:xfrm>
            <a:custGeom>
              <a:avLst/>
              <a:gdLst>
                <a:gd name="T0" fmla="*/ 302 w 316"/>
                <a:gd name="T1" fmla="*/ 67 h 154"/>
                <a:gd name="T2" fmla="*/ 288 w 316"/>
                <a:gd name="T3" fmla="*/ 70 h 154"/>
                <a:gd name="T4" fmla="*/ 283 w 316"/>
                <a:gd name="T5" fmla="*/ 78 h 154"/>
                <a:gd name="T6" fmla="*/ 271 w 316"/>
                <a:gd name="T7" fmla="*/ 71 h 154"/>
                <a:gd name="T8" fmla="*/ 247 w 316"/>
                <a:gd name="T9" fmla="*/ 70 h 154"/>
                <a:gd name="T10" fmla="*/ 221 w 316"/>
                <a:gd name="T11" fmla="*/ 89 h 154"/>
                <a:gd name="T12" fmla="*/ 208 w 316"/>
                <a:gd name="T13" fmla="*/ 99 h 154"/>
                <a:gd name="T14" fmla="*/ 194 w 316"/>
                <a:gd name="T15" fmla="*/ 116 h 154"/>
                <a:gd name="T16" fmla="*/ 192 w 316"/>
                <a:gd name="T17" fmla="*/ 98 h 154"/>
                <a:gd name="T18" fmla="*/ 181 w 316"/>
                <a:gd name="T19" fmla="*/ 112 h 154"/>
                <a:gd name="T20" fmla="*/ 171 w 316"/>
                <a:gd name="T21" fmla="*/ 99 h 154"/>
                <a:gd name="T22" fmla="*/ 164 w 316"/>
                <a:gd name="T23" fmla="*/ 122 h 154"/>
                <a:gd name="T24" fmla="*/ 148 w 316"/>
                <a:gd name="T25" fmla="*/ 154 h 154"/>
                <a:gd name="T26" fmla="*/ 136 w 316"/>
                <a:gd name="T27" fmla="*/ 127 h 154"/>
                <a:gd name="T28" fmla="*/ 125 w 316"/>
                <a:gd name="T29" fmla="*/ 118 h 154"/>
                <a:gd name="T30" fmla="*/ 95 w 316"/>
                <a:gd name="T31" fmla="*/ 105 h 154"/>
                <a:gd name="T32" fmla="*/ 23 w 316"/>
                <a:gd name="T33" fmla="*/ 98 h 154"/>
                <a:gd name="T34" fmla="*/ 0 w 316"/>
                <a:gd name="T35" fmla="*/ 79 h 154"/>
                <a:gd name="T36" fmla="*/ 31 w 316"/>
                <a:gd name="T37" fmla="*/ 60 h 154"/>
                <a:gd name="T38" fmla="*/ 57 w 316"/>
                <a:gd name="T39" fmla="*/ 40 h 154"/>
                <a:gd name="T40" fmla="*/ 83 w 316"/>
                <a:gd name="T41" fmla="*/ 14 h 154"/>
                <a:gd name="T42" fmla="*/ 103 w 316"/>
                <a:gd name="T43" fmla="*/ 3 h 154"/>
                <a:gd name="T44" fmla="*/ 110 w 316"/>
                <a:gd name="T45" fmla="*/ 14 h 154"/>
                <a:gd name="T46" fmla="*/ 93 w 316"/>
                <a:gd name="T47" fmla="*/ 29 h 154"/>
                <a:gd name="T48" fmla="*/ 92 w 316"/>
                <a:gd name="T49" fmla="*/ 47 h 154"/>
                <a:gd name="T50" fmla="*/ 108 w 316"/>
                <a:gd name="T51" fmla="*/ 42 h 154"/>
                <a:gd name="T52" fmla="*/ 142 w 316"/>
                <a:gd name="T53" fmla="*/ 55 h 154"/>
                <a:gd name="T54" fmla="*/ 169 w 316"/>
                <a:gd name="T55" fmla="*/ 60 h 154"/>
                <a:gd name="T56" fmla="*/ 196 w 316"/>
                <a:gd name="T57" fmla="*/ 48 h 154"/>
                <a:gd name="T58" fmla="*/ 239 w 316"/>
                <a:gd name="T59" fmla="*/ 34 h 154"/>
                <a:gd name="T60" fmla="*/ 253 w 316"/>
                <a:gd name="T61" fmla="*/ 43 h 154"/>
                <a:gd name="T62" fmla="*/ 289 w 316"/>
                <a:gd name="T63" fmla="*/ 43 h 154"/>
                <a:gd name="T64" fmla="*/ 301 w 316"/>
                <a:gd name="T65" fmla="*/ 5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154">
                  <a:moveTo>
                    <a:pt x="313" y="58"/>
                  </a:moveTo>
                  <a:cubicBezTo>
                    <a:pt x="316" y="65"/>
                    <a:pt x="307" y="69"/>
                    <a:pt x="302" y="67"/>
                  </a:cubicBezTo>
                  <a:cubicBezTo>
                    <a:pt x="298" y="66"/>
                    <a:pt x="296" y="64"/>
                    <a:pt x="292" y="64"/>
                  </a:cubicBezTo>
                  <a:cubicBezTo>
                    <a:pt x="288" y="64"/>
                    <a:pt x="288" y="66"/>
                    <a:pt x="288" y="70"/>
                  </a:cubicBezTo>
                  <a:cubicBezTo>
                    <a:pt x="288" y="73"/>
                    <a:pt x="289" y="76"/>
                    <a:pt x="285" y="78"/>
                  </a:cubicBezTo>
                  <a:cubicBezTo>
                    <a:pt x="285" y="78"/>
                    <a:pt x="284" y="78"/>
                    <a:pt x="283" y="78"/>
                  </a:cubicBezTo>
                  <a:cubicBezTo>
                    <a:pt x="281" y="78"/>
                    <a:pt x="278" y="77"/>
                    <a:pt x="277" y="76"/>
                  </a:cubicBezTo>
                  <a:cubicBezTo>
                    <a:pt x="274" y="74"/>
                    <a:pt x="274" y="72"/>
                    <a:pt x="271" y="71"/>
                  </a:cubicBezTo>
                  <a:cubicBezTo>
                    <a:pt x="268" y="69"/>
                    <a:pt x="264" y="67"/>
                    <a:pt x="260" y="67"/>
                  </a:cubicBezTo>
                  <a:cubicBezTo>
                    <a:pt x="255" y="66"/>
                    <a:pt x="251" y="68"/>
                    <a:pt x="247" y="70"/>
                  </a:cubicBezTo>
                  <a:cubicBezTo>
                    <a:pt x="242" y="73"/>
                    <a:pt x="236" y="74"/>
                    <a:pt x="231" y="78"/>
                  </a:cubicBezTo>
                  <a:cubicBezTo>
                    <a:pt x="228" y="81"/>
                    <a:pt x="225" y="87"/>
                    <a:pt x="221" y="89"/>
                  </a:cubicBezTo>
                  <a:cubicBezTo>
                    <a:pt x="218" y="91"/>
                    <a:pt x="215" y="91"/>
                    <a:pt x="213" y="93"/>
                  </a:cubicBezTo>
                  <a:cubicBezTo>
                    <a:pt x="209" y="94"/>
                    <a:pt x="209" y="96"/>
                    <a:pt x="208" y="99"/>
                  </a:cubicBezTo>
                  <a:cubicBezTo>
                    <a:pt x="207" y="102"/>
                    <a:pt x="205" y="105"/>
                    <a:pt x="203" y="108"/>
                  </a:cubicBezTo>
                  <a:cubicBezTo>
                    <a:pt x="201" y="111"/>
                    <a:pt x="199" y="116"/>
                    <a:pt x="194" y="116"/>
                  </a:cubicBezTo>
                  <a:cubicBezTo>
                    <a:pt x="190" y="117"/>
                    <a:pt x="187" y="115"/>
                    <a:pt x="188" y="111"/>
                  </a:cubicBezTo>
                  <a:cubicBezTo>
                    <a:pt x="188" y="109"/>
                    <a:pt x="201" y="99"/>
                    <a:pt x="192" y="98"/>
                  </a:cubicBezTo>
                  <a:cubicBezTo>
                    <a:pt x="190" y="98"/>
                    <a:pt x="186" y="101"/>
                    <a:pt x="184" y="103"/>
                  </a:cubicBezTo>
                  <a:cubicBezTo>
                    <a:pt x="182" y="105"/>
                    <a:pt x="184" y="110"/>
                    <a:pt x="181" y="112"/>
                  </a:cubicBezTo>
                  <a:cubicBezTo>
                    <a:pt x="175" y="117"/>
                    <a:pt x="177" y="103"/>
                    <a:pt x="176" y="101"/>
                  </a:cubicBezTo>
                  <a:cubicBezTo>
                    <a:pt x="175" y="97"/>
                    <a:pt x="174" y="96"/>
                    <a:pt x="171" y="99"/>
                  </a:cubicBezTo>
                  <a:cubicBezTo>
                    <a:pt x="169" y="101"/>
                    <a:pt x="170" y="104"/>
                    <a:pt x="169" y="107"/>
                  </a:cubicBezTo>
                  <a:cubicBezTo>
                    <a:pt x="169" y="112"/>
                    <a:pt x="166" y="117"/>
                    <a:pt x="164" y="122"/>
                  </a:cubicBezTo>
                  <a:cubicBezTo>
                    <a:pt x="162" y="126"/>
                    <a:pt x="162" y="129"/>
                    <a:pt x="159" y="132"/>
                  </a:cubicBezTo>
                  <a:cubicBezTo>
                    <a:pt x="155" y="139"/>
                    <a:pt x="149" y="145"/>
                    <a:pt x="148" y="154"/>
                  </a:cubicBezTo>
                  <a:cubicBezTo>
                    <a:pt x="142" y="150"/>
                    <a:pt x="137" y="146"/>
                    <a:pt x="135" y="139"/>
                  </a:cubicBezTo>
                  <a:cubicBezTo>
                    <a:pt x="133" y="134"/>
                    <a:pt x="133" y="131"/>
                    <a:pt x="136" y="127"/>
                  </a:cubicBezTo>
                  <a:cubicBezTo>
                    <a:pt x="138" y="124"/>
                    <a:pt x="143" y="120"/>
                    <a:pt x="137" y="117"/>
                  </a:cubicBezTo>
                  <a:cubicBezTo>
                    <a:pt x="133" y="116"/>
                    <a:pt x="128" y="120"/>
                    <a:pt x="125" y="118"/>
                  </a:cubicBezTo>
                  <a:cubicBezTo>
                    <a:pt x="121" y="117"/>
                    <a:pt x="121" y="112"/>
                    <a:pt x="118" y="110"/>
                  </a:cubicBezTo>
                  <a:cubicBezTo>
                    <a:pt x="113" y="105"/>
                    <a:pt x="102" y="104"/>
                    <a:pt x="95" y="105"/>
                  </a:cubicBezTo>
                  <a:cubicBezTo>
                    <a:pt x="87" y="105"/>
                    <a:pt x="79" y="106"/>
                    <a:pt x="71" y="106"/>
                  </a:cubicBezTo>
                  <a:cubicBezTo>
                    <a:pt x="55" y="106"/>
                    <a:pt x="38" y="102"/>
                    <a:pt x="23" y="98"/>
                  </a:cubicBezTo>
                  <a:cubicBezTo>
                    <a:pt x="15" y="96"/>
                    <a:pt x="7" y="93"/>
                    <a:pt x="2" y="86"/>
                  </a:cubicBezTo>
                  <a:cubicBezTo>
                    <a:pt x="1" y="83"/>
                    <a:pt x="0" y="81"/>
                    <a:pt x="0" y="79"/>
                  </a:cubicBezTo>
                  <a:cubicBezTo>
                    <a:pt x="8" y="76"/>
                    <a:pt x="15" y="69"/>
                    <a:pt x="20" y="64"/>
                  </a:cubicBezTo>
                  <a:cubicBezTo>
                    <a:pt x="24" y="61"/>
                    <a:pt x="27" y="61"/>
                    <a:pt x="31" y="60"/>
                  </a:cubicBezTo>
                  <a:cubicBezTo>
                    <a:pt x="36" y="58"/>
                    <a:pt x="38" y="53"/>
                    <a:pt x="42" y="49"/>
                  </a:cubicBezTo>
                  <a:cubicBezTo>
                    <a:pt x="47" y="45"/>
                    <a:pt x="53" y="44"/>
                    <a:pt x="57" y="40"/>
                  </a:cubicBezTo>
                  <a:cubicBezTo>
                    <a:pt x="62" y="36"/>
                    <a:pt x="65" y="31"/>
                    <a:pt x="68" y="25"/>
                  </a:cubicBezTo>
                  <a:cubicBezTo>
                    <a:pt x="72" y="19"/>
                    <a:pt x="76" y="15"/>
                    <a:pt x="83" y="14"/>
                  </a:cubicBezTo>
                  <a:cubicBezTo>
                    <a:pt x="86" y="13"/>
                    <a:pt x="89" y="13"/>
                    <a:pt x="91" y="11"/>
                  </a:cubicBezTo>
                  <a:cubicBezTo>
                    <a:pt x="95" y="8"/>
                    <a:pt x="98" y="5"/>
                    <a:pt x="103" y="3"/>
                  </a:cubicBezTo>
                  <a:cubicBezTo>
                    <a:pt x="107" y="0"/>
                    <a:pt x="122" y="1"/>
                    <a:pt x="115" y="8"/>
                  </a:cubicBezTo>
                  <a:cubicBezTo>
                    <a:pt x="112" y="10"/>
                    <a:pt x="111" y="10"/>
                    <a:pt x="110" y="14"/>
                  </a:cubicBezTo>
                  <a:cubicBezTo>
                    <a:pt x="110" y="17"/>
                    <a:pt x="110" y="18"/>
                    <a:pt x="107" y="20"/>
                  </a:cubicBezTo>
                  <a:cubicBezTo>
                    <a:pt x="102" y="23"/>
                    <a:pt x="95" y="23"/>
                    <a:pt x="93" y="29"/>
                  </a:cubicBezTo>
                  <a:cubicBezTo>
                    <a:pt x="91" y="32"/>
                    <a:pt x="92" y="34"/>
                    <a:pt x="91" y="38"/>
                  </a:cubicBezTo>
                  <a:cubicBezTo>
                    <a:pt x="90" y="41"/>
                    <a:pt x="88" y="45"/>
                    <a:pt x="92" y="47"/>
                  </a:cubicBezTo>
                  <a:cubicBezTo>
                    <a:pt x="94" y="48"/>
                    <a:pt x="98" y="46"/>
                    <a:pt x="100" y="45"/>
                  </a:cubicBezTo>
                  <a:cubicBezTo>
                    <a:pt x="103" y="43"/>
                    <a:pt x="105" y="42"/>
                    <a:pt x="108" y="42"/>
                  </a:cubicBezTo>
                  <a:cubicBezTo>
                    <a:pt x="114" y="42"/>
                    <a:pt x="119" y="42"/>
                    <a:pt x="125" y="44"/>
                  </a:cubicBezTo>
                  <a:cubicBezTo>
                    <a:pt x="130" y="46"/>
                    <a:pt x="138" y="50"/>
                    <a:pt x="142" y="55"/>
                  </a:cubicBezTo>
                  <a:cubicBezTo>
                    <a:pt x="145" y="59"/>
                    <a:pt x="147" y="62"/>
                    <a:pt x="153" y="60"/>
                  </a:cubicBezTo>
                  <a:cubicBezTo>
                    <a:pt x="158" y="59"/>
                    <a:pt x="164" y="58"/>
                    <a:pt x="169" y="60"/>
                  </a:cubicBezTo>
                  <a:cubicBezTo>
                    <a:pt x="174" y="62"/>
                    <a:pt x="180" y="63"/>
                    <a:pt x="184" y="59"/>
                  </a:cubicBezTo>
                  <a:cubicBezTo>
                    <a:pt x="189" y="55"/>
                    <a:pt x="191" y="51"/>
                    <a:pt x="196" y="48"/>
                  </a:cubicBezTo>
                  <a:cubicBezTo>
                    <a:pt x="203" y="43"/>
                    <a:pt x="212" y="40"/>
                    <a:pt x="219" y="39"/>
                  </a:cubicBezTo>
                  <a:cubicBezTo>
                    <a:pt x="226" y="37"/>
                    <a:pt x="234" y="39"/>
                    <a:pt x="239" y="34"/>
                  </a:cubicBezTo>
                  <a:cubicBezTo>
                    <a:pt x="242" y="31"/>
                    <a:pt x="250" y="18"/>
                    <a:pt x="254" y="27"/>
                  </a:cubicBezTo>
                  <a:cubicBezTo>
                    <a:pt x="257" y="32"/>
                    <a:pt x="250" y="37"/>
                    <a:pt x="253" y="43"/>
                  </a:cubicBezTo>
                  <a:cubicBezTo>
                    <a:pt x="255" y="48"/>
                    <a:pt x="261" y="49"/>
                    <a:pt x="266" y="50"/>
                  </a:cubicBezTo>
                  <a:cubicBezTo>
                    <a:pt x="275" y="52"/>
                    <a:pt x="281" y="46"/>
                    <a:pt x="289" y="43"/>
                  </a:cubicBezTo>
                  <a:cubicBezTo>
                    <a:pt x="292" y="42"/>
                    <a:pt x="295" y="42"/>
                    <a:pt x="297" y="44"/>
                  </a:cubicBezTo>
                  <a:cubicBezTo>
                    <a:pt x="302" y="46"/>
                    <a:pt x="300" y="47"/>
                    <a:pt x="301" y="51"/>
                  </a:cubicBezTo>
                  <a:cubicBezTo>
                    <a:pt x="303" y="56"/>
                    <a:pt x="312" y="52"/>
                    <a:pt x="313" y="58"/>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102">
              <a:extLst>
                <a:ext uri="{FF2B5EF4-FFF2-40B4-BE49-F238E27FC236}">
                  <a16:creationId xmlns:a16="http://schemas.microsoft.com/office/drawing/2014/main" id="{ED163E67-F96A-B41A-FF42-9C26BDDEE6AD}"/>
                </a:ext>
              </a:extLst>
            </p:cNvPr>
            <p:cNvSpPr>
              <a:spLocks/>
            </p:cNvSpPr>
            <p:nvPr/>
          </p:nvSpPr>
          <p:spPr bwMode="auto">
            <a:xfrm>
              <a:off x="3221" y="2512"/>
              <a:ext cx="253" cy="447"/>
            </a:xfrm>
            <a:custGeom>
              <a:avLst/>
              <a:gdLst>
                <a:gd name="T0" fmla="*/ 175 w 202"/>
                <a:gd name="T1" fmla="*/ 1 h 357"/>
                <a:gd name="T2" fmla="*/ 202 w 202"/>
                <a:gd name="T3" fmla="*/ 329 h 357"/>
                <a:gd name="T4" fmla="*/ 200 w 202"/>
                <a:gd name="T5" fmla="*/ 330 h 357"/>
                <a:gd name="T6" fmla="*/ 192 w 202"/>
                <a:gd name="T7" fmla="*/ 335 h 357"/>
                <a:gd name="T8" fmla="*/ 184 w 202"/>
                <a:gd name="T9" fmla="*/ 335 h 357"/>
                <a:gd name="T10" fmla="*/ 163 w 202"/>
                <a:gd name="T11" fmla="*/ 336 h 357"/>
                <a:gd name="T12" fmla="*/ 137 w 202"/>
                <a:gd name="T13" fmla="*/ 356 h 357"/>
                <a:gd name="T14" fmla="*/ 130 w 202"/>
                <a:gd name="T15" fmla="*/ 356 h 357"/>
                <a:gd name="T16" fmla="*/ 129 w 202"/>
                <a:gd name="T17" fmla="*/ 352 h 357"/>
                <a:gd name="T18" fmla="*/ 128 w 202"/>
                <a:gd name="T19" fmla="*/ 340 h 357"/>
                <a:gd name="T20" fmla="*/ 118 w 202"/>
                <a:gd name="T21" fmla="*/ 336 h 357"/>
                <a:gd name="T22" fmla="*/ 117 w 202"/>
                <a:gd name="T23" fmla="*/ 325 h 357"/>
                <a:gd name="T24" fmla="*/ 112 w 202"/>
                <a:gd name="T25" fmla="*/ 303 h 357"/>
                <a:gd name="T26" fmla="*/ 88 w 202"/>
                <a:gd name="T27" fmla="*/ 304 h 357"/>
                <a:gd name="T28" fmla="*/ 64 w 202"/>
                <a:gd name="T29" fmla="*/ 306 h 357"/>
                <a:gd name="T30" fmla="*/ 41 w 202"/>
                <a:gd name="T31" fmla="*/ 310 h 357"/>
                <a:gd name="T32" fmla="*/ 28 w 202"/>
                <a:gd name="T33" fmla="*/ 311 h 357"/>
                <a:gd name="T34" fmla="*/ 17 w 202"/>
                <a:gd name="T35" fmla="*/ 310 h 357"/>
                <a:gd name="T36" fmla="*/ 5 w 202"/>
                <a:gd name="T37" fmla="*/ 314 h 357"/>
                <a:gd name="T38" fmla="*/ 1 w 202"/>
                <a:gd name="T39" fmla="*/ 304 h 357"/>
                <a:gd name="T40" fmla="*/ 7 w 202"/>
                <a:gd name="T41" fmla="*/ 270 h 357"/>
                <a:gd name="T42" fmla="*/ 13 w 202"/>
                <a:gd name="T43" fmla="*/ 259 h 357"/>
                <a:gd name="T44" fmla="*/ 22 w 202"/>
                <a:gd name="T45" fmla="*/ 238 h 357"/>
                <a:gd name="T46" fmla="*/ 27 w 202"/>
                <a:gd name="T47" fmla="*/ 217 h 357"/>
                <a:gd name="T48" fmla="*/ 24 w 202"/>
                <a:gd name="T49" fmla="*/ 205 h 357"/>
                <a:gd name="T50" fmla="*/ 25 w 202"/>
                <a:gd name="T51" fmla="*/ 192 h 357"/>
                <a:gd name="T52" fmla="*/ 17 w 202"/>
                <a:gd name="T53" fmla="*/ 171 h 357"/>
                <a:gd name="T54" fmla="*/ 19 w 202"/>
                <a:gd name="T55" fmla="*/ 149 h 357"/>
                <a:gd name="T56" fmla="*/ 20 w 202"/>
                <a:gd name="T57" fmla="*/ 136 h 357"/>
                <a:gd name="T58" fmla="*/ 13 w 202"/>
                <a:gd name="T59" fmla="*/ 124 h 357"/>
                <a:gd name="T60" fmla="*/ 15 w 202"/>
                <a:gd name="T61" fmla="*/ 101 h 357"/>
                <a:gd name="T62" fmla="*/ 22 w 202"/>
                <a:gd name="T63" fmla="*/ 85 h 357"/>
                <a:gd name="T64" fmla="*/ 32 w 202"/>
                <a:gd name="T65" fmla="*/ 69 h 357"/>
                <a:gd name="T66" fmla="*/ 35 w 202"/>
                <a:gd name="T67" fmla="*/ 59 h 357"/>
                <a:gd name="T68" fmla="*/ 38 w 202"/>
                <a:gd name="T69" fmla="*/ 49 h 357"/>
                <a:gd name="T70" fmla="*/ 50 w 202"/>
                <a:gd name="T71" fmla="*/ 29 h 357"/>
                <a:gd name="T72" fmla="*/ 54 w 202"/>
                <a:gd name="T73" fmla="*/ 17 h 357"/>
                <a:gd name="T74" fmla="*/ 54 w 202"/>
                <a:gd name="T75" fmla="*/ 16 h 357"/>
                <a:gd name="T76" fmla="*/ 55 w 202"/>
                <a:gd name="T77" fmla="*/ 16 h 357"/>
                <a:gd name="T78" fmla="*/ 80 w 202"/>
                <a:gd name="T79" fmla="*/ 15 h 357"/>
                <a:gd name="T80" fmla="*/ 114 w 202"/>
                <a:gd name="T81" fmla="*/ 8 h 357"/>
                <a:gd name="T82" fmla="*/ 144 w 202"/>
                <a:gd name="T83" fmla="*/ 6 h 357"/>
                <a:gd name="T84" fmla="*/ 167 w 202"/>
                <a:gd name="T85" fmla="*/ 3 h 357"/>
                <a:gd name="T86" fmla="*/ 175 w 202"/>
                <a:gd name="T87" fmla="*/ 0 h 357"/>
                <a:gd name="T88" fmla="*/ 175 w 202"/>
                <a:gd name="T89" fmla="*/ 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357">
                  <a:moveTo>
                    <a:pt x="175" y="1"/>
                  </a:moveTo>
                  <a:cubicBezTo>
                    <a:pt x="202" y="329"/>
                    <a:pt x="202" y="329"/>
                    <a:pt x="202" y="329"/>
                  </a:cubicBezTo>
                  <a:cubicBezTo>
                    <a:pt x="201" y="329"/>
                    <a:pt x="201" y="330"/>
                    <a:pt x="200" y="330"/>
                  </a:cubicBezTo>
                  <a:cubicBezTo>
                    <a:pt x="198" y="332"/>
                    <a:pt x="195" y="334"/>
                    <a:pt x="192" y="335"/>
                  </a:cubicBezTo>
                  <a:cubicBezTo>
                    <a:pt x="190" y="336"/>
                    <a:pt x="186" y="335"/>
                    <a:pt x="184" y="335"/>
                  </a:cubicBezTo>
                  <a:cubicBezTo>
                    <a:pt x="177" y="335"/>
                    <a:pt x="170" y="334"/>
                    <a:pt x="163" y="336"/>
                  </a:cubicBezTo>
                  <a:cubicBezTo>
                    <a:pt x="152" y="339"/>
                    <a:pt x="147" y="352"/>
                    <a:pt x="137" y="356"/>
                  </a:cubicBezTo>
                  <a:cubicBezTo>
                    <a:pt x="134" y="357"/>
                    <a:pt x="132" y="357"/>
                    <a:pt x="130" y="356"/>
                  </a:cubicBezTo>
                  <a:cubicBezTo>
                    <a:pt x="129" y="355"/>
                    <a:pt x="129" y="353"/>
                    <a:pt x="129" y="352"/>
                  </a:cubicBezTo>
                  <a:cubicBezTo>
                    <a:pt x="129" y="349"/>
                    <a:pt x="130" y="343"/>
                    <a:pt x="128" y="340"/>
                  </a:cubicBezTo>
                  <a:cubicBezTo>
                    <a:pt x="126" y="337"/>
                    <a:pt x="121" y="339"/>
                    <a:pt x="118" y="336"/>
                  </a:cubicBezTo>
                  <a:cubicBezTo>
                    <a:pt x="115" y="332"/>
                    <a:pt x="116" y="328"/>
                    <a:pt x="117" y="325"/>
                  </a:cubicBezTo>
                  <a:cubicBezTo>
                    <a:pt x="119" y="318"/>
                    <a:pt x="120" y="308"/>
                    <a:pt x="112" y="303"/>
                  </a:cubicBezTo>
                  <a:cubicBezTo>
                    <a:pt x="106" y="298"/>
                    <a:pt x="95" y="303"/>
                    <a:pt x="88" y="304"/>
                  </a:cubicBezTo>
                  <a:cubicBezTo>
                    <a:pt x="80" y="305"/>
                    <a:pt x="72" y="305"/>
                    <a:pt x="64" y="306"/>
                  </a:cubicBezTo>
                  <a:cubicBezTo>
                    <a:pt x="56" y="306"/>
                    <a:pt x="48" y="308"/>
                    <a:pt x="41" y="310"/>
                  </a:cubicBezTo>
                  <a:cubicBezTo>
                    <a:pt x="37" y="311"/>
                    <a:pt x="32" y="311"/>
                    <a:pt x="28" y="311"/>
                  </a:cubicBezTo>
                  <a:cubicBezTo>
                    <a:pt x="24" y="311"/>
                    <a:pt x="21" y="308"/>
                    <a:pt x="17" y="310"/>
                  </a:cubicBezTo>
                  <a:cubicBezTo>
                    <a:pt x="13" y="311"/>
                    <a:pt x="9" y="315"/>
                    <a:pt x="5" y="314"/>
                  </a:cubicBezTo>
                  <a:cubicBezTo>
                    <a:pt x="0" y="312"/>
                    <a:pt x="0" y="307"/>
                    <a:pt x="1" y="304"/>
                  </a:cubicBezTo>
                  <a:cubicBezTo>
                    <a:pt x="2" y="293"/>
                    <a:pt x="1" y="279"/>
                    <a:pt x="7" y="270"/>
                  </a:cubicBezTo>
                  <a:cubicBezTo>
                    <a:pt x="10" y="266"/>
                    <a:pt x="11" y="263"/>
                    <a:pt x="13" y="259"/>
                  </a:cubicBezTo>
                  <a:cubicBezTo>
                    <a:pt x="16" y="251"/>
                    <a:pt x="21" y="247"/>
                    <a:pt x="22" y="238"/>
                  </a:cubicBezTo>
                  <a:cubicBezTo>
                    <a:pt x="22" y="230"/>
                    <a:pt x="27" y="225"/>
                    <a:pt x="27" y="217"/>
                  </a:cubicBezTo>
                  <a:cubicBezTo>
                    <a:pt x="26" y="212"/>
                    <a:pt x="25" y="209"/>
                    <a:pt x="24" y="205"/>
                  </a:cubicBezTo>
                  <a:cubicBezTo>
                    <a:pt x="24" y="200"/>
                    <a:pt x="25" y="196"/>
                    <a:pt x="25" y="192"/>
                  </a:cubicBezTo>
                  <a:cubicBezTo>
                    <a:pt x="25" y="183"/>
                    <a:pt x="19" y="179"/>
                    <a:pt x="17" y="171"/>
                  </a:cubicBezTo>
                  <a:cubicBezTo>
                    <a:pt x="15" y="164"/>
                    <a:pt x="18" y="156"/>
                    <a:pt x="19" y="149"/>
                  </a:cubicBezTo>
                  <a:cubicBezTo>
                    <a:pt x="19" y="145"/>
                    <a:pt x="20" y="140"/>
                    <a:pt x="20" y="136"/>
                  </a:cubicBezTo>
                  <a:cubicBezTo>
                    <a:pt x="19" y="131"/>
                    <a:pt x="15" y="128"/>
                    <a:pt x="13" y="124"/>
                  </a:cubicBezTo>
                  <a:cubicBezTo>
                    <a:pt x="9" y="116"/>
                    <a:pt x="12" y="109"/>
                    <a:pt x="15" y="101"/>
                  </a:cubicBezTo>
                  <a:cubicBezTo>
                    <a:pt x="17" y="95"/>
                    <a:pt x="18" y="90"/>
                    <a:pt x="22" y="85"/>
                  </a:cubicBezTo>
                  <a:cubicBezTo>
                    <a:pt x="25" y="80"/>
                    <a:pt x="29" y="75"/>
                    <a:pt x="32" y="69"/>
                  </a:cubicBezTo>
                  <a:cubicBezTo>
                    <a:pt x="33" y="66"/>
                    <a:pt x="34" y="63"/>
                    <a:pt x="35" y="59"/>
                  </a:cubicBezTo>
                  <a:cubicBezTo>
                    <a:pt x="36" y="56"/>
                    <a:pt x="36" y="52"/>
                    <a:pt x="38" y="49"/>
                  </a:cubicBezTo>
                  <a:cubicBezTo>
                    <a:pt x="41" y="42"/>
                    <a:pt x="47" y="36"/>
                    <a:pt x="50" y="29"/>
                  </a:cubicBezTo>
                  <a:cubicBezTo>
                    <a:pt x="51" y="25"/>
                    <a:pt x="53" y="21"/>
                    <a:pt x="54" y="17"/>
                  </a:cubicBezTo>
                  <a:cubicBezTo>
                    <a:pt x="54" y="17"/>
                    <a:pt x="54" y="16"/>
                    <a:pt x="54" y="16"/>
                  </a:cubicBezTo>
                  <a:cubicBezTo>
                    <a:pt x="55" y="16"/>
                    <a:pt x="55" y="16"/>
                    <a:pt x="55" y="16"/>
                  </a:cubicBezTo>
                  <a:cubicBezTo>
                    <a:pt x="61" y="14"/>
                    <a:pt x="72" y="16"/>
                    <a:pt x="80" y="15"/>
                  </a:cubicBezTo>
                  <a:cubicBezTo>
                    <a:pt x="91" y="12"/>
                    <a:pt x="103" y="9"/>
                    <a:pt x="114" y="8"/>
                  </a:cubicBezTo>
                  <a:cubicBezTo>
                    <a:pt x="124" y="7"/>
                    <a:pt x="134" y="6"/>
                    <a:pt x="144" y="6"/>
                  </a:cubicBezTo>
                  <a:cubicBezTo>
                    <a:pt x="152" y="6"/>
                    <a:pt x="160" y="5"/>
                    <a:pt x="167" y="3"/>
                  </a:cubicBezTo>
                  <a:cubicBezTo>
                    <a:pt x="170" y="2"/>
                    <a:pt x="172" y="1"/>
                    <a:pt x="175" y="0"/>
                  </a:cubicBezTo>
                  <a:lnTo>
                    <a:pt x="175" y="1"/>
                  </a:ln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03">
              <a:extLst>
                <a:ext uri="{FF2B5EF4-FFF2-40B4-BE49-F238E27FC236}">
                  <a16:creationId xmlns:a16="http://schemas.microsoft.com/office/drawing/2014/main" id="{EE3FDCB8-8AB8-D76A-0781-D19899A9D837}"/>
                </a:ext>
              </a:extLst>
            </p:cNvPr>
            <p:cNvSpPr>
              <a:spLocks/>
            </p:cNvSpPr>
            <p:nvPr/>
          </p:nvSpPr>
          <p:spPr bwMode="auto">
            <a:xfrm>
              <a:off x="2965" y="2404"/>
              <a:ext cx="474" cy="682"/>
            </a:xfrm>
            <a:custGeom>
              <a:avLst/>
              <a:gdLst>
                <a:gd name="T0" fmla="*/ 378 w 378"/>
                <a:gd name="T1" fmla="*/ 518 h 544"/>
                <a:gd name="T2" fmla="*/ 347 w 378"/>
                <a:gd name="T3" fmla="*/ 520 h 544"/>
                <a:gd name="T4" fmla="*/ 321 w 378"/>
                <a:gd name="T5" fmla="*/ 502 h 544"/>
                <a:gd name="T6" fmla="*/ 303 w 378"/>
                <a:gd name="T7" fmla="*/ 486 h 544"/>
                <a:gd name="T8" fmla="*/ 311 w 378"/>
                <a:gd name="T9" fmla="*/ 503 h 544"/>
                <a:gd name="T10" fmla="*/ 309 w 378"/>
                <a:gd name="T11" fmla="*/ 525 h 544"/>
                <a:gd name="T12" fmla="*/ 269 w 378"/>
                <a:gd name="T13" fmla="*/ 531 h 544"/>
                <a:gd name="T14" fmla="*/ 239 w 378"/>
                <a:gd name="T15" fmla="*/ 518 h 544"/>
                <a:gd name="T16" fmla="*/ 231 w 378"/>
                <a:gd name="T17" fmla="*/ 479 h 544"/>
                <a:gd name="T18" fmla="*/ 230 w 378"/>
                <a:gd name="T19" fmla="*/ 494 h 544"/>
                <a:gd name="T20" fmla="*/ 224 w 378"/>
                <a:gd name="T21" fmla="*/ 509 h 544"/>
                <a:gd name="T22" fmla="*/ 185 w 378"/>
                <a:gd name="T23" fmla="*/ 500 h 544"/>
                <a:gd name="T24" fmla="*/ 172 w 378"/>
                <a:gd name="T25" fmla="*/ 518 h 544"/>
                <a:gd name="T26" fmla="*/ 108 w 378"/>
                <a:gd name="T27" fmla="*/ 505 h 544"/>
                <a:gd name="T28" fmla="*/ 81 w 378"/>
                <a:gd name="T29" fmla="*/ 494 h 544"/>
                <a:gd name="T30" fmla="*/ 87 w 378"/>
                <a:gd name="T31" fmla="*/ 415 h 544"/>
                <a:gd name="T32" fmla="*/ 47 w 378"/>
                <a:gd name="T33" fmla="*/ 310 h 544"/>
                <a:gd name="T34" fmla="*/ 16 w 378"/>
                <a:gd name="T35" fmla="*/ 235 h 544"/>
                <a:gd name="T36" fmla="*/ 12 w 378"/>
                <a:gd name="T37" fmla="*/ 145 h 544"/>
                <a:gd name="T38" fmla="*/ 1 w 378"/>
                <a:gd name="T39" fmla="*/ 41 h 544"/>
                <a:gd name="T40" fmla="*/ 2 w 378"/>
                <a:gd name="T41" fmla="*/ 29 h 544"/>
                <a:gd name="T42" fmla="*/ 59 w 378"/>
                <a:gd name="T43" fmla="*/ 23 h 544"/>
                <a:gd name="T44" fmla="*/ 106 w 378"/>
                <a:gd name="T45" fmla="*/ 15 h 544"/>
                <a:gd name="T46" fmla="*/ 210 w 378"/>
                <a:gd name="T47" fmla="*/ 6 h 544"/>
                <a:gd name="T48" fmla="*/ 248 w 378"/>
                <a:gd name="T49" fmla="*/ 2 h 544"/>
                <a:gd name="T50" fmla="*/ 250 w 378"/>
                <a:gd name="T51" fmla="*/ 32 h 544"/>
                <a:gd name="T52" fmla="*/ 279 w 378"/>
                <a:gd name="T53" fmla="*/ 34 h 544"/>
                <a:gd name="T54" fmla="*/ 275 w 378"/>
                <a:gd name="T55" fmla="*/ 51 h 544"/>
                <a:gd name="T56" fmla="*/ 269 w 378"/>
                <a:gd name="T57" fmla="*/ 72 h 544"/>
                <a:gd name="T58" fmla="*/ 258 w 378"/>
                <a:gd name="T59" fmla="*/ 102 h 544"/>
                <a:gd name="T60" fmla="*/ 254 w 378"/>
                <a:gd name="T61" fmla="*/ 115 h 544"/>
                <a:gd name="T62" fmla="*/ 239 w 378"/>
                <a:gd name="T63" fmla="*/ 145 h 544"/>
                <a:gd name="T64" fmla="*/ 226 w 378"/>
                <a:gd name="T65" fmla="*/ 171 h 544"/>
                <a:gd name="T66" fmla="*/ 217 w 378"/>
                <a:gd name="T67" fmla="*/ 210 h 544"/>
                <a:gd name="T68" fmla="*/ 223 w 378"/>
                <a:gd name="T69" fmla="*/ 235 h 544"/>
                <a:gd name="T70" fmla="*/ 229 w 378"/>
                <a:gd name="T71" fmla="*/ 278 h 544"/>
                <a:gd name="T72" fmla="*/ 231 w 378"/>
                <a:gd name="T73" fmla="*/ 303 h 544"/>
                <a:gd name="T74" fmla="*/ 217 w 378"/>
                <a:gd name="T75" fmla="*/ 345 h 544"/>
                <a:gd name="T76" fmla="*/ 205 w 378"/>
                <a:gd name="T77" fmla="*/ 390 h 544"/>
                <a:gd name="T78" fmla="*/ 221 w 378"/>
                <a:gd name="T79" fmla="*/ 396 h 544"/>
                <a:gd name="T80" fmla="*/ 245 w 378"/>
                <a:gd name="T81" fmla="*/ 396 h 544"/>
                <a:gd name="T82" fmla="*/ 292 w 378"/>
                <a:gd name="T83" fmla="*/ 390 h 544"/>
                <a:gd name="T84" fmla="*/ 321 w 378"/>
                <a:gd name="T85" fmla="*/ 411 h 544"/>
                <a:gd name="T86" fmla="*/ 332 w 378"/>
                <a:gd name="T87" fmla="*/ 426 h 544"/>
                <a:gd name="T88" fmla="*/ 334 w 378"/>
                <a:gd name="T89" fmla="*/ 442 h 544"/>
                <a:gd name="T90" fmla="*/ 316 w 378"/>
                <a:gd name="T91" fmla="*/ 433 h 544"/>
                <a:gd name="T92" fmla="*/ 300 w 378"/>
                <a:gd name="T93" fmla="*/ 430 h 544"/>
                <a:gd name="T94" fmla="*/ 286 w 378"/>
                <a:gd name="T95" fmla="*/ 436 h 544"/>
                <a:gd name="T96" fmla="*/ 275 w 378"/>
                <a:gd name="T97" fmla="*/ 443 h 544"/>
                <a:gd name="T98" fmla="*/ 284 w 378"/>
                <a:gd name="T99" fmla="*/ 460 h 544"/>
                <a:gd name="T100" fmla="*/ 310 w 378"/>
                <a:gd name="T101" fmla="*/ 449 h 544"/>
                <a:gd name="T102" fmla="*/ 325 w 378"/>
                <a:gd name="T103" fmla="*/ 450 h 544"/>
                <a:gd name="T104" fmla="*/ 334 w 378"/>
                <a:gd name="T105" fmla="*/ 459 h 544"/>
                <a:gd name="T106" fmla="*/ 341 w 378"/>
                <a:gd name="T107" fmla="*/ 452 h 544"/>
                <a:gd name="T108" fmla="*/ 355 w 378"/>
                <a:gd name="T109" fmla="*/ 458 h 544"/>
                <a:gd name="T110" fmla="*/ 362 w 378"/>
                <a:gd name="T111" fmla="*/ 469 h 544"/>
                <a:gd name="T112" fmla="*/ 345 w 378"/>
                <a:gd name="T113" fmla="*/ 47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8" h="544">
                  <a:moveTo>
                    <a:pt x="354" y="491"/>
                  </a:moveTo>
                  <a:cubicBezTo>
                    <a:pt x="363" y="498"/>
                    <a:pt x="378" y="504"/>
                    <a:pt x="378" y="518"/>
                  </a:cubicBezTo>
                  <a:cubicBezTo>
                    <a:pt x="377" y="526"/>
                    <a:pt x="369" y="529"/>
                    <a:pt x="363" y="528"/>
                  </a:cubicBezTo>
                  <a:cubicBezTo>
                    <a:pt x="356" y="526"/>
                    <a:pt x="352" y="526"/>
                    <a:pt x="347" y="520"/>
                  </a:cubicBezTo>
                  <a:cubicBezTo>
                    <a:pt x="344" y="516"/>
                    <a:pt x="340" y="510"/>
                    <a:pt x="334" y="510"/>
                  </a:cubicBezTo>
                  <a:cubicBezTo>
                    <a:pt x="327" y="509"/>
                    <a:pt x="324" y="508"/>
                    <a:pt x="321" y="502"/>
                  </a:cubicBezTo>
                  <a:cubicBezTo>
                    <a:pt x="319" y="499"/>
                    <a:pt x="319" y="495"/>
                    <a:pt x="317" y="492"/>
                  </a:cubicBezTo>
                  <a:cubicBezTo>
                    <a:pt x="314" y="489"/>
                    <a:pt x="308" y="485"/>
                    <a:pt x="303" y="486"/>
                  </a:cubicBezTo>
                  <a:cubicBezTo>
                    <a:pt x="292" y="487"/>
                    <a:pt x="298" y="495"/>
                    <a:pt x="304" y="498"/>
                  </a:cubicBezTo>
                  <a:cubicBezTo>
                    <a:pt x="307" y="499"/>
                    <a:pt x="310" y="500"/>
                    <a:pt x="311" y="503"/>
                  </a:cubicBezTo>
                  <a:cubicBezTo>
                    <a:pt x="313" y="506"/>
                    <a:pt x="312" y="510"/>
                    <a:pt x="311" y="514"/>
                  </a:cubicBezTo>
                  <a:cubicBezTo>
                    <a:pt x="311" y="517"/>
                    <a:pt x="311" y="522"/>
                    <a:pt x="309" y="525"/>
                  </a:cubicBezTo>
                  <a:cubicBezTo>
                    <a:pt x="304" y="535"/>
                    <a:pt x="297" y="531"/>
                    <a:pt x="288" y="530"/>
                  </a:cubicBezTo>
                  <a:cubicBezTo>
                    <a:pt x="284" y="530"/>
                    <a:pt x="273" y="528"/>
                    <a:pt x="269" y="531"/>
                  </a:cubicBezTo>
                  <a:cubicBezTo>
                    <a:pt x="262" y="536"/>
                    <a:pt x="263" y="544"/>
                    <a:pt x="252" y="537"/>
                  </a:cubicBezTo>
                  <a:cubicBezTo>
                    <a:pt x="244" y="532"/>
                    <a:pt x="238" y="528"/>
                    <a:pt x="239" y="518"/>
                  </a:cubicBezTo>
                  <a:cubicBezTo>
                    <a:pt x="239" y="511"/>
                    <a:pt x="244" y="504"/>
                    <a:pt x="243" y="497"/>
                  </a:cubicBezTo>
                  <a:cubicBezTo>
                    <a:pt x="242" y="492"/>
                    <a:pt x="235" y="482"/>
                    <a:pt x="231" y="479"/>
                  </a:cubicBezTo>
                  <a:cubicBezTo>
                    <a:pt x="225" y="475"/>
                    <a:pt x="221" y="476"/>
                    <a:pt x="222" y="483"/>
                  </a:cubicBezTo>
                  <a:cubicBezTo>
                    <a:pt x="223" y="487"/>
                    <a:pt x="226" y="491"/>
                    <a:pt x="230" y="494"/>
                  </a:cubicBezTo>
                  <a:cubicBezTo>
                    <a:pt x="234" y="498"/>
                    <a:pt x="237" y="498"/>
                    <a:pt x="235" y="505"/>
                  </a:cubicBezTo>
                  <a:cubicBezTo>
                    <a:pt x="233" y="512"/>
                    <a:pt x="229" y="512"/>
                    <a:pt x="224" y="509"/>
                  </a:cubicBezTo>
                  <a:cubicBezTo>
                    <a:pt x="215" y="503"/>
                    <a:pt x="211" y="496"/>
                    <a:pt x="200" y="495"/>
                  </a:cubicBezTo>
                  <a:cubicBezTo>
                    <a:pt x="194" y="494"/>
                    <a:pt x="188" y="495"/>
                    <a:pt x="185" y="500"/>
                  </a:cubicBezTo>
                  <a:cubicBezTo>
                    <a:pt x="182" y="505"/>
                    <a:pt x="184" y="511"/>
                    <a:pt x="182" y="516"/>
                  </a:cubicBezTo>
                  <a:cubicBezTo>
                    <a:pt x="179" y="517"/>
                    <a:pt x="176" y="518"/>
                    <a:pt x="172" y="518"/>
                  </a:cubicBezTo>
                  <a:cubicBezTo>
                    <a:pt x="159" y="519"/>
                    <a:pt x="152" y="516"/>
                    <a:pt x="141" y="511"/>
                  </a:cubicBezTo>
                  <a:cubicBezTo>
                    <a:pt x="132" y="507"/>
                    <a:pt x="119" y="503"/>
                    <a:pt x="108" y="505"/>
                  </a:cubicBezTo>
                  <a:cubicBezTo>
                    <a:pt x="99" y="507"/>
                    <a:pt x="90" y="513"/>
                    <a:pt x="82" y="518"/>
                  </a:cubicBezTo>
                  <a:cubicBezTo>
                    <a:pt x="81" y="510"/>
                    <a:pt x="81" y="502"/>
                    <a:pt x="81" y="494"/>
                  </a:cubicBezTo>
                  <a:cubicBezTo>
                    <a:pt x="81" y="480"/>
                    <a:pt x="77" y="467"/>
                    <a:pt x="78" y="454"/>
                  </a:cubicBezTo>
                  <a:cubicBezTo>
                    <a:pt x="79" y="439"/>
                    <a:pt x="92" y="432"/>
                    <a:pt x="87" y="415"/>
                  </a:cubicBezTo>
                  <a:cubicBezTo>
                    <a:pt x="82" y="400"/>
                    <a:pt x="83" y="387"/>
                    <a:pt x="70" y="375"/>
                  </a:cubicBezTo>
                  <a:cubicBezTo>
                    <a:pt x="52" y="358"/>
                    <a:pt x="48" y="333"/>
                    <a:pt x="47" y="310"/>
                  </a:cubicBezTo>
                  <a:cubicBezTo>
                    <a:pt x="46" y="291"/>
                    <a:pt x="53" y="263"/>
                    <a:pt x="45" y="245"/>
                  </a:cubicBezTo>
                  <a:cubicBezTo>
                    <a:pt x="41" y="237"/>
                    <a:pt x="26" y="235"/>
                    <a:pt x="16" y="235"/>
                  </a:cubicBezTo>
                  <a:cubicBezTo>
                    <a:pt x="11" y="223"/>
                    <a:pt x="17" y="205"/>
                    <a:pt x="16" y="192"/>
                  </a:cubicBezTo>
                  <a:cubicBezTo>
                    <a:pt x="15" y="176"/>
                    <a:pt x="12" y="162"/>
                    <a:pt x="12" y="145"/>
                  </a:cubicBezTo>
                  <a:cubicBezTo>
                    <a:pt x="12" y="128"/>
                    <a:pt x="11" y="113"/>
                    <a:pt x="8" y="96"/>
                  </a:cubicBezTo>
                  <a:cubicBezTo>
                    <a:pt x="5" y="77"/>
                    <a:pt x="1" y="60"/>
                    <a:pt x="1" y="41"/>
                  </a:cubicBezTo>
                  <a:cubicBezTo>
                    <a:pt x="1" y="37"/>
                    <a:pt x="1" y="33"/>
                    <a:pt x="0" y="29"/>
                  </a:cubicBezTo>
                  <a:cubicBezTo>
                    <a:pt x="2" y="29"/>
                    <a:pt x="2" y="29"/>
                    <a:pt x="2" y="29"/>
                  </a:cubicBezTo>
                  <a:cubicBezTo>
                    <a:pt x="11" y="27"/>
                    <a:pt x="21" y="28"/>
                    <a:pt x="30" y="28"/>
                  </a:cubicBezTo>
                  <a:cubicBezTo>
                    <a:pt x="40" y="27"/>
                    <a:pt x="49" y="24"/>
                    <a:pt x="59" y="23"/>
                  </a:cubicBezTo>
                  <a:cubicBezTo>
                    <a:pt x="69" y="22"/>
                    <a:pt x="80" y="21"/>
                    <a:pt x="89" y="18"/>
                  </a:cubicBezTo>
                  <a:cubicBezTo>
                    <a:pt x="96" y="16"/>
                    <a:pt x="99" y="15"/>
                    <a:pt x="106" y="15"/>
                  </a:cubicBezTo>
                  <a:cubicBezTo>
                    <a:pt x="119" y="15"/>
                    <a:pt x="131" y="12"/>
                    <a:pt x="143" y="11"/>
                  </a:cubicBezTo>
                  <a:cubicBezTo>
                    <a:pt x="165" y="9"/>
                    <a:pt x="188" y="7"/>
                    <a:pt x="210" y="6"/>
                  </a:cubicBezTo>
                  <a:cubicBezTo>
                    <a:pt x="219" y="5"/>
                    <a:pt x="228" y="5"/>
                    <a:pt x="237" y="4"/>
                  </a:cubicBezTo>
                  <a:cubicBezTo>
                    <a:pt x="240" y="3"/>
                    <a:pt x="244" y="0"/>
                    <a:pt x="248" y="2"/>
                  </a:cubicBezTo>
                  <a:cubicBezTo>
                    <a:pt x="251" y="3"/>
                    <a:pt x="252" y="10"/>
                    <a:pt x="251" y="13"/>
                  </a:cubicBezTo>
                  <a:cubicBezTo>
                    <a:pt x="248" y="23"/>
                    <a:pt x="236" y="27"/>
                    <a:pt x="250" y="32"/>
                  </a:cubicBezTo>
                  <a:cubicBezTo>
                    <a:pt x="260" y="36"/>
                    <a:pt x="266" y="37"/>
                    <a:pt x="276" y="35"/>
                  </a:cubicBezTo>
                  <a:cubicBezTo>
                    <a:pt x="277" y="34"/>
                    <a:pt x="279" y="34"/>
                    <a:pt x="279" y="34"/>
                  </a:cubicBezTo>
                  <a:cubicBezTo>
                    <a:pt x="281" y="34"/>
                    <a:pt x="281" y="34"/>
                    <a:pt x="281" y="34"/>
                  </a:cubicBezTo>
                  <a:cubicBezTo>
                    <a:pt x="280" y="40"/>
                    <a:pt x="278" y="46"/>
                    <a:pt x="275" y="51"/>
                  </a:cubicBezTo>
                  <a:cubicBezTo>
                    <a:pt x="273" y="54"/>
                    <a:pt x="270" y="56"/>
                    <a:pt x="269" y="60"/>
                  </a:cubicBezTo>
                  <a:cubicBezTo>
                    <a:pt x="268" y="64"/>
                    <a:pt x="270" y="68"/>
                    <a:pt x="269" y="72"/>
                  </a:cubicBezTo>
                  <a:cubicBezTo>
                    <a:pt x="267" y="79"/>
                    <a:pt x="260" y="83"/>
                    <a:pt x="259" y="91"/>
                  </a:cubicBezTo>
                  <a:cubicBezTo>
                    <a:pt x="259" y="95"/>
                    <a:pt x="259" y="98"/>
                    <a:pt x="258" y="102"/>
                  </a:cubicBezTo>
                  <a:cubicBezTo>
                    <a:pt x="258" y="102"/>
                    <a:pt x="258" y="103"/>
                    <a:pt x="258" y="103"/>
                  </a:cubicBezTo>
                  <a:cubicBezTo>
                    <a:pt x="257" y="107"/>
                    <a:pt x="255" y="111"/>
                    <a:pt x="254" y="115"/>
                  </a:cubicBezTo>
                  <a:cubicBezTo>
                    <a:pt x="251" y="122"/>
                    <a:pt x="245" y="128"/>
                    <a:pt x="242" y="135"/>
                  </a:cubicBezTo>
                  <a:cubicBezTo>
                    <a:pt x="240" y="138"/>
                    <a:pt x="240" y="142"/>
                    <a:pt x="239" y="145"/>
                  </a:cubicBezTo>
                  <a:cubicBezTo>
                    <a:pt x="238" y="149"/>
                    <a:pt x="237" y="152"/>
                    <a:pt x="236" y="155"/>
                  </a:cubicBezTo>
                  <a:cubicBezTo>
                    <a:pt x="233" y="161"/>
                    <a:pt x="229" y="166"/>
                    <a:pt x="226" y="171"/>
                  </a:cubicBezTo>
                  <a:cubicBezTo>
                    <a:pt x="222" y="176"/>
                    <a:pt x="221" y="181"/>
                    <a:pt x="219" y="187"/>
                  </a:cubicBezTo>
                  <a:cubicBezTo>
                    <a:pt x="216" y="195"/>
                    <a:pt x="213" y="202"/>
                    <a:pt x="217" y="210"/>
                  </a:cubicBezTo>
                  <a:cubicBezTo>
                    <a:pt x="219" y="214"/>
                    <a:pt x="223" y="217"/>
                    <a:pt x="224" y="222"/>
                  </a:cubicBezTo>
                  <a:cubicBezTo>
                    <a:pt x="224" y="226"/>
                    <a:pt x="223" y="231"/>
                    <a:pt x="223" y="235"/>
                  </a:cubicBezTo>
                  <a:cubicBezTo>
                    <a:pt x="222" y="242"/>
                    <a:pt x="219" y="250"/>
                    <a:pt x="221" y="257"/>
                  </a:cubicBezTo>
                  <a:cubicBezTo>
                    <a:pt x="223" y="265"/>
                    <a:pt x="229" y="269"/>
                    <a:pt x="229" y="278"/>
                  </a:cubicBezTo>
                  <a:cubicBezTo>
                    <a:pt x="229" y="282"/>
                    <a:pt x="228" y="286"/>
                    <a:pt x="228" y="291"/>
                  </a:cubicBezTo>
                  <a:cubicBezTo>
                    <a:pt x="229" y="295"/>
                    <a:pt x="230" y="298"/>
                    <a:pt x="231" y="303"/>
                  </a:cubicBezTo>
                  <a:cubicBezTo>
                    <a:pt x="231" y="311"/>
                    <a:pt x="226" y="316"/>
                    <a:pt x="226" y="324"/>
                  </a:cubicBezTo>
                  <a:cubicBezTo>
                    <a:pt x="225" y="333"/>
                    <a:pt x="220" y="337"/>
                    <a:pt x="217" y="345"/>
                  </a:cubicBezTo>
                  <a:cubicBezTo>
                    <a:pt x="215" y="349"/>
                    <a:pt x="214" y="352"/>
                    <a:pt x="211" y="356"/>
                  </a:cubicBezTo>
                  <a:cubicBezTo>
                    <a:pt x="205" y="365"/>
                    <a:pt x="206" y="379"/>
                    <a:pt x="205" y="390"/>
                  </a:cubicBezTo>
                  <a:cubicBezTo>
                    <a:pt x="204" y="393"/>
                    <a:pt x="204" y="398"/>
                    <a:pt x="209" y="400"/>
                  </a:cubicBezTo>
                  <a:cubicBezTo>
                    <a:pt x="213" y="401"/>
                    <a:pt x="217" y="397"/>
                    <a:pt x="221" y="396"/>
                  </a:cubicBezTo>
                  <a:cubicBezTo>
                    <a:pt x="225" y="394"/>
                    <a:pt x="228" y="397"/>
                    <a:pt x="232" y="397"/>
                  </a:cubicBezTo>
                  <a:cubicBezTo>
                    <a:pt x="236" y="397"/>
                    <a:pt x="241" y="397"/>
                    <a:pt x="245" y="396"/>
                  </a:cubicBezTo>
                  <a:cubicBezTo>
                    <a:pt x="252" y="394"/>
                    <a:pt x="260" y="392"/>
                    <a:pt x="268" y="392"/>
                  </a:cubicBezTo>
                  <a:cubicBezTo>
                    <a:pt x="276" y="391"/>
                    <a:pt x="284" y="391"/>
                    <a:pt x="292" y="390"/>
                  </a:cubicBezTo>
                  <a:cubicBezTo>
                    <a:pt x="299" y="389"/>
                    <a:pt x="310" y="384"/>
                    <a:pt x="316" y="389"/>
                  </a:cubicBezTo>
                  <a:cubicBezTo>
                    <a:pt x="324" y="394"/>
                    <a:pt x="323" y="404"/>
                    <a:pt x="321" y="411"/>
                  </a:cubicBezTo>
                  <a:cubicBezTo>
                    <a:pt x="320" y="414"/>
                    <a:pt x="319" y="418"/>
                    <a:pt x="322" y="422"/>
                  </a:cubicBezTo>
                  <a:cubicBezTo>
                    <a:pt x="325" y="425"/>
                    <a:pt x="330" y="423"/>
                    <a:pt x="332" y="426"/>
                  </a:cubicBezTo>
                  <a:cubicBezTo>
                    <a:pt x="334" y="429"/>
                    <a:pt x="333" y="435"/>
                    <a:pt x="333" y="438"/>
                  </a:cubicBezTo>
                  <a:cubicBezTo>
                    <a:pt x="333" y="439"/>
                    <a:pt x="333" y="441"/>
                    <a:pt x="334" y="442"/>
                  </a:cubicBezTo>
                  <a:cubicBezTo>
                    <a:pt x="331" y="441"/>
                    <a:pt x="329" y="440"/>
                    <a:pt x="327" y="439"/>
                  </a:cubicBezTo>
                  <a:cubicBezTo>
                    <a:pt x="323" y="437"/>
                    <a:pt x="320" y="435"/>
                    <a:pt x="316" y="433"/>
                  </a:cubicBezTo>
                  <a:cubicBezTo>
                    <a:pt x="314" y="432"/>
                    <a:pt x="312" y="432"/>
                    <a:pt x="310" y="432"/>
                  </a:cubicBezTo>
                  <a:cubicBezTo>
                    <a:pt x="307" y="431"/>
                    <a:pt x="303" y="430"/>
                    <a:pt x="300" y="430"/>
                  </a:cubicBezTo>
                  <a:cubicBezTo>
                    <a:pt x="297" y="431"/>
                    <a:pt x="297" y="434"/>
                    <a:pt x="294" y="436"/>
                  </a:cubicBezTo>
                  <a:cubicBezTo>
                    <a:pt x="292" y="438"/>
                    <a:pt x="289" y="437"/>
                    <a:pt x="286" y="436"/>
                  </a:cubicBezTo>
                  <a:cubicBezTo>
                    <a:pt x="283" y="435"/>
                    <a:pt x="279" y="436"/>
                    <a:pt x="276" y="437"/>
                  </a:cubicBezTo>
                  <a:cubicBezTo>
                    <a:pt x="270" y="439"/>
                    <a:pt x="272" y="440"/>
                    <a:pt x="275" y="443"/>
                  </a:cubicBezTo>
                  <a:cubicBezTo>
                    <a:pt x="277" y="445"/>
                    <a:pt x="281" y="448"/>
                    <a:pt x="282" y="451"/>
                  </a:cubicBezTo>
                  <a:cubicBezTo>
                    <a:pt x="283" y="454"/>
                    <a:pt x="283" y="457"/>
                    <a:pt x="284" y="460"/>
                  </a:cubicBezTo>
                  <a:cubicBezTo>
                    <a:pt x="287" y="466"/>
                    <a:pt x="295" y="466"/>
                    <a:pt x="301" y="463"/>
                  </a:cubicBezTo>
                  <a:cubicBezTo>
                    <a:pt x="307" y="461"/>
                    <a:pt x="308" y="455"/>
                    <a:pt x="310" y="449"/>
                  </a:cubicBezTo>
                  <a:cubicBezTo>
                    <a:pt x="311" y="445"/>
                    <a:pt x="314" y="447"/>
                    <a:pt x="317" y="447"/>
                  </a:cubicBezTo>
                  <a:cubicBezTo>
                    <a:pt x="320" y="448"/>
                    <a:pt x="323" y="448"/>
                    <a:pt x="325" y="450"/>
                  </a:cubicBezTo>
                  <a:cubicBezTo>
                    <a:pt x="326" y="452"/>
                    <a:pt x="325" y="455"/>
                    <a:pt x="327" y="458"/>
                  </a:cubicBezTo>
                  <a:cubicBezTo>
                    <a:pt x="328" y="461"/>
                    <a:pt x="331" y="462"/>
                    <a:pt x="334" y="459"/>
                  </a:cubicBezTo>
                  <a:cubicBezTo>
                    <a:pt x="336" y="458"/>
                    <a:pt x="337" y="455"/>
                    <a:pt x="339" y="453"/>
                  </a:cubicBezTo>
                  <a:cubicBezTo>
                    <a:pt x="340" y="453"/>
                    <a:pt x="340" y="453"/>
                    <a:pt x="341" y="452"/>
                  </a:cubicBezTo>
                  <a:cubicBezTo>
                    <a:pt x="343" y="451"/>
                    <a:pt x="346" y="450"/>
                    <a:pt x="349" y="452"/>
                  </a:cubicBezTo>
                  <a:cubicBezTo>
                    <a:pt x="351" y="453"/>
                    <a:pt x="352" y="457"/>
                    <a:pt x="355" y="458"/>
                  </a:cubicBezTo>
                  <a:cubicBezTo>
                    <a:pt x="357" y="459"/>
                    <a:pt x="361" y="458"/>
                    <a:pt x="363" y="460"/>
                  </a:cubicBezTo>
                  <a:cubicBezTo>
                    <a:pt x="365" y="462"/>
                    <a:pt x="364" y="467"/>
                    <a:pt x="362" y="469"/>
                  </a:cubicBezTo>
                  <a:cubicBezTo>
                    <a:pt x="360" y="470"/>
                    <a:pt x="357" y="470"/>
                    <a:pt x="354" y="470"/>
                  </a:cubicBezTo>
                  <a:cubicBezTo>
                    <a:pt x="351" y="470"/>
                    <a:pt x="347" y="470"/>
                    <a:pt x="345" y="474"/>
                  </a:cubicBezTo>
                  <a:cubicBezTo>
                    <a:pt x="342" y="480"/>
                    <a:pt x="350" y="488"/>
                    <a:pt x="354" y="491"/>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04">
              <a:extLst>
                <a:ext uri="{FF2B5EF4-FFF2-40B4-BE49-F238E27FC236}">
                  <a16:creationId xmlns:a16="http://schemas.microsoft.com/office/drawing/2014/main" id="{4CC847CC-04D2-D59F-BE90-BA9FD04BBE70}"/>
                </a:ext>
              </a:extLst>
            </p:cNvPr>
            <p:cNvSpPr>
              <a:spLocks/>
            </p:cNvSpPr>
            <p:nvPr/>
          </p:nvSpPr>
          <p:spPr bwMode="auto">
            <a:xfrm>
              <a:off x="3143" y="1851"/>
              <a:ext cx="297" cy="491"/>
            </a:xfrm>
            <a:custGeom>
              <a:avLst/>
              <a:gdLst>
                <a:gd name="T0" fmla="*/ 4 w 237"/>
                <a:gd name="T1" fmla="*/ 178 h 392"/>
                <a:gd name="T2" fmla="*/ 6 w 237"/>
                <a:gd name="T3" fmla="*/ 157 h 392"/>
                <a:gd name="T4" fmla="*/ 19 w 237"/>
                <a:gd name="T5" fmla="*/ 139 h 392"/>
                <a:gd name="T6" fmla="*/ 25 w 237"/>
                <a:gd name="T7" fmla="*/ 123 h 392"/>
                <a:gd name="T8" fmla="*/ 16 w 237"/>
                <a:gd name="T9" fmla="*/ 111 h 392"/>
                <a:gd name="T10" fmla="*/ 31 w 237"/>
                <a:gd name="T11" fmla="*/ 100 h 392"/>
                <a:gd name="T12" fmla="*/ 52 w 237"/>
                <a:gd name="T13" fmla="*/ 90 h 392"/>
                <a:gd name="T14" fmla="*/ 62 w 237"/>
                <a:gd name="T15" fmla="*/ 71 h 392"/>
                <a:gd name="T16" fmla="*/ 53 w 237"/>
                <a:gd name="T17" fmla="*/ 48 h 392"/>
                <a:gd name="T18" fmla="*/ 38 w 237"/>
                <a:gd name="T19" fmla="*/ 32 h 392"/>
                <a:gd name="T20" fmla="*/ 32 w 237"/>
                <a:gd name="T21" fmla="*/ 24 h 392"/>
                <a:gd name="T22" fmla="*/ 32 w 237"/>
                <a:gd name="T23" fmla="*/ 24 h 392"/>
                <a:gd name="T24" fmla="*/ 70 w 237"/>
                <a:gd name="T25" fmla="*/ 18 h 392"/>
                <a:gd name="T26" fmla="*/ 109 w 237"/>
                <a:gd name="T27" fmla="*/ 12 h 392"/>
                <a:gd name="T28" fmla="*/ 144 w 237"/>
                <a:gd name="T29" fmla="*/ 5 h 392"/>
                <a:gd name="T30" fmla="*/ 178 w 237"/>
                <a:gd name="T31" fmla="*/ 1 h 392"/>
                <a:gd name="T32" fmla="*/ 178 w 237"/>
                <a:gd name="T33" fmla="*/ 10 h 392"/>
                <a:gd name="T34" fmla="*/ 186 w 237"/>
                <a:gd name="T35" fmla="*/ 35 h 392"/>
                <a:gd name="T36" fmla="*/ 203 w 237"/>
                <a:gd name="T37" fmla="*/ 45 h 392"/>
                <a:gd name="T38" fmla="*/ 203 w 237"/>
                <a:gd name="T39" fmla="*/ 46 h 392"/>
                <a:gd name="T40" fmla="*/ 209 w 237"/>
                <a:gd name="T41" fmla="*/ 87 h 392"/>
                <a:gd name="T42" fmla="*/ 219 w 237"/>
                <a:gd name="T43" fmla="*/ 136 h 392"/>
                <a:gd name="T44" fmla="*/ 227 w 237"/>
                <a:gd name="T45" fmla="*/ 170 h 392"/>
                <a:gd name="T46" fmla="*/ 229 w 237"/>
                <a:gd name="T47" fmla="*/ 186 h 392"/>
                <a:gd name="T48" fmla="*/ 224 w 237"/>
                <a:gd name="T49" fmla="*/ 200 h 392"/>
                <a:gd name="T50" fmla="*/ 229 w 237"/>
                <a:gd name="T51" fmla="*/ 264 h 392"/>
                <a:gd name="T52" fmla="*/ 217 w 237"/>
                <a:gd name="T53" fmla="*/ 290 h 392"/>
                <a:gd name="T54" fmla="*/ 217 w 237"/>
                <a:gd name="T55" fmla="*/ 320 h 392"/>
                <a:gd name="T56" fmla="*/ 217 w 237"/>
                <a:gd name="T57" fmla="*/ 322 h 392"/>
                <a:gd name="T58" fmla="*/ 218 w 237"/>
                <a:gd name="T59" fmla="*/ 324 h 392"/>
                <a:gd name="T60" fmla="*/ 215 w 237"/>
                <a:gd name="T61" fmla="*/ 328 h 392"/>
                <a:gd name="T62" fmla="*/ 216 w 237"/>
                <a:gd name="T63" fmla="*/ 339 h 392"/>
                <a:gd name="T64" fmla="*/ 216 w 237"/>
                <a:gd name="T65" fmla="*/ 349 h 392"/>
                <a:gd name="T66" fmla="*/ 195 w 237"/>
                <a:gd name="T67" fmla="*/ 363 h 392"/>
                <a:gd name="T68" fmla="*/ 200 w 237"/>
                <a:gd name="T69" fmla="*/ 374 h 392"/>
                <a:gd name="T70" fmla="*/ 190 w 237"/>
                <a:gd name="T71" fmla="*/ 378 h 392"/>
                <a:gd name="T72" fmla="*/ 170 w 237"/>
                <a:gd name="T73" fmla="*/ 372 h 392"/>
                <a:gd name="T74" fmla="*/ 160 w 237"/>
                <a:gd name="T75" fmla="*/ 391 h 392"/>
                <a:gd name="T76" fmla="*/ 159 w 237"/>
                <a:gd name="T77" fmla="*/ 392 h 392"/>
                <a:gd name="T78" fmla="*/ 150 w 237"/>
                <a:gd name="T79" fmla="*/ 387 h 392"/>
                <a:gd name="T80" fmla="*/ 134 w 237"/>
                <a:gd name="T81" fmla="*/ 369 h 392"/>
                <a:gd name="T82" fmla="*/ 124 w 237"/>
                <a:gd name="T83" fmla="*/ 343 h 392"/>
                <a:gd name="T84" fmla="*/ 96 w 237"/>
                <a:gd name="T85" fmla="*/ 326 h 392"/>
                <a:gd name="T86" fmla="*/ 79 w 237"/>
                <a:gd name="T87" fmla="*/ 308 h 392"/>
                <a:gd name="T88" fmla="*/ 87 w 237"/>
                <a:gd name="T89" fmla="*/ 270 h 392"/>
                <a:gd name="T90" fmla="*/ 78 w 237"/>
                <a:gd name="T91" fmla="*/ 265 h 392"/>
                <a:gd name="T92" fmla="*/ 70 w 237"/>
                <a:gd name="T93" fmla="*/ 270 h 392"/>
                <a:gd name="T94" fmla="*/ 54 w 237"/>
                <a:gd name="T95" fmla="*/ 257 h 392"/>
                <a:gd name="T96" fmla="*/ 44 w 237"/>
                <a:gd name="T97" fmla="*/ 235 h 392"/>
                <a:gd name="T98" fmla="*/ 21 w 237"/>
                <a:gd name="T99" fmla="*/ 221 h 392"/>
                <a:gd name="T100" fmla="*/ 8 w 237"/>
                <a:gd name="T101" fmla="*/ 202 h 392"/>
                <a:gd name="T102" fmla="*/ 5 w 237"/>
                <a:gd name="T103" fmla="*/ 178 h 392"/>
                <a:gd name="T104" fmla="*/ 4 w 237"/>
                <a:gd name="T105" fmla="*/ 17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 h="392">
                  <a:moveTo>
                    <a:pt x="4" y="178"/>
                  </a:moveTo>
                  <a:cubicBezTo>
                    <a:pt x="3" y="170"/>
                    <a:pt x="0" y="164"/>
                    <a:pt x="6" y="157"/>
                  </a:cubicBezTo>
                  <a:cubicBezTo>
                    <a:pt x="12" y="151"/>
                    <a:pt x="15" y="146"/>
                    <a:pt x="19" y="139"/>
                  </a:cubicBezTo>
                  <a:cubicBezTo>
                    <a:pt x="21" y="133"/>
                    <a:pt x="27" y="129"/>
                    <a:pt x="25" y="123"/>
                  </a:cubicBezTo>
                  <a:cubicBezTo>
                    <a:pt x="24" y="117"/>
                    <a:pt x="18" y="115"/>
                    <a:pt x="16" y="111"/>
                  </a:cubicBezTo>
                  <a:cubicBezTo>
                    <a:pt x="10" y="101"/>
                    <a:pt x="25" y="100"/>
                    <a:pt x="31" y="100"/>
                  </a:cubicBezTo>
                  <a:cubicBezTo>
                    <a:pt x="39" y="98"/>
                    <a:pt x="45" y="95"/>
                    <a:pt x="52" y="90"/>
                  </a:cubicBezTo>
                  <a:cubicBezTo>
                    <a:pt x="59" y="85"/>
                    <a:pt x="63" y="81"/>
                    <a:pt x="62" y="71"/>
                  </a:cubicBezTo>
                  <a:cubicBezTo>
                    <a:pt x="62" y="63"/>
                    <a:pt x="58" y="55"/>
                    <a:pt x="53" y="48"/>
                  </a:cubicBezTo>
                  <a:cubicBezTo>
                    <a:pt x="48" y="43"/>
                    <a:pt x="43" y="38"/>
                    <a:pt x="38" y="32"/>
                  </a:cubicBezTo>
                  <a:cubicBezTo>
                    <a:pt x="36" y="29"/>
                    <a:pt x="34" y="27"/>
                    <a:pt x="32" y="24"/>
                  </a:cubicBezTo>
                  <a:cubicBezTo>
                    <a:pt x="32" y="24"/>
                    <a:pt x="32" y="24"/>
                    <a:pt x="32" y="24"/>
                  </a:cubicBezTo>
                  <a:cubicBezTo>
                    <a:pt x="44" y="26"/>
                    <a:pt x="58" y="21"/>
                    <a:pt x="70" y="18"/>
                  </a:cubicBezTo>
                  <a:cubicBezTo>
                    <a:pt x="83" y="16"/>
                    <a:pt x="96" y="15"/>
                    <a:pt x="109" y="12"/>
                  </a:cubicBezTo>
                  <a:cubicBezTo>
                    <a:pt x="121" y="10"/>
                    <a:pt x="132" y="7"/>
                    <a:pt x="144" y="5"/>
                  </a:cubicBezTo>
                  <a:cubicBezTo>
                    <a:pt x="153" y="4"/>
                    <a:pt x="170" y="0"/>
                    <a:pt x="178" y="1"/>
                  </a:cubicBezTo>
                  <a:cubicBezTo>
                    <a:pt x="178" y="4"/>
                    <a:pt x="178" y="7"/>
                    <a:pt x="178" y="10"/>
                  </a:cubicBezTo>
                  <a:cubicBezTo>
                    <a:pt x="179" y="19"/>
                    <a:pt x="180" y="27"/>
                    <a:pt x="186" y="35"/>
                  </a:cubicBezTo>
                  <a:cubicBezTo>
                    <a:pt x="191" y="40"/>
                    <a:pt x="196" y="44"/>
                    <a:pt x="203" y="45"/>
                  </a:cubicBezTo>
                  <a:cubicBezTo>
                    <a:pt x="203" y="46"/>
                    <a:pt x="203" y="46"/>
                    <a:pt x="203" y="46"/>
                  </a:cubicBezTo>
                  <a:cubicBezTo>
                    <a:pt x="203" y="59"/>
                    <a:pt x="206" y="74"/>
                    <a:pt x="209" y="87"/>
                  </a:cubicBezTo>
                  <a:cubicBezTo>
                    <a:pt x="214" y="103"/>
                    <a:pt x="215" y="120"/>
                    <a:pt x="219" y="136"/>
                  </a:cubicBezTo>
                  <a:cubicBezTo>
                    <a:pt x="221" y="148"/>
                    <a:pt x="224" y="159"/>
                    <a:pt x="227" y="170"/>
                  </a:cubicBezTo>
                  <a:cubicBezTo>
                    <a:pt x="228" y="175"/>
                    <a:pt x="229" y="180"/>
                    <a:pt x="229" y="186"/>
                  </a:cubicBezTo>
                  <a:cubicBezTo>
                    <a:pt x="228" y="191"/>
                    <a:pt x="226" y="195"/>
                    <a:pt x="224" y="200"/>
                  </a:cubicBezTo>
                  <a:cubicBezTo>
                    <a:pt x="217" y="223"/>
                    <a:pt x="237" y="241"/>
                    <a:pt x="229" y="264"/>
                  </a:cubicBezTo>
                  <a:cubicBezTo>
                    <a:pt x="226" y="274"/>
                    <a:pt x="218" y="280"/>
                    <a:pt x="217" y="290"/>
                  </a:cubicBezTo>
                  <a:cubicBezTo>
                    <a:pt x="216" y="300"/>
                    <a:pt x="213" y="311"/>
                    <a:pt x="217" y="320"/>
                  </a:cubicBezTo>
                  <a:cubicBezTo>
                    <a:pt x="217" y="321"/>
                    <a:pt x="217" y="322"/>
                    <a:pt x="217" y="322"/>
                  </a:cubicBezTo>
                  <a:cubicBezTo>
                    <a:pt x="218" y="324"/>
                    <a:pt x="218" y="324"/>
                    <a:pt x="218" y="324"/>
                  </a:cubicBezTo>
                  <a:cubicBezTo>
                    <a:pt x="217" y="325"/>
                    <a:pt x="216" y="326"/>
                    <a:pt x="215" y="328"/>
                  </a:cubicBezTo>
                  <a:cubicBezTo>
                    <a:pt x="214" y="331"/>
                    <a:pt x="216" y="335"/>
                    <a:pt x="216" y="339"/>
                  </a:cubicBezTo>
                  <a:cubicBezTo>
                    <a:pt x="216" y="342"/>
                    <a:pt x="216" y="346"/>
                    <a:pt x="216" y="349"/>
                  </a:cubicBezTo>
                  <a:cubicBezTo>
                    <a:pt x="213" y="357"/>
                    <a:pt x="195" y="355"/>
                    <a:pt x="195" y="363"/>
                  </a:cubicBezTo>
                  <a:cubicBezTo>
                    <a:pt x="195" y="367"/>
                    <a:pt x="201" y="369"/>
                    <a:pt x="200" y="374"/>
                  </a:cubicBezTo>
                  <a:cubicBezTo>
                    <a:pt x="198" y="378"/>
                    <a:pt x="194" y="378"/>
                    <a:pt x="190" y="378"/>
                  </a:cubicBezTo>
                  <a:cubicBezTo>
                    <a:pt x="181" y="378"/>
                    <a:pt x="178" y="370"/>
                    <a:pt x="170" y="372"/>
                  </a:cubicBezTo>
                  <a:cubicBezTo>
                    <a:pt x="162" y="374"/>
                    <a:pt x="159" y="384"/>
                    <a:pt x="160" y="391"/>
                  </a:cubicBezTo>
                  <a:cubicBezTo>
                    <a:pt x="159" y="392"/>
                    <a:pt x="159" y="392"/>
                    <a:pt x="159" y="392"/>
                  </a:cubicBezTo>
                  <a:cubicBezTo>
                    <a:pt x="157" y="390"/>
                    <a:pt x="153" y="390"/>
                    <a:pt x="150" y="387"/>
                  </a:cubicBezTo>
                  <a:cubicBezTo>
                    <a:pt x="143" y="383"/>
                    <a:pt x="137" y="377"/>
                    <a:pt x="134" y="369"/>
                  </a:cubicBezTo>
                  <a:cubicBezTo>
                    <a:pt x="130" y="361"/>
                    <a:pt x="130" y="351"/>
                    <a:pt x="124" y="343"/>
                  </a:cubicBezTo>
                  <a:cubicBezTo>
                    <a:pt x="118" y="334"/>
                    <a:pt x="105" y="330"/>
                    <a:pt x="96" y="326"/>
                  </a:cubicBezTo>
                  <a:cubicBezTo>
                    <a:pt x="90" y="322"/>
                    <a:pt x="82" y="314"/>
                    <a:pt x="79" y="308"/>
                  </a:cubicBezTo>
                  <a:cubicBezTo>
                    <a:pt x="71" y="294"/>
                    <a:pt x="91" y="283"/>
                    <a:pt x="87" y="270"/>
                  </a:cubicBezTo>
                  <a:cubicBezTo>
                    <a:pt x="86" y="266"/>
                    <a:pt x="82" y="264"/>
                    <a:pt x="78" y="265"/>
                  </a:cubicBezTo>
                  <a:cubicBezTo>
                    <a:pt x="74" y="265"/>
                    <a:pt x="73" y="269"/>
                    <a:pt x="70" y="270"/>
                  </a:cubicBezTo>
                  <a:cubicBezTo>
                    <a:pt x="61" y="273"/>
                    <a:pt x="56" y="262"/>
                    <a:pt x="54" y="257"/>
                  </a:cubicBezTo>
                  <a:cubicBezTo>
                    <a:pt x="52" y="250"/>
                    <a:pt x="50" y="240"/>
                    <a:pt x="44" y="235"/>
                  </a:cubicBezTo>
                  <a:cubicBezTo>
                    <a:pt x="37" y="230"/>
                    <a:pt x="28" y="227"/>
                    <a:pt x="21" y="221"/>
                  </a:cubicBezTo>
                  <a:cubicBezTo>
                    <a:pt x="16" y="216"/>
                    <a:pt x="11" y="209"/>
                    <a:pt x="8" y="202"/>
                  </a:cubicBezTo>
                  <a:cubicBezTo>
                    <a:pt x="4" y="195"/>
                    <a:pt x="6" y="186"/>
                    <a:pt x="5" y="178"/>
                  </a:cubicBezTo>
                  <a:cubicBezTo>
                    <a:pt x="5" y="178"/>
                    <a:pt x="5" y="178"/>
                    <a:pt x="4" y="178"/>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05">
              <a:extLst>
                <a:ext uri="{FF2B5EF4-FFF2-40B4-BE49-F238E27FC236}">
                  <a16:creationId xmlns:a16="http://schemas.microsoft.com/office/drawing/2014/main" id="{8961F201-34EB-3779-0F3E-AC3F43A6F0E0}"/>
                </a:ext>
              </a:extLst>
            </p:cNvPr>
            <p:cNvSpPr>
              <a:spLocks/>
            </p:cNvSpPr>
            <p:nvPr/>
          </p:nvSpPr>
          <p:spPr bwMode="auto">
            <a:xfrm>
              <a:off x="2995" y="1498"/>
              <a:ext cx="392" cy="385"/>
            </a:xfrm>
            <a:custGeom>
              <a:avLst/>
              <a:gdLst>
                <a:gd name="T0" fmla="*/ 307 w 312"/>
                <a:gd name="T1" fmla="*/ 95 h 307"/>
                <a:gd name="T2" fmla="*/ 294 w 312"/>
                <a:gd name="T3" fmla="*/ 119 h 307"/>
                <a:gd name="T4" fmla="*/ 291 w 312"/>
                <a:gd name="T5" fmla="*/ 152 h 307"/>
                <a:gd name="T6" fmla="*/ 285 w 312"/>
                <a:gd name="T7" fmla="*/ 186 h 307"/>
                <a:gd name="T8" fmla="*/ 282 w 312"/>
                <a:gd name="T9" fmla="*/ 211 h 307"/>
                <a:gd name="T10" fmla="*/ 283 w 312"/>
                <a:gd name="T11" fmla="*/ 230 h 307"/>
                <a:gd name="T12" fmla="*/ 289 w 312"/>
                <a:gd name="T13" fmla="*/ 248 h 307"/>
                <a:gd name="T14" fmla="*/ 296 w 312"/>
                <a:gd name="T15" fmla="*/ 282 h 307"/>
                <a:gd name="T16" fmla="*/ 227 w 312"/>
                <a:gd name="T17" fmla="*/ 293 h 307"/>
                <a:gd name="T18" fmla="*/ 150 w 312"/>
                <a:gd name="T19" fmla="*/ 305 h 307"/>
                <a:gd name="T20" fmla="*/ 136 w 312"/>
                <a:gd name="T21" fmla="*/ 295 h 307"/>
                <a:gd name="T22" fmla="*/ 115 w 312"/>
                <a:gd name="T23" fmla="*/ 265 h 307"/>
                <a:gd name="T24" fmla="*/ 110 w 312"/>
                <a:gd name="T25" fmla="*/ 239 h 307"/>
                <a:gd name="T26" fmla="*/ 96 w 312"/>
                <a:gd name="T27" fmla="*/ 205 h 307"/>
                <a:gd name="T28" fmla="*/ 63 w 312"/>
                <a:gd name="T29" fmla="*/ 183 h 307"/>
                <a:gd name="T30" fmla="*/ 45 w 312"/>
                <a:gd name="T31" fmla="*/ 167 h 307"/>
                <a:gd name="T32" fmla="*/ 13 w 312"/>
                <a:gd name="T33" fmla="*/ 155 h 307"/>
                <a:gd name="T34" fmla="*/ 13 w 312"/>
                <a:gd name="T35" fmla="*/ 107 h 307"/>
                <a:gd name="T36" fmla="*/ 20 w 312"/>
                <a:gd name="T37" fmla="*/ 70 h 307"/>
                <a:gd name="T38" fmla="*/ 26 w 312"/>
                <a:gd name="T39" fmla="*/ 20 h 307"/>
                <a:gd name="T40" fmla="*/ 37 w 312"/>
                <a:gd name="T41" fmla="*/ 12 h 307"/>
                <a:gd name="T42" fmla="*/ 69 w 312"/>
                <a:gd name="T43" fmla="*/ 11 h 307"/>
                <a:gd name="T44" fmla="*/ 93 w 312"/>
                <a:gd name="T45" fmla="*/ 11 h 307"/>
                <a:gd name="T46" fmla="*/ 99 w 312"/>
                <a:gd name="T47" fmla="*/ 20 h 307"/>
                <a:gd name="T48" fmla="*/ 124 w 312"/>
                <a:gd name="T49" fmla="*/ 17 h 307"/>
                <a:gd name="T50" fmla="*/ 147 w 312"/>
                <a:gd name="T51" fmla="*/ 36 h 307"/>
                <a:gd name="T52" fmla="*/ 219 w 312"/>
                <a:gd name="T53" fmla="*/ 43 h 307"/>
                <a:gd name="T54" fmla="*/ 249 w 312"/>
                <a:gd name="T55" fmla="*/ 56 h 307"/>
                <a:gd name="T56" fmla="*/ 260 w 312"/>
                <a:gd name="T57" fmla="*/ 65 h 307"/>
                <a:gd name="T58" fmla="*/ 272 w 312"/>
                <a:gd name="T59" fmla="*/ 92 h 307"/>
                <a:gd name="T60" fmla="*/ 272 w 312"/>
                <a:gd name="T61" fmla="*/ 106 h 307"/>
                <a:gd name="T62" fmla="*/ 263 w 312"/>
                <a:gd name="T63" fmla="*/ 122 h 307"/>
                <a:gd name="T64" fmla="*/ 261 w 312"/>
                <a:gd name="T65" fmla="*/ 139 h 307"/>
                <a:gd name="T66" fmla="*/ 278 w 312"/>
                <a:gd name="T67" fmla="*/ 123 h 307"/>
                <a:gd name="T68" fmla="*/ 294 w 312"/>
                <a:gd name="T69" fmla="*/ 9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2" h="307">
                  <a:moveTo>
                    <a:pt x="304" y="83"/>
                  </a:moveTo>
                  <a:cubicBezTo>
                    <a:pt x="312" y="82"/>
                    <a:pt x="309" y="92"/>
                    <a:pt x="307" y="95"/>
                  </a:cubicBezTo>
                  <a:cubicBezTo>
                    <a:pt x="304" y="101"/>
                    <a:pt x="302" y="106"/>
                    <a:pt x="298" y="111"/>
                  </a:cubicBezTo>
                  <a:cubicBezTo>
                    <a:pt x="296" y="113"/>
                    <a:pt x="296" y="116"/>
                    <a:pt x="294" y="119"/>
                  </a:cubicBezTo>
                  <a:cubicBezTo>
                    <a:pt x="290" y="128"/>
                    <a:pt x="287" y="135"/>
                    <a:pt x="289" y="145"/>
                  </a:cubicBezTo>
                  <a:cubicBezTo>
                    <a:pt x="289" y="147"/>
                    <a:pt x="291" y="150"/>
                    <a:pt x="291" y="152"/>
                  </a:cubicBezTo>
                  <a:cubicBezTo>
                    <a:pt x="292" y="159"/>
                    <a:pt x="291" y="165"/>
                    <a:pt x="286" y="170"/>
                  </a:cubicBezTo>
                  <a:cubicBezTo>
                    <a:pt x="280" y="175"/>
                    <a:pt x="282" y="179"/>
                    <a:pt x="285" y="186"/>
                  </a:cubicBezTo>
                  <a:cubicBezTo>
                    <a:pt x="287" y="190"/>
                    <a:pt x="289" y="194"/>
                    <a:pt x="285" y="198"/>
                  </a:cubicBezTo>
                  <a:cubicBezTo>
                    <a:pt x="281" y="202"/>
                    <a:pt x="281" y="205"/>
                    <a:pt x="282" y="211"/>
                  </a:cubicBezTo>
                  <a:cubicBezTo>
                    <a:pt x="282" y="214"/>
                    <a:pt x="283" y="216"/>
                    <a:pt x="283" y="220"/>
                  </a:cubicBezTo>
                  <a:cubicBezTo>
                    <a:pt x="283" y="223"/>
                    <a:pt x="283" y="226"/>
                    <a:pt x="283" y="230"/>
                  </a:cubicBezTo>
                  <a:cubicBezTo>
                    <a:pt x="283" y="233"/>
                    <a:pt x="283" y="236"/>
                    <a:pt x="283" y="239"/>
                  </a:cubicBezTo>
                  <a:cubicBezTo>
                    <a:pt x="284" y="243"/>
                    <a:pt x="287" y="245"/>
                    <a:pt x="289" y="248"/>
                  </a:cubicBezTo>
                  <a:cubicBezTo>
                    <a:pt x="292" y="254"/>
                    <a:pt x="295" y="258"/>
                    <a:pt x="295" y="265"/>
                  </a:cubicBezTo>
                  <a:cubicBezTo>
                    <a:pt x="296" y="271"/>
                    <a:pt x="296" y="276"/>
                    <a:pt x="296" y="282"/>
                  </a:cubicBezTo>
                  <a:cubicBezTo>
                    <a:pt x="288" y="281"/>
                    <a:pt x="271" y="285"/>
                    <a:pt x="262" y="286"/>
                  </a:cubicBezTo>
                  <a:cubicBezTo>
                    <a:pt x="250" y="288"/>
                    <a:pt x="239" y="291"/>
                    <a:pt x="227" y="293"/>
                  </a:cubicBezTo>
                  <a:cubicBezTo>
                    <a:pt x="214" y="296"/>
                    <a:pt x="201" y="297"/>
                    <a:pt x="188" y="299"/>
                  </a:cubicBezTo>
                  <a:cubicBezTo>
                    <a:pt x="176" y="302"/>
                    <a:pt x="162" y="307"/>
                    <a:pt x="150" y="305"/>
                  </a:cubicBezTo>
                  <a:cubicBezTo>
                    <a:pt x="150" y="305"/>
                    <a:pt x="150" y="305"/>
                    <a:pt x="150" y="305"/>
                  </a:cubicBezTo>
                  <a:cubicBezTo>
                    <a:pt x="146" y="301"/>
                    <a:pt x="141" y="296"/>
                    <a:pt x="136" y="295"/>
                  </a:cubicBezTo>
                  <a:cubicBezTo>
                    <a:pt x="126" y="293"/>
                    <a:pt x="120" y="295"/>
                    <a:pt x="115" y="285"/>
                  </a:cubicBezTo>
                  <a:cubicBezTo>
                    <a:pt x="111" y="278"/>
                    <a:pt x="115" y="272"/>
                    <a:pt x="115" y="265"/>
                  </a:cubicBezTo>
                  <a:cubicBezTo>
                    <a:pt x="115" y="259"/>
                    <a:pt x="114" y="252"/>
                    <a:pt x="113" y="247"/>
                  </a:cubicBezTo>
                  <a:cubicBezTo>
                    <a:pt x="112" y="244"/>
                    <a:pt x="111" y="241"/>
                    <a:pt x="110" y="239"/>
                  </a:cubicBezTo>
                  <a:cubicBezTo>
                    <a:pt x="109" y="235"/>
                    <a:pt x="107" y="231"/>
                    <a:pt x="106" y="228"/>
                  </a:cubicBezTo>
                  <a:cubicBezTo>
                    <a:pt x="103" y="220"/>
                    <a:pt x="102" y="212"/>
                    <a:pt x="96" y="205"/>
                  </a:cubicBezTo>
                  <a:cubicBezTo>
                    <a:pt x="90" y="197"/>
                    <a:pt x="80" y="198"/>
                    <a:pt x="72" y="192"/>
                  </a:cubicBezTo>
                  <a:cubicBezTo>
                    <a:pt x="68" y="190"/>
                    <a:pt x="66" y="186"/>
                    <a:pt x="63" y="183"/>
                  </a:cubicBezTo>
                  <a:cubicBezTo>
                    <a:pt x="60" y="181"/>
                    <a:pt x="57" y="180"/>
                    <a:pt x="55" y="177"/>
                  </a:cubicBezTo>
                  <a:cubicBezTo>
                    <a:pt x="52" y="172"/>
                    <a:pt x="50" y="169"/>
                    <a:pt x="45" y="167"/>
                  </a:cubicBezTo>
                  <a:cubicBezTo>
                    <a:pt x="41" y="166"/>
                    <a:pt x="36" y="166"/>
                    <a:pt x="32" y="165"/>
                  </a:cubicBezTo>
                  <a:cubicBezTo>
                    <a:pt x="23" y="164"/>
                    <a:pt x="14" y="165"/>
                    <a:pt x="13" y="155"/>
                  </a:cubicBezTo>
                  <a:cubicBezTo>
                    <a:pt x="11" y="145"/>
                    <a:pt x="11" y="138"/>
                    <a:pt x="15" y="129"/>
                  </a:cubicBezTo>
                  <a:cubicBezTo>
                    <a:pt x="19" y="122"/>
                    <a:pt x="19" y="113"/>
                    <a:pt x="13" y="107"/>
                  </a:cubicBezTo>
                  <a:cubicBezTo>
                    <a:pt x="6" y="100"/>
                    <a:pt x="0" y="96"/>
                    <a:pt x="6" y="86"/>
                  </a:cubicBezTo>
                  <a:cubicBezTo>
                    <a:pt x="10" y="79"/>
                    <a:pt x="14" y="76"/>
                    <a:pt x="20" y="70"/>
                  </a:cubicBezTo>
                  <a:cubicBezTo>
                    <a:pt x="27" y="64"/>
                    <a:pt x="23" y="55"/>
                    <a:pt x="21" y="47"/>
                  </a:cubicBezTo>
                  <a:cubicBezTo>
                    <a:pt x="19" y="39"/>
                    <a:pt x="20" y="27"/>
                    <a:pt x="26" y="20"/>
                  </a:cubicBezTo>
                  <a:cubicBezTo>
                    <a:pt x="29" y="17"/>
                    <a:pt x="33" y="13"/>
                    <a:pt x="37" y="11"/>
                  </a:cubicBezTo>
                  <a:cubicBezTo>
                    <a:pt x="37" y="12"/>
                    <a:pt x="37" y="12"/>
                    <a:pt x="37" y="12"/>
                  </a:cubicBezTo>
                  <a:cubicBezTo>
                    <a:pt x="37" y="20"/>
                    <a:pt x="50" y="18"/>
                    <a:pt x="54" y="16"/>
                  </a:cubicBezTo>
                  <a:cubicBezTo>
                    <a:pt x="60" y="15"/>
                    <a:pt x="65" y="14"/>
                    <a:pt x="69" y="11"/>
                  </a:cubicBezTo>
                  <a:cubicBezTo>
                    <a:pt x="74" y="8"/>
                    <a:pt x="78" y="4"/>
                    <a:pt x="83" y="3"/>
                  </a:cubicBezTo>
                  <a:cubicBezTo>
                    <a:pt x="90" y="0"/>
                    <a:pt x="95" y="3"/>
                    <a:pt x="93" y="11"/>
                  </a:cubicBezTo>
                  <a:cubicBezTo>
                    <a:pt x="93" y="13"/>
                    <a:pt x="90" y="18"/>
                    <a:pt x="92" y="20"/>
                  </a:cubicBezTo>
                  <a:cubicBezTo>
                    <a:pt x="93" y="22"/>
                    <a:pt x="97" y="20"/>
                    <a:pt x="99" y="20"/>
                  </a:cubicBezTo>
                  <a:cubicBezTo>
                    <a:pt x="106" y="19"/>
                    <a:pt x="112" y="18"/>
                    <a:pt x="119" y="18"/>
                  </a:cubicBezTo>
                  <a:cubicBezTo>
                    <a:pt x="120" y="18"/>
                    <a:pt x="122" y="17"/>
                    <a:pt x="124" y="17"/>
                  </a:cubicBezTo>
                  <a:cubicBezTo>
                    <a:pt x="124" y="19"/>
                    <a:pt x="125" y="21"/>
                    <a:pt x="126" y="24"/>
                  </a:cubicBezTo>
                  <a:cubicBezTo>
                    <a:pt x="131" y="31"/>
                    <a:pt x="139" y="34"/>
                    <a:pt x="147" y="36"/>
                  </a:cubicBezTo>
                  <a:cubicBezTo>
                    <a:pt x="162" y="40"/>
                    <a:pt x="179" y="44"/>
                    <a:pt x="195" y="44"/>
                  </a:cubicBezTo>
                  <a:cubicBezTo>
                    <a:pt x="203" y="44"/>
                    <a:pt x="211" y="43"/>
                    <a:pt x="219" y="43"/>
                  </a:cubicBezTo>
                  <a:cubicBezTo>
                    <a:pt x="226" y="42"/>
                    <a:pt x="237" y="43"/>
                    <a:pt x="242" y="48"/>
                  </a:cubicBezTo>
                  <a:cubicBezTo>
                    <a:pt x="245" y="50"/>
                    <a:pt x="245" y="55"/>
                    <a:pt x="249" y="56"/>
                  </a:cubicBezTo>
                  <a:cubicBezTo>
                    <a:pt x="252" y="58"/>
                    <a:pt x="257" y="54"/>
                    <a:pt x="261" y="55"/>
                  </a:cubicBezTo>
                  <a:cubicBezTo>
                    <a:pt x="267" y="58"/>
                    <a:pt x="262" y="62"/>
                    <a:pt x="260" y="65"/>
                  </a:cubicBezTo>
                  <a:cubicBezTo>
                    <a:pt x="257" y="69"/>
                    <a:pt x="257" y="72"/>
                    <a:pt x="259" y="77"/>
                  </a:cubicBezTo>
                  <a:cubicBezTo>
                    <a:pt x="261" y="84"/>
                    <a:pt x="266" y="88"/>
                    <a:pt x="272" y="92"/>
                  </a:cubicBezTo>
                  <a:cubicBezTo>
                    <a:pt x="272" y="92"/>
                    <a:pt x="271" y="93"/>
                    <a:pt x="271" y="94"/>
                  </a:cubicBezTo>
                  <a:cubicBezTo>
                    <a:pt x="271" y="98"/>
                    <a:pt x="273" y="102"/>
                    <a:pt x="272" y="106"/>
                  </a:cubicBezTo>
                  <a:cubicBezTo>
                    <a:pt x="270" y="110"/>
                    <a:pt x="266" y="111"/>
                    <a:pt x="265" y="116"/>
                  </a:cubicBezTo>
                  <a:cubicBezTo>
                    <a:pt x="264" y="117"/>
                    <a:pt x="264" y="120"/>
                    <a:pt x="263" y="122"/>
                  </a:cubicBezTo>
                  <a:cubicBezTo>
                    <a:pt x="263" y="124"/>
                    <a:pt x="261" y="126"/>
                    <a:pt x="260" y="129"/>
                  </a:cubicBezTo>
                  <a:cubicBezTo>
                    <a:pt x="260" y="132"/>
                    <a:pt x="259" y="137"/>
                    <a:pt x="261" y="139"/>
                  </a:cubicBezTo>
                  <a:cubicBezTo>
                    <a:pt x="264" y="140"/>
                    <a:pt x="266" y="137"/>
                    <a:pt x="268" y="135"/>
                  </a:cubicBezTo>
                  <a:cubicBezTo>
                    <a:pt x="273" y="132"/>
                    <a:pt x="277" y="128"/>
                    <a:pt x="278" y="123"/>
                  </a:cubicBezTo>
                  <a:cubicBezTo>
                    <a:pt x="280" y="117"/>
                    <a:pt x="284" y="115"/>
                    <a:pt x="288" y="111"/>
                  </a:cubicBezTo>
                  <a:cubicBezTo>
                    <a:pt x="291" y="106"/>
                    <a:pt x="291" y="100"/>
                    <a:pt x="294" y="96"/>
                  </a:cubicBezTo>
                  <a:cubicBezTo>
                    <a:pt x="296" y="91"/>
                    <a:pt x="298" y="83"/>
                    <a:pt x="304" y="83"/>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06">
              <a:extLst>
                <a:ext uri="{FF2B5EF4-FFF2-40B4-BE49-F238E27FC236}">
                  <a16:creationId xmlns:a16="http://schemas.microsoft.com/office/drawing/2014/main" id="{8990697D-02FF-5FEC-009B-F9DE787EFBF9}"/>
                </a:ext>
              </a:extLst>
            </p:cNvPr>
            <p:cNvSpPr>
              <a:spLocks/>
            </p:cNvSpPr>
            <p:nvPr/>
          </p:nvSpPr>
          <p:spPr bwMode="auto">
            <a:xfrm>
              <a:off x="2861" y="2063"/>
              <a:ext cx="493" cy="387"/>
            </a:xfrm>
            <a:custGeom>
              <a:avLst/>
              <a:gdLst>
                <a:gd name="T0" fmla="*/ 388 w 393"/>
                <a:gd name="T1" fmla="*/ 251 h 309"/>
                <a:gd name="T2" fmla="*/ 377 w 393"/>
                <a:gd name="T3" fmla="*/ 256 h 309"/>
                <a:gd name="T4" fmla="*/ 367 w 393"/>
                <a:gd name="T5" fmla="*/ 275 h 309"/>
                <a:gd name="T6" fmla="*/ 364 w 393"/>
                <a:gd name="T7" fmla="*/ 300 h 309"/>
                <a:gd name="T8" fmla="*/ 364 w 393"/>
                <a:gd name="T9" fmla="*/ 306 h 309"/>
                <a:gd name="T10" fmla="*/ 362 w 393"/>
                <a:gd name="T11" fmla="*/ 306 h 309"/>
                <a:gd name="T12" fmla="*/ 359 w 393"/>
                <a:gd name="T13" fmla="*/ 307 h 309"/>
                <a:gd name="T14" fmla="*/ 333 w 393"/>
                <a:gd name="T15" fmla="*/ 304 h 309"/>
                <a:gd name="T16" fmla="*/ 334 w 393"/>
                <a:gd name="T17" fmla="*/ 285 h 309"/>
                <a:gd name="T18" fmla="*/ 331 w 393"/>
                <a:gd name="T19" fmla="*/ 274 h 309"/>
                <a:gd name="T20" fmla="*/ 320 w 393"/>
                <a:gd name="T21" fmla="*/ 276 h 309"/>
                <a:gd name="T22" fmla="*/ 293 w 393"/>
                <a:gd name="T23" fmla="*/ 278 h 309"/>
                <a:gd name="T24" fmla="*/ 226 w 393"/>
                <a:gd name="T25" fmla="*/ 283 h 309"/>
                <a:gd name="T26" fmla="*/ 189 w 393"/>
                <a:gd name="T27" fmla="*/ 287 h 309"/>
                <a:gd name="T28" fmla="*/ 172 w 393"/>
                <a:gd name="T29" fmla="*/ 290 h 309"/>
                <a:gd name="T30" fmla="*/ 142 w 393"/>
                <a:gd name="T31" fmla="*/ 295 h 309"/>
                <a:gd name="T32" fmla="*/ 113 w 393"/>
                <a:gd name="T33" fmla="*/ 300 h 309"/>
                <a:gd name="T34" fmla="*/ 85 w 393"/>
                <a:gd name="T35" fmla="*/ 301 h 309"/>
                <a:gd name="T36" fmla="*/ 83 w 393"/>
                <a:gd name="T37" fmla="*/ 301 h 309"/>
                <a:gd name="T38" fmla="*/ 77 w 393"/>
                <a:gd name="T39" fmla="*/ 264 h 309"/>
                <a:gd name="T40" fmla="*/ 77 w 393"/>
                <a:gd name="T41" fmla="*/ 258 h 309"/>
                <a:gd name="T42" fmla="*/ 74 w 393"/>
                <a:gd name="T43" fmla="*/ 200 h 309"/>
                <a:gd name="T44" fmla="*/ 69 w 393"/>
                <a:gd name="T45" fmla="*/ 151 h 309"/>
                <a:gd name="T46" fmla="*/ 58 w 393"/>
                <a:gd name="T47" fmla="*/ 109 h 309"/>
                <a:gd name="T48" fmla="*/ 42 w 393"/>
                <a:gd name="T49" fmla="*/ 96 h 309"/>
                <a:gd name="T50" fmla="*/ 41 w 393"/>
                <a:gd name="T51" fmla="*/ 72 h 309"/>
                <a:gd name="T52" fmla="*/ 14 w 393"/>
                <a:gd name="T53" fmla="*/ 52 h 309"/>
                <a:gd name="T54" fmla="*/ 11 w 393"/>
                <a:gd name="T55" fmla="*/ 49 h 309"/>
                <a:gd name="T56" fmla="*/ 0 w 393"/>
                <a:gd name="T57" fmla="*/ 20 h 309"/>
                <a:gd name="T58" fmla="*/ 0 w 393"/>
                <a:gd name="T59" fmla="*/ 20 h 309"/>
                <a:gd name="T60" fmla="*/ 5 w 393"/>
                <a:gd name="T61" fmla="*/ 19 h 309"/>
                <a:gd name="T62" fmla="*/ 23 w 393"/>
                <a:gd name="T63" fmla="*/ 17 h 309"/>
                <a:gd name="T64" fmla="*/ 44 w 393"/>
                <a:gd name="T65" fmla="*/ 15 h 309"/>
                <a:gd name="T66" fmla="*/ 62 w 393"/>
                <a:gd name="T67" fmla="*/ 15 h 309"/>
                <a:gd name="T68" fmla="*/ 75 w 393"/>
                <a:gd name="T69" fmla="*/ 14 h 309"/>
                <a:gd name="T70" fmla="*/ 111 w 393"/>
                <a:gd name="T71" fmla="*/ 13 h 309"/>
                <a:gd name="T72" fmla="*/ 149 w 393"/>
                <a:gd name="T73" fmla="*/ 8 h 309"/>
                <a:gd name="T74" fmla="*/ 164 w 393"/>
                <a:gd name="T75" fmla="*/ 5 h 309"/>
                <a:gd name="T76" fmla="*/ 180 w 393"/>
                <a:gd name="T77" fmla="*/ 3 h 309"/>
                <a:gd name="T78" fmla="*/ 201 w 393"/>
                <a:gd name="T79" fmla="*/ 0 h 309"/>
                <a:gd name="T80" fmla="*/ 229 w 393"/>
                <a:gd name="T81" fmla="*/ 9 h 309"/>
                <a:gd name="T82" fmla="*/ 230 w 393"/>
                <a:gd name="T83" fmla="*/ 9 h 309"/>
                <a:gd name="T84" fmla="*/ 233 w 393"/>
                <a:gd name="T85" fmla="*/ 33 h 309"/>
                <a:gd name="T86" fmla="*/ 246 w 393"/>
                <a:gd name="T87" fmla="*/ 52 h 309"/>
                <a:gd name="T88" fmla="*/ 269 w 393"/>
                <a:gd name="T89" fmla="*/ 66 h 309"/>
                <a:gd name="T90" fmla="*/ 279 w 393"/>
                <a:gd name="T91" fmla="*/ 88 h 309"/>
                <a:gd name="T92" fmla="*/ 295 w 393"/>
                <a:gd name="T93" fmla="*/ 101 h 309"/>
                <a:gd name="T94" fmla="*/ 303 w 393"/>
                <a:gd name="T95" fmla="*/ 96 h 309"/>
                <a:gd name="T96" fmla="*/ 312 w 393"/>
                <a:gd name="T97" fmla="*/ 101 h 309"/>
                <a:gd name="T98" fmla="*/ 304 w 393"/>
                <a:gd name="T99" fmla="*/ 139 h 309"/>
                <a:gd name="T100" fmla="*/ 321 w 393"/>
                <a:gd name="T101" fmla="*/ 157 h 309"/>
                <a:gd name="T102" fmla="*/ 349 w 393"/>
                <a:gd name="T103" fmla="*/ 174 h 309"/>
                <a:gd name="T104" fmla="*/ 359 w 393"/>
                <a:gd name="T105" fmla="*/ 200 h 309"/>
                <a:gd name="T106" fmla="*/ 375 w 393"/>
                <a:gd name="T107" fmla="*/ 218 h 309"/>
                <a:gd name="T108" fmla="*/ 384 w 393"/>
                <a:gd name="T109" fmla="*/ 223 h 309"/>
                <a:gd name="T110" fmla="*/ 389 w 393"/>
                <a:gd name="T111" fmla="*/ 227 h 309"/>
                <a:gd name="T112" fmla="*/ 393 w 393"/>
                <a:gd name="T113" fmla="*/ 245 h 309"/>
                <a:gd name="T114" fmla="*/ 388 w 393"/>
                <a:gd name="T115" fmla="*/ 25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309">
                  <a:moveTo>
                    <a:pt x="388" y="251"/>
                  </a:moveTo>
                  <a:cubicBezTo>
                    <a:pt x="385" y="253"/>
                    <a:pt x="380" y="254"/>
                    <a:pt x="377" y="256"/>
                  </a:cubicBezTo>
                  <a:cubicBezTo>
                    <a:pt x="371" y="260"/>
                    <a:pt x="369" y="269"/>
                    <a:pt x="367" y="275"/>
                  </a:cubicBezTo>
                  <a:cubicBezTo>
                    <a:pt x="365" y="284"/>
                    <a:pt x="364" y="291"/>
                    <a:pt x="364" y="300"/>
                  </a:cubicBezTo>
                  <a:cubicBezTo>
                    <a:pt x="364" y="302"/>
                    <a:pt x="364" y="304"/>
                    <a:pt x="364" y="306"/>
                  </a:cubicBezTo>
                  <a:cubicBezTo>
                    <a:pt x="362" y="306"/>
                    <a:pt x="362" y="306"/>
                    <a:pt x="362" y="306"/>
                  </a:cubicBezTo>
                  <a:cubicBezTo>
                    <a:pt x="362" y="306"/>
                    <a:pt x="360" y="306"/>
                    <a:pt x="359" y="307"/>
                  </a:cubicBezTo>
                  <a:cubicBezTo>
                    <a:pt x="349" y="309"/>
                    <a:pt x="343" y="308"/>
                    <a:pt x="333" y="304"/>
                  </a:cubicBezTo>
                  <a:cubicBezTo>
                    <a:pt x="319" y="299"/>
                    <a:pt x="331" y="295"/>
                    <a:pt x="334" y="285"/>
                  </a:cubicBezTo>
                  <a:cubicBezTo>
                    <a:pt x="335" y="282"/>
                    <a:pt x="334" y="275"/>
                    <a:pt x="331" y="274"/>
                  </a:cubicBezTo>
                  <a:cubicBezTo>
                    <a:pt x="327" y="272"/>
                    <a:pt x="323" y="275"/>
                    <a:pt x="320" y="276"/>
                  </a:cubicBezTo>
                  <a:cubicBezTo>
                    <a:pt x="311" y="277"/>
                    <a:pt x="302" y="277"/>
                    <a:pt x="293" y="278"/>
                  </a:cubicBezTo>
                  <a:cubicBezTo>
                    <a:pt x="271" y="279"/>
                    <a:pt x="248" y="281"/>
                    <a:pt x="226" y="283"/>
                  </a:cubicBezTo>
                  <a:cubicBezTo>
                    <a:pt x="214" y="284"/>
                    <a:pt x="202" y="287"/>
                    <a:pt x="189" y="287"/>
                  </a:cubicBezTo>
                  <a:cubicBezTo>
                    <a:pt x="182" y="287"/>
                    <a:pt x="179" y="288"/>
                    <a:pt x="172" y="290"/>
                  </a:cubicBezTo>
                  <a:cubicBezTo>
                    <a:pt x="163" y="293"/>
                    <a:pt x="152" y="294"/>
                    <a:pt x="142" y="295"/>
                  </a:cubicBezTo>
                  <a:cubicBezTo>
                    <a:pt x="132" y="296"/>
                    <a:pt x="123" y="299"/>
                    <a:pt x="113" y="300"/>
                  </a:cubicBezTo>
                  <a:cubicBezTo>
                    <a:pt x="104" y="300"/>
                    <a:pt x="94" y="299"/>
                    <a:pt x="85" y="301"/>
                  </a:cubicBezTo>
                  <a:cubicBezTo>
                    <a:pt x="83" y="301"/>
                    <a:pt x="83" y="301"/>
                    <a:pt x="83" y="301"/>
                  </a:cubicBezTo>
                  <a:cubicBezTo>
                    <a:pt x="82" y="288"/>
                    <a:pt x="78" y="276"/>
                    <a:pt x="77" y="264"/>
                  </a:cubicBezTo>
                  <a:cubicBezTo>
                    <a:pt x="77" y="262"/>
                    <a:pt x="77" y="260"/>
                    <a:pt x="77" y="258"/>
                  </a:cubicBezTo>
                  <a:cubicBezTo>
                    <a:pt x="77" y="238"/>
                    <a:pt x="76" y="219"/>
                    <a:pt x="74" y="200"/>
                  </a:cubicBezTo>
                  <a:cubicBezTo>
                    <a:pt x="72" y="184"/>
                    <a:pt x="70" y="167"/>
                    <a:pt x="69" y="151"/>
                  </a:cubicBezTo>
                  <a:cubicBezTo>
                    <a:pt x="68" y="136"/>
                    <a:pt x="70" y="121"/>
                    <a:pt x="58" y="109"/>
                  </a:cubicBezTo>
                  <a:cubicBezTo>
                    <a:pt x="53" y="105"/>
                    <a:pt x="45" y="103"/>
                    <a:pt x="42" y="96"/>
                  </a:cubicBezTo>
                  <a:cubicBezTo>
                    <a:pt x="38" y="90"/>
                    <a:pt x="44" y="79"/>
                    <a:pt x="41" y="72"/>
                  </a:cubicBezTo>
                  <a:cubicBezTo>
                    <a:pt x="37" y="62"/>
                    <a:pt x="23" y="59"/>
                    <a:pt x="14" y="52"/>
                  </a:cubicBezTo>
                  <a:cubicBezTo>
                    <a:pt x="13" y="51"/>
                    <a:pt x="12" y="50"/>
                    <a:pt x="11" y="49"/>
                  </a:cubicBezTo>
                  <a:cubicBezTo>
                    <a:pt x="3" y="41"/>
                    <a:pt x="1" y="31"/>
                    <a:pt x="0" y="20"/>
                  </a:cubicBezTo>
                  <a:cubicBezTo>
                    <a:pt x="0" y="20"/>
                    <a:pt x="0" y="20"/>
                    <a:pt x="0" y="20"/>
                  </a:cubicBezTo>
                  <a:cubicBezTo>
                    <a:pt x="0" y="19"/>
                    <a:pt x="4" y="20"/>
                    <a:pt x="5" y="19"/>
                  </a:cubicBezTo>
                  <a:cubicBezTo>
                    <a:pt x="11" y="18"/>
                    <a:pt x="17" y="17"/>
                    <a:pt x="23" y="17"/>
                  </a:cubicBezTo>
                  <a:cubicBezTo>
                    <a:pt x="30" y="16"/>
                    <a:pt x="37" y="16"/>
                    <a:pt x="44" y="15"/>
                  </a:cubicBezTo>
                  <a:cubicBezTo>
                    <a:pt x="50" y="15"/>
                    <a:pt x="56" y="15"/>
                    <a:pt x="62" y="15"/>
                  </a:cubicBezTo>
                  <a:cubicBezTo>
                    <a:pt x="66" y="15"/>
                    <a:pt x="71" y="14"/>
                    <a:pt x="75" y="14"/>
                  </a:cubicBezTo>
                  <a:cubicBezTo>
                    <a:pt x="87" y="14"/>
                    <a:pt x="99" y="14"/>
                    <a:pt x="111" y="13"/>
                  </a:cubicBezTo>
                  <a:cubicBezTo>
                    <a:pt x="124" y="12"/>
                    <a:pt x="137" y="10"/>
                    <a:pt x="149" y="8"/>
                  </a:cubicBezTo>
                  <a:cubicBezTo>
                    <a:pt x="154" y="6"/>
                    <a:pt x="159" y="6"/>
                    <a:pt x="164" y="5"/>
                  </a:cubicBezTo>
                  <a:cubicBezTo>
                    <a:pt x="169" y="5"/>
                    <a:pt x="175" y="4"/>
                    <a:pt x="180" y="3"/>
                  </a:cubicBezTo>
                  <a:cubicBezTo>
                    <a:pt x="188" y="2"/>
                    <a:pt x="194" y="0"/>
                    <a:pt x="201" y="0"/>
                  </a:cubicBezTo>
                  <a:cubicBezTo>
                    <a:pt x="211" y="1"/>
                    <a:pt x="221" y="13"/>
                    <a:pt x="229" y="9"/>
                  </a:cubicBezTo>
                  <a:cubicBezTo>
                    <a:pt x="230" y="9"/>
                    <a:pt x="230" y="9"/>
                    <a:pt x="230" y="9"/>
                  </a:cubicBezTo>
                  <a:cubicBezTo>
                    <a:pt x="231" y="17"/>
                    <a:pt x="229" y="26"/>
                    <a:pt x="233" y="33"/>
                  </a:cubicBezTo>
                  <a:cubicBezTo>
                    <a:pt x="236" y="40"/>
                    <a:pt x="241" y="47"/>
                    <a:pt x="246" y="52"/>
                  </a:cubicBezTo>
                  <a:cubicBezTo>
                    <a:pt x="253" y="58"/>
                    <a:pt x="262" y="61"/>
                    <a:pt x="269" y="66"/>
                  </a:cubicBezTo>
                  <a:cubicBezTo>
                    <a:pt x="275" y="71"/>
                    <a:pt x="277" y="81"/>
                    <a:pt x="279" y="88"/>
                  </a:cubicBezTo>
                  <a:cubicBezTo>
                    <a:pt x="281" y="93"/>
                    <a:pt x="286" y="104"/>
                    <a:pt x="295" y="101"/>
                  </a:cubicBezTo>
                  <a:cubicBezTo>
                    <a:pt x="298" y="100"/>
                    <a:pt x="299" y="96"/>
                    <a:pt x="303" y="96"/>
                  </a:cubicBezTo>
                  <a:cubicBezTo>
                    <a:pt x="307" y="95"/>
                    <a:pt x="311" y="97"/>
                    <a:pt x="312" y="101"/>
                  </a:cubicBezTo>
                  <a:cubicBezTo>
                    <a:pt x="316" y="114"/>
                    <a:pt x="296" y="125"/>
                    <a:pt x="304" y="139"/>
                  </a:cubicBezTo>
                  <a:cubicBezTo>
                    <a:pt x="307" y="145"/>
                    <a:pt x="315" y="153"/>
                    <a:pt x="321" y="157"/>
                  </a:cubicBezTo>
                  <a:cubicBezTo>
                    <a:pt x="330" y="161"/>
                    <a:pt x="343" y="165"/>
                    <a:pt x="349" y="174"/>
                  </a:cubicBezTo>
                  <a:cubicBezTo>
                    <a:pt x="355" y="182"/>
                    <a:pt x="355" y="192"/>
                    <a:pt x="359" y="200"/>
                  </a:cubicBezTo>
                  <a:cubicBezTo>
                    <a:pt x="362" y="208"/>
                    <a:pt x="368" y="214"/>
                    <a:pt x="375" y="218"/>
                  </a:cubicBezTo>
                  <a:cubicBezTo>
                    <a:pt x="378" y="221"/>
                    <a:pt x="382" y="221"/>
                    <a:pt x="384" y="223"/>
                  </a:cubicBezTo>
                  <a:cubicBezTo>
                    <a:pt x="386" y="224"/>
                    <a:pt x="388" y="225"/>
                    <a:pt x="389" y="227"/>
                  </a:cubicBezTo>
                  <a:cubicBezTo>
                    <a:pt x="392" y="232"/>
                    <a:pt x="393" y="239"/>
                    <a:pt x="393" y="245"/>
                  </a:cubicBezTo>
                  <a:cubicBezTo>
                    <a:pt x="392" y="248"/>
                    <a:pt x="391" y="250"/>
                    <a:pt x="388" y="251"/>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07">
              <a:extLst>
                <a:ext uri="{FF2B5EF4-FFF2-40B4-BE49-F238E27FC236}">
                  <a16:creationId xmlns:a16="http://schemas.microsoft.com/office/drawing/2014/main" id="{E6E5B48A-0E78-05F8-A4E3-A6417307B655}"/>
                </a:ext>
              </a:extLst>
            </p:cNvPr>
            <p:cNvSpPr>
              <a:spLocks/>
            </p:cNvSpPr>
            <p:nvPr/>
          </p:nvSpPr>
          <p:spPr bwMode="auto">
            <a:xfrm>
              <a:off x="2787" y="1798"/>
              <a:ext cx="435" cy="290"/>
            </a:xfrm>
            <a:custGeom>
              <a:avLst/>
              <a:gdLst>
                <a:gd name="T0" fmla="*/ 346 w 347"/>
                <a:gd name="T1" fmla="*/ 113 h 231"/>
                <a:gd name="T2" fmla="*/ 336 w 347"/>
                <a:gd name="T3" fmla="*/ 132 h 231"/>
                <a:gd name="T4" fmla="*/ 315 w 347"/>
                <a:gd name="T5" fmla="*/ 142 h 231"/>
                <a:gd name="T6" fmla="*/ 300 w 347"/>
                <a:gd name="T7" fmla="*/ 153 h 231"/>
                <a:gd name="T8" fmla="*/ 309 w 347"/>
                <a:gd name="T9" fmla="*/ 165 h 231"/>
                <a:gd name="T10" fmla="*/ 303 w 347"/>
                <a:gd name="T11" fmla="*/ 181 h 231"/>
                <a:gd name="T12" fmla="*/ 290 w 347"/>
                <a:gd name="T13" fmla="*/ 199 h 231"/>
                <a:gd name="T14" fmla="*/ 288 w 347"/>
                <a:gd name="T15" fmla="*/ 220 h 231"/>
                <a:gd name="T16" fmla="*/ 260 w 347"/>
                <a:gd name="T17" fmla="*/ 211 h 231"/>
                <a:gd name="T18" fmla="*/ 239 w 347"/>
                <a:gd name="T19" fmla="*/ 214 h 231"/>
                <a:gd name="T20" fmla="*/ 223 w 347"/>
                <a:gd name="T21" fmla="*/ 216 h 231"/>
                <a:gd name="T22" fmla="*/ 208 w 347"/>
                <a:gd name="T23" fmla="*/ 219 h 231"/>
                <a:gd name="T24" fmla="*/ 170 w 347"/>
                <a:gd name="T25" fmla="*/ 224 h 231"/>
                <a:gd name="T26" fmla="*/ 134 w 347"/>
                <a:gd name="T27" fmla="*/ 225 h 231"/>
                <a:gd name="T28" fmla="*/ 121 w 347"/>
                <a:gd name="T29" fmla="*/ 226 h 231"/>
                <a:gd name="T30" fmla="*/ 103 w 347"/>
                <a:gd name="T31" fmla="*/ 226 h 231"/>
                <a:gd name="T32" fmla="*/ 82 w 347"/>
                <a:gd name="T33" fmla="*/ 228 h 231"/>
                <a:gd name="T34" fmla="*/ 64 w 347"/>
                <a:gd name="T35" fmla="*/ 230 h 231"/>
                <a:gd name="T36" fmla="*/ 59 w 347"/>
                <a:gd name="T37" fmla="*/ 231 h 231"/>
                <a:gd name="T38" fmla="*/ 59 w 347"/>
                <a:gd name="T39" fmla="*/ 231 h 231"/>
                <a:gd name="T40" fmla="*/ 55 w 347"/>
                <a:gd name="T41" fmla="*/ 216 h 231"/>
                <a:gd name="T42" fmla="*/ 26 w 347"/>
                <a:gd name="T43" fmla="*/ 134 h 231"/>
                <a:gd name="T44" fmla="*/ 12 w 347"/>
                <a:gd name="T45" fmla="*/ 115 h 231"/>
                <a:gd name="T46" fmla="*/ 5 w 347"/>
                <a:gd name="T47" fmla="*/ 96 h 231"/>
                <a:gd name="T48" fmla="*/ 4 w 347"/>
                <a:gd name="T49" fmla="*/ 91 h 231"/>
                <a:gd name="T50" fmla="*/ 4 w 347"/>
                <a:gd name="T51" fmla="*/ 54 h 231"/>
                <a:gd name="T52" fmla="*/ 3 w 347"/>
                <a:gd name="T53" fmla="*/ 26 h 231"/>
                <a:gd name="T54" fmla="*/ 4 w 347"/>
                <a:gd name="T55" fmla="*/ 26 h 231"/>
                <a:gd name="T56" fmla="*/ 27 w 347"/>
                <a:gd name="T57" fmla="*/ 26 h 231"/>
                <a:gd name="T58" fmla="*/ 42 w 347"/>
                <a:gd name="T59" fmla="*/ 27 h 231"/>
                <a:gd name="T60" fmla="*/ 61 w 347"/>
                <a:gd name="T61" fmla="*/ 27 h 231"/>
                <a:gd name="T62" fmla="*/ 77 w 347"/>
                <a:gd name="T63" fmla="*/ 24 h 231"/>
                <a:gd name="T64" fmla="*/ 97 w 347"/>
                <a:gd name="T65" fmla="*/ 22 h 231"/>
                <a:gd name="T66" fmla="*/ 122 w 347"/>
                <a:gd name="T67" fmla="*/ 21 h 231"/>
                <a:gd name="T68" fmla="*/ 162 w 347"/>
                <a:gd name="T69" fmla="*/ 18 h 231"/>
                <a:gd name="T70" fmla="*/ 206 w 347"/>
                <a:gd name="T71" fmla="*/ 11 h 231"/>
                <a:gd name="T72" fmla="*/ 241 w 347"/>
                <a:gd name="T73" fmla="*/ 2 h 231"/>
                <a:gd name="T74" fmla="*/ 260 w 347"/>
                <a:gd name="T75" fmla="*/ 0 h 231"/>
                <a:gd name="T76" fmla="*/ 276 w 347"/>
                <a:gd name="T77" fmla="*/ 0 h 231"/>
                <a:gd name="T78" fmla="*/ 276 w 347"/>
                <a:gd name="T79" fmla="*/ 0 h 231"/>
                <a:gd name="T80" fmla="*/ 279 w 347"/>
                <a:gd name="T81" fmla="*/ 8 h 231"/>
                <a:gd name="T82" fmla="*/ 281 w 347"/>
                <a:gd name="T83" fmla="*/ 26 h 231"/>
                <a:gd name="T84" fmla="*/ 281 w 347"/>
                <a:gd name="T85" fmla="*/ 46 h 231"/>
                <a:gd name="T86" fmla="*/ 302 w 347"/>
                <a:gd name="T87" fmla="*/ 56 h 231"/>
                <a:gd name="T88" fmla="*/ 316 w 347"/>
                <a:gd name="T89" fmla="*/ 66 h 231"/>
                <a:gd name="T90" fmla="*/ 322 w 347"/>
                <a:gd name="T91" fmla="*/ 74 h 231"/>
                <a:gd name="T92" fmla="*/ 337 w 347"/>
                <a:gd name="T93" fmla="*/ 90 h 231"/>
                <a:gd name="T94" fmla="*/ 346 w 347"/>
                <a:gd name="T95" fmla="*/ 1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7" h="231">
                  <a:moveTo>
                    <a:pt x="346" y="113"/>
                  </a:moveTo>
                  <a:cubicBezTo>
                    <a:pt x="347" y="123"/>
                    <a:pt x="343" y="127"/>
                    <a:pt x="336" y="132"/>
                  </a:cubicBezTo>
                  <a:cubicBezTo>
                    <a:pt x="329" y="137"/>
                    <a:pt x="323" y="140"/>
                    <a:pt x="315" y="142"/>
                  </a:cubicBezTo>
                  <a:cubicBezTo>
                    <a:pt x="309" y="142"/>
                    <a:pt x="294" y="143"/>
                    <a:pt x="300" y="153"/>
                  </a:cubicBezTo>
                  <a:cubicBezTo>
                    <a:pt x="302" y="157"/>
                    <a:pt x="308" y="159"/>
                    <a:pt x="309" y="165"/>
                  </a:cubicBezTo>
                  <a:cubicBezTo>
                    <a:pt x="311" y="171"/>
                    <a:pt x="305" y="175"/>
                    <a:pt x="303" y="181"/>
                  </a:cubicBezTo>
                  <a:cubicBezTo>
                    <a:pt x="299" y="188"/>
                    <a:pt x="296" y="193"/>
                    <a:pt x="290" y="199"/>
                  </a:cubicBezTo>
                  <a:cubicBezTo>
                    <a:pt x="284" y="206"/>
                    <a:pt x="287" y="212"/>
                    <a:pt x="288" y="220"/>
                  </a:cubicBezTo>
                  <a:cubicBezTo>
                    <a:pt x="280" y="224"/>
                    <a:pt x="270" y="212"/>
                    <a:pt x="260" y="211"/>
                  </a:cubicBezTo>
                  <a:cubicBezTo>
                    <a:pt x="253" y="211"/>
                    <a:pt x="247" y="213"/>
                    <a:pt x="239" y="214"/>
                  </a:cubicBezTo>
                  <a:cubicBezTo>
                    <a:pt x="234" y="215"/>
                    <a:pt x="228" y="216"/>
                    <a:pt x="223" y="216"/>
                  </a:cubicBezTo>
                  <a:cubicBezTo>
                    <a:pt x="218" y="217"/>
                    <a:pt x="213" y="217"/>
                    <a:pt x="208" y="219"/>
                  </a:cubicBezTo>
                  <a:cubicBezTo>
                    <a:pt x="196" y="221"/>
                    <a:pt x="183" y="223"/>
                    <a:pt x="170" y="224"/>
                  </a:cubicBezTo>
                  <a:cubicBezTo>
                    <a:pt x="158" y="225"/>
                    <a:pt x="146" y="225"/>
                    <a:pt x="134" y="225"/>
                  </a:cubicBezTo>
                  <a:cubicBezTo>
                    <a:pt x="130" y="225"/>
                    <a:pt x="125" y="226"/>
                    <a:pt x="121" y="226"/>
                  </a:cubicBezTo>
                  <a:cubicBezTo>
                    <a:pt x="115" y="226"/>
                    <a:pt x="109" y="226"/>
                    <a:pt x="103" y="226"/>
                  </a:cubicBezTo>
                  <a:cubicBezTo>
                    <a:pt x="96" y="227"/>
                    <a:pt x="89" y="227"/>
                    <a:pt x="82" y="228"/>
                  </a:cubicBezTo>
                  <a:cubicBezTo>
                    <a:pt x="76" y="228"/>
                    <a:pt x="70" y="229"/>
                    <a:pt x="64" y="230"/>
                  </a:cubicBezTo>
                  <a:cubicBezTo>
                    <a:pt x="63" y="231"/>
                    <a:pt x="59" y="230"/>
                    <a:pt x="59" y="231"/>
                  </a:cubicBezTo>
                  <a:cubicBezTo>
                    <a:pt x="59" y="231"/>
                    <a:pt x="59" y="231"/>
                    <a:pt x="59" y="231"/>
                  </a:cubicBezTo>
                  <a:cubicBezTo>
                    <a:pt x="58" y="226"/>
                    <a:pt x="57" y="221"/>
                    <a:pt x="55" y="216"/>
                  </a:cubicBezTo>
                  <a:cubicBezTo>
                    <a:pt x="46" y="190"/>
                    <a:pt x="43" y="158"/>
                    <a:pt x="26" y="134"/>
                  </a:cubicBezTo>
                  <a:cubicBezTo>
                    <a:pt x="21" y="128"/>
                    <a:pt x="15" y="123"/>
                    <a:pt x="12" y="115"/>
                  </a:cubicBezTo>
                  <a:cubicBezTo>
                    <a:pt x="10" y="109"/>
                    <a:pt x="8" y="102"/>
                    <a:pt x="5" y="96"/>
                  </a:cubicBezTo>
                  <a:cubicBezTo>
                    <a:pt x="5" y="95"/>
                    <a:pt x="4" y="93"/>
                    <a:pt x="4" y="91"/>
                  </a:cubicBezTo>
                  <a:cubicBezTo>
                    <a:pt x="0" y="78"/>
                    <a:pt x="5" y="68"/>
                    <a:pt x="4" y="54"/>
                  </a:cubicBezTo>
                  <a:cubicBezTo>
                    <a:pt x="3" y="45"/>
                    <a:pt x="3" y="35"/>
                    <a:pt x="3" y="26"/>
                  </a:cubicBezTo>
                  <a:cubicBezTo>
                    <a:pt x="4" y="26"/>
                    <a:pt x="4" y="26"/>
                    <a:pt x="4" y="26"/>
                  </a:cubicBezTo>
                  <a:cubicBezTo>
                    <a:pt x="12" y="27"/>
                    <a:pt x="20" y="26"/>
                    <a:pt x="27" y="26"/>
                  </a:cubicBezTo>
                  <a:cubicBezTo>
                    <a:pt x="32" y="26"/>
                    <a:pt x="37" y="27"/>
                    <a:pt x="42" y="27"/>
                  </a:cubicBezTo>
                  <a:cubicBezTo>
                    <a:pt x="48" y="27"/>
                    <a:pt x="55" y="27"/>
                    <a:pt x="61" y="27"/>
                  </a:cubicBezTo>
                  <a:cubicBezTo>
                    <a:pt x="66" y="26"/>
                    <a:pt x="72" y="25"/>
                    <a:pt x="77" y="24"/>
                  </a:cubicBezTo>
                  <a:cubicBezTo>
                    <a:pt x="83" y="23"/>
                    <a:pt x="90" y="23"/>
                    <a:pt x="97" y="22"/>
                  </a:cubicBezTo>
                  <a:cubicBezTo>
                    <a:pt x="105" y="21"/>
                    <a:pt x="113" y="22"/>
                    <a:pt x="122" y="21"/>
                  </a:cubicBezTo>
                  <a:cubicBezTo>
                    <a:pt x="135" y="19"/>
                    <a:pt x="148" y="19"/>
                    <a:pt x="162" y="18"/>
                  </a:cubicBezTo>
                  <a:cubicBezTo>
                    <a:pt x="176" y="16"/>
                    <a:pt x="192" y="15"/>
                    <a:pt x="206" y="11"/>
                  </a:cubicBezTo>
                  <a:cubicBezTo>
                    <a:pt x="218" y="8"/>
                    <a:pt x="229" y="5"/>
                    <a:pt x="241" y="2"/>
                  </a:cubicBezTo>
                  <a:cubicBezTo>
                    <a:pt x="247" y="1"/>
                    <a:pt x="253" y="0"/>
                    <a:pt x="260" y="0"/>
                  </a:cubicBezTo>
                  <a:cubicBezTo>
                    <a:pt x="265" y="0"/>
                    <a:pt x="270" y="0"/>
                    <a:pt x="276" y="0"/>
                  </a:cubicBezTo>
                  <a:cubicBezTo>
                    <a:pt x="276" y="0"/>
                    <a:pt x="276" y="0"/>
                    <a:pt x="276" y="0"/>
                  </a:cubicBezTo>
                  <a:cubicBezTo>
                    <a:pt x="277" y="2"/>
                    <a:pt x="278" y="5"/>
                    <a:pt x="279" y="8"/>
                  </a:cubicBezTo>
                  <a:cubicBezTo>
                    <a:pt x="280" y="13"/>
                    <a:pt x="281" y="20"/>
                    <a:pt x="281" y="26"/>
                  </a:cubicBezTo>
                  <a:cubicBezTo>
                    <a:pt x="281" y="33"/>
                    <a:pt x="277" y="39"/>
                    <a:pt x="281" y="46"/>
                  </a:cubicBezTo>
                  <a:cubicBezTo>
                    <a:pt x="286" y="56"/>
                    <a:pt x="292" y="54"/>
                    <a:pt x="302" y="56"/>
                  </a:cubicBezTo>
                  <a:cubicBezTo>
                    <a:pt x="307" y="57"/>
                    <a:pt x="312" y="62"/>
                    <a:pt x="316" y="66"/>
                  </a:cubicBezTo>
                  <a:cubicBezTo>
                    <a:pt x="318" y="69"/>
                    <a:pt x="320" y="71"/>
                    <a:pt x="322" y="74"/>
                  </a:cubicBezTo>
                  <a:cubicBezTo>
                    <a:pt x="327" y="80"/>
                    <a:pt x="332" y="85"/>
                    <a:pt x="337" y="90"/>
                  </a:cubicBezTo>
                  <a:cubicBezTo>
                    <a:pt x="342" y="97"/>
                    <a:pt x="346" y="105"/>
                    <a:pt x="346" y="113"/>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108">
              <a:extLst>
                <a:ext uri="{FF2B5EF4-FFF2-40B4-BE49-F238E27FC236}">
                  <a16:creationId xmlns:a16="http://schemas.microsoft.com/office/drawing/2014/main" id="{5374CEE7-5FD4-385B-1D72-223EE48421B8}"/>
                </a:ext>
              </a:extLst>
            </p:cNvPr>
            <p:cNvSpPr>
              <a:spLocks/>
            </p:cNvSpPr>
            <p:nvPr/>
          </p:nvSpPr>
          <p:spPr bwMode="auto">
            <a:xfrm>
              <a:off x="2704" y="1344"/>
              <a:ext cx="476" cy="488"/>
            </a:xfrm>
            <a:custGeom>
              <a:avLst/>
              <a:gdLst>
                <a:gd name="T0" fmla="*/ 366 w 379"/>
                <a:gd name="T1" fmla="*/ 50 h 389"/>
                <a:gd name="T2" fmla="*/ 330 w 379"/>
                <a:gd name="T3" fmla="*/ 73 h 389"/>
                <a:gd name="T4" fmla="*/ 307 w 379"/>
                <a:gd name="T5" fmla="*/ 89 h 389"/>
                <a:gd name="T6" fmla="*/ 292 w 379"/>
                <a:gd name="T7" fmla="*/ 118 h 389"/>
                <a:gd name="T8" fmla="*/ 269 w 379"/>
                <a:gd name="T9" fmla="*/ 134 h 389"/>
                <a:gd name="T10" fmla="*/ 253 w 379"/>
                <a:gd name="T11" fmla="*/ 170 h 389"/>
                <a:gd name="T12" fmla="*/ 238 w 379"/>
                <a:gd name="T13" fmla="*/ 209 h 389"/>
                <a:gd name="T14" fmla="*/ 247 w 379"/>
                <a:gd name="T15" fmla="*/ 252 h 389"/>
                <a:gd name="T16" fmla="*/ 264 w 379"/>
                <a:gd name="T17" fmla="*/ 288 h 389"/>
                <a:gd name="T18" fmla="*/ 287 w 379"/>
                <a:gd name="T19" fmla="*/ 300 h 389"/>
                <a:gd name="T20" fmla="*/ 304 w 379"/>
                <a:gd name="T21" fmla="*/ 315 h 389"/>
                <a:gd name="T22" fmla="*/ 338 w 379"/>
                <a:gd name="T23" fmla="*/ 351 h 389"/>
                <a:gd name="T24" fmla="*/ 342 w 379"/>
                <a:gd name="T25" fmla="*/ 362 h 389"/>
                <a:gd name="T26" fmla="*/ 307 w 379"/>
                <a:gd name="T27" fmla="*/ 364 h 389"/>
                <a:gd name="T28" fmla="*/ 228 w 379"/>
                <a:gd name="T29" fmla="*/ 380 h 389"/>
                <a:gd name="T30" fmla="*/ 163 w 379"/>
                <a:gd name="T31" fmla="*/ 384 h 389"/>
                <a:gd name="T32" fmla="*/ 127 w 379"/>
                <a:gd name="T33" fmla="*/ 389 h 389"/>
                <a:gd name="T34" fmla="*/ 93 w 379"/>
                <a:gd name="T35" fmla="*/ 388 h 389"/>
                <a:gd name="T36" fmla="*/ 69 w 379"/>
                <a:gd name="T37" fmla="*/ 388 h 389"/>
                <a:gd name="T38" fmla="*/ 61 w 379"/>
                <a:gd name="T39" fmla="*/ 272 h 389"/>
                <a:gd name="T40" fmla="*/ 48 w 379"/>
                <a:gd name="T41" fmla="*/ 219 h 389"/>
                <a:gd name="T42" fmla="*/ 44 w 379"/>
                <a:gd name="T43" fmla="*/ 167 h 389"/>
                <a:gd name="T44" fmla="*/ 19 w 379"/>
                <a:gd name="T45" fmla="*/ 83 h 389"/>
                <a:gd name="T46" fmla="*/ 7 w 379"/>
                <a:gd name="T47" fmla="*/ 6 h 389"/>
                <a:gd name="T48" fmla="*/ 66 w 379"/>
                <a:gd name="T49" fmla="*/ 1 h 389"/>
                <a:gd name="T50" fmla="*/ 95 w 379"/>
                <a:gd name="T51" fmla="*/ 5 h 389"/>
                <a:gd name="T52" fmla="*/ 124 w 379"/>
                <a:gd name="T53" fmla="*/ 8 h 389"/>
                <a:gd name="T54" fmla="*/ 151 w 379"/>
                <a:gd name="T55" fmla="*/ 13 h 389"/>
                <a:gd name="T56" fmla="*/ 188 w 379"/>
                <a:gd name="T57" fmla="*/ 20 h 389"/>
                <a:gd name="T58" fmla="*/ 204 w 379"/>
                <a:gd name="T59" fmla="*/ 20 h 389"/>
                <a:gd name="T60" fmla="*/ 226 w 379"/>
                <a:gd name="T61" fmla="*/ 22 h 389"/>
                <a:gd name="T62" fmla="*/ 272 w 379"/>
                <a:gd name="T63" fmla="*/ 37 h 389"/>
                <a:gd name="T64" fmla="*/ 301 w 379"/>
                <a:gd name="T65" fmla="*/ 35 h 389"/>
                <a:gd name="T66" fmla="*/ 330 w 379"/>
                <a:gd name="T67" fmla="*/ 39 h 389"/>
                <a:gd name="T68" fmla="*/ 365 w 379"/>
                <a:gd name="T69" fmla="*/ 3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9" h="389">
                  <a:moveTo>
                    <a:pt x="374" y="39"/>
                  </a:moveTo>
                  <a:cubicBezTo>
                    <a:pt x="379" y="42"/>
                    <a:pt x="369" y="48"/>
                    <a:pt x="366" y="50"/>
                  </a:cubicBezTo>
                  <a:cubicBezTo>
                    <a:pt x="361" y="53"/>
                    <a:pt x="356" y="56"/>
                    <a:pt x="351" y="59"/>
                  </a:cubicBezTo>
                  <a:cubicBezTo>
                    <a:pt x="343" y="63"/>
                    <a:pt x="337" y="68"/>
                    <a:pt x="330" y="73"/>
                  </a:cubicBezTo>
                  <a:cubicBezTo>
                    <a:pt x="326" y="76"/>
                    <a:pt x="322" y="79"/>
                    <a:pt x="318" y="81"/>
                  </a:cubicBezTo>
                  <a:cubicBezTo>
                    <a:pt x="315" y="84"/>
                    <a:pt x="310" y="86"/>
                    <a:pt x="307" y="89"/>
                  </a:cubicBezTo>
                  <a:cubicBezTo>
                    <a:pt x="303" y="92"/>
                    <a:pt x="303" y="96"/>
                    <a:pt x="301" y="101"/>
                  </a:cubicBezTo>
                  <a:cubicBezTo>
                    <a:pt x="300" y="107"/>
                    <a:pt x="297" y="113"/>
                    <a:pt x="292" y="118"/>
                  </a:cubicBezTo>
                  <a:cubicBezTo>
                    <a:pt x="288" y="121"/>
                    <a:pt x="284" y="123"/>
                    <a:pt x="280" y="125"/>
                  </a:cubicBezTo>
                  <a:cubicBezTo>
                    <a:pt x="277" y="127"/>
                    <a:pt x="270" y="130"/>
                    <a:pt x="269" y="134"/>
                  </a:cubicBezTo>
                  <a:cubicBezTo>
                    <a:pt x="265" y="136"/>
                    <a:pt x="261" y="140"/>
                    <a:pt x="258" y="143"/>
                  </a:cubicBezTo>
                  <a:cubicBezTo>
                    <a:pt x="252" y="150"/>
                    <a:pt x="251" y="162"/>
                    <a:pt x="253" y="170"/>
                  </a:cubicBezTo>
                  <a:cubicBezTo>
                    <a:pt x="255" y="178"/>
                    <a:pt x="259" y="187"/>
                    <a:pt x="252" y="193"/>
                  </a:cubicBezTo>
                  <a:cubicBezTo>
                    <a:pt x="246" y="199"/>
                    <a:pt x="242" y="202"/>
                    <a:pt x="238" y="209"/>
                  </a:cubicBezTo>
                  <a:cubicBezTo>
                    <a:pt x="232" y="219"/>
                    <a:pt x="238" y="223"/>
                    <a:pt x="245" y="230"/>
                  </a:cubicBezTo>
                  <a:cubicBezTo>
                    <a:pt x="251" y="236"/>
                    <a:pt x="251" y="245"/>
                    <a:pt x="247" y="252"/>
                  </a:cubicBezTo>
                  <a:cubicBezTo>
                    <a:pt x="243" y="261"/>
                    <a:pt x="243" y="268"/>
                    <a:pt x="245" y="278"/>
                  </a:cubicBezTo>
                  <a:cubicBezTo>
                    <a:pt x="246" y="288"/>
                    <a:pt x="255" y="287"/>
                    <a:pt x="264" y="288"/>
                  </a:cubicBezTo>
                  <a:cubicBezTo>
                    <a:pt x="268" y="289"/>
                    <a:pt x="273" y="289"/>
                    <a:pt x="277" y="290"/>
                  </a:cubicBezTo>
                  <a:cubicBezTo>
                    <a:pt x="282" y="292"/>
                    <a:pt x="284" y="295"/>
                    <a:pt x="287" y="300"/>
                  </a:cubicBezTo>
                  <a:cubicBezTo>
                    <a:pt x="289" y="303"/>
                    <a:pt x="292" y="304"/>
                    <a:pt x="295" y="306"/>
                  </a:cubicBezTo>
                  <a:cubicBezTo>
                    <a:pt x="298" y="309"/>
                    <a:pt x="300" y="313"/>
                    <a:pt x="304" y="315"/>
                  </a:cubicBezTo>
                  <a:cubicBezTo>
                    <a:pt x="312" y="321"/>
                    <a:pt x="322" y="320"/>
                    <a:pt x="328" y="328"/>
                  </a:cubicBezTo>
                  <a:cubicBezTo>
                    <a:pt x="334" y="335"/>
                    <a:pt x="335" y="343"/>
                    <a:pt x="338" y="351"/>
                  </a:cubicBezTo>
                  <a:cubicBezTo>
                    <a:pt x="339" y="354"/>
                    <a:pt x="341" y="358"/>
                    <a:pt x="342" y="362"/>
                  </a:cubicBezTo>
                  <a:cubicBezTo>
                    <a:pt x="342" y="362"/>
                    <a:pt x="342" y="362"/>
                    <a:pt x="342" y="362"/>
                  </a:cubicBezTo>
                  <a:cubicBezTo>
                    <a:pt x="336" y="362"/>
                    <a:pt x="331" y="362"/>
                    <a:pt x="326" y="362"/>
                  </a:cubicBezTo>
                  <a:cubicBezTo>
                    <a:pt x="319" y="362"/>
                    <a:pt x="313" y="363"/>
                    <a:pt x="307" y="364"/>
                  </a:cubicBezTo>
                  <a:cubicBezTo>
                    <a:pt x="295" y="367"/>
                    <a:pt x="284" y="370"/>
                    <a:pt x="272" y="373"/>
                  </a:cubicBezTo>
                  <a:cubicBezTo>
                    <a:pt x="258" y="377"/>
                    <a:pt x="242" y="378"/>
                    <a:pt x="228" y="380"/>
                  </a:cubicBezTo>
                  <a:cubicBezTo>
                    <a:pt x="214" y="381"/>
                    <a:pt x="201" y="381"/>
                    <a:pt x="188" y="383"/>
                  </a:cubicBezTo>
                  <a:cubicBezTo>
                    <a:pt x="179" y="384"/>
                    <a:pt x="171" y="383"/>
                    <a:pt x="163" y="384"/>
                  </a:cubicBezTo>
                  <a:cubicBezTo>
                    <a:pt x="156" y="385"/>
                    <a:pt x="149" y="385"/>
                    <a:pt x="143" y="386"/>
                  </a:cubicBezTo>
                  <a:cubicBezTo>
                    <a:pt x="138" y="387"/>
                    <a:pt x="132" y="388"/>
                    <a:pt x="127" y="389"/>
                  </a:cubicBezTo>
                  <a:cubicBezTo>
                    <a:pt x="121" y="389"/>
                    <a:pt x="114" y="389"/>
                    <a:pt x="108" y="389"/>
                  </a:cubicBezTo>
                  <a:cubicBezTo>
                    <a:pt x="103" y="389"/>
                    <a:pt x="98" y="388"/>
                    <a:pt x="93" y="388"/>
                  </a:cubicBezTo>
                  <a:cubicBezTo>
                    <a:pt x="86" y="388"/>
                    <a:pt x="78" y="389"/>
                    <a:pt x="70" y="388"/>
                  </a:cubicBezTo>
                  <a:cubicBezTo>
                    <a:pt x="69" y="388"/>
                    <a:pt x="69" y="388"/>
                    <a:pt x="69" y="388"/>
                  </a:cubicBezTo>
                  <a:cubicBezTo>
                    <a:pt x="69" y="365"/>
                    <a:pt x="69" y="342"/>
                    <a:pt x="67" y="319"/>
                  </a:cubicBezTo>
                  <a:cubicBezTo>
                    <a:pt x="66" y="304"/>
                    <a:pt x="64" y="287"/>
                    <a:pt x="61" y="272"/>
                  </a:cubicBezTo>
                  <a:cubicBezTo>
                    <a:pt x="59" y="261"/>
                    <a:pt x="48" y="256"/>
                    <a:pt x="44" y="246"/>
                  </a:cubicBezTo>
                  <a:cubicBezTo>
                    <a:pt x="40" y="236"/>
                    <a:pt x="46" y="228"/>
                    <a:pt x="48" y="219"/>
                  </a:cubicBezTo>
                  <a:cubicBezTo>
                    <a:pt x="49" y="218"/>
                    <a:pt x="49" y="216"/>
                    <a:pt x="49" y="214"/>
                  </a:cubicBezTo>
                  <a:cubicBezTo>
                    <a:pt x="51" y="200"/>
                    <a:pt x="47" y="181"/>
                    <a:pt x="44" y="167"/>
                  </a:cubicBezTo>
                  <a:cubicBezTo>
                    <a:pt x="40" y="151"/>
                    <a:pt x="38" y="135"/>
                    <a:pt x="36" y="118"/>
                  </a:cubicBezTo>
                  <a:cubicBezTo>
                    <a:pt x="34" y="103"/>
                    <a:pt x="30" y="94"/>
                    <a:pt x="19" y="83"/>
                  </a:cubicBezTo>
                  <a:cubicBezTo>
                    <a:pt x="0" y="66"/>
                    <a:pt x="18" y="35"/>
                    <a:pt x="10" y="13"/>
                  </a:cubicBezTo>
                  <a:cubicBezTo>
                    <a:pt x="9" y="11"/>
                    <a:pt x="8" y="9"/>
                    <a:pt x="7" y="6"/>
                  </a:cubicBezTo>
                  <a:cubicBezTo>
                    <a:pt x="14" y="5"/>
                    <a:pt x="21" y="4"/>
                    <a:pt x="28" y="3"/>
                  </a:cubicBezTo>
                  <a:cubicBezTo>
                    <a:pt x="40" y="2"/>
                    <a:pt x="54" y="0"/>
                    <a:pt x="66" y="1"/>
                  </a:cubicBezTo>
                  <a:cubicBezTo>
                    <a:pt x="70" y="1"/>
                    <a:pt x="74" y="3"/>
                    <a:pt x="78" y="3"/>
                  </a:cubicBezTo>
                  <a:cubicBezTo>
                    <a:pt x="84" y="3"/>
                    <a:pt x="89" y="3"/>
                    <a:pt x="95" y="5"/>
                  </a:cubicBezTo>
                  <a:cubicBezTo>
                    <a:pt x="99" y="7"/>
                    <a:pt x="103" y="7"/>
                    <a:pt x="107" y="8"/>
                  </a:cubicBezTo>
                  <a:cubicBezTo>
                    <a:pt x="113" y="9"/>
                    <a:pt x="118" y="8"/>
                    <a:pt x="124" y="8"/>
                  </a:cubicBezTo>
                  <a:cubicBezTo>
                    <a:pt x="127" y="8"/>
                    <a:pt x="127" y="10"/>
                    <a:pt x="129" y="11"/>
                  </a:cubicBezTo>
                  <a:cubicBezTo>
                    <a:pt x="134" y="15"/>
                    <a:pt x="145" y="13"/>
                    <a:pt x="151" y="13"/>
                  </a:cubicBezTo>
                  <a:cubicBezTo>
                    <a:pt x="158" y="15"/>
                    <a:pt x="165" y="17"/>
                    <a:pt x="172" y="18"/>
                  </a:cubicBezTo>
                  <a:cubicBezTo>
                    <a:pt x="177" y="19"/>
                    <a:pt x="183" y="18"/>
                    <a:pt x="188" y="20"/>
                  </a:cubicBezTo>
                  <a:cubicBezTo>
                    <a:pt x="191" y="21"/>
                    <a:pt x="193" y="22"/>
                    <a:pt x="196" y="22"/>
                  </a:cubicBezTo>
                  <a:cubicBezTo>
                    <a:pt x="200" y="22"/>
                    <a:pt x="201" y="21"/>
                    <a:pt x="204" y="20"/>
                  </a:cubicBezTo>
                  <a:cubicBezTo>
                    <a:pt x="207" y="18"/>
                    <a:pt x="209" y="19"/>
                    <a:pt x="212" y="19"/>
                  </a:cubicBezTo>
                  <a:cubicBezTo>
                    <a:pt x="217" y="20"/>
                    <a:pt x="222" y="20"/>
                    <a:pt x="226" y="22"/>
                  </a:cubicBezTo>
                  <a:cubicBezTo>
                    <a:pt x="231" y="24"/>
                    <a:pt x="234" y="29"/>
                    <a:pt x="239" y="30"/>
                  </a:cubicBezTo>
                  <a:cubicBezTo>
                    <a:pt x="250" y="31"/>
                    <a:pt x="262" y="32"/>
                    <a:pt x="272" y="37"/>
                  </a:cubicBezTo>
                  <a:cubicBezTo>
                    <a:pt x="277" y="40"/>
                    <a:pt x="281" y="43"/>
                    <a:pt x="287" y="43"/>
                  </a:cubicBezTo>
                  <a:cubicBezTo>
                    <a:pt x="294" y="44"/>
                    <a:pt x="296" y="39"/>
                    <a:pt x="301" y="35"/>
                  </a:cubicBezTo>
                  <a:cubicBezTo>
                    <a:pt x="306" y="31"/>
                    <a:pt x="309" y="35"/>
                    <a:pt x="313" y="38"/>
                  </a:cubicBezTo>
                  <a:cubicBezTo>
                    <a:pt x="318" y="42"/>
                    <a:pt x="325" y="39"/>
                    <a:pt x="330" y="39"/>
                  </a:cubicBezTo>
                  <a:cubicBezTo>
                    <a:pt x="338" y="39"/>
                    <a:pt x="345" y="40"/>
                    <a:pt x="352" y="40"/>
                  </a:cubicBezTo>
                  <a:cubicBezTo>
                    <a:pt x="356" y="40"/>
                    <a:pt x="361" y="40"/>
                    <a:pt x="365" y="39"/>
                  </a:cubicBezTo>
                  <a:cubicBezTo>
                    <a:pt x="368" y="39"/>
                    <a:pt x="371" y="38"/>
                    <a:pt x="374" y="39"/>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109">
              <a:extLst>
                <a:ext uri="{FF2B5EF4-FFF2-40B4-BE49-F238E27FC236}">
                  <a16:creationId xmlns:a16="http://schemas.microsoft.com/office/drawing/2014/main" id="{C1138540-9A0E-52CE-D826-D1E1E4A36875}"/>
                </a:ext>
              </a:extLst>
            </p:cNvPr>
            <p:cNvSpPr>
              <a:spLocks/>
            </p:cNvSpPr>
            <p:nvPr/>
          </p:nvSpPr>
          <p:spPr bwMode="auto">
            <a:xfrm>
              <a:off x="2061" y="2458"/>
              <a:ext cx="1020" cy="961"/>
            </a:xfrm>
            <a:custGeom>
              <a:avLst/>
              <a:gdLst>
                <a:gd name="T0" fmla="*/ 799 w 813"/>
                <a:gd name="T1" fmla="*/ 411 h 767"/>
                <a:gd name="T2" fmla="*/ 803 w 813"/>
                <a:gd name="T3" fmla="*/ 475 h 767"/>
                <a:gd name="T4" fmla="*/ 763 w 813"/>
                <a:gd name="T5" fmla="*/ 490 h 767"/>
                <a:gd name="T6" fmla="*/ 742 w 813"/>
                <a:gd name="T7" fmla="*/ 479 h 767"/>
                <a:gd name="T8" fmla="*/ 743 w 813"/>
                <a:gd name="T9" fmla="*/ 468 h 767"/>
                <a:gd name="T10" fmla="*/ 728 w 813"/>
                <a:gd name="T11" fmla="*/ 476 h 767"/>
                <a:gd name="T12" fmla="*/ 729 w 813"/>
                <a:gd name="T13" fmla="*/ 503 h 767"/>
                <a:gd name="T14" fmla="*/ 703 w 813"/>
                <a:gd name="T15" fmla="*/ 535 h 767"/>
                <a:gd name="T16" fmla="*/ 649 w 813"/>
                <a:gd name="T17" fmla="*/ 555 h 767"/>
                <a:gd name="T18" fmla="*/ 636 w 813"/>
                <a:gd name="T19" fmla="*/ 565 h 767"/>
                <a:gd name="T20" fmla="*/ 615 w 813"/>
                <a:gd name="T21" fmla="*/ 574 h 767"/>
                <a:gd name="T22" fmla="*/ 598 w 813"/>
                <a:gd name="T23" fmla="*/ 595 h 767"/>
                <a:gd name="T24" fmla="*/ 586 w 813"/>
                <a:gd name="T25" fmla="*/ 607 h 767"/>
                <a:gd name="T26" fmla="*/ 572 w 813"/>
                <a:gd name="T27" fmla="*/ 620 h 767"/>
                <a:gd name="T28" fmla="*/ 579 w 813"/>
                <a:gd name="T29" fmla="*/ 643 h 767"/>
                <a:gd name="T30" fmla="*/ 557 w 813"/>
                <a:gd name="T31" fmla="*/ 658 h 767"/>
                <a:gd name="T32" fmla="*/ 574 w 813"/>
                <a:gd name="T33" fmla="*/ 678 h 767"/>
                <a:gd name="T34" fmla="*/ 576 w 813"/>
                <a:gd name="T35" fmla="*/ 705 h 767"/>
                <a:gd name="T36" fmla="*/ 586 w 813"/>
                <a:gd name="T37" fmla="*/ 738 h 767"/>
                <a:gd name="T38" fmla="*/ 599 w 813"/>
                <a:gd name="T39" fmla="*/ 759 h 767"/>
                <a:gd name="T40" fmla="*/ 533 w 813"/>
                <a:gd name="T41" fmla="*/ 752 h 767"/>
                <a:gd name="T42" fmla="*/ 463 w 813"/>
                <a:gd name="T43" fmla="*/ 707 h 767"/>
                <a:gd name="T44" fmla="*/ 446 w 813"/>
                <a:gd name="T45" fmla="*/ 674 h 767"/>
                <a:gd name="T46" fmla="*/ 423 w 813"/>
                <a:gd name="T47" fmla="*/ 631 h 767"/>
                <a:gd name="T48" fmla="*/ 381 w 813"/>
                <a:gd name="T49" fmla="*/ 575 h 767"/>
                <a:gd name="T50" fmla="*/ 283 w 813"/>
                <a:gd name="T51" fmla="*/ 491 h 767"/>
                <a:gd name="T52" fmla="*/ 210 w 813"/>
                <a:gd name="T53" fmla="*/ 545 h 767"/>
                <a:gd name="T54" fmla="*/ 166 w 813"/>
                <a:gd name="T55" fmla="*/ 524 h 767"/>
                <a:gd name="T56" fmla="*/ 147 w 813"/>
                <a:gd name="T57" fmla="*/ 509 h 767"/>
                <a:gd name="T58" fmla="*/ 114 w 813"/>
                <a:gd name="T59" fmla="*/ 457 h 767"/>
                <a:gd name="T60" fmla="*/ 80 w 813"/>
                <a:gd name="T61" fmla="*/ 403 h 767"/>
                <a:gd name="T62" fmla="*/ 51 w 813"/>
                <a:gd name="T63" fmla="*/ 366 h 767"/>
                <a:gd name="T64" fmla="*/ 29 w 813"/>
                <a:gd name="T65" fmla="*/ 352 h 767"/>
                <a:gd name="T66" fmla="*/ 0 w 813"/>
                <a:gd name="T67" fmla="*/ 332 h 767"/>
                <a:gd name="T68" fmla="*/ 21 w 813"/>
                <a:gd name="T69" fmla="*/ 318 h 767"/>
                <a:gd name="T70" fmla="*/ 194 w 813"/>
                <a:gd name="T71" fmla="*/ 325 h 767"/>
                <a:gd name="T72" fmla="*/ 224 w 813"/>
                <a:gd name="T73" fmla="*/ 295 h 767"/>
                <a:gd name="T74" fmla="*/ 228 w 813"/>
                <a:gd name="T75" fmla="*/ 61 h 767"/>
                <a:gd name="T76" fmla="*/ 392 w 813"/>
                <a:gd name="T77" fmla="*/ 4 h 767"/>
                <a:gd name="T78" fmla="*/ 399 w 813"/>
                <a:gd name="T79" fmla="*/ 82 h 767"/>
                <a:gd name="T80" fmla="*/ 410 w 813"/>
                <a:gd name="T81" fmla="*/ 144 h 767"/>
                <a:gd name="T82" fmla="*/ 453 w 813"/>
                <a:gd name="T83" fmla="*/ 157 h 767"/>
                <a:gd name="T84" fmla="*/ 490 w 813"/>
                <a:gd name="T85" fmla="*/ 166 h 767"/>
                <a:gd name="T86" fmla="*/ 543 w 813"/>
                <a:gd name="T87" fmla="*/ 183 h 767"/>
                <a:gd name="T88" fmla="*/ 562 w 813"/>
                <a:gd name="T89" fmla="*/ 184 h 767"/>
                <a:gd name="T90" fmla="*/ 615 w 813"/>
                <a:gd name="T91" fmla="*/ 189 h 767"/>
                <a:gd name="T92" fmla="*/ 673 w 813"/>
                <a:gd name="T93" fmla="*/ 179 h 767"/>
                <a:gd name="T94" fmla="*/ 721 w 813"/>
                <a:gd name="T95" fmla="*/ 186 h 767"/>
                <a:gd name="T96" fmla="*/ 737 w 813"/>
                <a:gd name="T97" fmla="*/ 192 h 767"/>
                <a:gd name="T98" fmla="*/ 768 w 813"/>
                <a:gd name="T99" fmla="*/ 267 h 767"/>
                <a:gd name="T100" fmla="*/ 808 w 813"/>
                <a:gd name="T101" fmla="*/ 372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13" h="767">
                  <a:moveTo>
                    <a:pt x="808" y="372"/>
                  </a:moveTo>
                  <a:cubicBezTo>
                    <a:pt x="813" y="389"/>
                    <a:pt x="800" y="396"/>
                    <a:pt x="799" y="411"/>
                  </a:cubicBezTo>
                  <a:cubicBezTo>
                    <a:pt x="798" y="424"/>
                    <a:pt x="802" y="437"/>
                    <a:pt x="802" y="451"/>
                  </a:cubicBezTo>
                  <a:cubicBezTo>
                    <a:pt x="802" y="459"/>
                    <a:pt x="802" y="467"/>
                    <a:pt x="803" y="475"/>
                  </a:cubicBezTo>
                  <a:cubicBezTo>
                    <a:pt x="800" y="476"/>
                    <a:pt x="798" y="477"/>
                    <a:pt x="796" y="479"/>
                  </a:cubicBezTo>
                  <a:cubicBezTo>
                    <a:pt x="785" y="484"/>
                    <a:pt x="774" y="486"/>
                    <a:pt x="763" y="490"/>
                  </a:cubicBezTo>
                  <a:cubicBezTo>
                    <a:pt x="756" y="492"/>
                    <a:pt x="747" y="499"/>
                    <a:pt x="745" y="490"/>
                  </a:cubicBezTo>
                  <a:cubicBezTo>
                    <a:pt x="744" y="487"/>
                    <a:pt x="742" y="482"/>
                    <a:pt x="742" y="479"/>
                  </a:cubicBezTo>
                  <a:cubicBezTo>
                    <a:pt x="742" y="475"/>
                    <a:pt x="745" y="473"/>
                    <a:pt x="745" y="468"/>
                  </a:cubicBezTo>
                  <a:cubicBezTo>
                    <a:pt x="744" y="468"/>
                    <a:pt x="743" y="468"/>
                    <a:pt x="743" y="468"/>
                  </a:cubicBezTo>
                  <a:cubicBezTo>
                    <a:pt x="741" y="468"/>
                    <a:pt x="738" y="473"/>
                    <a:pt x="736" y="474"/>
                  </a:cubicBezTo>
                  <a:cubicBezTo>
                    <a:pt x="734" y="475"/>
                    <a:pt x="730" y="475"/>
                    <a:pt x="728" y="476"/>
                  </a:cubicBezTo>
                  <a:cubicBezTo>
                    <a:pt x="724" y="480"/>
                    <a:pt x="728" y="484"/>
                    <a:pt x="729" y="489"/>
                  </a:cubicBezTo>
                  <a:cubicBezTo>
                    <a:pt x="731" y="494"/>
                    <a:pt x="731" y="498"/>
                    <a:pt x="729" y="503"/>
                  </a:cubicBezTo>
                  <a:cubicBezTo>
                    <a:pt x="726" y="510"/>
                    <a:pt x="723" y="509"/>
                    <a:pt x="717" y="512"/>
                  </a:cubicBezTo>
                  <a:cubicBezTo>
                    <a:pt x="707" y="518"/>
                    <a:pt x="712" y="527"/>
                    <a:pt x="703" y="535"/>
                  </a:cubicBezTo>
                  <a:cubicBezTo>
                    <a:pt x="696" y="541"/>
                    <a:pt x="689" y="551"/>
                    <a:pt x="679" y="553"/>
                  </a:cubicBezTo>
                  <a:cubicBezTo>
                    <a:pt x="670" y="554"/>
                    <a:pt x="659" y="554"/>
                    <a:pt x="649" y="555"/>
                  </a:cubicBezTo>
                  <a:cubicBezTo>
                    <a:pt x="645" y="555"/>
                    <a:pt x="636" y="552"/>
                    <a:pt x="633" y="554"/>
                  </a:cubicBezTo>
                  <a:cubicBezTo>
                    <a:pt x="626" y="557"/>
                    <a:pt x="636" y="561"/>
                    <a:pt x="636" y="565"/>
                  </a:cubicBezTo>
                  <a:cubicBezTo>
                    <a:pt x="638" y="573"/>
                    <a:pt x="632" y="571"/>
                    <a:pt x="627" y="570"/>
                  </a:cubicBezTo>
                  <a:cubicBezTo>
                    <a:pt x="620" y="568"/>
                    <a:pt x="617" y="566"/>
                    <a:pt x="615" y="574"/>
                  </a:cubicBezTo>
                  <a:cubicBezTo>
                    <a:pt x="614" y="580"/>
                    <a:pt x="616" y="585"/>
                    <a:pt x="612" y="590"/>
                  </a:cubicBezTo>
                  <a:cubicBezTo>
                    <a:pt x="608" y="593"/>
                    <a:pt x="603" y="595"/>
                    <a:pt x="598" y="595"/>
                  </a:cubicBezTo>
                  <a:cubicBezTo>
                    <a:pt x="594" y="596"/>
                    <a:pt x="586" y="594"/>
                    <a:pt x="582" y="597"/>
                  </a:cubicBezTo>
                  <a:cubicBezTo>
                    <a:pt x="578" y="601"/>
                    <a:pt x="584" y="604"/>
                    <a:pt x="586" y="607"/>
                  </a:cubicBezTo>
                  <a:cubicBezTo>
                    <a:pt x="589" y="611"/>
                    <a:pt x="591" y="615"/>
                    <a:pt x="586" y="620"/>
                  </a:cubicBezTo>
                  <a:cubicBezTo>
                    <a:pt x="581" y="624"/>
                    <a:pt x="577" y="619"/>
                    <a:pt x="572" y="620"/>
                  </a:cubicBezTo>
                  <a:cubicBezTo>
                    <a:pt x="564" y="622"/>
                    <a:pt x="570" y="625"/>
                    <a:pt x="573" y="629"/>
                  </a:cubicBezTo>
                  <a:cubicBezTo>
                    <a:pt x="578" y="634"/>
                    <a:pt x="578" y="636"/>
                    <a:pt x="579" y="643"/>
                  </a:cubicBezTo>
                  <a:cubicBezTo>
                    <a:pt x="579" y="649"/>
                    <a:pt x="580" y="653"/>
                    <a:pt x="573" y="655"/>
                  </a:cubicBezTo>
                  <a:cubicBezTo>
                    <a:pt x="569" y="657"/>
                    <a:pt x="558" y="654"/>
                    <a:pt x="557" y="658"/>
                  </a:cubicBezTo>
                  <a:cubicBezTo>
                    <a:pt x="555" y="663"/>
                    <a:pt x="564" y="665"/>
                    <a:pt x="567" y="667"/>
                  </a:cubicBezTo>
                  <a:cubicBezTo>
                    <a:pt x="573" y="670"/>
                    <a:pt x="575" y="671"/>
                    <a:pt x="574" y="678"/>
                  </a:cubicBezTo>
                  <a:cubicBezTo>
                    <a:pt x="574" y="684"/>
                    <a:pt x="569" y="687"/>
                    <a:pt x="570" y="692"/>
                  </a:cubicBezTo>
                  <a:cubicBezTo>
                    <a:pt x="570" y="697"/>
                    <a:pt x="575" y="701"/>
                    <a:pt x="576" y="705"/>
                  </a:cubicBezTo>
                  <a:cubicBezTo>
                    <a:pt x="577" y="710"/>
                    <a:pt x="577" y="716"/>
                    <a:pt x="579" y="721"/>
                  </a:cubicBezTo>
                  <a:cubicBezTo>
                    <a:pt x="581" y="727"/>
                    <a:pt x="585" y="731"/>
                    <a:pt x="586" y="738"/>
                  </a:cubicBezTo>
                  <a:cubicBezTo>
                    <a:pt x="587" y="742"/>
                    <a:pt x="583" y="750"/>
                    <a:pt x="586" y="753"/>
                  </a:cubicBezTo>
                  <a:cubicBezTo>
                    <a:pt x="589" y="757"/>
                    <a:pt x="598" y="754"/>
                    <a:pt x="599" y="759"/>
                  </a:cubicBezTo>
                  <a:cubicBezTo>
                    <a:pt x="601" y="767"/>
                    <a:pt x="574" y="762"/>
                    <a:pt x="570" y="762"/>
                  </a:cubicBezTo>
                  <a:cubicBezTo>
                    <a:pt x="558" y="760"/>
                    <a:pt x="545" y="756"/>
                    <a:pt x="533" y="752"/>
                  </a:cubicBezTo>
                  <a:cubicBezTo>
                    <a:pt x="517" y="747"/>
                    <a:pt x="501" y="742"/>
                    <a:pt x="485" y="737"/>
                  </a:cubicBezTo>
                  <a:cubicBezTo>
                    <a:pt x="469" y="731"/>
                    <a:pt x="467" y="721"/>
                    <a:pt x="463" y="707"/>
                  </a:cubicBezTo>
                  <a:cubicBezTo>
                    <a:pt x="461" y="701"/>
                    <a:pt x="459" y="695"/>
                    <a:pt x="455" y="690"/>
                  </a:cubicBezTo>
                  <a:cubicBezTo>
                    <a:pt x="450" y="684"/>
                    <a:pt x="448" y="682"/>
                    <a:pt x="446" y="674"/>
                  </a:cubicBezTo>
                  <a:cubicBezTo>
                    <a:pt x="444" y="667"/>
                    <a:pt x="442" y="660"/>
                    <a:pt x="441" y="653"/>
                  </a:cubicBezTo>
                  <a:cubicBezTo>
                    <a:pt x="438" y="643"/>
                    <a:pt x="433" y="636"/>
                    <a:pt x="423" y="631"/>
                  </a:cubicBezTo>
                  <a:cubicBezTo>
                    <a:pt x="412" y="626"/>
                    <a:pt x="404" y="620"/>
                    <a:pt x="398" y="609"/>
                  </a:cubicBezTo>
                  <a:cubicBezTo>
                    <a:pt x="392" y="597"/>
                    <a:pt x="389" y="585"/>
                    <a:pt x="381" y="575"/>
                  </a:cubicBezTo>
                  <a:cubicBezTo>
                    <a:pt x="371" y="563"/>
                    <a:pt x="365" y="549"/>
                    <a:pt x="353" y="537"/>
                  </a:cubicBezTo>
                  <a:cubicBezTo>
                    <a:pt x="334" y="517"/>
                    <a:pt x="311" y="495"/>
                    <a:pt x="283" y="491"/>
                  </a:cubicBezTo>
                  <a:cubicBezTo>
                    <a:pt x="262" y="487"/>
                    <a:pt x="242" y="507"/>
                    <a:pt x="232" y="524"/>
                  </a:cubicBezTo>
                  <a:cubicBezTo>
                    <a:pt x="226" y="533"/>
                    <a:pt x="221" y="542"/>
                    <a:pt x="210" y="545"/>
                  </a:cubicBezTo>
                  <a:cubicBezTo>
                    <a:pt x="200" y="547"/>
                    <a:pt x="193" y="540"/>
                    <a:pt x="187" y="534"/>
                  </a:cubicBezTo>
                  <a:cubicBezTo>
                    <a:pt x="181" y="529"/>
                    <a:pt x="174" y="526"/>
                    <a:pt x="166" y="524"/>
                  </a:cubicBezTo>
                  <a:cubicBezTo>
                    <a:pt x="161" y="523"/>
                    <a:pt x="156" y="524"/>
                    <a:pt x="152" y="521"/>
                  </a:cubicBezTo>
                  <a:cubicBezTo>
                    <a:pt x="149" y="518"/>
                    <a:pt x="149" y="513"/>
                    <a:pt x="147" y="509"/>
                  </a:cubicBezTo>
                  <a:cubicBezTo>
                    <a:pt x="144" y="506"/>
                    <a:pt x="141" y="505"/>
                    <a:pt x="138" y="503"/>
                  </a:cubicBezTo>
                  <a:cubicBezTo>
                    <a:pt x="122" y="493"/>
                    <a:pt x="120" y="472"/>
                    <a:pt x="114" y="457"/>
                  </a:cubicBezTo>
                  <a:cubicBezTo>
                    <a:pt x="111" y="447"/>
                    <a:pt x="105" y="437"/>
                    <a:pt x="99" y="428"/>
                  </a:cubicBezTo>
                  <a:cubicBezTo>
                    <a:pt x="93" y="419"/>
                    <a:pt x="89" y="408"/>
                    <a:pt x="80" y="403"/>
                  </a:cubicBezTo>
                  <a:cubicBezTo>
                    <a:pt x="69" y="396"/>
                    <a:pt x="59" y="394"/>
                    <a:pt x="56" y="380"/>
                  </a:cubicBezTo>
                  <a:cubicBezTo>
                    <a:pt x="55" y="375"/>
                    <a:pt x="56" y="369"/>
                    <a:pt x="51" y="366"/>
                  </a:cubicBezTo>
                  <a:cubicBezTo>
                    <a:pt x="47" y="363"/>
                    <a:pt x="42" y="363"/>
                    <a:pt x="38" y="360"/>
                  </a:cubicBezTo>
                  <a:cubicBezTo>
                    <a:pt x="34" y="358"/>
                    <a:pt x="32" y="355"/>
                    <a:pt x="29" y="352"/>
                  </a:cubicBezTo>
                  <a:cubicBezTo>
                    <a:pt x="22" y="344"/>
                    <a:pt x="14" y="338"/>
                    <a:pt x="4" y="334"/>
                  </a:cubicBezTo>
                  <a:cubicBezTo>
                    <a:pt x="3" y="333"/>
                    <a:pt x="1" y="333"/>
                    <a:pt x="0" y="332"/>
                  </a:cubicBezTo>
                  <a:cubicBezTo>
                    <a:pt x="0" y="329"/>
                    <a:pt x="1" y="325"/>
                    <a:pt x="1" y="322"/>
                  </a:cubicBezTo>
                  <a:cubicBezTo>
                    <a:pt x="2" y="312"/>
                    <a:pt x="15" y="317"/>
                    <a:pt x="21" y="318"/>
                  </a:cubicBezTo>
                  <a:cubicBezTo>
                    <a:pt x="33" y="319"/>
                    <a:pt x="44" y="318"/>
                    <a:pt x="56" y="319"/>
                  </a:cubicBezTo>
                  <a:cubicBezTo>
                    <a:pt x="102" y="321"/>
                    <a:pt x="148" y="323"/>
                    <a:pt x="194" y="325"/>
                  </a:cubicBezTo>
                  <a:cubicBezTo>
                    <a:pt x="206" y="325"/>
                    <a:pt x="223" y="332"/>
                    <a:pt x="224" y="313"/>
                  </a:cubicBezTo>
                  <a:cubicBezTo>
                    <a:pt x="224" y="307"/>
                    <a:pt x="224" y="301"/>
                    <a:pt x="224" y="295"/>
                  </a:cubicBezTo>
                  <a:cubicBezTo>
                    <a:pt x="224" y="274"/>
                    <a:pt x="225" y="253"/>
                    <a:pt x="225" y="232"/>
                  </a:cubicBezTo>
                  <a:cubicBezTo>
                    <a:pt x="226" y="175"/>
                    <a:pt x="227" y="118"/>
                    <a:pt x="228" y="61"/>
                  </a:cubicBezTo>
                  <a:cubicBezTo>
                    <a:pt x="228" y="42"/>
                    <a:pt x="228" y="23"/>
                    <a:pt x="229" y="4"/>
                  </a:cubicBezTo>
                  <a:cubicBezTo>
                    <a:pt x="392" y="4"/>
                    <a:pt x="392" y="4"/>
                    <a:pt x="392" y="4"/>
                  </a:cubicBezTo>
                  <a:cubicBezTo>
                    <a:pt x="392" y="4"/>
                    <a:pt x="401" y="0"/>
                    <a:pt x="400" y="12"/>
                  </a:cubicBezTo>
                  <a:cubicBezTo>
                    <a:pt x="399" y="35"/>
                    <a:pt x="399" y="58"/>
                    <a:pt x="399" y="82"/>
                  </a:cubicBezTo>
                  <a:cubicBezTo>
                    <a:pt x="398" y="94"/>
                    <a:pt x="398" y="105"/>
                    <a:pt x="398" y="117"/>
                  </a:cubicBezTo>
                  <a:cubicBezTo>
                    <a:pt x="397" y="130"/>
                    <a:pt x="395" y="140"/>
                    <a:pt x="410" y="144"/>
                  </a:cubicBezTo>
                  <a:cubicBezTo>
                    <a:pt x="418" y="147"/>
                    <a:pt x="424" y="153"/>
                    <a:pt x="433" y="154"/>
                  </a:cubicBezTo>
                  <a:cubicBezTo>
                    <a:pt x="440" y="154"/>
                    <a:pt x="447" y="154"/>
                    <a:pt x="453" y="157"/>
                  </a:cubicBezTo>
                  <a:cubicBezTo>
                    <a:pt x="460" y="160"/>
                    <a:pt x="467" y="166"/>
                    <a:pt x="474" y="167"/>
                  </a:cubicBezTo>
                  <a:cubicBezTo>
                    <a:pt x="479" y="168"/>
                    <a:pt x="485" y="167"/>
                    <a:pt x="490" y="166"/>
                  </a:cubicBezTo>
                  <a:cubicBezTo>
                    <a:pt x="504" y="165"/>
                    <a:pt x="514" y="165"/>
                    <a:pt x="525" y="175"/>
                  </a:cubicBezTo>
                  <a:cubicBezTo>
                    <a:pt x="531" y="181"/>
                    <a:pt x="532" y="188"/>
                    <a:pt x="543" y="183"/>
                  </a:cubicBezTo>
                  <a:cubicBezTo>
                    <a:pt x="547" y="181"/>
                    <a:pt x="547" y="180"/>
                    <a:pt x="552" y="180"/>
                  </a:cubicBezTo>
                  <a:cubicBezTo>
                    <a:pt x="558" y="180"/>
                    <a:pt x="558" y="181"/>
                    <a:pt x="562" y="184"/>
                  </a:cubicBezTo>
                  <a:cubicBezTo>
                    <a:pt x="569" y="187"/>
                    <a:pt x="579" y="186"/>
                    <a:pt x="586" y="188"/>
                  </a:cubicBezTo>
                  <a:cubicBezTo>
                    <a:pt x="595" y="190"/>
                    <a:pt x="606" y="186"/>
                    <a:pt x="615" y="189"/>
                  </a:cubicBezTo>
                  <a:cubicBezTo>
                    <a:pt x="626" y="194"/>
                    <a:pt x="636" y="196"/>
                    <a:pt x="646" y="188"/>
                  </a:cubicBezTo>
                  <a:cubicBezTo>
                    <a:pt x="652" y="183"/>
                    <a:pt x="664" y="178"/>
                    <a:pt x="673" y="179"/>
                  </a:cubicBezTo>
                  <a:cubicBezTo>
                    <a:pt x="683" y="179"/>
                    <a:pt x="694" y="178"/>
                    <a:pt x="704" y="179"/>
                  </a:cubicBezTo>
                  <a:cubicBezTo>
                    <a:pt x="712" y="179"/>
                    <a:pt x="715" y="183"/>
                    <a:pt x="721" y="186"/>
                  </a:cubicBezTo>
                  <a:cubicBezTo>
                    <a:pt x="727" y="189"/>
                    <a:pt x="732" y="187"/>
                    <a:pt x="737" y="192"/>
                  </a:cubicBezTo>
                  <a:cubicBezTo>
                    <a:pt x="737" y="192"/>
                    <a:pt x="737" y="192"/>
                    <a:pt x="737" y="192"/>
                  </a:cubicBezTo>
                  <a:cubicBezTo>
                    <a:pt x="747" y="192"/>
                    <a:pt x="762" y="194"/>
                    <a:pt x="766" y="202"/>
                  </a:cubicBezTo>
                  <a:cubicBezTo>
                    <a:pt x="774" y="220"/>
                    <a:pt x="767" y="248"/>
                    <a:pt x="768" y="267"/>
                  </a:cubicBezTo>
                  <a:cubicBezTo>
                    <a:pt x="769" y="290"/>
                    <a:pt x="773" y="315"/>
                    <a:pt x="791" y="332"/>
                  </a:cubicBezTo>
                  <a:cubicBezTo>
                    <a:pt x="804" y="344"/>
                    <a:pt x="803" y="357"/>
                    <a:pt x="808" y="372"/>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10">
              <a:extLst>
                <a:ext uri="{FF2B5EF4-FFF2-40B4-BE49-F238E27FC236}">
                  <a16:creationId xmlns:a16="http://schemas.microsoft.com/office/drawing/2014/main" id="{A3654E09-0C43-7CC4-9991-24B19ED9231E}"/>
                </a:ext>
              </a:extLst>
            </p:cNvPr>
            <p:cNvSpPr>
              <a:spLocks/>
            </p:cNvSpPr>
            <p:nvPr/>
          </p:nvSpPr>
          <p:spPr bwMode="auto">
            <a:xfrm>
              <a:off x="2348" y="2394"/>
              <a:ext cx="639" cy="309"/>
            </a:xfrm>
            <a:custGeom>
              <a:avLst/>
              <a:gdLst>
                <a:gd name="T0" fmla="*/ 508 w 509"/>
                <a:gd name="T1" fmla="*/ 243 h 247"/>
                <a:gd name="T2" fmla="*/ 508 w 509"/>
                <a:gd name="T3" fmla="*/ 243 h 247"/>
                <a:gd name="T4" fmla="*/ 492 w 509"/>
                <a:gd name="T5" fmla="*/ 237 h 247"/>
                <a:gd name="T6" fmla="*/ 475 w 509"/>
                <a:gd name="T7" fmla="*/ 230 h 247"/>
                <a:gd name="T8" fmla="*/ 444 w 509"/>
                <a:gd name="T9" fmla="*/ 230 h 247"/>
                <a:gd name="T10" fmla="*/ 417 w 509"/>
                <a:gd name="T11" fmla="*/ 239 h 247"/>
                <a:gd name="T12" fmla="*/ 386 w 509"/>
                <a:gd name="T13" fmla="*/ 240 h 247"/>
                <a:gd name="T14" fmla="*/ 357 w 509"/>
                <a:gd name="T15" fmla="*/ 239 h 247"/>
                <a:gd name="T16" fmla="*/ 333 w 509"/>
                <a:gd name="T17" fmla="*/ 235 h 247"/>
                <a:gd name="T18" fmla="*/ 323 w 509"/>
                <a:gd name="T19" fmla="*/ 231 h 247"/>
                <a:gd name="T20" fmla="*/ 314 w 509"/>
                <a:gd name="T21" fmla="*/ 234 h 247"/>
                <a:gd name="T22" fmla="*/ 296 w 509"/>
                <a:gd name="T23" fmla="*/ 226 h 247"/>
                <a:gd name="T24" fmla="*/ 261 w 509"/>
                <a:gd name="T25" fmla="*/ 217 h 247"/>
                <a:gd name="T26" fmla="*/ 245 w 509"/>
                <a:gd name="T27" fmla="*/ 218 h 247"/>
                <a:gd name="T28" fmla="*/ 224 w 509"/>
                <a:gd name="T29" fmla="*/ 208 h 247"/>
                <a:gd name="T30" fmla="*/ 204 w 509"/>
                <a:gd name="T31" fmla="*/ 205 h 247"/>
                <a:gd name="T32" fmla="*/ 181 w 509"/>
                <a:gd name="T33" fmla="*/ 195 h 247"/>
                <a:gd name="T34" fmla="*/ 169 w 509"/>
                <a:gd name="T35" fmla="*/ 168 h 247"/>
                <a:gd name="T36" fmla="*/ 170 w 509"/>
                <a:gd name="T37" fmla="*/ 133 h 247"/>
                <a:gd name="T38" fmla="*/ 171 w 509"/>
                <a:gd name="T39" fmla="*/ 63 h 247"/>
                <a:gd name="T40" fmla="*/ 163 w 509"/>
                <a:gd name="T41" fmla="*/ 55 h 247"/>
                <a:gd name="T42" fmla="*/ 0 w 509"/>
                <a:gd name="T43" fmla="*/ 55 h 247"/>
                <a:gd name="T44" fmla="*/ 0 w 509"/>
                <a:gd name="T45" fmla="*/ 19 h 247"/>
                <a:gd name="T46" fmla="*/ 0 w 509"/>
                <a:gd name="T47" fmla="*/ 18 h 247"/>
                <a:gd name="T48" fmla="*/ 56 w 509"/>
                <a:gd name="T49" fmla="*/ 19 h 247"/>
                <a:gd name="T50" fmla="*/ 287 w 509"/>
                <a:gd name="T51" fmla="*/ 17 h 247"/>
                <a:gd name="T52" fmla="*/ 486 w 509"/>
                <a:gd name="T53" fmla="*/ 0 h 247"/>
                <a:gd name="T54" fmla="*/ 492 w 509"/>
                <a:gd name="T55" fmla="*/ 37 h 247"/>
                <a:gd name="T56" fmla="*/ 493 w 509"/>
                <a:gd name="T57" fmla="*/ 49 h 247"/>
                <a:gd name="T58" fmla="*/ 500 w 509"/>
                <a:gd name="T59" fmla="*/ 104 h 247"/>
                <a:gd name="T60" fmla="*/ 504 w 509"/>
                <a:gd name="T61" fmla="*/ 153 h 247"/>
                <a:gd name="T62" fmla="*/ 508 w 509"/>
                <a:gd name="T63" fmla="*/ 200 h 247"/>
                <a:gd name="T64" fmla="*/ 508 w 509"/>
                <a:gd name="T65" fmla="*/ 24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9" h="247">
                  <a:moveTo>
                    <a:pt x="508" y="243"/>
                  </a:moveTo>
                  <a:cubicBezTo>
                    <a:pt x="508" y="243"/>
                    <a:pt x="508" y="243"/>
                    <a:pt x="508" y="243"/>
                  </a:cubicBezTo>
                  <a:cubicBezTo>
                    <a:pt x="503" y="238"/>
                    <a:pt x="498" y="240"/>
                    <a:pt x="492" y="237"/>
                  </a:cubicBezTo>
                  <a:cubicBezTo>
                    <a:pt x="486" y="234"/>
                    <a:pt x="483" y="230"/>
                    <a:pt x="475" y="230"/>
                  </a:cubicBezTo>
                  <a:cubicBezTo>
                    <a:pt x="465" y="229"/>
                    <a:pt x="454" y="230"/>
                    <a:pt x="444" y="230"/>
                  </a:cubicBezTo>
                  <a:cubicBezTo>
                    <a:pt x="435" y="229"/>
                    <a:pt x="423" y="234"/>
                    <a:pt x="417" y="239"/>
                  </a:cubicBezTo>
                  <a:cubicBezTo>
                    <a:pt x="407" y="247"/>
                    <a:pt x="397" y="245"/>
                    <a:pt x="386" y="240"/>
                  </a:cubicBezTo>
                  <a:cubicBezTo>
                    <a:pt x="377" y="237"/>
                    <a:pt x="366" y="241"/>
                    <a:pt x="357" y="239"/>
                  </a:cubicBezTo>
                  <a:cubicBezTo>
                    <a:pt x="350" y="237"/>
                    <a:pt x="340" y="238"/>
                    <a:pt x="333" y="235"/>
                  </a:cubicBezTo>
                  <a:cubicBezTo>
                    <a:pt x="329" y="232"/>
                    <a:pt x="329" y="231"/>
                    <a:pt x="323" y="231"/>
                  </a:cubicBezTo>
                  <a:cubicBezTo>
                    <a:pt x="318" y="231"/>
                    <a:pt x="318" y="232"/>
                    <a:pt x="314" y="234"/>
                  </a:cubicBezTo>
                  <a:cubicBezTo>
                    <a:pt x="303" y="239"/>
                    <a:pt x="302" y="232"/>
                    <a:pt x="296" y="226"/>
                  </a:cubicBezTo>
                  <a:cubicBezTo>
                    <a:pt x="285" y="216"/>
                    <a:pt x="275" y="216"/>
                    <a:pt x="261" y="217"/>
                  </a:cubicBezTo>
                  <a:cubicBezTo>
                    <a:pt x="256" y="218"/>
                    <a:pt x="250" y="219"/>
                    <a:pt x="245" y="218"/>
                  </a:cubicBezTo>
                  <a:cubicBezTo>
                    <a:pt x="238" y="217"/>
                    <a:pt x="231" y="211"/>
                    <a:pt x="224" y="208"/>
                  </a:cubicBezTo>
                  <a:cubicBezTo>
                    <a:pt x="218" y="205"/>
                    <a:pt x="211" y="205"/>
                    <a:pt x="204" y="205"/>
                  </a:cubicBezTo>
                  <a:cubicBezTo>
                    <a:pt x="195" y="204"/>
                    <a:pt x="189" y="198"/>
                    <a:pt x="181" y="195"/>
                  </a:cubicBezTo>
                  <a:cubicBezTo>
                    <a:pt x="166" y="191"/>
                    <a:pt x="168" y="181"/>
                    <a:pt x="169" y="168"/>
                  </a:cubicBezTo>
                  <a:cubicBezTo>
                    <a:pt x="169" y="156"/>
                    <a:pt x="169" y="145"/>
                    <a:pt x="170" y="133"/>
                  </a:cubicBezTo>
                  <a:cubicBezTo>
                    <a:pt x="170" y="109"/>
                    <a:pt x="170" y="86"/>
                    <a:pt x="171" y="63"/>
                  </a:cubicBezTo>
                  <a:cubicBezTo>
                    <a:pt x="172" y="51"/>
                    <a:pt x="163" y="55"/>
                    <a:pt x="163" y="55"/>
                  </a:cubicBezTo>
                  <a:cubicBezTo>
                    <a:pt x="0" y="55"/>
                    <a:pt x="0" y="55"/>
                    <a:pt x="0" y="55"/>
                  </a:cubicBezTo>
                  <a:cubicBezTo>
                    <a:pt x="0" y="43"/>
                    <a:pt x="0" y="31"/>
                    <a:pt x="0" y="19"/>
                  </a:cubicBezTo>
                  <a:cubicBezTo>
                    <a:pt x="0" y="18"/>
                    <a:pt x="0" y="18"/>
                    <a:pt x="0" y="18"/>
                  </a:cubicBezTo>
                  <a:cubicBezTo>
                    <a:pt x="18" y="19"/>
                    <a:pt x="37" y="19"/>
                    <a:pt x="56" y="19"/>
                  </a:cubicBezTo>
                  <a:cubicBezTo>
                    <a:pt x="147" y="19"/>
                    <a:pt x="248" y="18"/>
                    <a:pt x="287" y="17"/>
                  </a:cubicBezTo>
                  <a:cubicBezTo>
                    <a:pt x="360" y="13"/>
                    <a:pt x="486" y="0"/>
                    <a:pt x="486" y="0"/>
                  </a:cubicBezTo>
                  <a:cubicBezTo>
                    <a:pt x="487" y="12"/>
                    <a:pt x="491" y="24"/>
                    <a:pt x="492" y="37"/>
                  </a:cubicBezTo>
                  <a:cubicBezTo>
                    <a:pt x="493" y="41"/>
                    <a:pt x="493" y="45"/>
                    <a:pt x="493" y="49"/>
                  </a:cubicBezTo>
                  <a:cubicBezTo>
                    <a:pt x="493" y="68"/>
                    <a:pt x="497" y="85"/>
                    <a:pt x="500" y="104"/>
                  </a:cubicBezTo>
                  <a:cubicBezTo>
                    <a:pt x="503" y="121"/>
                    <a:pt x="504" y="136"/>
                    <a:pt x="504" y="153"/>
                  </a:cubicBezTo>
                  <a:cubicBezTo>
                    <a:pt x="504" y="170"/>
                    <a:pt x="507" y="184"/>
                    <a:pt x="508" y="200"/>
                  </a:cubicBezTo>
                  <a:cubicBezTo>
                    <a:pt x="509" y="213"/>
                    <a:pt x="503" y="231"/>
                    <a:pt x="508" y="243"/>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111">
              <a:extLst>
                <a:ext uri="{FF2B5EF4-FFF2-40B4-BE49-F238E27FC236}">
                  <a16:creationId xmlns:a16="http://schemas.microsoft.com/office/drawing/2014/main" id="{ED45FF04-1956-A5FF-ADB5-D6CD4F71F2D2}"/>
                </a:ext>
              </a:extLst>
            </p:cNvPr>
            <p:cNvSpPr>
              <a:spLocks/>
            </p:cNvSpPr>
            <p:nvPr/>
          </p:nvSpPr>
          <p:spPr bwMode="auto">
            <a:xfrm>
              <a:off x="2417" y="2128"/>
              <a:ext cx="541" cy="290"/>
            </a:xfrm>
            <a:custGeom>
              <a:avLst/>
              <a:gdLst>
                <a:gd name="T0" fmla="*/ 431 w 431"/>
                <a:gd name="T1" fmla="*/ 206 h 231"/>
                <a:gd name="T2" fmla="*/ 431 w 431"/>
                <a:gd name="T3" fmla="*/ 212 h 231"/>
                <a:gd name="T4" fmla="*/ 232 w 431"/>
                <a:gd name="T5" fmla="*/ 229 h 231"/>
                <a:gd name="T6" fmla="*/ 1 w 431"/>
                <a:gd name="T7" fmla="*/ 231 h 231"/>
                <a:gd name="T8" fmla="*/ 1 w 431"/>
                <a:gd name="T9" fmla="*/ 230 h 231"/>
                <a:gd name="T10" fmla="*/ 0 w 431"/>
                <a:gd name="T11" fmla="*/ 11 h 231"/>
                <a:gd name="T12" fmla="*/ 31 w 431"/>
                <a:gd name="T13" fmla="*/ 10 h 231"/>
                <a:gd name="T14" fmla="*/ 71 w 431"/>
                <a:gd name="T15" fmla="*/ 10 h 231"/>
                <a:gd name="T16" fmla="*/ 104 w 431"/>
                <a:gd name="T17" fmla="*/ 9 h 231"/>
                <a:gd name="T18" fmla="*/ 134 w 431"/>
                <a:gd name="T19" fmla="*/ 9 h 231"/>
                <a:gd name="T20" fmla="*/ 170 w 431"/>
                <a:gd name="T21" fmla="*/ 11 h 231"/>
                <a:gd name="T22" fmla="*/ 221 w 431"/>
                <a:gd name="T23" fmla="*/ 10 h 231"/>
                <a:gd name="T24" fmla="*/ 268 w 431"/>
                <a:gd name="T25" fmla="*/ 7 h 231"/>
                <a:gd name="T26" fmla="*/ 311 w 431"/>
                <a:gd name="T27" fmla="*/ 4 h 231"/>
                <a:gd name="T28" fmla="*/ 353 w 431"/>
                <a:gd name="T29" fmla="*/ 2 h 231"/>
                <a:gd name="T30" fmla="*/ 363 w 431"/>
                <a:gd name="T31" fmla="*/ 1 h 231"/>
                <a:gd name="T32" fmla="*/ 368 w 431"/>
                <a:gd name="T33" fmla="*/ 0 h 231"/>
                <a:gd name="T34" fmla="*/ 368 w 431"/>
                <a:gd name="T35" fmla="*/ 0 h 231"/>
                <a:gd name="T36" fmla="*/ 395 w 431"/>
                <a:gd name="T37" fmla="*/ 20 h 231"/>
                <a:gd name="T38" fmla="*/ 396 w 431"/>
                <a:gd name="T39" fmla="*/ 44 h 231"/>
                <a:gd name="T40" fmla="*/ 412 w 431"/>
                <a:gd name="T41" fmla="*/ 57 h 231"/>
                <a:gd name="T42" fmla="*/ 423 w 431"/>
                <a:gd name="T43" fmla="*/ 99 h 231"/>
                <a:gd name="T44" fmla="*/ 428 w 431"/>
                <a:gd name="T45" fmla="*/ 148 h 231"/>
                <a:gd name="T46" fmla="*/ 431 w 431"/>
                <a:gd name="T47" fmla="*/ 20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1" h="231">
                  <a:moveTo>
                    <a:pt x="431" y="206"/>
                  </a:moveTo>
                  <a:cubicBezTo>
                    <a:pt x="431" y="208"/>
                    <a:pt x="431" y="210"/>
                    <a:pt x="431" y="212"/>
                  </a:cubicBezTo>
                  <a:cubicBezTo>
                    <a:pt x="431" y="212"/>
                    <a:pt x="305" y="225"/>
                    <a:pt x="232" y="229"/>
                  </a:cubicBezTo>
                  <a:cubicBezTo>
                    <a:pt x="193" y="230"/>
                    <a:pt x="92" y="231"/>
                    <a:pt x="1" y="231"/>
                  </a:cubicBezTo>
                  <a:cubicBezTo>
                    <a:pt x="1" y="230"/>
                    <a:pt x="1" y="230"/>
                    <a:pt x="1" y="230"/>
                  </a:cubicBezTo>
                  <a:cubicBezTo>
                    <a:pt x="0" y="11"/>
                    <a:pt x="0" y="11"/>
                    <a:pt x="0" y="11"/>
                  </a:cubicBezTo>
                  <a:cubicBezTo>
                    <a:pt x="10" y="9"/>
                    <a:pt x="22" y="11"/>
                    <a:pt x="31" y="10"/>
                  </a:cubicBezTo>
                  <a:cubicBezTo>
                    <a:pt x="45" y="10"/>
                    <a:pt x="58" y="10"/>
                    <a:pt x="71" y="10"/>
                  </a:cubicBezTo>
                  <a:cubicBezTo>
                    <a:pt x="82" y="9"/>
                    <a:pt x="93" y="9"/>
                    <a:pt x="104" y="9"/>
                  </a:cubicBezTo>
                  <a:cubicBezTo>
                    <a:pt x="114" y="9"/>
                    <a:pt x="125" y="7"/>
                    <a:pt x="134" y="9"/>
                  </a:cubicBezTo>
                  <a:cubicBezTo>
                    <a:pt x="147" y="11"/>
                    <a:pt x="158" y="11"/>
                    <a:pt x="170" y="11"/>
                  </a:cubicBezTo>
                  <a:cubicBezTo>
                    <a:pt x="187" y="11"/>
                    <a:pt x="204" y="10"/>
                    <a:pt x="221" y="10"/>
                  </a:cubicBezTo>
                  <a:cubicBezTo>
                    <a:pt x="237" y="10"/>
                    <a:pt x="252" y="7"/>
                    <a:pt x="268" y="7"/>
                  </a:cubicBezTo>
                  <a:cubicBezTo>
                    <a:pt x="282" y="6"/>
                    <a:pt x="297" y="5"/>
                    <a:pt x="311" y="4"/>
                  </a:cubicBezTo>
                  <a:cubicBezTo>
                    <a:pt x="325" y="3"/>
                    <a:pt x="339" y="4"/>
                    <a:pt x="353" y="2"/>
                  </a:cubicBezTo>
                  <a:cubicBezTo>
                    <a:pt x="356" y="1"/>
                    <a:pt x="359" y="1"/>
                    <a:pt x="363" y="1"/>
                  </a:cubicBezTo>
                  <a:cubicBezTo>
                    <a:pt x="364" y="0"/>
                    <a:pt x="367" y="0"/>
                    <a:pt x="368" y="0"/>
                  </a:cubicBezTo>
                  <a:cubicBezTo>
                    <a:pt x="368" y="0"/>
                    <a:pt x="368" y="0"/>
                    <a:pt x="368" y="0"/>
                  </a:cubicBezTo>
                  <a:cubicBezTo>
                    <a:pt x="377" y="7"/>
                    <a:pt x="391" y="10"/>
                    <a:pt x="395" y="20"/>
                  </a:cubicBezTo>
                  <a:cubicBezTo>
                    <a:pt x="398" y="27"/>
                    <a:pt x="392" y="38"/>
                    <a:pt x="396" y="44"/>
                  </a:cubicBezTo>
                  <a:cubicBezTo>
                    <a:pt x="399" y="51"/>
                    <a:pt x="407" y="53"/>
                    <a:pt x="412" y="57"/>
                  </a:cubicBezTo>
                  <a:cubicBezTo>
                    <a:pt x="424" y="69"/>
                    <a:pt x="422" y="84"/>
                    <a:pt x="423" y="99"/>
                  </a:cubicBezTo>
                  <a:cubicBezTo>
                    <a:pt x="424" y="115"/>
                    <a:pt x="426" y="132"/>
                    <a:pt x="428" y="148"/>
                  </a:cubicBezTo>
                  <a:cubicBezTo>
                    <a:pt x="430" y="167"/>
                    <a:pt x="431" y="186"/>
                    <a:pt x="431" y="206"/>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112">
              <a:extLst>
                <a:ext uri="{FF2B5EF4-FFF2-40B4-BE49-F238E27FC236}">
                  <a16:creationId xmlns:a16="http://schemas.microsoft.com/office/drawing/2014/main" id="{4EC7E426-C9D6-9A3A-9C71-4FFB0EFF875C}"/>
                </a:ext>
              </a:extLst>
            </p:cNvPr>
            <p:cNvSpPr>
              <a:spLocks/>
            </p:cNvSpPr>
            <p:nvPr/>
          </p:nvSpPr>
          <p:spPr bwMode="auto">
            <a:xfrm>
              <a:off x="2283" y="1877"/>
              <a:ext cx="596" cy="265"/>
            </a:xfrm>
            <a:custGeom>
              <a:avLst/>
              <a:gdLst>
                <a:gd name="T0" fmla="*/ 475 w 475"/>
                <a:gd name="T1" fmla="*/ 200 h 211"/>
                <a:gd name="T2" fmla="*/ 475 w 475"/>
                <a:gd name="T3" fmla="*/ 200 h 211"/>
                <a:gd name="T4" fmla="*/ 470 w 475"/>
                <a:gd name="T5" fmla="*/ 201 h 211"/>
                <a:gd name="T6" fmla="*/ 460 w 475"/>
                <a:gd name="T7" fmla="*/ 202 h 211"/>
                <a:gd name="T8" fmla="*/ 418 w 475"/>
                <a:gd name="T9" fmla="*/ 204 h 211"/>
                <a:gd name="T10" fmla="*/ 375 w 475"/>
                <a:gd name="T11" fmla="*/ 207 h 211"/>
                <a:gd name="T12" fmla="*/ 328 w 475"/>
                <a:gd name="T13" fmla="*/ 210 h 211"/>
                <a:gd name="T14" fmla="*/ 277 w 475"/>
                <a:gd name="T15" fmla="*/ 211 h 211"/>
                <a:gd name="T16" fmla="*/ 241 w 475"/>
                <a:gd name="T17" fmla="*/ 209 h 211"/>
                <a:gd name="T18" fmla="*/ 211 w 475"/>
                <a:gd name="T19" fmla="*/ 209 h 211"/>
                <a:gd name="T20" fmla="*/ 178 w 475"/>
                <a:gd name="T21" fmla="*/ 210 h 211"/>
                <a:gd name="T22" fmla="*/ 138 w 475"/>
                <a:gd name="T23" fmla="*/ 210 h 211"/>
                <a:gd name="T24" fmla="*/ 107 w 475"/>
                <a:gd name="T25" fmla="*/ 211 h 211"/>
                <a:gd name="T26" fmla="*/ 107 w 475"/>
                <a:gd name="T27" fmla="*/ 175 h 211"/>
                <a:gd name="T28" fmla="*/ 106 w 475"/>
                <a:gd name="T29" fmla="*/ 154 h 211"/>
                <a:gd name="T30" fmla="*/ 66 w 475"/>
                <a:gd name="T31" fmla="*/ 147 h 211"/>
                <a:gd name="T32" fmla="*/ 0 w 475"/>
                <a:gd name="T33" fmla="*/ 144 h 211"/>
                <a:gd name="T34" fmla="*/ 0 w 475"/>
                <a:gd name="T35" fmla="*/ 142 h 211"/>
                <a:gd name="T36" fmla="*/ 6 w 475"/>
                <a:gd name="T37" fmla="*/ 0 h 211"/>
                <a:gd name="T38" fmla="*/ 6 w 475"/>
                <a:gd name="T39" fmla="*/ 0 h 211"/>
                <a:gd name="T40" fmla="*/ 172 w 475"/>
                <a:gd name="T41" fmla="*/ 7 h 211"/>
                <a:gd name="T42" fmla="*/ 260 w 475"/>
                <a:gd name="T43" fmla="*/ 7 h 211"/>
                <a:gd name="T44" fmla="*/ 293 w 475"/>
                <a:gd name="T45" fmla="*/ 5 h 211"/>
                <a:gd name="T46" fmla="*/ 305 w 475"/>
                <a:gd name="T47" fmla="*/ 7 h 211"/>
                <a:gd name="T48" fmla="*/ 315 w 475"/>
                <a:gd name="T49" fmla="*/ 14 h 211"/>
                <a:gd name="T50" fmla="*/ 327 w 475"/>
                <a:gd name="T51" fmla="*/ 13 h 211"/>
                <a:gd name="T52" fmla="*/ 356 w 475"/>
                <a:gd name="T53" fmla="*/ 9 h 211"/>
                <a:gd name="T54" fmla="*/ 367 w 475"/>
                <a:gd name="T55" fmla="*/ 19 h 211"/>
                <a:gd name="T56" fmla="*/ 384 w 475"/>
                <a:gd name="T57" fmla="*/ 20 h 211"/>
                <a:gd name="T58" fmla="*/ 399 w 475"/>
                <a:gd name="T59" fmla="*/ 27 h 211"/>
                <a:gd name="T60" fmla="*/ 405 w 475"/>
                <a:gd name="T61" fmla="*/ 29 h 211"/>
                <a:gd name="T62" fmla="*/ 406 w 475"/>
                <a:gd name="T63" fmla="*/ 28 h 211"/>
                <a:gd name="T64" fmla="*/ 407 w 475"/>
                <a:gd name="T65" fmla="*/ 33 h 211"/>
                <a:gd name="T66" fmla="*/ 414 w 475"/>
                <a:gd name="T67" fmla="*/ 52 h 211"/>
                <a:gd name="T68" fmla="*/ 428 w 475"/>
                <a:gd name="T69" fmla="*/ 71 h 211"/>
                <a:gd name="T70" fmla="*/ 457 w 475"/>
                <a:gd name="T71" fmla="*/ 153 h 211"/>
                <a:gd name="T72" fmla="*/ 461 w 475"/>
                <a:gd name="T73" fmla="*/ 168 h 211"/>
                <a:gd name="T74" fmla="*/ 472 w 475"/>
                <a:gd name="T75" fmla="*/ 197 h 211"/>
                <a:gd name="T76" fmla="*/ 475 w 475"/>
                <a:gd name="T77" fmla="*/ 20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5" h="211">
                  <a:moveTo>
                    <a:pt x="475" y="200"/>
                  </a:moveTo>
                  <a:cubicBezTo>
                    <a:pt x="475" y="200"/>
                    <a:pt x="475" y="200"/>
                    <a:pt x="475" y="200"/>
                  </a:cubicBezTo>
                  <a:cubicBezTo>
                    <a:pt x="474" y="200"/>
                    <a:pt x="471" y="200"/>
                    <a:pt x="470" y="201"/>
                  </a:cubicBezTo>
                  <a:cubicBezTo>
                    <a:pt x="466" y="201"/>
                    <a:pt x="463" y="201"/>
                    <a:pt x="460" y="202"/>
                  </a:cubicBezTo>
                  <a:cubicBezTo>
                    <a:pt x="446" y="204"/>
                    <a:pt x="432" y="203"/>
                    <a:pt x="418" y="204"/>
                  </a:cubicBezTo>
                  <a:cubicBezTo>
                    <a:pt x="404" y="205"/>
                    <a:pt x="389" y="206"/>
                    <a:pt x="375" y="207"/>
                  </a:cubicBezTo>
                  <a:cubicBezTo>
                    <a:pt x="359" y="207"/>
                    <a:pt x="344" y="210"/>
                    <a:pt x="328" y="210"/>
                  </a:cubicBezTo>
                  <a:cubicBezTo>
                    <a:pt x="311" y="210"/>
                    <a:pt x="294" y="211"/>
                    <a:pt x="277" y="211"/>
                  </a:cubicBezTo>
                  <a:cubicBezTo>
                    <a:pt x="265" y="211"/>
                    <a:pt x="254" y="211"/>
                    <a:pt x="241" y="209"/>
                  </a:cubicBezTo>
                  <a:cubicBezTo>
                    <a:pt x="232" y="207"/>
                    <a:pt x="221" y="209"/>
                    <a:pt x="211" y="209"/>
                  </a:cubicBezTo>
                  <a:cubicBezTo>
                    <a:pt x="200" y="209"/>
                    <a:pt x="189" y="209"/>
                    <a:pt x="178" y="210"/>
                  </a:cubicBezTo>
                  <a:cubicBezTo>
                    <a:pt x="165" y="210"/>
                    <a:pt x="152" y="210"/>
                    <a:pt x="138" y="210"/>
                  </a:cubicBezTo>
                  <a:cubicBezTo>
                    <a:pt x="129" y="211"/>
                    <a:pt x="117" y="209"/>
                    <a:pt x="107" y="211"/>
                  </a:cubicBezTo>
                  <a:cubicBezTo>
                    <a:pt x="107" y="175"/>
                    <a:pt x="107" y="175"/>
                    <a:pt x="107" y="175"/>
                  </a:cubicBezTo>
                  <a:cubicBezTo>
                    <a:pt x="107" y="168"/>
                    <a:pt x="108" y="160"/>
                    <a:pt x="106" y="154"/>
                  </a:cubicBezTo>
                  <a:cubicBezTo>
                    <a:pt x="103" y="143"/>
                    <a:pt x="76" y="147"/>
                    <a:pt x="66" y="147"/>
                  </a:cubicBezTo>
                  <a:cubicBezTo>
                    <a:pt x="44" y="147"/>
                    <a:pt x="22" y="145"/>
                    <a:pt x="0" y="144"/>
                  </a:cubicBezTo>
                  <a:cubicBezTo>
                    <a:pt x="0" y="142"/>
                    <a:pt x="0" y="142"/>
                    <a:pt x="0" y="142"/>
                  </a:cubicBezTo>
                  <a:cubicBezTo>
                    <a:pt x="6" y="0"/>
                    <a:pt x="6" y="0"/>
                    <a:pt x="6" y="0"/>
                  </a:cubicBezTo>
                  <a:cubicBezTo>
                    <a:pt x="6" y="0"/>
                    <a:pt x="6" y="0"/>
                    <a:pt x="6" y="0"/>
                  </a:cubicBezTo>
                  <a:cubicBezTo>
                    <a:pt x="6" y="0"/>
                    <a:pt x="151" y="6"/>
                    <a:pt x="172" y="7"/>
                  </a:cubicBezTo>
                  <a:cubicBezTo>
                    <a:pt x="193" y="7"/>
                    <a:pt x="244" y="8"/>
                    <a:pt x="260" y="7"/>
                  </a:cubicBezTo>
                  <a:cubicBezTo>
                    <a:pt x="271" y="6"/>
                    <a:pt x="282" y="5"/>
                    <a:pt x="293" y="5"/>
                  </a:cubicBezTo>
                  <a:cubicBezTo>
                    <a:pt x="297" y="5"/>
                    <a:pt x="301" y="5"/>
                    <a:pt x="305" y="7"/>
                  </a:cubicBezTo>
                  <a:cubicBezTo>
                    <a:pt x="308" y="9"/>
                    <a:pt x="311" y="13"/>
                    <a:pt x="315" y="14"/>
                  </a:cubicBezTo>
                  <a:cubicBezTo>
                    <a:pt x="319" y="15"/>
                    <a:pt x="323" y="15"/>
                    <a:pt x="327" y="13"/>
                  </a:cubicBezTo>
                  <a:cubicBezTo>
                    <a:pt x="334" y="8"/>
                    <a:pt x="348" y="4"/>
                    <a:pt x="356" y="9"/>
                  </a:cubicBezTo>
                  <a:cubicBezTo>
                    <a:pt x="360" y="12"/>
                    <a:pt x="363" y="16"/>
                    <a:pt x="367" y="19"/>
                  </a:cubicBezTo>
                  <a:cubicBezTo>
                    <a:pt x="373" y="21"/>
                    <a:pt x="379" y="20"/>
                    <a:pt x="384" y="20"/>
                  </a:cubicBezTo>
                  <a:cubicBezTo>
                    <a:pt x="391" y="19"/>
                    <a:pt x="394" y="25"/>
                    <a:pt x="399" y="27"/>
                  </a:cubicBezTo>
                  <a:cubicBezTo>
                    <a:pt x="401" y="28"/>
                    <a:pt x="404" y="28"/>
                    <a:pt x="405" y="29"/>
                  </a:cubicBezTo>
                  <a:cubicBezTo>
                    <a:pt x="406" y="28"/>
                    <a:pt x="406" y="28"/>
                    <a:pt x="406" y="28"/>
                  </a:cubicBezTo>
                  <a:cubicBezTo>
                    <a:pt x="406" y="30"/>
                    <a:pt x="407" y="32"/>
                    <a:pt x="407" y="33"/>
                  </a:cubicBezTo>
                  <a:cubicBezTo>
                    <a:pt x="410" y="39"/>
                    <a:pt x="412" y="46"/>
                    <a:pt x="414" y="52"/>
                  </a:cubicBezTo>
                  <a:cubicBezTo>
                    <a:pt x="417" y="60"/>
                    <a:pt x="423" y="65"/>
                    <a:pt x="428" y="71"/>
                  </a:cubicBezTo>
                  <a:cubicBezTo>
                    <a:pt x="445" y="95"/>
                    <a:pt x="448" y="127"/>
                    <a:pt x="457" y="153"/>
                  </a:cubicBezTo>
                  <a:cubicBezTo>
                    <a:pt x="459" y="158"/>
                    <a:pt x="460" y="163"/>
                    <a:pt x="461" y="168"/>
                  </a:cubicBezTo>
                  <a:cubicBezTo>
                    <a:pt x="462" y="179"/>
                    <a:pt x="464" y="189"/>
                    <a:pt x="472" y="197"/>
                  </a:cubicBezTo>
                  <a:cubicBezTo>
                    <a:pt x="473" y="198"/>
                    <a:pt x="474" y="199"/>
                    <a:pt x="475" y="200"/>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113">
              <a:extLst>
                <a:ext uri="{FF2B5EF4-FFF2-40B4-BE49-F238E27FC236}">
                  <a16:creationId xmlns:a16="http://schemas.microsoft.com/office/drawing/2014/main" id="{7620DF22-416E-D945-1342-D95CC9950B0C}"/>
                </a:ext>
              </a:extLst>
            </p:cNvPr>
            <p:cNvSpPr>
              <a:spLocks/>
            </p:cNvSpPr>
            <p:nvPr/>
          </p:nvSpPr>
          <p:spPr bwMode="auto">
            <a:xfrm>
              <a:off x="2291" y="1619"/>
              <a:ext cx="502" cy="294"/>
            </a:xfrm>
            <a:custGeom>
              <a:avLst/>
              <a:gdLst>
                <a:gd name="T0" fmla="*/ 6 w 401"/>
                <a:gd name="T1" fmla="*/ 67 h 235"/>
                <a:gd name="T2" fmla="*/ 9 w 401"/>
                <a:gd name="T3" fmla="*/ 3 h 235"/>
                <a:gd name="T4" fmla="*/ 378 w 401"/>
                <a:gd name="T5" fmla="*/ 0 h 235"/>
                <a:gd name="T6" fmla="*/ 374 w 401"/>
                <a:gd name="T7" fmla="*/ 27 h 235"/>
                <a:gd name="T8" fmla="*/ 391 w 401"/>
                <a:gd name="T9" fmla="*/ 53 h 235"/>
                <a:gd name="T10" fmla="*/ 397 w 401"/>
                <a:gd name="T11" fmla="*/ 100 h 235"/>
                <a:gd name="T12" fmla="*/ 399 w 401"/>
                <a:gd name="T13" fmla="*/ 169 h 235"/>
                <a:gd name="T14" fmla="*/ 400 w 401"/>
                <a:gd name="T15" fmla="*/ 197 h 235"/>
                <a:gd name="T16" fmla="*/ 400 w 401"/>
                <a:gd name="T17" fmla="*/ 234 h 235"/>
                <a:gd name="T18" fmla="*/ 399 w 401"/>
                <a:gd name="T19" fmla="*/ 235 h 235"/>
                <a:gd name="T20" fmla="*/ 393 w 401"/>
                <a:gd name="T21" fmla="*/ 233 h 235"/>
                <a:gd name="T22" fmla="*/ 378 w 401"/>
                <a:gd name="T23" fmla="*/ 226 h 235"/>
                <a:gd name="T24" fmla="*/ 361 w 401"/>
                <a:gd name="T25" fmla="*/ 225 h 235"/>
                <a:gd name="T26" fmla="*/ 350 w 401"/>
                <a:gd name="T27" fmla="*/ 215 h 235"/>
                <a:gd name="T28" fmla="*/ 321 w 401"/>
                <a:gd name="T29" fmla="*/ 219 h 235"/>
                <a:gd name="T30" fmla="*/ 309 w 401"/>
                <a:gd name="T31" fmla="*/ 220 h 235"/>
                <a:gd name="T32" fmla="*/ 299 w 401"/>
                <a:gd name="T33" fmla="*/ 213 h 235"/>
                <a:gd name="T34" fmla="*/ 287 w 401"/>
                <a:gd name="T35" fmla="*/ 211 h 235"/>
                <a:gd name="T36" fmla="*/ 254 w 401"/>
                <a:gd name="T37" fmla="*/ 213 h 235"/>
                <a:gd name="T38" fmla="*/ 166 w 401"/>
                <a:gd name="T39" fmla="*/ 213 h 235"/>
                <a:gd name="T40" fmla="*/ 0 w 401"/>
                <a:gd name="T41" fmla="*/ 206 h 235"/>
                <a:gd name="T42" fmla="*/ 0 w 401"/>
                <a:gd name="T43" fmla="*/ 206 h 235"/>
                <a:gd name="T44" fmla="*/ 6 w 401"/>
                <a:gd name="T45" fmla="*/ 6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235">
                  <a:moveTo>
                    <a:pt x="6" y="67"/>
                  </a:moveTo>
                  <a:cubicBezTo>
                    <a:pt x="9" y="3"/>
                    <a:pt x="9" y="3"/>
                    <a:pt x="9" y="3"/>
                  </a:cubicBezTo>
                  <a:cubicBezTo>
                    <a:pt x="9" y="3"/>
                    <a:pt x="339" y="5"/>
                    <a:pt x="378" y="0"/>
                  </a:cubicBezTo>
                  <a:cubicBezTo>
                    <a:pt x="376" y="9"/>
                    <a:pt x="370" y="17"/>
                    <a:pt x="374" y="27"/>
                  </a:cubicBezTo>
                  <a:cubicBezTo>
                    <a:pt x="378" y="37"/>
                    <a:pt x="389" y="42"/>
                    <a:pt x="391" y="53"/>
                  </a:cubicBezTo>
                  <a:cubicBezTo>
                    <a:pt x="394" y="68"/>
                    <a:pt x="396" y="85"/>
                    <a:pt x="397" y="100"/>
                  </a:cubicBezTo>
                  <a:cubicBezTo>
                    <a:pt x="399" y="123"/>
                    <a:pt x="399" y="146"/>
                    <a:pt x="399" y="169"/>
                  </a:cubicBezTo>
                  <a:cubicBezTo>
                    <a:pt x="399" y="178"/>
                    <a:pt x="399" y="188"/>
                    <a:pt x="400" y="197"/>
                  </a:cubicBezTo>
                  <a:cubicBezTo>
                    <a:pt x="401" y="211"/>
                    <a:pt x="396" y="221"/>
                    <a:pt x="400" y="234"/>
                  </a:cubicBezTo>
                  <a:cubicBezTo>
                    <a:pt x="399" y="235"/>
                    <a:pt x="399" y="235"/>
                    <a:pt x="399" y="235"/>
                  </a:cubicBezTo>
                  <a:cubicBezTo>
                    <a:pt x="398" y="234"/>
                    <a:pt x="395" y="234"/>
                    <a:pt x="393" y="233"/>
                  </a:cubicBezTo>
                  <a:cubicBezTo>
                    <a:pt x="388" y="231"/>
                    <a:pt x="385" y="225"/>
                    <a:pt x="378" y="226"/>
                  </a:cubicBezTo>
                  <a:cubicBezTo>
                    <a:pt x="373" y="226"/>
                    <a:pt x="367" y="227"/>
                    <a:pt x="361" y="225"/>
                  </a:cubicBezTo>
                  <a:cubicBezTo>
                    <a:pt x="357" y="222"/>
                    <a:pt x="354" y="218"/>
                    <a:pt x="350" y="215"/>
                  </a:cubicBezTo>
                  <a:cubicBezTo>
                    <a:pt x="342" y="210"/>
                    <a:pt x="328" y="214"/>
                    <a:pt x="321" y="219"/>
                  </a:cubicBezTo>
                  <a:cubicBezTo>
                    <a:pt x="317" y="221"/>
                    <a:pt x="313" y="221"/>
                    <a:pt x="309" y="220"/>
                  </a:cubicBezTo>
                  <a:cubicBezTo>
                    <a:pt x="305" y="219"/>
                    <a:pt x="302" y="215"/>
                    <a:pt x="299" y="213"/>
                  </a:cubicBezTo>
                  <a:cubicBezTo>
                    <a:pt x="295" y="211"/>
                    <a:pt x="291" y="211"/>
                    <a:pt x="287" y="211"/>
                  </a:cubicBezTo>
                  <a:cubicBezTo>
                    <a:pt x="276" y="211"/>
                    <a:pt x="265" y="212"/>
                    <a:pt x="254" y="213"/>
                  </a:cubicBezTo>
                  <a:cubicBezTo>
                    <a:pt x="238" y="214"/>
                    <a:pt x="187" y="213"/>
                    <a:pt x="166" y="213"/>
                  </a:cubicBezTo>
                  <a:cubicBezTo>
                    <a:pt x="145" y="212"/>
                    <a:pt x="0" y="206"/>
                    <a:pt x="0" y="206"/>
                  </a:cubicBezTo>
                  <a:cubicBezTo>
                    <a:pt x="0" y="206"/>
                    <a:pt x="0" y="206"/>
                    <a:pt x="0" y="206"/>
                  </a:cubicBezTo>
                  <a:lnTo>
                    <a:pt x="6" y="67"/>
                  </a:ln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114">
              <a:extLst>
                <a:ext uri="{FF2B5EF4-FFF2-40B4-BE49-F238E27FC236}">
                  <a16:creationId xmlns:a16="http://schemas.microsoft.com/office/drawing/2014/main" id="{F257D8FB-F067-242E-BD4A-BD81363E561D}"/>
                </a:ext>
              </a:extLst>
            </p:cNvPr>
            <p:cNvSpPr>
              <a:spLocks/>
            </p:cNvSpPr>
            <p:nvPr/>
          </p:nvSpPr>
          <p:spPr bwMode="auto">
            <a:xfrm>
              <a:off x="2302" y="1352"/>
              <a:ext cx="466" cy="273"/>
            </a:xfrm>
            <a:custGeom>
              <a:avLst/>
              <a:gdLst>
                <a:gd name="T0" fmla="*/ 365 w 372"/>
                <a:gd name="T1" fmla="*/ 161 h 218"/>
                <a:gd name="T2" fmla="*/ 370 w 372"/>
                <a:gd name="T3" fmla="*/ 208 h 218"/>
                <a:gd name="T4" fmla="*/ 369 w 372"/>
                <a:gd name="T5" fmla="*/ 213 h 218"/>
                <a:gd name="T6" fmla="*/ 0 w 372"/>
                <a:gd name="T7" fmla="*/ 216 h 218"/>
                <a:gd name="T8" fmla="*/ 9 w 372"/>
                <a:gd name="T9" fmla="*/ 0 h 218"/>
                <a:gd name="T10" fmla="*/ 35 w 372"/>
                <a:gd name="T11" fmla="*/ 1 h 218"/>
                <a:gd name="T12" fmla="*/ 110 w 372"/>
                <a:gd name="T13" fmla="*/ 2 h 218"/>
                <a:gd name="T14" fmla="*/ 168 w 372"/>
                <a:gd name="T15" fmla="*/ 5 h 218"/>
                <a:gd name="T16" fmla="*/ 208 w 372"/>
                <a:gd name="T17" fmla="*/ 4 h 218"/>
                <a:gd name="T18" fmla="*/ 249 w 372"/>
                <a:gd name="T19" fmla="*/ 2 h 218"/>
                <a:gd name="T20" fmla="*/ 276 w 372"/>
                <a:gd name="T21" fmla="*/ 1 h 218"/>
                <a:gd name="T22" fmla="*/ 313 w 372"/>
                <a:gd name="T23" fmla="*/ 2 h 218"/>
                <a:gd name="T24" fmla="*/ 328 w 372"/>
                <a:gd name="T25" fmla="*/ 0 h 218"/>
                <a:gd name="T26" fmla="*/ 331 w 372"/>
                <a:gd name="T27" fmla="*/ 7 h 218"/>
                <a:gd name="T28" fmla="*/ 340 w 372"/>
                <a:gd name="T29" fmla="*/ 77 h 218"/>
                <a:gd name="T30" fmla="*/ 357 w 372"/>
                <a:gd name="T31" fmla="*/ 112 h 218"/>
                <a:gd name="T32" fmla="*/ 365 w 372"/>
                <a:gd name="T33" fmla="*/ 16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2" h="218">
                  <a:moveTo>
                    <a:pt x="365" y="161"/>
                  </a:moveTo>
                  <a:cubicBezTo>
                    <a:pt x="368" y="175"/>
                    <a:pt x="372" y="194"/>
                    <a:pt x="370" y="208"/>
                  </a:cubicBezTo>
                  <a:cubicBezTo>
                    <a:pt x="370" y="210"/>
                    <a:pt x="370" y="212"/>
                    <a:pt x="369" y="213"/>
                  </a:cubicBezTo>
                  <a:cubicBezTo>
                    <a:pt x="330" y="218"/>
                    <a:pt x="0" y="216"/>
                    <a:pt x="0" y="216"/>
                  </a:cubicBezTo>
                  <a:cubicBezTo>
                    <a:pt x="9" y="0"/>
                    <a:pt x="9" y="0"/>
                    <a:pt x="9" y="0"/>
                  </a:cubicBezTo>
                  <a:cubicBezTo>
                    <a:pt x="18" y="0"/>
                    <a:pt x="26" y="1"/>
                    <a:pt x="35" y="1"/>
                  </a:cubicBezTo>
                  <a:cubicBezTo>
                    <a:pt x="59" y="3"/>
                    <a:pt x="85" y="2"/>
                    <a:pt x="110" y="2"/>
                  </a:cubicBezTo>
                  <a:cubicBezTo>
                    <a:pt x="129" y="2"/>
                    <a:pt x="148" y="4"/>
                    <a:pt x="168" y="5"/>
                  </a:cubicBezTo>
                  <a:cubicBezTo>
                    <a:pt x="181" y="5"/>
                    <a:pt x="194" y="4"/>
                    <a:pt x="208" y="4"/>
                  </a:cubicBezTo>
                  <a:cubicBezTo>
                    <a:pt x="222" y="4"/>
                    <a:pt x="236" y="2"/>
                    <a:pt x="249" y="2"/>
                  </a:cubicBezTo>
                  <a:cubicBezTo>
                    <a:pt x="258" y="2"/>
                    <a:pt x="267" y="1"/>
                    <a:pt x="276" y="1"/>
                  </a:cubicBezTo>
                  <a:cubicBezTo>
                    <a:pt x="288" y="0"/>
                    <a:pt x="301" y="2"/>
                    <a:pt x="313" y="2"/>
                  </a:cubicBezTo>
                  <a:cubicBezTo>
                    <a:pt x="318" y="1"/>
                    <a:pt x="323" y="1"/>
                    <a:pt x="328" y="0"/>
                  </a:cubicBezTo>
                  <a:cubicBezTo>
                    <a:pt x="329" y="3"/>
                    <a:pt x="330" y="5"/>
                    <a:pt x="331" y="7"/>
                  </a:cubicBezTo>
                  <a:cubicBezTo>
                    <a:pt x="339" y="29"/>
                    <a:pt x="321" y="60"/>
                    <a:pt x="340" y="77"/>
                  </a:cubicBezTo>
                  <a:cubicBezTo>
                    <a:pt x="351" y="88"/>
                    <a:pt x="355" y="97"/>
                    <a:pt x="357" y="112"/>
                  </a:cubicBezTo>
                  <a:cubicBezTo>
                    <a:pt x="359" y="129"/>
                    <a:pt x="361" y="145"/>
                    <a:pt x="365" y="161"/>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115">
              <a:extLst>
                <a:ext uri="{FF2B5EF4-FFF2-40B4-BE49-F238E27FC236}">
                  <a16:creationId xmlns:a16="http://schemas.microsoft.com/office/drawing/2014/main" id="{28C7E880-329F-B38B-EEF1-F076BEC4F0DD}"/>
                </a:ext>
              </a:extLst>
            </p:cNvPr>
            <p:cNvSpPr>
              <a:spLocks/>
            </p:cNvSpPr>
            <p:nvPr/>
          </p:nvSpPr>
          <p:spPr bwMode="auto">
            <a:xfrm>
              <a:off x="1918" y="2030"/>
              <a:ext cx="501" cy="388"/>
            </a:xfrm>
            <a:custGeom>
              <a:avLst/>
              <a:gdLst>
                <a:gd name="T0" fmla="*/ 399 w 399"/>
                <a:gd name="T1" fmla="*/ 308 h 309"/>
                <a:gd name="T2" fmla="*/ 399 w 399"/>
                <a:gd name="T3" fmla="*/ 309 h 309"/>
                <a:gd name="T4" fmla="*/ 343 w 399"/>
                <a:gd name="T5" fmla="*/ 308 h 309"/>
                <a:gd name="T6" fmla="*/ 227 w 399"/>
                <a:gd name="T7" fmla="*/ 307 h 309"/>
                <a:gd name="T8" fmla="*/ 0 w 399"/>
                <a:gd name="T9" fmla="*/ 285 h 309"/>
                <a:gd name="T10" fmla="*/ 23 w 399"/>
                <a:gd name="T11" fmla="*/ 4 h 309"/>
                <a:gd name="T12" fmla="*/ 23 w 399"/>
                <a:gd name="T13" fmla="*/ 0 h 309"/>
                <a:gd name="T14" fmla="*/ 196 w 399"/>
                <a:gd name="T15" fmla="*/ 15 h 309"/>
                <a:gd name="T16" fmla="*/ 291 w 399"/>
                <a:gd name="T17" fmla="*/ 22 h 309"/>
                <a:gd name="T18" fmla="*/ 357 w 399"/>
                <a:gd name="T19" fmla="*/ 25 h 309"/>
                <a:gd name="T20" fmla="*/ 397 w 399"/>
                <a:gd name="T21" fmla="*/ 32 h 309"/>
                <a:gd name="T22" fmla="*/ 398 w 399"/>
                <a:gd name="T23" fmla="*/ 53 h 309"/>
                <a:gd name="T24" fmla="*/ 398 w 399"/>
                <a:gd name="T25" fmla="*/ 89 h 309"/>
                <a:gd name="T26" fmla="*/ 399 w 399"/>
                <a:gd name="T27" fmla="*/ 30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9" h="309">
                  <a:moveTo>
                    <a:pt x="399" y="308"/>
                  </a:moveTo>
                  <a:cubicBezTo>
                    <a:pt x="399" y="309"/>
                    <a:pt x="399" y="309"/>
                    <a:pt x="399" y="309"/>
                  </a:cubicBezTo>
                  <a:cubicBezTo>
                    <a:pt x="380" y="309"/>
                    <a:pt x="361" y="309"/>
                    <a:pt x="343" y="308"/>
                  </a:cubicBezTo>
                  <a:cubicBezTo>
                    <a:pt x="290" y="308"/>
                    <a:pt x="246" y="307"/>
                    <a:pt x="227" y="307"/>
                  </a:cubicBezTo>
                  <a:cubicBezTo>
                    <a:pt x="202" y="305"/>
                    <a:pt x="104" y="296"/>
                    <a:pt x="0" y="285"/>
                  </a:cubicBezTo>
                  <a:cubicBezTo>
                    <a:pt x="12" y="135"/>
                    <a:pt x="23" y="4"/>
                    <a:pt x="23" y="4"/>
                  </a:cubicBezTo>
                  <a:cubicBezTo>
                    <a:pt x="23" y="0"/>
                    <a:pt x="23" y="0"/>
                    <a:pt x="23" y="0"/>
                  </a:cubicBezTo>
                  <a:cubicBezTo>
                    <a:pt x="81" y="6"/>
                    <a:pt x="138" y="11"/>
                    <a:pt x="196" y="15"/>
                  </a:cubicBezTo>
                  <a:cubicBezTo>
                    <a:pt x="227" y="18"/>
                    <a:pt x="259" y="20"/>
                    <a:pt x="291" y="22"/>
                  </a:cubicBezTo>
                  <a:cubicBezTo>
                    <a:pt x="313" y="23"/>
                    <a:pt x="335" y="25"/>
                    <a:pt x="357" y="25"/>
                  </a:cubicBezTo>
                  <a:cubicBezTo>
                    <a:pt x="367" y="25"/>
                    <a:pt x="394" y="21"/>
                    <a:pt x="397" y="32"/>
                  </a:cubicBezTo>
                  <a:cubicBezTo>
                    <a:pt x="399" y="38"/>
                    <a:pt x="398" y="46"/>
                    <a:pt x="398" y="53"/>
                  </a:cubicBezTo>
                  <a:cubicBezTo>
                    <a:pt x="398" y="89"/>
                    <a:pt x="398" y="89"/>
                    <a:pt x="398" y="89"/>
                  </a:cubicBezTo>
                  <a:lnTo>
                    <a:pt x="399" y="308"/>
                  </a:ln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16">
              <a:extLst>
                <a:ext uri="{FF2B5EF4-FFF2-40B4-BE49-F238E27FC236}">
                  <a16:creationId xmlns:a16="http://schemas.microsoft.com/office/drawing/2014/main" id="{68596D3B-F463-B2FF-1DEE-A5AEEC62B645}"/>
                </a:ext>
              </a:extLst>
            </p:cNvPr>
            <p:cNvSpPr>
              <a:spLocks/>
            </p:cNvSpPr>
            <p:nvPr/>
          </p:nvSpPr>
          <p:spPr bwMode="auto">
            <a:xfrm>
              <a:off x="1876" y="2387"/>
              <a:ext cx="472" cy="527"/>
            </a:xfrm>
            <a:custGeom>
              <a:avLst/>
              <a:gdLst>
                <a:gd name="T0" fmla="*/ 377 w 377"/>
                <a:gd name="T1" fmla="*/ 23 h 420"/>
                <a:gd name="T2" fmla="*/ 377 w 377"/>
                <a:gd name="T3" fmla="*/ 24 h 420"/>
                <a:gd name="T4" fmla="*/ 377 w 377"/>
                <a:gd name="T5" fmla="*/ 60 h 420"/>
                <a:gd name="T6" fmla="*/ 376 w 377"/>
                <a:gd name="T7" fmla="*/ 117 h 420"/>
                <a:gd name="T8" fmla="*/ 373 w 377"/>
                <a:gd name="T9" fmla="*/ 288 h 420"/>
                <a:gd name="T10" fmla="*/ 372 w 377"/>
                <a:gd name="T11" fmla="*/ 351 h 420"/>
                <a:gd name="T12" fmla="*/ 372 w 377"/>
                <a:gd name="T13" fmla="*/ 369 h 420"/>
                <a:gd name="T14" fmla="*/ 342 w 377"/>
                <a:gd name="T15" fmla="*/ 381 h 420"/>
                <a:gd name="T16" fmla="*/ 204 w 377"/>
                <a:gd name="T17" fmla="*/ 375 h 420"/>
                <a:gd name="T18" fmla="*/ 169 w 377"/>
                <a:gd name="T19" fmla="*/ 374 h 420"/>
                <a:gd name="T20" fmla="*/ 149 w 377"/>
                <a:gd name="T21" fmla="*/ 378 h 420"/>
                <a:gd name="T22" fmla="*/ 148 w 377"/>
                <a:gd name="T23" fmla="*/ 388 h 420"/>
                <a:gd name="T24" fmla="*/ 117 w 377"/>
                <a:gd name="T25" fmla="*/ 386 h 420"/>
                <a:gd name="T26" fmla="*/ 79 w 377"/>
                <a:gd name="T27" fmla="*/ 383 h 420"/>
                <a:gd name="T28" fmla="*/ 60 w 377"/>
                <a:gd name="T29" fmla="*/ 390 h 420"/>
                <a:gd name="T30" fmla="*/ 52 w 377"/>
                <a:gd name="T31" fmla="*/ 415 h 420"/>
                <a:gd name="T32" fmla="*/ 19 w 377"/>
                <a:gd name="T33" fmla="*/ 417 h 420"/>
                <a:gd name="T34" fmla="*/ 0 w 377"/>
                <a:gd name="T35" fmla="*/ 413 h 420"/>
                <a:gd name="T36" fmla="*/ 34 w 377"/>
                <a:gd name="T37" fmla="*/ 0 h 420"/>
                <a:gd name="T38" fmla="*/ 261 w 377"/>
                <a:gd name="T39" fmla="*/ 22 h 420"/>
                <a:gd name="T40" fmla="*/ 377 w 377"/>
                <a:gd name="T41" fmla="*/ 2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420">
                  <a:moveTo>
                    <a:pt x="377" y="23"/>
                  </a:moveTo>
                  <a:cubicBezTo>
                    <a:pt x="377" y="24"/>
                    <a:pt x="377" y="24"/>
                    <a:pt x="377" y="24"/>
                  </a:cubicBezTo>
                  <a:cubicBezTo>
                    <a:pt x="377" y="36"/>
                    <a:pt x="377" y="48"/>
                    <a:pt x="377" y="60"/>
                  </a:cubicBezTo>
                  <a:cubicBezTo>
                    <a:pt x="376" y="79"/>
                    <a:pt x="376" y="98"/>
                    <a:pt x="376" y="117"/>
                  </a:cubicBezTo>
                  <a:cubicBezTo>
                    <a:pt x="375" y="174"/>
                    <a:pt x="374" y="231"/>
                    <a:pt x="373" y="288"/>
                  </a:cubicBezTo>
                  <a:cubicBezTo>
                    <a:pt x="373" y="309"/>
                    <a:pt x="372" y="330"/>
                    <a:pt x="372" y="351"/>
                  </a:cubicBezTo>
                  <a:cubicBezTo>
                    <a:pt x="372" y="357"/>
                    <a:pt x="372" y="363"/>
                    <a:pt x="372" y="369"/>
                  </a:cubicBezTo>
                  <a:cubicBezTo>
                    <a:pt x="371" y="388"/>
                    <a:pt x="354" y="381"/>
                    <a:pt x="342" y="381"/>
                  </a:cubicBezTo>
                  <a:cubicBezTo>
                    <a:pt x="296" y="379"/>
                    <a:pt x="250" y="377"/>
                    <a:pt x="204" y="375"/>
                  </a:cubicBezTo>
                  <a:cubicBezTo>
                    <a:pt x="192" y="374"/>
                    <a:pt x="181" y="375"/>
                    <a:pt x="169" y="374"/>
                  </a:cubicBezTo>
                  <a:cubicBezTo>
                    <a:pt x="163" y="373"/>
                    <a:pt x="150" y="368"/>
                    <a:pt x="149" y="378"/>
                  </a:cubicBezTo>
                  <a:cubicBezTo>
                    <a:pt x="149" y="381"/>
                    <a:pt x="148" y="385"/>
                    <a:pt x="148" y="388"/>
                  </a:cubicBezTo>
                  <a:cubicBezTo>
                    <a:pt x="138" y="386"/>
                    <a:pt x="126" y="387"/>
                    <a:pt x="117" y="386"/>
                  </a:cubicBezTo>
                  <a:cubicBezTo>
                    <a:pt x="104" y="385"/>
                    <a:pt x="93" y="383"/>
                    <a:pt x="79" y="383"/>
                  </a:cubicBezTo>
                  <a:cubicBezTo>
                    <a:pt x="71" y="383"/>
                    <a:pt x="64" y="382"/>
                    <a:pt x="60" y="390"/>
                  </a:cubicBezTo>
                  <a:cubicBezTo>
                    <a:pt x="56" y="398"/>
                    <a:pt x="60" y="410"/>
                    <a:pt x="52" y="415"/>
                  </a:cubicBezTo>
                  <a:cubicBezTo>
                    <a:pt x="44" y="420"/>
                    <a:pt x="28" y="417"/>
                    <a:pt x="19" y="417"/>
                  </a:cubicBezTo>
                  <a:cubicBezTo>
                    <a:pt x="12" y="416"/>
                    <a:pt x="6" y="414"/>
                    <a:pt x="0" y="413"/>
                  </a:cubicBezTo>
                  <a:cubicBezTo>
                    <a:pt x="5" y="345"/>
                    <a:pt x="21" y="162"/>
                    <a:pt x="34" y="0"/>
                  </a:cubicBezTo>
                  <a:cubicBezTo>
                    <a:pt x="138" y="11"/>
                    <a:pt x="236" y="20"/>
                    <a:pt x="261" y="22"/>
                  </a:cubicBezTo>
                  <a:cubicBezTo>
                    <a:pt x="280" y="22"/>
                    <a:pt x="324" y="23"/>
                    <a:pt x="377" y="23"/>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17">
              <a:extLst>
                <a:ext uri="{FF2B5EF4-FFF2-40B4-BE49-F238E27FC236}">
                  <a16:creationId xmlns:a16="http://schemas.microsoft.com/office/drawing/2014/main" id="{4E9B86C0-35E5-6D26-A554-57EE9D0F6647}"/>
                </a:ext>
              </a:extLst>
            </p:cNvPr>
            <p:cNvSpPr>
              <a:spLocks/>
            </p:cNvSpPr>
            <p:nvPr/>
          </p:nvSpPr>
          <p:spPr bwMode="auto">
            <a:xfrm>
              <a:off x="1586" y="1270"/>
              <a:ext cx="727" cy="439"/>
            </a:xfrm>
            <a:custGeom>
              <a:avLst/>
              <a:gdLst>
                <a:gd name="T0" fmla="*/ 580 w 580"/>
                <a:gd name="T1" fmla="*/ 65 h 350"/>
                <a:gd name="T2" fmla="*/ 571 w 580"/>
                <a:gd name="T3" fmla="*/ 281 h 350"/>
                <a:gd name="T4" fmla="*/ 568 w 580"/>
                <a:gd name="T5" fmla="*/ 345 h 350"/>
                <a:gd name="T6" fmla="*/ 300 w 580"/>
                <a:gd name="T7" fmla="*/ 323 h 350"/>
                <a:gd name="T8" fmla="*/ 252 w 580"/>
                <a:gd name="T9" fmla="*/ 319 h 350"/>
                <a:gd name="T10" fmla="*/ 210 w 580"/>
                <a:gd name="T11" fmla="*/ 315 h 350"/>
                <a:gd name="T12" fmla="*/ 208 w 580"/>
                <a:gd name="T13" fmla="*/ 330 h 350"/>
                <a:gd name="T14" fmla="*/ 206 w 580"/>
                <a:gd name="T15" fmla="*/ 343 h 350"/>
                <a:gd name="T16" fmla="*/ 204 w 580"/>
                <a:gd name="T17" fmla="*/ 343 h 350"/>
                <a:gd name="T18" fmla="*/ 191 w 580"/>
                <a:gd name="T19" fmla="*/ 331 h 350"/>
                <a:gd name="T20" fmla="*/ 177 w 580"/>
                <a:gd name="T21" fmla="*/ 345 h 350"/>
                <a:gd name="T22" fmla="*/ 155 w 580"/>
                <a:gd name="T23" fmla="*/ 345 h 350"/>
                <a:gd name="T24" fmla="*/ 135 w 580"/>
                <a:gd name="T25" fmla="*/ 338 h 350"/>
                <a:gd name="T26" fmla="*/ 113 w 580"/>
                <a:gd name="T27" fmla="*/ 343 h 350"/>
                <a:gd name="T28" fmla="*/ 101 w 580"/>
                <a:gd name="T29" fmla="*/ 327 h 350"/>
                <a:gd name="T30" fmla="*/ 90 w 580"/>
                <a:gd name="T31" fmla="*/ 309 h 350"/>
                <a:gd name="T32" fmla="*/ 86 w 580"/>
                <a:gd name="T33" fmla="*/ 289 h 350"/>
                <a:gd name="T34" fmla="*/ 66 w 580"/>
                <a:gd name="T35" fmla="*/ 246 h 350"/>
                <a:gd name="T36" fmla="*/ 46 w 580"/>
                <a:gd name="T37" fmla="*/ 240 h 350"/>
                <a:gd name="T38" fmla="*/ 51 w 580"/>
                <a:gd name="T39" fmla="*/ 220 h 350"/>
                <a:gd name="T40" fmla="*/ 51 w 580"/>
                <a:gd name="T41" fmla="*/ 199 h 350"/>
                <a:gd name="T42" fmla="*/ 60 w 580"/>
                <a:gd name="T43" fmla="*/ 181 h 350"/>
                <a:gd name="T44" fmla="*/ 40 w 580"/>
                <a:gd name="T45" fmla="*/ 157 h 350"/>
                <a:gd name="T46" fmla="*/ 23 w 580"/>
                <a:gd name="T47" fmla="*/ 131 h 350"/>
                <a:gd name="T48" fmla="*/ 4 w 580"/>
                <a:gd name="T49" fmla="*/ 91 h 350"/>
                <a:gd name="T50" fmla="*/ 8 w 580"/>
                <a:gd name="T51" fmla="*/ 41 h 350"/>
                <a:gd name="T52" fmla="*/ 10 w 580"/>
                <a:gd name="T53" fmla="*/ 0 h 350"/>
                <a:gd name="T54" fmla="*/ 42 w 580"/>
                <a:gd name="T55" fmla="*/ 4 h 350"/>
                <a:gd name="T56" fmla="*/ 67 w 580"/>
                <a:gd name="T57" fmla="*/ 11 h 350"/>
                <a:gd name="T58" fmla="*/ 91 w 580"/>
                <a:gd name="T59" fmla="*/ 16 h 350"/>
                <a:gd name="T60" fmla="*/ 111 w 580"/>
                <a:gd name="T61" fmla="*/ 20 h 350"/>
                <a:gd name="T62" fmla="*/ 152 w 580"/>
                <a:gd name="T63" fmla="*/ 26 h 350"/>
                <a:gd name="T64" fmla="*/ 189 w 580"/>
                <a:gd name="T65" fmla="*/ 32 h 350"/>
                <a:gd name="T66" fmla="*/ 228 w 580"/>
                <a:gd name="T67" fmla="*/ 38 h 350"/>
                <a:gd name="T68" fmla="*/ 320 w 580"/>
                <a:gd name="T69" fmla="*/ 46 h 350"/>
                <a:gd name="T70" fmla="*/ 388 w 580"/>
                <a:gd name="T71" fmla="*/ 53 h 350"/>
                <a:gd name="T72" fmla="*/ 436 w 580"/>
                <a:gd name="T73" fmla="*/ 58 h 350"/>
                <a:gd name="T74" fmla="*/ 497 w 580"/>
                <a:gd name="T75" fmla="*/ 63 h 350"/>
                <a:gd name="T76" fmla="*/ 516 w 580"/>
                <a:gd name="T77" fmla="*/ 63 h 350"/>
                <a:gd name="T78" fmla="*/ 551 w 580"/>
                <a:gd name="T79" fmla="*/ 64 h 350"/>
                <a:gd name="T80" fmla="*/ 580 w 580"/>
                <a:gd name="T81" fmla="*/ 6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0" h="350">
                  <a:moveTo>
                    <a:pt x="580" y="65"/>
                  </a:moveTo>
                  <a:cubicBezTo>
                    <a:pt x="571" y="281"/>
                    <a:pt x="571" y="281"/>
                    <a:pt x="571" y="281"/>
                  </a:cubicBezTo>
                  <a:cubicBezTo>
                    <a:pt x="568" y="345"/>
                    <a:pt x="568" y="345"/>
                    <a:pt x="568" y="345"/>
                  </a:cubicBezTo>
                  <a:cubicBezTo>
                    <a:pt x="479" y="337"/>
                    <a:pt x="390" y="330"/>
                    <a:pt x="300" y="323"/>
                  </a:cubicBezTo>
                  <a:cubicBezTo>
                    <a:pt x="284" y="322"/>
                    <a:pt x="268" y="320"/>
                    <a:pt x="252" y="319"/>
                  </a:cubicBezTo>
                  <a:cubicBezTo>
                    <a:pt x="239" y="318"/>
                    <a:pt x="221" y="313"/>
                    <a:pt x="210" y="315"/>
                  </a:cubicBezTo>
                  <a:cubicBezTo>
                    <a:pt x="208" y="320"/>
                    <a:pt x="207" y="325"/>
                    <a:pt x="208" y="330"/>
                  </a:cubicBezTo>
                  <a:cubicBezTo>
                    <a:pt x="208" y="334"/>
                    <a:pt x="207" y="339"/>
                    <a:pt x="206" y="343"/>
                  </a:cubicBezTo>
                  <a:cubicBezTo>
                    <a:pt x="204" y="343"/>
                    <a:pt x="204" y="343"/>
                    <a:pt x="204" y="343"/>
                  </a:cubicBezTo>
                  <a:cubicBezTo>
                    <a:pt x="197" y="340"/>
                    <a:pt x="200" y="332"/>
                    <a:pt x="191" y="331"/>
                  </a:cubicBezTo>
                  <a:cubicBezTo>
                    <a:pt x="181" y="330"/>
                    <a:pt x="184" y="340"/>
                    <a:pt x="177" y="345"/>
                  </a:cubicBezTo>
                  <a:cubicBezTo>
                    <a:pt x="171" y="350"/>
                    <a:pt x="162" y="349"/>
                    <a:pt x="155" y="345"/>
                  </a:cubicBezTo>
                  <a:cubicBezTo>
                    <a:pt x="147" y="340"/>
                    <a:pt x="146" y="336"/>
                    <a:pt x="135" y="338"/>
                  </a:cubicBezTo>
                  <a:cubicBezTo>
                    <a:pt x="128" y="340"/>
                    <a:pt x="121" y="347"/>
                    <a:pt x="113" y="343"/>
                  </a:cubicBezTo>
                  <a:cubicBezTo>
                    <a:pt x="106" y="340"/>
                    <a:pt x="105" y="333"/>
                    <a:pt x="101" y="327"/>
                  </a:cubicBezTo>
                  <a:cubicBezTo>
                    <a:pt x="95" y="319"/>
                    <a:pt x="92" y="319"/>
                    <a:pt x="90" y="309"/>
                  </a:cubicBezTo>
                  <a:cubicBezTo>
                    <a:pt x="89" y="301"/>
                    <a:pt x="86" y="296"/>
                    <a:pt x="86" y="289"/>
                  </a:cubicBezTo>
                  <a:cubicBezTo>
                    <a:pt x="85" y="276"/>
                    <a:pt x="80" y="252"/>
                    <a:pt x="66" y="246"/>
                  </a:cubicBezTo>
                  <a:cubicBezTo>
                    <a:pt x="58" y="243"/>
                    <a:pt x="52" y="249"/>
                    <a:pt x="46" y="240"/>
                  </a:cubicBezTo>
                  <a:cubicBezTo>
                    <a:pt x="40" y="230"/>
                    <a:pt x="48" y="228"/>
                    <a:pt x="51" y="220"/>
                  </a:cubicBezTo>
                  <a:cubicBezTo>
                    <a:pt x="55" y="212"/>
                    <a:pt x="48" y="207"/>
                    <a:pt x="51" y="199"/>
                  </a:cubicBezTo>
                  <a:cubicBezTo>
                    <a:pt x="53" y="193"/>
                    <a:pt x="60" y="189"/>
                    <a:pt x="60" y="181"/>
                  </a:cubicBezTo>
                  <a:cubicBezTo>
                    <a:pt x="61" y="172"/>
                    <a:pt x="45" y="163"/>
                    <a:pt x="40" y="157"/>
                  </a:cubicBezTo>
                  <a:cubicBezTo>
                    <a:pt x="32" y="149"/>
                    <a:pt x="28" y="141"/>
                    <a:pt x="23" y="131"/>
                  </a:cubicBezTo>
                  <a:cubicBezTo>
                    <a:pt x="17" y="119"/>
                    <a:pt x="7" y="105"/>
                    <a:pt x="4" y="91"/>
                  </a:cubicBezTo>
                  <a:cubicBezTo>
                    <a:pt x="0" y="75"/>
                    <a:pt x="4" y="57"/>
                    <a:pt x="8" y="41"/>
                  </a:cubicBezTo>
                  <a:cubicBezTo>
                    <a:pt x="11" y="29"/>
                    <a:pt x="11" y="14"/>
                    <a:pt x="10" y="0"/>
                  </a:cubicBezTo>
                  <a:cubicBezTo>
                    <a:pt x="21" y="2"/>
                    <a:pt x="31" y="3"/>
                    <a:pt x="42" y="4"/>
                  </a:cubicBezTo>
                  <a:cubicBezTo>
                    <a:pt x="51" y="5"/>
                    <a:pt x="59" y="8"/>
                    <a:pt x="67" y="11"/>
                  </a:cubicBezTo>
                  <a:cubicBezTo>
                    <a:pt x="74" y="14"/>
                    <a:pt x="83" y="14"/>
                    <a:pt x="91" y="16"/>
                  </a:cubicBezTo>
                  <a:cubicBezTo>
                    <a:pt x="98" y="17"/>
                    <a:pt x="104" y="19"/>
                    <a:pt x="111" y="20"/>
                  </a:cubicBezTo>
                  <a:cubicBezTo>
                    <a:pt x="125" y="22"/>
                    <a:pt x="139" y="24"/>
                    <a:pt x="152" y="26"/>
                  </a:cubicBezTo>
                  <a:cubicBezTo>
                    <a:pt x="165" y="28"/>
                    <a:pt x="177" y="29"/>
                    <a:pt x="189" y="32"/>
                  </a:cubicBezTo>
                  <a:cubicBezTo>
                    <a:pt x="202" y="36"/>
                    <a:pt x="214" y="37"/>
                    <a:pt x="228" y="38"/>
                  </a:cubicBezTo>
                  <a:cubicBezTo>
                    <a:pt x="259" y="42"/>
                    <a:pt x="289" y="42"/>
                    <a:pt x="320" y="46"/>
                  </a:cubicBezTo>
                  <a:cubicBezTo>
                    <a:pt x="342" y="49"/>
                    <a:pt x="365" y="51"/>
                    <a:pt x="388" y="53"/>
                  </a:cubicBezTo>
                  <a:cubicBezTo>
                    <a:pt x="404" y="54"/>
                    <a:pt x="420" y="55"/>
                    <a:pt x="436" y="58"/>
                  </a:cubicBezTo>
                  <a:cubicBezTo>
                    <a:pt x="457" y="61"/>
                    <a:pt x="477" y="62"/>
                    <a:pt x="497" y="63"/>
                  </a:cubicBezTo>
                  <a:cubicBezTo>
                    <a:pt x="504" y="63"/>
                    <a:pt x="510" y="63"/>
                    <a:pt x="516" y="63"/>
                  </a:cubicBezTo>
                  <a:cubicBezTo>
                    <a:pt x="528" y="64"/>
                    <a:pt x="540" y="64"/>
                    <a:pt x="551" y="64"/>
                  </a:cubicBezTo>
                  <a:cubicBezTo>
                    <a:pt x="561" y="64"/>
                    <a:pt x="570" y="64"/>
                    <a:pt x="580" y="65"/>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18">
              <a:extLst>
                <a:ext uri="{FF2B5EF4-FFF2-40B4-BE49-F238E27FC236}">
                  <a16:creationId xmlns:a16="http://schemas.microsoft.com/office/drawing/2014/main" id="{D5C0CC6C-BBAC-09A7-43C9-3579728F529B}"/>
                </a:ext>
              </a:extLst>
            </p:cNvPr>
            <p:cNvSpPr>
              <a:spLocks/>
            </p:cNvSpPr>
            <p:nvPr/>
          </p:nvSpPr>
          <p:spPr bwMode="auto">
            <a:xfrm>
              <a:off x="1799" y="1663"/>
              <a:ext cx="499" cy="395"/>
            </a:xfrm>
            <a:custGeom>
              <a:avLst/>
              <a:gdLst>
                <a:gd name="T0" fmla="*/ 398 w 398"/>
                <a:gd name="T1" fmla="*/ 32 h 315"/>
                <a:gd name="T2" fmla="*/ 392 w 398"/>
                <a:gd name="T3" fmla="*/ 171 h 315"/>
                <a:gd name="T4" fmla="*/ 386 w 398"/>
                <a:gd name="T5" fmla="*/ 313 h 315"/>
                <a:gd name="T6" fmla="*/ 386 w 398"/>
                <a:gd name="T7" fmla="*/ 315 h 315"/>
                <a:gd name="T8" fmla="*/ 291 w 398"/>
                <a:gd name="T9" fmla="*/ 308 h 315"/>
                <a:gd name="T10" fmla="*/ 118 w 398"/>
                <a:gd name="T11" fmla="*/ 293 h 315"/>
                <a:gd name="T12" fmla="*/ 113 w 398"/>
                <a:gd name="T13" fmla="*/ 293 h 315"/>
                <a:gd name="T14" fmla="*/ 29 w 398"/>
                <a:gd name="T15" fmla="*/ 285 h 315"/>
                <a:gd name="T16" fmla="*/ 8 w 398"/>
                <a:gd name="T17" fmla="*/ 280 h 315"/>
                <a:gd name="T18" fmla="*/ 12 w 398"/>
                <a:gd name="T19" fmla="*/ 221 h 315"/>
                <a:gd name="T20" fmla="*/ 13 w 398"/>
                <a:gd name="T21" fmla="*/ 212 h 315"/>
                <a:gd name="T22" fmla="*/ 23 w 398"/>
                <a:gd name="T23" fmla="*/ 136 h 315"/>
                <a:gd name="T24" fmla="*/ 36 w 398"/>
                <a:gd name="T25" fmla="*/ 30 h 315"/>
                <a:gd name="T26" fmla="*/ 38 w 398"/>
                <a:gd name="T27" fmla="*/ 17 h 315"/>
                <a:gd name="T28" fmla="*/ 40 w 398"/>
                <a:gd name="T29" fmla="*/ 2 h 315"/>
                <a:gd name="T30" fmla="*/ 82 w 398"/>
                <a:gd name="T31" fmla="*/ 6 h 315"/>
                <a:gd name="T32" fmla="*/ 130 w 398"/>
                <a:gd name="T33" fmla="*/ 10 h 315"/>
                <a:gd name="T34" fmla="*/ 398 w 398"/>
                <a:gd name="T35" fmla="*/ 3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8" h="315">
                  <a:moveTo>
                    <a:pt x="398" y="32"/>
                  </a:moveTo>
                  <a:cubicBezTo>
                    <a:pt x="392" y="171"/>
                    <a:pt x="392" y="171"/>
                    <a:pt x="392" y="171"/>
                  </a:cubicBezTo>
                  <a:cubicBezTo>
                    <a:pt x="386" y="313"/>
                    <a:pt x="386" y="313"/>
                    <a:pt x="386" y="313"/>
                  </a:cubicBezTo>
                  <a:cubicBezTo>
                    <a:pt x="386" y="315"/>
                    <a:pt x="386" y="315"/>
                    <a:pt x="386" y="315"/>
                  </a:cubicBezTo>
                  <a:cubicBezTo>
                    <a:pt x="354" y="313"/>
                    <a:pt x="322" y="311"/>
                    <a:pt x="291" y="308"/>
                  </a:cubicBezTo>
                  <a:cubicBezTo>
                    <a:pt x="233" y="304"/>
                    <a:pt x="176" y="299"/>
                    <a:pt x="118" y="293"/>
                  </a:cubicBezTo>
                  <a:cubicBezTo>
                    <a:pt x="117" y="293"/>
                    <a:pt x="115" y="293"/>
                    <a:pt x="113" y="293"/>
                  </a:cubicBezTo>
                  <a:cubicBezTo>
                    <a:pt x="85" y="290"/>
                    <a:pt x="57" y="288"/>
                    <a:pt x="29" y="285"/>
                  </a:cubicBezTo>
                  <a:cubicBezTo>
                    <a:pt x="23" y="283"/>
                    <a:pt x="12" y="284"/>
                    <a:pt x="8" y="280"/>
                  </a:cubicBezTo>
                  <a:cubicBezTo>
                    <a:pt x="0" y="272"/>
                    <a:pt x="11" y="232"/>
                    <a:pt x="12" y="221"/>
                  </a:cubicBezTo>
                  <a:cubicBezTo>
                    <a:pt x="12" y="218"/>
                    <a:pt x="13" y="215"/>
                    <a:pt x="13" y="212"/>
                  </a:cubicBezTo>
                  <a:cubicBezTo>
                    <a:pt x="16" y="186"/>
                    <a:pt x="20" y="161"/>
                    <a:pt x="23" y="136"/>
                  </a:cubicBezTo>
                  <a:cubicBezTo>
                    <a:pt x="27" y="101"/>
                    <a:pt x="32" y="65"/>
                    <a:pt x="36" y="30"/>
                  </a:cubicBezTo>
                  <a:cubicBezTo>
                    <a:pt x="37" y="26"/>
                    <a:pt x="38" y="21"/>
                    <a:pt x="38" y="17"/>
                  </a:cubicBezTo>
                  <a:cubicBezTo>
                    <a:pt x="37" y="12"/>
                    <a:pt x="38" y="7"/>
                    <a:pt x="40" y="2"/>
                  </a:cubicBezTo>
                  <a:cubicBezTo>
                    <a:pt x="51" y="0"/>
                    <a:pt x="69" y="5"/>
                    <a:pt x="82" y="6"/>
                  </a:cubicBezTo>
                  <a:cubicBezTo>
                    <a:pt x="98" y="7"/>
                    <a:pt x="114" y="9"/>
                    <a:pt x="130" y="10"/>
                  </a:cubicBezTo>
                  <a:cubicBezTo>
                    <a:pt x="220" y="17"/>
                    <a:pt x="309" y="24"/>
                    <a:pt x="398" y="32"/>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19">
              <a:extLst>
                <a:ext uri="{FF2B5EF4-FFF2-40B4-BE49-F238E27FC236}">
                  <a16:creationId xmlns:a16="http://schemas.microsoft.com/office/drawing/2014/main" id="{E6B48B98-17BC-0553-83D7-6E4E55B6104F}"/>
                </a:ext>
              </a:extLst>
            </p:cNvPr>
            <p:cNvSpPr>
              <a:spLocks/>
            </p:cNvSpPr>
            <p:nvPr/>
          </p:nvSpPr>
          <p:spPr bwMode="auto">
            <a:xfrm>
              <a:off x="1558" y="1896"/>
              <a:ext cx="389" cy="491"/>
            </a:xfrm>
            <a:custGeom>
              <a:avLst/>
              <a:gdLst>
                <a:gd name="T0" fmla="*/ 310 w 310"/>
                <a:gd name="T1" fmla="*/ 107 h 392"/>
                <a:gd name="T2" fmla="*/ 310 w 310"/>
                <a:gd name="T3" fmla="*/ 111 h 392"/>
                <a:gd name="T4" fmla="*/ 287 w 310"/>
                <a:gd name="T5" fmla="*/ 392 h 392"/>
                <a:gd name="T6" fmla="*/ 0 w 310"/>
                <a:gd name="T7" fmla="*/ 356 h 392"/>
                <a:gd name="T8" fmla="*/ 49 w 310"/>
                <a:gd name="T9" fmla="*/ 0 h 392"/>
                <a:gd name="T10" fmla="*/ 205 w 310"/>
                <a:gd name="T11" fmla="*/ 26 h 392"/>
                <a:gd name="T12" fmla="*/ 205 w 310"/>
                <a:gd name="T13" fmla="*/ 26 h 392"/>
                <a:gd name="T14" fmla="*/ 204 w 310"/>
                <a:gd name="T15" fmla="*/ 35 h 392"/>
                <a:gd name="T16" fmla="*/ 200 w 310"/>
                <a:gd name="T17" fmla="*/ 94 h 392"/>
                <a:gd name="T18" fmla="*/ 221 w 310"/>
                <a:gd name="T19" fmla="*/ 99 h 392"/>
                <a:gd name="T20" fmla="*/ 305 w 310"/>
                <a:gd name="T21" fmla="*/ 107 h 392"/>
                <a:gd name="T22" fmla="*/ 310 w 310"/>
                <a:gd name="T23" fmla="*/ 10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392">
                  <a:moveTo>
                    <a:pt x="310" y="107"/>
                  </a:moveTo>
                  <a:cubicBezTo>
                    <a:pt x="310" y="111"/>
                    <a:pt x="310" y="111"/>
                    <a:pt x="310" y="111"/>
                  </a:cubicBezTo>
                  <a:cubicBezTo>
                    <a:pt x="310" y="111"/>
                    <a:pt x="299" y="242"/>
                    <a:pt x="287" y="392"/>
                  </a:cubicBezTo>
                  <a:cubicBezTo>
                    <a:pt x="166" y="379"/>
                    <a:pt x="37" y="364"/>
                    <a:pt x="0" y="356"/>
                  </a:cubicBezTo>
                  <a:cubicBezTo>
                    <a:pt x="49" y="0"/>
                    <a:pt x="49" y="0"/>
                    <a:pt x="49" y="0"/>
                  </a:cubicBezTo>
                  <a:cubicBezTo>
                    <a:pt x="124" y="13"/>
                    <a:pt x="190" y="24"/>
                    <a:pt x="205" y="26"/>
                  </a:cubicBezTo>
                  <a:cubicBezTo>
                    <a:pt x="205" y="26"/>
                    <a:pt x="205" y="26"/>
                    <a:pt x="205" y="26"/>
                  </a:cubicBezTo>
                  <a:cubicBezTo>
                    <a:pt x="205" y="29"/>
                    <a:pt x="204" y="32"/>
                    <a:pt x="204" y="35"/>
                  </a:cubicBezTo>
                  <a:cubicBezTo>
                    <a:pt x="203" y="46"/>
                    <a:pt x="192" y="86"/>
                    <a:pt x="200" y="94"/>
                  </a:cubicBezTo>
                  <a:cubicBezTo>
                    <a:pt x="204" y="98"/>
                    <a:pt x="215" y="97"/>
                    <a:pt x="221" y="99"/>
                  </a:cubicBezTo>
                  <a:cubicBezTo>
                    <a:pt x="249" y="102"/>
                    <a:pt x="277" y="104"/>
                    <a:pt x="305" y="107"/>
                  </a:cubicBezTo>
                  <a:cubicBezTo>
                    <a:pt x="307" y="107"/>
                    <a:pt x="309" y="107"/>
                    <a:pt x="310" y="107"/>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20">
              <a:extLst>
                <a:ext uri="{FF2B5EF4-FFF2-40B4-BE49-F238E27FC236}">
                  <a16:creationId xmlns:a16="http://schemas.microsoft.com/office/drawing/2014/main" id="{7228D148-189B-D568-BFD1-AB5570F06353}"/>
                </a:ext>
              </a:extLst>
            </p:cNvPr>
            <p:cNvSpPr>
              <a:spLocks/>
            </p:cNvSpPr>
            <p:nvPr/>
          </p:nvSpPr>
          <p:spPr bwMode="auto">
            <a:xfrm>
              <a:off x="1448" y="2342"/>
              <a:ext cx="470" cy="563"/>
            </a:xfrm>
            <a:custGeom>
              <a:avLst/>
              <a:gdLst>
                <a:gd name="T0" fmla="*/ 375 w 375"/>
                <a:gd name="T1" fmla="*/ 36 h 449"/>
                <a:gd name="T2" fmla="*/ 341 w 375"/>
                <a:gd name="T3" fmla="*/ 449 h 449"/>
                <a:gd name="T4" fmla="*/ 317 w 375"/>
                <a:gd name="T5" fmla="*/ 443 h 449"/>
                <a:gd name="T6" fmla="*/ 278 w 375"/>
                <a:gd name="T7" fmla="*/ 438 h 449"/>
                <a:gd name="T8" fmla="*/ 251 w 375"/>
                <a:gd name="T9" fmla="*/ 437 h 449"/>
                <a:gd name="T10" fmla="*/ 191 w 375"/>
                <a:gd name="T11" fmla="*/ 424 h 449"/>
                <a:gd name="T12" fmla="*/ 152 w 375"/>
                <a:gd name="T13" fmla="*/ 401 h 449"/>
                <a:gd name="T14" fmla="*/ 110 w 375"/>
                <a:gd name="T15" fmla="*/ 376 h 449"/>
                <a:gd name="T16" fmla="*/ 68 w 375"/>
                <a:gd name="T17" fmla="*/ 350 h 449"/>
                <a:gd name="T18" fmla="*/ 52 w 375"/>
                <a:gd name="T19" fmla="*/ 339 h 449"/>
                <a:gd name="T20" fmla="*/ 0 w 375"/>
                <a:gd name="T21" fmla="*/ 310 h 449"/>
                <a:gd name="T22" fmla="*/ 0 w 375"/>
                <a:gd name="T23" fmla="*/ 310 h 449"/>
                <a:gd name="T24" fmla="*/ 0 w 375"/>
                <a:gd name="T25" fmla="*/ 305 h 449"/>
                <a:gd name="T26" fmla="*/ 15 w 375"/>
                <a:gd name="T27" fmla="*/ 292 h 449"/>
                <a:gd name="T28" fmla="*/ 10 w 375"/>
                <a:gd name="T29" fmla="*/ 251 h 449"/>
                <a:gd name="T30" fmla="*/ 23 w 375"/>
                <a:gd name="T31" fmla="*/ 236 h 449"/>
                <a:gd name="T32" fmla="*/ 26 w 375"/>
                <a:gd name="T33" fmla="*/ 213 h 449"/>
                <a:gd name="T34" fmla="*/ 55 w 375"/>
                <a:gd name="T35" fmla="*/ 189 h 449"/>
                <a:gd name="T36" fmla="*/ 35 w 375"/>
                <a:gd name="T37" fmla="*/ 155 h 449"/>
                <a:gd name="T38" fmla="*/ 30 w 375"/>
                <a:gd name="T39" fmla="*/ 134 h 449"/>
                <a:gd name="T40" fmla="*/ 35 w 375"/>
                <a:gd name="T41" fmla="*/ 115 h 449"/>
                <a:gd name="T42" fmla="*/ 33 w 375"/>
                <a:gd name="T43" fmla="*/ 68 h 449"/>
                <a:gd name="T44" fmla="*/ 65 w 375"/>
                <a:gd name="T45" fmla="*/ 61 h 449"/>
                <a:gd name="T46" fmla="*/ 78 w 375"/>
                <a:gd name="T47" fmla="*/ 51 h 449"/>
                <a:gd name="T48" fmla="*/ 84 w 375"/>
                <a:gd name="T49" fmla="*/ 26 h 449"/>
                <a:gd name="T50" fmla="*/ 88 w 375"/>
                <a:gd name="T51" fmla="*/ 0 h 449"/>
                <a:gd name="T52" fmla="*/ 375 w 375"/>
                <a:gd name="T53" fmla="*/ 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449">
                  <a:moveTo>
                    <a:pt x="375" y="36"/>
                  </a:moveTo>
                  <a:cubicBezTo>
                    <a:pt x="362" y="198"/>
                    <a:pt x="346" y="381"/>
                    <a:pt x="341" y="449"/>
                  </a:cubicBezTo>
                  <a:cubicBezTo>
                    <a:pt x="333" y="447"/>
                    <a:pt x="325" y="444"/>
                    <a:pt x="317" y="443"/>
                  </a:cubicBezTo>
                  <a:cubicBezTo>
                    <a:pt x="304" y="441"/>
                    <a:pt x="291" y="440"/>
                    <a:pt x="278" y="438"/>
                  </a:cubicBezTo>
                  <a:cubicBezTo>
                    <a:pt x="269" y="437"/>
                    <a:pt x="260" y="438"/>
                    <a:pt x="251" y="437"/>
                  </a:cubicBezTo>
                  <a:cubicBezTo>
                    <a:pt x="230" y="435"/>
                    <a:pt x="210" y="433"/>
                    <a:pt x="191" y="424"/>
                  </a:cubicBezTo>
                  <a:cubicBezTo>
                    <a:pt x="177" y="417"/>
                    <a:pt x="167" y="406"/>
                    <a:pt x="152" y="401"/>
                  </a:cubicBezTo>
                  <a:cubicBezTo>
                    <a:pt x="136" y="395"/>
                    <a:pt x="124" y="384"/>
                    <a:pt x="110" y="376"/>
                  </a:cubicBezTo>
                  <a:cubicBezTo>
                    <a:pt x="96" y="367"/>
                    <a:pt x="82" y="359"/>
                    <a:pt x="68" y="350"/>
                  </a:cubicBezTo>
                  <a:cubicBezTo>
                    <a:pt x="62" y="347"/>
                    <a:pt x="57" y="342"/>
                    <a:pt x="52" y="339"/>
                  </a:cubicBezTo>
                  <a:cubicBezTo>
                    <a:pt x="35" y="329"/>
                    <a:pt x="13" y="325"/>
                    <a:pt x="0" y="310"/>
                  </a:cubicBezTo>
                  <a:cubicBezTo>
                    <a:pt x="0" y="310"/>
                    <a:pt x="0" y="310"/>
                    <a:pt x="0" y="310"/>
                  </a:cubicBezTo>
                  <a:cubicBezTo>
                    <a:pt x="0" y="308"/>
                    <a:pt x="0" y="306"/>
                    <a:pt x="0" y="305"/>
                  </a:cubicBezTo>
                  <a:cubicBezTo>
                    <a:pt x="2" y="293"/>
                    <a:pt x="9" y="300"/>
                    <a:pt x="15" y="292"/>
                  </a:cubicBezTo>
                  <a:cubicBezTo>
                    <a:pt x="27" y="280"/>
                    <a:pt x="5" y="265"/>
                    <a:pt x="10" y="251"/>
                  </a:cubicBezTo>
                  <a:cubicBezTo>
                    <a:pt x="13" y="244"/>
                    <a:pt x="20" y="242"/>
                    <a:pt x="23" y="236"/>
                  </a:cubicBezTo>
                  <a:cubicBezTo>
                    <a:pt x="26" y="229"/>
                    <a:pt x="23" y="220"/>
                    <a:pt x="26" y="213"/>
                  </a:cubicBezTo>
                  <a:cubicBezTo>
                    <a:pt x="32" y="200"/>
                    <a:pt x="57" y="207"/>
                    <a:pt x="55" y="189"/>
                  </a:cubicBezTo>
                  <a:cubicBezTo>
                    <a:pt x="55" y="177"/>
                    <a:pt x="39" y="166"/>
                    <a:pt x="35" y="155"/>
                  </a:cubicBezTo>
                  <a:cubicBezTo>
                    <a:pt x="33" y="149"/>
                    <a:pt x="31" y="141"/>
                    <a:pt x="30" y="134"/>
                  </a:cubicBezTo>
                  <a:cubicBezTo>
                    <a:pt x="30" y="126"/>
                    <a:pt x="33" y="123"/>
                    <a:pt x="35" y="115"/>
                  </a:cubicBezTo>
                  <a:cubicBezTo>
                    <a:pt x="39" y="100"/>
                    <a:pt x="33" y="84"/>
                    <a:pt x="33" y="68"/>
                  </a:cubicBezTo>
                  <a:cubicBezTo>
                    <a:pt x="34" y="45"/>
                    <a:pt x="51" y="59"/>
                    <a:pt x="65" y="61"/>
                  </a:cubicBezTo>
                  <a:cubicBezTo>
                    <a:pt x="76" y="63"/>
                    <a:pt x="77" y="62"/>
                    <a:pt x="78" y="51"/>
                  </a:cubicBezTo>
                  <a:cubicBezTo>
                    <a:pt x="79" y="42"/>
                    <a:pt x="80" y="35"/>
                    <a:pt x="84" y="26"/>
                  </a:cubicBezTo>
                  <a:cubicBezTo>
                    <a:pt x="88" y="0"/>
                    <a:pt x="88" y="0"/>
                    <a:pt x="88" y="0"/>
                  </a:cubicBezTo>
                  <a:cubicBezTo>
                    <a:pt x="125" y="8"/>
                    <a:pt x="254" y="23"/>
                    <a:pt x="375" y="36"/>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21">
              <a:extLst>
                <a:ext uri="{FF2B5EF4-FFF2-40B4-BE49-F238E27FC236}">
                  <a16:creationId xmlns:a16="http://schemas.microsoft.com/office/drawing/2014/main" id="{0FE06357-9C35-92D4-7DA1-CB27BA77A88B}"/>
                </a:ext>
              </a:extLst>
            </p:cNvPr>
            <p:cNvSpPr>
              <a:spLocks/>
            </p:cNvSpPr>
            <p:nvPr/>
          </p:nvSpPr>
          <p:spPr bwMode="auto">
            <a:xfrm>
              <a:off x="1425" y="1260"/>
              <a:ext cx="419" cy="668"/>
            </a:xfrm>
            <a:custGeom>
              <a:avLst/>
              <a:gdLst>
                <a:gd name="T0" fmla="*/ 155 w 334"/>
                <a:gd name="T1" fmla="*/ 507 h 533"/>
                <a:gd name="T2" fmla="*/ 0 w 334"/>
                <a:gd name="T3" fmla="*/ 478 h 533"/>
                <a:gd name="T4" fmla="*/ 0 w 334"/>
                <a:gd name="T5" fmla="*/ 478 h 533"/>
                <a:gd name="T6" fmla="*/ 9 w 334"/>
                <a:gd name="T7" fmla="*/ 422 h 533"/>
                <a:gd name="T8" fmla="*/ 19 w 334"/>
                <a:gd name="T9" fmla="*/ 375 h 533"/>
                <a:gd name="T10" fmla="*/ 25 w 334"/>
                <a:gd name="T11" fmla="*/ 351 h 533"/>
                <a:gd name="T12" fmla="*/ 35 w 334"/>
                <a:gd name="T13" fmla="*/ 331 h 533"/>
                <a:gd name="T14" fmla="*/ 28 w 334"/>
                <a:gd name="T15" fmla="*/ 297 h 533"/>
                <a:gd name="T16" fmla="*/ 45 w 334"/>
                <a:gd name="T17" fmla="*/ 287 h 533"/>
                <a:gd name="T18" fmla="*/ 53 w 334"/>
                <a:gd name="T19" fmla="*/ 262 h 533"/>
                <a:gd name="T20" fmla="*/ 69 w 334"/>
                <a:gd name="T21" fmla="*/ 223 h 533"/>
                <a:gd name="T22" fmla="*/ 58 w 334"/>
                <a:gd name="T23" fmla="*/ 204 h 533"/>
                <a:gd name="T24" fmla="*/ 57 w 334"/>
                <a:gd name="T25" fmla="*/ 181 h 533"/>
                <a:gd name="T26" fmla="*/ 68 w 334"/>
                <a:gd name="T27" fmla="*/ 137 h 533"/>
                <a:gd name="T28" fmla="*/ 76 w 334"/>
                <a:gd name="T29" fmla="*/ 85 h 533"/>
                <a:gd name="T30" fmla="*/ 89 w 334"/>
                <a:gd name="T31" fmla="*/ 38 h 533"/>
                <a:gd name="T32" fmla="*/ 94 w 334"/>
                <a:gd name="T33" fmla="*/ 0 h 533"/>
                <a:gd name="T34" fmla="*/ 128 w 334"/>
                <a:gd name="T35" fmla="*/ 7 h 533"/>
                <a:gd name="T36" fmla="*/ 138 w 334"/>
                <a:gd name="T37" fmla="*/ 8 h 533"/>
                <a:gd name="T38" fmla="*/ 136 w 334"/>
                <a:gd name="T39" fmla="*/ 49 h 533"/>
                <a:gd name="T40" fmla="*/ 132 w 334"/>
                <a:gd name="T41" fmla="*/ 99 h 533"/>
                <a:gd name="T42" fmla="*/ 151 w 334"/>
                <a:gd name="T43" fmla="*/ 139 h 533"/>
                <a:gd name="T44" fmla="*/ 168 w 334"/>
                <a:gd name="T45" fmla="*/ 165 h 533"/>
                <a:gd name="T46" fmla="*/ 188 w 334"/>
                <a:gd name="T47" fmla="*/ 189 h 533"/>
                <a:gd name="T48" fmla="*/ 179 w 334"/>
                <a:gd name="T49" fmla="*/ 207 h 533"/>
                <a:gd name="T50" fmla="*/ 179 w 334"/>
                <a:gd name="T51" fmla="*/ 228 h 533"/>
                <a:gd name="T52" fmla="*/ 174 w 334"/>
                <a:gd name="T53" fmla="*/ 248 h 533"/>
                <a:gd name="T54" fmla="*/ 194 w 334"/>
                <a:gd name="T55" fmla="*/ 254 h 533"/>
                <a:gd name="T56" fmla="*/ 214 w 334"/>
                <a:gd name="T57" fmla="*/ 297 h 533"/>
                <a:gd name="T58" fmla="*/ 218 w 334"/>
                <a:gd name="T59" fmla="*/ 317 h 533"/>
                <a:gd name="T60" fmla="*/ 229 w 334"/>
                <a:gd name="T61" fmla="*/ 335 h 533"/>
                <a:gd name="T62" fmla="*/ 241 w 334"/>
                <a:gd name="T63" fmla="*/ 351 h 533"/>
                <a:gd name="T64" fmla="*/ 263 w 334"/>
                <a:gd name="T65" fmla="*/ 346 h 533"/>
                <a:gd name="T66" fmla="*/ 283 w 334"/>
                <a:gd name="T67" fmla="*/ 353 h 533"/>
                <a:gd name="T68" fmla="*/ 305 w 334"/>
                <a:gd name="T69" fmla="*/ 353 h 533"/>
                <a:gd name="T70" fmla="*/ 319 w 334"/>
                <a:gd name="T71" fmla="*/ 339 h 533"/>
                <a:gd name="T72" fmla="*/ 332 w 334"/>
                <a:gd name="T73" fmla="*/ 351 h 533"/>
                <a:gd name="T74" fmla="*/ 334 w 334"/>
                <a:gd name="T75" fmla="*/ 351 h 533"/>
                <a:gd name="T76" fmla="*/ 321 w 334"/>
                <a:gd name="T77" fmla="*/ 457 h 533"/>
                <a:gd name="T78" fmla="*/ 311 w 334"/>
                <a:gd name="T79" fmla="*/ 533 h 533"/>
                <a:gd name="T80" fmla="*/ 311 w 334"/>
                <a:gd name="T81" fmla="*/ 533 h 533"/>
                <a:gd name="T82" fmla="*/ 155 w 334"/>
                <a:gd name="T83" fmla="*/ 50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 h="533">
                  <a:moveTo>
                    <a:pt x="155" y="507"/>
                  </a:moveTo>
                  <a:cubicBezTo>
                    <a:pt x="103" y="498"/>
                    <a:pt x="46" y="487"/>
                    <a:pt x="0" y="478"/>
                  </a:cubicBezTo>
                  <a:cubicBezTo>
                    <a:pt x="0" y="478"/>
                    <a:pt x="0" y="478"/>
                    <a:pt x="0" y="478"/>
                  </a:cubicBezTo>
                  <a:cubicBezTo>
                    <a:pt x="2" y="470"/>
                    <a:pt x="7" y="430"/>
                    <a:pt x="9" y="422"/>
                  </a:cubicBezTo>
                  <a:cubicBezTo>
                    <a:pt x="14" y="406"/>
                    <a:pt x="17" y="392"/>
                    <a:pt x="19" y="375"/>
                  </a:cubicBezTo>
                  <a:cubicBezTo>
                    <a:pt x="20" y="366"/>
                    <a:pt x="20" y="359"/>
                    <a:pt x="25" y="351"/>
                  </a:cubicBezTo>
                  <a:cubicBezTo>
                    <a:pt x="30" y="344"/>
                    <a:pt x="37" y="341"/>
                    <a:pt x="35" y="331"/>
                  </a:cubicBezTo>
                  <a:cubicBezTo>
                    <a:pt x="32" y="319"/>
                    <a:pt x="10" y="311"/>
                    <a:pt x="28" y="297"/>
                  </a:cubicBezTo>
                  <a:cubicBezTo>
                    <a:pt x="34" y="293"/>
                    <a:pt x="40" y="293"/>
                    <a:pt x="45" y="287"/>
                  </a:cubicBezTo>
                  <a:cubicBezTo>
                    <a:pt x="52" y="280"/>
                    <a:pt x="51" y="271"/>
                    <a:pt x="53" y="262"/>
                  </a:cubicBezTo>
                  <a:cubicBezTo>
                    <a:pt x="57" y="247"/>
                    <a:pt x="73" y="242"/>
                    <a:pt x="69" y="223"/>
                  </a:cubicBezTo>
                  <a:cubicBezTo>
                    <a:pt x="68" y="216"/>
                    <a:pt x="61" y="211"/>
                    <a:pt x="58" y="204"/>
                  </a:cubicBezTo>
                  <a:cubicBezTo>
                    <a:pt x="55" y="197"/>
                    <a:pt x="56" y="189"/>
                    <a:pt x="57" y="181"/>
                  </a:cubicBezTo>
                  <a:cubicBezTo>
                    <a:pt x="60" y="166"/>
                    <a:pt x="65" y="152"/>
                    <a:pt x="68" y="137"/>
                  </a:cubicBezTo>
                  <a:cubicBezTo>
                    <a:pt x="72" y="120"/>
                    <a:pt x="73" y="102"/>
                    <a:pt x="76" y="85"/>
                  </a:cubicBezTo>
                  <a:cubicBezTo>
                    <a:pt x="79" y="69"/>
                    <a:pt x="86" y="54"/>
                    <a:pt x="89" y="38"/>
                  </a:cubicBezTo>
                  <a:cubicBezTo>
                    <a:pt x="92" y="26"/>
                    <a:pt x="92" y="12"/>
                    <a:pt x="94" y="0"/>
                  </a:cubicBezTo>
                  <a:cubicBezTo>
                    <a:pt x="105" y="2"/>
                    <a:pt x="117" y="5"/>
                    <a:pt x="128" y="7"/>
                  </a:cubicBezTo>
                  <a:cubicBezTo>
                    <a:pt x="132" y="7"/>
                    <a:pt x="135" y="8"/>
                    <a:pt x="138" y="8"/>
                  </a:cubicBezTo>
                  <a:cubicBezTo>
                    <a:pt x="139" y="22"/>
                    <a:pt x="139" y="37"/>
                    <a:pt x="136" y="49"/>
                  </a:cubicBezTo>
                  <a:cubicBezTo>
                    <a:pt x="132" y="65"/>
                    <a:pt x="128" y="83"/>
                    <a:pt x="132" y="99"/>
                  </a:cubicBezTo>
                  <a:cubicBezTo>
                    <a:pt x="135" y="113"/>
                    <a:pt x="145" y="127"/>
                    <a:pt x="151" y="139"/>
                  </a:cubicBezTo>
                  <a:cubicBezTo>
                    <a:pt x="156" y="149"/>
                    <a:pt x="160" y="157"/>
                    <a:pt x="168" y="165"/>
                  </a:cubicBezTo>
                  <a:cubicBezTo>
                    <a:pt x="173" y="171"/>
                    <a:pt x="189" y="180"/>
                    <a:pt x="188" y="189"/>
                  </a:cubicBezTo>
                  <a:cubicBezTo>
                    <a:pt x="188" y="197"/>
                    <a:pt x="181" y="201"/>
                    <a:pt x="179" y="207"/>
                  </a:cubicBezTo>
                  <a:cubicBezTo>
                    <a:pt x="176" y="215"/>
                    <a:pt x="183" y="220"/>
                    <a:pt x="179" y="228"/>
                  </a:cubicBezTo>
                  <a:cubicBezTo>
                    <a:pt x="176" y="236"/>
                    <a:pt x="168" y="238"/>
                    <a:pt x="174" y="248"/>
                  </a:cubicBezTo>
                  <a:cubicBezTo>
                    <a:pt x="180" y="257"/>
                    <a:pt x="186" y="251"/>
                    <a:pt x="194" y="254"/>
                  </a:cubicBezTo>
                  <a:cubicBezTo>
                    <a:pt x="208" y="260"/>
                    <a:pt x="213" y="284"/>
                    <a:pt x="214" y="297"/>
                  </a:cubicBezTo>
                  <a:cubicBezTo>
                    <a:pt x="214" y="304"/>
                    <a:pt x="217" y="309"/>
                    <a:pt x="218" y="317"/>
                  </a:cubicBezTo>
                  <a:cubicBezTo>
                    <a:pt x="220" y="327"/>
                    <a:pt x="223" y="327"/>
                    <a:pt x="229" y="335"/>
                  </a:cubicBezTo>
                  <a:cubicBezTo>
                    <a:pt x="233" y="341"/>
                    <a:pt x="234" y="348"/>
                    <a:pt x="241" y="351"/>
                  </a:cubicBezTo>
                  <a:cubicBezTo>
                    <a:pt x="249" y="355"/>
                    <a:pt x="256" y="348"/>
                    <a:pt x="263" y="346"/>
                  </a:cubicBezTo>
                  <a:cubicBezTo>
                    <a:pt x="274" y="344"/>
                    <a:pt x="275" y="348"/>
                    <a:pt x="283" y="353"/>
                  </a:cubicBezTo>
                  <a:cubicBezTo>
                    <a:pt x="290" y="357"/>
                    <a:pt x="299" y="358"/>
                    <a:pt x="305" y="353"/>
                  </a:cubicBezTo>
                  <a:cubicBezTo>
                    <a:pt x="312" y="348"/>
                    <a:pt x="309" y="338"/>
                    <a:pt x="319" y="339"/>
                  </a:cubicBezTo>
                  <a:cubicBezTo>
                    <a:pt x="328" y="340"/>
                    <a:pt x="325" y="348"/>
                    <a:pt x="332" y="351"/>
                  </a:cubicBezTo>
                  <a:cubicBezTo>
                    <a:pt x="334" y="351"/>
                    <a:pt x="334" y="351"/>
                    <a:pt x="334" y="351"/>
                  </a:cubicBezTo>
                  <a:cubicBezTo>
                    <a:pt x="330" y="386"/>
                    <a:pt x="325" y="422"/>
                    <a:pt x="321" y="457"/>
                  </a:cubicBezTo>
                  <a:cubicBezTo>
                    <a:pt x="318" y="482"/>
                    <a:pt x="314" y="507"/>
                    <a:pt x="311" y="533"/>
                  </a:cubicBezTo>
                  <a:cubicBezTo>
                    <a:pt x="311" y="533"/>
                    <a:pt x="311" y="533"/>
                    <a:pt x="311" y="533"/>
                  </a:cubicBezTo>
                  <a:cubicBezTo>
                    <a:pt x="296" y="531"/>
                    <a:pt x="230" y="520"/>
                    <a:pt x="155" y="507"/>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122">
              <a:extLst>
                <a:ext uri="{FF2B5EF4-FFF2-40B4-BE49-F238E27FC236}">
                  <a16:creationId xmlns:a16="http://schemas.microsoft.com/office/drawing/2014/main" id="{99F065BB-EE66-797F-FCB6-6C39C274CEB2}"/>
                </a:ext>
              </a:extLst>
            </p:cNvPr>
            <p:cNvSpPr>
              <a:spLocks/>
            </p:cNvSpPr>
            <p:nvPr/>
          </p:nvSpPr>
          <p:spPr bwMode="auto">
            <a:xfrm>
              <a:off x="1166" y="1809"/>
              <a:ext cx="454" cy="701"/>
            </a:xfrm>
            <a:custGeom>
              <a:avLst/>
              <a:gdLst>
                <a:gd name="T0" fmla="*/ 362 w 362"/>
                <a:gd name="T1" fmla="*/ 69 h 559"/>
                <a:gd name="T2" fmla="*/ 313 w 362"/>
                <a:gd name="T3" fmla="*/ 425 h 559"/>
                <a:gd name="T4" fmla="*/ 309 w 362"/>
                <a:gd name="T5" fmla="*/ 451 h 559"/>
                <a:gd name="T6" fmla="*/ 303 w 362"/>
                <a:gd name="T7" fmla="*/ 476 h 559"/>
                <a:gd name="T8" fmla="*/ 290 w 362"/>
                <a:gd name="T9" fmla="*/ 486 h 559"/>
                <a:gd name="T10" fmla="*/ 258 w 362"/>
                <a:gd name="T11" fmla="*/ 493 h 559"/>
                <a:gd name="T12" fmla="*/ 260 w 362"/>
                <a:gd name="T13" fmla="*/ 540 h 559"/>
                <a:gd name="T14" fmla="*/ 255 w 362"/>
                <a:gd name="T15" fmla="*/ 559 h 559"/>
                <a:gd name="T16" fmla="*/ 14 w 362"/>
                <a:gd name="T17" fmla="*/ 227 h 559"/>
                <a:gd name="T18" fmla="*/ 1 w 362"/>
                <a:gd name="T19" fmla="*/ 195 h 559"/>
                <a:gd name="T20" fmla="*/ 24 w 362"/>
                <a:gd name="T21" fmla="*/ 86 h 559"/>
                <a:gd name="T22" fmla="*/ 42 w 362"/>
                <a:gd name="T23" fmla="*/ 0 h 559"/>
                <a:gd name="T24" fmla="*/ 147 w 362"/>
                <a:gd name="T25" fmla="*/ 28 h 559"/>
                <a:gd name="T26" fmla="*/ 207 w 362"/>
                <a:gd name="T27" fmla="*/ 40 h 559"/>
                <a:gd name="T28" fmla="*/ 362 w 362"/>
                <a:gd name="T29" fmla="*/ 6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2" h="559">
                  <a:moveTo>
                    <a:pt x="362" y="69"/>
                  </a:moveTo>
                  <a:cubicBezTo>
                    <a:pt x="313" y="425"/>
                    <a:pt x="313" y="425"/>
                    <a:pt x="313" y="425"/>
                  </a:cubicBezTo>
                  <a:cubicBezTo>
                    <a:pt x="309" y="451"/>
                    <a:pt x="309" y="451"/>
                    <a:pt x="309" y="451"/>
                  </a:cubicBezTo>
                  <a:cubicBezTo>
                    <a:pt x="305" y="460"/>
                    <a:pt x="304" y="467"/>
                    <a:pt x="303" y="476"/>
                  </a:cubicBezTo>
                  <a:cubicBezTo>
                    <a:pt x="302" y="487"/>
                    <a:pt x="301" y="488"/>
                    <a:pt x="290" y="486"/>
                  </a:cubicBezTo>
                  <a:cubicBezTo>
                    <a:pt x="276" y="484"/>
                    <a:pt x="259" y="470"/>
                    <a:pt x="258" y="493"/>
                  </a:cubicBezTo>
                  <a:cubicBezTo>
                    <a:pt x="258" y="509"/>
                    <a:pt x="264" y="525"/>
                    <a:pt x="260" y="540"/>
                  </a:cubicBezTo>
                  <a:cubicBezTo>
                    <a:pt x="258" y="548"/>
                    <a:pt x="255" y="551"/>
                    <a:pt x="255" y="559"/>
                  </a:cubicBezTo>
                  <a:cubicBezTo>
                    <a:pt x="14" y="227"/>
                    <a:pt x="14" y="227"/>
                    <a:pt x="14" y="227"/>
                  </a:cubicBezTo>
                  <a:cubicBezTo>
                    <a:pt x="6" y="218"/>
                    <a:pt x="0" y="208"/>
                    <a:pt x="1" y="195"/>
                  </a:cubicBezTo>
                  <a:cubicBezTo>
                    <a:pt x="4" y="159"/>
                    <a:pt x="17" y="122"/>
                    <a:pt x="24" y="86"/>
                  </a:cubicBezTo>
                  <a:cubicBezTo>
                    <a:pt x="30" y="58"/>
                    <a:pt x="36" y="29"/>
                    <a:pt x="42" y="0"/>
                  </a:cubicBezTo>
                  <a:cubicBezTo>
                    <a:pt x="82" y="12"/>
                    <a:pt x="120" y="23"/>
                    <a:pt x="147" y="28"/>
                  </a:cubicBezTo>
                  <a:cubicBezTo>
                    <a:pt x="164" y="32"/>
                    <a:pt x="184" y="36"/>
                    <a:pt x="207" y="40"/>
                  </a:cubicBezTo>
                  <a:cubicBezTo>
                    <a:pt x="253" y="49"/>
                    <a:pt x="310" y="60"/>
                    <a:pt x="362" y="69"/>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123">
              <a:extLst>
                <a:ext uri="{FF2B5EF4-FFF2-40B4-BE49-F238E27FC236}">
                  <a16:creationId xmlns:a16="http://schemas.microsoft.com/office/drawing/2014/main" id="{A98C98E1-9027-0F17-7629-C46D1A1294F0}"/>
                </a:ext>
              </a:extLst>
            </p:cNvPr>
            <p:cNvSpPr>
              <a:spLocks/>
            </p:cNvSpPr>
            <p:nvPr/>
          </p:nvSpPr>
          <p:spPr bwMode="auto">
            <a:xfrm>
              <a:off x="940" y="1167"/>
              <a:ext cx="603" cy="693"/>
            </a:xfrm>
            <a:custGeom>
              <a:avLst/>
              <a:gdLst>
                <a:gd name="T0" fmla="*/ 476 w 481"/>
                <a:gd name="T1" fmla="*/ 112 h 552"/>
                <a:gd name="T2" fmla="*/ 455 w 481"/>
                <a:gd name="T3" fmla="*/ 211 h 552"/>
                <a:gd name="T4" fmla="*/ 445 w 481"/>
                <a:gd name="T5" fmla="*/ 278 h 552"/>
                <a:gd name="T6" fmla="*/ 440 w 481"/>
                <a:gd name="T7" fmla="*/ 336 h 552"/>
                <a:gd name="T8" fmla="*/ 415 w 481"/>
                <a:gd name="T9" fmla="*/ 371 h 552"/>
                <a:gd name="T10" fmla="*/ 412 w 481"/>
                <a:gd name="T11" fmla="*/ 425 h 552"/>
                <a:gd name="T12" fmla="*/ 396 w 481"/>
                <a:gd name="T13" fmla="*/ 496 h 552"/>
                <a:gd name="T14" fmla="*/ 387 w 481"/>
                <a:gd name="T15" fmla="*/ 552 h 552"/>
                <a:gd name="T16" fmla="*/ 222 w 481"/>
                <a:gd name="T17" fmla="*/ 512 h 552"/>
                <a:gd name="T18" fmla="*/ 1 w 481"/>
                <a:gd name="T19" fmla="*/ 435 h 552"/>
                <a:gd name="T20" fmla="*/ 10 w 481"/>
                <a:gd name="T21" fmla="*/ 387 h 552"/>
                <a:gd name="T22" fmla="*/ 23 w 481"/>
                <a:gd name="T23" fmla="*/ 356 h 552"/>
                <a:gd name="T24" fmla="*/ 65 w 481"/>
                <a:gd name="T25" fmla="*/ 282 h 552"/>
                <a:gd name="T26" fmla="*/ 77 w 481"/>
                <a:gd name="T27" fmla="*/ 251 h 552"/>
                <a:gd name="T28" fmla="*/ 90 w 481"/>
                <a:gd name="T29" fmla="*/ 222 h 552"/>
                <a:gd name="T30" fmla="*/ 104 w 481"/>
                <a:gd name="T31" fmla="*/ 178 h 552"/>
                <a:gd name="T32" fmla="*/ 117 w 481"/>
                <a:gd name="T33" fmla="*/ 173 h 552"/>
                <a:gd name="T34" fmla="*/ 114 w 481"/>
                <a:gd name="T35" fmla="*/ 138 h 552"/>
                <a:gd name="T36" fmla="*/ 123 w 481"/>
                <a:gd name="T37" fmla="*/ 122 h 552"/>
                <a:gd name="T38" fmla="*/ 113 w 481"/>
                <a:gd name="T39" fmla="*/ 72 h 552"/>
                <a:gd name="T40" fmla="*/ 123 w 481"/>
                <a:gd name="T41" fmla="*/ 26 h 552"/>
                <a:gd name="T42" fmla="*/ 184 w 481"/>
                <a:gd name="T43" fmla="*/ 58 h 552"/>
                <a:gd name="T44" fmla="*/ 193 w 481"/>
                <a:gd name="T45" fmla="*/ 84 h 552"/>
                <a:gd name="T46" fmla="*/ 195 w 481"/>
                <a:gd name="T47" fmla="*/ 106 h 552"/>
                <a:gd name="T48" fmla="*/ 187 w 481"/>
                <a:gd name="T49" fmla="*/ 117 h 552"/>
                <a:gd name="T50" fmla="*/ 202 w 481"/>
                <a:gd name="T51" fmla="*/ 118 h 552"/>
                <a:gd name="T52" fmla="*/ 218 w 481"/>
                <a:gd name="T53" fmla="*/ 87 h 552"/>
                <a:gd name="T54" fmla="*/ 219 w 481"/>
                <a:gd name="T55" fmla="*/ 54 h 552"/>
                <a:gd name="T56" fmla="*/ 219 w 481"/>
                <a:gd name="T57" fmla="*/ 34 h 552"/>
                <a:gd name="T58" fmla="*/ 206 w 481"/>
                <a:gd name="T59" fmla="*/ 9 h 552"/>
                <a:gd name="T60" fmla="*/ 207 w 481"/>
                <a:gd name="T61" fmla="*/ 1 h 552"/>
                <a:gd name="T62" fmla="*/ 224 w 481"/>
                <a:gd name="T63" fmla="*/ 4 h 552"/>
                <a:gd name="T64" fmla="*/ 240 w 481"/>
                <a:gd name="T65" fmla="*/ 10 h 552"/>
                <a:gd name="T66" fmla="*/ 308 w 481"/>
                <a:gd name="T67" fmla="*/ 32 h 552"/>
                <a:gd name="T68" fmla="*/ 347 w 481"/>
                <a:gd name="T69" fmla="*/ 42 h 552"/>
                <a:gd name="T70" fmla="*/ 381 w 481"/>
                <a:gd name="T71" fmla="*/ 49 h 552"/>
                <a:gd name="T72" fmla="*/ 411 w 481"/>
                <a:gd name="T73" fmla="*/ 58 h 552"/>
                <a:gd name="T74" fmla="*/ 481 w 481"/>
                <a:gd name="T75" fmla="*/ 7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1" h="552">
                  <a:moveTo>
                    <a:pt x="481" y="74"/>
                  </a:moveTo>
                  <a:cubicBezTo>
                    <a:pt x="479" y="86"/>
                    <a:pt x="479" y="100"/>
                    <a:pt x="476" y="112"/>
                  </a:cubicBezTo>
                  <a:cubicBezTo>
                    <a:pt x="473" y="128"/>
                    <a:pt x="466" y="143"/>
                    <a:pt x="463" y="159"/>
                  </a:cubicBezTo>
                  <a:cubicBezTo>
                    <a:pt x="460" y="176"/>
                    <a:pt x="459" y="194"/>
                    <a:pt x="455" y="211"/>
                  </a:cubicBezTo>
                  <a:cubicBezTo>
                    <a:pt x="452" y="226"/>
                    <a:pt x="447" y="240"/>
                    <a:pt x="444" y="255"/>
                  </a:cubicBezTo>
                  <a:cubicBezTo>
                    <a:pt x="443" y="263"/>
                    <a:pt x="442" y="271"/>
                    <a:pt x="445" y="278"/>
                  </a:cubicBezTo>
                  <a:cubicBezTo>
                    <a:pt x="448" y="285"/>
                    <a:pt x="455" y="290"/>
                    <a:pt x="456" y="297"/>
                  </a:cubicBezTo>
                  <a:cubicBezTo>
                    <a:pt x="460" y="316"/>
                    <a:pt x="444" y="321"/>
                    <a:pt x="440" y="336"/>
                  </a:cubicBezTo>
                  <a:cubicBezTo>
                    <a:pt x="438" y="345"/>
                    <a:pt x="439" y="354"/>
                    <a:pt x="432" y="361"/>
                  </a:cubicBezTo>
                  <a:cubicBezTo>
                    <a:pt x="427" y="367"/>
                    <a:pt x="421" y="367"/>
                    <a:pt x="415" y="371"/>
                  </a:cubicBezTo>
                  <a:cubicBezTo>
                    <a:pt x="397" y="385"/>
                    <a:pt x="419" y="393"/>
                    <a:pt x="422" y="405"/>
                  </a:cubicBezTo>
                  <a:cubicBezTo>
                    <a:pt x="424" y="415"/>
                    <a:pt x="417" y="418"/>
                    <a:pt x="412" y="425"/>
                  </a:cubicBezTo>
                  <a:cubicBezTo>
                    <a:pt x="407" y="433"/>
                    <a:pt x="407" y="440"/>
                    <a:pt x="406" y="449"/>
                  </a:cubicBezTo>
                  <a:cubicBezTo>
                    <a:pt x="404" y="466"/>
                    <a:pt x="401" y="480"/>
                    <a:pt x="396" y="496"/>
                  </a:cubicBezTo>
                  <a:cubicBezTo>
                    <a:pt x="394" y="504"/>
                    <a:pt x="389" y="544"/>
                    <a:pt x="387" y="552"/>
                  </a:cubicBezTo>
                  <a:cubicBezTo>
                    <a:pt x="387" y="552"/>
                    <a:pt x="387" y="552"/>
                    <a:pt x="387" y="552"/>
                  </a:cubicBezTo>
                  <a:cubicBezTo>
                    <a:pt x="364" y="548"/>
                    <a:pt x="344" y="544"/>
                    <a:pt x="327" y="540"/>
                  </a:cubicBezTo>
                  <a:cubicBezTo>
                    <a:pt x="300" y="535"/>
                    <a:pt x="262" y="524"/>
                    <a:pt x="222" y="512"/>
                  </a:cubicBezTo>
                  <a:cubicBezTo>
                    <a:pt x="138" y="488"/>
                    <a:pt x="42" y="456"/>
                    <a:pt x="1" y="443"/>
                  </a:cubicBezTo>
                  <a:cubicBezTo>
                    <a:pt x="0" y="440"/>
                    <a:pt x="0" y="438"/>
                    <a:pt x="1" y="435"/>
                  </a:cubicBezTo>
                  <a:cubicBezTo>
                    <a:pt x="3" y="429"/>
                    <a:pt x="8" y="425"/>
                    <a:pt x="9" y="420"/>
                  </a:cubicBezTo>
                  <a:cubicBezTo>
                    <a:pt x="11" y="409"/>
                    <a:pt x="9" y="398"/>
                    <a:pt x="10" y="387"/>
                  </a:cubicBezTo>
                  <a:cubicBezTo>
                    <a:pt x="10" y="378"/>
                    <a:pt x="17" y="377"/>
                    <a:pt x="21" y="369"/>
                  </a:cubicBezTo>
                  <a:cubicBezTo>
                    <a:pt x="23" y="365"/>
                    <a:pt x="21" y="360"/>
                    <a:pt x="23" y="356"/>
                  </a:cubicBezTo>
                  <a:cubicBezTo>
                    <a:pt x="28" y="341"/>
                    <a:pt x="41" y="325"/>
                    <a:pt x="50" y="312"/>
                  </a:cubicBezTo>
                  <a:cubicBezTo>
                    <a:pt x="58" y="302"/>
                    <a:pt x="63" y="295"/>
                    <a:pt x="65" y="282"/>
                  </a:cubicBezTo>
                  <a:cubicBezTo>
                    <a:pt x="66" y="276"/>
                    <a:pt x="64" y="271"/>
                    <a:pt x="68" y="265"/>
                  </a:cubicBezTo>
                  <a:cubicBezTo>
                    <a:pt x="71" y="260"/>
                    <a:pt x="74" y="257"/>
                    <a:pt x="77" y="251"/>
                  </a:cubicBezTo>
                  <a:cubicBezTo>
                    <a:pt x="79" y="246"/>
                    <a:pt x="81" y="241"/>
                    <a:pt x="82" y="236"/>
                  </a:cubicBezTo>
                  <a:cubicBezTo>
                    <a:pt x="84" y="229"/>
                    <a:pt x="87" y="228"/>
                    <a:pt x="90" y="222"/>
                  </a:cubicBezTo>
                  <a:cubicBezTo>
                    <a:pt x="95" y="213"/>
                    <a:pt x="92" y="200"/>
                    <a:pt x="96" y="189"/>
                  </a:cubicBezTo>
                  <a:cubicBezTo>
                    <a:pt x="98" y="185"/>
                    <a:pt x="100" y="179"/>
                    <a:pt x="104" y="178"/>
                  </a:cubicBezTo>
                  <a:cubicBezTo>
                    <a:pt x="108" y="177"/>
                    <a:pt x="112" y="181"/>
                    <a:pt x="116" y="182"/>
                  </a:cubicBezTo>
                  <a:cubicBezTo>
                    <a:pt x="126" y="185"/>
                    <a:pt x="125" y="176"/>
                    <a:pt x="117" y="173"/>
                  </a:cubicBezTo>
                  <a:cubicBezTo>
                    <a:pt x="112" y="170"/>
                    <a:pt x="101" y="170"/>
                    <a:pt x="101" y="163"/>
                  </a:cubicBezTo>
                  <a:cubicBezTo>
                    <a:pt x="100" y="152"/>
                    <a:pt x="121" y="151"/>
                    <a:pt x="114" y="138"/>
                  </a:cubicBezTo>
                  <a:cubicBezTo>
                    <a:pt x="111" y="133"/>
                    <a:pt x="103" y="132"/>
                    <a:pt x="111" y="127"/>
                  </a:cubicBezTo>
                  <a:cubicBezTo>
                    <a:pt x="114" y="125"/>
                    <a:pt x="123" y="127"/>
                    <a:pt x="123" y="122"/>
                  </a:cubicBezTo>
                  <a:cubicBezTo>
                    <a:pt x="124" y="111"/>
                    <a:pt x="101" y="124"/>
                    <a:pt x="109" y="105"/>
                  </a:cubicBezTo>
                  <a:cubicBezTo>
                    <a:pt x="113" y="95"/>
                    <a:pt x="112" y="82"/>
                    <a:pt x="113" y="72"/>
                  </a:cubicBezTo>
                  <a:cubicBezTo>
                    <a:pt x="114" y="61"/>
                    <a:pt x="108" y="53"/>
                    <a:pt x="104" y="43"/>
                  </a:cubicBezTo>
                  <a:cubicBezTo>
                    <a:pt x="100" y="31"/>
                    <a:pt x="112" y="21"/>
                    <a:pt x="123" y="26"/>
                  </a:cubicBezTo>
                  <a:cubicBezTo>
                    <a:pt x="134" y="31"/>
                    <a:pt x="141" y="42"/>
                    <a:pt x="154" y="45"/>
                  </a:cubicBezTo>
                  <a:cubicBezTo>
                    <a:pt x="164" y="48"/>
                    <a:pt x="176" y="51"/>
                    <a:pt x="184" y="58"/>
                  </a:cubicBezTo>
                  <a:cubicBezTo>
                    <a:pt x="187" y="61"/>
                    <a:pt x="192" y="65"/>
                    <a:pt x="195" y="70"/>
                  </a:cubicBezTo>
                  <a:cubicBezTo>
                    <a:pt x="199" y="77"/>
                    <a:pt x="198" y="78"/>
                    <a:pt x="193" y="84"/>
                  </a:cubicBezTo>
                  <a:cubicBezTo>
                    <a:pt x="188" y="91"/>
                    <a:pt x="192" y="89"/>
                    <a:pt x="198" y="93"/>
                  </a:cubicBezTo>
                  <a:cubicBezTo>
                    <a:pt x="205" y="98"/>
                    <a:pt x="197" y="100"/>
                    <a:pt x="195" y="106"/>
                  </a:cubicBezTo>
                  <a:cubicBezTo>
                    <a:pt x="194" y="108"/>
                    <a:pt x="196" y="110"/>
                    <a:pt x="194" y="113"/>
                  </a:cubicBezTo>
                  <a:cubicBezTo>
                    <a:pt x="193" y="115"/>
                    <a:pt x="189" y="116"/>
                    <a:pt x="187" y="117"/>
                  </a:cubicBezTo>
                  <a:cubicBezTo>
                    <a:pt x="183" y="119"/>
                    <a:pt x="176" y="119"/>
                    <a:pt x="175" y="124"/>
                  </a:cubicBezTo>
                  <a:cubicBezTo>
                    <a:pt x="171" y="141"/>
                    <a:pt x="199" y="122"/>
                    <a:pt x="202" y="118"/>
                  </a:cubicBezTo>
                  <a:cubicBezTo>
                    <a:pt x="206" y="114"/>
                    <a:pt x="208" y="109"/>
                    <a:pt x="210" y="104"/>
                  </a:cubicBezTo>
                  <a:cubicBezTo>
                    <a:pt x="212" y="98"/>
                    <a:pt x="216" y="93"/>
                    <a:pt x="218" y="87"/>
                  </a:cubicBezTo>
                  <a:cubicBezTo>
                    <a:pt x="220" y="81"/>
                    <a:pt x="217" y="77"/>
                    <a:pt x="216" y="71"/>
                  </a:cubicBezTo>
                  <a:cubicBezTo>
                    <a:pt x="215" y="64"/>
                    <a:pt x="221" y="60"/>
                    <a:pt x="219" y="54"/>
                  </a:cubicBezTo>
                  <a:cubicBezTo>
                    <a:pt x="218" y="49"/>
                    <a:pt x="210" y="48"/>
                    <a:pt x="212" y="42"/>
                  </a:cubicBezTo>
                  <a:cubicBezTo>
                    <a:pt x="213" y="38"/>
                    <a:pt x="217" y="37"/>
                    <a:pt x="219" y="34"/>
                  </a:cubicBezTo>
                  <a:cubicBezTo>
                    <a:pt x="221" y="32"/>
                    <a:pt x="222" y="29"/>
                    <a:pt x="222" y="25"/>
                  </a:cubicBezTo>
                  <a:cubicBezTo>
                    <a:pt x="220" y="19"/>
                    <a:pt x="211" y="13"/>
                    <a:pt x="206" y="9"/>
                  </a:cubicBezTo>
                  <a:cubicBezTo>
                    <a:pt x="204" y="8"/>
                    <a:pt x="193" y="4"/>
                    <a:pt x="197" y="1"/>
                  </a:cubicBezTo>
                  <a:cubicBezTo>
                    <a:pt x="200" y="0"/>
                    <a:pt x="205" y="1"/>
                    <a:pt x="207" y="1"/>
                  </a:cubicBezTo>
                  <a:cubicBezTo>
                    <a:pt x="210" y="2"/>
                    <a:pt x="214" y="1"/>
                    <a:pt x="217" y="2"/>
                  </a:cubicBezTo>
                  <a:cubicBezTo>
                    <a:pt x="219" y="2"/>
                    <a:pt x="221" y="3"/>
                    <a:pt x="224" y="4"/>
                  </a:cubicBezTo>
                  <a:cubicBezTo>
                    <a:pt x="228" y="5"/>
                    <a:pt x="231" y="6"/>
                    <a:pt x="235" y="8"/>
                  </a:cubicBezTo>
                  <a:cubicBezTo>
                    <a:pt x="236" y="9"/>
                    <a:pt x="238" y="9"/>
                    <a:pt x="240" y="10"/>
                  </a:cubicBezTo>
                  <a:cubicBezTo>
                    <a:pt x="251" y="14"/>
                    <a:pt x="265" y="15"/>
                    <a:pt x="275" y="20"/>
                  </a:cubicBezTo>
                  <a:cubicBezTo>
                    <a:pt x="285" y="26"/>
                    <a:pt x="297" y="28"/>
                    <a:pt x="308" y="32"/>
                  </a:cubicBezTo>
                  <a:cubicBezTo>
                    <a:pt x="316" y="35"/>
                    <a:pt x="321" y="39"/>
                    <a:pt x="329" y="40"/>
                  </a:cubicBezTo>
                  <a:cubicBezTo>
                    <a:pt x="335" y="41"/>
                    <a:pt x="341" y="41"/>
                    <a:pt x="347" y="42"/>
                  </a:cubicBezTo>
                  <a:cubicBezTo>
                    <a:pt x="351" y="43"/>
                    <a:pt x="355" y="44"/>
                    <a:pt x="360" y="44"/>
                  </a:cubicBezTo>
                  <a:cubicBezTo>
                    <a:pt x="366" y="45"/>
                    <a:pt x="375" y="45"/>
                    <a:pt x="381" y="49"/>
                  </a:cubicBezTo>
                  <a:cubicBezTo>
                    <a:pt x="387" y="52"/>
                    <a:pt x="393" y="52"/>
                    <a:pt x="399" y="54"/>
                  </a:cubicBezTo>
                  <a:cubicBezTo>
                    <a:pt x="403" y="55"/>
                    <a:pt x="407" y="56"/>
                    <a:pt x="411" y="58"/>
                  </a:cubicBezTo>
                  <a:cubicBezTo>
                    <a:pt x="422" y="61"/>
                    <a:pt x="434" y="62"/>
                    <a:pt x="444" y="65"/>
                  </a:cubicBezTo>
                  <a:cubicBezTo>
                    <a:pt x="456" y="68"/>
                    <a:pt x="469" y="71"/>
                    <a:pt x="481" y="74"/>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124">
              <a:extLst>
                <a:ext uri="{FF2B5EF4-FFF2-40B4-BE49-F238E27FC236}">
                  <a16:creationId xmlns:a16="http://schemas.microsoft.com/office/drawing/2014/main" id="{FED9D6C7-4A80-B20B-7734-2114E01501F6}"/>
                </a:ext>
              </a:extLst>
            </p:cNvPr>
            <p:cNvSpPr>
              <a:spLocks/>
            </p:cNvSpPr>
            <p:nvPr/>
          </p:nvSpPr>
          <p:spPr bwMode="auto">
            <a:xfrm>
              <a:off x="898" y="1723"/>
              <a:ext cx="621" cy="1008"/>
            </a:xfrm>
            <a:custGeom>
              <a:avLst/>
              <a:gdLst>
                <a:gd name="T0" fmla="*/ 465 w 496"/>
                <a:gd name="T1" fmla="*/ 707 h 804"/>
                <a:gd name="T2" fmla="*/ 449 w 496"/>
                <a:gd name="T3" fmla="*/ 745 h 804"/>
                <a:gd name="T4" fmla="*/ 439 w 496"/>
                <a:gd name="T5" fmla="*/ 799 h 804"/>
                <a:gd name="T6" fmla="*/ 432 w 496"/>
                <a:gd name="T7" fmla="*/ 796 h 804"/>
                <a:gd name="T8" fmla="*/ 368 w 496"/>
                <a:gd name="T9" fmla="*/ 789 h 804"/>
                <a:gd name="T10" fmla="*/ 300 w 496"/>
                <a:gd name="T11" fmla="*/ 783 h 804"/>
                <a:gd name="T12" fmla="*/ 290 w 496"/>
                <a:gd name="T13" fmla="*/ 756 h 804"/>
                <a:gd name="T14" fmla="*/ 277 w 496"/>
                <a:gd name="T15" fmla="*/ 710 h 804"/>
                <a:gd name="T16" fmla="*/ 243 w 496"/>
                <a:gd name="T17" fmla="*/ 678 h 804"/>
                <a:gd name="T18" fmla="*/ 223 w 496"/>
                <a:gd name="T19" fmla="*/ 651 h 804"/>
                <a:gd name="T20" fmla="*/ 187 w 496"/>
                <a:gd name="T21" fmla="*/ 630 h 804"/>
                <a:gd name="T22" fmla="*/ 161 w 496"/>
                <a:gd name="T23" fmla="*/ 610 h 804"/>
                <a:gd name="T24" fmla="*/ 117 w 496"/>
                <a:gd name="T25" fmla="*/ 589 h 804"/>
                <a:gd name="T26" fmla="*/ 120 w 496"/>
                <a:gd name="T27" fmla="*/ 554 h 804"/>
                <a:gd name="T28" fmla="*/ 112 w 496"/>
                <a:gd name="T29" fmla="*/ 526 h 804"/>
                <a:gd name="T30" fmla="*/ 96 w 496"/>
                <a:gd name="T31" fmla="*/ 488 h 804"/>
                <a:gd name="T32" fmla="*/ 66 w 496"/>
                <a:gd name="T33" fmla="*/ 434 h 804"/>
                <a:gd name="T34" fmla="*/ 65 w 496"/>
                <a:gd name="T35" fmla="*/ 392 h 804"/>
                <a:gd name="T36" fmla="*/ 50 w 496"/>
                <a:gd name="T37" fmla="*/ 365 h 804"/>
                <a:gd name="T38" fmla="*/ 61 w 496"/>
                <a:gd name="T39" fmla="*/ 337 h 804"/>
                <a:gd name="T40" fmla="*/ 66 w 496"/>
                <a:gd name="T41" fmla="*/ 323 h 804"/>
                <a:gd name="T42" fmla="*/ 53 w 496"/>
                <a:gd name="T43" fmla="*/ 322 h 804"/>
                <a:gd name="T44" fmla="*/ 32 w 496"/>
                <a:gd name="T45" fmla="*/ 286 h 804"/>
                <a:gd name="T46" fmla="*/ 15 w 496"/>
                <a:gd name="T47" fmla="*/ 238 h 804"/>
                <a:gd name="T48" fmla="*/ 18 w 496"/>
                <a:gd name="T49" fmla="*/ 174 h 804"/>
                <a:gd name="T50" fmla="*/ 8 w 496"/>
                <a:gd name="T51" fmla="*/ 141 h 804"/>
                <a:gd name="T52" fmla="*/ 19 w 496"/>
                <a:gd name="T53" fmla="*/ 89 h 804"/>
                <a:gd name="T54" fmla="*/ 36 w 496"/>
                <a:gd name="T55" fmla="*/ 36 h 804"/>
                <a:gd name="T56" fmla="*/ 37 w 496"/>
                <a:gd name="T57" fmla="*/ 7 h 804"/>
                <a:gd name="T58" fmla="*/ 256 w 496"/>
                <a:gd name="T59" fmla="*/ 69 h 804"/>
                <a:gd name="T60" fmla="*/ 215 w 496"/>
                <a:gd name="T61" fmla="*/ 264 h 804"/>
                <a:gd name="T62" fmla="*/ 469 w 496"/>
                <a:gd name="T63" fmla="*/ 628 h 804"/>
                <a:gd name="T64" fmla="*/ 494 w 496"/>
                <a:gd name="T65" fmla="*/ 683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6" h="804">
                  <a:moveTo>
                    <a:pt x="494" y="683"/>
                  </a:moveTo>
                  <a:cubicBezTo>
                    <a:pt x="496" y="701"/>
                    <a:pt x="471" y="694"/>
                    <a:pt x="465" y="707"/>
                  </a:cubicBezTo>
                  <a:cubicBezTo>
                    <a:pt x="462" y="714"/>
                    <a:pt x="465" y="723"/>
                    <a:pt x="462" y="730"/>
                  </a:cubicBezTo>
                  <a:cubicBezTo>
                    <a:pt x="459" y="736"/>
                    <a:pt x="452" y="738"/>
                    <a:pt x="449" y="745"/>
                  </a:cubicBezTo>
                  <a:cubicBezTo>
                    <a:pt x="444" y="759"/>
                    <a:pt x="466" y="774"/>
                    <a:pt x="454" y="786"/>
                  </a:cubicBezTo>
                  <a:cubicBezTo>
                    <a:pt x="448" y="794"/>
                    <a:pt x="441" y="787"/>
                    <a:pt x="439" y="799"/>
                  </a:cubicBezTo>
                  <a:cubicBezTo>
                    <a:pt x="439" y="800"/>
                    <a:pt x="439" y="802"/>
                    <a:pt x="439" y="804"/>
                  </a:cubicBezTo>
                  <a:cubicBezTo>
                    <a:pt x="436" y="800"/>
                    <a:pt x="436" y="798"/>
                    <a:pt x="432" y="796"/>
                  </a:cubicBezTo>
                  <a:cubicBezTo>
                    <a:pt x="429" y="794"/>
                    <a:pt x="424" y="794"/>
                    <a:pt x="421" y="794"/>
                  </a:cubicBezTo>
                  <a:cubicBezTo>
                    <a:pt x="403" y="790"/>
                    <a:pt x="385" y="792"/>
                    <a:pt x="368" y="789"/>
                  </a:cubicBezTo>
                  <a:cubicBezTo>
                    <a:pt x="351" y="786"/>
                    <a:pt x="333" y="784"/>
                    <a:pt x="316" y="784"/>
                  </a:cubicBezTo>
                  <a:cubicBezTo>
                    <a:pt x="312" y="784"/>
                    <a:pt x="303" y="786"/>
                    <a:pt x="300" y="783"/>
                  </a:cubicBezTo>
                  <a:cubicBezTo>
                    <a:pt x="296" y="779"/>
                    <a:pt x="299" y="772"/>
                    <a:pt x="298" y="767"/>
                  </a:cubicBezTo>
                  <a:cubicBezTo>
                    <a:pt x="296" y="763"/>
                    <a:pt x="291" y="761"/>
                    <a:pt x="290" y="756"/>
                  </a:cubicBezTo>
                  <a:cubicBezTo>
                    <a:pt x="289" y="752"/>
                    <a:pt x="292" y="745"/>
                    <a:pt x="292" y="740"/>
                  </a:cubicBezTo>
                  <a:cubicBezTo>
                    <a:pt x="292" y="729"/>
                    <a:pt x="284" y="719"/>
                    <a:pt x="277" y="710"/>
                  </a:cubicBezTo>
                  <a:cubicBezTo>
                    <a:pt x="272" y="704"/>
                    <a:pt x="269" y="696"/>
                    <a:pt x="263" y="690"/>
                  </a:cubicBezTo>
                  <a:cubicBezTo>
                    <a:pt x="258" y="684"/>
                    <a:pt x="250" y="683"/>
                    <a:pt x="243" y="678"/>
                  </a:cubicBezTo>
                  <a:cubicBezTo>
                    <a:pt x="236" y="672"/>
                    <a:pt x="243" y="662"/>
                    <a:pt x="236" y="655"/>
                  </a:cubicBezTo>
                  <a:cubicBezTo>
                    <a:pt x="232" y="650"/>
                    <a:pt x="228" y="651"/>
                    <a:pt x="223" y="651"/>
                  </a:cubicBezTo>
                  <a:cubicBezTo>
                    <a:pt x="217" y="650"/>
                    <a:pt x="213" y="648"/>
                    <a:pt x="208" y="646"/>
                  </a:cubicBezTo>
                  <a:cubicBezTo>
                    <a:pt x="199" y="642"/>
                    <a:pt x="192" y="639"/>
                    <a:pt x="187" y="630"/>
                  </a:cubicBezTo>
                  <a:cubicBezTo>
                    <a:pt x="184" y="625"/>
                    <a:pt x="181" y="619"/>
                    <a:pt x="176" y="615"/>
                  </a:cubicBezTo>
                  <a:cubicBezTo>
                    <a:pt x="172" y="612"/>
                    <a:pt x="166" y="613"/>
                    <a:pt x="161" y="610"/>
                  </a:cubicBezTo>
                  <a:cubicBezTo>
                    <a:pt x="153" y="606"/>
                    <a:pt x="147" y="600"/>
                    <a:pt x="138" y="598"/>
                  </a:cubicBezTo>
                  <a:cubicBezTo>
                    <a:pt x="131" y="596"/>
                    <a:pt x="121" y="597"/>
                    <a:pt x="117" y="589"/>
                  </a:cubicBezTo>
                  <a:cubicBezTo>
                    <a:pt x="113" y="583"/>
                    <a:pt x="116" y="579"/>
                    <a:pt x="118" y="572"/>
                  </a:cubicBezTo>
                  <a:cubicBezTo>
                    <a:pt x="120" y="566"/>
                    <a:pt x="119" y="560"/>
                    <a:pt x="120" y="554"/>
                  </a:cubicBezTo>
                  <a:cubicBezTo>
                    <a:pt x="121" y="547"/>
                    <a:pt x="123" y="543"/>
                    <a:pt x="120" y="537"/>
                  </a:cubicBezTo>
                  <a:cubicBezTo>
                    <a:pt x="118" y="533"/>
                    <a:pt x="114" y="531"/>
                    <a:pt x="112" y="526"/>
                  </a:cubicBezTo>
                  <a:cubicBezTo>
                    <a:pt x="110" y="521"/>
                    <a:pt x="112" y="515"/>
                    <a:pt x="110" y="511"/>
                  </a:cubicBezTo>
                  <a:cubicBezTo>
                    <a:pt x="106" y="502"/>
                    <a:pt x="98" y="497"/>
                    <a:pt x="96" y="488"/>
                  </a:cubicBezTo>
                  <a:cubicBezTo>
                    <a:pt x="93" y="477"/>
                    <a:pt x="87" y="466"/>
                    <a:pt x="81" y="456"/>
                  </a:cubicBezTo>
                  <a:cubicBezTo>
                    <a:pt x="77" y="450"/>
                    <a:pt x="67" y="442"/>
                    <a:pt x="66" y="434"/>
                  </a:cubicBezTo>
                  <a:cubicBezTo>
                    <a:pt x="63" y="420"/>
                    <a:pt x="91" y="413"/>
                    <a:pt x="79" y="400"/>
                  </a:cubicBezTo>
                  <a:cubicBezTo>
                    <a:pt x="76" y="396"/>
                    <a:pt x="70" y="397"/>
                    <a:pt x="65" y="392"/>
                  </a:cubicBezTo>
                  <a:cubicBezTo>
                    <a:pt x="62" y="388"/>
                    <a:pt x="60" y="384"/>
                    <a:pt x="57" y="380"/>
                  </a:cubicBezTo>
                  <a:cubicBezTo>
                    <a:pt x="53" y="375"/>
                    <a:pt x="50" y="372"/>
                    <a:pt x="50" y="365"/>
                  </a:cubicBezTo>
                  <a:cubicBezTo>
                    <a:pt x="50" y="360"/>
                    <a:pt x="53" y="354"/>
                    <a:pt x="54" y="349"/>
                  </a:cubicBezTo>
                  <a:cubicBezTo>
                    <a:pt x="54" y="345"/>
                    <a:pt x="55" y="336"/>
                    <a:pt x="61" y="337"/>
                  </a:cubicBezTo>
                  <a:cubicBezTo>
                    <a:pt x="64" y="338"/>
                    <a:pt x="66" y="345"/>
                    <a:pt x="69" y="341"/>
                  </a:cubicBezTo>
                  <a:cubicBezTo>
                    <a:pt x="73" y="337"/>
                    <a:pt x="65" y="328"/>
                    <a:pt x="66" y="323"/>
                  </a:cubicBezTo>
                  <a:cubicBezTo>
                    <a:pt x="67" y="318"/>
                    <a:pt x="79" y="299"/>
                    <a:pt x="63" y="303"/>
                  </a:cubicBezTo>
                  <a:cubicBezTo>
                    <a:pt x="53" y="306"/>
                    <a:pt x="59" y="317"/>
                    <a:pt x="53" y="322"/>
                  </a:cubicBezTo>
                  <a:cubicBezTo>
                    <a:pt x="49" y="325"/>
                    <a:pt x="44" y="320"/>
                    <a:pt x="41" y="317"/>
                  </a:cubicBezTo>
                  <a:cubicBezTo>
                    <a:pt x="31" y="308"/>
                    <a:pt x="32" y="299"/>
                    <a:pt x="32" y="286"/>
                  </a:cubicBezTo>
                  <a:cubicBezTo>
                    <a:pt x="32" y="280"/>
                    <a:pt x="31" y="276"/>
                    <a:pt x="27" y="270"/>
                  </a:cubicBezTo>
                  <a:cubicBezTo>
                    <a:pt x="21" y="259"/>
                    <a:pt x="21" y="248"/>
                    <a:pt x="15" y="238"/>
                  </a:cubicBezTo>
                  <a:cubicBezTo>
                    <a:pt x="9" y="228"/>
                    <a:pt x="12" y="216"/>
                    <a:pt x="14" y="205"/>
                  </a:cubicBezTo>
                  <a:cubicBezTo>
                    <a:pt x="16" y="195"/>
                    <a:pt x="19" y="186"/>
                    <a:pt x="18" y="174"/>
                  </a:cubicBezTo>
                  <a:cubicBezTo>
                    <a:pt x="17" y="169"/>
                    <a:pt x="17" y="163"/>
                    <a:pt x="16" y="158"/>
                  </a:cubicBezTo>
                  <a:cubicBezTo>
                    <a:pt x="15" y="153"/>
                    <a:pt x="11" y="145"/>
                    <a:pt x="8" y="141"/>
                  </a:cubicBezTo>
                  <a:cubicBezTo>
                    <a:pt x="2" y="132"/>
                    <a:pt x="0" y="122"/>
                    <a:pt x="2" y="111"/>
                  </a:cubicBezTo>
                  <a:cubicBezTo>
                    <a:pt x="4" y="102"/>
                    <a:pt x="13" y="95"/>
                    <a:pt x="19" y="89"/>
                  </a:cubicBezTo>
                  <a:cubicBezTo>
                    <a:pt x="27" y="81"/>
                    <a:pt x="28" y="75"/>
                    <a:pt x="29" y="65"/>
                  </a:cubicBezTo>
                  <a:cubicBezTo>
                    <a:pt x="30" y="54"/>
                    <a:pt x="39" y="47"/>
                    <a:pt x="36" y="36"/>
                  </a:cubicBezTo>
                  <a:cubicBezTo>
                    <a:pt x="35" y="31"/>
                    <a:pt x="32" y="26"/>
                    <a:pt x="33" y="21"/>
                  </a:cubicBezTo>
                  <a:cubicBezTo>
                    <a:pt x="34" y="15"/>
                    <a:pt x="38" y="13"/>
                    <a:pt x="37" y="7"/>
                  </a:cubicBezTo>
                  <a:cubicBezTo>
                    <a:pt x="36" y="4"/>
                    <a:pt x="36" y="2"/>
                    <a:pt x="35" y="0"/>
                  </a:cubicBezTo>
                  <a:cubicBezTo>
                    <a:pt x="76" y="13"/>
                    <a:pt x="172" y="45"/>
                    <a:pt x="256" y="69"/>
                  </a:cubicBezTo>
                  <a:cubicBezTo>
                    <a:pt x="250" y="98"/>
                    <a:pt x="244" y="127"/>
                    <a:pt x="238" y="155"/>
                  </a:cubicBezTo>
                  <a:cubicBezTo>
                    <a:pt x="231" y="191"/>
                    <a:pt x="218" y="228"/>
                    <a:pt x="215" y="264"/>
                  </a:cubicBezTo>
                  <a:cubicBezTo>
                    <a:pt x="214" y="277"/>
                    <a:pt x="220" y="287"/>
                    <a:pt x="228" y="296"/>
                  </a:cubicBezTo>
                  <a:cubicBezTo>
                    <a:pt x="469" y="628"/>
                    <a:pt x="469" y="628"/>
                    <a:pt x="469" y="628"/>
                  </a:cubicBezTo>
                  <a:cubicBezTo>
                    <a:pt x="470" y="635"/>
                    <a:pt x="472" y="643"/>
                    <a:pt x="474" y="649"/>
                  </a:cubicBezTo>
                  <a:cubicBezTo>
                    <a:pt x="478" y="660"/>
                    <a:pt x="494" y="671"/>
                    <a:pt x="494" y="683"/>
                  </a:cubicBezTo>
                  <a:close/>
                </a:path>
              </a:pathLst>
            </a:custGeom>
            <a:grp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8" name="Group 57">
            <a:extLst>
              <a:ext uri="{FF2B5EF4-FFF2-40B4-BE49-F238E27FC236}">
                <a16:creationId xmlns:a16="http://schemas.microsoft.com/office/drawing/2014/main" id="{7B411961-EA05-621A-EE8A-17A32C16B51A}"/>
              </a:ext>
            </a:extLst>
          </p:cNvPr>
          <p:cNvGrpSpPr/>
          <p:nvPr/>
        </p:nvGrpSpPr>
        <p:grpSpPr>
          <a:xfrm>
            <a:off x="1970062" y="2736004"/>
            <a:ext cx="1359866" cy="1135122"/>
            <a:chOff x="1977295" y="2026277"/>
            <a:chExt cx="1890544" cy="1578096"/>
          </a:xfrm>
        </p:grpSpPr>
        <p:sp>
          <p:nvSpPr>
            <p:cNvPr id="59" name="Oval 58">
              <a:extLst>
                <a:ext uri="{FF2B5EF4-FFF2-40B4-BE49-F238E27FC236}">
                  <a16:creationId xmlns:a16="http://schemas.microsoft.com/office/drawing/2014/main" id="{93AB8F8C-9C47-F72B-4E60-2D03DC90849A}"/>
                </a:ext>
              </a:extLst>
            </p:cNvPr>
            <p:cNvSpPr/>
            <p:nvPr/>
          </p:nvSpPr>
          <p:spPr>
            <a:xfrm>
              <a:off x="2791584" y="2364766"/>
              <a:ext cx="250704" cy="250704"/>
            </a:xfrm>
            <a:prstGeom prst="ellipse">
              <a:avLst/>
            </a:prstGeom>
            <a:solidFill>
              <a:schemeClr val="accent4"/>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125">
              <a:extLst>
                <a:ext uri="{FF2B5EF4-FFF2-40B4-BE49-F238E27FC236}">
                  <a16:creationId xmlns:a16="http://schemas.microsoft.com/office/drawing/2014/main" id="{8F65604E-733E-AFE4-3E69-B05944F34635}"/>
                </a:ext>
              </a:extLst>
            </p:cNvPr>
            <p:cNvSpPr>
              <a:spLocks noEditPoints="1"/>
            </p:cNvSpPr>
            <p:nvPr/>
          </p:nvSpPr>
          <p:spPr bwMode="auto">
            <a:xfrm>
              <a:off x="1977295" y="2026277"/>
              <a:ext cx="1890544" cy="1578096"/>
            </a:xfrm>
            <a:custGeom>
              <a:avLst/>
              <a:gdLst>
                <a:gd name="T0" fmla="*/ 0 w 151"/>
                <a:gd name="T1" fmla="*/ 43 h 126"/>
                <a:gd name="T2" fmla="*/ 75 w 151"/>
                <a:gd name="T3" fmla="*/ 10 h 126"/>
                <a:gd name="T4" fmla="*/ 151 w 151"/>
                <a:gd name="T5" fmla="*/ 43 h 126"/>
                <a:gd name="T6" fmla="*/ 16 w 151"/>
                <a:gd name="T7" fmla="*/ 66 h 126"/>
                <a:gd name="T8" fmla="*/ 20 w 151"/>
                <a:gd name="T9" fmla="*/ 71 h 126"/>
                <a:gd name="T10" fmla="*/ 23 w 151"/>
                <a:gd name="T11" fmla="*/ 116 h 126"/>
                <a:gd name="T12" fmla="*/ 20 w 151"/>
                <a:gd name="T13" fmla="*/ 120 h 126"/>
                <a:gd name="T14" fmla="*/ 16 w 151"/>
                <a:gd name="T15" fmla="*/ 126 h 126"/>
                <a:gd name="T16" fmla="*/ 137 w 151"/>
                <a:gd name="T17" fmla="*/ 120 h 126"/>
                <a:gd name="T18" fmla="*/ 133 w 151"/>
                <a:gd name="T19" fmla="*/ 116 h 126"/>
                <a:gd name="T20" fmla="*/ 130 w 151"/>
                <a:gd name="T21" fmla="*/ 71 h 126"/>
                <a:gd name="T22" fmla="*/ 133 w 151"/>
                <a:gd name="T23" fmla="*/ 66 h 126"/>
                <a:gd name="T24" fmla="*/ 137 w 151"/>
                <a:gd name="T25" fmla="*/ 60 h 126"/>
                <a:gd name="T26" fmla="*/ 16 w 151"/>
                <a:gd name="T27" fmla="*/ 66 h 126"/>
                <a:gd name="T28" fmla="*/ 109 w 151"/>
                <a:gd name="T29" fmla="*/ 71 h 126"/>
                <a:gd name="T30" fmla="*/ 114 w 151"/>
                <a:gd name="T31" fmla="*/ 66 h 126"/>
                <a:gd name="T32" fmla="*/ 117 w 151"/>
                <a:gd name="T33" fmla="*/ 71 h 126"/>
                <a:gd name="T34" fmla="*/ 114 w 151"/>
                <a:gd name="T35" fmla="*/ 116 h 126"/>
                <a:gd name="T36" fmla="*/ 109 w 151"/>
                <a:gd name="T37" fmla="*/ 120 h 126"/>
                <a:gd name="T38" fmla="*/ 106 w 151"/>
                <a:gd name="T39" fmla="*/ 116 h 126"/>
                <a:gd name="T40" fmla="*/ 83 w 151"/>
                <a:gd name="T41" fmla="*/ 71 h 126"/>
                <a:gd name="T42" fmla="*/ 86 w 151"/>
                <a:gd name="T43" fmla="*/ 66 h 126"/>
                <a:gd name="T44" fmla="*/ 90 w 151"/>
                <a:gd name="T45" fmla="*/ 71 h 126"/>
                <a:gd name="T46" fmla="*/ 93 w 151"/>
                <a:gd name="T47" fmla="*/ 116 h 126"/>
                <a:gd name="T48" fmla="*/ 90 w 151"/>
                <a:gd name="T49" fmla="*/ 120 h 126"/>
                <a:gd name="T50" fmla="*/ 86 w 151"/>
                <a:gd name="T51" fmla="*/ 116 h 126"/>
                <a:gd name="T52" fmla="*/ 83 w 151"/>
                <a:gd name="T53" fmla="*/ 71 h 126"/>
                <a:gd name="T54" fmla="*/ 62 w 151"/>
                <a:gd name="T55" fmla="*/ 71 h 126"/>
                <a:gd name="T56" fmla="*/ 67 w 151"/>
                <a:gd name="T57" fmla="*/ 66 h 126"/>
                <a:gd name="T58" fmla="*/ 70 w 151"/>
                <a:gd name="T59" fmla="*/ 71 h 126"/>
                <a:gd name="T60" fmla="*/ 67 w 151"/>
                <a:gd name="T61" fmla="*/ 116 h 126"/>
                <a:gd name="T62" fmla="*/ 62 w 151"/>
                <a:gd name="T63" fmla="*/ 120 h 126"/>
                <a:gd name="T64" fmla="*/ 59 w 151"/>
                <a:gd name="T65" fmla="*/ 116 h 126"/>
                <a:gd name="T66" fmla="*/ 36 w 151"/>
                <a:gd name="T67" fmla="*/ 71 h 126"/>
                <a:gd name="T68" fmla="*/ 39 w 151"/>
                <a:gd name="T69" fmla="*/ 66 h 126"/>
                <a:gd name="T70" fmla="*/ 43 w 151"/>
                <a:gd name="T71" fmla="*/ 71 h 126"/>
                <a:gd name="T72" fmla="*/ 46 w 151"/>
                <a:gd name="T73" fmla="*/ 116 h 126"/>
                <a:gd name="T74" fmla="*/ 43 w 151"/>
                <a:gd name="T75" fmla="*/ 120 h 126"/>
                <a:gd name="T76" fmla="*/ 39 w 151"/>
                <a:gd name="T77" fmla="*/ 116 h 126"/>
                <a:gd name="T78" fmla="*/ 36 w 151"/>
                <a:gd name="T79" fmla="*/ 71 h 126"/>
                <a:gd name="T80" fmla="*/ 22 w 151"/>
                <a:gd name="T81" fmla="*/ 45 h 126"/>
                <a:gd name="T82" fmla="*/ 131 w 151"/>
                <a:gd name="T83" fmla="*/ 55 h 126"/>
                <a:gd name="T84" fmla="*/ 75 w 151"/>
                <a:gd name="T85" fmla="*/ 16 h 126"/>
                <a:gd name="T86" fmla="*/ 62 w 151"/>
                <a:gd name="T87" fmla="*/ 37 h 126"/>
                <a:gd name="T88" fmla="*/ 88 w 151"/>
                <a:gd name="T89" fmla="*/ 3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1" h="126">
                  <a:moveTo>
                    <a:pt x="75" y="0"/>
                  </a:moveTo>
                  <a:cubicBezTo>
                    <a:pt x="0" y="43"/>
                    <a:pt x="0" y="43"/>
                    <a:pt x="0" y="43"/>
                  </a:cubicBezTo>
                  <a:cubicBezTo>
                    <a:pt x="4" y="49"/>
                    <a:pt x="4" y="49"/>
                    <a:pt x="4" y="49"/>
                  </a:cubicBezTo>
                  <a:cubicBezTo>
                    <a:pt x="75" y="10"/>
                    <a:pt x="75" y="10"/>
                    <a:pt x="75" y="10"/>
                  </a:cubicBezTo>
                  <a:cubicBezTo>
                    <a:pt x="146" y="49"/>
                    <a:pt x="146" y="49"/>
                    <a:pt x="146" y="49"/>
                  </a:cubicBezTo>
                  <a:cubicBezTo>
                    <a:pt x="151" y="43"/>
                    <a:pt x="151" y="43"/>
                    <a:pt x="151" y="43"/>
                  </a:cubicBezTo>
                  <a:lnTo>
                    <a:pt x="75" y="0"/>
                  </a:lnTo>
                  <a:close/>
                  <a:moveTo>
                    <a:pt x="16" y="66"/>
                  </a:moveTo>
                  <a:cubicBezTo>
                    <a:pt x="20" y="66"/>
                    <a:pt x="20" y="66"/>
                    <a:pt x="20" y="66"/>
                  </a:cubicBezTo>
                  <a:cubicBezTo>
                    <a:pt x="20" y="71"/>
                    <a:pt x="20" y="71"/>
                    <a:pt x="20" y="71"/>
                  </a:cubicBezTo>
                  <a:cubicBezTo>
                    <a:pt x="23" y="71"/>
                    <a:pt x="23" y="71"/>
                    <a:pt x="23" y="71"/>
                  </a:cubicBezTo>
                  <a:cubicBezTo>
                    <a:pt x="23" y="116"/>
                    <a:pt x="23" y="116"/>
                    <a:pt x="23" y="116"/>
                  </a:cubicBezTo>
                  <a:cubicBezTo>
                    <a:pt x="20" y="116"/>
                    <a:pt x="20" y="116"/>
                    <a:pt x="20" y="116"/>
                  </a:cubicBezTo>
                  <a:cubicBezTo>
                    <a:pt x="20" y="120"/>
                    <a:pt x="20" y="120"/>
                    <a:pt x="20" y="120"/>
                  </a:cubicBezTo>
                  <a:cubicBezTo>
                    <a:pt x="16" y="120"/>
                    <a:pt x="16" y="120"/>
                    <a:pt x="16" y="120"/>
                  </a:cubicBezTo>
                  <a:cubicBezTo>
                    <a:pt x="16" y="126"/>
                    <a:pt x="16" y="126"/>
                    <a:pt x="16" y="126"/>
                  </a:cubicBezTo>
                  <a:cubicBezTo>
                    <a:pt x="137" y="126"/>
                    <a:pt x="137" y="126"/>
                    <a:pt x="137" y="126"/>
                  </a:cubicBezTo>
                  <a:cubicBezTo>
                    <a:pt x="137" y="120"/>
                    <a:pt x="137" y="120"/>
                    <a:pt x="137" y="120"/>
                  </a:cubicBezTo>
                  <a:cubicBezTo>
                    <a:pt x="133" y="120"/>
                    <a:pt x="133" y="120"/>
                    <a:pt x="133" y="120"/>
                  </a:cubicBezTo>
                  <a:cubicBezTo>
                    <a:pt x="133" y="116"/>
                    <a:pt x="133" y="116"/>
                    <a:pt x="133" y="116"/>
                  </a:cubicBezTo>
                  <a:cubicBezTo>
                    <a:pt x="130" y="116"/>
                    <a:pt x="130" y="116"/>
                    <a:pt x="130" y="116"/>
                  </a:cubicBezTo>
                  <a:cubicBezTo>
                    <a:pt x="130" y="71"/>
                    <a:pt x="130" y="71"/>
                    <a:pt x="130" y="71"/>
                  </a:cubicBezTo>
                  <a:cubicBezTo>
                    <a:pt x="133" y="71"/>
                    <a:pt x="133" y="71"/>
                    <a:pt x="133" y="71"/>
                  </a:cubicBezTo>
                  <a:cubicBezTo>
                    <a:pt x="133" y="66"/>
                    <a:pt x="133" y="66"/>
                    <a:pt x="133" y="66"/>
                  </a:cubicBezTo>
                  <a:cubicBezTo>
                    <a:pt x="137" y="66"/>
                    <a:pt x="137" y="66"/>
                    <a:pt x="137" y="66"/>
                  </a:cubicBezTo>
                  <a:cubicBezTo>
                    <a:pt x="137" y="60"/>
                    <a:pt x="137" y="60"/>
                    <a:pt x="137" y="60"/>
                  </a:cubicBezTo>
                  <a:cubicBezTo>
                    <a:pt x="16" y="60"/>
                    <a:pt x="16" y="60"/>
                    <a:pt x="16" y="60"/>
                  </a:cubicBezTo>
                  <a:lnTo>
                    <a:pt x="16" y="66"/>
                  </a:lnTo>
                  <a:close/>
                  <a:moveTo>
                    <a:pt x="106" y="71"/>
                  </a:moveTo>
                  <a:cubicBezTo>
                    <a:pt x="109" y="71"/>
                    <a:pt x="109" y="71"/>
                    <a:pt x="109" y="71"/>
                  </a:cubicBezTo>
                  <a:cubicBezTo>
                    <a:pt x="109" y="66"/>
                    <a:pt x="109" y="66"/>
                    <a:pt x="109" y="66"/>
                  </a:cubicBezTo>
                  <a:cubicBezTo>
                    <a:pt x="114" y="66"/>
                    <a:pt x="114" y="66"/>
                    <a:pt x="114" y="66"/>
                  </a:cubicBezTo>
                  <a:cubicBezTo>
                    <a:pt x="114" y="71"/>
                    <a:pt x="114" y="71"/>
                    <a:pt x="114" y="71"/>
                  </a:cubicBezTo>
                  <a:cubicBezTo>
                    <a:pt x="117" y="71"/>
                    <a:pt x="117" y="71"/>
                    <a:pt x="117" y="71"/>
                  </a:cubicBezTo>
                  <a:cubicBezTo>
                    <a:pt x="117" y="116"/>
                    <a:pt x="117" y="116"/>
                    <a:pt x="117" y="116"/>
                  </a:cubicBezTo>
                  <a:cubicBezTo>
                    <a:pt x="114" y="116"/>
                    <a:pt x="114" y="116"/>
                    <a:pt x="114" y="116"/>
                  </a:cubicBezTo>
                  <a:cubicBezTo>
                    <a:pt x="114" y="120"/>
                    <a:pt x="114" y="120"/>
                    <a:pt x="114" y="120"/>
                  </a:cubicBezTo>
                  <a:cubicBezTo>
                    <a:pt x="109" y="120"/>
                    <a:pt x="109" y="120"/>
                    <a:pt x="109" y="120"/>
                  </a:cubicBezTo>
                  <a:cubicBezTo>
                    <a:pt x="109" y="116"/>
                    <a:pt x="109" y="116"/>
                    <a:pt x="109" y="116"/>
                  </a:cubicBezTo>
                  <a:cubicBezTo>
                    <a:pt x="106" y="116"/>
                    <a:pt x="106" y="116"/>
                    <a:pt x="106" y="116"/>
                  </a:cubicBezTo>
                  <a:lnTo>
                    <a:pt x="106" y="71"/>
                  </a:lnTo>
                  <a:close/>
                  <a:moveTo>
                    <a:pt x="83" y="71"/>
                  </a:moveTo>
                  <a:cubicBezTo>
                    <a:pt x="86" y="71"/>
                    <a:pt x="86" y="71"/>
                    <a:pt x="86" y="71"/>
                  </a:cubicBezTo>
                  <a:cubicBezTo>
                    <a:pt x="86" y="66"/>
                    <a:pt x="86" y="66"/>
                    <a:pt x="86" y="66"/>
                  </a:cubicBezTo>
                  <a:cubicBezTo>
                    <a:pt x="90" y="66"/>
                    <a:pt x="90" y="66"/>
                    <a:pt x="90" y="66"/>
                  </a:cubicBezTo>
                  <a:cubicBezTo>
                    <a:pt x="90" y="71"/>
                    <a:pt x="90" y="71"/>
                    <a:pt x="90" y="71"/>
                  </a:cubicBezTo>
                  <a:cubicBezTo>
                    <a:pt x="93" y="71"/>
                    <a:pt x="93" y="71"/>
                    <a:pt x="93" y="71"/>
                  </a:cubicBezTo>
                  <a:cubicBezTo>
                    <a:pt x="93" y="116"/>
                    <a:pt x="93" y="116"/>
                    <a:pt x="93" y="116"/>
                  </a:cubicBezTo>
                  <a:cubicBezTo>
                    <a:pt x="90" y="116"/>
                    <a:pt x="90" y="116"/>
                    <a:pt x="90" y="116"/>
                  </a:cubicBezTo>
                  <a:cubicBezTo>
                    <a:pt x="90" y="120"/>
                    <a:pt x="90" y="120"/>
                    <a:pt x="90" y="120"/>
                  </a:cubicBezTo>
                  <a:cubicBezTo>
                    <a:pt x="86" y="120"/>
                    <a:pt x="86" y="120"/>
                    <a:pt x="86" y="120"/>
                  </a:cubicBezTo>
                  <a:cubicBezTo>
                    <a:pt x="86" y="116"/>
                    <a:pt x="86" y="116"/>
                    <a:pt x="86" y="116"/>
                  </a:cubicBezTo>
                  <a:cubicBezTo>
                    <a:pt x="83" y="116"/>
                    <a:pt x="83" y="116"/>
                    <a:pt x="83" y="116"/>
                  </a:cubicBezTo>
                  <a:lnTo>
                    <a:pt x="83" y="71"/>
                  </a:lnTo>
                  <a:close/>
                  <a:moveTo>
                    <a:pt x="59" y="71"/>
                  </a:moveTo>
                  <a:cubicBezTo>
                    <a:pt x="62" y="71"/>
                    <a:pt x="62" y="71"/>
                    <a:pt x="62" y="71"/>
                  </a:cubicBezTo>
                  <a:cubicBezTo>
                    <a:pt x="62" y="66"/>
                    <a:pt x="62" y="66"/>
                    <a:pt x="62" y="66"/>
                  </a:cubicBezTo>
                  <a:cubicBezTo>
                    <a:pt x="67" y="66"/>
                    <a:pt x="67" y="66"/>
                    <a:pt x="67" y="66"/>
                  </a:cubicBezTo>
                  <a:cubicBezTo>
                    <a:pt x="67" y="71"/>
                    <a:pt x="67" y="71"/>
                    <a:pt x="67" y="71"/>
                  </a:cubicBezTo>
                  <a:cubicBezTo>
                    <a:pt x="70" y="71"/>
                    <a:pt x="70" y="71"/>
                    <a:pt x="70" y="71"/>
                  </a:cubicBezTo>
                  <a:cubicBezTo>
                    <a:pt x="70" y="116"/>
                    <a:pt x="70" y="116"/>
                    <a:pt x="70" y="116"/>
                  </a:cubicBezTo>
                  <a:cubicBezTo>
                    <a:pt x="67" y="116"/>
                    <a:pt x="67" y="116"/>
                    <a:pt x="67" y="116"/>
                  </a:cubicBezTo>
                  <a:cubicBezTo>
                    <a:pt x="67" y="120"/>
                    <a:pt x="67" y="120"/>
                    <a:pt x="67" y="120"/>
                  </a:cubicBezTo>
                  <a:cubicBezTo>
                    <a:pt x="62" y="120"/>
                    <a:pt x="62" y="120"/>
                    <a:pt x="62" y="120"/>
                  </a:cubicBezTo>
                  <a:cubicBezTo>
                    <a:pt x="62" y="116"/>
                    <a:pt x="62" y="116"/>
                    <a:pt x="62" y="116"/>
                  </a:cubicBezTo>
                  <a:cubicBezTo>
                    <a:pt x="59" y="116"/>
                    <a:pt x="59" y="116"/>
                    <a:pt x="59" y="116"/>
                  </a:cubicBezTo>
                  <a:lnTo>
                    <a:pt x="59" y="71"/>
                  </a:lnTo>
                  <a:close/>
                  <a:moveTo>
                    <a:pt x="36" y="71"/>
                  </a:moveTo>
                  <a:cubicBezTo>
                    <a:pt x="39" y="71"/>
                    <a:pt x="39" y="71"/>
                    <a:pt x="39" y="71"/>
                  </a:cubicBezTo>
                  <a:cubicBezTo>
                    <a:pt x="39" y="66"/>
                    <a:pt x="39" y="66"/>
                    <a:pt x="39" y="66"/>
                  </a:cubicBezTo>
                  <a:cubicBezTo>
                    <a:pt x="43" y="66"/>
                    <a:pt x="43" y="66"/>
                    <a:pt x="43" y="66"/>
                  </a:cubicBezTo>
                  <a:cubicBezTo>
                    <a:pt x="43" y="71"/>
                    <a:pt x="43" y="71"/>
                    <a:pt x="43" y="71"/>
                  </a:cubicBezTo>
                  <a:cubicBezTo>
                    <a:pt x="46" y="71"/>
                    <a:pt x="46" y="71"/>
                    <a:pt x="46" y="71"/>
                  </a:cubicBezTo>
                  <a:cubicBezTo>
                    <a:pt x="46" y="116"/>
                    <a:pt x="46" y="116"/>
                    <a:pt x="46" y="116"/>
                  </a:cubicBezTo>
                  <a:cubicBezTo>
                    <a:pt x="43" y="116"/>
                    <a:pt x="43" y="116"/>
                    <a:pt x="43" y="116"/>
                  </a:cubicBezTo>
                  <a:cubicBezTo>
                    <a:pt x="43" y="120"/>
                    <a:pt x="43" y="120"/>
                    <a:pt x="43" y="120"/>
                  </a:cubicBezTo>
                  <a:cubicBezTo>
                    <a:pt x="39" y="120"/>
                    <a:pt x="39" y="120"/>
                    <a:pt x="39" y="120"/>
                  </a:cubicBezTo>
                  <a:cubicBezTo>
                    <a:pt x="39" y="116"/>
                    <a:pt x="39" y="116"/>
                    <a:pt x="39" y="116"/>
                  </a:cubicBezTo>
                  <a:cubicBezTo>
                    <a:pt x="36" y="116"/>
                    <a:pt x="36" y="116"/>
                    <a:pt x="36" y="116"/>
                  </a:cubicBezTo>
                  <a:lnTo>
                    <a:pt x="36" y="71"/>
                  </a:lnTo>
                  <a:close/>
                  <a:moveTo>
                    <a:pt x="75" y="16"/>
                  </a:moveTo>
                  <a:cubicBezTo>
                    <a:pt x="22" y="45"/>
                    <a:pt x="22" y="45"/>
                    <a:pt x="22" y="45"/>
                  </a:cubicBezTo>
                  <a:cubicBezTo>
                    <a:pt x="22" y="55"/>
                    <a:pt x="22" y="55"/>
                    <a:pt x="22" y="55"/>
                  </a:cubicBezTo>
                  <a:cubicBezTo>
                    <a:pt x="131" y="55"/>
                    <a:pt x="131" y="55"/>
                    <a:pt x="131" y="55"/>
                  </a:cubicBezTo>
                  <a:cubicBezTo>
                    <a:pt x="131" y="46"/>
                    <a:pt x="131" y="46"/>
                    <a:pt x="131" y="46"/>
                  </a:cubicBezTo>
                  <a:lnTo>
                    <a:pt x="75" y="16"/>
                  </a:lnTo>
                  <a:close/>
                  <a:moveTo>
                    <a:pt x="75" y="50"/>
                  </a:moveTo>
                  <a:cubicBezTo>
                    <a:pt x="68" y="50"/>
                    <a:pt x="62" y="44"/>
                    <a:pt x="62" y="37"/>
                  </a:cubicBezTo>
                  <a:cubicBezTo>
                    <a:pt x="62" y="30"/>
                    <a:pt x="68" y="24"/>
                    <a:pt x="75" y="24"/>
                  </a:cubicBezTo>
                  <a:cubicBezTo>
                    <a:pt x="82" y="24"/>
                    <a:pt x="88" y="30"/>
                    <a:pt x="88" y="37"/>
                  </a:cubicBezTo>
                  <a:cubicBezTo>
                    <a:pt x="88" y="44"/>
                    <a:pt x="82" y="50"/>
                    <a:pt x="75" y="5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3" name="Rounded Rectangle 126">
            <a:extLst>
              <a:ext uri="{FF2B5EF4-FFF2-40B4-BE49-F238E27FC236}">
                <a16:creationId xmlns:a16="http://schemas.microsoft.com/office/drawing/2014/main" id="{E173745D-9A5D-CE28-1900-E203803FE398}"/>
              </a:ext>
            </a:extLst>
          </p:cNvPr>
          <p:cNvSpPr/>
          <p:nvPr/>
        </p:nvSpPr>
        <p:spPr>
          <a:xfrm>
            <a:off x="3580491" y="3297061"/>
            <a:ext cx="3609163" cy="7832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ts val="2400"/>
              </a:lnSpc>
              <a:spcBef>
                <a:spcPts val="600"/>
              </a:spcBef>
            </a:pPr>
            <a:r>
              <a:rPr lang="en-US" sz="4400" b="1" dirty="0">
                <a:solidFill>
                  <a:schemeClr val="tx2"/>
                </a:solidFill>
                <a:latin typeface="+mj-lt"/>
                <a:cs typeface="Arial" panose="020B0604020202020204" pitchFamily="34" charset="0"/>
                <a:sym typeface="Gill Sans" charset="0"/>
              </a:rPr>
              <a:t>97%</a:t>
            </a:r>
            <a:r>
              <a:rPr lang="en-US" sz="2400" dirty="0">
                <a:solidFill>
                  <a:schemeClr val="tx2"/>
                </a:solidFill>
                <a:latin typeface="+mj-lt"/>
                <a:cs typeface="Arial" panose="020B0604020202020204" pitchFamily="34" charset="0"/>
                <a:sym typeface="Gill Sans" charset="0"/>
              </a:rPr>
              <a:t> </a:t>
            </a:r>
            <a:r>
              <a:rPr lang="en-US" sz="2400" dirty="0">
                <a:solidFill>
                  <a:schemeClr val="tx1"/>
                </a:solidFill>
                <a:latin typeface="+mj-lt"/>
                <a:cs typeface="Arial" panose="020B0604020202020204" pitchFamily="34" charset="0"/>
                <a:sym typeface="Gill Sans" charset="0"/>
              </a:rPr>
              <a:t>of Americans </a:t>
            </a:r>
          </a:p>
          <a:p>
            <a:pPr>
              <a:lnSpc>
                <a:spcPts val="2400"/>
              </a:lnSpc>
            </a:pPr>
            <a:r>
              <a:rPr lang="en-US" sz="2400" dirty="0">
                <a:solidFill>
                  <a:schemeClr val="tx1"/>
                </a:solidFill>
                <a:latin typeface="+mj-lt"/>
                <a:cs typeface="Arial" panose="020B0604020202020204" pitchFamily="34" charset="0"/>
                <a:sym typeface="Gill Sans" charset="0"/>
              </a:rPr>
              <a:t>are entitled to benefits</a:t>
            </a:r>
          </a:p>
        </p:txBody>
      </p:sp>
      <p:grpSp>
        <p:nvGrpSpPr>
          <p:cNvPr id="3" name="Group 2">
            <a:extLst>
              <a:ext uri="{FF2B5EF4-FFF2-40B4-BE49-F238E27FC236}">
                <a16:creationId xmlns:a16="http://schemas.microsoft.com/office/drawing/2014/main" id="{64A36B94-A891-7BB3-B5B4-1860823748DD}"/>
              </a:ext>
            </a:extLst>
          </p:cNvPr>
          <p:cNvGrpSpPr/>
          <p:nvPr/>
        </p:nvGrpSpPr>
        <p:grpSpPr>
          <a:xfrm>
            <a:off x="8059822" y="2818005"/>
            <a:ext cx="4136367" cy="1238608"/>
            <a:chOff x="8059822" y="2818005"/>
            <a:chExt cx="4136367" cy="1238608"/>
          </a:xfrm>
        </p:grpSpPr>
        <p:sp>
          <p:nvSpPr>
            <p:cNvPr id="67" name="Rectangle: Top Corners Rounded 66">
              <a:extLst>
                <a:ext uri="{FF2B5EF4-FFF2-40B4-BE49-F238E27FC236}">
                  <a16:creationId xmlns:a16="http://schemas.microsoft.com/office/drawing/2014/main" id="{BD5D4527-5800-72A3-CAB3-7B518208E9B9}"/>
                </a:ext>
              </a:extLst>
            </p:cNvPr>
            <p:cNvSpPr/>
            <p:nvPr/>
          </p:nvSpPr>
          <p:spPr>
            <a:xfrm rot="16200000">
              <a:off x="9508702" y="1369125"/>
              <a:ext cx="1238608" cy="4136367"/>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4FC3790D-D159-15A1-AF50-B9822A0FAF1D}"/>
                </a:ext>
              </a:extLst>
            </p:cNvPr>
            <p:cNvSpPr txBox="1"/>
            <p:nvPr/>
          </p:nvSpPr>
          <p:spPr>
            <a:xfrm>
              <a:off x="8338106" y="3138513"/>
              <a:ext cx="3434793" cy="615553"/>
            </a:xfrm>
            <a:prstGeom prst="rect">
              <a:avLst/>
            </a:prstGeom>
            <a:noFill/>
          </p:spPr>
          <p:txBody>
            <a:bodyPr wrap="square" lIns="0" tIns="0" rIns="0" bIns="0" rtlCol="0">
              <a:spAutoFit/>
            </a:bodyPr>
            <a:lstStyle/>
            <a:p>
              <a:pPr>
                <a:lnSpc>
                  <a:spcPts val="2400"/>
                </a:lnSpc>
              </a:pPr>
              <a:r>
                <a:rPr lang="en-US" sz="2200" b="1" dirty="0">
                  <a:solidFill>
                    <a:schemeClr val="bg1"/>
                  </a:solidFill>
                </a:rPr>
                <a:t>Benefits can be more substantial than you think…</a:t>
              </a:r>
            </a:p>
          </p:txBody>
        </p:sp>
      </p:grpSp>
    </p:spTree>
    <p:extLst>
      <p:ext uri="{BB962C8B-B14F-4D97-AF65-F5344CB8AC3E}">
        <p14:creationId xmlns:p14="http://schemas.microsoft.com/office/powerpoint/2010/main" val="342852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Working while receiving benefits</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endParaRPr lang="en-US" dirty="0"/>
          </a:p>
        </p:txBody>
      </p:sp>
      <p:sp>
        <p:nvSpPr>
          <p:cNvPr id="23" name="Content Placeholder 2">
            <a:extLst>
              <a:ext uri="{FF2B5EF4-FFF2-40B4-BE49-F238E27FC236}">
                <a16:creationId xmlns:a16="http://schemas.microsoft.com/office/drawing/2014/main" id="{62E8DFC0-AF6F-8A56-B5A9-BCBAC333BB11}"/>
              </a:ext>
            </a:extLst>
          </p:cNvPr>
          <p:cNvSpPr>
            <a:spLocks noGrp="1"/>
          </p:cNvSpPr>
          <p:nvPr>
            <p:ph idx="1"/>
          </p:nvPr>
        </p:nvSpPr>
        <p:spPr>
          <a:xfrm>
            <a:off x="685800" y="1542985"/>
            <a:ext cx="10812061" cy="682858"/>
          </a:xfrm>
        </p:spPr>
        <p:txBody>
          <a:bodyPr/>
          <a:lstStyle/>
          <a:p>
            <a:r>
              <a:rPr lang="en-US" sz="2400" b="1" dirty="0"/>
              <a:t>Before full retirement age</a:t>
            </a:r>
          </a:p>
        </p:txBody>
      </p:sp>
      <p:sp>
        <p:nvSpPr>
          <p:cNvPr id="25" name="TextBox 24">
            <a:extLst>
              <a:ext uri="{FF2B5EF4-FFF2-40B4-BE49-F238E27FC236}">
                <a16:creationId xmlns:a16="http://schemas.microsoft.com/office/drawing/2014/main" id="{C84F4A4A-E73C-184E-284F-08BCC862746C}"/>
              </a:ext>
            </a:extLst>
          </p:cNvPr>
          <p:cNvSpPr txBox="1"/>
          <p:nvPr/>
        </p:nvSpPr>
        <p:spPr>
          <a:xfrm>
            <a:off x="685800" y="2259449"/>
            <a:ext cx="10820400" cy="1661993"/>
          </a:xfrm>
          <a:prstGeom prst="rect">
            <a:avLst/>
          </a:prstGeom>
          <a:solidFill>
            <a:schemeClr val="accent4">
              <a:lumMod val="20000"/>
              <a:lumOff val="80000"/>
            </a:schemeClr>
          </a:solidFill>
        </p:spPr>
        <p:txBody>
          <a:bodyPr wrap="square" lIns="457200" tIns="457200" rIns="457200" bIns="457200">
            <a:spAutoFit/>
          </a:bodyPr>
          <a:lstStyle/>
          <a:p>
            <a:pPr>
              <a:spcAft>
                <a:spcPts val="1200"/>
              </a:spcAft>
            </a:pPr>
            <a:r>
              <a:rPr lang="en-US" sz="2400" dirty="0">
                <a:solidFill>
                  <a:schemeClr val="tx2"/>
                </a:solidFill>
              </a:rPr>
              <a:t>Planning to receive benefits while you’re still working </a:t>
            </a:r>
            <a:br>
              <a:rPr lang="en-US" sz="2400" dirty="0">
                <a:solidFill>
                  <a:schemeClr val="tx2"/>
                </a:solidFill>
              </a:rPr>
            </a:br>
            <a:r>
              <a:rPr lang="en-US" sz="2400" b="1" i="1" dirty="0">
                <a:solidFill>
                  <a:schemeClr val="tx2"/>
                </a:solidFill>
              </a:rPr>
              <a:t>and</a:t>
            </a:r>
            <a:r>
              <a:rPr lang="en-US" sz="2400" dirty="0">
                <a:solidFill>
                  <a:schemeClr val="tx2"/>
                </a:solidFill>
              </a:rPr>
              <a:t> before your full retirement age?</a:t>
            </a:r>
            <a:endParaRPr lang="en-US" sz="2400" dirty="0"/>
          </a:p>
        </p:txBody>
      </p:sp>
      <p:grpSp>
        <p:nvGrpSpPr>
          <p:cNvPr id="3" name="Group 2">
            <a:extLst>
              <a:ext uri="{FF2B5EF4-FFF2-40B4-BE49-F238E27FC236}">
                <a16:creationId xmlns:a16="http://schemas.microsoft.com/office/drawing/2014/main" id="{8CB0F57D-CF1B-BB3D-E40A-0835EA92ACA2}"/>
              </a:ext>
            </a:extLst>
          </p:cNvPr>
          <p:cNvGrpSpPr/>
          <p:nvPr/>
        </p:nvGrpSpPr>
        <p:grpSpPr>
          <a:xfrm>
            <a:off x="6569242" y="3560727"/>
            <a:ext cx="5626949" cy="960437"/>
            <a:chOff x="6569242" y="3560727"/>
            <a:chExt cx="5626949" cy="960437"/>
          </a:xfrm>
        </p:grpSpPr>
        <p:sp>
          <p:nvSpPr>
            <p:cNvPr id="7" name="Rectangle: Top Corners Rounded 6">
              <a:extLst>
                <a:ext uri="{FF2B5EF4-FFF2-40B4-BE49-F238E27FC236}">
                  <a16:creationId xmlns:a16="http://schemas.microsoft.com/office/drawing/2014/main" id="{3590041B-2347-52E4-72FB-F879690FECFC}"/>
                </a:ext>
              </a:extLst>
            </p:cNvPr>
            <p:cNvSpPr/>
            <p:nvPr/>
          </p:nvSpPr>
          <p:spPr>
            <a:xfrm rot="16200000">
              <a:off x="8902498" y="1227471"/>
              <a:ext cx="960437" cy="5626949"/>
            </a:xfrm>
            <a:prstGeom prst="round2Same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4098408-DE62-6EEB-ECAD-4E75D6EF23DD}"/>
                </a:ext>
              </a:extLst>
            </p:cNvPr>
            <p:cNvSpPr txBox="1"/>
            <p:nvPr/>
          </p:nvSpPr>
          <p:spPr>
            <a:xfrm>
              <a:off x="6914116" y="3825502"/>
              <a:ext cx="3204442" cy="461665"/>
            </a:xfrm>
            <a:prstGeom prst="rect">
              <a:avLst/>
            </a:prstGeom>
            <a:noFill/>
          </p:spPr>
          <p:txBody>
            <a:bodyPr wrap="square">
              <a:spAutoFit/>
            </a:bodyPr>
            <a:lstStyle/>
            <a:p>
              <a:pPr>
                <a:spcAft>
                  <a:spcPts val="1200"/>
                </a:spcAft>
              </a:pPr>
              <a:r>
                <a:rPr lang="en-US" sz="2400" b="1" dirty="0">
                  <a:solidFill>
                    <a:schemeClr val="tx2"/>
                  </a:solidFill>
                </a:rPr>
                <a:t>Consider the effect…</a:t>
              </a:r>
              <a:endParaRPr lang="en-US" sz="2400" dirty="0">
                <a:solidFill>
                  <a:schemeClr val="tx2"/>
                </a:solidFill>
              </a:endParaRPr>
            </a:p>
          </p:txBody>
        </p:sp>
      </p:grpSp>
    </p:spTree>
    <p:extLst>
      <p:ext uri="{BB962C8B-B14F-4D97-AF65-F5344CB8AC3E}">
        <p14:creationId xmlns:p14="http://schemas.microsoft.com/office/powerpoint/2010/main" val="249993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Working while receiving benefits</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r>
              <a:rPr lang="en-US" dirty="0"/>
              <a:t>Source: ssa.gov</a:t>
            </a:r>
          </a:p>
        </p:txBody>
      </p:sp>
      <p:sp>
        <p:nvSpPr>
          <p:cNvPr id="23" name="Content Placeholder 2">
            <a:extLst>
              <a:ext uri="{FF2B5EF4-FFF2-40B4-BE49-F238E27FC236}">
                <a16:creationId xmlns:a16="http://schemas.microsoft.com/office/drawing/2014/main" id="{62E8DFC0-AF6F-8A56-B5A9-BCBAC333BB11}"/>
              </a:ext>
            </a:extLst>
          </p:cNvPr>
          <p:cNvSpPr>
            <a:spLocks noGrp="1"/>
          </p:cNvSpPr>
          <p:nvPr>
            <p:ph idx="1"/>
          </p:nvPr>
        </p:nvSpPr>
        <p:spPr>
          <a:xfrm>
            <a:off x="685800" y="1542985"/>
            <a:ext cx="10812061" cy="682858"/>
          </a:xfrm>
        </p:spPr>
        <p:txBody>
          <a:bodyPr/>
          <a:lstStyle/>
          <a:p>
            <a:r>
              <a:rPr lang="en-US" sz="2400" b="1" dirty="0"/>
              <a:t>Before full retirement age</a:t>
            </a:r>
          </a:p>
        </p:txBody>
      </p:sp>
      <p:sp>
        <p:nvSpPr>
          <p:cNvPr id="25" name="TextBox 24">
            <a:extLst>
              <a:ext uri="{FF2B5EF4-FFF2-40B4-BE49-F238E27FC236}">
                <a16:creationId xmlns:a16="http://schemas.microsoft.com/office/drawing/2014/main" id="{C84F4A4A-E73C-184E-284F-08BCC862746C}"/>
              </a:ext>
            </a:extLst>
          </p:cNvPr>
          <p:cNvSpPr txBox="1"/>
          <p:nvPr/>
        </p:nvSpPr>
        <p:spPr>
          <a:xfrm>
            <a:off x="685800" y="2259449"/>
            <a:ext cx="10820400" cy="2954655"/>
          </a:xfrm>
          <a:prstGeom prst="rect">
            <a:avLst/>
          </a:prstGeom>
          <a:solidFill>
            <a:schemeClr val="accent4">
              <a:lumMod val="20000"/>
              <a:lumOff val="80000"/>
            </a:schemeClr>
          </a:solidFill>
        </p:spPr>
        <p:txBody>
          <a:bodyPr wrap="square" lIns="457200" tIns="457200" rIns="457200" bIns="457200">
            <a:spAutoFit/>
          </a:bodyPr>
          <a:lstStyle/>
          <a:p>
            <a:pPr>
              <a:spcAft>
                <a:spcPts val="600"/>
              </a:spcAft>
            </a:pPr>
            <a:r>
              <a:rPr lang="en-US" sz="2400" dirty="0"/>
              <a:t>Benefit is reduced</a:t>
            </a:r>
          </a:p>
          <a:p>
            <a:pPr>
              <a:spcAft>
                <a:spcPts val="600"/>
              </a:spcAft>
            </a:pPr>
            <a:r>
              <a:rPr lang="en-US" sz="5000" b="1" dirty="0">
                <a:solidFill>
                  <a:schemeClr val="tx2"/>
                </a:solidFill>
              </a:rPr>
              <a:t>$1 </a:t>
            </a:r>
            <a:r>
              <a:rPr lang="en-US" sz="4000" b="1" dirty="0">
                <a:solidFill>
                  <a:schemeClr val="tx2"/>
                </a:solidFill>
              </a:rPr>
              <a:t>for every </a:t>
            </a:r>
            <a:r>
              <a:rPr lang="en-US" sz="5000" b="1" dirty="0">
                <a:solidFill>
                  <a:schemeClr val="tx2"/>
                </a:solidFill>
              </a:rPr>
              <a:t>$2</a:t>
            </a:r>
          </a:p>
          <a:p>
            <a:pPr>
              <a:spcAft>
                <a:spcPts val="1200"/>
              </a:spcAft>
            </a:pPr>
            <a:r>
              <a:rPr lang="en-US" sz="2400" dirty="0"/>
              <a:t>earned above the earnings limit*</a:t>
            </a:r>
          </a:p>
          <a:p>
            <a:pPr>
              <a:spcAft>
                <a:spcPts val="1200"/>
              </a:spcAft>
            </a:pPr>
            <a:r>
              <a:rPr lang="en-US" sz="1400" dirty="0"/>
              <a:t>*2024 earnings limit = $22,320</a:t>
            </a:r>
          </a:p>
        </p:txBody>
      </p:sp>
      <p:grpSp>
        <p:nvGrpSpPr>
          <p:cNvPr id="14" name="Group 13">
            <a:extLst>
              <a:ext uri="{FF2B5EF4-FFF2-40B4-BE49-F238E27FC236}">
                <a16:creationId xmlns:a16="http://schemas.microsoft.com/office/drawing/2014/main" id="{81404975-3B7E-24D8-EF20-2EA6B81A8C8F}"/>
              </a:ext>
            </a:extLst>
          </p:cNvPr>
          <p:cNvGrpSpPr/>
          <p:nvPr/>
        </p:nvGrpSpPr>
        <p:grpSpPr>
          <a:xfrm>
            <a:off x="6758991" y="3439253"/>
            <a:ext cx="1215189" cy="1215189"/>
            <a:chOff x="6758991" y="2756963"/>
            <a:chExt cx="1215189" cy="1215189"/>
          </a:xfrm>
        </p:grpSpPr>
        <p:sp>
          <p:nvSpPr>
            <p:cNvPr id="10" name="Oval 9">
              <a:extLst>
                <a:ext uri="{FF2B5EF4-FFF2-40B4-BE49-F238E27FC236}">
                  <a16:creationId xmlns:a16="http://schemas.microsoft.com/office/drawing/2014/main" id="{DDFE37C4-1B13-BBCE-E7D4-A4215CC198E9}"/>
                </a:ext>
              </a:extLst>
            </p:cNvPr>
            <p:cNvSpPr/>
            <p:nvPr/>
          </p:nvSpPr>
          <p:spPr>
            <a:xfrm>
              <a:off x="6758991" y="2756963"/>
              <a:ext cx="1215189" cy="121518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E39BBA7A-9C44-24FD-235B-7EA38229DD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2175" y="2994051"/>
              <a:ext cx="741013" cy="741013"/>
            </a:xfrm>
            <a:prstGeom prst="rect">
              <a:avLst/>
            </a:prstGeom>
          </p:spPr>
        </p:pic>
      </p:grpSp>
      <p:pic>
        <p:nvPicPr>
          <p:cNvPr id="7" name="Graphic 6">
            <a:extLst>
              <a:ext uri="{FF2B5EF4-FFF2-40B4-BE49-F238E27FC236}">
                <a16:creationId xmlns:a16="http://schemas.microsoft.com/office/drawing/2014/main" id="{9B0379B0-08F9-B62F-C4E1-09F653D00D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05928" y="1572094"/>
            <a:ext cx="565569" cy="1307497"/>
          </a:xfrm>
          <a:prstGeom prst="rect">
            <a:avLst/>
          </a:prstGeom>
        </p:spPr>
      </p:pic>
      <p:grpSp>
        <p:nvGrpSpPr>
          <p:cNvPr id="18" name="Group 17">
            <a:extLst>
              <a:ext uri="{FF2B5EF4-FFF2-40B4-BE49-F238E27FC236}">
                <a16:creationId xmlns:a16="http://schemas.microsoft.com/office/drawing/2014/main" id="{78C5591F-3FCC-CEFA-6911-CAD454A225FF}"/>
              </a:ext>
            </a:extLst>
          </p:cNvPr>
          <p:cNvGrpSpPr/>
          <p:nvPr/>
        </p:nvGrpSpPr>
        <p:grpSpPr>
          <a:xfrm>
            <a:off x="9603245" y="3439253"/>
            <a:ext cx="1215189" cy="1215189"/>
            <a:chOff x="9603245" y="2756963"/>
            <a:chExt cx="1215189" cy="1215189"/>
          </a:xfrm>
        </p:grpSpPr>
        <p:sp>
          <p:nvSpPr>
            <p:cNvPr id="17" name="Oval 16">
              <a:extLst>
                <a:ext uri="{FF2B5EF4-FFF2-40B4-BE49-F238E27FC236}">
                  <a16:creationId xmlns:a16="http://schemas.microsoft.com/office/drawing/2014/main" id="{48B02495-C26B-29B5-A3F1-232623178BFB}"/>
                </a:ext>
              </a:extLst>
            </p:cNvPr>
            <p:cNvSpPr/>
            <p:nvPr/>
          </p:nvSpPr>
          <p:spPr>
            <a:xfrm>
              <a:off x="9603245" y="2756963"/>
              <a:ext cx="1215189" cy="121518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68ACDC36-FECE-3904-70A3-89200FF6C8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57976" y="3011694"/>
              <a:ext cx="705727" cy="705727"/>
            </a:xfrm>
            <a:prstGeom prst="rect">
              <a:avLst/>
            </a:prstGeom>
          </p:spPr>
        </p:pic>
      </p:grpSp>
      <p:grpSp>
        <p:nvGrpSpPr>
          <p:cNvPr id="24" name="Group 23">
            <a:extLst>
              <a:ext uri="{FF2B5EF4-FFF2-40B4-BE49-F238E27FC236}">
                <a16:creationId xmlns:a16="http://schemas.microsoft.com/office/drawing/2014/main" id="{719DA264-0232-C02C-0163-3394241A1741}"/>
              </a:ext>
            </a:extLst>
          </p:cNvPr>
          <p:cNvGrpSpPr/>
          <p:nvPr/>
        </p:nvGrpSpPr>
        <p:grpSpPr>
          <a:xfrm>
            <a:off x="7717868" y="2779295"/>
            <a:ext cx="2141690" cy="782052"/>
            <a:chOff x="7716286" y="2779295"/>
            <a:chExt cx="2141690" cy="782052"/>
          </a:xfrm>
        </p:grpSpPr>
        <p:cxnSp>
          <p:nvCxnSpPr>
            <p:cNvPr id="20" name="Straight Connector 19">
              <a:extLst>
                <a:ext uri="{FF2B5EF4-FFF2-40B4-BE49-F238E27FC236}">
                  <a16:creationId xmlns:a16="http://schemas.microsoft.com/office/drawing/2014/main" id="{56EBCE9E-FED1-B645-94DC-685E36DE7AC9}"/>
                </a:ext>
              </a:extLst>
            </p:cNvPr>
            <p:cNvCxnSpPr>
              <a:cxnSpLocks/>
            </p:cNvCxnSpPr>
            <p:nvPr/>
          </p:nvCxnSpPr>
          <p:spPr>
            <a:xfrm flipH="1">
              <a:off x="7716286" y="2779295"/>
              <a:ext cx="782052" cy="782052"/>
            </a:xfrm>
            <a:prstGeom prst="line">
              <a:avLst/>
            </a:prstGeom>
            <a:ln w="1016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D14ABBD-0C60-800A-769C-2DF68346F756}"/>
                </a:ext>
              </a:extLst>
            </p:cNvPr>
            <p:cNvCxnSpPr>
              <a:cxnSpLocks/>
            </p:cNvCxnSpPr>
            <p:nvPr/>
          </p:nvCxnSpPr>
          <p:spPr>
            <a:xfrm rot="16200000" flipH="1">
              <a:off x="9075924" y="2779295"/>
              <a:ext cx="782052" cy="782052"/>
            </a:xfrm>
            <a:prstGeom prst="line">
              <a:avLst/>
            </a:prstGeom>
            <a:ln w="101600">
              <a:solidFill>
                <a:schemeClr val="accent3"/>
              </a:solidFill>
            </a:ln>
            <a:effectLst/>
          </p:spPr>
          <p:style>
            <a:lnRef idx="2">
              <a:schemeClr val="accent1"/>
            </a:lnRef>
            <a:fillRef idx="0">
              <a:schemeClr val="accent1"/>
            </a:fillRef>
            <a:effectRef idx="1">
              <a:schemeClr val="accent1"/>
            </a:effectRef>
            <a:fontRef idx="minor">
              <a:schemeClr val="tx1"/>
            </a:fontRef>
          </p:style>
        </p:cxnSp>
      </p:grpSp>
      <p:cxnSp>
        <p:nvCxnSpPr>
          <p:cNvPr id="28" name="Straight Connector 27">
            <a:extLst>
              <a:ext uri="{FF2B5EF4-FFF2-40B4-BE49-F238E27FC236}">
                <a16:creationId xmlns:a16="http://schemas.microsoft.com/office/drawing/2014/main" id="{4BE0094B-F374-D910-D531-DCC9178C0BA8}"/>
              </a:ext>
            </a:extLst>
          </p:cNvPr>
          <p:cNvCxnSpPr/>
          <p:nvPr/>
        </p:nvCxnSpPr>
        <p:spPr>
          <a:xfrm>
            <a:off x="7773188" y="4046847"/>
            <a:ext cx="2012031" cy="0"/>
          </a:xfrm>
          <a:prstGeom prst="line">
            <a:avLst/>
          </a:prstGeom>
          <a:ln w="1016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82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Social Security &amp; taxes</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r>
              <a:rPr lang="en-US" dirty="0"/>
              <a:t>Source: ssa.gov</a:t>
            </a:r>
          </a:p>
        </p:txBody>
      </p:sp>
      <p:sp>
        <p:nvSpPr>
          <p:cNvPr id="25" name="TextBox 24">
            <a:extLst>
              <a:ext uri="{FF2B5EF4-FFF2-40B4-BE49-F238E27FC236}">
                <a16:creationId xmlns:a16="http://schemas.microsoft.com/office/drawing/2014/main" id="{C84F4A4A-E73C-184E-284F-08BCC862746C}"/>
              </a:ext>
            </a:extLst>
          </p:cNvPr>
          <p:cNvSpPr txBox="1"/>
          <p:nvPr/>
        </p:nvSpPr>
        <p:spPr>
          <a:xfrm>
            <a:off x="685800" y="1545336"/>
            <a:ext cx="10820400" cy="1815882"/>
          </a:xfrm>
          <a:prstGeom prst="rect">
            <a:avLst/>
          </a:prstGeom>
          <a:solidFill>
            <a:schemeClr val="accent4">
              <a:lumMod val="20000"/>
              <a:lumOff val="80000"/>
            </a:schemeClr>
          </a:solidFill>
        </p:spPr>
        <p:txBody>
          <a:bodyPr wrap="square" lIns="457200" tIns="457200" rIns="457200" bIns="457200">
            <a:spAutoFit/>
          </a:bodyPr>
          <a:lstStyle/>
          <a:p>
            <a:pPr marL="342900" indent="-342900">
              <a:spcAft>
                <a:spcPts val="1200"/>
              </a:spcAft>
              <a:buClr>
                <a:schemeClr val="tx2"/>
              </a:buClr>
              <a:buFont typeface="Arial" panose="020B0604020202020204" pitchFamily="34" charset="0"/>
              <a:buChar char="•"/>
            </a:pPr>
            <a:r>
              <a:rPr lang="en-US" sz="2400" dirty="0"/>
              <a:t>Wages are taxed throughout your earning years</a:t>
            </a:r>
          </a:p>
          <a:p>
            <a:pPr marL="342900" indent="-342900">
              <a:spcAft>
                <a:spcPts val="1200"/>
              </a:spcAft>
              <a:buClr>
                <a:schemeClr val="tx2"/>
              </a:buClr>
              <a:buFont typeface="Arial" panose="020B0604020202020204" pitchFamily="34" charset="0"/>
              <a:buChar char="•"/>
            </a:pPr>
            <a:r>
              <a:rPr lang="en-US" sz="2400" dirty="0"/>
              <a:t>Payments from Social Security system are taxable throughout benefit years</a:t>
            </a:r>
          </a:p>
        </p:txBody>
      </p:sp>
    </p:spTree>
    <p:extLst>
      <p:ext uri="{BB962C8B-B14F-4D97-AF65-F5344CB8AC3E}">
        <p14:creationId xmlns:p14="http://schemas.microsoft.com/office/powerpoint/2010/main" val="1695030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Important information</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endParaRPr lang="en-US" dirty="0"/>
          </a:p>
        </p:txBody>
      </p:sp>
      <p:sp>
        <p:nvSpPr>
          <p:cNvPr id="25" name="TextBox 24">
            <a:extLst>
              <a:ext uri="{FF2B5EF4-FFF2-40B4-BE49-F238E27FC236}">
                <a16:creationId xmlns:a16="http://schemas.microsoft.com/office/drawing/2014/main" id="{C84F4A4A-E73C-184E-284F-08BCC862746C}"/>
              </a:ext>
            </a:extLst>
          </p:cNvPr>
          <p:cNvSpPr txBox="1"/>
          <p:nvPr/>
        </p:nvSpPr>
        <p:spPr>
          <a:xfrm>
            <a:off x="685800" y="1545336"/>
            <a:ext cx="10820400" cy="2154436"/>
          </a:xfrm>
          <a:prstGeom prst="rect">
            <a:avLst/>
          </a:prstGeom>
          <a:solidFill>
            <a:schemeClr val="accent4">
              <a:lumMod val="20000"/>
              <a:lumOff val="80000"/>
            </a:schemeClr>
          </a:solidFill>
        </p:spPr>
        <p:txBody>
          <a:bodyPr wrap="square" lIns="457200" tIns="457200" rIns="457200" bIns="457200">
            <a:spAutoFit/>
          </a:bodyPr>
          <a:lstStyle/>
          <a:p>
            <a:pPr>
              <a:buClr>
                <a:schemeClr val="tx2"/>
              </a:buClr>
            </a:pPr>
            <a:r>
              <a:rPr lang="en-US" sz="2000" dirty="0"/>
              <a:t>The next several slides discuss tax concepts as they relate to your retirement. This information is for educational purposes only. Please note that neither Protective nor its representatives offer legal or tax advice. You should consult with your legal or tax advisor regarding your individual situation before making any tax-related decisions.</a:t>
            </a:r>
          </a:p>
        </p:txBody>
      </p:sp>
    </p:spTree>
    <p:extLst>
      <p:ext uri="{BB962C8B-B14F-4D97-AF65-F5344CB8AC3E}">
        <p14:creationId xmlns:p14="http://schemas.microsoft.com/office/powerpoint/2010/main" val="3730193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How much is taxable?</a:t>
            </a:r>
            <a:endParaRPr lang="en-US" dirty="0">
              <a:solidFill>
                <a:schemeClr val="accent3"/>
              </a:solidFill>
            </a:endParaRPr>
          </a:p>
        </p:txBody>
      </p:sp>
      <p:sp>
        <p:nvSpPr>
          <p:cNvPr id="4" name="Text Placeholder 3">
            <a:extLst>
              <a:ext uri="{FF2B5EF4-FFF2-40B4-BE49-F238E27FC236}">
                <a16:creationId xmlns:a16="http://schemas.microsoft.com/office/drawing/2014/main" id="{9F0A097C-63FD-264E-BB62-02FF7D49BDC1}"/>
              </a:ext>
            </a:extLst>
          </p:cNvPr>
          <p:cNvSpPr>
            <a:spLocks noGrp="1"/>
          </p:cNvSpPr>
          <p:nvPr>
            <p:ph type="body" sz="quarter" idx="10"/>
          </p:nvPr>
        </p:nvSpPr>
        <p:spPr/>
        <p:txBody>
          <a:bodyPr/>
          <a:lstStyle/>
          <a:p>
            <a:r>
              <a:rPr lang="fr-FR" dirty="0"/>
              <a:t>Source: IRS Publication 915,</a:t>
            </a:r>
            <a:r>
              <a:rPr lang="en-US" b="0" i="0" dirty="0">
                <a:solidFill>
                  <a:srgbClr val="222222"/>
                </a:solidFill>
                <a:effectLst/>
                <a:latin typeface="ProximaNova-Regular"/>
              </a:rPr>
              <a:t> February 7, 2023</a:t>
            </a:r>
            <a:r>
              <a:rPr lang="fr-FR" dirty="0"/>
              <a:t>; SSA.gov</a:t>
            </a:r>
            <a:endParaRPr lang="en-US" dirty="0"/>
          </a:p>
        </p:txBody>
      </p:sp>
      <p:sp>
        <p:nvSpPr>
          <p:cNvPr id="19" name="Content Placeholder 2">
            <a:extLst>
              <a:ext uri="{FF2B5EF4-FFF2-40B4-BE49-F238E27FC236}">
                <a16:creationId xmlns:a16="http://schemas.microsoft.com/office/drawing/2014/main" id="{03B50DC4-0072-5134-661F-00505CFE3C6F}"/>
              </a:ext>
            </a:extLst>
          </p:cNvPr>
          <p:cNvSpPr>
            <a:spLocks noGrp="1"/>
          </p:cNvSpPr>
          <p:nvPr>
            <p:ph idx="1"/>
          </p:nvPr>
        </p:nvSpPr>
        <p:spPr>
          <a:xfrm>
            <a:off x="685800" y="1542984"/>
            <a:ext cx="10812061" cy="3943415"/>
          </a:xfrm>
        </p:spPr>
        <p:txBody>
          <a:bodyPr/>
          <a:lstStyle/>
          <a:p>
            <a:pPr>
              <a:spcAft>
                <a:spcPts val="1200"/>
              </a:spcAft>
            </a:pPr>
            <a:r>
              <a:rPr lang="en-US" sz="2400" b="1" dirty="0"/>
              <a:t>Provisional income:</a:t>
            </a:r>
          </a:p>
          <a:p>
            <a:pPr marL="342900" indent="-342900">
              <a:spcAft>
                <a:spcPts val="1200"/>
              </a:spcAft>
              <a:buClr>
                <a:schemeClr val="accent3"/>
              </a:buClr>
              <a:buSzPct val="100000"/>
              <a:buFont typeface="Wingdings 2" panose="05020102010507070707" pitchFamily="18" charset="2"/>
              <a:buChar char=""/>
            </a:pPr>
            <a:r>
              <a:rPr lang="en-US" sz="2400" dirty="0"/>
              <a:t>All income from wages</a:t>
            </a:r>
          </a:p>
          <a:p>
            <a:pPr marL="342900" indent="-342900">
              <a:spcAft>
                <a:spcPts val="1200"/>
              </a:spcAft>
              <a:buClr>
                <a:schemeClr val="accent3"/>
              </a:buClr>
              <a:buSzPct val="100000"/>
              <a:buFont typeface="Wingdings 2" panose="05020102010507070707" pitchFamily="18" charset="2"/>
              <a:buChar char=""/>
            </a:pPr>
            <a:r>
              <a:rPr lang="en-US" sz="2400" dirty="0"/>
              <a:t>Pensions</a:t>
            </a:r>
          </a:p>
          <a:p>
            <a:pPr marL="342900" indent="-342900">
              <a:spcAft>
                <a:spcPts val="1200"/>
              </a:spcAft>
              <a:buClr>
                <a:schemeClr val="accent3"/>
              </a:buClr>
              <a:buSzPct val="100000"/>
              <a:buFont typeface="Wingdings 2" panose="05020102010507070707" pitchFamily="18" charset="2"/>
              <a:buChar char=""/>
            </a:pPr>
            <a:r>
              <a:rPr lang="en-US" sz="2400" dirty="0"/>
              <a:t>Investments</a:t>
            </a:r>
          </a:p>
          <a:p>
            <a:pPr marL="342900" indent="-342900">
              <a:spcAft>
                <a:spcPts val="1200"/>
              </a:spcAft>
              <a:buClr>
                <a:schemeClr val="accent3"/>
              </a:buClr>
              <a:buSzPct val="100000"/>
              <a:buFont typeface="Wingdings 2" panose="05020102010507070707" pitchFamily="18" charset="2"/>
              <a:buChar char=""/>
            </a:pPr>
            <a:r>
              <a:rPr lang="en-US" sz="2400" dirty="0"/>
              <a:t>Any non-reportable income</a:t>
            </a:r>
            <a:br>
              <a:rPr lang="en-US" sz="2400" dirty="0"/>
            </a:br>
            <a:r>
              <a:rPr lang="en-US" sz="1800" dirty="0"/>
              <a:t>(interest on tax-exempt bonds)</a:t>
            </a:r>
          </a:p>
          <a:p>
            <a:pPr marL="342900" indent="-342900">
              <a:spcAft>
                <a:spcPts val="1200"/>
              </a:spcAft>
              <a:buClr>
                <a:schemeClr val="accent3"/>
              </a:buClr>
              <a:buSzPct val="100000"/>
              <a:buFont typeface="Wingdings 2" panose="05020102010507070707" pitchFamily="18" charset="2"/>
              <a:buChar char=""/>
            </a:pPr>
            <a:r>
              <a:rPr lang="en-US" sz="2400" dirty="0"/>
              <a:t>Any other exclusions to income</a:t>
            </a:r>
          </a:p>
          <a:p>
            <a:pPr marL="342900" indent="-342900">
              <a:spcAft>
                <a:spcPts val="1200"/>
              </a:spcAft>
              <a:buClr>
                <a:schemeClr val="accent3"/>
              </a:buClr>
              <a:buSzPct val="100000"/>
              <a:buFont typeface="Wingdings 2" panose="05020102010507070707" pitchFamily="18" charset="2"/>
              <a:buChar char=""/>
            </a:pPr>
            <a:r>
              <a:rPr lang="en-US" sz="2400" dirty="0"/>
              <a:t>Half of your Social Security benefits</a:t>
            </a:r>
          </a:p>
        </p:txBody>
      </p:sp>
      <p:grpSp>
        <p:nvGrpSpPr>
          <p:cNvPr id="11" name="Group 10">
            <a:extLst>
              <a:ext uri="{FF2B5EF4-FFF2-40B4-BE49-F238E27FC236}">
                <a16:creationId xmlns:a16="http://schemas.microsoft.com/office/drawing/2014/main" id="{6D6733B0-F266-D13D-DD56-8F6601EE2406}"/>
              </a:ext>
            </a:extLst>
          </p:cNvPr>
          <p:cNvGrpSpPr/>
          <p:nvPr/>
        </p:nvGrpSpPr>
        <p:grpSpPr>
          <a:xfrm>
            <a:off x="6453186" y="1894723"/>
            <a:ext cx="3068553" cy="3068553"/>
            <a:chOff x="6453187" y="2417845"/>
            <a:chExt cx="3068553" cy="3068553"/>
          </a:xfrm>
        </p:grpSpPr>
        <p:sp>
          <p:nvSpPr>
            <p:cNvPr id="9" name="Oval 8">
              <a:extLst>
                <a:ext uri="{FF2B5EF4-FFF2-40B4-BE49-F238E27FC236}">
                  <a16:creationId xmlns:a16="http://schemas.microsoft.com/office/drawing/2014/main" id="{A2AA84EC-0B2E-B718-280F-4378224BEC5B}"/>
                </a:ext>
              </a:extLst>
            </p:cNvPr>
            <p:cNvSpPr/>
            <p:nvPr/>
          </p:nvSpPr>
          <p:spPr>
            <a:xfrm>
              <a:off x="6453187" y="2417845"/>
              <a:ext cx="3068553" cy="306855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F77C9482-F13A-D744-3C14-D5FE056B1B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1857" y="2987468"/>
              <a:ext cx="1891213" cy="1808986"/>
            </a:xfrm>
            <a:prstGeom prst="rect">
              <a:avLst/>
            </a:prstGeom>
          </p:spPr>
        </p:pic>
      </p:grpSp>
    </p:spTree>
    <p:extLst>
      <p:ext uri="{BB962C8B-B14F-4D97-AF65-F5344CB8AC3E}">
        <p14:creationId xmlns:p14="http://schemas.microsoft.com/office/powerpoint/2010/main" val="1080309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How much is taxable?</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r>
              <a:rPr lang="en-US" b="0" i="0" dirty="0">
                <a:solidFill>
                  <a:srgbClr val="222222"/>
                </a:solidFill>
                <a:effectLst/>
                <a:latin typeface="ProximaNova-Regular"/>
              </a:rPr>
              <a:t>IRS Publications 915, February 7, 2023; SSA.gov</a:t>
            </a:r>
            <a:endParaRPr lang="en-US" dirty="0"/>
          </a:p>
        </p:txBody>
      </p:sp>
      <p:graphicFrame>
        <p:nvGraphicFramePr>
          <p:cNvPr id="17" name="Table 17">
            <a:extLst>
              <a:ext uri="{FF2B5EF4-FFF2-40B4-BE49-F238E27FC236}">
                <a16:creationId xmlns:a16="http://schemas.microsoft.com/office/drawing/2014/main" id="{4F3FD24B-7A0B-4AF4-50B1-CAABF277B22D}"/>
              </a:ext>
            </a:extLst>
          </p:cNvPr>
          <p:cNvGraphicFramePr>
            <a:graphicFrameLocks noGrp="1"/>
          </p:cNvGraphicFramePr>
          <p:nvPr>
            <p:ph idx="1"/>
            <p:extLst>
              <p:ext uri="{D42A27DB-BD31-4B8C-83A1-F6EECF244321}">
                <p14:modId xmlns:p14="http://schemas.microsoft.com/office/powerpoint/2010/main" val="2098834180"/>
              </p:ext>
            </p:extLst>
          </p:nvPr>
        </p:nvGraphicFramePr>
        <p:xfrm>
          <a:off x="685800" y="1543050"/>
          <a:ext cx="10812462" cy="3291840"/>
        </p:xfrm>
        <a:graphic>
          <a:graphicData uri="http://schemas.openxmlformats.org/drawingml/2006/table">
            <a:tbl>
              <a:tblPr firstRow="1" bandRow="1">
                <a:tableStyleId>{5C22544A-7EE6-4342-B048-85BDC9FD1C3A}</a:tableStyleId>
              </a:tblPr>
              <a:tblGrid>
                <a:gridCol w="5406231">
                  <a:extLst>
                    <a:ext uri="{9D8B030D-6E8A-4147-A177-3AD203B41FA5}">
                      <a16:colId xmlns:a16="http://schemas.microsoft.com/office/drawing/2014/main" val="1272910906"/>
                    </a:ext>
                  </a:extLst>
                </a:gridCol>
                <a:gridCol w="5406231">
                  <a:extLst>
                    <a:ext uri="{9D8B030D-6E8A-4147-A177-3AD203B41FA5}">
                      <a16:colId xmlns:a16="http://schemas.microsoft.com/office/drawing/2014/main" val="2483722284"/>
                    </a:ext>
                  </a:extLst>
                </a:gridCol>
              </a:tblGrid>
              <a:tr h="370840">
                <a:tc>
                  <a:txBody>
                    <a:bodyPr/>
                    <a:lstStyle/>
                    <a:p>
                      <a:r>
                        <a:rPr lang="en-US" dirty="0"/>
                        <a:t>Income amount</a:t>
                      </a:r>
                    </a:p>
                  </a:txBody>
                  <a:tcPr marL="137160" marR="137160" marT="137160" marB="137160"/>
                </a:tc>
                <a:tc>
                  <a:txBody>
                    <a:bodyPr/>
                    <a:lstStyle/>
                    <a:p>
                      <a:pPr algn="ctr"/>
                      <a:r>
                        <a:rPr lang="en-US" dirty="0"/>
                        <a:t>Taxable amount</a:t>
                      </a:r>
                    </a:p>
                  </a:txBody>
                  <a:tcPr marL="137160" marR="137160" marT="137160" marB="137160"/>
                </a:tc>
                <a:extLst>
                  <a:ext uri="{0D108BD9-81ED-4DB2-BD59-A6C34878D82A}">
                    <a16:rowId xmlns:a16="http://schemas.microsoft.com/office/drawing/2014/main" val="232243231"/>
                  </a:ext>
                </a:extLst>
              </a:tr>
              <a:tr h="370840">
                <a:tc>
                  <a:txBody>
                    <a:bodyPr/>
                    <a:lstStyle/>
                    <a:p>
                      <a:r>
                        <a:rPr lang="en-US" sz="2400" b="1" dirty="0"/>
                        <a:t>$32,000 or less for joint filers</a:t>
                      </a:r>
                    </a:p>
                    <a:p>
                      <a:r>
                        <a:rPr lang="en-US" dirty="0">
                          <a:solidFill>
                            <a:schemeClr val="tx2"/>
                          </a:solidFill>
                        </a:rPr>
                        <a:t>($25,000 for single filers)</a:t>
                      </a:r>
                    </a:p>
                  </a:txBody>
                  <a:tcPr marL="137160" marR="137160" marT="137160" marB="137160" anchor="ctr">
                    <a:solidFill>
                      <a:schemeClr val="accent4">
                        <a:lumMod val="40000"/>
                        <a:lumOff val="60000"/>
                      </a:schemeClr>
                    </a:solidFill>
                  </a:tcPr>
                </a:tc>
                <a:tc>
                  <a:txBody>
                    <a:bodyPr/>
                    <a:lstStyle/>
                    <a:p>
                      <a:pPr algn="ctr"/>
                      <a:r>
                        <a:rPr lang="en-US" sz="2400" dirty="0"/>
                        <a:t>0%</a:t>
                      </a:r>
                    </a:p>
                  </a:txBody>
                  <a:tcPr marL="137160" marR="137160" marT="137160" marB="137160" anchor="ctr">
                    <a:solidFill>
                      <a:schemeClr val="accent4">
                        <a:lumMod val="40000"/>
                        <a:lumOff val="60000"/>
                      </a:schemeClr>
                    </a:solidFill>
                  </a:tcPr>
                </a:tc>
                <a:extLst>
                  <a:ext uri="{0D108BD9-81ED-4DB2-BD59-A6C34878D82A}">
                    <a16:rowId xmlns:a16="http://schemas.microsoft.com/office/drawing/2014/main" val="1611746384"/>
                  </a:ext>
                </a:extLst>
              </a:tr>
              <a:tr h="370840">
                <a:tc>
                  <a:txBody>
                    <a:bodyPr/>
                    <a:lstStyle/>
                    <a:p>
                      <a:r>
                        <a:rPr lang="en-US" sz="2400" b="1" dirty="0"/>
                        <a:t>$32,000 to $44,000</a:t>
                      </a:r>
                    </a:p>
                    <a:p>
                      <a:r>
                        <a:rPr lang="en-US" dirty="0">
                          <a:solidFill>
                            <a:schemeClr val="tx2"/>
                          </a:solidFill>
                        </a:rPr>
                        <a:t>($25,000 and $34,000 for single filers)</a:t>
                      </a:r>
                    </a:p>
                  </a:txBody>
                  <a:tcPr marL="137160" marR="137160" marT="137160" marB="137160" anchor="ctr">
                    <a:solidFill>
                      <a:schemeClr val="accent4">
                        <a:lumMod val="20000"/>
                        <a:lumOff val="80000"/>
                      </a:schemeClr>
                    </a:solidFill>
                  </a:tcPr>
                </a:tc>
                <a:tc>
                  <a:txBody>
                    <a:bodyPr/>
                    <a:lstStyle/>
                    <a:p>
                      <a:pPr algn="ctr"/>
                      <a:r>
                        <a:rPr lang="en-US" sz="2400" dirty="0"/>
                        <a:t>Up to 50%</a:t>
                      </a:r>
                    </a:p>
                  </a:txBody>
                  <a:tcPr marL="137160" marR="137160" marT="137160" marB="137160" anchor="ctr">
                    <a:solidFill>
                      <a:schemeClr val="accent4">
                        <a:lumMod val="20000"/>
                        <a:lumOff val="80000"/>
                      </a:schemeClr>
                    </a:solidFill>
                  </a:tcPr>
                </a:tc>
                <a:extLst>
                  <a:ext uri="{0D108BD9-81ED-4DB2-BD59-A6C34878D82A}">
                    <a16:rowId xmlns:a16="http://schemas.microsoft.com/office/drawing/2014/main" val="2309660831"/>
                  </a:ext>
                </a:extLst>
              </a:tr>
              <a:tr h="370840">
                <a:tc>
                  <a:txBody>
                    <a:bodyPr/>
                    <a:lstStyle/>
                    <a:p>
                      <a:r>
                        <a:rPr lang="en-US" sz="2400" b="1" dirty="0"/>
                        <a:t>Greater than $44,000</a:t>
                      </a:r>
                    </a:p>
                    <a:p>
                      <a:r>
                        <a:rPr lang="en-US" dirty="0">
                          <a:solidFill>
                            <a:schemeClr val="tx2"/>
                          </a:solidFill>
                        </a:rPr>
                        <a:t>($34,000 for single filers)</a:t>
                      </a:r>
                    </a:p>
                  </a:txBody>
                  <a:tcPr marL="137160" marR="137160" marT="137160" marB="137160" anchor="ctr">
                    <a:solidFill>
                      <a:schemeClr val="accent4">
                        <a:lumMod val="40000"/>
                        <a:lumOff val="60000"/>
                      </a:schemeClr>
                    </a:solidFill>
                  </a:tcPr>
                </a:tc>
                <a:tc>
                  <a:txBody>
                    <a:bodyPr/>
                    <a:lstStyle/>
                    <a:p>
                      <a:pPr algn="ctr"/>
                      <a:r>
                        <a:rPr lang="en-US" sz="2400" dirty="0"/>
                        <a:t>Up to 85%</a:t>
                      </a:r>
                    </a:p>
                  </a:txBody>
                  <a:tcPr marL="137160" marR="137160" marT="137160" marB="137160" anchor="ctr">
                    <a:solidFill>
                      <a:schemeClr val="accent4">
                        <a:lumMod val="40000"/>
                        <a:lumOff val="60000"/>
                      </a:schemeClr>
                    </a:solidFill>
                  </a:tcPr>
                </a:tc>
                <a:extLst>
                  <a:ext uri="{0D108BD9-81ED-4DB2-BD59-A6C34878D82A}">
                    <a16:rowId xmlns:a16="http://schemas.microsoft.com/office/drawing/2014/main" val="3252575652"/>
                  </a:ext>
                </a:extLst>
              </a:tr>
            </a:tbl>
          </a:graphicData>
        </a:graphic>
      </p:graphicFrame>
    </p:spTree>
    <p:extLst>
      <p:ext uri="{BB962C8B-B14F-4D97-AF65-F5344CB8AC3E}">
        <p14:creationId xmlns:p14="http://schemas.microsoft.com/office/powerpoint/2010/main" val="2133159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Attention government employees</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endParaRPr lang="en-US" dirty="0"/>
          </a:p>
        </p:txBody>
      </p:sp>
      <p:sp>
        <p:nvSpPr>
          <p:cNvPr id="23" name="Content Placeholder 2">
            <a:extLst>
              <a:ext uri="{FF2B5EF4-FFF2-40B4-BE49-F238E27FC236}">
                <a16:creationId xmlns:a16="http://schemas.microsoft.com/office/drawing/2014/main" id="{62E8DFC0-AF6F-8A56-B5A9-BCBAC333BB11}"/>
              </a:ext>
            </a:extLst>
          </p:cNvPr>
          <p:cNvSpPr>
            <a:spLocks noGrp="1"/>
          </p:cNvSpPr>
          <p:nvPr>
            <p:ph idx="1"/>
          </p:nvPr>
        </p:nvSpPr>
        <p:spPr>
          <a:xfrm>
            <a:off x="685800" y="1542985"/>
            <a:ext cx="10812061" cy="682858"/>
          </a:xfrm>
        </p:spPr>
        <p:txBody>
          <a:bodyPr/>
          <a:lstStyle/>
          <a:p>
            <a:r>
              <a:rPr lang="en-US" sz="2400" b="1" dirty="0"/>
              <a:t>Teachers, state, fire and police</a:t>
            </a:r>
          </a:p>
        </p:txBody>
      </p:sp>
      <p:sp>
        <p:nvSpPr>
          <p:cNvPr id="25" name="TextBox 24">
            <a:extLst>
              <a:ext uri="{FF2B5EF4-FFF2-40B4-BE49-F238E27FC236}">
                <a16:creationId xmlns:a16="http://schemas.microsoft.com/office/drawing/2014/main" id="{C84F4A4A-E73C-184E-284F-08BCC862746C}"/>
              </a:ext>
            </a:extLst>
          </p:cNvPr>
          <p:cNvSpPr txBox="1"/>
          <p:nvPr/>
        </p:nvSpPr>
        <p:spPr>
          <a:xfrm>
            <a:off x="685800" y="2259449"/>
            <a:ext cx="10820400" cy="2339102"/>
          </a:xfrm>
          <a:prstGeom prst="rect">
            <a:avLst/>
          </a:prstGeom>
          <a:solidFill>
            <a:schemeClr val="accent4">
              <a:lumMod val="20000"/>
              <a:lumOff val="80000"/>
            </a:schemeClr>
          </a:solidFill>
        </p:spPr>
        <p:txBody>
          <a:bodyPr wrap="square" lIns="457200" tIns="457200" rIns="457200" bIns="457200">
            <a:spAutoFit/>
          </a:bodyPr>
          <a:lstStyle/>
          <a:p>
            <a:pPr>
              <a:spcAft>
                <a:spcPts val="1200"/>
              </a:spcAft>
            </a:pPr>
            <a:r>
              <a:rPr lang="en-US" sz="2400" b="1" dirty="0">
                <a:solidFill>
                  <a:schemeClr val="tx2"/>
                </a:solidFill>
              </a:rPr>
              <a:t>Your benefits may be affected by the following:</a:t>
            </a:r>
          </a:p>
          <a:p>
            <a:pPr marL="457200" indent="-457200">
              <a:spcAft>
                <a:spcPts val="1200"/>
              </a:spcAft>
              <a:buFont typeface="+mj-lt"/>
              <a:buAutoNum type="arabicPeriod"/>
            </a:pPr>
            <a:r>
              <a:rPr lang="en-US" sz="2400" dirty="0"/>
              <a:t>Windfall elimination</a:t>
            </a:r>
          </a:p>
          <a:p>
            <a:pPr marL="457200" indent="-457200">
              <a:spcAft>
                <a:spcPts val="1200"/>
              </a:spcAft>
              <a:buFont typeface="+mj-lt"/>
              <a:buAutoNum type="arabicPeriod"/>
            </a:pPr>
            <a:r>
              <a:rPr lang="en-US" sz="2400" dirty="0"/>
              <a:t>Government pension offset</a:t>
            </a:r>
          </a:p>
        </p:txBody>
      </p:sp>
    </p:spTree>
    <p:extLst>
      <p:ext uri="{BB962C8B-B14F-4D97-AF65-F5344CB8AC3E}">
        <p14:creationId xmlns:p14="http://schemas.microsoft.com/office/powerpoint/2010/main" val="626584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Windfall elimination provision</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endParaRPr lang="en-US" dirty="0"/>
          </a:p>
        </p:txBody>
      </p:sp>
      <p:sp>
        <p:nvSpPr>
          <p:cNvPr id="25" name="TextBox 24">
            <a:extLst>
              <a:ext uri="{FF2B5EF4-FFF2-40B4-BE49-F238E27FC236}">
                <a16:creationId xmlns:a16="http://schemas.microsoft.com/office/drawing/2014/main" id="{C84F4A4A-E73C-184E-284F-08BCC862746C}"/>
              </a:ext>
            </a:extLst>
          </p:cNvPr>
          <p:cNvSpPr txBox="1"/>
          <p:nvPr/>
        </p:nvSpPr>
        <p:spPr>
          <a:xfrm>
            <a:off x="685800" y="1545336"/>
            <a:ext cx="10820400" cy="2862322"/>
          </a:xfrm>
          <a:prstGeom prst="rect">
            <a:avLst/>
          </a:prstGeom>
          <a:solidFill>
            <a:schemeClr val="accent4">
              <a:lumMod val="20000"/>
              <a:lumOff val="80000"/>
            </a:schemeClr>
          </a:solidFill>
        </p:spPr>
        <p:txBody>
          <a:bodyPr wrap="square" lIns="457200" tIns="457200" rIns="457200" bIns="457200">
            <a:spAutoFit/>
          </a:bodyPr>
          <a:lstStyle/>
          <a:p>
            <a:pPr marL="342900" indent="-342900">
              <a:spcAft>
                <a:spcPts val="1200"/>
              </a:spcAft>
              <a:buClr>
                <a:schemeClr val="tx2"/>
              </a:buClr>
              <a:buFont typeface="Arial" panose="020B0604020202020204" pitchFamily="34" charset="0"/>
              <a:buChar char="•"/>
            </a:pPr>
            <a:r>
              <a:rPr lang="en-US" sz="2400" dirty="0"/>
              <a:t>For those who have earned a Social Security benefit</a:t>
            </a:r>
          </a:p>
          <a:p>
            <a:pPr marL="342900" indent="-342900">
              <a:spcAft>
                <a:spcPts val="1200"/>
              </a:spcAft>
              <a:buClr>
                <a:schemeClr val="tx2"/>
              </a:buClr>
              <a:buFont typeface="Arial" panose="020B0604020202020204" pitchFamily="34" charset="0"/>
              <a:buChar char="•"/>
            </a:pPr>
            <a:r>
              <a:rPr lang="en-US" sz="2400" b="1" i="1" dirty="0"/>
              <a:t>And</a:t>
            </a:r>
            <a:r>
              <a:rPr lang="en-US" sz="2400" dirty="0"/>
              <a:t> a government pension</a:t>
            </a:r>
          </a:p>
          <a:p>
            <a:pPr marL="342900" indent="-342900">
              <a:spcAft>
                <a:spcPts val="1200"/>
              </a:spcAft>
              <a:buClr>
                <a:schemeClr val="tx2"/>
              </a:buClr>
              <a:buFont typeface="Arial" panose="020B0604020202020204" pitchFamily="34" charset="0"/>
              <a:buChar char="•"/>
            </a:pPr>
            <a:r>
              <a:rPr lang="en-US" sz="2400" dirty="0"/>
              <a:t>$</a:t>
            </a:r>
            <a:r>
              <a:rPr lang="en-US" sz="2400" b="0" i="0" dirty="0">
                <a:solidFill>
                  <a:srgbClr val="222222"/>
                </a:solidFill>
                <a:effectLst/>
                <a:latin typeface="ProximaNova-Regular"/>
              </a:rPr>
              <a:t>587</a:t>
            </a:r>
            <a:r>
              <a:rPr lang="en-US" sz="2400" dirty="0"/>
              <a:t> is the maximum reduction for 2024</a:t>
            </a:r>
          </a:p>
          <a:p>
            <a:pPr marL="342900" indent="-342900">
              <a:spcAft>
                <a:spcPts val="1200"/>
              </a:spcAft>
              <a:buClr>
                <a:schemeClr val="tx2"/>
              </a:buClr>
              <a:buFont typeface="Arial" panose="020B0604020202020204" pitchFamily="34" charset="0"/>
              <a:buChar char="•"/>
            </a:pPr>
            <a:r>
              <a:rPr lang="en-US" sz="2400" dirty="0"/>
              <a:t>If you have 30 years of work under Social Security, no reduction is taken</a:t>
            </a:r>
          </a:p>
        </p:txBody>
      </p:sp>
    </p:spTree>
    <p:extLst>
      <p:ext uri="{BB962C8B-B14F-4D97-AF65-F5344CB8AC3E}">
        <p14:creationId xmlns:p14="http://schemas.microsoft.com/office/powerpoint/2010/main" val="205367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Government pension offset</a:t>
            </a:r>
            <a:endParaRPr lang="en-US" dirty="0">
              <a:solidFill>
                <a:schemeClr val="accent3"/>
              </a:solidFill>
            </a:endParaRPr>
          </a:p>
        </p:txBody>
      </p:sp>
      <p:sp>
        <p:nvSpPr>
          <p:cNvPr id="11" name="Text Placeholder 10">
            <a:extLst>
              <a:ext uri="{FF2B5EF4-FFF2-40B4-BE49-F238E27FC236}">
                <a16:creationId xmlns:a16="http://schemas.microsoft.com/office/drawing/2014/main" id="{1720DBC0-E84D-1011-9743-F7A708279804}"/>
              </a:ext>
            </a:extLst>
          </p:cNvPr>
          <p:cNvSpPr>
            <a:spLocks noGrp="1"/>
          </p:cNvSpPr>
          <p:nvPr>
            <p:ph type="body" sz="quarter" idx="10"/>
          </p:nvPr>
        </p:nvSpPr>
        <p:spPr/>
        <p:txBody>
          <a:bodyPr/>
          <a:lstStyle/>
          <a:p>
            <a:endParaRPr lang="en-US" dirty="0"/>
          </a:p>
        </p:txBody>
      </p:sp>
      <p:sp>
        <p:nvSpPr>
          <p:cNvPr id="25" name="TextBox 24">
            <a:extLst>
              <a:ext uri="{FF2B5EF4-FFF2-40B4-BE49-F238E27FC236}">
                <a16:creationId xmlns:a16="http://schemas.microsoft.com/office/drawing/2014/main" id="{C84F4A4A-E73C-184E-284F-08BCC862746C}"/>
              </a:ext>
            </a:extLst>
          </p:cNvPr>
          <p:cNvSpPr txBox="1"/>
          <p:nvPr/>
        </p:nvSpPr>
        <p:spPr>
          <a:xfrm>
            <a:off x="685800" y="1545336"/>
            <a:ext cx="10820400" cy="1815882"/>
          </a:xfrm>
          <a:prstGeom prst="rect">
            <a:avLst/>
          </a:prstGeom>
          <a:solidFill>
            <a:schemeClr val="accent4">
              <a:lumMod val="20000"/>
              <a:lumOff val="80000"/>
            </a:schemeClr>
          </a:solidFill>
        </p:spPr>
        <p:txBody>
          <a:bodyPr wrap="square" lIns="457200" tIns="457200" rIns="457200" bIns="457200">
            <a:spAutoFit/>
          </a:bodyPr>
          <a:lstStyle/>
          <a:p>
            <a:pPr marL="342900" indent="-342900">
              <a:spcAft>
                <a:spcPts val="1200"/>
              </a:spcAft>
              <a:buClr>
                <a:schemeClr val="tx2"/>
              </a:buClr>
              <a:buFont typeface="Arial" panose="020B0604020202020204" pitchFamily="34" charset="0"/>
              <a:buChar char="•"/>
            </a:pPr>
            <a:r>
              <a:rPr lang="en-US" sz="2400" dirty="0"/>
              <a:t>If you will take a spousal benefit </a:t>
            </a:r>
            <a:r>
              <a:rPr lang="en-US" sz="2400" b="1" i="1" dirty="0"/>
              <a:t>and</a:t>
            </a:r>
            <a:r>
              <a:rPr lang="en-US" sz="2400" dirty="0"/>
              <a:t> you have earned a government pension</a:t>
            </a:r>
          </a:p>
          <a:p>
            <a:pPr marL="342900" indent="-342900">
              <a:spcAft>
                <a:spcPts val="1200"/>
              </a:spcAft>
              <a:buClr>
                <a:schemeClr val="tx2"/>
              </a:buClr>
              <a:buFont typeface="Arial" panose="020B0604020202020204" pitchFamily="34" charset="0"/>
              <a:buChar char="•"/>
            </a:pPr>
            <a:r>
              <a:rPr lang="en-US" sz="2400" dirty="0"/>
              <a:t>Your spousal benefit may be offset by two-thirds of your pension amount</a:t>
            </a:r>
          </a:p>
        </p:txBody>
      </p:sp>
    </p:spTree>
    <p:extLst>
      <p:ext uri="{BB962C8B-B14F-4D97-AF65-F5344CB8AC3E}">
        <p14:creationId xmlns:p14="http://schemas.microsoft.com/office/powerpoint/2010/main" val="3603129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Important  information</a:t>
            </a:r>
            <a:endParaRPr lang="en-US" dirty="0">
              <a:solidFill>
                <a:schemeClr val="accent3"/>
              </a:solidFill>
            </a:endParaRPr>
          </a:p>
        </p:txBody>
      </p:sp>
      <p:sp>
        <p:nvSpPr>
          <p:cNvPr id="3" name="Content Placeholder 2">
            <a:extLst>
              <a:ext uri="{FF2B5EF4-FFF2-40B4-BE49-F238E27FC236}">
                <a16:creationId xmlns:a16="http://schemas.microsoft.com/office/drawing/2014/main" id="{CE82EAC4-BD35-E544-888A-64EA7349EC5B}"/>
              </a:ext>
            </a:extLst>
          </p:cNvPr>
          <p:cNvSpPr>
            <a:spLocks noGrp="1"/>
          </p:cNvSpPr>
          <p:nvPr>
            <p:ph idx="1"/>
          </p:nvPr>
        </p:nvSpPr>
        <p:spPr/>
        <p:txBody>
          <a:bodyPr/>
          <a:lstStyle/>
          <a:p>
            <a:pPr>
              <a:spcBef>
                <a:spcPts val="600"/>
              </a:spcBef>
            </a:pPr>
            <a:r>
              <a:rPr lang="en-US" sz="1400" dirty="0"/>
              <a:t>Protective refers to Protective Life Insurance Company (PLICO) and its affiliates, including Protective Life and Annuity Insurance Company (PLAIC). “Understanding Social Security” offered by PLICO in all states except New York and in New York by PLAIC. PLICO is located in Nashville, TN. PLAIC </a:t>
            </a:r>
            <a:br>
              <a:rPr lang="en-US" sz="1400" dirty="0"/>
            </a:br>
            <a:r>
              <a:rPr lang="en-US" sz="1400" dirty="0"/>
              <a:t>is located in Birmingham, AL. </a:t>
            </a:r>
          </a:p>
          <a:p>
            <a:pPr>
              <a:spcBef>
                <a:spcPts val="600"/>
              </a:spcBef>
            </a:pPr>
            <a:r>
              <a:rPr lang="en-US" sz="1400" b="0" i="0" dirty="0">
                <a:effectLst/>
              </a:rPr>
              <a:t>Protective® is a registered trademark of PLICO. The Protective trademarks, logos, and service marks are property of PLICO and are protected </a:t>
            </a:r>
            <a:br>
              <a:rPr lang="en-US" sz="1400" b="0" i="0" dirty="0">
                <a:effectLst/>
              </a:rPr>
            </a:br>
            <a:r>
              <a:rPr lang="en-US" sz="1400" b="0" i="0" dirty="0">
                <a:effectLst/>
              </a:rPr>
              <a:t>by copyright, trademark, and/or other proprietary rights and laws.</a:t>
            </a:r>
            <a:endParaRPr lang="en-US" sz="1400" dirty="0"/>
          </a:p>
          <a:p>
            <a:pPr>
              <a:spcBef>
                <a:spcPts val="600"/>
              </a:spcBef>
            </a:pPr>
            <a:r>
              <a:rPr lang="en-US" sz="1400" dirty="0"/>
              <a:t>This presentation contains educational information about the Social Security program and is not intended to promote any products or services offered by PLICO.</a:t>
            </a:r>
          </a:p>
          <a:p>
            <a:pPr>
              <a:spcBef>
                <a:spcPts val="600"/>
              </a:spcBef>
            </a:pPr>
            <a:r>
              <a:rPr lang="en-US" sz="1400" dirty="0"/>
              <a:t>These materials contain statements regarding the availability of and details surrounding the Social Security and Medicare programs. These statements represent only our current understanding of Social Security and Medicare in general and are not to be considered financial, legal </a:t>
            </a:r>
            <a:br>
              <a:rPr lang="en-US" sz="1400" dirty="0"/>
            </a:br>
            <a:r>
              <a:rPr lang="en-US" sz="1400" dirty="0"/>
              <a:t>or tax advice by consumers. Details of the Social Security and Medicare programs are subject to change at any time. Neither PLICO nor its representatives offer financial, legal or tax advice. Consumers should consult with their legal or tax advisor regarding their individual situations </a:t>
            </a:r>
            <a:br>
              <a:rPr lang="en-US" sz="1400" dirty="0"/>
            </a:br>
            <a:r>
              <a:rPr lang="en-US" sz="1400" dirty="0"/>
              <a:t>before making any tax related decisions.</a:t>
            </a:r>
          </a:p>
        </p:txBody>
      </p:sp>
      <p:sp>
        <p:nvSpPr>
          <p:cNvPr id="4" name="Text Placeholder 3">
            <a:extLst>
              <a:ext uri="{FF2B5EF4-FFF2-40B4-BE49-F238E27FC236}">
                <a16:creationId xmlns:a16="http://schemas.microsoft.com/office/drawing/2014/main" id="{9F0A097C-63FD-264E-BB62-02FF7D49BDC1}"/>
              </a:ext>
            </a:extLst>
          </p:cNvPr>
          <p:cNvSpPr>
            <a:spLocks noGrp="1"/>
          </p:cNvSpPr>
          <p:nvPr>
            <p:ph type="body" sz="quarter" idx="10"/>
          </p:nvPr>
        </p:nvSpPr>
        <p:spPr/>
        <p:txBody>
          <a:bodyPr/>
          <a:lstStyle/>
          <a:p>
            <a:r>
              <a:rPr lang="en-US" sz="1000" dirty="0"/>
              <a:t>CABD.5075  (10.23)</a:t>
            </a:r>
          </a:p>
        </p:txBody>
      </p:sp>
      <p:pic>
        <p:nvPicPr>
          <p:cNvPr id="7" name="Picture 6">
            <a:extLst>
              <a:ext uri="{FF2B5EF4-FFF2-40B4-BE49-F238E27FC236}">
                <a16:creationId xmlns:a16="http://schemas.microsoft.com/office/drawing/2014/main" id="{4B84CD60-7F6F-A94D-A453-7EC756CE4955}"/>
              </a:ext>
            </a:extLst>
          </p:cNvPr>
          <p:cNvPicPr>
            <a:picLocks noChangeAspect="1"/>
          </p:cNvPicPr>
          <p:nvPr/>
        </p:nvPicPr>
        <p:blipFill>
          <a:blip r:embed="rId6"/>
          <a:stretch>
            <a:fillRect/>
          </a:stretch>
        </p:blipFill>
        <p:spPr>
          <a:xfrm>
            <a:off x="6318235" y="5503862"/>
            <a:ext cx="5187966" cy="503780"/>
          </a:xfrm>
          <a:prstGeom prst="rect">
            <a:avLst/>
          </a:prstGeom>
        </p:spPr>
      </p:pic>
    </p:spTree>
    <p:extLst>
      <p:ext uri="{BB962C8B-B14F-4D97-AF65-F5344CB8AC3E}">
        <p14:creationId xmlns:p14="http://schemas.microsoft.com/office/powerpoint/2010/main" val="2935632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person, standing&#10;&#10;Description automatically generated">
            <a:extLst>
              <a:ext uri="{FF2B5EF4-FFF2-40B4-BE49-F238E27FC236}">
                <a16:creationId xmlns:a16="http://schemas.microsoft.com/office/drawing/2014/main" id="{DB008C11-5E8D-B67B-42B4-ED9CDF68358D}"/>
              </a:ext>
            </a:extLst>
          </p:cNvPr>
          <p:cNvPicPr>
            <a:picLocks noChangeAspect="1"/>
          </p:cNvPicPr>
          <p:nvPr/>
        </p:nvPicPr>
        <p:blipFill rotWithShape="1">
          <a:blip r:embed="rId4"/>
          <a:srcRect l="14728" t="24178" r="11093" b="1924"/>
          <a:stretch/>
        </p:blipFill>
        <p:spPr>
          <a:xfrm>
            <a:off x="685798" y="1337102"/>
            <a:ext cx="6400800" cy="4250936"/>
          </a:xfrm>
          <a:prstGeom prst="rect">
            <a:avLst/>
          </a:prstGeom>
        </p:spPr>
      </p:pic>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Why is Social Security important?</a:t>
            </a:r>
            <a:endParaRPr lang="en-US" dirty="0">
              <a:solidFill>
                <a:schemeClr val="accent3"/>
              </a:solidFill>
            </a:endParaRPr>
          </a:p>
        </p:txBody>
      </p:sp>
      <p:sp>
        <p:nvSpPr>
          <p:cNvPr id="4" name="Text Placeholder 3">
            <a:extLst>
              <a:ext uri="{FF2B5EF4-FFF2-40B4-BE49-F238E27FC236}">
                <a16:creationId xmlns:a16="http://schemas.microsoft.com/office/drawing/2014/main" id="{9F0A097C-63FD-264E-BB62-02FF7D49BDC1}"/>
              </a:ext>
            </a:extLst>
          </p:cNvPr>
          <p:cNvSpPr>
            <a:spLocks noGrp="1"/>
          </p:cNvSpPr>
          <p:nvPr>
            <p:ph type="body" sz="quarter" idx="10"/>
          </p:nvPr>
        </p:nvSpPr>
        <p:spPr/>
        <p:txBody>
          <a:bodyPr/>
          <a:lstStyle/>
          <a:p>
            <a:r>
              <a:rPr lang="en-US" dirty="0"/>
              <a:t>Source: ssa.gov</a:t>
            </a:r>
          </a:p>
        </p:txBody>
      </p:sp>
      <p:grpSp>
        <p:nvGrpSpPr>
          <p:cNvPr id="3" name="Group 2">
            <a:extLst>
              <a:ext uri="{FF2B5EF4-FFF2-40B4-BE49-F238E27FC236}">
                <a16:creationId xmlns:a16="http://schemas.microsoft.com/office/drawing/2014/main" id="{DE66B176-B10B-BD59-0137-C2AF00DCA42F}"/>
              </a:ext>
            </a:extLst>
          </p:cNvPr>
          <p:cNvGrpSpPr/>
          <p:nvPr/>
        </p:nvGrpSpPr>
        <p:grpSpPr>
          <a:xfrm>
            <a:off x="3604441" y="2818005"/>
            <a:ext cx="8591752" cy="786432"/>
            <a:chOff x="3604441" y="2818005"/>
            <a:chExt cx="8591752" cy="786432"/>
          </a:xfrm>
        </p:grpSpPr>
        <p:sp>
          <p:nvSpPr>
            <p:cNvPr id="67" name="Rectangle: Top Corners Rounded 66">
              <a:extLst>
                <a:ext uri="{FF2B5EF4-FFF2-40B4-BE49-F238E27FC236}">
                  <a16:creationId xmlns:a16="http://schemas.microsoft.com/office/drawing/2014/main" id="{BD5D4527-5800-72A3-CAB3-7B518208E9B9}"/>
                </a:ext>
              </a:extLst>
            </p:cNvPr>
            <p:cNvSpPr/>
            <p:nvPr/>
          </p:nvSpPr>
          <p:spPr>
            <a:xfrm rot="16200000">
              <a:off x="7507101" y="-1084655"/>
              <a:ext cx="786432" cy="8591752"/>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4FC3790D-D159-15A1-AF50-B9822A0FAF1D}"/>
                </a:ext>
              </a:extLst>
            </p:cNvPr>
            <p:cNvSpPr txBox="1"/>
            <p:nvPr/>
          </p:nvSpPr>
          <p:spPr>
            <a:xfrm>
              <a:off x="3900377" y="3053034"/>
              <a:ext cx="4391245" cy="307777"/>
            </a:xfrm>
            <a:prstGeom prst="rect">
              <a:avLst/>
            </a:prstGeom>
            <a:noFill/>
          </p:spPr>
          <p:txBody>
            <a:bodyPr wrap="square" lIns="0" tIns="0" rIns="0" bIns="0" rtlCol="0">
              <a:spAutoFit/>
            </a:bodyPr>
            <a:lstStyle/>
            <a:p>
              <a:pPr>
                <a:lnSpc>
                  <a:spcPts val="2400"/>
                </a:lnSpc>
              </a:pPr>
              <a:r>
                <a:rPr lang="en-US" sz="2200" b="1" dirty="0">
                  <a:solidFill>
                    <a:schemeClr val="bg1"/>
                  </a:solidFill>
                </a:rPr>
                <a:t>Sam, 67 | </a:t>
              </a:r>
              <a:r>
                <a:rPr lang="en-US" sz="2200" dirty="0">
                  <a:solidFill>
                    <a:schemeClr val="bg1"/>
                  </a:solidFill>
                </a:rPr>
                <a:t>Life-long high wage earner</a:t>
              </a:r>
            </a:p>
          </p:txBody>
        </p:sp>
        <p:sp>
          <p:nvSpPr>
            <p:cNvPr id="61" name="TextBox 60">
              <a:extLst>
                <a:ext uri="{FF2B5EF4-FFF2-40B4-BE49-F238E27FC236}">
                  <a16:creationId xmlns:a16="http://schemas.microsoft.com/office/drawing/2014/main" id="{992C5C30-9548-EAD9-16BE-A4238ED385D4}"/>
                </a:ext>
              </a:extLst>
            </p:cNvPr>
            <p:cNvSpPr txBox="1"/>
            <p:nvPr/>
          </p:nvSpPr>
          <p:spPr>
            <a:xfrm>
              <a:off x="9310579" y="3130936"/>
              <a:ext cx="2195621" cy="366254"/>
            </a:xfrm>
            <a:prstGeom prst="rect">
              <a:avLst/>
            </a:prstGeom>
            <a:noFill/>
          </p:spPr>
          <p:txBody>
            <a:bodyPr wrap="square" lIns="0" tIns="0" rIns="0" bIns="0" rtlCol="0">
              <a:spAutoFit/>
            </a:bodyPr>
            <a:lstStyle/>
            <a:p>
              <a:pPr algn="r">
                <a:lnSpc>
                  <a:spcPts val="2400"/>
                </a:lnSpc>
              </a:pPr>
              <a:r>
                <a:rPr lang="en-US" sz="4000" b="1" dirty="0">
                  <a:solidFill>
                    <a:schemeClr val="bg1"/>
                  </a:solidFill>
                </a:rPr>
                <a:t>$3,822</a:t>
              </a:r>
              <a:r>
                <a:rPr lang="en-US" sz="2200" b="1" dirty="0">
                  <a:solidFill>
                    <a:schemeClr val="bg1"/>
                  </a:solidFill>
                </a:rPr>
                <a:t>/mo.</a:t>
              </a:r>
              <a:endParaRPr lang="en-US" sz="2200" dirty="0">
                <a:solidFill>
                  <a:schemeClr val="bg1"/>
                </a:solidFill>
              </a:endParaRPr>
            </a:p>
          </p:txBody>
        </p:sp>
      </p:grpSp>
      <p:grpSp>
        <p:nvGrpSpPr>
          <p:cNvPr id="7" name="Group 6">
            <a:extLst>
              <a:ext uri="{FF2B5EF4-FFF2-40B4-BE49-F238E27FC236}">
                <a16:creationId xmlns:a16="http://schemas.microsoft.com/office/drawing/2014/main" id="{F425FA8D-69AE-656A-8BF5-F434C5DDCA37}"/>
              </a:ext>
            </a:extLst>
          </p:cNvPr>
          <p:cNvGrpSpPr/>
          <p:nvPr/>
        </p:nvGrpSpPr>
        <p:grpSpPr>
          <a:xfrm>
            <a:off x="4359353" y="3715342"/>
            <a:ext cx="7836840" cy="786432"/>
            <a:chOff x="4359353" y="3715342"/>
            <a:chExt cx="7836840" cy="786432"/>
          </a:xfrm>
        </p:grpSpPr>
        <p:sp>
          <p:nvSpPr>
            <p:cNvPr id="62" name="Rectangle: Top Corners Rounded 61">
              <a:extLst>
                <a:ext uri="{FF2B5EF4-FFF2-40B4-BE49-F238E27FC236}">
                  <a16:creationId xmlns:a16="http://schemas.microsoft.com/office/drawing/2014/main" id="{A628294C-11FD-531E-6F4D-0BD04FFC415D}"/>
                </a:ext>
              </a:extLst>
            </p:cNvPr>
            <p:cNvSpPr/>
            <p:nvPr/>
          </p:nvSpPr>
          <p:spPr>
            <a:xfrm rot="16200000">
              <a:off x="7884557" y="190138"/>
              <a:ext cx="786432" cy="7836840"/>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B321745-E929-210B-91EE-861B9D58AC66}"/>
                </a:ext>
              </a:extLst>
            </p:cNvPr>
            <p:cNvSpPr txBox="1"/>
            <p:nvPr/>
          </p:nvSpPr>
          <p:spPr>
            <a:xfrm>
              <a:off x="4655289" y="3950371"/>
              <a:ext cx="4391245" cy="307777"/>
            </a:xfrm>
            <a:prstGeom prst="rect">
              <a:avLst/>
            </a:prstGeom>
            <a:noFill/>
          </p:spPr>
          <p:txBody>
            <a:bodyPr wrap="square" lIns="0" tIns="0" rIns="0" bIns="0" rtlCol="0">
              <a:spAutoFit/>
            </a:bodyPr>
            <a:lstStyle/>
            <a:p>
              <a:pPr>
                <a:lnSpc>
                  <a:spcPts val="2400"/>
                </a:lnSpc>
              </a:pPr>
              <a:r>
                <a:rPr lang="en-US" sz="2200" b="1" dirty="0">
                  <a:solidFill>
                    <a:schemeClr val="bg1"/>
                  </a:solidFill>
                </a:rPr>
                <a:t>Sue, 67 | </a:t>
              </a:r>
              <a:r>
                <a:rPr lang="en-US" sz="2200" dirty="0">
                  <a:solidFill>
                    <a:schemeClr val="bg1"/>
                  </a:solidFill>
                </a:rPr>
                <a:t>Non-working spouse</a:t>
              </a:r>
            </a:p>
          </p:txBody>
        </p:sp>
        <p:sp>
          <p:nvSpPr>
            <p:cNvPr id="66" name="TextBox 65">
              <a:extLst>
                <a:ext uri="{FF2B5EF4-FFF2-40B4-BE49-F238E27FC236}">
                  <a16:creationId xmlns:a16="http://schemas.microsoft.com/office/drawing/2014/main" id="{E09A2050-4655-790F-83FB-4F9C667725D9}"/>
                </a:ext>
              </a:extLst>
            </p:cNvPr>
            <p:cNvSpPr txBox="1"/>
            <p:nvPr/>
          </p:nvSpPr>
          <p:spPr>
            <a:xfrm>
              <a:off x="9310579" y="4028273"/>
              <a:ext cx="2195621" cy="366254"/>
            </a:xfrm>
            <a:prstGeom prst="rect">
              <a:avLst/>
            </a:prstGeom>
            <a:noFill/>
          </p:spPr>
          <p:txBody>
            <a:bodyPr wrap="square" lIns="0" tIns="0" rIns="0" bIns="0" rtlCol="0">
              <a:spAutoFit/>
            </a:bodyPr>
            <a:lstStyle/>
            <a:p>
              <a:pPr algn="r">
                <a:lnSpc>
                  <a:spcPts val="2400"/>
                </a:lnSpc>
              </a:pPr>
              <a:r>
                <a:rPr lang="en-US" sz="4000" b="1" dirty="0">
                  <a:solidFill>
                    <a:schemeClr val="bg1"/>
                  </a:solidFill>
                </a:rPr>
                <a:t>$1,911</a:t>
              </a:r>
              <a:r>
                <a:rPr lang="en-US" sz="2200" b="1" dirty="0">
                  <a:solidFill>
                    <a:schemeClr val="bg1"/>
                  </a:solidFill>
                </a:rPr>
                <a:t>/mo.</a:t>
              </a:r>
              <a:endParaRPr lang="en-US" sz="2200" dirty="0">
                <a:solidFill>
                  <a:schemeClr val="bg1"/>
                </a:solidFill>
              </a:endParaRPr>
            </a:p>
          </p:txBody>
        </p:sp>
      </p:grpSp>
      <p:sp>
        <p:nvSpPr>
          <p:cNvPr id="68" name="TextBox 67">
            <a:extLst>
              <a:ext uri="{FF2B5EF4-FFF2-40B4-BE49-F238E27FC236}">
                <a16:creationId xmlns:a16="http://schemas.microsoft.com/office/drawing/2014/main" id="{8B79D137-CDE9-DBCF-2200-A869DE44FFA5}"/>
              </a:ext>
            </a:extLst>
          </p:cNvPr>
          <p:cNvSpPr txBox="1"/>
          <p:nvPr/>
        </p:nvSpPr>
        <p:spPr>
          <a:xfrm>
            <a:off x="9310579" y="4899571"/>
            <a:ext cx="2195622" cy="366254"/>
          </a:xfrm>
          <a:prstGeom prst="rect">
            <a:avLst/>
          </a:prstGeom>
          <a:noFill/>
        </p:spPr>
        <p:txBody>
          <a:bodyPr wrap="square" lIns="0" tIns="0" rIns="0" bIns="0" rtlCol="0">
            <a:spAutoFit/>
          </a:bodyPr>
          <a:lstStyle/>
          <a:p>
            <a:pPr algn="r">
              <a:lnSpc>
                <a:spcPts val="2400"/>
              </a:lnSpc>
            </a:pPr>
            <a:r>
              <a:rPr lang="en-US" sz="4000" b="1" dirty="0">
                <a:solidFill>
                  <a:schemeClr val="accent4"/>
                </a:solidFill>
              </a:rPr>
              <a:t>$68,796</a:t>
            </a:r>
            <a:r>
              <a:rPr lang="en-US" sz="2200" b="1" dirty="0">
                <a:solidFill>
                  <a:schemeClr val="accent4"/>
                </a:solidFill>
              </a:rPr>
              <a:t>/yr.</a:t>
            </a:r>
            <a:endParaRPr lang="en-US" sz="2200" dirty="0">
              <a:solidFill>
                <a:schemeClr val="accent4"/>
              </a:solidFill>
            </a:endParaRPr>
          </a:p>
        </p:txBody>
      </p:sp>
    </p:spTree>
    <p:extLst>
      <p:ext uri="{BB962C8B-B14F-4D97-AF65-F5344CB8AC3E}">
        <p14:creationId xmlns:p14="http://schemas.microsoft.com/office/powerpoint/2010/main" val="400006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1+#ppt_w/2"/>
                                          </p:val>
                                        </p:tav>
                                        <p:tav tm="100000">
                                          <p:val>
                                            <p:strVal val="#ppt_x"/>
                                          </p:val>
                                        </p:tav>
                                      </p:tavLst>
                                    </p:anim>
                                    <p:anim calcmode="lin" valueType="num">
                                      <p:cBhvr additive="base">
                                        <p:cTn id="20"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190158-9981-684E-BBD3-0784A3927F5C}"/>
              </a:ext>
            </a:extLst>
          </p:cNvPr>
          <p:cNvSpPr>
            <a:spLocks noGrp="1"/>
          </p:cNvSpPr>
          <p:nvPr>
            <p:ph type="title"/>
          </p:nvPr>
        </p:nvSpPr>
        <p:spPr/>
        <p:txBody>
          <a:bodyPr/>
          <a:lstStyle/>
          <a:p>
            <a:r>
              <a:rPr lang="en-US" dirty="0"/>
              <a:t>Answers to your questions</a:t>
            </a:r>
          </a:p>
        </p:txBody>
      </p:sp>
      <p:sp>
        <p:nvSpPr>
          <p:cNvPr id="3" name="TextBox 2">
            <a:extLst>
              <a:ext uri="{FF2B5EF4-FFF2-40B4-BE49-F238E27FC236}">
                <a16:creationId xmlns:a16="http://schemas.microsoft.com/office/drawing/2014/main" id="{129244E3-EC67-91D5-B0B3-A7B9B99063B6}"/>
              </a:ext>
            </a:extLst>
          </p:cNvPr>
          <p:cNvSpPr txBox="1"/>
          <p:nvPr/>
        </p:nvSpPr>
        <p:spPr>
          <a:xfrm>
            <a:off x="686608" y="1661622"/>
            <a:ext cx="7719237" cy="954107"/>
          </a:xfrm>
          <a:prstGeom prst="rect">
            <a:avLst/>
          </a:prstGeom>
          <a:noFill/>
        </p:spPr>
        <p:txBody>
          <a:bodyPr wrap="square" lIns="0" rtlCol="0">
            <a:spAutoFit/>
          </a:bodyPr>
          <a:lstStyle/>
          <a:p>
            <a:r>
              <a:rPr lang="en-US" sz="3200" b="1" dirty="0">
                <a:solidFill>
                  <a:schemeClr val="tx2"/>
                </a:solidFill>
              </a:rPr>
              <a:t>Understanding Social Security</a:t>
            </a:r>
          </a:p>
          <a:p>
            <a:r>
              <a:rPr lang="en-US" sz="2400" b="1" dirty="0">
                <a:solidFill>
                  <a:schemeClr val="tx2"/>
                </a:solidFill>
              </a:rPr>
              <a:t>A look at the big picture</a:t>
            </a:r>
          </a:p>
        </p:txBody>
      </p:sp>
    </p:spTree>
    <p:extLst>
      <p:ext uri="{BB962C8B-B14F-4D97-AF65-F5344CB8AC3E}">
        <p14:creationId xmlns:p14="http://schemas.microsoft.com/office/powerpoint/2010/main" val="606748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692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person, standing&#10;&#10;Description automatically generated">
            <a:extLst>
              <a:ext uri="{FF2B5EF4-FFF2-40B4-BE49-F238E27FC236}">
                <a16:creationId xmlns:a16="http://schemas.microsoft.com/office/drawing/2014/main" id="{DB008C11-5E8D-B67B-42B4-ED9CDF68358D}"/>
              </a:ext>
            </a:extLst>
          </p:cNvPr>
          <p:cNvPicPr>
            <a:picLocks noChangeAspect="1"/>
          </p:cNvPicPr>
          <p:nvPr/>
        </p:nvPicPr>
        <p:blipFill rotWithShape="1">
          <a:blip r:embed="rId4">
            <a:alphaModFix amt="25000"/>
          </a:blip>
          <a:srcRect l="14728" t="24178" r="11093" b="1924"/>
          <a:stretch/>
        </p:blipFill>
        <p:spPr>
          <a:xfrm>
            <a:off x="685798" y="1337102"/>
            <a:ext cx="6400800" cy="4250936"/>
          </a:xfrm>
          <a:prstGeom prst="rect">
            <a:avLst/>
          </a:prstGeom>
        </p:spPr>
      </p:pic>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Why is Social Security important?</a:t>
            </a:r>
            <a:endParaRPr lang="en-US" dirty="0">
              <a:solidFill>
                <a:schemeClr val="accent3"/>
              </a:solidFill>
            </a:endParaRPr>
          </a:p>
        </p:txBody>
      </p:sp>
      <p:sp>
        <p:nvSpPr>
          <p:cNvPr id="4" name="Text Placeholder 3">
            <a:extLst>
              <a:ext uri="{FF2B5EF4-FFF2-40B4-BE49-F238E27FC236}">
                <a16:creationId xmlns:a16="http://schemas.microsoft.com/office/drawing/2014/main" id="{9F0A097C-63FD-264E-BB62-02FF7D49BDC1}"/>
              </a:ext>
            </a:extLst>
          </p:cNvPr>
          <p:cNvSpPr>
            <a:spLocks noGrp="1"/>
          </p:cNvSpPr>
          <p:nvPr>
            <p:ph type="body" sz="quarter" idx="10"/>
          </p:nvPr>
        </p:nvSpPr>
        <p:spPr/>
        <p:txBody>
          <a:bodyPr/>
          <a:lstStyle/>
          <a:p>
            <a:r>
              <a:rPr lang="en-US" dirty="0"/>
              <a:t>Source: ssa.gov</a:t>
            </a:r>
          </a:p>
        </p:txBody>
      </p:sp>
      <p:grpSp>
        <p:nvGrpSpPr>
          <p:cNvPr id="3" name="Group 2">
            <a:extLst>
              <a:ext uri="{FF2B5EF4-FFF2-40B4-BE49-F238E27FC236}">
                <a16:creationId xmlns:a16="http://schemas.microsoft.com/office/drawing/2014/main" id="{48A03892-6611-04D6-5A54-6C1AB7065A4E}"/>
              </a:ext>
            </a:extLst>
          </p:cNvPr>
          <p:cNvGrpSpPr/>
          <p:nvPr/>
        </p:nvGrpSpPr>
        <p:grpSpPr>
          <a:xfrm>
            <a:off x="4997305" y="2818004"/>
            <a:ext cx="7198888" cy="1381855"/>
            <a:chOff x="4997305" y="2818004"/>
            <a:chExt cx="7198888" cy="1381855"/>
          </a:xfrm>
        </p:grpSpPr>
        <p:sp>
          <p:nvSpPr>
            <p:cNvPr id="67" name="Rectangle: Top Corners Rounded 66">
              <a:extLst>
                <a:ext uri="{FF2B5EF4-FFF2-40B4-BE49-F238E27FC236}">
                  <a16:creationId xmlns:a16="http://schemas.microsoft.com/office/drawing/2014/main" id="{BD5D4527-5800-72A3-CAB3-7B518208E9B9}"/>
                </a:ext>
              </a:extLst>
            </p:cNvPr>
            <p:cNvSpPr/>
            <p:nvPr/>
          </p:nvSpPr>
          <p:spPr>
            <a:xfrm rot="16200000">
              <a:off x="7905821" y="-90512"/>
              <a:ext cx="1381855" cy="7198888"/>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8B79D137-CDE9-DBCF-2200-A869DE44FFA5}"/>
                </a:ext>
              </a:extLst>
            </p:cNvPr>
            <p:cNvSpPr txBox="1"/>
            <p:nvPr/>
          </p:nvSpPr>
          <p:spPr>
            <a:xfrm>
              <a:off x="6021569" y="3508932"/>
              <a:ext cx="3733800" cy="433965"/>
            </a:xfrm>
            <a:prstGeom prst="rect">
              <a:avLst/>
            </a:prstGeom>
            <a:noFill/>
          </p:spPr>
          <p:txBody>
            <a:bodyPr wrap="square" lIns="0" tIns="0" rIns="0" bIns="0" rtlCol="0">
              <a:spAutoFit/>
            </a:bodyPr>
            <a:lstStyle/>
            <a:p>
              <a:pPr algn="r">
                <a:lnSpc>
                  <a:spcPts val="2400"/>
                </a:lnSpc>
              </a:pPr>
              <a:r>
                <a:rPr lang="en-US" sz="6000" b="1" dirty="0">
                  <a:solidFill>
                    <a:schemeClr val="bg1"/>
                  </a:solidFill>
                </a:rPr>
                <a:t>$1,000,000</a:t>
              </a:r>
              <a:endParaRPr lang="en-US" sz="6000" dirty="0">
                <a:solidFill>
                  <a:schemeClr val="bg1"/>
                </a:solidFill>
              </a:endParaRPr>
            </a:p>
          </p:txBody>
        </p:sp>
        <p:pic>
          <p:nvPicPr>
            <p:cNvPr id="7" name="Graphic 6">
              <a:extLst>
                <a:ext uri="{FF2B5EF4-FFF2-40B4-BE49-F238E27FC236}">
                  <a16:creationId xmlns:a16="http://schemas.microsoft.com/office/drawing/2014/main" id="{D409B91C-F098-4F41-BB59-2227E75E8A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3178" y="3117521"/>
              <a:ext cx="782822" cy="782822"/>
            </a:xfrm>
            <a:prstGeom prst="rect">
              <a:avLst/>
            </a:prstGeom>
          </p:spPr>
        </p:pic>
      </p:grpSp>
    </p:spTree>
    <p:extLst>
      <p:ext uri="{BB962C8B-B14F-4D97-AF65-F5344CB8AC3E}">
        <p14:creationId xmlns:p14="http://schemas.microsoft.com/office/powerpoint/2010/main" val="168262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The challenge</a:t>
            </a:r>
            <a:endParaRPr lang="en-US" dirty="0">
              <a:solidFill>
                <a:schemeClr val="accent3"/>
              </a:solidFill>
            </a:endParaRPr>
          </a:p>
        </p:txBody>
      </p:sp>
      <p:sp>
        <p:nvSpPr>
          <p:cNvPr id="8" name="Text Placeholder 7">
            <a:extLst>
              <a:ext uri="{FF2B5EF4-FFF2-40B4-BE49-F238E27FC236}">
                <a16:creationId xmlns:a16="http://schemas.microsoft.com/office/drawing/2014/main" id="{E167ED86-ED6C-F8C6-7DA0-9E6A87DD5639}"/>
              </a:ext>
            </a:extLst>
          </p:cNvPr>
          <p:cNvSpPr>
            <a:spLocks noGrp="1"/>
          </p:cNvSpPr>
          <p:nvPr>
            <p:ph type="body" sz="quarter" idx="10"/>
          </p:nvPr>
        </p:nvSpPr>
        <p:spPr/>
        <p:txBody>
          <a:bodyPr/>
          <a:lstStyle/>
          <a:p>
            <a:endParaRPr lang="en-US" dirty="0"/>
          </a:p>
        </p:txBody>
      </p:sp>
      <p:sp>
        <p:nvSpPr>
          <p:cNvPr id="9" name="TextBox 8">
            <a:extLst>
              <a:ext uri="{FF2B5EF4-FFF2-40B4-BE49-F238E27FC236}">
                <a16:creationId xmlns:a16="http://schemas.microsoft.com/office/drawing/2014/main" id="{661C6246-11F5-D7BA-60D6-EA4D51B863AD}"/>
              </a:ext>
            </a:extLst>
          </p:cNvPr>
          <p:cNvSpPr txBox="1"/>
          <p:nvPr/>
        </p:nvSpPr>
        <p:spPr>
          <a:xfrm>
            <a:off x="3115340" y="2126512"/>
            <a:ext cx="7719237" cy="830997"/>
          </a:xfrm>
          <a:prstGeom prst="rect">
            <a:avLst/>
          </a:prstGeom>
          <a:noFill/>
        </p:spPr>
        <p:txBody>
          <a:bodyPr wrap="square" rtlCol="0">
            <a:spAutoFit/>
          </a:bodyPr>
          <a:lstStyle/>
          <a:p>
            <a:r>
              <a:rPr lang="en-US" sz="2400" b="1" dirty="0"/>
              <a:t>“We can’t depend on Social Security to last—</a:t>
            </a:r>
            <a:br>
              <a:rPr lang="en-US" sz="2400" b="1" dirty="0"/>
            </a:br>
            <a:r>
              <a:rPr lang="en-US" sz="2400" b="1" dirty="0"/>
              <a:t>so why include it?”</a:t>
            </a:r>
          </a:p>
        </p:txBody>
      </p:sp>
      <p:sp>
        <p:nvSpPr>
          <p:cNvPr id="12" name="TextBox 11">
            <a:extLst>
              <a:ext uri="{FF2B5EF4-FFF2-40B4-BE49-F238E27FC236}">
                <a16:creationId xmlns:a16="http://schemas.microsoft.com/office/drawing/2014/main" id="{3E8F76BA-98B7-C2C8-479B-8D843F8CE9F3}"/>
              </a:ext>
            </a:extLst>
          </p:cNvPr>
          <p:cNvSpPr txBox="1"/>
          <p:nvPr/>
        </p:nvSpPr>
        <p:spPr>
          <a:xfrm>
            <a:off x="3115340" y="3709685"/>
            <a:ext cx="7719237" cy="830997"/>
          </a:xfrm>
          <a:prstGeom prst="rect">
            <a:avLst/>
          </a:prstGeom>
          <a:noFill/>
        </p:spPr>
        <p:txBody>
          <a:bodyPr wrap="square" rtlCol="0">
            <a:spAutoFit/>
          </a:bodyPr>
          <a:lstStyle/>
          <a:p>
            <a:r>
              <a:rPr lang="en-US" sz="2400" b="1" dirty="0"/>
              <a:t>“I don’t understand the program or decisions </a:t>
            </a:r>
            <a:br>
              <a:rPr lang="en-US" sz="2400" b="1" dirty="0"/>
            </a:br>
            <a:r>
              <a:rPr lang="en-US" sz="2400" b="1" dirty="0"/>
              <a:t>involved with taking benefits.”</a:t>
            </a:r>
          </a:p>
        </p:txBody>
      </p:sp>
      <p:pic>
        <p:nvPicPr>
          <p:cNvPr id="13" name="Graphic 12">
            <a:extLst>
              <a:ext uri="{FF2B5EF4-FFF2-40B4-BE49-F238E27FC236}">
                <a16:creationId xmlns:a16="http://schemas.microsoft.com/office/drawing/2014/main" id="{B3BC5FCB-040C-42D1-ADFD-7194BB325E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7050" y="3532164"/>
            <a:ext cx="962543" cy="1176441"/>
          </a:xfrm>
          <a:prstGeom prst="rect">
            <a:avLst/>
          </a:prstGeom>
        </p:spPr>
      </p:pic>
      <p:pic>
        <p:nvPicPr>
          <p:cNvPr id="16" name="Graphic 15">
            <a:extLst>
              <a:ext uri="{FF2B5EF4-FFF2-40B4-BE49-F238E27FC236}">
                <a16:creationId xmlns:a16="http://schemas.microsoft.com/office/drawing/2014/main" id="{09B5C7EE-00AE-2F62-1699-D2EAC2639F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11841" y="2006664"/>
            <a:ext cx="1101577" cy="898373"/>
          </a:xfrm>
          <a:prstGeom prst="rect">
            <a:avLst/>
          </a:prstGeom>
        </p:spPr>
      </p:pic>
    </p:spTree>
    <p:extLst>
      <p:ext uri="{BB962C8B-B14F-4D97-AF65-F5344CB8AC3E}">
        <p14:creationId xmlns:p14="http://schemas.microsoft.com/office/powerpoint/2010/main" val="384127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Income transfer between generations</a:t>
            </a:r>
            <a:endParaRPr lang="en-US" dirty="0">
              <a:solidFill>
                <a:schemeClr val="accent3"/>
              </a:solidFill>
            </a:endParaRPr>
          </a:p>
        </p:txBody>
      </p:sp>
      <p:sp>
        <p:nvSpPr>
          <p:cNvPr id="8" name="Text Placeholder 7">
            <a:extLst>
              <a:ext uri="{FF2B5EF4-FFF2-40B4-BE49-F238E27FC236}">
                <a16:creationId xmlns:a16="http://schemas.microsoft.com/office/drawing/2014/main" id="{E167ED86-ED6C-F8C6-7DA0-9E6A87DD5639}"/>
              </a:ext>
            </a:extLst>
          </p:cNvPr>
          <p:cNvSpPr>
            <a:spLocks noGrp="1"/>
          </p:cNvSpPr>
          <p:nvPr>
            <p:ph type="body" sz="quarter" idx="10"/>
          </p:nvPr>
        </p:nvSpPr>
        <p:spPr/>
        <p:txBody>
          <a:bodyPr/>
          <a:lstStyle/>
          <a:p>
            <a:endParaRPr lang="en-US" dirty="0"/>
          </a:p>
        </p:txBody>
      </p:sp>
      <p:sp>
        <p:nvSpPr>
          <p:cNvPr id="9" name="TextBox 8">
            <a:extLst>
              <a:ext uri="{FF2B5EF4-FFF2-40B4-BE49-F238E27FC236}">
                <a16:creationId xmlns:a16="http://schemas.microsoft.com/office/drawing/2014/main" id="{661C6246-11F5-D7BA-60D6-EA4D51B863AD}"/>
              </a:ext>
            </a:extLst>
          </p:cNvPr>
          <p:cNvSpPr txBox="1"/>
          <p:nvPr/>
        </p:nvSpPr>
        <p:spPr>
          <a:xfrm>
            <a:off x="941867" y="4583777"/>
            <a:ext cx="4114800" cy="738664"/>
          </a:xfrm>
          <a:prstGeom prst="rect">
            <a:avLst/>
          </a:prstGeom>
          <a:noFill/>
        </p:spPr>
        <p:txBody>
          <a:bodyPr wrap="square" lIns="0" tIns="0" rIns="0" bIns="0" rtlCol="0">
            <a:spAutoFit/>
          </a:bodyPr>
          <a:lstStyle/>
          <a:p>
            <a:r>
              <a:rPr lang="en-US" sz="2400" b="1" dirty="0">
                <a:solidFill>
                  <a:schemeClr val="tx2"/>
                </a:solidFill>
              </a:rPr>
              <a:t>Workers and employers </a:t>
            </a:r>
            <a:br>
              <a:rPr lang="en-US" sz="2400" b="1" dirty="0">
                <a:solidFill>
                  <a:schemeClr val="tx2"/>
                </a:solidFill>
              </a:rPr>
            </a:br>
            <a:r>
              <a:rPr lang="en-US" sz="2400" b="1" dirty="0">
                <a:solidFill>
                  <a:schemeClr val="tx2"/>
                </a:solidFill>
              </a:rPr>
              <a:t>pay taxes </a:t>
            </a:r>
            <a:r>
              <a:rPr lang="en-US" sz="2400" b="1" dirty="0">
                <a:solidFill>
                  <a:schemeClr val="accent4"/>
                </a:solidFill>
              </a:rPr>
              <a:t>this month</a:t>
            </a:r>
          </a:p>
        </p:txBody>
      </p:sp>
      <p:sp>
        <p:nvSpPr>
          <p:cNvPr id="12" name="TextBox 11">
            <a:extLst>
              <a:ext uri="{FF2B5EF4-FFF2-40B4-BE49-F238E27FC236}">
                <a16:creationId xmlns:a16="http://schemas.microsoft.com/office/drawing/2014/main" id="{3E8F76BA-98B7-C2C8-479B-8D843F8CE9F3}"/>
              </a:ext>
            </a:extLst>
          </p:cNvPr>
          <p:cNvSpPr txBox="1"/>
          <p:nvPr/>
        </p:nvSpPr>
        <p:spPr>
          <a:xfrm>
            <a:off x="7135334" y="4583777"/>
            <a:ext cx="4114800" cy="738664"/>
          </a:xfrm>
          <a:prstGeom prst="rect">
            <a:avLst/>
          </a:prstGeom>
          <a:noFill/>
        </p:spPr>
        <p:txBody>
          <a:bodyPr wrap="square" lIns="0" tIns="0" rIns="0" bIns="0" rtlCol="0">
            <a:spAutoFit/>
          </a:bodyPr>
          <a:lstStyle/>
          <a:p>
            <a:r>
              <a:rPr lang="en-US" sz="2400" b="1" dirty="0">
                <a:solidFill>
                  <a:schemeClr val="tx2"/>
                </a:solidFill>
              </a:rPr>
              <a:t>Payments to beneficiaries </a:t>
            </a:r>
            <a:br>
              <a:rPr lang="en-US" sz="2400" b="1" dirty="0">
                <a:solidFill>
                  <a:schemeClr val="tx2"/>
                </a:solidFill>
              </a:rPr>
            </a:br>
            <a:r>
              <a:rPr lang="en-US" sz="2400" b="1" dirty="0">
                <a:solidFill>
                  <a:schemeClr val="tx2"/>
                </a:solidFill>
              </a:rPr>
              <a:t>for </a:t>
            </a:r>
            <a:r>
              <a:rPr lang="en-US" sz="2400" b="1" dirty="0">
                <a:solidFill>
                  <a:schemeClr val="accent4"/>
                </a:solidFill>
              </a:rPr>
              <a:t>next month</a:t>
            </a:r>
          </a:p>
        </p:txBody>
      </p:sp>
      <p:pic>
        <p:nvPicPr>
          <p:cNvPr id="5" name="Picture 4" descr="A picture containing person, indoor, wall, window&#10;&#10;Description automatically generated">
            <a:extLst>
              <a:ext uri="{FF2B5EF4-FFF2-40B4-BE49-F238E27FC236}">
                <a16:creationId xmlns:a16="http://schemas.microsoft.com/office/drawing/2014/main" id="{88FAAD69-F420-8859-1B5F-35140CEC2946}"/>
              </a:ext>
            </a:extLst>
          </p:cNvPr>
          <p:cNvPicPr>
            <a:picLocks noChangeAspect="1"/>
          </p:cNvPicPr>
          <p:nvPr/>
        </p:nvPicPr>
        <p:blipFill rotWithShape="1">
          <a:blip r:embed="rId6"/>
          <a:srcRect r="9978" b="13012"/>
          <a:stretch/>
        </p:blipFill>
        <p:spPr>
          <a:xfrm>
            <a:off x="941867" y="1724405"/>
            <a:ext cx="4114800" cy="2651760"/>
          </a:xfrm>
          <a:prstGeom prst="rect">
            <a:avLst/>
          </a:prstGeom>
        </p:spPr>
      </p:pic>
      <p:pic>
        <p:nvPicPr>
          <p:cNvPr id="14" name="Picture 13" descr="A person holding a piece of paper&#10;&#10;Description automatically generated with medium confidence">
            <a:extLst>
              <a:ext uri="{FF2B5EF4-FFF2-40B4-BE49-F238E27FC236}">
                <a16:creationId xmlns:a16="http://schemas.microsoft.com/office/drawing/2014/main" id="{9251D481-C539-0463-7850-F619678CA4F6}"/>
              </a:ext>
            </a:extLst>
          </p:cNvPr>
          <p:cNvPicPr>
            <a:picLocks noChangeAspect="1"/>
          </p:cNvPicPr>
          <p:nvPr/>
        </p:nvPicPr>
        <p:blipFill rotWithShape="1">
          <a:blip r:embed="rId7"/>
          <a:srcRect l="21102" t="9284" r="86" b="14537"/>
          <a:stretch/>
        </p:blipFill>
        <p:spPr>
          <a:xfrm>
            <a:off x="7135334" y="1724405"/>
            <a:ext cx="4114800" cy="2651760"/>
          </a:xfrm>
          <a:prstGeom prst="rect">
            <a:avLst/>
          </a:prstGeom>
        </p:spPr>
      </p:pic>
      <p:sp>
        <p:nvSpPr>
          <p:cNvPr id="17" name="Oval 16">
            <a:extLst>
              <a:ext uri="{FF2B5EF4-FFF2-40B4-BE49-F238E27FC236}">
                <a16:creationId xmlns:a16="http://schemas.microsoft.com/office/drawing/2014/main" id="{C8F82D53-AA31-424A-3501-2A24C004934E}"/>
              </a:ext>
            </a:extLst>
          </p:cNvPr>
          <p:cNvSpPr/>
          <p:nvPr/>
        </p:nvSpPr>
        <p:spPr>
          <a:xfrm>
            <a:off x="719468" y="1979776"/>
            <a:ext cx="457200" cy="457200"/>
          </a:xfrm>
          <a:prstGeom prst="ellipse">
            <a:avLst/>
          </a:prstGeom>
          <a:solidFill>
            <a:schemeClr val="tx2"/>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1</a:t>
            </a:r>
          </a:p>
        </p:txBody>
      </p:sp>
      <p:sp>
        <p:nvSpPr>
          <p:cNvPr id="18" name="Oval 17">
            <a:extLst>
              <a:ext uri="{FF2B5EF4-FFF2-40B4-BE49-F238E27FC236}">
                <a16:creationId xmlns:a16="http://schemas.microsoft.com/office/drawing/2014/main" id="{4E863517-0405-9D28-8A02-85FCE5A62AA0}"/>
              </a:ext>
            </a:extLst>
          </p:cNvPr>
          <p:cNvSpPr/>
          <p:nvPr/>
        </p:nvSpPr>
        <p:spPr>
          <a:xfrm>
            <a:off x="6906733" y="1979775"/>
            <a:ext cx="457200" cy="457200"/>
          </a:xfrm>
          <a:prstGeom prst="ellipse">
            <a:avLst/>
          </a:prstGeom>
          <a:solidFill>
            <a:schemeClr val="tx2"/>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2</a:t>
            </a:r>
          </a:p>
        </p:txBody>
      </p:sp>
      <p:sp>
        <p:nvSpPr>
          <p:cNvPr id="19" name="Arrow: Right 18">
            <a:extLst>
              <a:ext uri="{FF2B5EF4-FFF2-40B4-BE49-F238E27FC236}">
                <a16:creationId xmlns:a16="http://schemas.microsoft.com/office/drawing/2014/main" id="{4A83F77C-3BF3-2368-B37D-B8F42E15B96A}"/>
              </a:ext>
            </a:extLst>
          </p:cNvPr>
          <p:cNvSpPr/>
          <p:nvPr/>
        </p:nvSpPr>
        <p:spPr>
          <a:xfrm>
            <a:off x="3817088" y="1724405"/>
            <a:ext cx="3318245" cy="2651760"/>
          </a:xfrm>
          <a:prstGeom prst="rightArrow">
            <a:avLst/>
          </a:prstGeom>
          <a:gradFill>
            <a:gsLst>
              <a:gs pos="0">
                <a:schemeClr val="bg1">
                  <a:alpha val="30000"/>
                </a:schemeClr>
              </a:gs>
              <a:gs pos="74000">
                <a:schemeClr val="accent4">
                  <a:lumMod val="40000"/>
                  <a:lumOff val="6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9088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55D1745-3F29-4685-D92E-C3F0874190AA}"/>
              </a:ext>
            </a:extLst>
          </p:cNvPr>
          <p:cNvSpPr/>
          <p:nvPr/>
        </p:nvSpPr>
        <p:spPr>
          <a:xfrm>
            <a:off x="1427864" y="1828800"/>
            <a:ext cx="5419725" cy="2666999"/>
          </a:xfrm>
          <a:prstGeom prst="roundRect">
            <a:avLst/>
          </a:prstGeom>
          <a:blipFill dpi="0" rotWithShape="1">
            <a:blip r:embed="rId4"/>
            <a:srcRect/>
            <a:stretch>
              <a:fillRect l="-50002" t="-83337" r="-49962" b="-19999"/>
            </a:stretch>
          </a:blipFill>
          <a:ln>
            <a:noFill/>
          </a:ln>
          <a:effectLst/>
        </p:spPr>
        <p:style>
          <a:lnRef idx="1">
            <a:schemeClr val="accent1"/>
          </a:lnRef>
          <a:fillRef idx="3">
            <a:schemeClr val="accent1"/>
          </a:fillRef>
          <a:effectRef idx="2">
            <a:schemeClr val="accent1"/>
          </a:effectRef>
          <a:fontRef idx="minor">
            <a:schemeClr val="lt1"/>
          </a:fontRef>
        </p:style>
        <p:txBody>
          <a:bodyPr lIns="365760" tIns="182880" rtlCol="0" anchor="t"/>
          <a:lstStyle/>
          <a:p>
            <a:pPr>
              <a:lnSpc>
                <a:spcPct val="150000"/>
              </a:lnSpc>
            </a:pPr>
            <a:endParaRPr lang="en-US" sz="2800" b="1" dirty="0">
              <a:solidFill>
                <a:schemeClr val="bg1"/>
              </a:solidFill>
            </a:endParaRPr>
          </a:p>
        </p:txBody>
      </p:sp>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A great system in 1937…</a:t>
            </a:r>
            <a:endParaRPr lang="en-US" dirty="0">
              <a:solidFill>
                <a:schemeClr val="accent3"/>
              </a:solidFill>
            </a:endParaRPr>
          </a:p>
        </p:txBody>
      </p:sp>
      <p:sp>
        <p:nvSpPr>
          <p:cNvPr id="8" name="Text Placeholder 7">
            <a:extLst>
              <a:ext uri="{FF2B5EF4-FFF2-40B4-BE49-F238E27FC236}">
                <a16:creationId xmlns:a16="http://schemas.microsoft.com/office/drawing/2014/main" id="{E167ED86-ED6C-F8C6-7DA0-9E6A87DD5639}"/>
              </a:ext>
            </a:extLst>
          </p:cNvPr>
          <p:cNvSpPr>
            <a:spLocks noGrp="1"/>
          </p:cNvSpPr>
          <p:nvPr>
            <p:ph type="body" sz="quarter" idx="10"/>
          </p:nvPr>
        </p:nvSpPr>
        <p:spPr/>
        <p:txBody>
          <a:bodyPr/>
          <a:lstStyle/>
          <a:p>
            <a:endParaRPr lang="en-US" dirty="0"/>
          </a:p>
        </p:txBody>
      </p:sp>
      <p:sp>
        <p:nvSpPr>
          <p:cNvPr id="3" name="Rectangle: Rounded Corners 2">
            <a:extLst>
              <a:ext uri="{FF2B5EF4-FFF2-40B4-BE49-F238E27FC236}">
                <a16:creationId xmlns:a16="http://schemas.microsoft.com/office/drawing/2014/main" id="{54A67271-4340-E0BA-201B-611DE3A24837}"/>
              </a:ext>
            </a:extLst>
          </p:cNvPr>
          <p:cNvSpPr/>
          <p:nvPr/>
        </p:nvSpPr>
        <p:spPr>
          <a:xfrm>
            <a:off x="5344411" y="2611180"/>
            <a:ext cx="5419725" cy="266699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65760" tIns="182880" rtlCol="0" anchor="t"/>
          <a:lstStyle/>
          <a:p>
            <a:pPr marL="274320" indent="-274320">
              <a:lnSpc>
                <a:spcPct val="150000"/>
              </a:lnSpc>
              <a:buFont typeface="Arial" panose="020B0604020202020204" pitchFamily="34" charset="0"/>
              <a:buChar char="•"/>
            </a:pPr>
            <a:r>
              <a:rPr lang="en-US" sz="2800" b="1" dirty="0">
                <a:solidFill>
                  <a:schemeClr val="bg1"/>
                </a:solidFill>
              </a:rPr>
              <a:t>Paid retired workers</a:t>
            </a:r>
          </a:p>
          <a:p>
            <a:pPr marL="274320" indent="-274320">
              <a:lnSpc>
                <a:spcPct val="150000"/>
              </a:lnSpc>
              <a:buFont typeface="Arial" panose="020B0604020202020204" pitchFamily="34" charset="0"/>
              <a:buChar char="•"/>
            </a:pPr>
            <a:r>
              <a:rPr lang="en-US" sz="2800" b="1" dirty="0">
                <a:solidFill>
                  <a:schemeClr val="bg1"/>
                </a:solidFill>
              </a:rPr>
              <a:t>Paid at age 65</a:t>
            </a:r>
          </a:p>
          <a:p>
            <a:pPr marL="274320" indent="-274320">
              <a:lnSpc>
                <a:spcPct val="150000"/>
              </a:lnSpc>
              <a:buFont typeface="Arial" panose="020B0604020202020204" pitchFamily="34" charset="0"/>
              <a:buChar char="•"/>
            </a:pPr>
            <a:r>
              <a:rPr lang="en-US" sz="2800" b="1" dirty="0">
                <a:solidFill>
                  <a:schemeClr val="bg1"/>
                </a:solidFill>
              </a:rPr>
              <a:t>Life expectancy was 63</a:t>
            </a:r>
          </a:p>
        </p:txBody>
      </p:sp>
    </p:spTree>
    <p:extLst>
      <p:ext uri="{BB962C8B-B14F-4D97-AF65-F5344CB8AC3E}">
        <p14:creationId xmlns:p14="http://schemas.microsoft.com/office/powerpoint/2010/main" val="2495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55D1745-3F29-4685-D92E-C3F0874190AA}"/>
              </a:ext>
            </a:extLst>
          </p:cNvPr>
          <p:cNvSpPr/>
          <p:nvPr/>
        </p:nvSpPr>
        <p:spPr>
          <a:xfrm>
            <a:off x="1427864" y="2310213"/>
            <a:ext cx="5419725" cy="2666999"/>
          </a:xfrm>
          <a:prstGeom prst="roundRect">
            <a:avLst/>
          </a:prstGeom>
          <a:blipFill dpi="0" rotWithShape="1">
            <a:blip r:embed="rId4"/>
            <a:srcRect/>
            <a:stretch>
              <a:fillRect t="-50000"/>
            </a:stretch>
          </a:blipFill>
          <a:ln>
            <a:noFill/>
          </a:ln>
          <a:effectLst/>
        </p:spPr>
        <p:style>
          <a:lnRef idx="1">
            <a:schemeClr val="accent1"/>
          </a:lnRef>
          <a:fillRef idx="3">
            <a:schemeClr val="accent1"/>
          </a:fillRef>
          <a:effectRef idx="2">
            <a:schemeClr val="accent1"/>
          </a:effectRef>
          <a:fontRef idx="minor">
            <a:schemeClr val="lt1"/>
          </a:fontRef>
        </p:style>
        <p:txBody>
          <a:bodyPr lIns="365760" tIns="182880" rtlCol="0" anchor="t"/>
          <a:lstStyle/>
          <a:p>
            <a:pPr>
              <a:lnSpc>
                <a:spcPct val="150000"/>
              </a:lnSpc>
            </a:pPr>
            <a:endParaRPr lang="en-US" sz="2800" b="1" dirty="0">
              <a:solidFill>
                <a:schemeClr val="bg1"/>
              </a:solidFill>
            </a:endParaRPr>
          </a:p>
        </p:txBody>
      </p:sp>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…but not as good of a system today</a:t>
            </a:r>
            <a:endParaRPr lang="en-US" dirty="0">
              <a:solidFill>
                <a:schemeClr val="accent3"/>
              </a:solidFill>
            </a:endParaRPr>
          </a:p>
        </p:txBody>
      </p:sp>
      <p:sp>
        <p:nvSpPr>
          <p:cNvPr id="8" name="Text Placeholder 7">
            <a:extLst>
              <a:ext uri="{FF2B5EF4-FFF2-40B4-BE49-F238E27FC236}">
                <a16:creationId xmlns:a16="http://schemas.microsoft.com/office/drawing/2014/main" id="{E167ED86-ED6C-F8C6-7DA0-9E6A87DD5639}"/>
              </a:ext>
            </a:extLst>
          </p:cNvPr>
          <p:cNvSpPr>
            <a:spLocks noGrp="1"/>
          </p:cNvSpPr>
          <p:nvPr>
            <p:ph type="body" sz="quarter" idx="10"/>
          </p:nvPr>
        </p:nvSpPr>
        <p:spPr/>
        <p:txBody>
          <a:bodyPr/>
          <a:lstStyle/>
          <a:p>
            <a:r>
              <a:rPr lang="en-US" dirty="0"/>
              <a:t>*SSA Publication No. 05-10147, ICN 480136, January 2017, When to Start Receiving Retirement Benefits</a:t>
            </a:r>
          </a:p>
        </p:txBody>
      </p:sp>
      <p:sp>
        <p:nvSpPr>
          <p:cNvPr id="3" name="Rectangle: Rounded Corners 2">
            <a:extLst>
              <a:ext uri="{FF2B5EF4-FFF2-40B4-BE49-F238E27FC236}">
                <a16:creationId xmlns:a16="http://schemas.microsoft.com/office/drawing/2014/main" id="{54A67271-4340-E0BA-201B-611DE3A24837}"/>
              </a:ext>
            </a:extLst>
          </p:cNvPr>
          <p:cNvSpPr/>
          <p:nvPr/>
        </p:nvSpPr>
        <p:spPr>
          <a:xfrm>
            <a:off x="5344411" y="1576464"/>
            <a:ext cx="5419725" cy="266699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74320" tIns="182880" rtlCol="0" anchor="t"/>
          <a:lstStyle/>
          <a:p>
            <a:pPr marL="342900" indent="-342900">
              <a:spcBef>
                <a:spcPts val="600"/>
              </a:spcBef>
              <a:buFont typeface="Arial" panose="020B0604020202020204" pitchFamily="34" charset="0"/>
              <a:buChar char="•"/>
            </a:pPr>
            <a:r>
              <a:rPr lang="en-US" sz="2200" b="1" dirty="0">
                <a:solidFill>
                  <a:schemeClr val="bg1"/>
                </a:solidFill>
              </a:rPr>
              <a:t>Baby boomers did not have </a:t>
            </a:r>
            <a:br>
              <a:rPr lang="en-US" sz="2200" b="1" dirty="0">
                <a:solidFill>
                  <a:schemeClr val="bg1"/>
                </a:solidFill>
              </a:rPr>
            </a:br>
            <a:r>
              <a:rPr lang="en-US" sz="2200" b="1" dirty="0">
                <a:solidFill>
                  <a:schemeClr val="bg1"/>
                </a:solidFill>
              </a:rPr>
              <a:t>enough children</a:t>
            </a:r>
          </a:p>
          <a:p>
            <a:pPr marL="342900" indent="-342900">
              <a:spcBef>
                <a:spcPts val="600"/>
              </a:spcBef>
              <a:buFont typeface="Arial" panose="020B0604020202020204" pitchFamily="34" charset="0"/>
              <a:buChar char="•"/>
            </a:pPr>
            <a:r>
              <a:rPr lang="en-US" sz="2200" b="1" dirty="0">
                <a:solidFill>
                  <a:schemeClr val="bg1"/>
                </a:solidFill>
              </a:rPr>
              <a:t>Parents of boomers are living longer</a:t>
            </a:r>
          </a:p>
          <a:p>
            <a:pPr marL="342900" indent="-342900">
              <a:spcBef>
                <a:spcPts val="600"/>
              </a:spcBef>
              <a:buFont typeface="Arial" panose="020B0604020202020204" pitchFamily="34" charset="0"/>
              <a:buChar char="•"/>
            </a:pPr>
            <a:r>
              <a:rPr lang="en-US" sz="2200" b="1" dirty="0">
                <a:solidFill>
                  <a:schemeClr val="bg1"/>
                </a:solidFill>
              </a:rPr>
              <a:t>Average life expectancy of 65-year-old today is 85</a:t>
            </a:r>
          </a:p>
        </p:txBody>
      </p:sp>
      <p:cxnSp>
        <p:nvCxnSpPr>
          <p:cNvPr id="5" name="Straight Connector 4">
            <a:extLst>
              <a:ext uri="{FF2B5EF4-FFF2-40B4-BE49-F238E27FC236}">
                <a16:creationId xmlns:a16="http://schemas.microsoft.com/office/drawing/2014/main" id="{CD00A32E-D5B5-8665-3DBC-EE5E4BB0210F}"/>
              </a:ext>
            </a:extLst>
          </p:cNvPr>
          <p:cNvCxnSpPr>
            <a:cxnSpLocks/>
          </p:cNvCxnSpPr>
          <p:nvPr/>
        </p:nvCxnSpPr>
        <p:spPr>
          <a:xfrm>
            <a:off x="8920234" y="4415589"/>
            <a:ext cx="207568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435B52EE-D6BD-2A3A-C4B4-B3DCF6CCB7B8}"/>
              </a:ext>
            </a:extLst>
          </p:cNvPr>
          <p:cNvGrpSpPr/>
          <p:nvPr/>
        </p:nvGrpSpPr>
        <p:grpSpPr>
          <a:xfrm>
            <a:off x="8059824" y="3560729"/>
            <a:ext cx="4136367" cy="1416483"/>
            <a:chOff x="8059824" y="3560729"/>
            <a:chExt cx="4136367" cy="1416483"/>
          </a:xfrm>
        </p:grpSpPr>
        <p:sp>
          <p:nvSpPr>
            <p:cNvPr id="10" name="Rectangle: Top Corners Rounded 9">
              <a:extLst>
                <a:ext uri="{FF2B5EF4-FFF2-40B4-BE49-F238E27FC236}">
                  <a16:creationId xmlns:a16="http://schemas.microsoft.com/office/drawing/2014/main" id="{71589623-8CD8-3D23-F179-9231BC6A1D59}"/>
                </a:ext>
              </a:extLst>
            </p:cNvPr>
            <p:cNvSpPr/>
            <p:nvPr/>
          </p:nvSpPr>
          <p:spPr>
            <a:xfrm rot="16200000">
              <a:off x="9419766" y="2200787"/>
              <a:ext cx="1416483" cy="4136367"/>
            </a:xfrm>
            <a:prstGeom prst="round2Same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1E57308-EE7F-4270-17B4-E80D6D2FEFCD}"/>
                </a:ext>
              </a:extLst>
            </p:cNvPr>
            <p:cNvSpPr txBox="1"/>
            <p:nvPr/>
          </p:nvSpPr>
          <p:spPr>
            <a:xfrm>
              <a:off x="8274718" y="3691005"/>
              <a:ext cx="2721204" cy="1138773"/>
            </a:xfrm>
            <a:prstGeom prst="rect">
              <a:avLst/>
            </a:prstGeom>
            <a:noFill/>
          </p:spPr>
          <p:txBody>
            <a:bodyPr wrap="square">
              <a:spAutoFit/>
            </a:bodyPr>
            <a:lstStyle/>
            <a:p>
              <a:pPr>
                <a:spcAft>
                  <a:spcPts val="1200"/>
                </a:spcAft>
              </a:pPr>
              <a:r>
                <a:rPr lang="en-US" sz="2200" b="1" dirty="0">
                  <a:solidFill>
                    <a:schemeClr val="tx2"/>
                  </a:solidFill>
                </a:rPr>
                <a:t>Living at 65</a:t>
              </a:r>
              <a:r>
                <a:rPr lang="en-US" sz="2200" dirty="0">
                  <a:solidFill>
                    <a:schemeClr val="tx2"/>
                  </a:solidFill>
                </a:rPr>
                <a:t>*</a:t>
              </a:r>
            </a:p>
            <a:p>
              <a:r>
                <a:rPr lang="en-US" sz="1800" b="1" dirty="0">
                  <a:solidFill>
                    <a:schemeClr val="tx2"/>
                  </a:solidFill>
                </a:rPr>
                <a:t>33% </a:t>
              </a:r>
              <a:r>
                <a:rPr lang="en-US" sz="1800" dirty="0">
                  <a:solidFill>
                    <a:schemeClr val="tx2"/>
                  </a:solidFill>
                </a:rPr>
                <a:t>will live to 90</a:t>
              </a:r>
            </a:p>
            <a:p>
              <a:r>
                <a:rPr lang="en-US" sz="1800" b="1" dirty="0">
                  <a:solidFill>
                    <a:schemeClr val="tx2"/>
                  </a:solidFill>
                </a:rPr>
                <a:t>15% </a:t>
              </a:r>
              <a:r>
                <a:rPr lang="en-US" sz="1800" dirty="0">
                  <a:solidFill>
                    <a:schemeClr val="tx2"/>
                  </a:solidFill>
                </a:rPr>
                <a:t>will live to 95</a:t>
              </a:r>
            </a:p>
          </p:txBody>
        </p:sp>
        <p:cxnSp>
          <p:nvCxnSpPr>
            <p:cNvPr id="13" name="Straight Connector 12">
              <a:extLst>
                <a:ext uri="{FF2B5EF4-FFF2-40B4-BE49-F238E27FC236}">
                  <a16:creationId xmlns:a16="http://schemas.microsoft.com/office/drawing/2014/main" id="{88CA445E-36F7-1EBD-B62E-C16209DE91FC}"/>
                </a:ext>
              </a:extLst>
            </p:cNvPr>
            <p:cNvCxnSpPr/>
            <p:nvPr/>
          </p:nvCxnSpPr>
          <p:spPr>
            <a:xfrm>
              <a:off x="8373979" y="4131320"/>
              <a:ext cx="3822212" cy="0"/>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60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28E294-FC6C-8344-868F-6816EB0D3F2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2528E294-FC6C-8344-868F-6816EB0D3F2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1DBE2F-8611-B24A-8497-726C3DFD522A}"/>
              </a:ext>
            </a:extLst>
          </p:cNvPr>
          <p:cNvSpPr>
            <a:spLocks noGrp="1"/>
          </p:cNvSpPr>
          <p:nvPr>
            <p:ph type="title"/>
          </p:nvPr>
        </p:nvSpPr>
        <p:spPr/>
        <p:txBody>
          <a:bodyPr vert="horz"/>
          <a:lstStyle/>
          <a:p>
            <a:r>
              <a:rPr lang="en-US" dirty="0"/>
              <a:t>Not such a great system today</a:t>
            </a:r>
            <a:endParaRPr lang="en-US" dirty="0">
              <a:solidFill>
                <a:schemeClr val="accent3"/>
              </a:solidFill>
            </a:endParaRPr>
          </a:p>
        </p:txBody>
      </p:sp>
      <p:sp>
        <p:nvSpPr>
          <p:cNvPr id="3" name="Content Placeholder 2">
            <a:extLst>
              <a:ext uri="{FF2B5EF4-FFF2-40B4-BE49-F238E27FC236}">
                <a16:creationId xmlns:a16="http://schemas.microsoft.com/office/drawing/2014/main" id="{CE82EAC4-BD35-E544-888A-64EA7349EC5B}"/>
              </a:ext>
            </a:extLst>
          </p:cNvPr>
          <p:cNvSpPr>
            <a:spLocks noGrp="1"/>
          </p:cNvSpPr>
          <p:nvPr>
            <p:ph idx="1"/>
          </p:nvPr>
        </p:nvSpPr>
        <p:spPr>
          <a:xfrm>
            <a:off x="685800" y="1542985"/>
            <a:ext cx="10812061" cy="1296468"/>
          </a:xfrm>
        </p:spPr>
        <p:txBody>
          <a:bodyPr/>
          <a:lstStyle/>
          <a:p>
            <a:r>
              <a:rPr lang="en-US" dirty="0"/>
              <a:t>The number of workers per beneficiary is decreasing</a:t>
            </a:r>
          </a:p>
        </p:txBody>
      </p:sp>
      <p:sp>
        <p:nvSpPr>
          <p:cNvPr id="4" name="Text Placeholder 3">
            <a:extLst>
              <a:ext uri="{FF2B5EF4-FFF2-40B4-BE49-F238E27FC236}">
                <a16:creationId xmlns:a16="http://schemas.microsoft.com/office/drawing/2014/main" id="{9F0A097C-63FD-264E-BB62-02FF7D49BDC1}"/>
              </a:ext>
            </a:extLst>
          </p:cNvPr>
          <p:cNvSpPr>
            <a:spLocks noGrp="1"/>
          </p:cNvSpPr>
          <p:nvPr>
            <p:ph type="body" sz="quarter" idx="10"/>
          </p:nvPr>
        </p:nvSpPr>
        <p:spPr/>
        <p:txBody>
          <a:bodyPr/>
          <a:lstStyle/>
          <a:p>
            <a:r>
              <a:rPr lang="en-US" dirty="0"/>
              <a:t>Source: ssa.gov-2017 OASDI Trustees Report</a:t>
            </a:r>
          </a:p>
        </p:txBody>
      </p:sp>
      <p:sp>
        <p:nvSpPr>
          <p:cNvPr id="5" name="Rectangle 4">
            <a:extLst>
              <a:ext uri="{FF2B5EF4-FFF2-40B4-BE49-F238E27FC236}">
                <a16:creationId xmlns:a16="http://schemas.microsoft.com/office/drawing/2014/main" id="{4F4094A3-C6A8-0581-438A-0E2973A2271D}"/>
              </a:ext>
            </a:extLst>
          </p:cNvPr>
          <p:cNvSpPr/>
          <p:nvPr/>
        </p:nvSpPr>
        <p:spPr>
          <a:xfrm>
            <a:off x="685800" y="2129592"/>
            <a:ext cx="3200400" cy="3453055"/>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1F3FCF9-0189-9538-9BA1-4CC237B6E664}"/>
              </a:ext>
            </a:extLst>
          </p:cNvPr>
          <p:cNvSpPr/>
          <p:nvPr/>
        </p:nvSpPr>
        <p:spPr>
          <a:xfrm>
            <a:off x="4495801" y="2129592"/>
            <a:ext cx="3200400" cy="3453055"/>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F9266FC-49A0-CE8F-2BA6-BD15EA30ED52}"/>
              </a:ext>
            </a:extLst>
          </p:cNvPr>
          <p:cNvSpPr/>
          <p:nvPr/>
        </p:nvSpPr>
        <p:spPr>
          <a:xfrm>
            <a:off x="8305802" y="2129592"/>
            <a:ext cx="3200400" cy="3453055"/>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3568C61-0BCA-F592-ABAD-D937D73F7C7A}"/>
              </a:ext>
            </a:extLst>
          </p:cNvPr>
          <p:cNvSpPr txBox="1"/>
          <p:nvPr/>
        </p:nvSpPr>
        <p:spPr>
          <a:xfrm>
            <a:off x="1578143" y="4779484"/>
            <a:ext cx="1415714" cy="461665"/>
          </a:xfrm>
          <a:prstGeom prst="rect">
            <a:avLst/>
          </a:prstGeom>
          <a:noFill/>
        </p:spPr>
        <p:txBody>
          <a:bodyPr wrap="square" rtlCol="0">
            <a:spAutoFit/>
          </a:bodyPr>
          <a:lstStyle/>
          <a:p>
            <a:pPr algn="ctr"/>
            <a:r>
              <a:rPr lang="en-US" sz="2400" b="1" dirty="0">
                <a:solidFill>
                  <a:schemeClr val="tx2"/>
                </a:solidFill>
              </a:rPr>
              <a:t>1960</a:t>
            </a:r>
          </a:p>
        </p:txBody>
      </p:sp>
      <p:sp>
        <p:nvSpPr>
          <p:cNvPr id="14" name="TextBox 13">
            <a:extLst>
              <a:ext uri="{FF2B5EF4-FFF2-40B4-BE49-F238E27FC236}">
                <a16:creationId xmlns:a16="http://schemas.microsoft.com/office/drawing/2014/main" id="{4AD49FB4-B3CD-E10D-719E-61B1EBA0A027}"/>
              </a:ext>
            </a:extLst>
          </p:cNvPr>
          <p:cNvSpPr txBox="1"/>
          <p:nvPr/>
        </p:nvSpPr>
        <p:spPr>
          <a:xfrm>
            <a:off x="5383973" y="4779484"/>
            <a:ext cx="1415714" cy="461665"/>
          </a:xfrm>
          <a:prstGeom prst="rect">
            <a:avLst/>
          </a:prstGeom>
          <a:noFill/>
        </p:spPr>
        <p:txBody>
          <a:bodyPr wrap="square" rtlCol="0">
            <a:spAutoFit/>
          </a:bodyPr>
          <a:lstStyle/>
          <a:p>
            <a:pPr algn="ctr"/>
            <a:r>
              <a:rPr lang="en-US" sz="2400" b="1" dirty="0">
                <a:solidFill>
                  <a:schemeClr val="tx2"/>
                </a:solidFill>
              </a:rPr>
              <a:t>2012</a:t>
            </a:r>
          </a:p>
        </p:txBody>
      </p:sp>
      <p:sp>
        <p:nvSpPr>
          <p:cNvPr id="15" name="TextBox 14">
            <a:extLst>
              <a:ext uri="{FF2B5EF4-FFF2-40B4-BE49-F238E27FC236}">
                <a16:creationId xmlns:a16="http://schemas.microsoft.com/office/drawing/2014/main" id="{F1E504EC-32AD-AE16-FAB4-97927E970918}"/>
              </a:ext>
            </a:extLst>
          </p:cNvPr>
          <p:cNvSpPr txBox="1"/>
          <p:nvPr/>
        </p:nvSpPr>
        <p:spPr>
          <a:xfrm>
            <a:off x="9198145" y="4779484"/>
            <a:ext cx="1415714" cy="461665"/>
          </a:xfrm>
          <a:prstGeom prst="rect">
            <a:avLst/>
          </a:prstGeom>
          <a:noFill/>
        </p:spPr>
        <p:txBody>
          <a:bodyPr wrap="square" rtlCol="0">
            <a:spAutoFit/>
          </a:bodyPr>
          <a:lstStyle/>
          <a:p>
            <a:pPr algn="ctr"/>
            <a:r>
              <a:rPr lang="en-US" sz="2400" b="1" dirty="0">
                <a:solidFill>
                  <a:schemeClr val="tx2"/>
                </a:solidFill>
              </a:rPr>
              <a:t>2034</a:t>
            </a:r>
          </a:p>
        </p:txBody>
      </p:sp>
      <p:sp>
        <p:nvSpPr>
          <p:cNvPr id="16" name="TextBox 15">
            <a:extLst>
              <a:ext uri="{FF2B5EF4-FFF2-40B4-BE49-F238E27FC236}">
                <a16:creationId xmlns:a16="http://schemas.microsoft.com/office/drawing/2014/main" id="{6ECDF375-A383-3496-5E01-F85203D1E9EC}"/>
              </a:ext>
            </a:extLst>
          </p:cNvPr>
          <p:cNvSpPr txBox="1"/>
          <p:nvPr/>
        </p:nvSpPr>
        <p:spPr>
          <a:xfrm>
            <a:off x="798095" y="3470787"/>
            <a:ext cx="3088105" cy="738664"/>
          </a:xfrm>
          <a:prstGeom prst="rect">
            <a:avLst/>
          </a:prstGeom>
          <a:noFill/>
        </p:spPr>
        <p:txBody>
          <a:bodyPr wrap="square" rtlCol="0">
            <a:spAutoFit/>
          </a:bodyPr>
          <a:lstStyle/>
          <a:p>
            <a:r>
              <a:rPr lang="en-US" sz="1400" b="1" dirty="0">
                <a:solidFill>
                  <a:schemeClr val="tx2"/>
                </a:solidFill>
              </a:rPr>
              <a:t>Number of workers</a:t>
            </a:r>
          </a:p>
          <a:p>
            <a:r>
              <a:rPr lang="en-US" sz="1400" b="1" dirty="0">
                <a:solidFill>
                  <a:schemeClr val="tx2"/>
                </a:solidFill>
              </a:rPr>
              <a:t>vs</a:t>
            </a:r>
          </a:p>
          <a:p>
            <a:r>
              <a:rPr lang="en-US" sz="1400" b="1" dirty="0">
                <a:solidFill>
                  <a:schemeClr val="tx2"/>
                </a:solidFill>
              </a:rPr>
              <a:t>beneficiary</a:t>
            </a:r>
          </a:p>
        </p:txBody>
      </p:sp>
      <p:cxnSp>
        <p:nvCxnSpPr>
          <p:cNvPr id="18" name="Straight Connector 17">
            <a:extLst>
              <a:ext uri="{FF2B5EF4-FFF2-40B4-BE49-F238E27FC236}">
                <a16:creationId xmlns:a16="http://schemas.microsoft.com/office/drawing/2014/main" id="{F90876C3-C0C5-24B2-4E92-219557C7C16F}"/>
              </a:ext>
            </a:extLst>
          </p:cNvPr>
          <p:cNvCxnSpPr>
            <a:cxnSpLocks/>
          </p:cNvCxnSpPr>
          <p:nvPr/>
        </p:nvCxnSpPr>
        <p:spPr>
          <a:xfrm>
            <a:off x="1203158" y="3856119"/>
            <a:ext cx="10058400" cy="0"/>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pic>
        <p:nvPicPr>
          <p:cNvPr id="20" name="Graphic 19">
            <a:extLst>
              <a:ext uri="{FF2B5EF4-FFF2-40B4-BE49-F238E27FC236}">
                <a16:creationId xmlns:a16="http://schemas.microsoft.com/office/drawing/2014/main" id="{AB56B1CC-68A3-4F0E-57E6-C2A5CA34A7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6331" y="4045645"/>
            <a:ext cx="319338" cy="747387"/>
          </a:xfrm>
          <a:prstGeom prst="rect">
            <a:avLst/>
          </a:prstGeom>
        </p:spPr>
      </p:pic>
      <p:pic>
        <p:nvPicPr>
          <p:cNvPr id="21" name="Graphic 20">
            <a:extLst>
              <a:ext uri="{FF2B5EF4-FFF2-40B4-BE49-F238E27FC236}">
                <a16:creationId xmlns:a16="http://schemas.microsoft.com/office/drawing/2014/main" id="{23B8792C-189D-2077-8658-94642C0836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2161" y="4045645"/>
            <a:ext cx="319338" cy="747387"/>
          </a:xfrm>
          <a:prstGeom prst="rect">
            <a:avLst/>
          </a:prstGeom>
        </p:spPr>
      </p:pic>
      <p:pic>
        <p:nvPicPr>
          <p:cNvPr id="22" name="Graphic 21">
            <a:extLst>
              <a:ext uri="{FF2B5EF4-FFF2-40B4-BE49-F238E27FC236}">
                <a16:creationId xmlns:a16="http://schemas.microsoft.com/office/drawing/2014/main" id="{1ED27487-CB41-CAAD-E8CD-EB6AF9920D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46331" y="4045645"/>
            <a:ext cx="319338" cy="747387"/>
          </a:xfrm>
          <a:prstGeom prst="rect">
            <a:avLst/>
          </a:prstGeom>
        </p:spPr>
      </p:pic>
      <p:sp>
        <p:nvSpPr>
          <p:cNvPr id="43" name="Right Triangle 42">
            <a:extLst>
              <a:ext uri="{FF2B5EF4-FFF2-40B4-BE49-F238E27FC236}">
                <a16:creationId xmlns:a16="http://schemas.microsoft.com/office/drawing/2014/main" id="{F1A119F5-39EA-DB63-C138-F214E22B52ED}"/>
              </a:ext>
            </a:extLst>
          </p:cNvPr>
          <p:cNvSpPr/>
          <p:nvPr/>
        </p:nvSpPr>
        <p:spPr>
          <a:xfrm>
            <a:off x="1018673" y="2335970"/>
            <a:ext cx="10146314" cy="1037048"/>
          </a:xfrm>
          <a:prstGeom prst="rtTriangle">
            <a:avLst/>
          </a:prstGeom>
          <a:gradFill>
            <a:gsLst>
              <a:gs pos="0">
                <a:schemeClr val="accent4"/>
              </a:gs>
              <a:gs pos="74000">
                <a:schemeClr val="accent4">
                  <a:lumMod val="40000"/>
                  <a:lumOff val="6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8C4E729F-61C0-774D-B28E-73BCB98132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5162" y="2803442"/>
            <a:ext cx="243364" cy="569576"/>
          </a:xfrm>
          <a:prstGeom prst="rect">
            <a:avLst/>
          </a:prstGeom>
        </p:spPr>
      </p:pic>
      <p:pic>
        <p:nvPicPr>
          <p:cNvPr id="24" name="Graphic 23">
            <a:extLst>
              <a:ext uri="{FF2B5EF4-FFF2-40B4-BE49-F238E27FC236}">
                <a16:creationId xmlns:a16="http://schemas.microsoft.com/office/drawing/2014/main" id="{484135C8-2D35-A50A-4239-BCA46164A1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9740" y="2803442"/>
            <a:ext cx="243364" cy="569576"/>
          </a:xfrm>
          <a:prstGeom prst="rect">
            <a:avLst/>
          </a:prstGeom>
        </p:spPr>
      </p:pic>
      <p:pic>
        <p:nvPicPr>
          <p:cNvPr id="25" name="Graphic 24">
            <a:extLst>
              <a:ext uri="{FF2B5EF4-FFF2-40B4-BE49-F238E27FC236}">
                <a16:creationId xmlns:a16="http://schemas.microsoft.com/office/drawing/2014/main" id="{AAABA983-5EB7-038B-14AF-FC033B4426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64318" y="2803442"/>
            <a:ext cx="243364" cy="569576"/>
          </a:xfrm>
          <a:prstGeom prst="rect">
            <a:avLst/>
          </a:prstGeom>
        </p:spPr>
      </p:pic>
      <p:pic>
        <p:nvPicPr>
          <p:cNvPr id="26" name="Graphic 25">
            <a:extLst>
              <a:ext uri="{FF2B5EF4-FFF2-40B4-BE49-F238E27FC236}">
                <a16:creationId xmlns:a16="http://schemas.microsoft.com/office/drawing/2014/main" id="{D7974D8A-A11E-9E3F-488E-61768A21AC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8896" y="2803442"/>
            <a:ext cx="243364" cy="569576"/>
          </a:xfrm>
          <a:prstGeom prst="rect">
            <a:avLst/>
          </a:prstGeom>
        </p:spPr>
      </p:pic>
      <p:pic>
        <p:nvPicPr>
          <p:cNvPr id="27" name="Graphic 26">
            <a:extLst>
              <a:ext uri="{FF2B5EF4-FFF2-40B4-BE49-F238E27FC236}">
                <a16:creationId xmlns:a16="http://schemas.microsoft.com/office/drawing/2014/main" id="{8A28B9A5-ACB6-854E-DE6E-EADD59ADF0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53474" y="2803442"/>
            <a:ext cx="243364" cy="569576"/>
          </a:xfrm>
          <a:prstGeom prst="rect">
            <a:avLst/>
          </a:prstGeom>
        </p:spPr>
      </p:pic>
      <p:pic>
        <p:nvPicPr>
          <p:cNvPr id="30" name="Graphic 29">
            <a:extLst>
              <a:ext uri="{FF2B5EF4-FFF2-40B4-BE49-F238E27FC236}">
                <a16:creationId xmlns:a16="http://schemas.microsoft.com/office/drawing/2014/main" id="{D5606AE9-DDE8-6D19-DEBE-D24FF1851A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5570" y="2803442"/>
            <a:ext cx="243364" cy="569576"/>
          </a:xfrm>
          <a:prstGeom prst="rect">
            <a:avLst/>
          </a:prstGeom>
        </p:spPr>
      </p:pic>
      <p:pic>
        <p:nvPicPr>
          <p:cNvPr id="31" name="Graphic 30">
            <a:extLst>
              <a:ext uri="{FF2B5EF4-FFF2-40B4-BE49-F238E27FC236}">
                <a16:creationId xmlns:a16="http://schemas.microsoft.com/office/drawing/2014/main" id="{A8FD0EA4-8203-BD30-E907-77EAD57EE0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70148" y="2803442"/>
            <a:ext cx="243364" cy="569576"/>
          </a:xfrm>
          <a:prstGeom prst="rect">
            <a:avLst/>
          </a:prstGeom>
        </p:spPr>
      </p:pic>
      <p:pic>
        <p:nvPicPr>
          <p:cNvPr id="32" name="Graphic 31">
            <a:extLst>
              <a:ext uri="{FF2B5EF4-FFF2-40B4-BE49-F238E27FC236}">
                <a16:creationId xmlns:a16="http://schemas.microsoft.com/office/drawing/2014/main" id="{675D91B1-3A21-2CD1-7CBF-08294348FB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4726" y="2803442"/>
            <a:ext cx="243364" cy="569576"/>
          </a:xfrm>
          <a:prstGeom prst="rect">
            <a:avLst/>
          </a:prstGeom>
        </p:spPr>
      </p:pic>
      <p:pic>
        <p:nvPicPr>
          <p:cNvPr id="38" name="Graphic 37">
            <a:extLst>
              <a:ext uri="{FF2B5EF4-FFF2-40B4-BE49-F238E27FC236}">
                <a16:creationId xmlns:a16="http://schemas.microsoft.com/office/drawing/2014/main" id="{CCB5DA74-0350-45A7-0115-A353681E6C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12029" y="2803442"/>
            <a:ext cx="243364" cy="569576"/>
          </a:xfrm>
          <a:prstGeom prst="rect">
            <a:avLst/>
          </a:prstGeom>
        </p:spPr>
      </p:pic>
      <p:pic>
        <p:nvPicPr>
          <p:cNvPr id="39" name="Graphic 38">
            <a:extLst>
              <a:ext uri="{FF2B5EF4-FFF2-40B4-BE49-F238E27FC236}">
                <a16:creationId xmlns:a16="http://schemas.microsoft.com/office/drawing/2014/main" id="{D1FA4C30-DD10-05FB-61F8-4340169A15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6607" y="2803442"/>
            <a:ext cx="243364" cy="569576"/>
          </a:xfrm>
          <a:prstGeom prst="rect">
            <a:avLst/>
          </a:prstGeom>
        </p:spPr>
      </p:pic>
    </p:spTree>
    <p:extLst>
      <p:ext uri="{BB962C8B-B14F-4D97-AF65-F5344CB8AC3E}">
        <p14:creationId xmlns:p14="http://schemas.microsoft.com/office/powerpoint/2010/main" val="6763214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rotective">
  <a:themeElements>
    <a:clrScheme name="Protective">
      <a:dk1>
        <a:srgbClr val="000000"/>
      </a:dk1>
      <a:lt1>
        <a:srgbClr val="FFFFFF"/>
      </a:lt1>
      <a:dk2>
        <a:srgbClr val="4C12A1"/>
      </a:dk2>
      <a:lt2>
        <a:srgbClr val="B2B2B2"/>
      </a:lt2>
      <a:accent1>
        <a:srgbClr val="4C12A1"/>
      </a:accent1>
      <a:accent2>
        <a:srgbClr val="50C3FF"/>
      </a:accent2>
      <a:accent3>
        <a:srgbClr val="7D55C7"/>
      </a:accent3>
      <a:accent4>
        <a:srgbClr val="FFAD00"/>
      </a:accent4>
      <a:accent5>
        <a:srgbClr val="DA281C"/>
      </a:accent5>
      <a:accent6>
        <a:srgbClr val="B2B2B2"/>
      </a:accent6>
      <a:hlink>
        <a:srgbClr val="4C12A1"/>
      </a:hlink>
      <a:folHlink>
        <a:srgbClr val="7D55C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9" id="{1F8EA845-C80A-C748-A4AC-DF430843374C}" vid="{5BAAC3EE-8736-4A4C-9615-A53CEDD6C85C}"/>
    </a:ext>
  </a:extLst>
</a:theme>
</file>

<file path=ppt/theme/theme2.xml><?xml version="1.0" encoding="utf-8"?>
<a:theme xmlns:a="http://schemas.openxmlformats.org/drawingml/2006/main" name="1_Protective">
  <a:themeElements>
    <a:clrScheme name="Protective">
      <a:dk1>
        <a:srgbClr val="000000"/>
      </a:dk1>
      <a:lt1>
        <a:srgbClr val="FFFFFF"/>
      </a:lt1>
      <a:dk2>
        <a:srgbClr val="4C12A1"/>
      </a:dk2>
      <a:lt2>
        <a:srgbClr val="B2B2B2"/>
      </a:lt2>
      <a:accent1>
        <a:srgbClr val="4C12A1"/>
      </a:accent1>
      <a:accent2>
        <a:srgbClr val="50C3FF"/>
      </a:accent2>
      <a:accent3>
        <a:srgbClr val="7D55C7"/>
      </a:accent3>
      <a:accent4>
        <a:srgbClr val="FFAD00"/>
      </a:accent4>
      <a:accent5>
        <a:srgbClr val="DA281C"/>
      </a:accent5>
      <a:accent6>
        <a:srgbClr val="B2B2B2"/>
      </a:accent6>
      <a:hlink>
        <a:srgbClr val="4C12A1"/>
      </a:hlink>
      <a:folHlink>
        <a:srgbClr val="7D55C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9" id="{1F8EA845-C80A-C748-A4AC-DF430843374C}" vid="{5BAAC3EE-8736-4A4C-9615-A53CEDD6C85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Protective</Template>
  <TotalTime>3644</TotalTime>
  <Words>5479</Words>
  <Application>Microsoft Office PowerPoint</Application>
  <PresentationFormat>Widescreen</PresentationFormat>
  <Paragraphs>416</Paragraphs>
  <Slides>31</Slides>
  <Notes>31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1" baseType="lpstr">
      <vt:lpstr>Arial</vt:lpstr>
      <vt:lpstr>Arial Narrow</vt:lpstr>
      <vt:lpstr>Calibri</vt:lpstr>
      <vt:lpstr>ProximaNova-Regular</vt:lpstr>
      <vt:lpstr>System Font Regular</vt:lpstr>
      <vt:lpstr>Wingdings</vt:lpstr>
      <vt:lpstr>Wingdings 2</vt:lpstr>
      <vt:lpstr>Protective</vt:lpstr>
      <vt:lpstr>1_Protective</vt:lpstr>
      <vt:lpstr>think-cell Slide</vt:lpstr>
      <vt:lpstr>Understanding Social Security</vt:lpstr>
      <vt:lpstr>Why is Social Security important?</vt:lpstr>
      <vt:lpstr>Why is Social Security important?</vt:lpstr>
      <vt:lpstr>Why is Social Security important?</vt:lpstr>
      <vt:lpstr>The challenge</vt:lpstr>
      <vt:lpstr>Income transfer between generations</vt:lpstr>
      <vt:lpstr>A great system in 1937…</vt:lpstr>
      <vt:lpstr>…but not as good of a system today</vt:lpstr>
      <vt:lpstr>Not such a great system today</vt:lpstr>
      <vt:lpstr>So when will it be bankrupt?</vt:lpstr>
      <vt:lpstr>How to help clients prepare for retirement</vt:lpstr>
      <vt:lpstr>The Social Security statement</vt:lpstr>
      <vt:lpstr>Determining your benefits</vt:lpstr>
      <vt:lpstr>Full retirement age</vt:lpstr>
      <vt:lpstr>Age and benefits</vt:lpstr>
      <vt:lpstr>Sooner or later?</vt:lpstr>
      <vt:lpstr>What’s the right decision?</vt:lpstr>
      <vt:lpstr>Who else qualifies for benefits</vt:lpstr>
      <vt:lpstr>What about survivor benefits?</vt:lpstr>
      <vt:lpstr>Working while receiving benefits</vt:lpstr>
      <vt:lpstr>Working while receiving benefits</vt:lpstr>
      <vt:lpstr>Social Security &amp; taxes</vt:lpstr>
      <vt:lpstr>Important information</vt:lpstr>
      <vt:lpstr>How much is taxable?</vt:lpstr>
      <vt:lpstr>How much is taxable?</vt:lpstr>
      <vt:lpstr>Attention government employees</vt:lpstr>
      <vt:lpstr>Windfall elimination provision</vt:lpstr>
      <vt:lpstr>Government pension offset</vt:lpstr>
      <vt:lpstr>Important  information</vt:lpstr>
      <vt:lpstr>Answers to your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set in Calibri Bold at 48pt</dc:title>
  <dc:creator>Jeffrey Staley</dc:creator>
  <cp:lastModifiedBy>Tomlinson, Pam</cp:lastModifiedBy>
  <cp:revision>75</cp:revision>
  <cp:lastPrinted>2023-05-25T15:55:14Z</cp:lastPrinted>
  <dcterms:created xsi:type="dcterms:W3CDTF">2021-05-21T18:30:10Z</dcterms:created>
  <dcterms:modified xsi:type="dcterms:W3CDTF">2023-11-29T20:04:45Z</dcterms:modified>
</cp:coreProperties>
</file>