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heme/theme2.xml" ContentType="application/vnd.openxmlformats-officedocument.theme+xml"/>
  <Override PartName="/ppt/tags/tag18.xml" ContentType="application/vnd.openxmlformats-officedocument.presentationml.tags+xml"/>
  <Override PartName="/ppt/notesSlides/notesSlide1.xml" ContentType="application/vnd.openxmlformats-officedocument.presentationml.notesSlide+xml"/>
  <Override PartName="/ppt/tags/tag19.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20.xml" ContentType="application/vnd.openxmlformats-officedocument.presentationml.tags+xml"/>
  <Override PartName="/ppt/notesSlides/notesSlide5.xml" ContentType="application/vnd.openxmlformats-officedocument.presentationml.notesSlide+xml"/>
  <Override PartName="/ppt/tags/tag21.xml" ContentType="application/vnd.openxmlformats-officedocument.presentationml.tags+xml"/>
  <Override PartName="/ppt/notesSlides/notesSlide6.xml" ContentType="application/vnd.openxmlformats-officedocument.presentationml.notesSlide+xml"/>
  <Override PartName="/ppt/tags/tag22.xml" ContentType="application/vnd.openxmlformats-officedocument.presentationml.tags+xml"/>
  <Override PartName="/ppt/notesSlides/notesSlide7.xml" ContentType="application/vnd.openxmlformats-officedocument.presentationml.notesSlide+xml"/>
  <Override PartName="/ppt/tags/tag23.xml" ContentType="application/vnd.openxmlformats-officedocument.presentationml.tags+xml"/>
  <Override PartName="/ppt/notesSlides/notesSlide8.xml" ContentType="application/vnd.openxmlformats-officedocument.presentationml.notesSlide+xml"/>
  <Override PartName="/ppt/tags/tag24.xml" ContentType="application/vnd.openxmlformats-officedocument.presentationml.tags+xml"/>
  <Override PartName="/ppt/notesSlides/notesSlide9.xml" ContentType="application/vnd.openxmlformats-officedocument.presentationml.notesSlide+xml"/>
  <Override PartName="/ppt/tags/tag25.xml" ContentType="application/vnd.openxmlformats-officedocument.presentationml.tags+xml"/>
  <Override PartName="/ppt/notesSlides/notesSlide10.xml" ContentType="application/vnd.openxmlformats-officedocument.presentationml.notesSlide+xml"/>
  <Override PartName="/ppt/tags/tag26.xml" ContentType="application/vnd.openxmlformats-officedocument.presentationml.tags+xml"/>
  <Override PartName="/ppt/notesSlides/notesSlide11.xml" ContentType="application/vnd.openxmlformats-officedocument.presentationml.notesSlide+xml"/>
  <Override PartName="/ppt/tags/tag27.xml" ContentType="application/vnd.openxmlformats-officedocument.presentationml.tags+xml"/>
  <Override PartName="/ppt/notesSlides/notesSlide12.xml" ContentType="application/vnd.openxmlformats-officedocument.presentationml.notesSlide+xml"/>
  <Override PartName="/ppt/tags/tag28.xml" ContentType="application/vnd.openxmlformats-officedocument.presentationml.tags+xml"/>
  <Override PartName="/ppt/notesSlides/notesSlide13.xml" ContentType="application/vnd.openxmlformats-officedocument.presentationml.notesSlide+xml"/>
  <Override PartName="/ppt/tags/tag29.xml" ContentType="application/vnd.openxmlformats-officedocument.presentationml.tags+xml"/>
  <Override PartName="/ppt/notesSlides/notesSlide14.xml" ContentType="application/vnd.openxmlformats-officedocument.presentationml.notesSlide+xml"/>
  <Override PartName="/ppt/tags/tag30.xml" ContentType="application/vnd.openxmlformats-officedocument.presentationml.tags+xml"/>
  <Override PartName="/ppt/notesSlides/notesSlide15.xml" ContentType="application/vnd.openxmlformats-officedocument.presentationml.notesSlide+xml"/>
  <Override PartName="/ppt/tags/tag31.xml" ContentType="application/vnd.openxmlformats-officedocument.presentationml.tags+xml"/>
  <Override PartName="/ppt/notesSlides/notesSlide16.xml" ContentType="application/vnd.openxmlformats-officedocument.presentationml.notesSlide+xml"/>
  <Override PartName="/ppt/tags/tag32.xml" ContentType="application/vnd.openxmlformats-officedocument.presentationml.tags+xml"/>
  <Override PartName="/ppt/notesSlides/notesSlide17.xml" ContentType="application/vnd.openxmlformats-officedocument.presentationml.notesSlide+xml"/>
  <Override PartName="/ppt/tags/tag33.xml" ContentType="application/vnd.openxmlformats-officedocument.presentationml.tags+xml"/>
  <Override PartName="/ppt/notesSlides/notesSlide18.xml" ContentType="application/vnd.openxmlformats-officedocument.presentationml.notesSlide+xml"/>
  <Override PartName="/ppt/tags/tag34.xml" ContentType="application/vnd.openxmlformats-officedocument.presentationml.tags+xml"/>
  <Override PartName="/ppt/notesSlides/notesSlide19.xml" ContentType="application/vnd.openxmlformats-officedocument.presentationml.notesSlide+xml"/>
  <Override PartName="/ppt/tags/tag35.xml" ContentType="application/vnd.openxmlformats-officedocument.presentationml.tags+xml"/>
  <Override PartName="/ppt/notesSlides/notesSlide20.xml" ContentType="application/vnd.openxmlformats-officedocument.presentationml.notesSlide+xml"/>
  <Override PartName="/ppt/tags/tag36.xml" ContentType="application/vnd.openxmlformats-officedocument.presentationml.tags+xml"/>
  <Override PartName="/ppt/notesSlides/notesSlide21.xml" ContentType="application/vnd.openxmlformats-officedocument.presentationml.notesSlide+xml"/>
  <Override PartName="/ppt/media/image22.jpg" ContentType="image/jpg"/>
  <Override PartName="/ppt/tags/tag37.xml" ContentType="application/vnd.openxmlformats-officedocument.presentationml.tags+xml"/>
  <Override PartName="/ppt/notesSlides/notesSlide22.xml" ContentType="application/vnd.openxmlformats-officedocument.presentationml.notesSlide+xml"/>
  <Override PartName="/ppt/tags/tag38.xml" ContentType="application/vnd.openxmlformats-officedocument.presentationml.tags+xml"/>
  <Override PartName="/ppt/notesSlides/notesSlide23.xml" ContentType="application/vnd.openxmlformats-officedocument.presentationml.notesSlide+xml"/>
  <Override PartName="/ppt/tags/tag39.xml" ContentType="application/vnd.openxmlformats-officedocument.presentationml.tags+xml"/>
  <Override PartName="/ppt/notesSlides/notesSlide24.xml" ContentType="application/vnd.openxmlformats-officedocument.presentationml.notesSlide+xml"/>
  <Override PartName="/ppt/tags/tag40.xml" ContentType="application/vnd.openxmlformats-officedocument.presentationml.tag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ags/tag41.xml" ContentType="application/vnd.openxmlformats-officedocument.presentationml.tags+xml"/>
  <Override PartName="/ppt/notesSlides/notesSlide27.xml" ContentType="application/vnd.openxmlformats-officedocument.presentationml.notesSlide+xml"/>
  <Override PartName="/ppt/tags/tag42.xml" ContentType="application/vnd.openxmlformats-officedocument.presentationml.tag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7" r:id="rId1"/>
  </p:sldMasterIdLst>
  <p:notesMasterIdLst>
    <p:notesMasterId r:id="rId33"/>
  </p:notesMasterIdLst>
  <p:sldIdLst>
    <p:sldId id="1657" r:id="rId2"/>
    <p:sldId id="1681" r:id="rId3"/>
    <p:sldId id="1660" r:id="rId4"/>
    <p:sldId id="1661" r:id="rId5"/>
    <p:sldId id="393" r:id="rId6"/>
    <p:sldId id="1662" r:id="rId7"/>
    <p:sldId id="1663" r:id="rId8"/>
    <p:sldId id="1664" r:id="rId9"/>
    <p:sldId id="1678" r:id="rId10"/>
    <p:sldId id="1665" r:id="rId11"/>
    <p:sldId id="1689" r:id="rId12"/>
    <p:sldId id="1666" r:id="rId13"/>
    <p:sldId id="1667" r:id="rId14"/>
    <p:sldId id="1668" r:id="rId15"/>
    <p:sldId id="1669" r:id="rId16"/>
    <p:sldId id="1686" r:id="rId17"/>
    <p:sldId id="1674" r:id="rId18"/>
    <p:sldId id="1675" r:id="rId19"/>
    <p:sldId id="1676" r:id="rId20"/>
    <p:sldId id="1687" r:id="rId21"/>
    <p:sldId id="1677" r:id="rId22"/>
    <p:sldId id="1688" r:id="rId23"/>
    <p:sldId id="1679" r:id="rId24"/>
    <p:sldId id="1683" r:id="rId25"/>
    <p:sldId id="1680" r:id="rId26"/>
    <p:sldId id="1684" r:id="rId27"/>
    <p:sldId id="1685" r:id="rId28"/>
    <p:sldId id="1682" r:id="rId29"/>
    <p:sldId id="1656" r:id="rId30"/>
    <p:sldId id="1618" r:id="rId31"/>
    <p:sldId id="1658" r:id="rId3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C12A1"/>
    <a:srgbClr val="50C3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257" autoAdjust="0"/>
    <p:restoredTop sz="69364" autoAdjust="0"/>
  </p:normalViewPr>
  <p:slideViewPr>
    <p:cSldViewPr snapToGrid="0" snapToObjects="1">
      <p:cViewPr varScale="1">
        <p:scale>
          <a:sx n="109" d="100"/>
          <a:sy n="109" d="100"/>
        </p:scale>
        <p:origin x="972" y="102"/>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notesViewPr>
    <p:cSldViewPr snapToGrid="0" snapToObjects="1">
      <p:cViewPr varScale="1">
        <p:scale>
          <a:sx n="109" d="100"/>
          <a:sy n="109" d="100"/>
        </p:scale>
        <p:origin x="2904" y="11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C0C2A04-30E4-0C41-8D4F-CDEEF4B07F2F}" type="datetimeFigureOut">
              <a:rPr lang="en-US" smtClean="0"/>
              <a:t>10/20/2022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3ABAD83-7439-DE4D-BC2B-3CFEE6A73A8F}" type="slidenum">
              <a:rPr lang="en-US" smtClean="0"/>
              <a:t>‹#›</a:t>
            </a:fld>
            <a:endParaRPr lang="en-US"/>
          </a:p>
        </p:txBody>
      </p:sp>
    </p:spTree>
    <p:extLst>
      <p:ext uri="{BB962C8B-B14F-4D97-AF65-F5344CB8AC3E}">
        <p14:creationId xmlns:p14="http://schemas.microsoft.com/office/powerpoint/2010/main" val="41372928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914400"/>
            <a:ext cx="5486400" cy="3086100"/>
          </a:xfrm>
        </p:spPr>
      </p:sp>
      <p:sp>
        <p:nvSpPr>
          <p:cNvPr id="3" name="Notes Placeholder 2"/>
          <p:cNvSpPr>
            <a:spLocks noGrp="1"/>
          </p:cNvSpPr>
          <p:nvPr>
            <p:ph type="body" idx="1"/>
          </p:nvPr>
        </p:nvSpPr>
        <p:spPr/>
        <p:txBody>
          <a:bodyPr/>
          <a:lstStyle/>
          <a:p>
            <a:r>
              <a:rPr lang="en-US" dirty="0"/>
              <a:t>&lt;&lt;INTRODUCTION and OPENING REMARKS&gt;&gt; </a:t>
            </a:r>
          </a:p>
          <a:p>
            <a:endParaRPr lang="en-US" dirty="0"/>
          </a:p>
        </p:txBody>
      </p:sp>
      <p:sp>
        <p:nvSpPr>
          <p:cNvPr id="4" name="Slide Number Placeholder 3"/>
          <p:cNvSpPr>
            <a:spLocks noGrp="1"/>
          </p:cNvSpPr>
          <p:nvPr>
            <p:ph type="sldNum" sz="quarter" idx="5"/>
          </p:nvPr>
        </p:nvSpPr>
        <p:spPr/>
        <p:txBody>
          <a:bodyPr/>
          <a:lstStyle/>
          <a:p>
            <a:fld id="{DAA6B9F4-DAEA-4315-8C62-17698F01C88E}" type="slidenum">
              <a:rPr lang="en-US" smtClean="0"/>
              <a:t>1</a:t>
            </a:fld>
            <a:endParaRPr lang="en-US" dirty="0"/>
          </a:p>
        </p:txBody>
      </p:sp>
    </p:spTree>
    <p:extLst>
      <p:ext uri="{BB962C8B-B14F-4D97-AF65-F5344CB8AC3E}">
        <p14:creationId xmlns:p14="http://schemas.microsoft.com/office/powerpoint/2010/main" val="18838386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9144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Calibri" panose="020F0502020204030204" pitchFamily="34" charset="0"/>
                <a:ea typeface="Calibri" panose="020F0502020204030204" pitchFamily="34" charset="0"/>
                <a:cs typeface="Times New Roman" panose="02020603050405020304" pitchFamily="18" charset="0"/>
              </a:rPr>
              <a:t>[read from slide]</a:t>
            </a:r>
          </a:p>
        </p:txBody>
      </p:sp>
      <p:sp>
        <p:nvSpPr>
          <p:cNvPr id="4" name="Slide Number Placeholder 3"/>
          <p:cNvSpPr>
            <a:spLocks noGrp="1"/>
          </p:cNvSpPr>
          <p:nvPr>
            <p:ph type="sldNum" sz="quarter" idx="10"/>
          </p:nvPr>
        </p:nvSpPr>
        <p:spPr/>
        <p:txBody>
          <a:bodyPr/>
          <a:lstStyle/>
          <a:p>
            <a:fld id="{E3B1B41E-A25F-42EC-B3AF-87ABCE68F25F}" type="slidenum">
              <a:rPr lang="en-US" smtClean="0"/>
              <a:t>10</a:t>
            </a:fld>
            <a:endParaRPr lang="en-US" dirty="0"/>
          </a:p>
        </p:txBody>
      </p:sp>
    </p:spTree>
    <p:extLst>
      <p:ext uri="{BB962C8B-B14F-4D97-AF65-F5344CB8AC3E}">
        <p14:creationId xmlns:p14="http://schemas.microsoft.com/office/powerpoint/2010/main" val="12797016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914400"/>
            <a:ext cx="5486400" cy="3086100"/>
          </a:xfrm>
        </p:spPr>
      </p:sp>
      <p:sp>
        <p:nvSpPr>
          <p:cNvPr id="3" name="Notes Placeholder 2"/>
          <p:cNvSpPr>
            <a:spLocks noGrp="1"/>
          </p:cNvSpPr>
          <p:nvPr>
            <p:ph type="body" idx="1"/>
          </p:nvPr>
        </p:nvSpPr>
        <p:spPr/>
        <p:txBody>
          <a:bodyPr/>
          <a:lstStyle/>
          <a:p>
            <a:r>
              <a:rPr lang="en-US" dirty="0"/>
              <a:t>Let’s</a:t>
            </a:r>
            <a:r>
              <a:rPr lang="en-US" baseline="0" dirty="0"/>
              <a:t> take a look at the first stage of widowhood: Grief. </a:t>
            </a:r>
          </a:p>
          <a:p>
            <a:endParaRPr lang="en-US" baseline="0" dirty="0"/>
          </a:p>
          <a:p>
            <a:r>
              <a:rPr lang="en-US" baseline="0" dirty="0"/>
              <a:t>This is the days, weeks, and months immediately following the death. A widow’s emotions are raw. She may describe her feelings as “numb” or “in a fog.” She’s experiencing that cognitive disconnect, and you may find that she seems absentminded at times. </a:t>
            </a:r>
          </a:p>
          <a:p>
            <a:endParaRPr lang="en-US" baseline="0" dirty="0"/>
          </a:p>
          <a:p>
            <a:r>
              <a:rPr lang="en-US" baseline="0" dirty="0"/>
              <a:t>The most important thing you can do as her advisor is to listen to her, let her tell her story. She may want to talk about her husband, and you may want to share your stories about him. Tears are very normal and expected at this time, and you should be prepared for that. In addition to listening to her, you should ask questions to address her financial needs at this time. Financial Triage is most important. Focus on her immediate needs, look at her cash flow, make sure the bills are being paid and begin work on filing for benefits and settling the estate. </a:t>
            </a:r>
          </a:p>
          <a:p>
            <a:endParaRPr lang="en-US" baseline="0" dirty="0"/>
          </a:p>
          <a:p>
            <a:r>
              <a:rPr lang="en-US" baseline="0" dirty="0"/>
              <a:t>It’s important to remember that the widow should NOT make irrevocable decisions at this time. Now is not the time to sell. </a:t>
            </a:r>
          </a:p>
          <a:p>
            <a:endParaRPr lang="en-US" baseline="0" dirty="0"/>
          </a:p>
          <a:p>
            <a:r>
              <a:rPr lang="en-US" baseline="0" dirty="0"/>
              <a:t>The first stage of widowhood can last up to a year for some widows.</a:t>
            </a:r>
          </a:p>
        </p:txBody>
      </p:sp>
      <p:sp>
        <p:nvSpPr>
          <p:cNvPr id="4" name="Slide Number Placeholder 3"/>
          <p:cNvSpPr>
            <a:spLocks noGrp="1"/>
          </p:cNvSpPr>
          <p:nvPr>
            <p:ph type="sldNum" sz="quarter" idx="10"/>
          </p:nvPr>
        </p:nvSpPr>
        <p:spPr/>
        <p:txBody>
          <a:bodyPr/>
          <a:lstStyle/>
          <a:p>
            <a:fld id="{E3B1B41E-A25F-42EC-B3AF-87ABCE68F25F}" type="slidenum">
              <a:rPr lang="en-US" smtClean="0"/>
              <a:t>11</a:t>
            </a:fld>
            <a:endParaRPr lang="en-US" dirty="0"/>
          </a:p>
        </p:txBody>
      </p:sp>
    </p:spTree>
    <p:extLst>
      <p:ext uri="{BB962C8B-B14F-4D97-AF65-F5344CB8AC3E}">
        <p14:creationId xmlns:p14="http://schemas.microsoft.com/office/powerpoint/2010/main" val="32077825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9144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Calibri" panose="020F0502020204030204" pitchFamily="34" charset="0"/>
                <a:ea typeface="Calibri" panose="020F0502020204030204" pitchFamily="34" charset="0"/>
                <a:cs typeface="Times New Roman" panose="02020603050405020304" pitchFamily="18" charset="0"/>
              </a:rPr>
              <a:t>[read from slide]</a:t>
            </a:r>
          </a:p>
        </p:txBody>
      </p:sp>
      <p:sp>
        <p:nvSpPr>
          <p:cNvPr id="4" name="Slide Number Placeholder 3"/>
          <p:cNvSpPr>
            <a:spLocks noGrp="1"/>
          </p:cNvSpPr>
          <p:nvPr>
            <p:ph type="sldNum" sz="quarter" idx="10"/>
          </p:nvPr>
        </p:nvSpPr>
        <p:spPr/>
        <p:txBody>
          <a:bodyPr/>
          <a:lstStyle/>
          <a:p>
            <a:fld id="{E3B1B41E-A25F-42EC-B3AF-87ABCE68F25F}" type="slidenum">
              <a:rPr lang="en-US" smtClean="0"/>
              <a:t>12</a:t>
            </a:fld>
            <a:endParaRPr lang="en-US" dirty="0"/>
          </a:p>
        </p:txBody>
      </p:sp>
    </p:spTree>
    <p:extLst>
      <p:ext uri="{BB962C8B-B14F-4D97-AF65-F5344CB8AC3E}">
        <p14:creationId xmlns:p14="http://schemas.microsoft.com/office/powerpoint/2010/main" val="40840980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914400"/>
            <a:ext cx="5486400" cy="3086100"/>
          </a:xfrm>
        </p:spPr>
      </p:sp>
      <p:sp>
        <p:nvSpPr>
          <p:cNvPr id="3" name="Notes Placeholder 2"/>
          <p:cNvSpPr>
            <a:spLocks noGrp="1"/>
          </p:cNvSpPr>
          <p:nvPr>
            <p:ph type="body" idx="1"/>
          </p:nvPr>
        </p:nvSpPr>
        <p:spPr/>
        <p:txBody>
          <a:bodyPr/>
          <a:lstStyle/>
          <a:p>
            <a:r>
              <a:rPr lang="en-US" dirty="0"/>
              <a:t>An exercise</a:t>
            </a:r>
            <a:r>
              <a:rPr lang="en-US" baseline="0" dirty="0"/>
              <a:t> that you can go through with a widowed client is the Now, Soon, Later exercise. It’s a simple way to help her get organized, and help her feel like she has a roadmap for some important decisions. </a:t>
            </a:r>
          </a:p>
          <a:p>
            <a:endParaRPr lang="en-US" baseline="0" dirty="0"/>
          </a:p>
          <a:p>
            <a:r>
              <a:rPr lang="en-US" baseline="0" dirty="0"/>
              <a:t>It’s very simple, and you can have the widow write down the tasks herself, if you wish. Divide a sheet of paper into 3 columns, and write Now, Soon and Later at the tops of the columns. </a:t>
            </a:r>
          </a:p>
          <a:p>
            <a:r>
              <a:rPr lang="en-US" baseline="0" dirty="0"/>
              <a:t>Then, discuss with the widow the tasks she has on her plate, and place them in the appropriate columns. </a:t>
            </a:r>
          </a:p>
          <a:p>
            <a:r>
              <a:rPr lang="en-US" baseline="0" dirty="0"/>
              <a:t>Now, is for essential items. (read slide)</a:t>
            </a:r>
          </a:p>
          <a:p>
            <a:r>
              <a:rPr lang="en-US" baseline="0" dirty="0"/>
              <a:t>Soon is the column for important tasks that need to be addressed, but don’t have to happen today or tomorrow. (read slide)</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a:t>And the later column will capture things that are on her mind, but don’t need to be addressed right away. (read slide)</a:t>
            </a:r>
          </a:p>
          <a:p>
            <a:endParaRPr lang="en-US" baseline="0" dirty="0"/>
          </a:p>
          <a:p>
            <a:endParaRPr lang="en-US" baseline="0" dirty="0"/>
          </a:p>
          <a:p>
            <a:r>
              <a:rPr lang="en-US" baseline="0" dirty="0"/>
              <a:t>By doing this simple exercise, you can help her feel safe and secure, and she will appreciate having a list to keep her on task in the coming weeks. </a:t>
            </a:r>
            <a:endParaRPr lang="en-US" dirty="0"/>
          </a:p>
        </p:txBody>
      </p:sp>
      <p:sp>
        <p:nvSpPr>
          <p:cNvPr id="4" name="Slide Number Placeholder 3"/>
          <p:cNvSpPr>
            <a:spLocks noGrp="1"/>
          </p:cNvSpPr>
          <p:nvPr>
            <p:ph type="sldNum" sz="quarter" idx="10"/>
          </p:nvPr>
        </p:nvSpPr>
        <p:spPr/>
        <p:txBody>
          <a:bodyPr/>
          <a:lstStyle/>
          <a:p>
            <a:fld id="{E3B1B41E-A25F-42EC-B3AF-87ABCE68F25F}" type="slidenum">
              <a:rPr lang="en-US" smtClean="0"/>
              <a:t>13</a:t>
            </a:fld>
            <a:endParaRPr lang="en-US" dirty="0"/>
          </a:p>
        </p:txBody>
      </p:sp>
    </p:spTree>
    <p:extLst>
      <p:ext uri="{BB962C8B-B14F-4D97-AF65-F5344CB8AC3E}">
        <p14:creationId xmlns:p14="http://schemas.microsoft.com/office/powerpoint/2010/main" val="27312487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914400"/>
            <a:ext cx="5486400" cy="3086100"/>
          </a:xfrm>
        </p:spPr>
      </p:sp>
      <p:sp>
        <p:nvSpPr>
          <p:cNvPr id="3" name="Notes Placeholder 2"/>
          <p:cNvSpPr>
            <a:spLocks noGrp="1"/>
          </p:cNvSpPr>
          <p:nvPr>
            <p:ph type="body" idx="1"/>
          </p:nvPr>
        </p:nvSpPr>
        <p:spPr/>
        <p:txBody>
          <a:bodyPr/>
          <a:lstStyle/>
          <a:p>
            <a:r>
              <a:rPr lang="en-US" dirty="0"/>
              <a:t>The exercise</a:t>
            </a:r>
            <a:r>
              <a:rPr lang="en-US" baseline="0" dirty="0"/>
              <a:t> above can be very effective when your widowed client is in her second stage of widowhood. You can very simply divide up her money into four “money envelopes” to help her envision the full picture.</a:t>
            </a:r>
          </a:p>
          <a:p>
            <a:r>
              <a:rPr lang="en-US" baseline="0" dirty="0"/>
              <a:t>(read slide)</a:t>
            </a:r>
          </a:p>
          <a:p>
            <a:r>
              <a:rPr lang="en-US" baseline="0" dirty="0"/>
              <a:t> Together you can help her assess, according to her values, budget and needs, where you should allocate funds.</a:t>
            </a:r>
          </a:p>
        </p:txBody>
      </p:sp>
      <p:sp>
        <p:nvSpPr>
          <p:cNvPr id="4" name="Slide Number Placeholder 3"/>
          <p:cNvSpPr>
            <a:spLocks noGrp="1"/>
          </p:cNvSpPr>
          <p:nvPr>
            <p:ph type="sldNum" sz="quarter" idx="10"/>
          </p:nvPr>
        </p:nvSpPr>
        <p:spPr/>
        <p:txBody>
          <a:bodyPr/>
          <a:lstStyle/>
          <a:p>
            <a:fld id="{E3B1B41E-A25F-42EC-B3AF-87ABCE68F25F}" type="slidenum">
              <a:rPr lang="en-US" smtClean="0"/>
              <a:t>14</a:t>
            </a:fld>
            <a:endParaRPr lang="en-US" dirty="0"/>
          </a:p>
        </p:txBody>
      </p:sp>
    </p:spTree>
    <p:extLst>
      <p:ext uri="{BB962C8B-B14F-4D97-AF65-F5344CB8AC3E}">
        <p14:creationId xmlns:p14="http://schemas.microsoft.com/office/powerpoint/2010/main" val="20888847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9144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Calibri" panose="020F0502020204030204" pitchFamily="34" charset="0"/>
                <a:ea typeface="Calibri" panose="020F0502020204030204" pitchFamily="34" charset="0"/>
                <a:cs typeface="Times New Roman" panose="02020603050405020304" pitchFamily="18" charset="0"/>
              </a:rPr>
              <a:t>[read from slide]</a:t>
            </a:r>
          </a:p>
        </p:txBody>
      </p:sp>
      <p:sp>
        <p:nvSpPr>
          <p:cNvPr id="4" name="Slide Number Placeholder 3"/>
          <p:cNvSpPr>
            <a:spLocks noGrp="1"/>
          </p:cNvSpPr>
          <p:nvPr>
            <p:ph type="sldNum" sz="quarter" idx="10"/>
          </p:nvPr>
        </p:nvSpPr>
        <p:spPr/>
        <p:txBody>
          <a:bodyPr/>
          <a:lstStyle/>
          <a:p>
            <a:fld id="{E3B1B41E-A25F-42EC-B3AF-87ABCE68F25F}" type="slidenum">
              <a:rPr lang="en-US" smtClean="0"/>
              <a:t>15</a:t>
            </a:fld>
            <a:endParaRPr lang="en-US" dirty="0"/>
          </a:p>
        </p:txBody>
      </p:sp>
    </p:spTree>
    <p:extLst>
      <p:ext uri="{BB962C8B-B14F-4D97-AF65-F5344CB8AC3E}">
        <p14:creationId xmlns:p14="http://schemas.microsoft.com/office/powerpoint/2010/main" val="23544195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914400"/>
            <a:ext cx="5486400" cy="3086100"/>
          </a:xfrm>
        </p:spPr>
      </p:sp>
      <p:sp>
        <p:nvSpPr>
          <p:cNvPr id="3" name="Notes Placeholder 2"/>
          <p:cNvSpPr>
            <a:spLocks noGrp="1"/>
          </p:cNvSpPr>
          <p:nvPr>
            <p:ph type="body" idx="1"/>
          </p:nvPr>
        </p:nvSpPr>
        <p:spPr/>
        <p:txBody>
          <a:bodyPr/>
          <a:lstStyle/>
          <a:p>
            <a:r>
              <a:rPr lang="en-US" dirty="0"/>
              <a:t>Let’s</a:t>
            </a:r>
            <a:r>
              <a:rPr lang="en-US" baseline="0" dirty="0"/>
              <a:t> take a look at the first stage of widowhood: Grief. </a:t>
            </a:r>
          </a:p>
          <a:p>
            <a:endParaRPr lang="en-US" baseline="0" dirty="0"/>
          </a:p>
          <a:p>
            <a:r>
              <a:rPr lang="en-US" baseline="0" dirty="0"/>
              <a:t>This is the days, weeks, and months immediately following the death. A widow’s emotions are raw. She may describe her feelings as “numb” or “in a fog.” She’s experiencing that cognitive disconnect, and you may find that she seems absentminded at times. </a:t>
            </a:r>
          </a:p>
          <a:p>
            <a:endParaRPr lang="en-US" baseline="0" dirty="0"/>
          </a:p>
          <a:p>
            <a:r>
              <a:rPr lang="en-US" baseline="0" dirty="0"/>
              <a:t>The most important thing you can do as her advisor is to listen to her, let her tell her story. She may want to talk about her husband, and you may want to share your stories about him. Tears are very normal and expected at this time, and you should be prepared for that. In addition to listening to her, you should ask questions to address her financial needs at this time. Financial Triage is most important. Focus on her immediate needs, look at her cash flow, make sure the bills are being paid and begin work on filing for benefits and settling the estate. </a:t>
            </a:r>
          </a:p>
          <a:p>
            <a:endParaRPr lang="en-US" baseline="0" dirty="0"/>
          </a:p>
          <a:p>
            <a:r>
              <a:rPr lang="en-US" baseline="0" dirty="0"/>
              <a:t>It’s important to remember that the widow should NOT make irrevocable decisions at this time. Now is not the time to sell. </a:t>
            </a:r>
          </a:p>
          <a:p>
            <a:endParaRPr lang="en-US" baseline="0" dirty="0"/>
          </a:p>
          <a:p>
            <a:r>
              <a:rPr lang="en-US" baseline="0" dirty="0"/>
              <a:t>The first stage of widowhood can last up to a year for some widows.</a:t>
            </a:r>
          </a:p>
        </p:txBody>
      </p:sp>
      <p:sp>
        <p:nvSpPr>
          <p:cNvPr id="4" name="Slide Number Placeholder 3"/>
          <p:cNvSpPr>
            <a:spLocks noGrp="1"/>
          </p:cNvSpPr>
          <p:nvPr>
            <p:ph type="sldNum" sz="quarter" idx="10"/>
          </p:nvPr>
        </p:nvSpPr>
        <p:spPr/>
        <p:txBody>
          <a:bodyPr/>
          <a:lstStyle/>
          <a:p>
            <a:fld id="{E3B1B41E-A25F-42EC-B3AF-87ABCE68F25F}" type="slidenum">
              <a:rPr lang="en-US" smtClean="0"/>
              <a:t>16</a:t>
            </a:fld>
            <a:endParaRPr lang="en-US" dirty="0"/>
          </a:p>
        </p:txBody>
      </p:sp>
    </p:spTree>
    <p:extLst>
      <p:ext uri="{BB962C8B-B14F-4D97-AF65-F5344CB8AC3E}">
        <p14:creationId xmlns:p14="http://schemas.microsoft.com/office/powerpoint/2010/main" val="5195097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9144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Calibri" panose="020F0502020204030204" pitchFamily="34" charset="0"/>
                <a:ea typeface="Calibri" panose="020F0502020204030204" pitchFamily="34" charset="0"/>
                <a:cs typeface="Times New Roman" panose="02020603050405020304" pitchFamily="18" charset="0"/>
              </a:rPr>
              <a:t>[read from slide]</a:t>
            </a:r>
          </a:p>
        </p:txBody>
      </p:sp>
      <p:sp>
        <p:nvSpPr>
          <p:cNvPr id="4" name="Slide Number Placeholder 3"/>
          <p:cNvSpPr>
            <a:spLocks noGrp="1"/>
          </p:cNvSpPr>
          <p:nvPr>
            <p:ph type="sldNum" sz="quarter" idx="10"/>
          </p:nvPr>
        </p:nvSpPr>
        <p:spPr/>
        <p:txBody>
          <a:bodyPr/>
          <a:lstStyle/>
          <a:p>
            <a:fld id="{E3B1B41E-A25F-42EC-B3AF-87ABCE68F25F}" type="slidenum">
              <a:rPr lang="en-US" smtClean="0"/>
              <a:t>17</a:t>
            </a:fld>
            <a:endParaRPr lang="en-US" dirty="0"/>
          </a:p>
        </p:txBody>
      </p:sp>
    </p:spTree>
    <p:extLst>
      <p:ext uri="{BB962C8B-B14F-4D97-AF65-F5344CB8AC3E}">
        <p14:creationId xmlns:p14="http://schemas.microsoft.com/office/powerpoint/2010/main" val="21476602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9144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Calibri" panose="020F0502020204030204" pitchFamily="34" charset="0"/>
                <a:ea typeface="Calibri" panose="020F0502020204030204" pitchFamily="34" charset="0"/>
                <a:cs typeface="Times New Roman" panose="02020603050405020304" pitchFamily="18" charset="0"/>
              </a:rPr>
              <a:t>[read from slide]</a:t>
            </a:r>
          </a:p>
        </p:txBody>
      </p:sp>
      <p:sp>
        <p:nvSpPr>
          <p:cNvPr id="4" name="Slide Number Placeholder 3"/>
          <p:cNvSpPr>
            <a:spLocks noGrp="1"/>
          </p:cNvSpPr>
          <p:nvPr>
            <p:ph type="sldNum" sz="quarter" idx="10"/>
          </p:nvPr>
        </p:nvSpPr>
        <p:spPr/>
        <p:txBody>
          <a:bodyPr/>
          <a:lstStyle/>
          <a:p>
            <a:fld id="{E3B1B41E-A25F-42EC-B3AF-87ABCE68F25F}" type="slidenum">
              <a:rPr lang="en-US" smtClean="0"/>
              <a:t>18</a:t>
            </a:fld>
            <a:endParaRPr lang="en-US" dirty="0"/>
          </a:p>
        </p:txBody>
      </p:sp>
    </p:spTree>
    <p:extLst>
      <p:ext uri="{BB962C8B-B14F-4D97-AF65-F5344CB8AC3E}">
        <p14:creationId xmlns:p14="http://schemas.microsoft.com/office/powerpoint/2010/main" val="21958123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9144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Calibri" panose="020F0502020204030204" pitchFamily="34" charset="0"/>
                <a:ea typeface="Calibri" panose="020F0502020204030204" pitchFamily="34" charset="0"/>
                <a:cs typeface="Times New Roman" panose="02020603050405020304" pitchFamily="18" charset="0"/>
              </a:rPr>
              <a:t>[read from slide]</a:t>
            </a:r>
          </a:p>
        </p:txBody>
      </p:sp>
      <p:sp>
        <p:nvSpPr>
          <p:cNvPr id="4" name="Slide Number Placeholder 3"/>
          <p:cNvSpPr>
            <a:spLocks noGrp="1"/>
          </p:cNvSpPr>
          <p:nvPr>
            <p:ph type="sldNum" sz="quarter" idx="10"/>
          </p:nvPr>
        </p:nvSpPr>
        <p:spPr/>
        <p:txBody>
          <a:bodyPr/>
          <a:lstStyle/>
          <a:p>
            <a:fld id="{E3B1B41E-A25F-42EC-B3AF-87ABCE68F25F}" type="slidenum">
              <a:rPr lang="en-US" smtClean="0"/>
              <a:t>19</a:t>
            </a:fld>
            <a:endParaRPr lang="en-US" dirty="0"/>
          </a:p>
        </p:txBody>
      </p:sp>
    </p:spTree>
    <p:extLst>
      <p:ext uri="{BB962C8B-B14F-4D97-AF65-F5344CB8AC3E}">
        <p14:creationId xmlns:p14="http://schemas.microsoft.com/office/powerpoint/2010/main" val="1615541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9144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Calibri" panose="020F0502020204030204" pitchFamily="34" charset="0"/>
                <a:ea typeface="Calibri" panose="020F0502020204030204" pitchFamily="34" charset="0"/>
                <a:cs typeface="Times New Roman" panose="02020603050405020304" pitchFamily="18" charset="0"/>
              </a:rPr>
              <a:t>[read from slide]</a:t>
            </a:r>
          </a:p>
        </p:txBody>
      </p:sp>
      <p:sp>
        <p:nvSpPr>
          <p:cNvPr id="4" name="Slide Number Placeholder 3"/>
          <p:cNvSpPr>
            <a:spLocks noGrp="1"/>
          </p:cNvSpPr>
          <p:nvPr>
            <p:ph type="sldNum" sz="quarter" idx="10"/>
          </p:nvPr>
        </p:nvSpPr>
        <p:spPr/>
        <p:txBody>
          <a:bodyPr/>
          <a:lstStyle/>
          <a:p>
            <a:fld id="{E3B1B41E-A25F-42EC-B3AF-87ABCE68F25F}" type="slidenum">
              <a:rPr lang="en-US" smtClean="0"/>
              <a:t>2</a:t>
            </a:fld>
            <a:endParaRPr lang="en-US" dirty="0"/>
          </a:p>
        </p:txBody>
      </p:sp>
    </p:spTree>
    <p:extLst>
      <p:ext uri="{BB962C8B-B14F-4D97-AF65-F5344CB8AC3E}">
        <p14:creationId xmlns:p14="http://schemas.microsoft.com/office/powerpoint/2010/main" val="19379317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914400"/>
            <a:ext cx="5486400" cy="3086100"/>
          </a:xfrm>
        </p:spPr>
      </p:sp>
      <p:sp>
        <p:nvSpPr>
          <p:cNvPr id="3" name="Notes Placeholder 2"/>
          <p:cNvSpPr>
            <a:spLocks noGrp="1"/>
          </p:cNvSpPr>
          <p:nvPr>
            <p:ph type="body" idx="1"/>
          </p:nvPr>
        </p:nvSpPr>
        <p:spPr/>
        <p:txBody>
          <a:bodyPr/>
          <a:lstStyle/>
          <a:p>
            <a:r>
              <a:rPr lang="en-US" dirty="0"/>
              <a:t>Let’s</a:t>
            </a:r>
            <a:r>
              <a:rPr lang="en-US" baseline="0" dirty="0"/>
              <a:t> take a look at the first stage of widowhood: Grief. </a:t>
            </a:r>
          </a:p>
          <a:p>
            <a:endParaRPr lang="en-US" baseline="0" dirty="0"/>
          </a:p>
          <a:p>
            <a:r>
              <a:rPr lang="en-US" baseline="0" dirty="0"/>
              <a:t>This is the days, weeks, and months immediately following the death. A widow’s emotions are raw. She may describe her feelings as “numb” or “in a fog.” She’s experiencing that cognitive disconnect, and you may find that she seems absentminded at times. </a:t>
            </a:r>
          </a:p>
          <a:p>
            <a:endParaRPr lang="en-US" baseline="0" dirty="0"/>
          </a:p>
          <a:p>
            <a:r>
              <a:rPr lang="en-US" baseline="0" dirty="0"/>
              <a:t>The most important thing you can do as her advisor is to listen to her, let her tell her story. She may want to talk about her husband, and you may want to share your stories about him. Tears are very normal and expected at this time, and you should be prepared for that. In addition to listening to her, you should ask questions to address her financial needs at this time. Financial Triage is most important. Focus on her immediate needs, look at her cash flow, make sure the bills are being paid and begin work on filing for benefits and settling the estate. </a:t>
            </a:r>
          </a:p>
          <a:p>
            <a:endParaRPr lang="en-US" baseline="0" dirty="0"/>
          </a:p>
          <a:p>
            <a:r>
              <a:rPr lang="en-US" baseline="0" dirty="0"/>
              <a:t>It’s important to remember that the widow should NOT make irrevocable decisions at this time. Now is not the time to sell. </a:t>
            </a:r>
          </a:p>
          <a:p>
            <a:endParaRPr lang="en-US" baseline="0" dirty="0"/>
          </a:p>
          <a:p>
            <a:r>
              <a:rPr lang="en-US" baseline="0" dirty="0"/>
              <a:t>The first stage of widowhood can last up to a year for some widows.</a:t>
            </a:r>
          </a:p>
        </p:txBody>
      </p:sp>
      <p:sp>
        <p:nvSpPr>
          <p:cNvPr id="4" name="Slide Number Placeholder 3"/>
          <p:cNvSpPr>
            <a:spLocks noGrp="1"/>
          </p:cNvSpPr>
          <p:nvPr>
            <p:ph type="sldNum" sz="quarter" idx="10"/>
          </p:nvPr>
        </p:nvSpPr>
        <p:spPr/>
        <p:txBody>
          <a:bodyPr/>
          <a:lstStyle/>
          <a:p>
            <a:fld id="{E3B1B41E-A25F-42EC-B3AF-87ABCE68F25F}" type="slidenum">
              <a:rPr lang="en-US" smtClean="0"/>
              <a:t>20</a:t>
            </a:fld>
            <a:endParaRPr lang="en-US" dirty="0"/>
          </a:p>
        </p:txBody>
      </p:sp>
    </p:spTree>
    <p:extLst>
      <p:ext uri="{BB962C8B-B14F-4D97-AF65-F5344CB8AC3E}">
        <p14:creationId xmlns:p14="http://schemas.microsoft.com/office/powerpoint/2010/main" val="13289032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9144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Calibri" panose="020F0502020204030204" pitchFamily="34" charset="0"/>
                <a:ea typeface="Calibri" panose="020F0502020204030204" pitchFamily="34" charset="0"/>
                <a:cs typeface="Times New Roman" panose="02020603050405020304" pitchFamily="18" charset="0"/>
              </a:rPr>
              <a:t>[read from slide]</a:t>
            </a:r>
          </a:p>
        </p:txBody>
      </p:sp>
      <p:sp>
        <p:nvSpPr>
          <p:cNvPr id="4" name="Slide Number Placeholder 3"/>
          <p:cNvSpPr>
            <a:spLocks noGrp="1"/>
          </p:cNvSpPr>
          <p:nvPr>
            <p:ph type="sldNum" sz="quarter" idx="10"/>
          </p:nvPr>
        </p:nvSpPr>
        <p:spPr/>
        <p:txBody>
          <a:bodyPr/>
          <a:lstStyle/>
          <a:p>
            <a:fld id="{E3B1B41E-A25F-42EC-B3AF-87ABCE68F25F}" type="slidenum">
              <a:rPr lang="en-US" smtClean="0"/>
              <a:t>21</a:t>
            </a:fld>
            <a:endParaRPr lang="en-US" dirty="0"/>
          </a:p>
        </p:txBody>
      </p:sp>
    </p:spTree>
    <p:extLst>
      <p:ext uri="{BB962C8B-B14F-4D97-AF65-F5344CB8AC3E}">
        <p14:creationId xmlns:p14="http://schemas.microsoft.com/office/powerpoint/2010/main" val="6844733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914400"/>
            <a:ext cx="5486400" cy="3086100"/>
          </a:xfrm>
        </p:spPr>
      </p:sp>
      <p:sp>
        <p:nvSpPr>
          <p:cNvPr id="3" name="Notes Placeholder 2"/>
          <p:cNvSpPr>
            <a:spLocks noGrp="1"/>
          </p:cNvSpPr>
          <p:nvPr>
            <p:ph type="body" idx="1"/>
          </p:nvPr>
        </p:nvSpPr>
        <p:spPr/>
        <p:txBody>
          <a:bodyPr/>
          <a:lstStyle/>
          <a:p>
            <a:r>
              <a:rPr lang="en-US" dirty="0"/>
              <a:t>Let’s</a:t>
            </a:r>
            <a:r>
              <a:rPr lang="en-US" baseline="0" dirty="0"/>
              <a:t> take a look at the first stage of widowhood: Grief. </a:t>
            </a:r>
          </a:p>
          <a:p>
            <a:endParaRPr lang="en-US" baseline="0" dirty="0"/>
          </a:p>
          <a:p>
            <a:r>
              <a:rPr lang="en-US" baseline="0" dirty="0"/>
              <a:t>This is the days, weeks, and months immediately following the death. A widow’s emotions are raw. She may describe her feelings as “numb” or “in a fog.” She’s experiencing that cognitive disconnect, and you may find that she seems absentminded at times. </a:t>
            </a:r>
          </a:p>
          <a:p>
            <a:endParaRPr lang="en-US" baseline="0" dirty="0"/>
          </a:p>
          <a:p>
            <a:r>
              <a:rPr lang="en-US" baseline="0" dirty="0"/>
              <a:t>The most important thing you can do as her advisor is to listen to her, let her tell her story. She may want to talk about her husband, and you may want to share your stories about him. Tears are very normal and expected at this time, and you should be prepared for that. In addition to listening to her, you should ask questions to address her financial needs at this time. Financial Triage is most important. Focus on her immediate needs, look at her cash flow, make sure the bills are being paid and begin work on filing for benefits and settling the estate. </a:t>
            </a:r>
          </a:p>
          <a:p>
            <a:endParaRPr lang="en-US" baseline="0" dirty="0"/>
          </a:p>
          <a:p>
            <a:r>
              <a:rPr lang="en-US" baseline="0" dirty="0"/>
              <a:t>It’s important to remember that the widow should NOT make irrevocable decisions at this time. Now is not the time to sell. </a:t>
            </a:r>
          </a:p>
          <a:p>
            <a:endParaRPr lang="en-US" baseline="0" dirty="0"/>
          </a:p>
          <a:p>
            <a:r>
              <a:rPr lang="en-US" baseline="0" dirty="0"/>
              <a:t>The first stage of widowhood can last up to a year for some widows.</a:t>
            </a:r>
          </a:p>
        </p:txBody>
      </p:sp>
      <p:sp>
        <p:nvSpPr>
          <p:cNvPr id="4" name="Slide Number Placeholder 3"/>
          <p:cNvSpPr>
            <a:spLocks noGrp="1"/>
          </p:cNvSpPr>
          <p:nvPr>
            <p:ph type="sldNum" sz="quarter" idx="10"/>
          </p:nvPr>
        </p:nvSpPr>
        <p:spPr/>
        <p:txBody>
          <a:bodyPr/>
          <a:lstStyle/>
          <a:p>
            <a:fld id="{E3B1B41E-A25F-42EC-B3AF-87ABCE68F25F}" type="slidenum">
              <a:rPr lang="en-US" smtClean="0"/>
              <a:t>22</a:t>
            </a:fld>
            <a:endParaRPr lang="en-US" dirty="0"/>
          </a:p>
        </p:txBody>
      </p:sp>
    </p:spTree>
    <p:extLst>
      <p:ext uri="{BB962C8B-B14F-4D97-AF65-F5344CB8AC3E}">
        <p14:creationId xmlns:p14="http://schemas.microsoft.com/office/powerpoint/2010/main" val="14548879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914400"/>
            <a:ext cx="5486400" cy="3086100"/>
          </a:xfrm>
        </p:spPr>
      </p:sp>
      <p:sp>
        <p:nvSpPr>
          <p:cNvPr id="3" name="Notes Placeholder 2"/>
          <p:cNvSpPr>
            <a:spLocks noGrp="1"/>
          </p:cNvSpPr>
          <p:nvPr>
            <p:ph type="body" idx="1"/>
          </p:nvPr>
        </p:nvSpPr>
        <p:spPr>
          <a:xfrm>
            <a:off x="685800" y="4400550"/>
            <a:ext cx="5486400" cy="2817935"/>
          </a:xfrm>
        </p:spPr>
        <p:txBody>
          <a:bodyPr/>
          <a:lstStyle/>
          <a:p>
            <a:r>
              <a:rPr lang="en-US" sz="1000" dirty="0"/>
              <a:t>With the flood of emotions and stress that widows are balancing with day-to-day life, they may be prone to making mistakes, financial or otherwise. By making your clients aware of the five most common financial mistakes widows make following the death of their spouse, you can help her be more prepared</a:t>
            </a:r>
            <a:r>
              <a:rPr lang="en-US" sz="1000" baseline="0" dirty="0"/>
              <a:t> to handle her own situation</a:t>
            </a:r>
            <a:r>
              <a:rPr lang="en-US" sz="1000" dirty="0"/>
              <a:t>. </a:t>
            </a:r>
          </a:p>
          <a:p>
            <a:r>
              <a:rPr lang="en-US" sz="1000" dirty="0"/>
              <a:t>[CLICK]</a:t>
            </a:r>
          </a:p>
          <a:p>
            <a:pPr marL="228600" indent="-228600"/>
            <a:r>
              <a:rPr lang="en-US" sz="1000" b="1" dirty="0"/>
              <a:t>The first mistake to avoid:</a:t>
            </a:r>
            <a:r>
              <a:rPr lang="en-US" sz="1000" b="1" baseline="0" dirty="0"/>
              <a:t> </a:t>
            </a:r>
            <a:r>
              <a:rPr lang="en-US" sz="1000" b="1" dirty="0"/>
              <a:t>DON’T RUSH</a:t>
            </a:r>
            <a:r>
              <a:rPr lang="en-US" sz="1000" dirty="0"/>
              <a:t>—advise</a:t>
            </a:r>
            <a:r>
              <a:rPr lang="en-US" sz="1000" baseline="0" dirty="0"/>
              <a:t> your client to </a:t>
            </a:r>
            <a:r>
              <a:rPr lang="en-US" sz="1000" dirty="0"/>
              <a:t>postpone major decisions in the first year when possible. You</a:t>
            </a:r>
            <a:r>
              <a:rPr lang="en-US" sz="1000" baseline="0" dirty="0"/>
              <a:t> can help her assess what needs to be done now, soon and later. </a:t>
            </a:r>
            <a:r>
              <a:rPr lang="en-US" sz="1000" dirty="0"/>
              <a:t>You can help her take care of filing for death benefit payments and assessing her cash flow,</a:t>
            </a:r>
            <a:r>
              <a:rPr lang="en-US" sz="1000" baseline="0" dirty="0"/>
              <a:t> while encouraging her to postpone other</a:t>
            </a:r>
            <a:r>
              <a:rPr lang="en-US" sz="1000" dirty="0"/>
              <a:t> decisions until she has moved a little</a:t>
            </a:r>
            <a:r>
              <a:rPr lang="en-US" sz="1000" baseline="0" dirty="0"/>
              <a:t> further through her grieving process</a:t>
            </a:r>
            <a:r>
              <a:rPr lang="en-US" sz="1000" dirty="0"/>
              <a:t>. During early grief, it’s generally best to wait on major, irrevocable decisions until later,</a:t>
            </a:r>
            <a:r>
              <a:rPr lang="en-US" sz="1000" baseline="0" dirty="0"/>
              <a:t> when the initial “fog” has cleared. </a:t>
            </a:r>
            <a:r>
              <a:rPr lang="en-US" sz="1000" dirty="0"/>
              <a:t>That may be 6 months to</a:t>
            </a:r>
            <a:r>
              <a:rPr lang="en-US" sz="1000" baseline="0" dirty="0"/>
              <a:t> a</a:t>
            </a:r>
            <a:r>
              <a:rPr lang="en-US" sz="1000" dirty="0"/>
              <a:t> year after</a:t>
            </a:r>
            <a:r>
              <a:rPr lang="en-US" sz="1000" baseline="0" dirty="0"/>
              <a:t> the death.</a:t>
            </a:r>
          </a:p>
          <a:p>
            <a:pPr marL="228600" indent="-228600"/>
            <a:endParaRPr lang="en-US" sz="1000" baseline="0" dirty="0"/>
          </a:p>
          <a:p>
            <a:pPr marL="228600" marR="0" indent="-228600" algn="l" defTabSz="914400" rtl="0" eaLnBrk="0" fontAlgn="base" latinLnBrk="0" hangingPunct="0">
              <a:lnSpc>
                <a:spcPct val="100000"/>
              </a:lnSpc>
              <a:spcBef>
                <a:spcPct val="30000"/>
              </a:spcBef>
              <a:spcAft>
                <a:spcPct val="0"/>
              </a:spcAft>
              <a:buClrTx/>
              <a:buSzTx/>
              <a:buFontTx/>
              <a:buNone/>
              <a:tabLst/>
              <a:defRPr/>
            </a:pPr>
            <a:r>
              <a:rPr lang="en-US" sz="1000" dirty="0"/>
              <a:t>[CLICK]</a:t>
            </a:r>
            <a:endParaRPr lang="en-US" sz="1000" baseline="0" dirty="0"/>
          </a:p>
          <a:p>
            <a:pPr marL="228600" indent="-228600"/>
            <a:r>
              <a:rPr lang="en-US" sz="1000" b="1" dirty="0"/>
              <a:t>Second,</a:t>
            </a:r>
            <a:r>
              <a:rPr lang="en-US" sz="1000" b="1" baseline="0" dirty="0"/>
              <a:t> advise your client to </a:t>
            </a:r>
            <a:r>
              <a:rPr lang="en-US" sz="1000" b="1" dirty="0"/>
              <a:t>BEWARE OF Predatory financial offers and practices. </a:t>
            </a:r>
            <a:r>
              <a:rPr lang="en-US" sz="1000" dirty="0"/>
              <a:t>Widows are often seen as easy prey by unscrupulous</a:t>
            </a:r>
            <a:r>
              <a:rPr lang="en-US" sz="1000" baseline="0" dirty="0"/>
              <a:t> individuals who are want to take advantage of her inheritance. Be sure to warn your client about avoiding these predators, and offer your services to screen any and all offers that may come her way before she makes any commitments or decisions. </a:t>
            </a:r>
          </a:p>
          <a:p>
            <a:pPr marL="228600" indent="-228600"/>
            <a:endParaRPr lang="en-US" sz="1000" b="1" dirty="0"/>
          </a:p>
          <a:p>
            <a:pPr marL="228600" marR="0" indent="-228600" algn="l" defTabSz="914400" rtl="0" eaLnBrk="0" fontAlgn="base" latinLnBrk="0" hangingPunct="0">
              <a:lnSpc>
                <a:spcPct val="100000"/>
              </a:lnSpc>
              <a:spcBef>
                <a:spcPct val="30000"/>
              </a:spcBef>
              <a:spcAft>
                <a:spcPct val="0"/>
              </a:spcAft>
              <a:buClrTx/>
              <a:buSzTx/>
              <a:buFontTx/>
              <a:buNone/>
              <a:tabLst/>
              <a:defRPr/>
            </a:pPr>
            <a:r>
              <a:rPr lang="en-US" sz="1000" dirty="0"/>
              <a:t>[CLICK]</a:t>
            </a:r>
          </a:p>
          <a:p>
            <a:pPr marL="228600" indent="-228600"/>
            <a:r>
              <a:rPr lang="en-US" sz="1000" b="1" dirty="0"/>
              <a:t>Third,</a:t>
            </a:r>
            <a:r>
              <a:rPr lang="en-US" sz="1000" b="1" baseline="0" dirty="0"/>
              <a:t> avoid making housing changes immediately following the death</a:t>
            </a:r>
            <a:r>
              <a:rPr lang="en-US" sz="1000" b="1" dirty="0"/>
              <a:t>. </a:t>
            </a:r>
          </a:p>
          <a:p>
            <a:pPr marL="228600" indent="-228600"/>
            <a:r>
              <a:rPr lang="en-US" sz="1000" dirty="0"/>
              <a:t>You may find that your widowed clients feel</a:t>
            </a:r>
            <a:r>
              <a:rPr lang="en-US" sz="1000" baseline="0" dirty="0"/>
              <a:t> uncomfortable being alone in the house that she once shared with her husband. But making a hasty decision to sell the house or moving far away from home may not be in her best interest. First, it may not be the best time to sell the house, and that is a decision that should factor many considerations. Second, the widow has just lost her spouse, if she moves—even willingly—she may be left to deal with the loss of her home. If her move is a far distance, she may even mourn the loss of friends and family, her support network, while dealing with her husband’s death simultaneously. Staying put through the first stage of grief may be the best advice for your client.</a:t>
            </a:r>
          </a:p>
          <a:p>
            <a:pPr marL="228600" indent="-228600"/>
            <a:r>
              <a:rPr lang="en-US" sz="1000" baseline="0" dirty="0"/>
              <a:t> </a:t>
            </a:r>
            <a:endParaRPr lang="en-US" sz="1000" dirty="0"/>
          </a:p>
          <a:p>
            <a:pPr marL="228600" marR="0" indent="-228600" algn="l" defTabSz="914400" rtl="0" eaLnBrk="0" fontAlgn="base" latinLnBrk="0" hangingPunct="0">
              <a:lnSpc>
                <a:spcPct val="100000"/>
              </a:lnSpc>
              <a:spcBef>
                <a:spcPct val="30000"/>
              </a:spcBef>
              <a:spcAft>
                <a:spcPct val="0"/>
              </a:spcAft>
              <a:buClrTx/>
              <a:buSzTx/>
              <a:buFontTx/>
              <a:buNone/>
              <a:tabLst/>
              <a:defRPr/>
            </a:pPr>
            <a:r>
              <a:rPr lang="en-US" sz="1000" dirty="0"/>
              <a:t>[CLICK]</a:t>
            </a:r>
          </a:p>
          <a:p>
            <a:pPr marL="228600" indent="-228600"/>
            <a:r>
              <a:rPr lang="en-US" sz="1000" b="1" dirty="0"/>
              <a:t>Fourth,</a:t>
            </a:r>
            <a:r>
              <a:rPr lang="en-US" sz="1000" b="1" baseline="0" dirty="0"/>
              <a:t> </a:t>
            </a:r>
            <a:r>
              <a:rPr lang="en-US" sz="1000" b="1" dirty="0"/>
              <a:t>Help</a:t>
            </a:r>
            <a:r>
              <a:rPr lang="en-US" sz="1000" b="1" baseline="0" dirty="0"/>
              <a:t> your client face reality when it comes to her financial matters. </a:t>
            </a:r>
            <a:r>
              <a:rPr lang="en-US" sz="1000" dirty="0"/>
              <a:t>You can help her with an</a:t>
            </a:r>
            <a:r>
              <a:rPr lang="en-US" sz="1000" baseline="0" dirty="0"/>
              <a:t> </a:t>
            </a:r>
            <a:r>
              <a:rPr lang="en-US" sz="1000" dirty="0"/>
              <a:t>honest evaluation of what she does and doesn’t have,</a:t>
            </a:r>
            <a:r>
              <a:rPr lang="en-US" sz="1000" baseline="0" dirty="0"/>
              <a:t> and then help her create a roadmap for the future</a:t>
            </a:r>
            <a:r>
              <a:rPr lang="en-US" sz="1000" dirty="0"/>
              <a:t>. Together,</a:t>
            </a:r>
            <a:r>
              <a:rPr lang="en-US" sz="1000" baseline="0" dirty="0"/>
              <a:t> l</a:t>
            </a:r>
            <a:r>
              <a:rPr lang="en-US" sz="1000" dirty="0"/>
              <a:t>ook at the sources of money coming in and going out . It’s important</a:t>
            </a:r>
            <a:r>
              <a:rPr lang="en-US" sz="1000" baseline="0" dirty="0"/>
              <a:t> to help your clients take an objective approach at a time when emotions are high. </a:t>
            </a:r>
            <a:r>
              <a:rPr lang="en-US" sz="1000" dirty="0"/>
              <a:t>Most widows want to feel safe and secure about their money</a:t>
            </a:r>
            <a:r>
              <a:rPr lang="en-US" sz="1000" baseline="0" dirty="0"/>
              <a:t> and their chief questions are </a:t>
            </a:r>
            <a:r>
              <a:rPr lang="en-US" sz="1000" dirty="0"/>
              <a:t>“Will I have enough? Can I still travel to visit my adult children? Can I still give to my church. What about my grandkids. I want to help with their college costs. Do I have to go back to work?”  With a close</a:t>
            </a:r>
            <a:r>
              <a:rPr lang="en-US" sz="1000" baseline="0" dirty="0"/>
              <a:t> look, you can help her answer those questions. </a:t>
            </a:r>
          </a:p>
          <a:p>
            <a:pPr marL="228600" indent="-228600"/>
            <a:endParaRPr lang="en-US" sz="1000" dirty="0"/>
          </a:p>
          <a:p>
            <a:pPr marL="228600" marR="0" indent="-228600" algn="l" defTabSz="914400" rtl="0" eaLnBrk="0" fontAlgn="base" latinLnBrk="0" hangingPunct="0">
              <a:lnSpc>
                <a:spcPct val="100000"/>
              </a:lnSpc>
              <a:spcBef>
                <a:spcPct val="30000"/>
              </a:spcBef>
              <a:spcAft>
                <a:spcPct val="0"/>
              </a:spcAft>
              <a:buClrTx/>
              <a:buSzTx/>
              <a:buFontTx/>
              <a:buNone/>
              <a:tabLst/>
              <a:defRPr/>
            </a:pPr>
            <a:r>
              <a:rPr lang="en-US" sz="1000" dirty="0"/>
              <a:t>[CLICK]</a:t>
            </a:r>
          </a:p>
          <a:p>
            <a:pPr marL="228600" marR="0" indent="-228600" algn="l" defTabSz="914400" rtl="0" eaLnBrk="0" fontAlgn="base" latinLnBrk="0" hangingPunct="0">
              <a:lnSpc>
                <a:spcPct val="100000"/>
              </a:lnSpc>
              <a:spcBef>
                <a:spcPct val="30000"/>
              </a:spcBef>
              <a:spcAft>
                <a:spcPct val="0"/>
              </a:spcAft>
              <a:buClrTx/>
              <a:buSzTx/>
              <a:buFontTx/>
              <a:buNone/>
              <a:tabLst/>
              <a:defRPr/>
            </a:pPr>
            <a:r>
              <a:rPr lang="en-US" sz="1000" b="1" dirty="0"/>
              <a:t>Fifth, remind her not to be</a:t>
            </a:r>
            <a:r>
              <a:rPr lang="en-US" sz="1000" b="1" baseline="0" dirty="0"/>
              <a:t> a purse for others. </a:t>
            </a:r>
            <a:r>
              <a:rPr lang="en-US" sz="1000" dirty="0"/>
              <a:t>That includes family members and even potential new suitors. Often children or other family members will have monetary requests after her husband has died. Before she starts giving money away, be certain to</a:t>
            </a:r>
            <a:r>
              <a:rPr lang="en-US" sz="1000" baseline="0" dirty="0"/>
              <a:t> help your client make sure she </a:t>
            </a:r>
            <a:r>
              <a:rPr lang="en-US" sz="1000" dirty="0"/>
              <a:t>has enough for her own needs now and in the future. </a:t>
            </a:r>
          </a:p>
          <a:p>
            <a:pPr marL="228600" marR="0" indent="-228600" algn="l" defTabSz="914400" rtl="0" eaLnBrk="0" fontAlgn="base" latinLnBrk="0" hangingPunct="0">
              <a:lnSpc>
                <a:spcPct val="100000"/>
              </a:lnSpc>
              <a:spcBef>
                <a:spcPct val="30000"/>
              </a:spcBef>
              <a:spcAft>
                <a:spcPct val="0"/>
              </a:spcAft>
              <a:buClrTx/>
              <a:buSzTx/>
              <a:buFontTx/>
              <a:buNone/>
              <a:tabLst/>
              <a:defRPr/>
            </a:pPr>
            <a:endParaRPr lang="en-US" sz="1000" dirty="0"/>
          </a:p>
          <a:p>
            <a:pPr marL="228600" marR="0" indent="-228600" algn="l" defTabSz="914400" rtl="0" eaLnBrk="0" fontAlgn="base" latinLnBrk="0" hangingPunct="0">
              <a:lnSpc>
                <a:spcPct val="100000"/>
              </a:lnSpc>
              <a:spcBef>
                <a:spcPct val="30000"/>
              </a:spcBef>
              <a:spcAft>
                <a:spcPct val="0"/>
              </a:spcAft>
              <a:buClrTx/>
              <a:buSzTx/>
              <a:buFontTx/>
              <a:buNone/>
              <a:tabLst/>
              <a:defRPr/>
            </a:pPr>
            <a:r>
              <a:rPr lang="en-US" sz="1000" dirty="0"/>
              <a:t>[CLICK]</a:t>
            </a:r>
          </a:p>
          <a:p>
            <a:pPr marL="228600" marR="0" indent="-228600" algn="l" defTabSz="914400" rtl="0" eaLnBrk="0" fontAlgn="base" latinLnBrk="0" hangingPunct="0">
              <a:lnSpc>
                <a:spcPct val="100000"/>
              </a:lnSpc>
              <a:spcBef>
                <a:spcPct val="30000"/>
              </a:spcBef>
              <a:spcAft>
                <a:spcPct val="0"/>
              </a:spcAft>
              <a:buClrTx/>
              <a:buSzTx/>
              <a:buFontTx/>
              <a:buNone/>
              <a:tabLst/>
              <a:defRPr/>
            </a:pPr>
            <a:r>
              <a:rPr lang="en-US" sz="1000" dirty="0"/>
              <a:t>Finally,</a:t>
            </a:r>
            <a:r>
              <a:rPr lang="en-US" sz="1000" baseline="0" dirty="0"/>
              <a:t> help her remember the ABCs. </a:t>
            </a:r>
          </a:p>
          <a:p>
            <a:r>
              <a:rPr lang="en-US" sz="1000" b="1" dirty="0"/>
              <a:t>A = Ask questions</a:t>
            </a:r>
          </a:p>
          <a:p>
            <a:r>
              <a:rPr lang="en-US" sz="1000" b="1" dirty="0"/>
              <a:t>B = Buyer beware</a:t>
            </a:r>
          </a:p>
          <a:p>
            <a:r>
              <a:rPr lang="en-US" sz="1000" b="1" dirty="0"/>
              <a:t>C = Care for yourself</a:t>
            </a:r>
            <a:endParaRPr lang="en-US" sz="1000" dirty="0"/>
          </a:p>
        </p:txBody>
      </p:sp>
      <p:sp>
        <p:nvSpPr>
          <p:cNvPr id="4" name="Slide Number Placeholder 3"/>
          <p:cNvSpPr>
            <a:spLocks noGrp="1"/>
          </p:cNvSpPr>
          <p:nvPr>
            <p:ph type="sldNum" sz="quarter" idx="10"/>
          </p:nvPr>
        </p:nvSpPr>
        <p:spPr/>
        <p:txBody>
          <a:bodyPr/>
          <a:lstStyle/>
          <a:p>
            <a:fld id="{E3B1B41E-A25F-42EC-B3AF-87ABCE68F25F}" type="slidenum">
              <a:rPr lang="en-US" smtClean="0"/>
              <a:t>23</a:t>
            </a:fld>
            <a:endParaRPr lang="en-US" dirty="0"/>
          </a:p>
        </p:txBody>
      </p:sp>
    </p:spTree>
    <p:extLst>
      <p:ext uri="{BB962C8B-B14F-4D97-AF65-F5344CB8AC3E}">
        <p14:creationId xmlns:p14="http://schemas.microsoft.com/office/powerpoint/2010/main" val="17663768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914400"/>
            <a:ext cx="5486400" cy="3086100"/>
          </a:xfrm>
        </p:spPr>
      </p:sp>
      <p:sp>
        <p:nvSpPr>
          <p:cNvPr id="3" name="Notes Placeholder 2"/>
          <p:cNvSpPr>
            <a:spLocks noGrp="1"/>
          </p:cNvSpPr>
          <p:nvPr>
            <p:ph type="body" idx="1"/>
          </p:nvPr>
        </p:nvSpPr>
        <p:spPr/>
        <p:txBody>
          <a:bodyPr/>
          <a:lstStyle/>
          <a:p>
            <a:r>
              <a:rPr lang="en-US" dirty="0">
                <a:effectLst/>
                <a:ea typeface="Calibri" panose="020F0502020204030204" pitchFamily="34" charset="0"/>
                <a:cs typeface="Times New Roman" panose="02020603050405020304" pitchFamily="18" charset="0"/>
              </a:rPr>
              <a:t>[read from slide]</a:t>
            </a:r>
            <a:r>
              <a:rPr lang="en-US" dirty="0"/>
              <a:t> If</a:t>
            </a:r>
            <a:r>
              <a:rPr lang="en-US" baseline="0" dirty="0"/>
              <a:t> possible, you should attend the funeral or memorial service </a:t>
            </a:r>
            <a:r>
              <a:rPr lang="en-US" b="0" i="0" u="none" strike="noStrike" kern="1200" baseline="0" dirty="0">
                <a:solidFill>
                  <a:schemeClr val="tx1"/>
                </a:solidFill>
                <a:ea typeface="+mn-ea"/>
                <a:cs typeface="+mn-cs"/>
              </a:rPr>
              <a:t>after your client’s spouse dies</a:t>
            </a:r>
            <a:r>
              <a:rPr lang="en-US" baseline="0" dirty="0"/>
              <a:t>. Your presence will communicate to the widow that you care, and that you are there to help her when the time is right. </a:t>
            </a:r>
            <a:r>
              <a:rPr lang="en-US" b="0" i="0" u="none" strike="noStrike" kern="1200" baseline="0" dirty="0">
                <a:solidFill>
                  <a:schemeClr val="tx1"/>
                </a:solidFill>
                <a:ea typeface="+mn-ea"/>
                <a:cs typeface="+mn-cs"/>
              </a:rPr>
              <a:t>Recognize that funeral etiquette varies based on faith communities and cultural traditions. Also, various religions view death differently. You’ll want to observe appropriate practices. If you will attend a funeral ceremony or memorial service you don’t know much about, contact the funeral director to ask about appropriate attire, the sending of flowers and other customs you may not be familiar with. Also consider sending a fruit basket or making a memorial donation instead of giving flowers, if these expressions are acceptable. Another factor is your relationship with the deceased. Adjust your actions to be suitable.</a:t>
            </a:r>
            <a:endParaRPr lang="en-US" dirty="0"/>
          </a:p>
          <a:p>
            <a:endParaRPr lang="en-US" baseline="0" dirty="0"/>
          </a:p>
          <a:p>
            <a:r>
              <a:rPr lang="en-US" baseline="0" dirty="0"/>
              <a:t>Protective Life offers a snapshot of common religious practices at death in our Working with Widows Communication Guide. There you’ll find a quick reference guide on wakes and memorial services by religion.</a:t>
            </a:r>
          </a:p>
        </p:txBody>
      </p:sp>
      <p:sp>
        <p:nvSpPr>
          <p:cNvPr id="4" name="Slide Number Placeholder 3"/>
          <p:cNvSpPr>
            <a:spLocks noGrp="1"/>
          </p:cNvSpPr>
          <p:nvPr>
            <p:ph type="sldNum" sz="quarter" idx="10"/>
          </p:nvPr>
        </p:nvSpPr>
        <p:spPr/>
        <p:txBody>
          <a:bodyPr/>
          <a:lstStyle/>
          <a:p>
            <a:fld id="{E3B1B41E-A25F-42EC-B3AF-87ABCE68F25F}" type="slidenum">
              <a:rPr lang="en-US" smtClean="0"/>
              <a:t>24</a:t>
            </a:fld>
            <a:endParaRPr lang="en-US" dirty="0"/>
          </a:p>
        </p:txBody>
      </p:sp>
    </p:spTree>
    <p:extLst>
      <p:ext uri="{BB962C8B-B14F-4D97-AF65-F5344CB8AC3E}">
        <p14:creationId xmlns:p14="http://schemas.microsoft.com/office/powerpoint/2010/main" val="13752809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914400"/>
            <a:ext cx="5486400" cy="3086100"/>
          </a:xfrm>
        </p:spPr>
      </p:sp>
      <p:sp>
        <p:nvSpPr>
          <p:cNvPr id="3" name="Notes Placeholder 2"/>
          <p:cNvSpPr>
            <a:spLocks noGrp="1"/>
          </p:cNvSpPr>
          <p:nvPr>
            <p:ph type="body" idx="1"/>
          </p:nvPr>
        </p:nvSpPr>
        <p:spPr/>
        <p:txBody>
          <a:bodyPr/>
          <a:lstStyle/>
          <a:p>
            <a:r>
              <a:rPr lang="en-US" dirty="0"/>
              <a:t>Remember: When you are meeting</a:t>
            </a:r>
            <a:r>
              <a:rPr lang="en-US" baseline="0" dirty="0"/>
              <a:t> with widowed clients, these general guidelines can go a long way in building your relationships with widowed clients. </a:t>
            </a:r>
          </a:p>
          <a:p>
            <a:r>
              <a:rPr lang="en-US" baseline="0" dirty="0"/>
              <a:t>(read slide)</a:t>
            </a:r>
          </a:p>
        </p:txBody>
      </p:sp>
      <p:sp>
        <p:nvSpPr>
          <p:cNvPr id="4" name="Slide Number Placeholder 3"/>
          <p:cNvSpPr>
            <a:spLocks noGrp="1"/>
          </p:cNvSpPr>
          <p:nvPr>
            <p:ph type="sldNum" sz="quarter" idx="10"/>
          </p:nvPr>
        </p:nvSpPr>
        <p:spPr/>
        <p:txBody>
          <a:bodyPr/>
          <a:lstStyle/>
          <a:p>
            <a:fld id="{E3B1B41E-A25F-42EC-B3AF-87ABCE68F25F}" type="slidenum">
              <a:rPr lang="en-US" smtClean="0"/>
              <a:t>25</a:t>
            </a:fld>
            <a:endParaRPr lang="en-US" dirty="0"/>
          </a:p>
        </p:txBody>
      </p:sp>
    </p:spTree>
    <p:extLst>
      <p:ext uri="{BB962C8B-B14F-4D97-AF65-F5344CB8AC3E}">
        <p14:creationId xmlns:p14="http://schemas.microsoft.com/office/powerpoint/2010/main" val="28217787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SLIDE:</a:t>
            </a:r>
          </a:p>
          <a:p>
            <a:r>
              <a:rPr lang="en-US" dirty="0"/>
              <a:t>Yes, She has loved.</a:t>
            </a:r>
          </a:p>
          <a:p>
            <a:r>
              <a:rPr lang="en-US" dirty="0"/>
              <a:t>She has lost.</a:t>
            </a:r>
          </a:p>
          <a:p>
            <a:r>
              <a:rPr lang="en-US" dirty="0"/>
              <a:t>But she can move forward on her own with your help.</a:t>
            </a:r>
          </a:p>
          <a:p>
            <a:r>
              <a:rPr lang="en-US" dirty="0"/>
              <a:t>She isn’t alone.</a:t>
            </a:r>
          </a:p>
        </p:txBody>
      </p:sp>
      <p:sp>
        <p:nvSpPr>
          <p:cNvPr id="4" name="Slide Number Placeholder 3"/>
          <p:cNvSpPr>
            <a:spLocks noGrp="1"/>
          </p:cNvSpPr>
          <p:nvPr>
            <p:ph type="sldNum" sz="quarter" idx="5"/>
          </p:nvPr>
        </p:nvSpPr>
        <p:spPr/>
        <p:txBody>
          <a:bodyPr/>
          <a:lstStyle/>
          <a:p>
            <a:fld id="{83ABAD83-7439-DE4D-BC2B-3CFEE6A73A8F}" type="slidenum">
              <a:rPr lang="en-US" smtClean="0"/>
              <a:t>26</a:t>
            </a:fld>
            <a:endParaRPr lang="en-US"/>
          </a:p>
        </p:txBody>
      </p:sp>
    </p:spTree>
    <p:extLst>
      <p:ext uri="{BB962C8B-B14F-4D97-AF65-F5344CB8AC3E}">
        <p14:creationId xmlns:p14="http://schemas.microsoft.com/office/powerpoint/2010/main" val="41427225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9144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Calibri" panose="020F0502020204030204" pitchFamily="34" charset="0"/>
                <a:ea typeface="Calibri" panose="020F0502020204030204" pitchFamily="34" charset="0"/>
                <a:cs typeface="Times New Roman" panose="02020603050405020304" pitchFamily="18" charset="0"/>
              </a:rPr>
              <a:t>[read from slide]</a:t>
            </a:r>
          </a:p>
        </p:txBody>
      </p:sp>
      <p:sp>
        <p:nvSpPr>
          <p:cNvPr id="4" name="Slide Number Placeholder 3"/>
          <p:cNvSpPr>
            <a:spLocks noGrp="1"/>
          </p:cNvSpPr>
          <p:nvPr>
            <p:ph type="sldNum" sz="quarter" idx="10"/>
          </p:nvPr>
        </p:nvSpPr>
        <p:spPr/>
        <p:txBody>
          <a:bodyPr/>
          <a:lstStyle/>
          <a:p>
            <a:fld id="{E3B1B41E-A25F-42EC-B3AF-87ABCE68F25F}" type="slidenum">
              <a:rPr lang="en-US" smtClean="0"/>
              <a:t>27</a:t>
            </a:fld>
            <a:endParaRPr lang="en-US" dirty="0"/>
          </a:p>
        </p:txBody>
      </p:sp>
    </p:spTree>
    <p:extLst>
      <p:ext uri="{BB962C8B-B14F-4D97-AF65-F5344CB8AC3E}">
        <p14:creationId xmlns:p14="http://schemas.microsoft.com/office/powerpoint/2010/main" val="109171799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914400"/>
            <a:ext cx="5486400" cy="3086100"/>
          </a:xfrm>
        </p:spPr>
      </p:sp>
      <p:sp>
        <p:nvSpPr>
          <p:cNvPr id="3" name="Notes Placeholder 2"/>
          <p:cNvSpPr>
            <a:spLocks noGrp="1"/>
          </p:cNvSpPr>
          <p:nvPr>
            <p:ph type="body" idx="1"/>
          </p:nvPr>
        </p:nvSpPr>
        <p:spPr/>
        <p:txBody>
          <a:bodyPr/>
          <a:lstStyle/>
          <a:p>
            <a:r>
              <a:rPr lang="en-US" dirty="0"/>
              <a:t>Protective Life</a:t>
            </a:r>
            <a:r>
              <a:rPr lang="en-US" baseline="0" dirty="0"/>
              <a:t> has worked with Dr. Kathleen </a:t>
            </a:r>
            <a:r>
              <a:rPr lang="en-US" baseline="0" dirty="0" err="1"/>
              <a:t>Rehl</a:t>
            </a:r>
            <a:r>
              <a:rPr lang="en-US" baseline="0" dirty="0"/>
              <a:t> on the development of the Working With Widows program and materials. </a:t>
            </a:r>
          </a:p>
          <a:p>
            <a:pPr marL="0" indent="0" algn="just">
              <a:buFont typeface="Arial" pitchFamily="34" charset="0"/>
              <a:buNone/>
            </a:pPr>
            <a:endParaRPr lang="en-US" b="0" dirty="0"/>
          </a:p>
          <a:p>
            <a:pPr marL="0" indent="0" algn="just">
              <a:buFont typeface="Arial" pitchFamily="34" charset="0"/>
              <a:buNone/>
            </a:pPr>
            <a:r>
              <a:rPr lang="en-US" b="0" dirty="0"/>
              <a:t>Dr. </a:t>
            </a:r>
            <a:r>
              <a:rPr lang="en-US" b="0" dirty="0" err="1"/>
              <a:t>Rehl</a:t>
            </a:r>
            <a:r>
              <a:rPr lang="en-US" b="0" dirty="0"/>
              <a:t> is the award-winning author of </a:t>
            </a:r>
            <a:r>
              <a:rPr lang="en-US" b="0" i="1" dirty="0"/>
              <a:t>Moving Forward on Your Own: A Financial Guidebook for Widows</a:t>
            </a:r>
            <a:r>
              <a:rPr lang="en-US" b="0" dirty="0"/>
              <a:t>. A widow herself, Dr. </a:t>
            </a:r>
            <a:r>
              <a:rPr lang="en-US" b="0" dirty="0" err="1"/>
              <a:t>Rehl</a:t>
            </a:r>
            <a:r>
              <a:rPr lang="en-US" b="0" dirty="0"/>
              <a:t> is frequently invited to speak about widows and their financial issues to professional advisors and women’s groups. Her work has been featured in </a:t>
            </a:r>
            <a:r>
              <a:rPr lang="en-US" b="0" i="1" dirty="0"/>
              <a:t>The New York Times, The Wall Street Journal, AARP Bulletin, U.S. News &amp; World Report </a:t>
            </a:r>
            <a:r>
              <a:rPr lang="en-US" b="0" dirty="0"/>
              <a:t>and many other publications. </a:t>
            </a:r>
          </a:p>
          <a:p>
            <a:pPr marL="0" indent="0" algn="just">
              <a:buFont typeface="Arial" pitchFamily="34" charset="0"/>
              <a:buNone/>
            </a:pPr>
            <a:endParaRPr lang="en-US" b="0" dirty="0"/>
          </a:p>
          <a:p>
            <a:pPr marL="0" marR="0" indent="0" algn="just" defTabSz="914400" rtl="0" eaLnBrk="0" fontAlgn="base" latinLnBrk="0" hangingPunct="0">
              <a:lnSpc>
                <a:spcPct val="100000"/>
              </a:lnSpc>
              <a:spcBef>
                <a:spcPct val="30000"/>
              </a:spcBef>
              <a:spcAft>
                <a:spcPct val="0"/>
              </a:spcAft>
              <a:buClrTx/>
              <a:buSzTx/>
              <a:buFont typeface="Arial" pitchFamily="34" charset="0"/>
              <a:buNone/>
              <a:tabLst/>
              <a:defRPr/>
            </a:pPr>
            <a:r>
              <a:rPr lang="en-US" b="0" dirty="0"/>
              <a:t>The U.S. Army also uses her guidebook in their Survivor Outreach Services centers worldwide. As a certified financial planner and registered investment advisor, Dr. </a:t>
            </a:r>
            <a:r>
              <a:rPr lang="en-US" b="0" dirty="0" err="1"/>
              <a:t>Rehl</a:t>
            </a:r>
            <a:r>
              <a:rPr lang="en-US" b="0" dirty="0"/>
              <a:t> had her own independent financial planning firm for 17 years. She closed that business at the end of 2013 to give more time for speaking, writing and teaching activities.</a:t>
            </a:r>
          </a:p>
        </p:txBody>
      </p:sp>
      <p:sp>
        <p:nvSpPr>
          <p:cNvPr id="4" name="Slide Number Placeholder 3"/>
          <p:cNvSpPr>
            <a:spLocks noGrp="1"/>
          </p:cNvSpPr>
          <p:nvPr>
            <p:ph type="sldNum" sz="quarter" idx="10"/>
          </p:nvPr>
        </p:nvSpPr>
        <p:spPr/>
        <p:txBody>
          <a:bodyPr/>
          <a:lstStyle/>
          <a:p>
            <a:fld id="{E3B1B41E-A25F-42EC-B3AF-87ABCE68F25F}" type="slidenum">
              <a:rPr lang="en-US" smtClean="0"/>
              <a:t>28</a:t>
            </a:fld>
            <a:endParaRPr lang="en-US" dirty="0"/>
          </a:p>
        </p:txBody>
      </p:sp>
    </p:spTree>
    <p:extLst>
      <p:ext uri="{BB962C8B-B14F-4D97-AF65-F5344CB8AC3E}">
        <p14:creationId xmlns:p14="http://schemas.microsoft.com/office/powerpoint/2010/main" val="185024441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9144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AA6B9F4-DAEA-4315-8C62-17698F01C88E}" type="slidenum">
              <a:rPr lang="en-US" smtClean="0"/>
              <a:t>29</a:t>
            </a:fld>
            <a:endParaRPr lang="en-US" dirty="0"/>
          </a:p>
        </p:txBody>
      </p:sp>
    </p:spTree>
    <p:extLst>
      <p:ext uri="{BB962C8B-B14F-4D97-AF65-F5344CB8AC3E}">
        <p14:creationId xmlns:p14="http://schemas.microsoft.com/office/powerpoint/2010/main" val="37266044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a:t>
            </a:r>
            <a:r>
              <a:rPr lang="en-US" baseline="0" dirty="0"/>
              <a:t> our time together today, we’ll cover key topics to help you feel confident in your next interactions with widowed clients. The goal of this presentation is to help you better understand your widowed clients’ needs, and build stronger relationships with those clients. </a:t>
            </a:r>
          </a:p>
          <a:p>
            <a:endParaRPr lang="en-US" dirty="0"/>
          </a:p>
          <a:p>
            <a:r>
              <a:rPr lang="en-US" baseline="0" dirty="0"/>
              <a:t>First, we’ll talk about some shocking statistics about widowhood in the US.</a:t>
            </a:r>
          </a:p>
          <a:p>
            <a:endParaRPr lang="en-US" baseline="0" dirty="0"/>
          </a:p>
          <a:p>
            <a:r>
              <a:rPr lang="en-US" baseline="0" dirty="0"/>
              <a:t>Then, we’ll examine how grief and emotions can affect a widow’s decision making skills</a:t>
            </a:r>
          </a:p>
          <a:p>
            <a:endParaRPr lang="en-US" baseline="0" dirty="0"/>
          </a:p>
          <a:p>
            <a:r>
              <a:rPr lang="en-US" baseline="0" dirty="0"/>
              <a:t>Next, we’ll look at the three stages of widowhood, and what your role can be throughout each stage of a widow’s grief.</a:t>
            </a:r>
          </a:p>
          <a:p>
            <a:endParaRPr lang="en-US" baseline="0" dirty="0"/>
          </a:p>
          <a:p>
            <a:r>
              <a:rPr lang="en-US" baseline="0" dirty="0"/>
              <a:t>Then, we’ll address some common pitfalls that you can help widows avoid</a:t>
            </a:r>
          </a:p>
          <a:p>
            <a:endParaRPr lang="en-US" baseline="0" dirty="0"/>
          </a:p>
          <a:p>
            <a:r>
              <a:rPr lang="en-US" baseline="0" dirty="0"/>
              <a:t>And finally we will discuss best practices for communicating with widows and recommendations for you as you focus on Working with Widows.</a:t>
            </a:r>
          </a:p>
        </p:txBody>
      </p:sp>
      <p:sp>
        <p:nvSpPr>
          <p:cNvPr id="4" name="Slide Number Placeholder 3"/>
          <p:cNvSpPr>
            <a:spLocks noGrp="1"/>
          </p:cNvSpPr>
          <p:nvPr>
            <p:ph type="sldNum" sz="quarter" idx="5"/>
          </p:nvPr>
        </p:nvSpPr>
        <p:spPr/>
        <p:txBody>
          <a:bodyPr/>
          <a:lstStyle/>
          <a:p>
            <a:fld id="{83ABAD83-7439-DE4D-BC2B-3CFEE6A73A8F}" type="slidenum">
              <a:rPr lang="en-US" smtClean="0"/>
              <a:t>3</a:t>
            </a:fld>
            <a:endParaRPr lang="en-US"/>
          </a:p>
        </p:txBody>
      </p:sp>
    </p:spTree>
    <p:extLst>
      <p:ext uri="{BB962C8B-B14F-4D97-AF65-F5344CB8AC3E}">
        <p14:creationId xmlns:p14="http://schemas.microsoft.com/office/powerpoint/2010/main" val="226004024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9144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3ABAD83-7439-DE4D-BC2B-3CFEE6A73A8F}" type="slidenum">
              <a:rPr lang="en-US" smtClean="0"/>
              <a:t>30</a:t>
            </a:fld>
            <a:endParaRPr lang="en-US"/>
          </a:p>
        </p:txBody>
      </p:sp>
    </p:spTree>
    <p:extLst>
      <p:ext uri="{BB962C8B-B14F-4D97-AF65-F5344CB8AC3E}">
        <p14:creationId xmlns:p14="http://schemas.microsoft.com/office/powerpoint/2010/main" val="153334632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9144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3ABAD83-7439-DE4D-BC2B-3CFEE6A73A8F}" type="slidenum">
              <a:rPr lang="en-US" smtClean="0"/>
              <a:t>31</a:t>
            </a:fld>
            <a:endParaRPr lang="en-US"/>
          </a:p>
        </p:txBody>
      </p:sp>
    </p:spTree>
    <p:extLst>
      <p:ext uri="{BB962C8B-B14F-4D97-AF65-F5344CB8AC3E}">
        <p14:creationId xmlns:p14="http://schemas.microsoft.com/office/powerpoint/2010/main" val="32576409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5"/>
          </p:nvPr>
        </p:nvSpPr>
        <p:spPr/>
        <p:txBody>
          <a:bodyPr/>
          <a:lstStyle/>
          <a:p>
            <a:fld id="{83ABAD83-7439-DE4D-BC2B-3CFEE6A73A8F}" type="slidenum">
              <a:rPr lang="en-US" smtClean="0"/>
              <a:t>4</a:t>
            </a:fld>
            <a:endParaRPr lang="en-US"/>
          </a:p>
        </p:txBody>
      </p:sp>
    </p:spTree>
    <p:extLst>
      <p:ext uri="{BB962C8B-B14F-4D97-AF65-F5344CB8AC3E}">
        <p14:creationId xmlns:p14="http://schemas.microsoft.com/office/powerpoint/2010/main" val="5130851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914400"/>
            <a:ext cx="5486400" cy="3086100"/>
          </a:xfrm>
        </p:spPr>
      </p:sp>
      <p:sp>
        <p:nvSpPr>
          <p:cNvPr id="3" name="Notes Placeholder 2"/>
          <p:cNvSpPr>
            <a:spLocks noGrp="1"/>
          </p:cNvSpPr>
          <p:nvPr>
            <p:ph type="body" idx="1"/>
          </p:nvPr>
        </p:nvSpPr>
        <p:spPr/>
        <p:txBody>
          <a:bodyPr/>
          <a:lstStyle/>
          <a:p>
            <a:r>
              <a:rPr lang="en-US" dirty="0"/>
              <a:t>And in fact, in deep</a:t>
            </a:r>
            <a:r>
              <a:rPr lang="en-US" baseline="0" dirty="0"/>
              <a:t> grief, </a:t>
            </a:r>
            <a:r>
              <a:rPr lang="en-US" dirty="0"/>
              <a:t>she is </a:t>
            </a:r>
            <a:r>
              <a:rPr lang="en-US" i="0" dirty="0"/>
              <a:t>not even</a:t>
            </a:r>
            <a:r>
              <a:rPr lang="en-US" i="0" baseline="0" dirty="0"/>
              <a:t> </a:t>
            </a:r>
            <a:r>
              <a:rPr lang="en-US" dirty="0"/>
              <a:t>physically able to process it</a:t>
            </a:r>
            <a:r>
              <a:rPr lang="en-US" baseline="0" dirty="0"/>
              <a:t> all. When a person is in deep grief, her brain largely relies on what is referred to as the reptilian </a:t>
            </a:r>
            <a:r>
              <a:rPr lang="en-US" baseline="0" dirty="0" err="1"/>
              <a:t>coplex</a:t>
            </a:r>
            <a:r>
              <a:rPr lang="en-US" baseline="0" dirty="0"/>
              <a:t>, which you see in the diagram above. </a:t>
            </a:r>
          </a:p>
          <a:p>
            <a:endParaRPr lang="en-US" baseline="0" dirty="0"/>
          </a:p>
          <a:p>
            <a:r>
              <a:rPr lang="en-US" baseline="0" dirty="0"/>
              <a:t>Now, this is not meant to be a biology lesson, but the reason I’m showing you this brain diagram is to show that deep grief will cause a person’s Neocortex, the area that controls a person’s reasoning skills, to take a break. Meanwhile, the Limbic System, in charge of emotions, and the </a:t>
            </a:r>
            <a:r>
              <a:rPr lang="en-US" baseline="0" dirty="0" err="1"/>
              <a:t>Reptilan</a:t>
            </a:r>
            <a:r>
              <a:rPr lang="en-US" baseline="0" dirty="0"/>
              <a:t> </a:t>
            </a:r>
            <a:r>
              <a:rPr lang="en-US" baseline="0" dirty="0" err="1"/>
              <a:t>Coplex</a:t>
            </a:r>
            <a:r>
              <a:rPr lang="en-US" baseline="0" dirty="0"/>
              <a:t>, managing instincts will run the show for a while.</a:t>
            </a:r>
          </a:p>
          <a:p>
            <a:endParaRPr lang="en-US" baseline="0" dirty="0"/>
          </a:p>
          <a:p>
            <a:r>
              <a:rPr lang="en-US" baseline="0" dirty="0"/>
              <a:t>Therefore, a widow in deep grief should not be making irrevocable decisions. The professionals who work with her, YOU---HER ADVISOR, should know this, and help her through this period.</a:t>
            </a:r>
            <a:endParaRPr lang="en-US" dirty="0"/>
          </a:p>
        </p:txBody>
      </p:sp>
      <p:sp>
        <p:nvSpPr>
          <p:cNvPr id="4" name="Slide Number Placeholder 3"/>
          <p:cNvSpPr>
            <a:spLocks noGrp="1"/>
          </p:cNvSpPr>
          <p:nvPr>
            <p:ph type="sldNum" sz="quarter" idx="10"/>
          </p:nvPr>
        </p:nvSpPr>
        <p:spPr/>
        <p:txBody>
          <a:bodyPr/>
          <a:lstStyle/>
          <a:p>
            <a:fld id="{E3B1B41E-A25F-42EC-B3AF-87ABCE68F25F}" type="slidenum">
              <a:rPr lang="en-US" smtClean="0"/>
              <a:t>5</a:t>
            </a:fld>
            <a:endParaRPr lang="en-US" dirty="0"/>
          </a:p>
        </p:txBody>
      </p:sp>
    </p:spTree>
    <p:extLst>
      <p:ext uri="{BB962C8B-B14F-4D97-AF65-F5344CB8AC3E}">
        <p14:creationId xmlns:p14="http://schemas.microsoft.com/office/powerpoint/2010/main" val="25585730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914400"/>
            <a:ext cx="5486400" cy="30861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kern="1200" dirty="0">
                <a:solidFill>
                  <a:schemeClr val="tx1"/>
                </a:solidFill>
                <a:effectLst/>
                <a:latin typeface="+mn-lt"/>
                <a:ea typeface="+mn-ea"/>
                <a:cs typeface="+mn-cs"/>
              </a:rPr>
              <a:t>I began to research what the experts said about the transition.  I found work done by John Fisher, a chartered psychologist working within businesses. He is an experienced Management Development and Soft Skills trainer, coach, facilitator and counselor. John Fisher’s model of personal change – The Personal Transition Curve – is an excellent analysis of how individuals deal with personal change.</a:t>
            </a:r>
          </a:p>
        </p:txBody>
      </p:sp>
      <p:sp>
        <p:nvSpPr>
          <p:cNvPr id="4" name="Slide Number Placeholder 3"/>
          <p:cNvSpPr>
            <a:spLocks noGrp="1"/>
          </p:cNvSpPr>
          <p:nvPr>
            <p:ph type="sldNum" sz="quarter" idx="10"/>
          </p:nvPr>
        </p:nvSpPr>
        <p:spPr/>
        <p:txBody>
          <a:bodyPr/>
          <a:lstStyle/>
          <a:p>
            <a:fld id="{E3B1B41E-A25F-42EC-B3AF-87ABCE68F25F}" type="slidenum">
              <a:rPr lang="en-US" smtClean="0"/>
              <a:t>6</a:t>
            </a:fld>
            <a:endParaRPr lang="en-US" dirty="0"/>
          </a:p>
        </p:txBody>
      </p:sp>
    </p:spTree>
    <p:extLst>
      <p:ext uri="{BB962C8B-B14F-4D97-AF65-F5344CB8AC3E}">
        <p14:creationId xmlns:p14="http://schemas.microsoft.com/office/powerpoint/2010/main" val="38033501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9144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Calibri" panose="020F0502020204030204" pitchFamily="34" charset="0"/>
                <a:ea typeface="Calibri" panose="020F0502020204030204" pitchFamily="34" charset="0"/>
                <a:cs typeface="Times New Roman" panose="02020603050405020304" pitchFamily="18" charset="0"/>
              </a:rPr>
              <a:t>[read from slide]</a:t>
            </a:r>
          </a:p>
        </p:txBody>
      </p:sp>
      <p:sp>
        <p:nvSpPr>
          <p:cNvPr id="4" name="Slide Number Placeholder 3"/>
          <p:cNvSpPr>
            <a:spLocks noGrp="1"/>
          </p:cNvSpPr>
          <p:nvPr>
            <p:ph type="sldNum" sz="quarter" idx="10"/>
          </p:nvPr>
        </p:nvSpPr>
        <p:spPr/>
        <p:txBody>
          <a:bodyPr/>
          <a:lstStyle/>
          <a:p>
            <a:fld id="{E3B1B41E-A25F-42EC-B3AF-87ABCE68F25F}" type="slidenum">
              <a:rPr lang="en-US" smtClean="0"/>
              <a:t>7</a:t>
            </a:fld>
            <a:endParaRPr lang="en-US" dirty="0"/>
          </a:p>
        </p:txBody>
      </p:sp>
    </p:spTree>
    <p:extLst>
      <p:ext uri="{BB962C8B-B14F-4D97-AF65-F5344CB8AC3E}">
        <p14:creationId xmlns:p14="http://schemas.microsoft.com/office/powerpoint/2010/main" val="31164096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914400"/>
            <a:ext cx="5486400" cy="3086100"/>
          </a:xfrm>
        </p:spPr>
      </p:sp>
      <p:sp>
        <p:nvSpPr>
          <p:cNvPr id="3" name="Notes Placeholder 2"/>
          <p:cNvSpPr>
            <a:spLocks noGrp="1"/>
          </p:cNvSpPr>
          <p:nvPr>
            <p:ph type="body" idx="1"/>
          </p:nvPr>
        </p:nvSpPr>
        <p:spPr/>
        <p:txBody>
          <a:bodyPr/>
          <a:lstStyle/>
          <a:p>
            <a:r>
              <a:rPr lang="en-US" dirty="0"/>
              <a:t>When a</a:t>
            </a:r>
            <a:r>
              <a:rPr lang="en-US" baseline="0" dirty="0"/>
              <a:t> woman’s spouse dies, a new journey lies in front of her. She may not realize that. Her journey through grief and widowhood will be unique to her, but it will likely progress through three stages that we refer to as GRIEF, GROWTH and TRANSFORMATION. </a:t>
            </a:r>
          </a:p>
          <a:p>
            <a:endParaRPr lang="en-US" baseline="0" dirty="0"/>
          </a:p>
          <a:p>
            <a:r>
              <a:rPr lang="en-US" baseline="0" dirty="0"/>
              <a:t>We have divided up the stages to help advisors easily recognize where their clients are on the journey, and what activities are appropriate for the financial advisor, according the grief stage. </a:t>
            </a:r>
            <a:endParaRPr lang="en-US" dirty="0"/>
          </a:p>
        </p:txBody>
      </p:sp>
      <p:sp>
        <p:nvSpPr>
          <p:cNvPr id="4" name="Slide Number Placeholder 3"/>
          <p:cNvSpPr>
            <a:spLocks noGrp="1"/>
          </p:cNvSpPr>
          <p:nvPr>
            <p:ph type="sldNum" sz="quarter" idx="10"/>
          </p:nvPr>
        </p:nvSpPr>
        <p:spPr/>
        <p:txBody>
          <a:bodyPr/>
          <a:lstStyle/>
          <a:p>
            <a:fld id="{E3B1B41E-A25F-42EC-B3AF-87ABCE68F25F}" type="slidenum">
              <a:rPr lang="en-US" smtClean="0"/>
              <a:t>8</a:t>
            </a:fld>
            <a:endParaRPr lang="en-US" dirty="0"/>
          </a:p>
        </p:txBody>
      </p:sp>
    </p:spTree>
    <p:extLst>
      <p:ext uri="{BB962C8B-B14F-4D97-AF65-F5344CB8AC3E}">
        <p14:creationId xmlns:p14="http://schemas.microsoft.com/office/powerpoint/2010/main" val="10738996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914400"/>
            <a:ext cx="5486400" cy="3086100"/>
          </a:xfrm>
        </p:spPr>
      </p:sp>
      <p:sp>
        <p:nvSpPr>
          <p:cNvPr id="3" name="Notes Placeholder 2"/>
          <p:cNvSpPr>
            <a:spLocks noGrp="1"/>
          </p:cNvSpPr>
          <p:nvPr>
            <p:ph type="body" idx="1"/>
          </p:nvPr>
        </p:nvSpPr>
        <p:spPr/>
        <p:txBody>
          <a:bodyPr/>
          <a:lstStyle/>
          <a:p>
            <a:r>
              <a:rPr lang="en-US" dirty="0"/>
              <a:t>Let’s</a:t>
            </a:r>
            <a:r>
              <a:rPr lang="en-US" baseline="0" dirty="0"/>
              <a:t> take a look at the first stage of widowhood: Grief. </a:t>
            </a:r>
          </a:p>
          <a:p>
            <a:endParaRPr lang="en-US" baseline="0" dirty="0"/>
          </a:p>
          <a:p>
            <a:r>
              <a:rPr lang="en-US" baseline="0" dirty="0"/>
              <a:t>This is the days, weeks, and months immediately following the death. A widow’s emotions are raw. She may describe her feelings as “numb” or “in a fog.” She’s experiencing that cognitive disconnect, and you may find that she seems absentminded at times. </a:t>
            </a:r>
          </a:p>
          <a:p>
            <a:endParaRPr lang="en-US" baseline="0" dirty="0"/>
          </a:p>
          <a:p>
            <a:r>
              <a:rPr lang="en-US" baseline="0" dirty="0"/>
              <a:t>The most important thing you can do as her advisor is to listen to her, let her tell her story. She may want to talk about her husband, and you may want to share your stories about him. Tears are very normal and expected at this time, and you should be prepared for that. In addition to listening to her, you should ask questions to address her financial needs at this time. Financial Triage is most important. Focus on her immediate needs, look at her cash flow, make sure the bills are being paid and begin work on filing for benefits and settling the estate. </a:t>
            </a:r>
          </a:p>
          <a:p>
            <a:endParaRPr lang="en-US" baseline="0" dirty="0"/>
          </a:p>
          <a:p>
            <a:r>
              <a:rPr lang="en-US" baseline="0" dirty="0"/>
              <a:t>It’s important to remember that the widow should NOT make irrevocable decisions at this time. Now is not the time to sell. </a:t>
            </a:r>
          </a:p>
          <a:p>
            <a:endParaRPr lang="en-US" baseline="0" dirty="0"/>
          </a:p>
          <a:p>
            <a:r>
              <a:rPr lang="en-US" baseline="0" dirty="0"/>
              <a:t>The first stage of widowhood can last up to a year for some widows.</a:t>
            </a:r>
          </a:p>
        </p:txBody>
      </p:sp>
      <p:sp>
        <p:nvSpPr>
          <p:cNvPr id="4" name="Slide Number Placeholder 3"/>
          <p:cNvSpPr>
            <a:spLocks noGrp="1"/>
          </p:cNvSpPr>
          <p:nvPr>
            <p:ph type="sldNum" sz="quarter" idx="10"/>
          </p:nvPr>
        </p:nvSpPr>
        <p:spPr/>
        <p:txBody>
          <a:bodyPr/>
          <a:lstStyle/>
          <a:p>
            <a:fld id="{E3B1B41E-A25F-42EC-B3AF-87ABCE68F25F}" type="slidenum">
              <a:rPr lang="en-US" smtClean="0"/>
              <a:t>9</a:t>
            </a:fld>
            <a:endParaRPr lang="en-US" dirty="0"/>
          </a:p>
        </p:txBody>
      </p:sp>
    </p:spTree>
    <p:extLst>
      <p:ext uri="{BB962C8B-B14F-4D97-AF65-F5344CB8AC3E}">
        <p14:creationId xmlns:p14="http://schemas.microsoft.com/office/powerpoint/2010/main" val="306993619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2.xml"/><Relationship Id="rId5" Type="http://schemas.openxmlformats.org/officeDocument/2006/relationships/image" Target="../media/image2.png"/><Relationship Id="rId4" Type="http://schemas.openxmlformats.org/officeDocument/2006/relationships/image" Target="../media/image3.emf"/></Relationships>
</file>

<file path=ppt/slideLayouts/_rels/slideLayout10.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Master" Target="../slideMasters/slideMaster1.xml"/><Relationship Id="rId1" Type="http://schemas.openxmlformats.org/officeDocument/2006/relationships/tags" Target="../tags/tag11.xml"/><Relationship Id="rId4" Type="http://schemas.openxmlformats.org/officeDocument/2006/relationships/image" Target="../media/image6.emf"/></Relationships>
</file>

<file path=ppt/slideLayouts/_rels/slideLayout11.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Master" Target="../slideMasters/slideMaster1.xml"/><Relationship Id="rId1" Type="http://schemas.openxmlformats.org/officeDocument/2006/relationships/tags" Target="../tags/tag12.xml"/><Relationship Id="rId4" Type="http://schemas.openxmlformats.org/officeDocument/2006/relationships/image" Target="../media/image7.emf"/></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Master" Target="../slideMasters/slideMaster1.xml"/><Relationship Id="rId1" Type="http://schemas.openxmlformats.org/officeDocument/2006/relationships/tags" Target="../tags/tag13.xml"/><Relationship Id="rId4" Type="http://schemas.openxmlformats.org/officeDocument/2006/relationships/image" Target="../media/image6.emf"/></Relationships>
</file>

<file path=ppt/slideLayouts/_rels/slideLayout14.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Master" Target="../slideMasters/slideMaster1.xml"/><Relationship Id="rId1" Type="http://schemas.openxmlformats.org/officeDocument/2006/relationships/tags" Target="../tags/tag14.xml"/><Relationship Id="rId4" Type="http://schemas.openxmlformats.org/officeDocument/2006/relationships/image" Target="../media/image6.emf"/></Relationships>
</file>

<file path=ppt/slideLayouts/_rels/slideLayout15.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Master" Target="../slideMasters/slideMaster1.xml"/><Relationship Id="rId1" Type="http://schemas.openxmlformats.org/officeDocument/2006/relationships/tags" Target="../tags/tag15.xml"/><Relationship Id="rId4" Type="http://schemas.openxmlformats.org/officeDocument/2006/relationships/image" Target="../media/image6.emf"/></Relationships>
</file>

<file path=ppt/slideLayouts/_rels/slideLayout16.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Master" Target="../slideMasters/slideMaster1.xml"/><Relationship Id="rId1" Type="http://schemas.openxmlformats.org/officeDocument/2006/relationships/tags" Target="../tags/tag16.xml"/><Relationship Id="rId4" Type="http://schemas.openxmlformats.org/officeDocument/2006/relationships/image" Target="../media/image6.emf"/></Relationships>
</file>

<file path=ppt/slideLayouts/_rels/slideLayout17.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Master" Target="../slideMasters/slideMaster1.xml"/><Relationship Id="rId1" Type="http://schemas.openxmlformats.org/officeDocument/2006/relationships/tags" Target="../tags/tag17.xml"/><Relationship Id="rId5" Type="http://schemas.openxmlformats.org/officeDocument/2006/relationships/image" Target="../media/image2.png"/><Relationship Id="rId4" Type="http://schemas.openxmlformats.org/officeDocument/2006/relationships/image" Target="../media/image8.emf"/></Relationships>
</file>

<file path=ppt/slideLayouts/_rels/slideLayout2.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3.xml"/><Relationship Id="rId4" Type="http://schemas.openxmlformats.org/officeDocument/2006/relationships/image" Target="../media/image4.emf"/></Relationships>
</file>

<file path=ppt/slideLayouts/_rels/slideLayout3.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1.xml"/><Relationship Id="rId1" Type="http://schemas.openxmlformats.org/officeDocument/2006/relationships/tags" Target="../tags/tag4.xml"/><Relationship Id="rId4" Type="http://schemas.openxmlformats.org/officeDocument/2006/relationships/image" Target="../media/image4.emf"/></Relationships>
</file>

<file path=ppt/slideLayouts/_rels/slideLayout4.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1.xml"/><Relationship Id="rId1" Type="http://schemas.openxmlformats.org/officeDocument/2006/relationships/tags" Target="../tags/tag5.xml"/><Relationship Id="rId4" Type="http://schemas.openxmlformats.org/officeDocument/2006/relationships/image" Target="../media/image5.emf"/></Relationships>
</file>

<file path=ppt/slideLayouts/_rels/slideLayout5.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1.xml"/><Relationship Id="rId1" Type="http://schemas.openxmlformats.org/officeDocument/2006/relationships/tags" Target="../tags/tag6.xml"/><Relationship Id="rId5" Type="http://schemas.openxmlformats.org/officeDocument/2006/relationships/image" Target="../media/image2.png"/><Relationship Id="rId4" Type="http://schemas.openxmlformats.org/officeDocument/2006/relationships/image" Target="../media/image5.emf"/></Relationships>
</file>

<file path=ppt/slideLayouts/_rels/slideLayout6.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Master" Target="../slideMasters/slideMaster1.xml"/><Relationship Id="rId1" Type="http://schemas.openxmlformats.org/officeDocument/2006/relationships/tags" Target="../tags/tag7.xml"/><Relationship Id="rId4" Type="http://schemas.openxmlformats.org/officeDocument/2006/relationships/image" Target="../media/image6.emf"/></Relationships>
</file>

<file path=ppt/slideLayouts/_rels/slideLayout7.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Master" Target="../slideMasters/slideMaster1.xml"/><Relationship Id="rId1" Type="http://schemas.openxmlformats.org/officeDocument/2006/relationships/tags" Target="../tags/tag8.xml"/><Relationship Id="rId4" Type="http://schemas.openxmlformats.org/officeDocument/2006/relationships/image" Target="../media/image6.emf"/></Relationships>
</file>

<file path=ppt/slideLayouts/_rels/slideLayout8.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Master" Target="../slideMasters/slideMaster1.xml"/><Relationship Id="rId1" Type="http://schemas.openxmlformats.org/officeDocument/2006/relationships/tags" Target="../tags/tag9.xml"/><Relationship Id="rId4" Type="http://schemas.openxmlformats.org/officeDocument/2006/relationships/image" Target="../media/image6.emf"/></Relationships>
</file>

<file path=ppt/slideLayouts/_rels/slideLayout9.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Master" Target="../slideMasters/slideMaster1.xml"/><Relationship Id="rId1" Type="http://schemas.openxmlformats.org/officeDocument/2006/relationships/tags" Target="../tags/tag10.xml"/><Relationship Id="rId4" Type="http://schemas.openxmlformats.org/officeDocument/2006/relationships/image" Target="../media/image6.emf"/></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urple">
    <p:bg>
      <p:bgPr>
        <a:solidFill>
          <a:schemeClr val="tx2"/>
        </a:solidFill>
        <a:effectLst/>
      </p:bgPr>
    </p:bg>
    <p:spTree>
      <p:nvGrpSpPr>
        <p:cNvPr id="1" name=""/>
        <p:cNvGrpSpPr/>
        <p:nvPr/>
      </p:nvGrpSpPr>
      <p:grpSpPr>
        <a:xfrm>
          <a:off x="0" y="0"/>
          <a:ext cx="0" cy="0"/>
          <a:chOff x="0" y="0"/>
          <a:chExt cx="0" cy="0"/>
        </a:xfrm>
      </p:grpSpPr>
      <p:sp>
        <p:nvSpPr>
          <p:cNvPr id="11" name="Graphic 8">
            <a:extLst>
              <a:ext uri="{FF2B5EF4-FFF2-40B4-BE49-F238E27FC236}">
                <a16:creationId xmlns:a16="http://schemas.microsoft.com/office/drawing/2014/main" id="{F0D27D28-D010-3C47-AB16-8C8510549606}"/>
              </a:ext>
            </a:extLst>
          </p:cNvPr>
          <p:cNvSpPr/>
          <p:nvPr userDrawn="1"/>
        </p:nvSpPr>
        <p:spPr>
          <a:xfrm>
            <a:off x="492981" y="0"/>
            <a:ext cx="11492539" cy="6858127"/>
          </a:xfrm>
          <a:custGeom>
            <a:avLst/>
            <a:gdLst>
              <a:gd name="connsiteX0" fmla="*/ 11487961 w 11492539"/>
              <a:gd name="connsiteY0" fmla="*/ 3235325 h 6858127"/>
              <a:gd name="connsiteX1" fmla="*/ 10893784 w 11492539"/>
              <a:gd name="connsiteY1" fmla="*/ 719201 h 6858127"/>
              <a:gd name="connsiteX2" fmla="*/ 10376767 w 11492539"/>
              <a:gd name="connsiteY2" fmla="*/ 0 h 6858127"/>
              <a:gd name="connsiteX3" fmla="*/ 0 w 11492539"/>
              <a:gd name="connsiteY3" fmla="*/ 0 h 6858127"/>
              <a:gd name="connsiteX4" fmla="*/ 0 w 11492539"/>
              <a:gd name="connsiteY4" fmla="*/ 2732786 h 6858127"/>
              <a:gd name="connsiteX5" fmla="*/ 1632780 w 11492539"/>
              <a:gd name="connsiteY5" fmla="*/ 1555623 h 6858127"/>
              <a:gd name="connsiteX6" fmla="*/ 4061898 w 11492539"/>
              <a:gd name="connsiteY6" fmla="*/ 555752 h 6858127"/>
              <a:gd name="connsiteX7" fmla="*/ 5911307 w 11492539"/>
              <a:gd name="connsiteY7" fmla="*/ 311785 h 6858127"/>
              <a:gd name="connsiteX8" fmla="*/ 6309667 w 11492539"/>
              <a:gd name="connsiteY8" fmla="*/ 324485 h 6858127"/>
              <a:gd name="connsiteX9" fmla="*/ 9107575 w 11492539"/>
              <a:gd name="connsiteY9" fmla="*/ 1751203 h 6858127"/>
              <a:gd name="connsiteX10" fmla="*/ 9107575 w 11492539"/>
              <a:gd name="connsiteY10" fmla="*/ 1751203 h 6858127"/>
              <a:gd name="connsiteX11" fmla="*/ 8943231 w 11492539"/>
              <a:gd name="connsiteY11" fmla="*/ 4889500 h 6858127"/>
              <a:gd name="connsiteX12" fmla="*/ 7619215 w 11492539"/>
              <a:gd name="connsiteY12" fmla="*/ 6721983 h 6858127"/>
              <a:gd name="connsiteX13" fmla="*/ 7483425 w 11492539"/>
              <a:gd name="connsiteY13" fmla="*/ 6858127 h 6858127"/>
              <a:gd name="connsiteX14" fmla="*/ 10171814 w 11492539"/>
              <a:gd name="connsiteY14" fmla="*/ 6858127 h 6858127"/>
              <a:gd name="connsiteX15" fmla="*/ 10792133 w 11492539"/>
              <a:gd name="connsiteY15" fmla="*/ 5804027 h 6858127"/>
              <a:gd name="connsiteX16" fmla="*/ 11487961 w 11492539"/>
              <a:gd name="connsiteY16" fmla="*/ 3235325 h 68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492539" h="6858127">
                <a:moveTo>
                  <a:pt x="11487961" y="3235325"/>
                </a:moveTo>
                <a:cubicBezTo>
                  <a:pt x="11526033" y="2315718"/>
                  <a:pt x="11326536" y="1469136"/>
                  <a:pt x="10893784" y="719201"/>
                </a:cubicBezTo>
                <a:cubicBezTo>
                  <a:pt x="10746055" y="462676"/>
                  <a:pt x="10572839" y="221722"/>
                  <a:pt x="10376767" y="0"/>
                </a:cubicBezTo>
                <a:lnTo>
                  <a:pt x="0" y="0"/>
                </a:lnTo>
                <a:lnTo>
                  <a:pt x="0" y="2732786"/>
                </a:lnTo>
                <a:cubicBezTo>
                  <a:pt x="502430" y="2285339"/>
                  <a:pt x="1049577" y="1890870"/>
                  <a:pt x="1632780" y="1555623"/>
                </a:cubicBezTo>
                <a:cubicBezTo>
                  <a:pt x="2416808" y="1102614"/>
                  <a:pt x="3234086" y="766191"/>
                  <a:pt x="4061898" y="555752"/>
                </a:cubicBezTo>
                <a:cubicBezTo>
                  <a:pt x="4700238" y="393700"/>
                  <a:pt x="5320430" y="311785"/>
                  <a:pt x="5911307" y="311785"/>
                </a:cubicBezTo>
                <a:cubicBezTo>
                  <a:pt x="6045574" y="311785"/>
                  <a:pt x="6178361" y="316018"/>
                  <a:pt x="6309667" y="324485"/>
                </a:cubicBezTo>
                <a:cubicBezTo>
                  <a:pt x="7632413" y="409829"/>
                  <a:pt x="8626091" y="916559"/>
                  <a:pt x="9107575" y="1751203"/>
                </a:cubicBezTo>
                <a:lnTo>
                  <a:pt x="9107575" y="1751203"/>
                </a:lnTo>
                <a:cubicBezTo>
                  <a:pt x="9589058" y="2585847"/>
                  <a:pt x="9530682" y="3700272"/>
                  <a:pt x="8943231" y="4889500"/>
                </a:cubicBezTo>
                <a:cubicBezTo>
                  <a:pt x="8628757" y="5526024"/>
                  <a:pt x="8183315" y="6142482"/>
                  <a:pt x="7619215" y="6721983"/>
                </a:cubicBezTo>
                <a:cubicBezTo>
                  <a:pt x="7574544" y="6767831"/>
                  <a:pt x="7529238" y="6813043"/>
                  <a:pt x="7483425" y="6858127"/>
                </a:cubicBezTo>
                <a:lnTo>
                  <a:pt x="10171814" y="6858127"/>
                </a:lnTo>
                <a:cubicBezTo>
                  <a:pt x="10403421" y="6522001"/>
                  <a:pt x="10610723" y="6169737"/>
                  <a:pt x="10792133" y="5804027"/>
                </a:cubicBezTo>
                <a:cubicBezTo>
                  <a:pt x="11218539" y="4940300"/>
                  <a:pt x="11452935" y="4076700"/>
                  <a:pt x="11487961" y="3235325"/>
                </a:cubicBezTo>
                <a:close/>
              </a:path>
            </a:pathLst>
          </a:custGeom>
          <a:gradFill flip="none" rotWithShape="1">
            <a:gsLst>
              <a:gs pos="0">
                <a:schemeClr val="accent1">
                  <a:alpha val="30586"/>
                </a:schemeClr>
              </a:gs>
              <a:gs pos="100000">
                <a:schemeClr val="accent3"/>
              </a:gs>
            </a:gsLst>
            <a:lin ang="0" scaled="1"/>
            <a:tileRect/>
          </a:gradFill>
          <a:ln w="12689" cap="flat">
            <a:noFill/>
            <a:prstDash val="solid"/>
            <a:miter/>
          </a:ln>
        </p:spPr>
        <p:txBody>
          <a:bodyPr rtlCol="0" anchor="ctr"/>
          <a:lstStyle/>
          <a:p>
            <a:endParaRPr lang="en-US" dirty="0"/>
          </a:p>
        </p:txBody>
      </p:sp>
      <p:graphicFrame>
        <p:nvGraphicFramePr>
          <p:cNvPr id="8" name="Object 7" hidden="1">
            <a:extLst>
              <a:ext uri="{FF2B5EF4-FFF2-40B4-BE49-F238E27FC236}">
                <a16:creationId xmlns:a16="http://schemas.microsoft.com/office/drawing/2014/main" id="{96E5EC05-B70E-0449-BE8C-62E577850024}"/>
              </a:ext>
            </a:extLst>
          </p:cNvPr>
          <p:cNvGraphicFramePr>
            <a:graphicFrameLocks noChangeAspect="1"/>
          </p:cNvGraphicFramePr>
          <p:nvPr>
            <p:custDataLst>
              <p:tags r:id="rId1"/>
            </p:custDataLst>
            <p:extLst>
              <p:ext uri="{D42A27DB-BD31-4B8C-83A1-F6EECF244321}">
                <p14:modId xmlns:p14="http://schemas.microsoft.com/office/powerpoint/2010/main" val="1364920903"/>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8" name="Object 7" hidden="1">
                        <a:extLst>
                          <a:ext uri="{FF2B5EF4-FFF2-40B4-BE49-F238E27FC236}">
                            <a16:creationId xmlns:a16="http://schemas.microsoft.com/office/drawing/2014/main" id="{96E5EC05-B70E-0449-BE8C-62E577850024}"/>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3" name="Subtitle 2"/>
          <p:cNvSpPr>
            <a:spLocks noGrp="1"/>
          </p:cNvSpPr>
          <p:nvPr>
            <p:ph type="subTitle" idx="1" hasCustomPrompt="1"/>
          </p:nvPr>
        </p:nvSpPr>
        <p:spPr>
          <a:xfrm>
            <a:off x="914399" y="3664004"/>
            <a:ext cx="9448800" cy="1022296"/>
          </a:xfrm>
        </p:spPr>
        <p:txBody>
          <a:bodyPr/>
          <a:lstStyle>
            <a:lvl1pPr marL="0" indent="0" algn="l">
              <a:buNone/>
              <a:defRPr sz="2400">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add presenter or subtitle</a:t>
            </a:r>
          </a:p>
        </p:txBody>
      </p:sp>
      <p:sp>
        <p:nvSpPr>
          <p:cNvPr id="2" name="Title 1"/>
          <p:cNvSpPr>
            <a:spLocks noGrp="1"/>
          </p:cNvSpPr>
          <p:nvPr>
            <p:ph type="ctrTitle"/>
          </p:nvPr>
        </p:nvSpPr>
        <p:spPr>
          <a:xfrm>
            <a:off x="914399" y="1600200"/>
            <a:ext cx="10363200" cy="2000251"/>
          </a:xfrm>
        </p:spPr>
        <p:txBody>
          <a:bodyPr vert="horz" anchor="b"/>
          <a:lstStyle>
            <a:lvl1pPr>
              <a:defRPr sz="4800">
                <a:solidFill>
                  <a:schemeClr val="bg1"/>
                </a:solidFill>
              </a:defRPr>
            </a:lvl1pPr>
          </a:lstStyle>
          <a:p>
            <a:r>
              <a:rPr lang="en-US"/>
              <a:t>Click to edit Master title style</a:t>
            </a:r>
            <a:endParaRPr lang="en-US" dirty="0"/>
          </a:p>
        </p:txBody>
      </p:sp>
      <p:sp>
        <p:nvSpPr>
          <p:cNvPr id="7" name="Text Placeholder 3">
            <a:extLst>
              <a:ext uri="{FF2B5EF4-FFF2-40B4-BE49-F238E27FC236}">
                <a16:creationId xmlns:a16="http://schemas.microsoft.com/office/drawing/2014/main" id="{5740C42A-E075-6949-900C-E63BE9FB862C}"/>
              </a:ext>
            </a:extLst>
          </p:cNvPr>
          <p:cNvSpPr>
            <a:spLocks noGrp="1"/>
          </p:cNvSpPr>
          <p:nvPr>
            <p:ph type="body" sz="half" idx="2" hasCustomPrompt="1"/>
          </p:nvPr>
        </p:nvSpPr>
        <p:spPr>
          <a:xfrm>
            <a:off x="914399" y="5309394"/>
            <a:ext cx="3706285" cy="462819"/>
          </a:xfrm>
        </p:spPr>
        <p:txBody>
          <a:bodyPr anchor="b"/>
          <a:lstStyle>
            <a:lvl1pPr marL="0" indent="0">
              <a:buNone/>
              <a:defRPr sz="18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date</a:t>
            </a:r>
          </a:p>
        </p:txBody>
      </p:sp>
      <p:pic>
        <p:nvPicPr>
          <p:cNvPr id="12" name="Graphic 9">
            <a:extLst>
              <a:ext uri="{FF2B5EF4-FFF2-40B4-BE49-F238E27FC236}">
                <a16:creationId xmlns:a16="http://schemas.microsoft.com/office/drawing/2014/main" id="{D190D0DA-1C55-CDD1-A99F-1DCFF6FC7FB1}"/>
              </a:ext>
            </a:extLst>
          </p:cNvPr>
          <p:cNvPicPr>
            <a:picLocks noChangeAspect="1"/>
          </p:cNvPicPr>
          <p:nvPr userDrawn="1"/>
        </p:nvPicPr>
        <p:blipFill>
          <a:blip r:embed="rId5"/>
          <a:srcRect/>
          <a:stretch/>
        </p:blipFill>
        <p:spPr>
          <a:xfrm>
            <a:off x="930450" y="464131"/>
            <a:ext cx="2037997" cy="425217"/>
          </a:xfrm>
          <a:prstGeom prst="rect">
            <a:avLst/>
          </a:prstGeom>
        </p:spPr>
      </p:pic>
    </p:spTree>
    <p:extLst>
      <p:ext uri="{BB962C8B-B14F-4D97-AF65-F5344CB8AC3E}">
        <p14:creationId xmlns:p14="http://schemas.microsoft.com/office/powerpoint/2010/main" val="3262902468"/>
      </p:ext>
    </p:extLst>
  </p:cSld>
  <p:clrMapOvr>
    <a:masterClrMapping/>
  </p:clrMapOvr>
  <p:extLst>
    <p:ext uri="{DCECCB84-F9BA-43D5-87BE-67443E8EF086}">
      <p15:sldGuideLst xmlns:p15="http://schemas.microsoft.com/office/powerpoint/2012/main">
        <p15:guide id="1" pos="576">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1_Four Content">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D53EFC05-576E-604C-B866-222EA516F56A}"/>
              </a:ext>
            </a:extLst>
          </p:cNvPr>
          <p:cNvSpPr/>
          <p:nvPr userDrawn="1"/>
        </p:nvSpPr>
        <p:spPr>
          <a:xfrm>
            <a:off x="685800" y="1379538"/>
            <a:ext cx="2441575" cy="4289742"/>
          </a:xfrm>
          <a:prstGeom prst="rect">
            <a:avLst/>
          </a:prstGeom>
          <a:solidFill>
            <a:schemeClr val="accent2">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67F94A01-D6A1-D34F-A721-56057ECE796A}"/>
              </a:ext>
            </a:extLst>
          </p:cNvPr>
          <p:cNvSpPr/>
          <p:nvPr userDrawn="1"/>
        </p:nvSpPr>
        <p:spPr>
          <a:xfrm>
            <a:off x="3483608" y="1379538"/>
            <a:ext cx="2441575" cy="4289742"/>
          </a:xfrm>
          <a:prstGeom prst="rect">
            <a:avLst/>
          </a:prstGeom>
          <a:solidFill>
            <a:schemeClr val="accent2">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52FBDD66-B774-D341-95EB-723F7BE6086A}"/>
              </a:ext>
            </a:extLst>
          </p:cNvPr>
          <p:cNvSpPr/>
          <p:nvPr userDrawn="1"/>
        </p:nvSpPr>
        <p:spPr>
          <a:xfrm>
            <a:off x="6274433" y="1379538"/>
            <a:ext cx="2441575" cy="4289742"/>
          </a:xfrm>
          <a:prstGeom prst="rect">
            <a:avLst/>
          </a:prstGeom>
          <a:solidFill>
            <a:schemeClr val="accent2">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FD0C3965-883B-0642-974B-B4EB42660DD5}"/>
              </a:ext>
            </a:extLst>
          </p:cNvPr>
          <p:cNvSpPr/>
          <p:nvPr userDrawn="1"/>
        </p:nvSpPr>
        <p:spPr>
          <a:xfrm>
            <a:off x="9061448" y="1379538"/>
            <a:ext cx="2441575" cy="4289742"/>
          </a:xfrm>
          <a:prstGeom prst="rect">
            <a:avLst/>
          </a:prstGeom>
          <a:solidFill>
            <a:schemeClr val="accent2">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aphicFrame>
        <p:nvGraphicFramePr>
          <p:cNvPr id="9" name="Object 8" hidden="1">
            <a:extLst>
              <a:ext uri="{FF2B5EF4-FFF2-40B4-BE49-F238E27FC236}">
                <a16:creationId xmlns:a16="http://schemas.microsoft.com/office/drawing/2014/main" id="{BBC4F0E7-7A71-CD4B-892C-E037C95A85FF}"/>
              </a:ext>
            </a:extLst>
          </p:cNvPr>
          <p:cNvGraphicFramePr>
            <a:graphicFrameLocks noChangeAspect="1"/>
          </p:cNvGraphicFramePr>
          <p:nvPr>
            <p:custDataLst>
              <p:tags r:id="rId1"/>
            </p:custDataLst>
            <p:extLst>
              <p:ext uri="{D42A27DB-BD31-4B8C-83A1-F6EECF244321}">
                <p14:modId xmlns:p14="http://schemas.microsoft.com/office/powerpoint/2010/main" val="2209997471"/>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9" name="Object 8" hidden="1">
                        <a:extLst>
                          <a:ext uri="{FF2B5EF4-FFF2-40B4-BE49-F238E27FC236}">
                            <a16:creationId xmlns:a16="http://schemas.microsoft.com/office/drawing/2014/main" id="{BBC4F0E7-7A71-CD4B-892C-E037C95A85FF}"/>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p:cNvSpPr>
            <a:spLocks noGrp="1"/>
          </p:cNvSpPr>
          <p:nvPr>
            <p:ph type="title"/>
          </p:nvPr>
        </p:nvSpPr>
        <p:spPr>
          <a:xfrm>
            <a:off x="685800" y="419100"/>
            <a:ext cx="10820400" cy="960438"/>
          </a:xfrm>
        </p:spPr>
        <p:txBody>
          <a:bodyPr vert="horz"/>
          <a:lstStyle/>
          <a:p>
            <a:r>
              <a:rPr lang="en-US"/>
              <a:t>Click to edit Master title style</a:t>
            </a:r>
          </a:p>
        </p:txBody>
      </p:sp>
      <p:sp>
        <p:nvSpPr>
          <p:cNvPr id="3" name="Content Placeholder 2"/>
          <p:cNvSpPr>
            <a:spLocks noGrp="1"/>
          </p:cNvSpPr>
          <p:nvPr>
            <p:ph sz="half" idx="1"/>
          </p:nvPr>
        </p:nvSpPr>
        <p:spPr>
          <a:xfrm>
            <a:off x="802641" y="1645920"/>
            <a:ext cx="2194560" cy="402336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606800" y="1645920"/>
            <a:ext cx="2143760" cy="402336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11">
            <a:extLst>
              <a:ext uri="{FF2B5EF4-FFF2-40B4-BE49-F238E27FC236}">
                <a16:creationId xmlns:a16="http://schemas.microsoft.com/office/drawing/2014/main" id="{BE1CFF2A-43F1-D94B-93AF-F563A6206EC4}"/>
              </a:ext>
            </a:extLst>
          </p:cNvPr>
          <p:cNvSpPr>
            <a:spLocks noGrp="1"/>
          </p:cNvSpPr>
          <p:nvPr>
            <p:ph type="body" sz="quarter" idx="10" hasCustomPrompt="1"/>
          </p:nvPr>
        </p:nvSpPr>
        <p:spPr>
          <a:xfrm>
            <a:off x="685800" y="5669280"/>
            <a:ext cx="10820400" cy="344619"/>
          </a:xfrm>
        </p:spPr>
        <p:txBody>
          <a:bodyPr anchor="b"/>
          <a:lstStyle>
            <a:lvl1pPr>
              <a:defRPr sz="800"/>
            </a:lvl1pPr>
            <a:lvl2pPr marL="0" indent="0">
              <a:buNone/>
              <a:defRPr/>
            </a:lvl2pPr>
          </a:lstStyle>
          <a:p>
            <a:pPr lvl="0"/>
            <a:r>
              <a:rPr lang="en-US" dirty="0"/>
              <a:t>Click to add footnote</a:t>
            </a:r>
          </a:p>
        </p:txBody>
      </p:sp>
      <p:sp>
        <p:nvSpPr>
          <p:cNvPr id="11" name="Content Placeholder 3">
            <a:extLst>
              <a:ext uri="{FF2B5EF4-FFF2-40B4-BE49-F238E27FC236}">
                <a16:creationId xmlns:a16="http://schemas.microsoft.com/office/drawing/2014/main" id="{5D0F65DE-7BEC-F24C-B544-263760C6321F}"/>
              </a:ext>
            </a:extLst>
          </p:cNvPr>
          <p:cNvSpPr>
            <a:spLocks noGrp="1"/>
          </p:cNvSpPr>
          <p:nvPr>
            <p:ph sz="half" idx="11"/>
          </p:nvPr>
        </p:nvSpPr>
        <p:spPr>
          <a:xfrm>
            <a:off x="6400801" y="1645920"/>
            <a:ext cx="2143760" cy="402336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3">
            <a:extLst>
              <a:ext uri="{FF2B5EF4-FFF2-40B4-BE49-F238E27FC236}">
                <a16:creationId xmlns:a16="http://schemas.microsoft.com/office/drawing/2014/main" id="{EC8167C8-4843-0343-8726-95415F9FBF94}"/>
              </a:ext>
            </a:extLst>
          </p:cNvPr>
          <p:cNvSpPr>
            <a:spLocks noGrp="1"/>
          </p:cNvSpPr>
          <p:nvPr>
            <p:ph sz="half" idx="12"/>
          </p:nvPr>
        </p:nvSpPr>
        <p:spPr>
          <a:xfrm>
            <a:off x="9194800" y="1645920"/>
            <a:ext cx="2194559" cy="402336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96463100"/>
      </p:ext>
    </p:extLst>
  </p:cSld>
  <p:clrMapOvr>
    <a:masterClrMapping/>
  </p:clrMapOvr>
  <p:extLst>
    <p:ext uri="{DCECCB84-F9BA-43D5-87BE-67443E8EF086}">
      <p15:sldGuideLst xmlns:p15="http://schemas.microsoft.com/office/powerpoint/2012/main">
        <p15:guide id="1" pos="1970">
          <p15:clr>
            <a:srgbClr val="FBAE40"/>
          </p15:clr>
        </p15:guide>
        <p15:guide id="2" pos="2190">
          <p15:clr>
            <a:srgbClr val="FBAE40"/>
          </p15:clr>
        </p15:guide>
        <p15:guide id="3" pos="3948">
          <p15:clr>
            <a:srgbClr val="FBAE40"/>
          </p15:clr>
        </p15:guide>
        <p15:guide id="4" pos="5486">
          <p15:clr>
            <a:srgbClr val="FBAE40"/>
          </p15:clr>
        </p15:guide>
        <p15:guide id="5" pos="3728">
          <p15:clr>
            <a:srgbClr val="FBAE40"/>
          </p15:clr>
        </p15:guide>
        <p15:guide id="6" pos="5708">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8F9CC1DC-27E2-0D44-931C-EED07AE3943A}"/>
              </a:ext>
            </a:extLst>
          </p:cNvPr>
          <p:cNvGraphicFramePr>
            <a:graphicFrameLocks noChangeAspect="1"/>
          </p:cNvGraphicFramePr>
          <p:nvPr>
            <p:custDataLst>
              <p:tags r:id="rId1"/>
            </p:custDataLst>
            <p:extLst>
              <p:ext uri="{D42A27DB-BD31-4B8C-83A1-F6EECF244321}">
                <p14:modId xmlns:p14="http://schemas.microsoft.com/office/powerpoint/2010/main" val="552673352"/>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7" name="Object 6" hidden="1">
                        <a:extLst>
                          <a:ext uri="{FF2B5EF4-FFF2-40B4-BE49-F238E27FC236}">
                            <a16:creationId xmlns:a16="http://schemas.microsoft.com/office/drawing/2014/main" id="{8F9CC1DC-27E2-0D44-931C-EED07AE3943A}"/>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p:cNvSpPr>
            <a:spLocks noGrp="1"/>
          </p:cNvSpPr>
          <p:nvPr>
            <p:ph type="title"/>
          </p:nvPr>
        </p:nvSpPr>
        <p:spPr/>
        <p:txBody>
          <a:bodyPr vert="horz"/>
          <a:lstStyle/>
          <a:p>
            <a:r>
              <a:rPr lang="en-US"/>
              <a:t>Click to edit Master title style</a:t>
            </a:r>
          </a:p>
        </p:txBody>
      </p:sp>
    </p:spTree>
    <p:extLst>
      <p:ext uri="{BB962C8B-B14F-4D97-AF65-F5344CB8AC3E}">
        <p14:creationId xmlns:p14="http://schemas.microsoft.com/office/powerpoint/2010/main" val="29332619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141970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ontent and Image">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BBC4F0E7-7A71-CD4B-892C-E037C95A85FF}"/>
              </a:ext>
            </a:extLst>
          </p:cNvPr>
          <p:cNvGraphicFramePr>
            <a:graphicFrameLocks noChangeAspect="1"/>
          </p:cNvGraphicFramePr>
          <p:nvPr>
            <p:custDataLst>
              <p:tags r:id="rId1"/>
            </p:custDataLst>
            <p:extLst>
              <p:ext uri="{D42A27DB-BD31-4B8C-83A1-F6EECF244321}">
                <p14:modId xmlns:p14="http://schemas.microsoft.com/office/powerpoint/2010/main" val="3081040082"/>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9" name="Object 8" hidden="1">
                        <a:extLst>
                          <a:ext uri="{FF2B5EF4-FFF2-40B4-BE49-F238E27FC236}">
                            <a16:creationId xmlns:a16="http://schemas.microsoft.com/office/drawing/2014/main" id="{BBC4F0E7-7A71-CD4B-892C-E037C95A85FF}"/>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p:cNvSpPr>
            <a:spLocks noGrp="1"/>
          </p:cNvSpPr>
          <p:nvPr>
            <p:ph type="title"/>
          </p:nvPr>
        </p:nvSpPr>
        <p:spPr/>
        <p:txBody>
          <a:bodyPr vert="horz"/>
          <a:lstStyle/>
          <a:p>
            <a:r>
              <a:rPr lang="en-US"/>
              <a:t>Click to edit Master title style</a:t>
            </a:r>
          </a:p>
        </p:txBody>
      </p:sp>
      <p:sp>
        <p:nvSpPr>
          <p:cNvPr id="3" name="Content Placeholder 2"/>
          <p:cNvSpPr>
            <a:spLocks noGrp="1"/>
          </p:cNvSpPr>
          <p:nvPr>
            <p:ph sz="half" idx="1"/>
          </p:nvPr>
        </p:nvSpPr>
        <p:spPr>
          <a:xfrm>
            <a:off x="685800" y="1545336"/>
            <a:ext cx="5181600" cy="4123944"/>
          </a:xfrm>
        </p:spPr>
        <p:txBody>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11">
            <a:extLst>
              <a:ext uri="{FF2B5EF4-FFF2-40B4-BE49-F238E27FC236}">
                <a16:creationId xmlns:a16="http://schemas.microsoft.com/office/drawing/2014/main" id="{BE1CFF2A-43F1-D94B-93AF-F563A6206EC4}"/>
              </a:ext>
            </a:extLst>
          </p:cNvPr>
          <p:cNvSpPr>
            <a:spLocks noGrp="1"/>
          </p:cNvSpPr>
          <p:nvPr>
            <p:ph type="body" sz="quarter" idx="10" hasCustomPrompt="1"/>
          </p:nvPr>
        </p:nvSpPr>
        <p:spPr>
          <a:xfrm>
            <a:off x="685800" y="5830756"/>
            <a:ext cx="5181600" cy="344619"/>
          </a:xfrm>
        </p:spPr>
        <p:txBody>
          <a:bodyPr anchor="b"/>
          <a:lstStyle>
            <a:lvl1pPr>
              <a:defRPr sz="800"/>
            </a:lvl1pPr>
            <a:lvl2pPr marL="0" indent="0">
              <a:buNone/>
              <a:defRPr/>
            </a:lvl2pPr>
          </a:lstStyle>
          <a:p>
            <a:pPr lvl="0"/>
            <a:r>
              <a:rPr lang="en-US" dirty="0"/>
              <a:t>Click to add footnote</a:t>
            </a:r>
          </a:p>
        </p:txBody>
      </p:sp>
      <p:sp>
        <p:nvSpPr>
          <p:cNvPr id="6" name="Picture Placeholder 5">
            <a:extLst>
              <a:ext uri="{FF2B5EF4-FFF2-40B4-BE49-F238E27FC236}">
                <a16:creationId xmlns:a16="http://schemas.microsoft.com/office/drawing/2014/main" id="{DE5C0F5A-1D2E-AB42-9962-83B986F457F9}"/>
              </a:ext>
            </a:extLst>
          </p:cNvPr>
          <p:cNvSpPr>
            <a:spLocks noGrp="1"/>
          </p:cNvSpPr>
          <p:nvPr>
            <p:ph type="pic" sz="quarter" idx="11"/>
          </p:nvPr>
        </p:nvSpPr>
        <p:spPr>
          <a:xfrm>
            <a:off x="6324600" y="1600200"/>
            <a:ext cx="5181600" cy="4575175"/>
          </a:xfrm>
        </p:spPr>
        <p:txBody>
          <a:bodyPr/>
          <a:lstStyle>
            <a:lvl1pPr>
              <a:defRPr sz="1200">
                <a:solidFill>
                  <a:schemeClr val="accent5"/>
                </a:solidFill>
              </a:defRPr>
            </a:lvl1pPr>
          </a:lstStyle>
          <a:p>
            <a:r>
              <a:rPr lang="en-US"/>
              <a:t>Click icon to add picture</a:t>
            </a:r>
          </a:p>
        </p:txBody>
      </p:sp>
    </p:spTree>
    <p:extLst>
      <p:ext uri="{BB962C8B-B14F-4D97-AF65-F5344CB8AC3E}">
        <p14:creationId xmlns:p14="http://schemas.microsoft.com/office/powerpoint/2010/main" val="4016195664"/>
      </p:ext>
    </p:extLst>
  </p:cSld>
  <p:clrMapOvr>
    <a:masterClrMapping/>
  </p:clrMapOvr>
  <p:extLst>
    <p:ext uri="{DCECCB84-F9BA-43D5-87BE-67443E8EF086}">
      <p15:sldGuideLst xmlns:p15="http://schemas.microsoft.com/office/powerpoint/2012/main">
        <p15:guide id="1" pos="3696">
          <p15:clr>
            <a:srgbClr val="FBAE40"/>
          </p15:clr>
        </p15:guide>
        <p15:guide id="2" pos="3984">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_Content and Imag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DE5C0F5A-1D2E-AB42-9962-83B986F457F9}"/>
              </a:ext>
            </a:extLst>
          </p:cNvPr>
          <p:cNvSpPr>
            <a:spLocks noGrp="1"/>
          </p:cNvSpPr>
          <p:nvPr>
            <p:ph type="pic" sz="quarter" idx="11"/>
          </p:nvPr>
        </p:nvSpPr>
        <p:spPr>
          <a:xfrm>
            <a:off x="0" y="0"/>
            <a:ext cx="12192000" cy="6858000"/>
          </a:xfrm>
        </p:spPr>
        <p:txBody>
          <a:bodyPr/>
          <a:lstStyle>
            <a:lvl1pPr>
              <a:defRPr sz="1200">
                <a:solidFill>
                  <a:schemeClr val="accent5"/>
                </a:solidFill>
              </a:defRPr>
            </a:lvl1pPr>
          </a:lstStyle>
          <a:p>
            <a:r>
              <a:rPr lang="en-US" dirty="0"/>
              <a:t>Click icon to add picture</a:t>
            </a:r>
          </a:p>
        </p:txBody>
      </p:sp>
      <p:sp>
        <p:nvSpPr>
          <p:cNvPr id="5" name="Picture Placeholder 4">
            <a:extLst>
              <a:ext uri="{FF2B5EF4-FFF2-40B4-BE49-F238E27FC236}">
                <a16:creationId xmlns:a16="http://schemas.microsoft.com/office/drawing/2014/main" id="{874AB63B-7B30-B24C-8D30-2D2D85744692}"/>
              </a:ext>
            </a:extLst>
          </p:cNvPr>
          <p:cNvSpPr>
            <a:spLocks noGrp="1"/>
          </p:cNvSpPr>
          <p:nvPr>
            <p:ph type="pic" sz="quarter" idx="12"/>
          </p:nvPr>
        </p:nvSpPr>
        <p:spPr>
          <a:xfrm>
            <a:off x="685800" y="0"/>
            <a:ext cx="4679950" cy="5616958"/>
          </a:xfrm>
          <a:solidFill>
            <a:schemeClr val="bg1"/>
          </a:solidFill>
        </p:spPr>
        <p:txBody>
          <a:bodyPr/>
          <a:lstStyle>
            <a:lvl1pPr>
              <a:defRPr>
                <a:solidFill>
                  <a:schemeClr val="bg1"/>
                </a:solidFill>
              </a:defRPr>
            </a:lvl1pPr>
          </a:lstStyle>
          <a:p>
            <a:endParaRPr lang="en-US" dirty="0"/>
          </a:p>
        </p:txBody>
      </p:sp>
      <p:sp>
        <p:nvSpPr>
          <p:cNvPr id="11" name="Content Placeholder 2">
            <a:extLst>
              <a:ext uri="{FF2B5EF4-FFF2-40B4-BE49-F238E27FC236}">
                <a16:creationId xmlns:a16="http://schemas.microsoft.com/office/drawing/2014/main" id="{93ADEB19-70FA-6246-A2D3-1E37E97B56B9}"/>
              </a:ext>
            </a:extLst>
          </p:cNvPr>
          <p:cNvSpPr>
            <a:spLocks noGrp="1"/>
          </p:cNvSpPr>
          <p:nvPr>
            <p:ph sz="half" idx="1" hasCustomPrompt="1"/>
          </p:nvPr>
        </p:nvSpPr>
        <p:spPr>
          <a:xfrm>
            <a:off x="1081924" y="768943"/>
            <a:ext cx="3978685" cy="1609480"/>
          </a:xfrm>
        </p:spPr>
        <p:txBody>
          <a:bodyPr/>
          <a:lstStyle>
            <a:lvl1pPr>
              <a:defRPr sz="1800"/>
            </a:lvl1pPr>
          </a:lstStyle>
          <a:p>
            <a:r>
              <a:rPr lang="en-US" sz="2400" b="1" dirty="0">
                <a:solidFill>
                  <a:schemeClr val="tx2"/>
                </a:solidFill>
              </a:rPr>
              <a:t>Optional header</a:t>
            </a:r>
          </a:p>
          <a:p>
            <a:r>
              <a:rPr lang="en-US" dirty="0"/>
              <a:t>This is an example of how body copy should be treated in template. Starting out body copy will default to Calibri (18pt type). </a:t>
            </a:r>
          </a:p>
        </p:txBody>
      </p:sp>
      <p:graphicFrame>
        <p:nvGraphicFramePr>
          <p:cNvPr id="9" name="Object 8" hidden="1">
            <a:extLst>
              <a:ext uri="{FF2B5EF4-FFF2-40B4-BE49-F238E27FC236}">
                <a16:creationId xmlns:a16="http://schemas.microsoft.com/office/drawing/2014/main" id="{BBC4F0E7-7A71-CD4B-892C-E037C95A85FF}"/>
              </a:ext>
            </a:extLst>
          </p:cNvPr>
          <p:cNvGraphicFramePr>
            <a:graphicFrameLocks noChangeAspect="1"/>
          </p:cNvGraphicFramePr>
          <p:nvPr>
            <p:custDataLst>
              <p:tags r:id="rId1"/>
            </p:custDataLst>
            <p:extLst>
              <p:ext uri="{D42A27DB-BD31-4B8C-83A1-F6EECF244321}">
                <p14:modId xmlns:p14="http://schemas.microsoft.com/office/powerpoint/2010/main" val="3859240827"/>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9" name="Object 8" hidden="1">
                        <a:extLst>
                          <a:ext uri="{FF2B5EF4-FFF2-40B4-BE49-F238E27FC236}">
                            <a16:creationId xmlns:a16="http://schemas.microsoft.com/office/drawing/2014/main" id="{BBC4F0E7-7A71-CD4B-892C-E037C95A85FF}"/>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cxnSp>
        <p:nvCxnSpPr>
          <p:cNvPr id="14" name="Straight Connector 13">
            <a:extLst>
              <a:ext uri="{FF2B5EF4-FFF2-40B4-BE49-F238E27FC236}">
                <a16:creationId xmlns:a16="http://schemas.microsoft.com/office/drawing/2014/main" id="{A9F45C6C-44C5-154D-B843-C8D093D91808}"/>
              </a:ext>
            </a:extLst>
          </p:cNvPr>
          <p:cNvCxnSpPr>
            <a:cxnSpLocks/>
          </p:cNvCxnSpPr>
          <p:nvPr userDrawn="1"/>
        </p:nvCxnSpPr>
        <p:spPr>
          <a:xfrm>
            <a:off x="1081925" y="2666053"/>
            <a:ext cx="3978686" cy="0"/>
          </a:xfrm>
          <a:prstGeom prst="line">
            <a:avLst/>
          </a:prstGeom>
          <a:ln w="12700">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18" name="Chart Placeholder 17">
            <a:extLst>
              <a:ext uri="{FF2B5EF4-FFF2-40B4-BE49-F238E27FC236}">
                <a16:creationId xmlns:a16="http://schemas.microsoft.com/office/drawing/2014/main" id="{5EA81891-F845-7C41-ACDB-D7CE7EE16FAF}"/>
              </a:ext>
            </a:extLst>
          </p:cNvPr>
          <p:cNvSpPr>
            <a:spLocks noGrp="1"/>
          </p:cNvSpPr>
          <p:nvPr>
            <p:ph type="chart" sz="quarter" idx="13" hasCustomPrompt="1"/>
          </p:nvPr>
        </p:nvSpPr>
        <p:spPr>
          <a:xfrm>
            <a:off x="1082675" y="2876550"/>
            <a:ext cx="3978275" cy="2428875"/>
          </a:xfrm>
        </p:spPr>
        <p:txBody>
          <a:bodyPr/>
          <a:lstStyle/>
          <a:p>
            <a:r>
              <a:rPr lang="en-US" dirty="0"/>
              <a:t>Insert table or chart here</a:t>
            </a:r>
          </a:p>
        </p:txBody>
      </p:sp>
      <p:sp>
        <p:nvSpPr>
          <p:cNvPr id="8" name="Rectangle 7">
            <a:extLst>
              <a:ext uri="{FF2B5EF4-FFF2-40B4-BE49-F238E27FC236}">
                <a16:creationId xmlns:a16="http://schemas.microsoft.com/office/drawing/2014/main" id="{B1AD25D3-157E-AE45-A317-6F8513924D33}"/>
              </a:ext>
            </a:extLst>
          </p:cNvPr>
          <p:cNvSpPr/>
          <p:nvPr userDrawn="1"/>
        </p:nvSpPr>
        <p:spPr>
          <a:xfrm>
            <a:off x="685730" y="5627979"/>
            <a:ext cx="4680020" cy="144745"/>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ysClr val="windowText" lastClr="000000"/>
              </a:solidFill>
            </a:endParaRPr>
          </a:p>
        </p:txBody>
      </p:sp>
    </p:spTree>
    <p:extLst>
      <p:ext uri="{BB962C8B-B14F-4D97-AF65-F5344CB8AC3E}">
        <p14:creationId xmlns:p14="http://schemas.microsoft.com/office/powerpoint/2010/main" val="3906124384"/>
      </p:ext>
    </p:extLst>
  </p:cSld>
  <p:clrMapOvr>
    <a:masterClrMapping/>
  </p:clrMapOvr>
  <p:extLst>
    <p:ext uri="{DCECCB84-F9BA-43D5-87BE-67443E8EF086}">
      <p15:sldGuideLst xmlns:p15="http://schemas.microsoft.com/office/powerpoint/2012/main">
        <p15:guide id="1" pos="3696">
          <p15:clr>
            <a:srgbClr val="FBAE40"/>
          </p15:clr>
        </p15:guide>
        <p15:guide id="2" pos="3984">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2_Content and Image">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BBC4F0E7-7A71-CD4B-892C-E037C95A85FF}"/>
              </a:ext>
            </a:extLst>
          </p:cNvPr>
          <p:cNvGraphicFramePr>
            <a:graphicFrameLocks noChangeAspect="1"/>
          </p:cNvGraphicFramePr>
          <p:nvPr>
            <p:custDataLst>
              <p:tags r:id="rId1"/>
            </p:custDataLst>
            <p:extLst>
              <p:ext uri="{D42A27DB-BD31-4B8C-83A1-F6EECF244321}">
                <p14:modId xmlns:p14="http://schemas.microsoft.com/office/powerpoint/2010/main" val="4095696903"/>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9" name="Object 8" hidden="1">
                        <a:extLst>
                          <a:ext uri="{FF2B5EF4-FFF2-40B4-BE49-F238E27FC236}">
                            <a16:creationId xmlns:a16="http://schemas.microsoft.com/office/drawing/2014/main" id="{BBC4F0E7-7A71-CD4B-892C-E037C95A85FF}"/>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12" name="Picture Placeholder 5">
            <a:extLst>
              <a:ext uri="{FF2B5EF4-FFF2-40B4-BE49-F238E27FC236}">
                <a16:creationId xmlns:a16="http://schemas.microsoft.com/office/drawing/2014/main" id="{C0F9FFBB-5DDC-C145-A005-F9347C686DF8}"/>
              </a:ext>
            </a:extLst>
          </p:cNvPr>
          <p:cNvSpPr>
            <a:spLocks noGrp="1"/>
          </p:cNvSpPr>
          <p:nvPr>
            <p:ph type="pic" sz="quarter" idx="11"/>
          </p:nvPr>
        </p:nvSpPr>
        <p:spPr>
          <a:xfrm>
            <a:off x="0" y="0"/>
            <a:ext cx="12192000" cy="6858000"/>
          </a:xfrm>
        </p:spPr>
        <p:txBody>
          <a:bodyPr/>
          <a:lstStyle>
            <a:lvl1pPr>
              <a:defRPr sz="1200">
                <a:solidFill>
                  <a:schemeClr val="accent5"/>
                </a:solidFill>
              </a:defRPr>
            </a:lvl1pPr>
          </a:lstStyle>
          <a:p>
            <a:r>
              <a:rPr lang="en-US" dirty="0"/>
              <a:t>Click icon to add picture</a:t>
            </a:r>
          </a:p>
        </p:txBody>
      </p:sp>
      <p:sp>
        <p:nvSpPr>
          <p:cNvPr id="13" name="Title 1">
            <a:extLst>
              <a:ext uri="{FF2B5EF4-FFF2-40B4-BE49-F238E27FC236}">
                <a16:creationId xmlns:a16="http://schemas.microsoft.com/office/drawing/2014/main" id="{FCA7463E-170A-3F48-907D-E33E6C01C11F}"/>
              </a:ext>
            </a:extLst>
          </p:cNvPr>
          <p:cNvSpPr>
            <a:spLocks noGrp="1"/>
          </p:cNvSpPr>
          <p:nvPr>
            <p:ph type="title"/>
          </p:nvPr>
        </p:nvSpPr>
        <p:spPr>
          <a:xfrm>
            <a:off x="685800" y="419100"/>
            <a:ext cx="10820400" cy="960438"/>
          </a:xfrm>
        </p:spPr>
        <p:txBody>
          <a:bodyPr vert="horz"/>
          <a:lstStyle/>
          <a:p>
            <a:r>
              <a:rPr lang="en-US" dirty="0"/>
              <a:t>Click to edit Master title style</a:t>
            </a:r>
          </a:p>
        </p:txBody>
      </p:sp>
      <p:sp>
        <p:nvSpPr>
          <p:cNvPr id="15" name="Content Placeholder 2">
            <a:extLst>
              <a:ext uri="{FF2B5EF4-FFF2-40B4-BE49-F238E27FC236}">
                <a16:creationId xmlns:a16="http://schemas.microsoft.com/office/drawing/2014/main" id="{7A50A19F-DA38-3346-B225-26BBF1326B66}"/>
              </a:ext>
            </a:extLst>
          </p:cNvPr>
          <p:cNvSpPr>
            <a:spLocks noGrp="1"/>
          </p:cNvSpPr>
          <p:nvPr>
            <p:ph sz="half" idx="1" hasCustomPrompt="1"/>
          </p:nvPr>
        </p:nvSpPr>
        <p:spPr>
          <a:xfrm>
            <a:off x="685800" y="1878785"/>
            <a:ext cx="3978685" cy="4222469"/>
          </a:xfrm>
        </p:spPr>
        <p:txBody>
          <a:bodyPr/>
          <a:lstStyle>
            <a:lvl1pPr>
              <a:defRPr sz="1800"/>
            </a:lvl1pPr>
            <a:lvl2pPr>
              <a:defRPr sz="1800"/>
            </a:lvl2pPr>
            <a:lvl3pPr>
              <a:defRPr sz="1800"/>
            </a:lvl3pPr>
            <a:lvl4pPr>
              <a:defRPr sz="1800"/>
            </a:lvl4pPr>
            <a:lvl5pPr>
              <a:defRPr sz="1800"/>
            </a:lvl5pPr>
          </a:lstStyle>
          <a:p>
            <a:r>
              <a:rPr lang="en-US" sz="2400" b="1" dirty="0">
                <a:solidFill>
                  <a:schemeClr val="tx2"/>
                </a:solidFill>
              </a:rPr>
              <a:t>Optional header</a:t>
            </a:r>
          </a:p>
          <a:p>
            <a:pPr lvl="0"/>
            <a:r>
              <a:rPr lang="en-US" dirty="0"/>
              <a:t>This is an example of how body copy should be treated in template. Starting out body copy will default to Calibri (18pt type). 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endParaRPr lang="en-US" dirty="0"/>
          </a:p>
        </p:txBody>
      </p:sp>
    </p:spTree>
    <p:extLst>
      <p:ext uri="{BB962C8B-B14F-4D97-AF65-F5344CB8AC3E}">
        <p14:creationId xmlns:p14="http://schemas.microsoft.com/office/powerpoint/2010/main" val="1100060721"/>
      </p:ext>
    </p:extLst>
  </p:cSld>
  <p:clrMapOvr>
    <a:masterClrMapping/>
  </p:clrMapOvr>
  <p:extLst>
    <p:ext uri="{DCECCB84-F9BA-43D5-87BE-67443E8EF086}">
      <p15:sldGuideLst xmlns:p15="http://schemas.microsoft.com/office/powerpoint/2012/main">
        <p15:guide id="1" pos="3696">
          <p15:clr>
            <a:srgbClr val="FBAE40"/>
          </p15:clr>
        </p15:guide>
        <p15:guide id="2" pos="3984">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BBC4F0E7-7A71-CD4B-892C-E037C95A85FF}"/>
              </a:ext>
            </a:extLst>
          </p:cNvPr>
          <p:cNvGraphicFramePr>
            <a:graphicFrameLocks noChangeAspect="1"/>
          </p:cNvGraphicFramePr>
          <p:nvPr>
            <p:custDataLst>
              <p:tags r:id="rId1"/>
            </p:custDataLst>
            <p:extLst>
              <p:ext uri="{D42A27DB-BD31-4B8C-83A1-F6EECF244321}">
                <p14:modId xmlns:p14="http://schemas.microsoft.com/office/powerpoint/2010/main" val="1241682873"/>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9" name="Object 8" hidden="1">
                        <a:extLst>
                          <a:ext uri="{FF2B5EF4-FFF2-40B4-BE49-F238E27FC236}">
                            <a16:creationId xmlns:a16="http://schemas.microsoft.com/office/drawing/2014/main" id="{BBC4F0E7-7A71-CD4B-892C-E037C95A85FF}"/>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Rectangle 1">
            <a:extLst>
              <a:ext uri="{FF2B5EF4-FFF2-40B4-BE49-F238E27FC236}">
                <a16:creationId xmlns:a16="http://schemas.microsoft.com/office/drawing/2014/main" id="{24F212C0-7BBC-1C4D-9A4D-0A7D3B3D48F8}"/>
              </a:ext>
            </a:extLst>
          </p:cNvPr>
          <p:cNvSpPr/>
          <p:nvPr userDrawn="1"/>
        </p:nvSpPr>
        <p:spPr>
          <a:xfrm>
            <a:off x="0" y="0"/>
            <a:ext cx="12192000" cy="626012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 Placeholder 5">
            <a:extLst>
              <a:ext uri="{FF2B5EF4-FFF2-40B4-BE49-F238E27FC236}">
                <a16:creationId xmlns:a16="http://schemas.microsoft.com/office/drawing/2014/main" id="{E9902681-C126-1945-8FB5-CDCBA10AC104}"/>
              </a:ext>
            </a:extLst>
          </p:cNvPr>
          <p:cNvSpPr>
            <a:spLocks noGrp="1"/>
          </p:cNvSpPr>
          <p:nvPr>
            <p:ph type="body" sz="quarter" idx="10" hasCustomPrompt="1"/>
          </p:nvPr>
        </p:nvSpPr>
        <p:spPr>
          <a:xfrm>
            <a:off x="685800" y="1451222"/>
            <a:ext cx="7061200" cy="4645025"/>
          </a:xfrm>
        </p:spPr>
        <p:txBody>
          <a:bodyPr/>
          <a:lstStyle>
            <a:lvl1pPr>
              <a:defRPr sz="4800">
                <a:solidFill>
                  <a:schemeClr val="bg1"/>
                </a:solidFill>
              </a:defRPr>
            </a:lvl1pPr>
            <a:lvl2pPr marL="293688" indent="-293688">
              <a:buFont typeface="System Font Regular"/>
              <a:buChar char="—"/>
              <a:defRPr sz="2400" b="1">
                <a:solidFill>
                  <a:schemeClr val="bg1"/>
                </a:solidFill>
              </a:defRPr>
            </a:lvl2pPr>
          </a:lstStyle>
          <a:p>
            <a:pPr lvl="0"/>
            <a:r>
              <a:rPr lang="en-US" dirty="0"/>
              <a:t>Click to add quote</a:t>
            </a:r>
          </a:p>
          <a:p>
            <a:pPr lvl="1"/>
            <a:r>
              <a:rPr lang="en-US" dirty="0"/>
              <a:t>Quote attribution</a:t>
            </a:r>
          </a:p>
        </p:txBody>
      </p:sp>
      <p:sp>
        <p:nvSpPr>
          <p:cNvPr id="17" name="Freeform 16">
            <a:extLst>
              <a:ext uri="{FF2B5EF4-FFF2-40B4-BE49-F238E27FC236}">
                <a16:creationId xmlns:a16="http://schemas.microsoft.com/office/drawing/2014/main" id="{4574A430-1352-8D46-9275-A265880BF00E}"/>
              </a:ext>
            </a:extLst>
          </p:cNvPr>
          <p:cNvSpPr/>
          <p:nvPr/>
        </p:nvSpPr>
        <p:spPr>
          <a:xfrm>
            <a:off x="7590290" y="0"/>
            <a:ext cx="4129856" cy="3244840"/>
          </a:xfrm>
          <a:custGeom>
            <a:avLst/>
            <a:gdLst>
              <a:gd name="connsiteX0" fmla="*/ 2126516 w 3296004"/>
              <a:gd name="connsiteY0" fmla="*/ 0 h 2589680"/>
              <a:gd name="connsiteX1" fmla="*/ 2965963 w 3296004"/>
              <a:gd name="connsiteY1" fmla="*/ 0 h 2589680"/>
              <a:gd name="connsiteX2" fmla="*/ 3296004 w 3296004"/>
              <a:gd name="connsiteY2" fmla="*/ 707390 h 2589680"/>
              <a:gd name="connsiteX3" fmla="*/ 2268814 w 3296004"/>
              <a:gd name="connsiteY3" fmla="*/ 2518815 h 2589680"/>
              <a:gd name="connsiteX4" fmla="*/ 2085768 w 3296004"/>
              <a:gd name="connsiteY4" fmla="*/ 2589680 h 2589680"/>
              <a:gd name="connsiteX5" fmla="*/ 1933442 w 3296004"/>
              <a:gd name="connsiteY5" fmla="*/ 2498604 h 2589680"/>
              <a:gd name="connsiteX6" fmla="*/ 1831890 w 3296004"/>
              <a:gd name="connsiteY6" fmla="*/ 2377211 h 2589680"/>
              <a:gd name="connsiteX7" fmla="*/ 1862483 w 3296004"/>
              <a:gd name="connsiteY7" fmla="*/ 2154509 h 2589680"/>
              <a:gd name="connsiteX8" fmla="*/ 2279350 w 3296004"/>
              <a:gd name="connsiteY8" fmla="*/ 1425897 h 2589680"/>
              <a:gd name="connsiteX9" fmla="*/ 1862483 w 3296004"/>
              <a:gd name="connsiteY9" fmla="*/ 535343 h 2589680"/>
              <a:gd name="connsiteX10" fmla="*/ 2126516 w 3296004"/>
              <a:gd name="connsiteY10" fmla="*/ 0 h 2589680"/>
              <a:gd name="connsiteX11" fmla="*/ 337184 w 3296004"/>
              <a:gd name="connsiteY11" fmla="*/ 0 h 2589680"/>
              <a:gd name="connsiteX12" fmla="*/ 1176505 w 3296004"/>
              <a:gd name="connsiteY12" fmla="*/ 0 h 2589680"/>
              <a:gd name="connsiteX13" fmla="*/ 1506546 w 3296004"/>
              <a:gd name="connsiteY13" fmla="*/ 707390 h 2589680"/>
              <a:gd name="connsiteX14" fmla="*/ 479483 w 3296004"/>
              <a:gd name="connsiteY14" fmla="*/ 2518815 h 2589680"/>
              <a:gd name="connsiteX15" fmla="*/ 296437 w 3296004"/>
              <a:gd name="connsiteY15" fmla="*/ 2589680 h 2589680"/>
              <a:gd name="connsiteX16" fmla="*/ 144110 w 3296004"/>
              <a:gd name="connsiteY16" fmla="*/ 2498604 h 2589680"/>
              <a:gd name="connsiteX17" fmla="*/ 42559 w 3296004"/>
              <a:gd name="connsiteY17" fmla="*/ 2377211 h 2589680"/>
              <a:gd name="connsiteX18" fmla="*/ 73025 w 3296004"/>
              <a:gd name="connsiteY18" fmla="*/ 2154509 h 2589680"/>
              <a:gd name="connsiteX19" fmla="*/ 490019 w 3296004"/>
              <a:gd name="connsiteY19" fmla="*/ 1425897 h 2589680"/>
              <a:gd name="connsiteX20" fmla="*/ 73025 w 3296004"/>
              <a:gd name="connsiteY20" fmla="*/ 535343 h 2589680"/>
              <a:gd name="connsiteX21" fmla="*/ 337184 w 3296004"/>
              <a:gd name="connsiteY21" fmla="*/ 0 h 2589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296004" h="2589680">
                <a:moveTo>
                  <a:pt x="2126516" y="0"/>
                </a:moveTo>
                <a:lnTo>
                  <a:pt x="2965963" y="0"/>
                </a:lnTo>
                <a:cubicBezTo>
                  <a:pt x="3172112" y="161437"/>
                  <a:pt x="3296004" y="438582"/>
                  <a:pt x="3296004" y="707390"/>
                </a:cubicBezTo>
                <a:cubicBezTo>
                  <a:pt x="3296004" y="1446108"/>
                  <a:pt x="2848544" y="2114592"/>
                  <a:pt x="2268814" y="2518815"/>
                </a:cubicBezTo>
                <a:cubicBezTo>
                  <a:pt x="2197601" y="2569469"/>
                  <a:pt x="2136544" y="2589680"/>
                  <a:pt x="2085768" y="2589680"/>
                </a:cubicBezTo>
                <a:cubicBezTo>
                  <a:pt x="2024965" y="2589680"/>
                  <a:pt x="1984217" y="2559364"/>
                  <a:pt x="1933442" y="2498604"/>
                </a:cubicBezTo>
                <a:lnTo>
                  <a:pt x="1831890" y="2377211"/>
                </a:lnTo>
                <a:cubicBezTo>
                  <a:pt x="1770960" y="2296240"/>
                  <a:pt x="1770960" y="2245586"/>
                  <a:pt x="1862483" y="2154509"/>
                </a:cubicBezTo>
                <a:cubicBezTo>
                  <a:pt x="2065839" y="1952145"/>
                  <a:pt x="2279350" y="1668810"/>
                  <a:pt x="2279350" y="1425897"/>
                </a:cubicBezTo>
                <a:cubicBezTo>
                  <a:pt x="2279350" y="1122351"/>
                  <a:pt x="1862483" y="899649"/>
                  <a:pt x="1862483" y="535343"/>
                </a:cubicBezTo>
                <a:cubicBezTo>
                  <a:pt x="1859909" y="325260"/>
                  <a:pt x="1957941" y="126494"/>
                  <a:pt x="2126516" y="0"/>
                </a:cubicBezTo>
                <a:close/>
                <a:moveTo>
                  <a:pt x="337184" y="0"/>
                </a:moveTo>
                <a:lnTo>
                  <a:pt x="1176505" y="0"/>
                </a:lnTo>
                <a:cubicBezTo>
                  <a:pt x="1382653" y="161437"/>
                  <a:pt x="1506546" y="438582"/>
                  <a:pt x="1506546" y="707390"/>
                </a:cubicBezTo>
                <a:cubicBezTo>
                  <a:pt x="1506546" y="1446108"/>
                  <a:pt x="1059086" y="2114592"/>
                  <a:pt x="479483" y="2518815"/>
                </a:cubicBezTo>
                <a:cubicBezTo>
                  <a:pt x="408270" y="2569469"/>
                  <a:pt x="347213" y="2589680"/>
                  <a:pt x="296437" y="2589680"/>
                </a:cubicBezTo>
                <a:cubicBezTo>
                  <a:pt x="235633" y="2589680"/>
                  <a:pt x="194886" y="2559364"/>
                  <a:pt x="144110" y="2498604"/>
                </a:cubicBezTo>
                <a:lnTo>
                  <a:pt x="42559" y="2377211"/>
                </a:lnTo>
                <a:cubicBezTo>
                  <a:pt x="-18498" y="2296240"/>
                  <a:pt x="-18498" y="2245586"/>
                  <a:pt x="73025" y="2154509"/>
                </a:cubicBezTo>
                <a:cubicBezTo>
                  <a:pt x="276508" y="1952145"/>
                  <a:pt x="490019" y="1668810"/>
                  <a:pt x="490019" y="1425897"/>
                </a:cubicBezTo>
                <a:cubicBezTo>
                  <a:pt x="490019" y="1122351"/>
                  <a:pt x="73025" y="899649"/>
                  <a:pt x="73025" y="535343"/>
                </a:cubicBezTo>
                <a:cubicBezTo>
                  <a:pt x="70501" y="325242"/>
                  <a:pt x="168578" y="126480"/>
                  <a:pt x="337184" y="0"/>
                </a:cubicBezTo>
                <a:close/>
              </a:path>
            </a:pathLst>
          </a:custGeom>
          <a:solidFill>
            <a:schemeClr val="accent3">
              <a:alpha val="20000"/>
            </a:schemeClr>
          </a:solidFill>
          <a:ln w="12676" cap="flat">
            <a:noFill/>
            <a:prstDash val="solid"/>
            <a:miter/>
          </a:ln>
        </p:spPr>
        <p:txBody>
          <a:bodyPr rtlCol="0" anchor="ctr"/>
          <a:lstStyle/>
          <a:p>
            <a:endParaRPr lang="en-US" dirty="0"/>
          </a:p>
        </p:txBody>
      </p:sp>
      <p:sp>
        <p:nvSpPr>
          <p:cNvPr id="7" name="Rectangle 6">
            <a:extLst>
              <a:ext uri="{FF2B5EF4-FFF2-40B4-BE49-F238E27FC236}">
                <a16:creationId xmlns:a16="http://schemas.microsoft.com/office/drawing/2014/main" id="{C7604A88-7322-424F-B5B8-E937B39FD64E}"/>
              </a:ext>
            </a:extLst>
          </p:cNvPr>
          <p:cNvSpPr/>
          <p:nvPr userDrawn="1"/>
        </p:nvSpPr>
        <p:spPr>
          <a:xfrm>
            <a:off x="-1" y="0"/>
            <a:ext cx="135173" cy="6857999"/>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80756790"/>
      </p:ext>
    </p:extLst>
  </p:cSld>
  <p:clrMapOvr>
    <a:masterClrMapping/>
  </p:clrMapOvr>
  <p:extLst>
    <p:ext uri="{DCECCB84-F9BA-43D5-87BE-67443E8EF086}">
      <p15:sldGuideLst xmlns:p15="http://schemas.microsoft.com/office/powerpoint/2012/main">
        <p15:guide id="1" pos="2506">
          <p15:clr>
            <a:srgbClr val="FBAE40"/>
          </p15:clr>
        </p15:guide>
        <p15:guide id="2" pos="2801">
          <p15:clr>
            <a:srgbClr val="FBAE40"/>
          </p15:clr>
        </p15:guide>
        <p15:guide id="3" pos="4880">
          <p15:clr>
            <a:srgbClr val="FBAE40"/>
          </p15:clr>
        </p15:guide>
        <p15:guide id="4" pos="5169">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Back Page Purple">
    <p:bg>
      <p:bgPr>
        <a:solidFill>
          <a:schemeClr val="tx2"/>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6697ED2-7864-804D-A838-3895B0E880AA}"/>
              </a:ext>
            </a:extLst>
          </p:cNvPr>
          <p:cNvGraphicFramePr>
            <a:graphicFrameLocks noChangeAspect="1"/>
          </p:cNvGraphicFramePr>
          <p:nvPr>
            <p:custDataLst>
              <p:tags r:id="rId1"/>
            </p:custDataLst>
            <p:extLst>
              <p:ext uri="{D42A27DB-BD31-4B8C-83A1-F6EECF244321}">
                <p14:modId xmlns:p14="http://schemas.microsoft.com/office/powerpoint/2010/main" val="456710104"/>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3" name="Object 2" hidden="1">
                        <a:extLst>
                          <a:ext uri="{FF2B5EF4-FFF2-40B4-BE49-F238E27FC236}">
                            <a16:creationId xmlns:a16="http://schemas.microsoft.com/office/drawing/2014/main" id="{36697ED2-7864-804D-A838-3895B0E880AA}"/>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4" name="Rectangle 3">
            <a:extLst>
              <a:ext uri="{FF2B5EF4-FFF2-40B4-BE49-F238E27FC236}">
                <a16:creationId xmlns:a16="http://schemas.microsoft.com/office/drawing/2014/main" id="{12905A06-90D2-2B4A-8B05-8B0E0EAB56C5}"/>
              </a:ext>
            </a:extLst>
          </p:cNvPr>
          <p:cNvSpPr/>
          <p:nvPr userDrawn="1"/>
        </p:nvSpPr>
        <p:spPr>
          <a:xfrm>
            <a:off x="0" y="6786880"/>
            <a:ext cx="12191999" cy="7112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Graphic 6">
            <a:extLst>
              <a:ext uri="{FF2B5EF4-FFF2-40B4-BE49-F238E27FC236}">
                <a16:creationId xmlns:a16="http://schemas.microsoft.com/office/drawing/2014/main" id="{CE095984-027C-5155-D6BA-3D2DD81E75F2}"/>
              </a:ext>
            </a:extLst>
          </p:cNvPr>
          <p:cNvPicPr>
            <a:picLocks noChangeAspect="1"/>
          </p:cNvPicPr>
          <p:nvPr userDrawn="1"/>
        </p:nvPicPr>
        <p:blipFill>
          <a:blip r:embed="rId5"/>
          <a:srcRect/>
          <a:stretch/>
        </p:blipFill>
        <p:spPr>
          <a:xfrm>
            <a:off x="4513176" y="2895552"/>
            <a:ext cx="3165647" cy="660495"/>
          </a:xfrm>
          <a:prstGeom prst="rect">
            <a:avLst/>
          </a:prstGeom>
        </p:spPr>
      </p:pic>
    </p:spTree>
    <p:extLst>
      <p:ext uri="{BB962C8B-B14F-4D97-AF65-F5344CB8AC3E}">
        <p14:creationId xmlns:p14="http://schemas.microsoft.com/office/powerpoint/2010/main" val="3529838067"/>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2207DFA4-66A8-6F4D-823B-7E0486FE1359}"/>
              </a:ext>
            </a:extLst>
          </p:cNvPr>
          <p:cNvGraphicFramePr>
            <a:graphicFrameLocks noChangeAspect="1"/>
          </p:cNvGraphicFramePr>
          <p:nvPr>
            <p:custDataLst>
              <p:tags r:id="rId1"/>
            </p:custDataLst>
            <p:extLst>
              <p:ext uri="{D42A27DB-BD31-4B8C-83A1-F6EECF244321}">
                <p14:modId xmlns:p14="http://schemas.microsoft.com/office/powerpoint/2010/main" val="1410371996"/>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8" name="Object 7" hidden="1">
                        <a:extLst>
                          <a:ext uri="{FF2B5EF4-FFF2-40B4-BE49-F238E27FC236}">
                            <a16:creationId xmlns:a16="http://schemas.microsoft.com/office/drawing/2014/main" id="{2207DFA4-66A8-6F4D-823B-7E0486FE1359}"/>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p:cNvSpPr>
            <a:spLocks noGrp="1"/>
          </p:cNvSpPr>
          <p:nvPr>
            <p:ph type="title"/>
          </p:nvPr>
        </p:nvSpPr>
        <p:spPr/>
        <p:txBody>
          <a:bodyPr vert="horz"/>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11">
            <a:extLst>
              <a:ext uri="{FF2B5EF4-FFF2-40B4-BE49-F238E27FC236}">
                <a16:creationId xmlns:a16="http://schemas.microsoft.com/office/drawing/2014/main" id="{6110F7E6-419E-7D4C-873C-F6B2B59B7D7D}"/>
              </a:ext>
            </a:extLst>
          </p:cNvPr>
          <p:cNvSpPr>
            <a:spLocks noGrp="1"/>
          </p:cNvSpPr>
          <p:nvPr>
            <p:ph type="body" sz="quarter" idx="10" hasCustomPrompt="1"/>
          </p:nvPr>
        </p:nvSpPr>
        <p:spPr>
          <a:xfrm>
            <a:off x="685800" y="5667309"/>
            <a:ext cx="10820400" cy="344619"/>
          </a:xfrm>
        </p:spPr>
        <p:txBody>
          <a:bodyPr anchor="b"/>
          <a:lstStyle>
            <a:lvl1pPr>
              <a:defRPr sz="800"/>
            </a:lvl1pPr>
            <a:lvl2pPr marL="0" indent="0">
              <a:buNone/>
              <a:defRPr/>
            </a:lvl2pPr>
          </a:lstStyle>
          <a:p>
            <a:pPr lvl="0"/>
            <a:r>
              <a:rPr lang="en-US" dirty="0"/>
              <a:t>Click to add footnote</a:t>
            </a:r>
          </a:p>
        </p:txBody>
      </p:sp>
    </p:spTree>
    <p:extLst>
      <p:ext uri="{BB962C8B-B14F-4D97-AF65-F5344CB8AC3E}">
        <p14:creationId xmlns:p14="http://schemas.microsoft.com/office/powerpoint/2010/main" val="6230888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2207DFA4-66A8-6F4D-823B-7E0486FE1359}"/>
              </a:ext>
            </a:extLst>
          </p:cNvPr>
          <p:cNvGraphicFramePr>
            <a:graphicFrameLocks noChangeAspect="1"/>
          </p:cNvGraphicFramePr>
          <p:nvPr>
            <p:custDataLst>
              <p:tags r:id="rId1"/>
            </p:custDataLst>
            <p:extLst>
              <p:ext uri="{D42A27DB-BD31-4B8C-83A1-F6EECF244321}">
                <p14:modId xmlns:p14="http://schemas.microsoft.com/office/powerpoint/2010/main" val="2362282280"/>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8" name="Object 7" hidden="1">
                        <a:extLst>
                          <a:ext uri="{FF2B5EF4-FFF2-40B4-BE49-F238E27FC236}">
                            <a16:creationId xmlns:a16="http://schemas.microsoft.com/office/drawing/2014/main" id="{2207DFA4-66A8-6F4D-823B-7E0486FE1359}"/>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p:cNvSpPr>
            <a:spLocks noGrp="1"/>
          </p:cNvSpPr>
          <p:nvPr>
            <p:ph type="title"/>
          </p:nvPr>
        </p:nvSpPr>
        <p:spPr/>
        <p:txBody>
          <a:bodyPr vert="horz"/>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11">
            <a:extLst>
              <a:ext uri="{FF2B5EF4-FFF2-40B4-BE49-F238E27FC236}">
                <a16:creationId xmlns:a16="http://schemas.microsoft.com/office/drawing/2014/main" id="{6110F7E6-419E-7D4C-873C-F6B2B59B7D7D}"/>
              </a:ext>
            </a:extLst>
          </p:cNvPr>
          <p:cNvSpPr>
            <a:spLocks noGrp="1"/>
          </p:cNvSpPr>
          <p:nvPr>
            <p:ph type="body" sz="quarter" idx="10" hasCustomPrompt="1"/>
          </p:nvPr>
        </p:nvSpPr>
        <p:spPr>
          <a:xfrm>
            <a:off x="685800" y="5667309"/>
            <a:ext cx="10820400" cy="344619"/>
          </a:xfrm>
        </p:spPr>
        <p:txBody>
          <a:bodyPr anchor="b"/>
          <a:lstStyle>
            <a:lvl1pPr>
              <a:defRPr sz="800"/>
            </a:lvl1pPr>
            <a:lvl2pPr marL="0" indent="0">
              <a:buNone/>
              <a:defRPr/>
            </a:lvl2pPr>
          </a:lstStyle>
          <a:p>
            <a:pPr lvl="0"/>
            <a:r>
              <a:rPr lang="en-US" dirty="0"/>
              <a:t>Click to add footnote</a:t>
            </a:r>
          </a:p>
        </p:txBody>
      </p:sp>
    </p:spTree>
    <p:extLst>
      <p:ext uri="{BB962C8B-B14F-4D97-AF65-F5344CB8AC3E}">
        <p14:creationId xmlns:p14="http://schemas.microsoft.com/office/powerpoint/2010/main" val="20622858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2219E1F1-2441-0547-8275-12DA6BCE99A5}"/>
              </a:ext>
            </a:extLst>
          </p:cNvPr>
          <p:cNvGraphicFramePr>
            <a:graphicFrameLocks noChangeAspect="1"/>
          </p:cNvGraphicFramePr>
          <p:nvPr>
            <p:custDataLst>
              <p:tags r:id="rId1"/>
            </p:custDataLst>
            <p:extLst>
              <p:ext uri="{D42A27DB-BD31-4B8C-83A1-F6EECF244321}">
                <p14:modId xmlns:p14="http://schemas.microsoft.com/office/powerpoint/2010/main" val="3593820616"/>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8" name="Object 7" hidden="1">
                        <a:extLst>
                          <a:ext uri="{FF2B5EF4-FFF2-40B4-BE49-F238E27FC236}">
                            <a16:creationId xmlns:a16="http://schemas.microsoft.com/office/drawing/2014/main" id="{2219E1F1-2441-0547-8275-12DA6BCE99A5}"/>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p:cNvSpPr>
            <a:spLocks noGrp="1"/>
          </p:cNvSpPr>
          <p:nvPr>
            <p:ph type="title" hasCustomPrompt="1"/>
          </p:nvPr>
        </p:nvSpPr>
        <p:spPr>
          <a:xfrm>
            <a:off x="685800" y="2940581"/>
            <a:ext cx="10820400" cy="1362075"/>
          </a:xfrm>
        </p:spPr>
        <p:txBody>
          <a:bodyPr vert="horz" anchor="t"/>
          <a:lstStyle>
            <a:lvl1pPr algn="l">
              <a:defRPr sz="4800" b="1" cap="none">
                <a:solidFill>
                  <a:schemeClr val="tx2"/>
                </a:solidFill>
              </a:defRPr>
            </a:lvl1pPr>
          </a:lstStyle>
          <a:p>
            <a:r>
              <a:rPr lang="en-US" dirty="0"/>
              <a:t>Click to add chapter title</a:t>
            </a:r>
          </a:p>
        </p:txBody>
      </p:sp>
    </p:spTree>
    <p:extLst>
      <p:ext uri="{BB962C8B-B14F-4D97-AF65-F5344CB8AC3E}">
        <p14:creationId xmlns:p14="http://schemas.microsoft.com/office/powerpoint/2010/main" val="890796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Section Header 2">
    <p:bg>
      <p:bgPr>
        <a:solidFill>
          <a:schemeClr val="accent2"/>
        </a:solidFill>
        <a:effectLst/>
      </p:bgPr>
    </p:bg>
    <p:spTree>
      <p:nvGrpSpPr>
        <p:cNvPr id="1" name=""/>
        <p:cNvGrpSpPr/>
        <p:nvPr/>
      </p:nvGrpSpPr>
      <p:grpSpPr>
        <a:xfrm>
          <a:off x="0" y="0"/>
          <a:ext cx="0" cy="0"/>
          <a:chOff x="0" y="0"/>
          <a:chExt cx="0" cy="0"/>
        </a:xfrm>
      </p:grpSpPr>
      <p:sp>
        <p:nvSpPr>
          <p:cNvPr id="10" name="Graphic 8">
            <a:extLst>
              <a:ext uri="{FF2B5EF4-FFF2-40B4-BE49-F238E27FC236}">
                <a16:creationId xmlns:a16="http://schemas.microsoft.com/office/drawing/2014/main" id="{3C511D3F-2071-ED45-989E-68FC6B425F31}"/>
              </a:ext>
            </a:extLst>
          </p:cNvPr>
          <p:cNvSpPr/>
          <p:nvPr/>
        </p:nvSpPr>
        <p:spPr>
          <a:xfrm>
            <a:off x="492800" y="0"/>
            <a:ext cx="11492539" cy="6858127"/>
          </a:xfrm>
          <a:custGeom>
            <a:avLst/>
            <a:gdLst>
              <a:gd name="connsiteX0" fmla="*/ 11487961 w 11492539"/>
              <a:gd name="connsiteY0" fmla="*/ 3235325 h 6858127"/>
              <a:gd name="connsiteX1" fmla="*/ 10893784 w 11492539"/>
              <a:gd name="connsiteY1" fmla="*/ 719201 h 6858127"/>
              <a:gd name="connsiteX2" fmla="*/ 10376767 w 11492539"/>
              <a:gd name="connsiteY2" fmla="*/ 0 h 6858127"/>
              <a:gd name="connsiteX3" fmla="*/ 0 w 11492539"/>
              <a:gd name="connsiteY3" fmla="*/ 0 h 6858127"/>
              <a:gd name="connsiteX4" fmla="*/ 0 w 11492539"/>
              <a:gd name="connsiteY4" fmla="*/ 2732786 h 6858127"/>
              <a:gd name="connsiteX5" fmla="*/ 1632780 w 11492539"/>
              <a:gd name="connsiteY5" fmla="*/ 1555623 h 6858127"/>
              <a:gd name="connsiteX6" fmla="*/ 4061898 w 11492539"/>
              <a:gd name="connsiteY6" fmla="*/ 555752 h 6858127"/>
              <a:gd name="connsiteX7" fmla="*/ 5911307 w 11492539"/>
              <a:gd name="connsiteY7" fmla="*/ 311785 h 6858127"/>
              <a:gd name="connsiteX8" fmla="*/ 6309667 w 11492539"/>
              <a:gd name="connsiteY8" fmla="*/ 324485 h 6858127"/>
              <a:gd name="connsiteX9" fmla="*/ 9107575 w 11492539"/>
              <a:gd name="connsiteY9" fmla="*/ 1751203 h 6858127"/>
              <a:gd name="connsiteX10" fmla="*/ 9107575 w 11492539"/>
              <a:gd name="connsiteY10" fmla="*/ 1751203 h 6858127"/>
              <a:gd name="connsiteX11" fmla="*/ 8943231 w 11492539"/>
              <a:gd name="connsiteY11" fmla="*/ 4889500 h 6858127"/>
              <a:gd name="connsiteX12" fmla="*/ 7619215 w 11492539"/>
              <a:gd name="connsiteY12" fmla="*/ 6721983 h 6858127"/>
              <a:gd name="connsiteX13" fmla="*/ 7483425 w 11492539"/>
              <a:gd name="connsiteY13" fmla="*/ 6858127 h 6858127"/>
              <a:gd name="connsiteX14" fmla="*/ 10171814 w 11492539"/>
              <a:gd name="connsiteY14" fmla="*/ 6858127 h 6858127"/>
              <a:gd name="connsiteX15" fmla="*/ 10792133 w 11492539"/>
              <a:gd name="connsiteY15" fmla="*/ 5804027 h 6858127"/>
              <a:gd name="connsiteX16" fmla="*/ 11487961 w 11492539"/>
              <a:gd name="connsiteY16" fmla="*/ 3235325 h 68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492539" h="6858127">
                <a:moveTo>
                  <a:pt x="11487961" y="3235325"/>
                </a:moveTo>
                <a:cubicBezTo>
                  <a:pt x="11526033" y="2315718"/>
                  <a:pt x="11326536" y="1469136"/>
                  <a:pt x="10893784" y="719201"/>
                </a:cubicBezTo>
                <a:cubicBezTo>
                  <a:pt x="10746055" y="462676"/>
                  <a:pt x="10572839" y="221722"/>
                  <a:pt x="10376767" y="0"/>
                </a:cubicBezTo>
                <a:lnTo>
                  <a:pt x="0" y="0"/>
                </a:lnTo>
                <a:lnTo>
                  <a:pt x="0" y="2732786"/>
                </a:lnTo>
                <a:cubicBezTo>
                  <a:pt x="502430" y="2285339"/>
                  <a:pt x="1049577" y="1890870"/>
                  <a:pt x="1632780" y="1555623"/>
                </a:cubicBezTo>
                <a:cubicBezTo>
                  <a:pt x="2416808" y="1102614"/>
                  <a:pt x="3234086" y="766191"/>
                  <a:pt x="4061898" y="555752"/>
                </a:cubicBezTo>
                <a:cubicBezTo>
                  <a:pt x="4700238" y="393700"/>
                  <a:pt x="5320430" y="311785"/>
                  <a:pt x="5911307" y="311785"/>
                </a:cubicBezTo>
                <a:cubicBezTo>
                  <a:pt x="6045574" y="311785"/>
                  <a:pt x="6178361" y="316018"/>
                  <a:pt x="6309667" y="324485"/>
                </a:cubicBezTo>
                <a:cubicBezTo>
                  <a:pt x="7632413" y="409829"/>
                  <a:pt x="8626091" y="916559"/>
                  <a:pt x="9107575" y="1751203"/>
                </a:cubicBezTo>
                <a:lnTo>
                  <a:pt x="9107575" y="1751203"/>
                </a:lnTo>
                <a:cubicBezTo>
                  <a:pt x="9589058" y="2585847"/>
                  <a:pt x="9530682" y="3700272"/>
                  <a:pt x="8943231" y="4889500"/>
                </a:cubicBezTo>
                <a:cubicBezTo>
                  <a:pt x="8628757" y="5526024"/>
                  <a:pt x="8183315" y="6142482"/>
                  <a:pt x="7619215" y="6721983"/>
                </a:cubicBezTo>
                <a:cubicBezTo>
                  <a:pt x="7574544" y="6767831"/>
                  <a:pt x="7529238" y="6813043"/>
                  <a:pt x="7483425" y="6858127"/>
                </a:cubicBezTo>
                <a:lnTo>
                  <a:pt x="10171814" y="6858127"/>
                </a:lnTo>
                <a:cubicBezTo>
                  <a:pt x="10403421" y="6522001"/>
                  <a:pt x="10610723" y="6169737"/>
                  <a:pt x="10792133" y="5804027"/>
                </a:cubicBezTo>
                <a:cubicBezTo>
                  <a:pt x="11218539" y="4940300"/>
                  <a:pt x="11452935" y="4076700"/>
                  <a:pt x="11487961" y="3235325"/>
                </a:cubicBezTo>
                <a:close/>
              </a:path>
            </a:pathLst>
          </a:custGeom>
          <a:gradFill flip="none" rotWithShape="1">
            <a:gsLst>
              <a:gs pos="10000">
                <a:schemeClr val="accent2"/>
              </a:gs>
              <a:gs pos="100000">
                <a:schemeClr val="accent2">
                  <a:lumMod val="60000"/>
                  <a:lumOff val="40000"/>
                </a:schemeClr>
              </a:gs>
            </a:gsLst>
            <a:lin ang="0" scaled="1"/>
            <a:tileRect/>
          </a:gradFill>
          <a:ln w="12689" cap="flat">
            <a:noFill/>
            <a:prstDash val="solid"/>
            <a:miter/>
          </a:ln>
        </p:spPr>
        <p:txBody>
          <a:bodyPr rtlCol="0" anchor="ctr"/>
          <a:lstStyle/>
          <a:p>
            <a:endParaRPr lang="en-US" dirty="0"/>
          </a:p>
        </p:txBody>
      </p:sp>
      <p:sp>
        <p:nvSpPr>
          <p:cNvPr id="9" name="Rectangle 8">
            <a:extLst>
              <a:ext uri="{FF2B5EF4-FFF2-40B4-BE49-F238E27FC236}">
                <a16:creationId xmlns:a16="http://schemas.microsoft.com/office/drawing/2014/main" id="{3EE9E93A-3672-BF42-9514-F0F12E677060}"/>
              </a:ext>
            </a:extLst>
          </p:cNvPr>
          <p:cNvSpPr/>
          <p:nvPr userDrawn="1"/>
        </p:nvSpPr>
        <p:spPr>
          <a:xfrm>
            <a:off x="0" y="6188529"/>
            <a:ext cx="12191999" cy="66947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8" name="Object 7" hidden="1">
            <a:extLst>
              <a:ext uri="{FF2B5EF4-FFF2-40B4-BE49-F238E27FC236}">
                <a16:creationId xmlns:a16="http://schemas.microsoft.com/office/drawing/2014/main" id="{2219E1F1-2441-0547-8275-12DA6BCE99A5}"/>
              </a:ext>
            </a:extLst>
          </p:cNvPr>
          <p:cNvGraphicFramePr>
            <a:graphicFrameLocks noChangeAspect="1"/>
          </p:cNvGraphicFramePr>
          <p:nvPr>
            <p:custDataLst>
              <p:tags r:id="rId1"/>
            </p:custDataLst>
            <p:extLst>
              <p:ext uri="{D42A27DB-BD31-4B8C-83A1-F6EECF244321}">
                <p14:modId xmlns:p14="http://schemas.microsoft.com/office/powerpoint/2010/main" val="747277840"/>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8" name="Object 7" hidden="1">
                        <a:extLst>
                          <a:ext uri="{FF2B5EF4-FFF2-40B4-BE49-F238E27FC236}">
                            <a16:creationId xmlns:a16="http://schemas.microsoft.com/office/drawing/2014/main" id="{2219E1F1-2441-0547-8275-12DA6BCE99A5}"/>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p:cNvSpPr>
            <a:spLocks noGrp="1"/>
          </p:cNvSpPr>
          <p:nvPr>
            <p:ph type="title" hasCustomPrompt="1"/>
          </p:nvPr>
        </p:nvSpPr>
        <p:spPr>
          <a:xfrm>
            <a:off x="686608" y="2940581"/>
            <a:ext cx="10820400" cy="1362075"/>
          </a:xfrm>
        </p:spPr>
        <p:txBody>
          <a:bodyPr vert="horz" anchor="t"/>
          <a:lstStyle>
            <a:lvl1pPr algn="l">
              <a:defRPr sz="4800" b="1" cap="none">
                <a:solidFill>
                  <a:schemeClr val="tx2"/>
                </a:solidFill>
              </a:defRPr>
            </a:lvl1pPr>
          </a:lstStyle>
          <a:p>
            <a:r>
              <a:rPr lang="en-US" dirty="0"/>
              <a:t>Click to add chapter title</a:t>
            </a:r>
          </a:p>
        </p:txBody>
      </p:sp>
      <p:sp>
        <p:nvSpPr>
          <p:cNvPr id="12" name="TextBox 11">
            <a:extLst>
              <a:ext uri="{FF2B5EF4-FFF2-40B4-BE49-F238E27FC236}">
                <a16:creationId xmlns:a16="http://schemas.microsoft.com/office/drawing/2014/main" id="{905F9B49-F9DD-9445-B754-3E4743DAACF1}"/>
              </a:ext>
            </a:extLst>
          </p:cNvPr>
          <p:cNvSpPr txBox="1"/>
          <p:nvPr/>
        </p:nvSpPr>
        <p:spPr>
          <a:xfrm>
            <a:off x="8601075" y="6368176"/>
            <a:ext cx="2223686" cy="246221"/>
          </a:xfrm>
          <a:prstGeom prst="rect">
            <a:avLst/>
          </a:prstGeom>
          <a:noFill/>
        </p:spPr>
        <p:txBody>
          <a:bodyPr wrap="none" lIns="0" tIns="0" rIns="0" bIns="0" rtlCol="0" anchor="b">
            <a:noAutofit/>
          </a:bodyPr>
          <a:lstStyle/>
          <a:p>
            <a:pPr algn="r"/>
            <a:r>
              <a:rPr lang="en-US" sz="1000" dirty="0">
                <a:solidFill>
                  <a:schemeClr val="bg1"/>
                </a:solidFill>
              </a:rPr>
              <a:t>For Financial Professional Use Only. Not for Use With Consumers.</a:t>
            </a:r>
          </a:p>
        </p:txBody>
      </p:sp>
      <p:sp>
        <p:nvSpPr>
          <p:cNvPr id="13" name="TextBox 12">
            <a:extLst>
              <a:ext uri="{FF2B5EF4-FFF2-40B4-BE49-F238E27FC236}">
                <a16:creationId xmlns:a16="http://schemas.microsoft.com/office/drawing/2014/main" id="{7E679624-3C66-4444-B406-9C3376A5AE36}"/>
              </a:ext>
            </a:extLst>
          </p:cNvPr>
          <p:cNvSpPr txBox="1"/>
          <p:nvPr/>
        </p:nvSpPr>
        <p:spPr>
          <a:xfrm>
            <a:off x="11162512" y="6368176"/>
            <a:ext cx="335349" cy="246221"/>
          </a:xfrm>
          <a:prstGeom prst="rect">
            <a:avLst/>
          </a:prstGeom>
          <a:noFill/>
        </p:spPr>
        <p:txBody>
          <a:bodyPr wrap="none" lIns="0" tIns="0" rIns="0" bIns="0" rtlCol="0" anchor="b">
            <a:noAutofit/>
          </a:bodyPr>
          <a:lstStyle/>
          <a:p>
            <a:pPr algn="r"/>
            <a:fld id="{25DB8DF5-C232-BC4C-8CE4-28A3F4FC6C77}" type="slidenum">
              <a:rPr lang="en-US" sz="1000" smtClean="0">
                <a:solidFill>
                  <a:schemeClr val="bg1"/>
                </a:solidFill>
              </a:rPr>
              <a:t>‹#›</a:t>
            </a:fld>
            <a:endParaRPr lang="en-US" sz="1000" dirty="0">
              <a:solidFill>
                <a:schemeClr val="bg1"/>
              </a:solidFill>
            </a:endParaRPr>
          </a:p>
        </p:txBody>
      </p:sp>
      <p:pic>
        <p:nvPicPr>
          <p:cNvPr id="11" name="Graphic 12">
            <a:extLst>
              <a:ext uri="{FF2B5EF4-FFF2-40B4-BE49-F238E27FC236}">
                <a16:creationId xmlns:a16="http://schemas.microsoft.com/office/drawing/2014/main" id="{801257BA-D5A0-3B4C-B0D5-BEC045D38026}"/>
              </a:ext>
            </a:extLst>
          </p:cNvPr>
          <p:cNvPicPr>
            <a:picLocks noChangeAspect="1"/>
          </p:cNvPicPr>
          <p:nvPr userDrawn="1"/>
        </p:nvPicPr>
        <p:blipFill>
          <a:blip r:embed="rId5"/>
          <a:srcRect/>
          <a:stretch/>
        </p:blipFill>
        <p:spPr>
          <a:xfrm>
            <a:off x="692298" y="6360047"/>
            <a:ext cx="1364953" cy="284790"/>
          </a:xfrm>
          <a:prstGeom prst="rect">
            <a:avLst/>
          </a:prstGeom>
        </p:spPr>
      </p:pic>
    </p:spTree>
    <p:extLst>
      <p:ext uri="{BB962C8B-B14F-4D97-AF65-F5344CB8AC3E}">
        <p14:creationId xmlns:p14="http://schemas.microsoft.com/office/powerpoint/2010/main" val="23517873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BBC4F0E7-7A71-CD4B-892C-E037C95A85FF}"/>
              </a:ext>
            </a:extLst>
          </p:cNvPr>
          <p:cNvGraphicFramePr>
            <a:graphicFrameLocks noChangeAspect="1"/>
          </p:cNvGraphicFramePr>
          <p:nvPr>
            <p:custDataLst>
              <p:tags r:id="rId1"/>
            </p:custDataLst>
            <p:extLst>
              <p:ext uri="{D42A27DB-BD31-4B8C-83A1-F6EECF244321}">
                <p14:modId xmlns:p14="http://schemas.microsoft.com/office/powerpoint/2010/main" val="201887408"/>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9" name="Object 8" hidden="1">
                        <a:extLst>
                          <a:ext uri="{FF2B5EF4-FFF2-40B4-BE49-F238E27FC236}">
                            <a16:creationId xmlns:a16="http://schemas.microsoft.com/office/drawing/2014/main" id="{BBC4F0E7-7A71-CD4B-892C-E037C95A85FF}"/>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p:cNvSpPr>
            <a:spLocks noGrp="1"/>
          </p:cNvSpPr>
          <p:nvPr>
            <p:ph type="title"/>
          </p:nvPr>
        </p:nvSpPr>
        <p:spPr/>
        <p:txBody>
          <a:bodyPr vert="horz"/>
          <a:lstStyle/>
          <a:p>
            <a:r>
              <a:rPr lang="en-US"/>
              <a:t>Click to edit Master title style</a:t>
            </a:r>
          </a:p>
        </p:txBody>
      </p:sp>
      <p:sp>
        <p:nvSpPr>
          <p:cNvPr id="3" name="Content Placeholder 2"/>
          <p:cNvSpPr>
            <a:spLocks noGrp="1"/>
          </p:cNvSpPr>
          <p:nvPr>
            <p:ph sz="half" idx="1"/>
          </p:nvPr>
        </p:nvSpPr>
        <p:spPr>
          <a:xfrm>
            <a:off x="685800" y="1545336"/>
            <a:ext cx="5181600" cy="4123944"/>
          </a:xfrm>
        </p:spPr>
        <p:txBody>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324602" y="1545336"/>
            <a:ext cx="5181598" cy="4123944"/>
          </a:xfrm>
        </p:spPr>
        <p:txBody>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11">
            <a:extLst>
              <a:ext uri="{FF2B5EF4-FFF2-40B4-BE49-F238E27FC236}">
                <a16:creationId xmlns:a16="http://schemas.microsoft.com/office/drawing/2014/main" id="{BE1CFF2A-43F1-D94B-93AF-F563A6206EC4}"/>
              </a:ext>
            </a:extLst>
          </p:cNvPr>
          <p:cNvSpPr>
            <a:spLocks noGrp="1"/>
          </p:cNvSpPr>
          <p:nvPr>
            <p:ph type="body" sz="quarter" idx="10" hasCustomPrompt="1"/>
          </p:nvPr>
        </p:nvSpPr>
        <p:spPr>
          <a:xfrm>
            <a:off x="685800" y="5669280"/>
            <a:ext cx="10820400" cy="344619"/>
          </a:xfrm>
        </p:spPr>
        <p:txBody>
          <a:bodyPr anchor="b"/>
          <a:lstStyle>
            <a:lvl1pPr>
              <a:defRPr sz="800"/>
            </a:lvl1pPr>
            <a:lvl2pPr marL="0" indent="0">
              <a:buNone/>
              <a:defRPr/>
            </a:lvl2pPr>
          </a:lstStyle>
          <a:p>
            <a:pPr lvl="0"/>
            <a:r>
              <a:rPr lang="en-US" dirty="0"/>
              <a:t>Click to add footnote</a:t>
            </a:r>
          </a:p>
        </p:txBody>
      </p:sp>
      <p:cxnSp>
        <p:nvCxnSpPr>
          <p:cNvPr id="6" name="Straight Connector 5">
            <a:extLst>
              <a:ext uri="{FF2B5EF4-FFF2-40B4-BE49-F238E27FC236}">
                <a16:creationId xmlns:a16="http://schemas.microsoft.com/office/drawing/2014/main" id="{0858079E-5449-4146-9CA8-762612E36E75}"/>
              </a:ext>
            </a:extLst>
          </p:cNvPr>
          <p:cNvCxnSpPr/>
          <p:nvPr userDrawn="1"/>
        </p:nvCxnSpPr>
        <p:spPr>
          <a:xfrm>
            <a:off x="6016488" y="1545336"/>
            <a:ext cx="0" cy="4123944"/>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71266029"/>
      </p:ext>
    </p:extLst>
  </p:cSld>
  <p:clrMapOvr>
    <a:masterClrMapping/>
  </p:clrMapOvr>
  <p:extLst>
    <p:ext uri="{DCECCB84-F9BA-43D5-87BE-67443E8EF086}">
      <p15:sldGuideLst xmlns:p15="http://schemas.microsoft.com/office/powerpoint/2012/main">
        <p15:guide id="1" pos="3696">
          <p15:clr>
            <a:srgbClr val="FBAE40"/>
          </p15:clr>
        </p15:guide>
        <p15:guide id="2" pos="3984">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hree Content">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BBC4F0E7-7A71-CD4B-892C-E037C95A85FF}"/>
              </a:ext>
            </a:extLst>
          </p:cNvPr>
          <p:cNvGraphicFramePr>
            <a:graphicFrameLocks noChangeAspect="1"/>
          </p:cNvGraphicFramePr>
          <p:nvPr>
            <p:custDataLst>
              <p:tags r:id="rId1"/>
            </p:custDataLst>
            <p:extLst>
              <p:ext uri="{D42A27DB-BD31-4B8C-83A1-F6EECF244321}">
                <p14:modId xmlns:p14="http://schemas.microsoft.com/office/powerpoint/2010/main" val="2659204063"/>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9" name="Object 8" hidden="1">
                        <a:extLst>
                          <a:ext uri="{FF2B5EF4-FFF2-40B4-BE49-F238E27FC236}">
                            <a16:creationId xmlns:a16="http://schemas.microsoft.com/office/drawing/2014/main" id="{BBC4F0E7-7A71-CD4B-892C-E037C95A85FF}"/>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p:cNvSpPr>
            <a:spLocks noGrp="1"/>
          </p:cNvSpPr>
          <p:nvPr>
            <p:ph type="title"/>
          </p:nvPr>
        </p:nvSpPr>
        <p:spPr>
          <a:xfrm>
            <a:off x="685800" y="419100"/>
            <a:ext cx="10820400" cy="960438"/>
          </a:xfrm>
        </p:spPr>
        <p:txBody>
          <a:bodyPr vert="horz"/>
          <a:lstStyle/>
          <a:p>
            <a:r>
              <a:rPr lang="en-US"/>
              <a:t>Click to edit Master title style</a:t>
            </a:r>
          </a:p>
        </p:txBody>
      </p:sp>
      <p:sp>
        <p:nvSpPr>
          <p:cNvPr id="3" name="Content Placeholder 2"/>
          <p:cNvSpPr>
            <a:spLocks noGrp="1"/>
          </p:cNvSpPr>
          <p:nvPr>
            <p:ph sz="half" idx="1"/>
          </p:nvPr>
        </p:nvSpPr>
        <p:spPr>
          <a:xfrm>
            <a:off x="685800" y="1545336"/>
            <a:ext cx="3291840" cy="4123944"/>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454652" y="1545336"/>
            <a:ext cx="3291840" cy="4123944"/>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11">
            <a:extLst>
              <a:ext uri="{FF2B5EF4-FFF2-40B4-BE49-F238E27FC236}">
                <a16:creationId xmlns:a16="http://schemas.microsoft.com/office/drawing/2014/main" id="{BE1CFF2A-43F1-D94B-93AF-F563A6206EC4}"/>
              </a:ext>
            </a:extLst>
          </p:cNvPr>
          <p:cNvSpPr>
            <a:spLocks noGrp="1"/>
          </p:cNvSpPr>
          <p:nvPr>
            <p:ph type="body" sz="quarter" idx="10" hasCustomPrompt="1"/>
          </p:nvPr>
        </p:nvSpPr>
        <p:spPr>
          <a:xfrm>
            <a:off x="685800" y="5669280"/>
            <a:ext cx="10820400" cy="344619"/>
          </a:xfrm>
        </p:spPr>
        <p:txBody>
          <a:bodyPr anchor="b"/>
          <a:lstStyle>
            <a:lvl1pPr>
              <a:defRPr sz="800"/>
            </a:lvl1pPr>
            <a:lvl2pPr marL="0" indent="0">
              <a:buNone/>
              <a:defRPr/>
            </a:lvl2pPr>
          </a:lstStyle>
          <a:p>
            <a:pPr lvl="0"/>
            <a:r>
              <a:rPr lang="en-US" dirty="0"/>
              <a:t>Click to add footnote</a:t>
            </a:r>
          </a:p>
        </p:txBody>
      </p:sp>
      <p:sp>
        <p:nvSpPr>
          <p:cNvPr id="11" name="Content Placeholder 3">
            <a:extLst>
              <a:ext uri="{FF2B5EF4-FFF2-40B4-BE49-F238E27FC236}">
                <a16:creationId xmlns:a16="http://schemas.microsoft.com/office/drawing/2014/main" id="{5D0F65DE-7BEC-F24C-B544-263760C6321F}"/>
              </a:ext>
            </a:extLst>
          </p:cNvPr>
          <p:cNvSpPr>
            <a:spLocks noGrp="1"/>
          </p:cNvSpPr>
          <p:nvPr>
            <p:ph sz="half" idx="11"/>
          </p:nvPr>
        </p:nvSpPr>
        <p:spPr>
          <a:xfrm>
            <a:off x="8214360" y="1545336"/>
            <a:ext cx="3291840" cy="4123944"/>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8" name="Straight Connector 7">
            <a:extLst>
              <a:ext uri="{FF2B5EF4-FFF2-40B4-BE49-F238E27FC236}">
                <a16:creationId xmlns:a16="http://schemas.microsoft.com/office/drawing/2014/main" id="{78FE2A23-45C1-C94F-9819-791F60A822B0}"/>
              </a:ext>
            </a:extLst>
          </p:cNvPr>
          <p:cNvCxnSpPr/>
          <p:nvPr userDrawn="1"/>
        </p:nvCxnSpPr>
        <p:spPr>
          <a:xfrm>
            <a:off x="4206240" y="1545336"/>
            <a:ext cx="0" cy="4123944"/>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3D264FFB-50B3-E641-8D69-1C03866B8769}"/>
              </a:ext>
            </a:extLst>
          </p:cNvPr>
          <p:cNvCxnSpPr/>
          <p:nvPr userDrawn="1"/>
        </p:nvCxnSpPr>
        <p:spPr>
          <a:xfrm>
            <a:off x="7975600" y="1545336"/>
            <a:ext cx="0" cy="4123944"/>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23419211"/>
      </p:ext>
    </p:extLst>
  </p:cSld>
  <p:clrMapOvr>
    <a:masterClrMapping/>
  </p:clrMapOvr>
  <p:extLst>
    <p:ext uri="{DCECCB84-F9BA-43D5-87BE-67443E8EF086}">
      <p15:sldGuideLst xmlns:p15="http://schemas.microsoft.com/office/powerpoint/2012/main">
        <p15:guide id="1" pos="2506">
          <p15:clr>
            <a:srgbClr val="FBAE40"/>
          </p15:clr>
        </p15:guide>
        <p15:guide id="2" pos="2801">
          <p15:clr>
            <a:srgbClr val="FBAE40"/>
          </p15:clr>
        </p15:guide>
        <p15:guide id="3" pos="4880">
          <p15:clr>
            <a:srgbClr val="FBAE40"/>
          </p15:clr>
        </p15:guide>
        <p15:guide id="4" pos="5169">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1_Three Content">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76789E3-289A-4947-BC4C-6B7E486A044E}"/>
              </a:ext>
            </a:extLst>
          </p:cNvPr>
          <p:cNvSpPr/>
          <p:nvPr userDrawn="1"/>
        </p:nvSpPr>
        <p:spPr>
          <a:xfrm>
            <a:off x="8077200" y="1379538"/>
            <a:ext cx="3429000" cy="4289742"/>
          </a:xfrm>
          <a:prstGeom prst="rect">
            <a:avLst/>
          </a:prstGeom>
          <a:solidFill>
            <a:schemeClr val="accent2">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DA3964E5-4096-234A-92BF-14CB27ECA3F7}"/>
              </a:ext>
            </a:extLst>
          </p:cNvPr>
          <p:cNvSpPr/>
          <p:nvPr userDrawn="1"/>
        </p:nvSpPr>
        <p:spPr>
          <a:xfrm>
            <a:off x="4425188" y="1379538"/>
            <a:ext cx="3429000" cy="4289742"/>
          </a:xfrm>
          <a:prstGeom prst="rect">
            <a:avLst/>
          </a:prstGeom>
          <a:solidFill>
            <a:schemeClr val="accent2">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11CAA6B3-0665-F049-B4EE-578B842BDD14}"/>
              </a:ext>
            </a:extLst>
          </p:cNvPr>
          <p:cNvSpPr/>
          <p:nvPr userDrawn="1"/>
        </p:nvSpPr>
        <p:spPr>
          <a:xfrm>
            <a:off x="685800" y="1379538"/>
            <a:ext cx="3429000" cy="4289742"/>
          </a:xfrm>
          <a:prstGeom prst="rect">
            <a:avLst/>
          </a:prstGeom>
          <a:solidFill>
            <a:schemeClr val="accent2">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aphicFrame>
        <p:nvGraphicFramePr>
          <p:cNvPr id="9" name="Object 8" hidden="1">
            <a:extLst>
              <a:ext uri="{FF2B5EF4-FFF2-40B4-BE49-F238E27FC236}">
                <a16:creationId xmlns:a16="http://schemas.microsoft.com/office/drawing/2014/main" id="{BBC4F0E7-7A71-CD4B-892C-E037C95A85FF}"/>
              </a:ext>
            </a:extLst>
          </p:cNvPr>
          <p:cNvGraphicFramePr>
            <a:graphicFrameLocks noChangeAspect="1"/>
          </p:cNvGraphicFramePr>
          <p:nvPr>
            <p:custDataLst>
              <p:tags r:id="rId1"/>
            </p:custDataLst>
            <p:extLst>
              <p:ext uri="{D42A27DB-BD31-4B8C-83A1-F6EECF244321}">
                <p14:modId xmlns:p14="http://schemas.microsoft.com/office/powerpoint/2010/main" val="3882434089"/>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9" name="Object 8" hidden="1">
                        <a:extLst>
                          <a:ext uri="{FF2B5EF4-FFF2-40B4-BE49-F238E27FC236}">
                            <a16:creationId xmlns:a16="http://schemas.microsoft.com/office/drawing/2014/main" id="{BBC4F0E7-7A71-CD4B-892C-E037C95A85FF}"/>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p:cNvSpPr>
            <a:spLocks noGrp="1"/>
          </p:cNvSpPr>
          <p:nvPr>
            <p:ph type="title"/>
          </p:nvPr>
        </p:nvSpPr>
        <p:spPr>
          <a:xfrm>
            <a:off x="685800" y="419100"/>
            <a:ext cx="10820400" cy="960438"/>
          </a:xfrm>
        </p:spPr>
        <p:txBody>
          <a:bodyPr vert="horz"/>
          <a:lstStyle/>
          <a:p>
            <a:r>
              <a:rPr lang="en-US"/>
              <a:t>Click to edit Master title style</a:t>
            </a:r>
          </a:p>
        </p:txBody>
      </p:sp>
      <p:sp>
        <p:nvSpPr>
          <p:cNvPr id="3" name="Content Placeholder 2"/>
          <p:cNvSpPr>
            <a:spLocks noGrp="1"/>
          </p:cNvSpPr>
          <p:nvPr>
            <p:ph sz="half" idx="1"/>
          </p:nvPr>
        </p:nvSpPr>
        <p:spPr>
          <a:xfrm>
            <a:off x="863600" y="1656080"/>
            <a:ext cx="3073400" cy="401320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562602" y="1656080"/>
            <a:ext cx="3154172" cy="401320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11">
            <a:extLst>
              <a:ext uri="{FF2B5EF4-FFF2-40B4-BE49-F238E27FC236}">
                <a16:creationId xmlns:a16="http://schemas.microsoft.com/office/drawing/2014/main" id="{BE1CFF2A-43F1-D94B-93AF-F563A6206EC4}"/>
              </a:ext>
            </a:extLst>
          </p:cNvPr>
          <p:cNvSpPr>
            <a:spLocks noGrp="1"/>
          </p:cNvSpPr>
          <p:nvPr>
            <p:ph type="body" sz="quarter" idx="10" hasCustomPrompt="1"/>
          </p:nvPr>
        </p:nvSpPr>
        <p:spPr>
          <a:xfrm>
            <a:off x="685800" y="5669280"/>
            <a:ext cx="10820400" cy="344619"/>
          </a:xfrm>
        </p:spPr>
        <p:txBody>
          <a:bodyPr anchor="b"/>
          <a:lstStyle>
            <a:lvl1pPr>
              <a:defRPr sz="800"/>
            </a:lvl1pPr>
            <a:lvl2pPr marL="0" indent="0">
              <a:buNone/>
              <a:defRPr/>
            </a:lvl2pPr>
          </a:lstStyle>
          <a:p>
            <a:pPr lvl="0"/>
            <a:r>
              <a:rPr lang="en-US" dirty="0"/>
              <a:t>Click to add footnote</a:t>
            </a:r>
          </a:p>
        </p:txBody>
      </p:sp>
      <p:sp>
        <p:nvSpPr>
          <p:cNvPr id="11" name="Content Placeholder 3">
            <a:extLst>
              <a:ext uri="{FF2B5EF4-FFF2-40B4-BE49-F238E27FC236}">
                <a16:creationId xmlns:a16="http://schemas.microsoft.com/office/drawing/2014/main" id="{5D0F65DE-7BEC-F24C-B544-263760C6321F}"/>
              </a:ext>
            </a:extLst>
          </p:cNvPr>
          <p:cNvSpPr>
            <a:spLocks noGrp="1"/>
          </p:cNvSpPr>
          <p:nvPr>
            <p:ph sz="half" idx="11"/>
          </p:nvPr>
        </p:nvSpPr>
        <p:spPr>
          <a:xfrm>
            <a:off x="8214360" y="1656080"/>
            <a:ext cx="3114040" cy="401320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59561829"/>
      </p:ext>
    </p:extLst>
  </p:cSld>
  <p:clrMapOvr>
    <a:masterClrMapping/>
  </p:clrMapOvr>
  <p:extLst>
    <p:ext uri="{DCECCB84-F9BA-43D5-87BE-67443E8EF086}">
      <p15:sldGuideLst xmlns:p15="http://schemas.microsoft.com/office/powerpoint/2012/main">
        <p15:guide id="1" pos="2506">
          <p15:clr>
            <a:srgbClr val="FBAE40"/>
          </p15:clr>
        </p15:guide>
        <p15:guide id="2" pos="2801">
          <p15:clr>
            <a:srgbClr val="FBAE40"/>
          </p15:clr>
        </p15:guide>
        <p15:guide id="3" pos="4880">
          <p15:clr>
            <a:srgbClr val="FBAE40"/>
          </p15:clr>
        </p15:guide>
        <p15:guide id="4" pos="5169">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Four Content">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BBC4F0E7-7A71-CD4B-892C-E037C95A85FF}"/>
              </a:ext>
            </a:extLst>
          </p:cNvPr>
          <p:cNvGraphicFramePr>
            <a:graphicFrameLocks noChangeAspect="1"/>
          </p:cNvGraphicFramePr>
          <p:nvPr>
            <p:custDataLst>
              <p:tags r:id="rId1"/>
            </p:custDataLst>
            <p:extLst>
              <p:ext uri="{D42A27DB-BD31-4B8C-83A1-F6EECF244321}">
                <p14:modId xmlns:p14="http://schemas.microsoft.com/office/powerpoint/2010/main" val="2953544862"/>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9" name="Object 8" hidden="1">
                        <a:extLst>
                          <a:ext uri="{FF2B5EF4-FFF2-40B4-BE49-F238E27FC236}">
                            <a16:creationId xmlns:a16="http://schemas.microsoft.com/office/drawing/2014/main" id="{BBC4F0E7-7A71-CD4B-892C-E037C95A85FF}"/>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p:cNvSpPr>
            <a:spLocks noGrp="1"/>
          </p:cNvSpPr>
          <p:nvPr>
            <p:ph type="title"/>
          </p:nvPr>
        </p:nvSpPr>
        <p:spPr>
          <a:xfrm>
            <a:off x="685800" y="419100"/>
            <a:ext cx="10820400" cy="960438"/>
          </a:xfrm>
        </p:spPr>
        <p:txBody>
          <a:bodyPr vert="horz"/>
          <a:lstStyle/>
          <a:p>
            <a:r>
              <a:rPr lang="en-US"/>
              <a:t>Click to edit Master title style</a:t>
            </a:r>
          </a:p>
        </p:txBody>
      </p:sp>
      <p:sp>
        <p:nvSpPr>
          <p:cNvPr id="3" name="Content Placeholder 2"/>
          <p:cNvSpPr>
            <a:spLocks noGrp="1"/>
          </p:cNvSpPr>
          <p:nvPr>
            <p:ph sz="half" idx="1"/>
          </p:nvPr>
        </p:nvSpPr>
        <p:spPr>
          <a:xfrm>
            <a:off x="685800" y="1545336"/>
            <a:ext cx="2441575" cy="4123944"/>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476625" y="1545336"/>
            <a:ext cx="2441575" cy="4123944"/>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11">
            <a:extLst>
              <a:ext uri="{FF2B5EF4-FFF2-40B4-BE49-F238E27FC236}">
                <a16:creationId xmlns:a16="http://schemas.microsoft.com/office/drawing/2014/main" id="{BE1CFF2A-43F1-D94B-93AF-F563A6206EC4}"/>
              </a:ext>
            </a:extLst>
          </p:cNvPr>
          <p:cNvSpPr>
            <a:spLocks noGrp="1"/>
          </p:cNvSpPr>
          <p:nvPr>
            <p:ph type="body" sz="quarter" idx="10" hasCustomPrompt="1"/>
          </p:nvPr>
        </p:nvSpPr>
        <p:spPr>
          <a:xfrm>
            <a:off x="685800" y="5669280"/>
            <a:ext cx="10820400" cy="344619"/>
          </a:xfrm>
        </p:spPr>
        <p:txBody>
          <a:bodyPr anchor="b"/>
          <a:lstStyle>
            <a:lvl1pPr>
              <a:defRPr sz="800"/>
            </a:lvl1pPr>
            <a:lvl2pPr marL="0" indent="0">
              <a:buNone/>
              <a:defRPr/>
            </a:lvl2pPr>
          </a:lstStyle>
          <a:p>
            <a:pPr lvl="0"/>
            <a:r>
              <a:rPr lang="en-US" dirty="0"/>
              <a:t>Click to add footnote</a:t>
            </a:r>
          </a:p>
        </p:txBody>
      </p:sp>
      <p:sp>
        <p:nvSpPr>
          <p:cNvPr id="11" name="Content Placeholder 3">
            <a:extLst>
              <a:ext uri="{FF2B5EF4-FFF2-40B4-BE49-F238E27FC236}">
                <a16:creationId xmlns:a16="http://schemas.microsoft.com/office/drawing/2014/main" id="{5D0F65DE-7BEC-F24C-B544-263760C6321F}"/>
              </a:ext>
            </a:extLst>
          </p:cNvPr>
          <p:cNvSpPr>
            <a:spLocks noGrp="1"/>
          </p:cNvSpPr>
          <p:nvPr>
            <p:ph sz="half" idx="11"/>
          </p:nvPr>
        </p:nvSpPr>
        <p:spPr>
          <a:xfrm>
            <a:off x="6273802" y="1545336"/>
            <a:ext cx="2441575" cy="4123944"/>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3">
            <a:extLst>
              <a:ext uri="{FF2B5EF4-FFF2-40B4-BE49-F238E27FC236}">
                <a16:creationId xmlns:a16="http://schemas.microsoft.com/office/drawing/2014/main" id="{EC8167C8-4843-0343-8726-95415F9FBF94}"/>
              </a:ext>
            </a:extLst>
          </p:cNvPr>
          <p:cNvSpPr>
            <a:spLocks noGrp="1"/>
          </p:cNvSpPr>
          <p:nvPr>
            <p:ph sz="half" idx="12"/>
          </p:nvPr>
        </p:nvSpPr>
        <p:spPr>
          <a:xfrm>
            <a:off x="9061450" y="1545336"/>
            <a:ext cx="2444750" cy="4123944"/>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2" name="Straight Connector 11">
            <a:extLst>
              <a:ext uri="{FF2B5EF4-FFF2-40B4-BE49-F238E27FC236}">
                <a16:creationId xmlns:a16="http://schemas.microsoft.com/office/drawing/2014/main" id="{012D01A8-716C-B843-A5EF-CB19082988F9}"/>
              </a:ext>
            </a:extLst>
          </p:cNvPr>
          <p:cNvCxnSpPr/>
          <p:nvPr userDrawn="1"/>
        </p:nvCxnSpPr>
        <p:spPr>
          <a:xfrm>
            <a:off x="3291840" y="1545336"/>
            <a:ext cx="0" cy="4123944"/>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44F73730-B89F-BC41-87C9-FF42DE268074}"/>
              </a:ext>
            </a:extLst>
          </p:cNvPr>
          <p:cNvCxnSpPr/>
          <p:nvPr userDrawn="1"/>
        </p:nvCxnSpPr>
        <p:spPr>
          <a:xfrm>
            <a:off x="6096000" y="1545336"/>
            <a:ext cx="0" cy="4123944"/>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79C4804E-8247-F047-977F-38AF79E2DFA2}"/>
              </a:ext>
            </a:extLst>
          </p:cNvPr>
          <p:cNvCxnSpPr/>
          <p:nvPr userDrawn="1"/>
        </p:nvCxnSpPr>
        <p:spPr>
          <a:xfrm>
            <a:off x="8890000" y="1545336"/>
            <a:ext cx="0" cy="4123944"/>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47693071"/>
      </p:ext>
    </p:extLst>
  </p:cSld>
  <p:clrMapOvr>
    <a:masterClrMapping/>
  </p:clrMapOvr>
  <p:extLst>
    <p:ext uri="{DCECCB84-F9BA-43D5-87BE-67443E8EF086}">
      <p15:sldGuideLst xmlns:p15="http://schemas.microsoft.com/office/powerpoint/2012/main">
        <p15:guide id="1" pos="1970">
          <p15:clr>
            <a:srgbClr val="FBAE40"/>
          </p15:clr>
        </p15:guide>
        <p15:guide id="2" pos="2190">
          <p15:clr>
            <a:srgbClr val="FBAE40"/>
          </p15:clr>
        </p15:guide>
        <p15:guide id="3" pos="3948">
          <p15:clr>
            <a:srgbClr val="FBAE40"/>
          </p15:clr>
        </p15:guide>
        <p15:guide id="4" pos="5486">
          <p15:clr>
            <a:srgbClr val="FBAE40"/>
          </p15:clr>
        </p15:guide>
        <p15:guide id="5" pos="3728">
          <p15:clr>
            <a:srgbClr val="FBAE40"/>
          </p15:clr>
        </p15:guide>
        <p15:guide id="6" pos="5708">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1.emf"/><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oleObject" Target="../embeddings/oleObject1.bin"/><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ags" Target="../tags/tag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AE4AF35-1809-C64F-8EC0-CD3ABA8F52ED}"/>
              </a:ext>
            </a:extLst>
          </p:cNvPr>
          <p:cNvSpPr/>
          <p:nvPr userDrawn="1"/>
        </p:nvSpPr>
        <p:spPr>
          <a:xfrm>
            <a:off x="-6350" y="6194879"/>
            <a:ext cx="12198350" cy="66947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66EEC91D-1075-214C-9551-CD85555DDFED}"/>
              </a:ext>
            </a:extLst>
          </p:cNvPr>
          <p:cNvSpPr/>
          <p:nvPr userDrawn="1"/>
        </p:nvSpPr>
        <p:spPr>
          <a:xfrm>
            <a:off x="-6349" y="6165669"/>
            <a:ext cx="12198349" cy="45719"/>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8" name="Object 7" hidden="1">
            <a:extLst>
              <a:ext uri="{FF2B5EF4-FFF2-40B4-BE49-F238E27FC236}">
                <a16:creationId xmlns:a16="http://schemas.microsoft.com/office/drawing/2014/main" id="{3A3D91C1-BC0F-F94D-A0AD-559730FD5B62}"/>
              </a:ext>
            </a:extLst>
          </p:cNvPr>
          <p:cNvGraphicFramePr>
            <a:graphicFrameLocks noChangeAspect="1"/>
          </p:cNvGraphicFramePr>
          <p:nvPr>
            <p:custDataLst>
              <p:tags r:id="rId19"/>
            </p:custDataLst>
            <p:extLst>
              <p:ext uri="{D42A27DB-BD31-4B8C-83A1-F6EECF244321}">
                <p14:modId xmlns:p14="http://schemas.microsoft.com/office/powerpoint/2010/main" val="3092360047"/>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20" imgW="7772400" imgH="10058400" progId="TCLayout.ActiveDocument.1">
                  <p:embed/>
                </p:oleObj>
              </mc:Choice>
              <mc:Fallback>
                <p:oleObj name="think-cell Slide" r:id="rId20" imgW="7772400" imgH="10058400" progId="TCLayout.ActiveDocument.1">
                  <p:embed/>
                  <p:pic>
                    <p:nvPicPr>
                      <p:cNvPr id="8" name="Object 7" hidden="1">
                        <a:extLst>
                          <a:ext uri="{FF2B5EF4-FFF2-40B4-BE49-F238E27FC236}">
                            <a16:creationId xmlns:a16="http://schemas.microsoft.com/office/drawing/2014/main" id="{3A3D91C1-BC0F-F94D-A0AD-559730FD5B62}"/>
                          </a:ext>
                        </a:extLst>
                      </p:cNvPr>
                      <p:cNvPicPr/>
                      <p:nvPr/>
                    </p:nvPicPr>
                    <p:blipFill>
                      <a:blip r:embed="rId21"/>
                      <a:stretch>
                        <a:fillRect/>
                      </a:stretch>
                    </p:blipFill>
                    <p:spPr>
                      <a:xfrm>
                        <a:off x="1588" y="1588"/>
                        <a:ext cx="1227" cy="1588"/>
                      </a:xfrm>
                      <a:prstGeom prst="rect">
                        <a:avLst/>
                      </a:prstGeom>
                    </p:spPr>
                  </p:pic>
                </p:oleObj>
              </mc:Fallback>
            </mc:AlternateContent>
          </a:graphicData>
        </a:graphic>
      </p:graphicFrame>
      <p:sp>
        <p:nvSpPr>
          <p:cNvPr id="17" name="TextBox 16">
            <a:extLst>
              <a:ext uri="{FF2B5EF4-FFF2-40B4-BE49-F238E27FC236}">
                <a16:creationId xmlns:a16="http://schemas.microsoft.com/office/drawing/2014/main" id="{F21DC572-2D21-0647-B6E2-78D47D0B24A7}"/>
              </a:ext>
            </a:extLst>
          </p:cNvPr>
          <p:cNvSpPr txBox="1"/>
          <p:nvPr/>
        </p:nvSpPr>
        <p:spPr>
          <a:xfrm>
            <a:off x="8601075" y="6368176"/>
            <a:ext cx="2223686" cy="246221"/>
          </a:xfrm>
          <a:prstGeom prst="rect">
            <a:avLst/>
          </a:prstGeom>
          <a:noFill/>
        </p:spPr>
        <p:txBody>
          <a:bodyPr wrap="none" lIns="0" tIns="0" rIns="0" bIns="0" rtlCol="0" anchor="b">
            <a:noAutofit/>
          </a:bodyPr>
          <a:lstStyle/>
          <a:p>
            <a:pPr algn="r"/>
            <a:r>
              <a:rPr lang="en-US" sz="1000" dirty="0">
                <a:solidFill>
                  <a:schemeClr val="bg1"/>
                </a:solidFill>
              </a:rPr>
              <a:t>For Financial Professional Use Only. Not for Use With Consumers.</a:t>
            </a:r>
          </a:p>
        </p:txBody>
      </p:sp>
      <p:sp>
        <p:nvSpPr>
          <p:cNvPr id="18" name="TextBox 17">
            <a:extLst>
              <a:ext uri="{FF2B5EF4-FFF2-40B4-BE49-F238E27FC236}">
                <a16:creationId xmlns:a16="http://schemas.microsoft.com/office/drawing/2014/main" id="{D2C8CC35-4A81-614F-AB4D-C5DC4673FCA2}"/>
              </a:ext>
            </a:extLst>
          </p:cNvPr>
          <p:cNvSpPr txBox="1"/>
          <p:nvPr/>
        </p:nvSpPr>
        <p:spPr>
          <a:xfrm>
            <a:off x="11162512" y="6368176"/>
            <a:ext cx="335349" cy="246221"/>
          </a:xfrm>
          <a:prstGeom prst="rect">
            <a:avLst/>
          </a:prstGeom>
          <a:noFill/>
        </p:spPr>
        <p:txBody>
          <a:bodyPr wrap="none" lIns="0" tIns="0" rIns="0" bIns="0" rtlCol="0" anchor="b">
            <a:noAutofit/>
          </a:bodyPr>
          <a:lstStyle/>
          <a:p>
            <a:pPr algn="r"/>
            <a:fld id="{25DB8DF5-C232-BC4C-8CE4-28A3F4FC6C77}" type="slidenum">
              <a:rPr lang="en-US" sz="1000" smtClean="0">
                <a:solidFill>
                  <a:schemeClr val="bg1"/>
                </a:solidFill>
              </a:rPr>
              <a:t>‹#›</a:t>
            </a:fld>
            <a:endParaRPr lang="en-US" sz="1000" dirty="0">
              <a:solidFill>
                <a:schemeClr val="bg1"/>
              </a:solidFill>
            </a:endParaRPr>
          </a:p>
        </p:txBody>
      </p:sp>
      <p:sp>
        <p:nvSpPr>
          <p:cNvPr id="2" name="Title Placeholder 1"/>
          <p:cNvSpPr>
            <a:spLocks noGrp="1"/>
          </p:cNvSpPr>
          <p:nvPr>
            <p:ph type="title"/>
          </p:nvPr>
        </p:nvSpPr>
        <p:spPr>
          <a:xfrm>
            <a:off x="685800" y="419100"/>
            <a:ext cx="10820400" cy="960438"/>
          </a:xfrm>
          <a:prstGeom prst="rect">
            <a:avLst/>
          </a:prstGeom>
        </p:spPr>
        <p:txBody>
          <a:bodyPr vert="horz" lIns="0" tIns="0" rIns="0" bIns="0" rtlCol="0" anchor="t">
            <a:noAutofit/>
          </a:bodyPr>
          <a:lstStyle/>
          <a:p>
            <a:r>
              <a:rPr lang="en-US" dirty="0"/>
              <a:t>Title Click to edit Master title style</a:t>
            </a:r>
          </a:p>
        </p:txBody>
      </p:sp>
      <p:sp>
        <p:nvSpPr>
          <p:cNvPr id="3" name="Text Placeholder 2"/>
          <p:cNvSpPr>
            <a:spLocks noGrp="1"/>
          </p:cNvSpPr>
          <p:nvPr>
            <p:ph type="body" idx="1"/>
          </p:nvPr>
        </p:nvSpPr>
        <p:spPr>
          <a:xfrm>
            <a:off x="685800" y="1542985"/>
            <a:ext cx="10812061" cy="4124324"/>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6" name="Straight Connector 5">
            <a:extLst>
              <a:ext uri="{FF2B5EF4-FFF2-40B4-BE49-F238E27FC236}">
                <a16:creationId xmlns:a16="http://schemas.microsoft.com/office/drawing/2014/main" id="{DAFEBB3B-0CA0-444B-8B53-58697925C877}"/>
              </a:ext>
            </a:extLst>
          </p:cNvPr>
          <p:cNvCxnSpPr/>
          <p:nvPr userDrawn="1"/>
        </p:nvCxnSpPr>
        <p:spPr>
          <a:xfrm>
            <a:off x="685800" y="989653"/>
            <a:ext cx="10820400" cy="0"/>
          </a:xfrm>
          <a:prstGeom prst="line">
            <a:avLst/>
          </a:prstGeom>
          <a:ln w="12700">
            <a:solidFill>
              <a:schemeClr val="accent2"/>
            </a:solidFill>
          </a:ln>
          <a:effectLst/>
        </p:spPr>
        <p:style>
          <a:lnRef idx="2">
            <a:schemeClr val="accent1"/>
          </a:lnRef>
          <a:fillRef idx="0">
            <a:schemeClr val="accent1"/>
          </a:fillRef>
          <a:effectRef idx="1">
            <a:schemeClr val="accent1"/>
          </a:effectRef>
          <a:fontRef idx="minor">
            <a:schemeClr val="tx1"/>
          </a:fontRef>
        </p:style>
      </p:cxnSp>
      <p:pic>
        <p:nvPicPr>
          <p:cNvPr id="11" name="Graphic 12">
            <a:extLst>
              <a:ext uri="{FF2B5EF4-FFF2-40B4-BE49-F238E27FC236}">
                <a16:creationId xmlns:a16="http://schemas.microsoft.com/office/drawing/2014/main" id="{33BC6FE3-ED6D-FD70-0530-96C9A26DB047}"/>
              </a:ext>
            </a:extLst>
          </p:cNvPr>
          <p:cNvPicPr>
            <a:picLocks noChangeAspect="1"/>
          </p:cNvPicPr>
          <p:nvPr userDrawn="1"/>
        </p:nvPicPr>
        <p:blipFill>
          <a:blip r:embed="rId22"/>
          <a:srcRect/>
          <a:stretch/>
        </p:blipFill>
        <p:spPr>
          <a:xfrm>
            <a:off x="692298" y="6360047"/>
            <a:ext cx="1364953" cy="284790"/>
          </a:xfrm>
          <a:prstGeom prst="rect">
            <a:avLst/>
          </a:prstGeom>
        </p:spPr>
      </p:pic>
    </p:spTree>
    <p:extLst>
      <p:ext uri="{BB962C8B-B14F-4D97-AF65-F5344CB8AC3E}">
        <p14:creationId xmlns:p14="http://schemas.microsoft.com/office/powerpoint/2010/main" val="1888039691"/>
      </p:ext>
    </p:extLst>
  </p:cSld>
  <p:clrMap bg1="lt1" tx1="dk1" bg2="lt2" tx2="dk2" accent1="accent1" accent2="accent2" accent3="accent3" accent4="accent4" accent5="accent5" accent6="accent6" hlink="hlink" folHlink="folHlink"/>
  <p:sldLayoutIdLst>
    <p:sldLayoutId id="2147483679" r:id="rId1"/>
    <p:sldLayoutId id="2147483681" r:id="rId2"/>
    <p:sldLayoutId id="2147483682" r:id="rId3"/>
    <p:sldLayoutId id="2147483683" r:id="rId4"/>
    <p:sldLayoutId id="2147483684" r:id="rId5"/>
    <p:sldLayoutId id="2147483685" r:id="rId6"/>
    <p:sldLayoutId id="2147483686" r:id="rId7"/>
    <p:sldLayoutId id="2147483694" r:id="rId8"/>
    <p:sldLayoutId id="2147483687" r:id="rId9"/>
    <p:sldLayoutId id="2147483695" r:id="rId10"/>
    <p:sldLayoutId id="2147483688" r:id="rId11"/>
    <p:sldLayoutId id="2147483689" r:id="rId12"/>
    <p:sldLayoutId id="2147483690" r:id="rId13"/>
    <p:sldLayoutId id="2147483696" r:id="rId14"/>
    <p:sldLayoutId id="2147483697" r:id="rId15"/>
    <p:sldLayoutId id="2147483691" r:id="rId16"/>
    <p:sldLayoutId id="2147483693" r:id="rId17"/>
  </p:sldLayoutIdLst>
  <p:txStyles>
    <p:titleStyle>
      <a:lvl1pPr algn="l" defTabSz="457200" rtl="0" eaLnBrk="1" latinLnBrk="0" hangingPunct="1">
        <a:lnSpc>
          <a:spcPct val="90000"/>
        </a:lnSpc>
        <a:spcBef>
          <a:spcPct val="0"/>
        </a:spcBef>
        <a:buNone/>
        <a:defRPr sz="3200" b="1" kern="1200">
          <a:solidFill>
            <a:schemeClr val="tx2"/>
          </a:solidFill>
          <a:latin typeface="+mj-lt"/>
          <a:ea typeface="+mj-ea"/>
          <a:cs typeface="+mj-cs"/>
        </a:defRPr>
      </a:lvl1pPr>
    </p:titleStyle>
    <p:bodyStyle>
      <a:lvl1pPr marL="0" indent="0" algn="l" defTabSz="457200" rtl="0" eaLnBrk="1" latinLnBrk="0" hangingPunct="1">
        <a:spcBef>
          <a:spcPts val="0"/>
        </a:spcBef>
        <a:buFont typeface="Arial"/>
        <a:buNone/>
        <a:defRPr sz="2000" kern="1200">
          <a:solidFill>
            <a:schemeClr val="tx1"/>
          </a:solidFill>
          <a:latin typeface="+mn-lt"/>
          <a:ea typeface="+mn-ea"/>
          <a:cs typeface="+mn-cs"/>
        </a:defRPr>
      </a:lvl1pPr>
      <a:lvl2pPr marL="293688" indent="-293688" algn="l" defTabSz="457200" rtl="0" eaLnBrk="1" latinLnBrk="0" hangingPunct="1">
        <a:spcBef>
          <a:spcPts val="0"/>
        </a:spcBef>
        <a:buFont typeface="Arial" panose="020B0604020202020204" pitchFamily="34" charset="0"/>
        <a:buChar char="•"/>
        <a:tabLst/>
        <a:defRPr sz="2000" kern="1200">
          <a:solidFill>
            <a:schemeClr val="tx1"/>
          </a:solidFill>
          <a:latin typeface="+mn-lt"/>
          <a:ea typeface="+mn-ea"/>
          <a:cs typeface="+mn-cs"/>
        </a:defRPr>
      </a:lvl2pPr>
      <a:lvl3pPr marL="573088" indent="-279400" algn="l" defTabSz="457200" rtl="0" eaLnBrk="1" latinLnBrk="0" hangingPunct="1">
        <a:spcBef>
          <a:spcPts val="0"/>
        </a:spcBef>
        <a:buSzPct val="100000"/>
        <a:buFont typeface="System Font Regular"/>
        <a:buChar char="◦"/>
        <a:tabLst/>
        <a:defRPr sz="2000" kern="1200">
          <a:solidFill>
            <a:schemeClr val="tx1"/>
          </a:solidFill>
          <a:latin typeface="+mn-lt"/>
          <a:ea typeface="+mn-ea"/>
          <a:cs typeface="+mn-cs"/>
        </a:defRPr>
      </a:lvl3pPr>
      <a:lvl4pPr marL="857250" indent="-284163" algn="l" defTabSz="457200" rtl="0" eaLnBrk="1" latinLnBrk="0" hangingPunct="1">
        <a:spcBef>
          <a:spcPts val="0"/>
        </a:spcBef>
        <a:buSzPct val="90000"/>
        <a:buFont typeface="Wingdings" pitchFamily="2" charset="2"/>
        <a:buChar char="§"/>
        <a:tabLst/>
        <a:defRPr sz="2000" kern="1200">
          <a:solidFill>
            <a:schemeClr val="tx1"/>
          </a:solidFill>
          <a:latin typeface="+mn-lt"/>
          <a:ea typeface="+mn-ea"/>
          <a:cs typeface="+mn-cs"/>
        </a:defRPr>
      </a:lvl4pPr>
      <a:lvl5pPr marL="1144588" indent="-287338" algn="l" defTabSz="457200" rtl="0" eaLnBrk="1" latinLnBrk="0" hangingPunct="1">
        <a:spcBef>
          <a:spcPts val="0"/>
        </a:spcBef>
        <a:buFont typeface="Arial" panose="020B0604020202020204" pitchFamily="34" charset="0"/>
        <a:buChar char="•"/>
        <a:tabLst/>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890">
          <p15:clr>
            <a:srgbClr val="F26B43"/>
          </p15:clr>
        </p15:guide>
        <p15:guide id="2" pos="432">
          <p15:clr>
            <a:srgbClr val="F26B43"/>
          </p15:clr>
        </p15:guide>
        <p15:guide id="3" pos="7248">
          <p15:clr>
            <a:srgbClr val="F26B43"/>
          </p15:clr>
        </p15:guide>
        <p15:guide id="4" orient="horz" pos="288">
          <p15:clr>
            <a:srgbClr val="F26B43"/>
          </p15:clr>
        </p15:guide>
        <p15:guide id="5" orient="horz" pos="1008">
          <p15:clr>
            <a:srgbClr val="F26B43"/>
          </p15:clr>
        </p15:guide>
        <p15:guide id="6" orient="horz" pos="4148">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18.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25.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26.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27.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28.xml"/></Relationships>
</file>

<file path=ppt/slides/_rels/slide1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notesSlide" Target="../notesSlides/notesSlide14.xml"/><Relationship Id="rId7" Type="http://schemas.openxmlformats.org/officeDocument/2006/relationships/image" Target="../media/image18.svg"/><Relationship Id="rId2" Type="http://schemas.openxmlformats.org/officeDocument/2006/relationships/slideLayout" Target="../slideLayouts/slideLayout2.xml"/><Relationship Id="rId1" Type="http://schemas.openxmlformats.org/officeDocument/2006/relationships/tags" Target="../tags/tag29.xml"/><Relationship Id="rId6" Type="http://schemas.openxmlformats.org/officeDocument/2006/relationships/image" Target="../media/image17.png"/><Relationship Id="rId5" Type="http://schemas.openxmlformats.org/officeDocument/2006/relationships/image" Target="../media/image16.svg"/><Relationship Id="rId4" Type="http://schemas.openxmlformats.org/officeDocument/2006/relationships/image" Target="../media/image15.png"/><Relationship Id="rId9" Type="http://schemas.openxmlformats.org/officeDocument/2006/relationships/image" Target="../media/image20.sv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30.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31.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32.xml"/><Relationship Id="rId4" Type="http://schemas.openxmlformats.org/officeDocument/2006/relationships/image" Target="../media/image21.jp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33.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34.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5.xml"/><Relationship Id="rId1" Type="http://schemas.openxmlformats.org/officeDocument/2006/relationships/tags" Target="../tags/tag19.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ags" Target="../tags/tag35.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36.xml"/><Relationship Id="rId4" Type="http://schemas.openxmlformats.org/officeDocument/2006/relationships/image" Target="../media/image22.jp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tags" Target="../tags/tag37.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tags" Target="../tags/tag38.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5.xml"/><Relationship Id="rId1" Type="http://schemas.openxmlformats.org/officeDocument/2006/relationships/tags" Target="../tags/tag39.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tags" Target="../tags/tag40.xml"/><Relationship Id="rId4" Type="http://schemas.openxmlformats.org/officeDocument/2006/relationships/image" Target="../media/image23.jp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5.xml"/><Relationship Id="rId1" Type="http://schemas.openxmlformats.org/officeDocument/2006/relationships/tags" Target="../tags/tag41.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42.xml"/><Relationship Id="rId4" Type="http://schemas.openxmlformats.org/officeDocument/2006/relationships/image" Target="../media/image24.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20.xml"/><Relationship Id="rId5" Type="http://schemas.openxmlformats.org/officeDocument/2006/relationships/image" Target="../media/image10.sv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21.xml"/><Relationship Id="rId5" Type="http://schemas.openxmlformats.org/officeDocument/2006/relationships/image" Target="../media/image12.emf"/><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22.xml"/><Relationship Id="rId5" Type="http://schemas.openxmlformats.org/officeDocument/2006/relationships/image" Target="../media/image14.tiff"/><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23.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8CCE68CC-7893-4BA9-ABBF-6BF36ED69858}"/>
              </a:ext>
            </a:extLst>
          </p:cNvPr>
          <p:cNvSpPr>
            <a:spLocks noGrp="1"/>
          </p:cNvSpPr>
          <p:nvPr>
            <p:ph type="subTitle" idx="1"/>
          </p:nvPr>
        </p:nvSpPr>
        <p:spPr/>
        <p:txBody>
          <a:bodyPr/>
          <a:lstStyle/>
          <a:p>
            <a:r>
              <a:rPr lang="it-IT" sz="2400" dirty="0">
                <a:ea typeface="Calibri" panose="020F0502020204030204" pitchFamily="34" charset="0"/>
                <a:cs typeface="Times New Roman" panose="02020603050405020304" pitchFamily="18" charset="0"/>
              </a:rPr>
              <a:t>Laura H. Mattia Ph.D., MBA, CFP®</a:t>
            </a:r>
            <a:endParaRPr lang="en-US" sz="3200" dirty="0"/>
          </a:p>
        </p:txBody>
      </p:sp>
      <p:sp>
        <p:nvSpPr>
          <p:cNvPr id="2" name="Title 1">
            <a:extLst>
              <a:ext uri="{FF2B5EF4-FFF2-40B4-BE49-F238E27FC236}">
                <a16:creationId xmlns:a16="http://schemas.microsoft.com/office/drawing/2014/main" id="{E8C3AD06-2177-4998-93FA-43D3C10C6BE7}"/>
              </a:ext>
            </a:extLst>
          </p:cNvPr>
          <p:cNvSpPr>
            <a:spLocks noGrp="1"/>
          </p:cNvSpPr>
          <p:nvPr>
            <p:ph type="ctrTitle"/>
          </p:nvPr>
        </p:nvSpPr>
        <p:spPr/>
        <p:txBody>
          <a:bodyPr>
            <a:noAutofit/>
          </a:bodyPr>
          <a:lstStyle/>
          <a:p>
            <a:r>
              <a:rPr lang="en-US" sz="4600" dirty="0"/>
              <a:t>Working with widows</a:t>
            </a:r>
          </a:p>
        </p:txBody>
      </p:sp>
      <p:sp>
        <p:nvSpPr>
          <p:cNvPr id="6" name="Text Placeholder 5">
            <a:extLst>
              <a:ext uri="{FF2B5EF4-FFF2-40B4-BE49-F238E27FC236}">
                <a16:creationId xmlns:a16="http://schemas.microsoft.com/office/drawing/2014/main" id="{B8CF2393-4951-4DFD-A4FF-07F5416D8554}"/>
              </a:ext>
            </a:extLst>
          </p:cNvPr>
          <p:cNvSpPr>
            <a:spLocks noGrp="1"/>
          </p:cNvSpPr>
          <p:nvPr>
            <p:ph type="body" sz="quarter" idx="4294967295"/>
          </p:nvPr>
        </p:nvSpPr>
        <p:spPr>
          <a:xfrm>
            <a:off x="7794625" y="6451600"/>
            <a:ext cx="3711575" cy="184150"/>
          </a:xfrm>
        </p:spPr>
        <p:txBody>
          <a:bodyPr/>
          <a:lstStyle/>
          <a:p>
            <a:pPr algn="r"/>
            <a:r>
              <a:rPr lang="en-US" sz="1067" dirty="0">
                <a:solidFill>
                  <a:schemeClr val="bg1"/>
                </a:solidFill>
              </a:rPr>
              <a:t>For Financial Professional Use Only. Not For Use with Consumers.</a:t>
            </a:r>
          </a:p>
        </p:txBody>
      </p:sp>
    </p:spTree>
    <p:custDataLst>
      <p:tags r:id="rId1"/>
    </p:custDataLst>
    <p:extLst>
      <p:ext uri="{BB962C8B-B14F-4D97-AF65-F5344CB8AC3E}">
        <p14:creationId xmlns:p14="http://schemas.microsoft.com/office/powerpoint/2010/main" val="15922004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D8A8DA-96BD-42DC-8024-8ED77F0DB60F}"/>
              </a:ext>
            </a:extLst>
          </p:cNvPr>
          <p:cNvSpPr>
            <a:spLocks noGrp="1"/>
          </p:cNvSpPr>
          <p:nvPr>
            <p:ph type="title"/>
          </p:nvPr>
        </p:nvSpPr>
        <p:spPr>
          <a:xfrm>
            <a:off x="695281" y="206936"/>
            <a:ext cx="10820400" cy="960438"/>
          </a:xfrm>
        </p:spPr>
        <p:txBody>
          <a:bodyPr/>
          <a:lstStyle/>
          <a:p>
            <a:pPr defTabSz="914377">
              <a:lnSpc>
                <a:spcPct val="150000"/>
              </a:lnSpc>
              <a:spcBef>
                <a:spcPts val="0"/>
              </a:spcBef>
              <a:defRPr/>
            </a:pPr>
            <a:r>
              <a:rPr lang="en-US" dirty="0"/>
              <a:t>Anticipation (preparation) stage</a:t>
            </a:r>
            <a:endParaRPr lang="en-US" dirty="0">
              <a:solidFill>
                <a:schemeClr val="tx1"/>
              </a:solidFill>
            </a:endParaRPr>
          </a:p>
        </p:txBody>
      </p:sp>
      <p:sp>
        <p:nvSpPr>
          <p:cNvPr id="4" name="TextBox 3">
            <a:extLst>
              <a:ext uri="{FF2B5EF4-FFF2-40B4-BE49-F238E27FC236}">
                <a16:creationId xmlns:a16="http://schemas.microsoft.com/office/drawing/2014/main" id="{3DC0035B-34E0-8B45-92A3-EDAFE0D75BCB}"/>
              </a:ext>
            </a:extLst>
          </p:cNvPr>
          <p:cNvSpPr txBox="1"/>
          <p:nvPr/>
        </p:nvSpPr>
        <p:spPr>
          <a:xfrm>
            <a:off x="695280" y="1440001"/>
            <a:ext cx="10820399" cy="597144"/>
          </a:xfrm>
          <a:prstGeom prst="rect">
            <a:avLst/>
          </a:prstGeom>
          <a:noFill/>
        </p:spPr>
        <p:txBody>
          <a:bodyPr wrap="square" tIns="0" numCol="1" rtlCol="0">
            <a:noAutofit/>
          </a:bodyPr>
          <a:lstStyle/>
          <a:p>
            <a:pPr>
              <a:buClr>
                <a:schemeClr val="tx2"/>
              </a:buClr>
            </a:pPr>
            <a:r>
              <a:rPr lang="en-US" sz="2400" b="1" dirty="0">
                <a:solidFill>
                  <a:schemeClr val="tx2"/>
                </a:solidFill>
              </a:rPr>
              <a:t>What to prepare?</a:t>
            </a:r>
          </a:p>
        </p:txBody>
      </p:sp>
      <p:sp>
        <p:nvSpPr>
          <p:cNvPr id="5" name="Rectangle 4">
            <a:extLst>
              <a:ext uri="{FF2B5EF4-FFF2-40B4-BE49-F238E27FC236}">
                <a16:creationId xmlns:a16="http://schemas.microsoft.com/office/drawing/2014/main" id="{B330508C-9491-F049-92D7-E6A15F9650E4}"/>
              </a:ext>
            </a:extLst>
          </p:cNvPr>
          <p:cNvSpPr/>
          <p:nvPr/>
        </p:nvSpPr>
        <p:spPr>
          <a:xfrm>
            <a:off x="695279" y="2037146"/>
            <a:ext cx="10820399" cy="1643604"/>
          </a:xfrm>
          <a:prstGeom prst="rect">
            <a:avLst/>
          </a:prstGeom>
        </p:spPr>
        <p:txBody>
          <a:bodyPr wrap="square" numCol="2">
            <a:noAutofit/>
          </a:bodyPr>
          <a:lstStyle/>
          <a:p>
            <a:pPr marL="457200" indent="-457200">
              <a:lnSpc>
                <a:spcPct val="150000"/>
              </a:lnSpc>
              <a:buClr>
                <a:schemeClr val="tx2"/>
              </a:buClr>
              <a:buFont typeface="Arial" panose="020B0604020202020204" pitchFamily="34" charset="0"/>
              <a:buChar char="•"/>
            </a:pPr>
            <a:r>
              <a:rPr lang="en-US" dirty="0"/>
              <a:t>Health care issues, opinions and options</a:t>
            </a:r>
          </a:p>
          <a:p>
            <a:pPr marL="457200" indent="-457200">
              <a:lnSpc>
                <a:spcPct val="150000"/>
              </a:lnSpc>
              <a:buClr>
                <a:schemeClr val="tx2"/>
              </a:buClr>
              <a:buFont typeface="Arial" panose="020B0604020202020204" pitchFamily="34" charset="0"/>
              <a:buChar char="•"/>
            </a:pPr>
            <a:r>
              <a:rPr lang="en-US" dirty="0"/>
              <a:t>End-of-life paperwork (medical and legal)</a:t>
            </a:r>
          </a:p>
          <a:p>
            <a:pPr marL="457200" indent="-457200">
              <a:lnSpc>
                <a:spcPct val="150000"/>
              </a:lnSpc>
              <a:buClr>
                <a:schemeClr val="tx2"/>
              </a:buClr>
              <a:buFont typeface="Arial" panose="020B0604020202020204" pitchFamily="34" charset="0"/>
              <a:buChar char="•"/>
            </a:pPr>
            <a:r>
              <a:rPr lang="en-US" dirty="0"/>
              <a:t>Explore her beliefs about death </a:t>
            </a:r>
          </a:p>
          <a:p>
            <a:pPr marL="457200" indent="-457200">
              <a:lnSpc>
                <a:spcPct val="150000"/>
              </a:lnSpc>
              <a:buClr>
                <a:schemeClr val="tx2"/>
              </a:buClr>
              <a:buFont typeface="Arial" panose="020B0604020202020204" pitchFamily="34" charset="0"/>
              <a:buChar char="•"/>
            </a:pPr>
            <a:r>
              <a:rPr lang="en-US" dirty="0"/>
              <a:t>Financial and insurance issues</a:t>
            </a:r>
          </a:p>
          <a:p>
            <a:pPr marL="457200" indent="-457200">
              <a:lnSpc>
                <a:spcPct val="150000"/>
              </a:lnSpc>
              <a:buClr>
                <a:schemeClr val="tx2"/>
              </a:buClr>
              <a:buFont typeface="Arial" panose="020B0604020202020204" pitchFamily="34" charset="0"/>
              <a:buChar char="•"/>
            </a:pPr>
            <a:r>
              <a:rPr lang="en-US" dirty="0"/>
              <a:t>Personal effects</a:t>
            </a:r>
          </a:p>
          <a:p>
            <a:pPr marL="457200" indent="-457200">
              <a:lnSpc>
                <a:spcPct val="150000"/>
              </a:lnSpc>
              <a:buClr>
                <a:schemeClr val="tx2"/>
              </a:buClr>
              <a:buFont typeface="Arial" panose="020B0604020202020204" pitchFamily="34" charset="0"/>
              <a:buChar char="•"/>
            </a:pPr>
            <a:r>
              <a:rPr lang="en-US" dirty="0"/>
              <a:t>Funeral planning and logistics</a:t>
            </a:r>
          </a:p>
        </p:txBody>
      </p:sp>
    </p:spTree>
    <p:custDataLst>
      <p:tags r:id="rId1"/>
    </p:custDataLst>
    <p:extLst>
      <p:ext uri="{BB962C8B-B14F-4D97-AF65-F5344CB8AC3E}">
        <p14:creationId xmlns:p14="http://schemas.microsoft.com/office/powerpoint/2010/main" val="17677013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D8A8DA-96BD-42DC-8024-8ED77F0DB60F}"/>
              </a:ext>
            </a:extLst>
          </p:cNvPr>
          <p:cNvSpPr>
            <a:spLocks noGrp="1"/>
          </p:cNvSpPr>
          <p:nvPr>
            <p:ph type="title"/>
          </p:nvPr>
        </p:nvSpPr>
        <p:spPr>
          <a:xfrm>
            <a:off x="695281" y="206936"/>
            <a:ext cx="10820400" cy="960438"/>
          </a:xfrm>
        </p:spPr>
        <p:txBody>
          <a:bodyPr/>
          <a:lstStyle/>
          <a:p>
            <a:pPr defTabSz="914377">
              <a:lnSpc>
                <a:spcPct val="150000"/>
              </a:lnSpc>
              <a:spcBef>
                <a:spcPts val="0"/>
              </a:spcBef>
              <a:defRPr/>
            </a:pPr>
            <a:r>
              <a:rPr lang="en-US" dirty="0">
                <a:solidFill>
                  <a:schemeClr val="tx2"/>
                </a:solidFill>
              </a:rPr>
              <a:t>4 stages of transition</a:t>
            </a:r>
            <a:endParaRPr lang="en-US" dirty="0">
              <a:solidFill>
                <a:schemeClr val="tx1"/>
              </a:solidFill>
            </a:endParaRPr>
          </a:p>
        </p:txBody>
      </p:sp>
      <p:sp>
        <p:nvSpPr>
          <p:cNvPr id="4" name="TextBox 3">
            <a:extLst>
              <a:ext uri="{FF2B5EF4-FFF2-40B4-BE49-F238E27FC236}">
                <a16:creationId xmlns:a16="http://schemas.microsoft.com/office/drawing/2014/main" id="{73539F59-F33D-EA4A-8BAC-531EC2FFC2C6}"/>
              </a:ext>
            </a:extLst>
          </p:cNvPr>
          <p:cNvSpPr txBox="1"/>
          <p:nvPr/>
        </p:nvSpPr>
        <p:spPr>
          <a:xfrm>
            <a:off x="695280" y="5398166"/>
            <a:ext cx="10820399" cy="553998"/>
          </a:xfrm>
          <a:prstGeom prst="rect">
            <a:avLst/>
          </a:prstGeom>
          <a:solidFill>
            <a:schemeClr val="accent2">
              <a:lumMod val="40000"/>
              <a:lumOff val="60000"/>
            </a:schemeClr>
          </a:solidFill>
        </p:spPr>
        <p:txBody>
          <a:bodyPr wrap="square" rtlCol="0">
            <a:spAutoFit/>
          </a:bodyPr>
          <a:lstStyle/>
          <a:p>
            <a:pPr algn="ctr"/>
            <a:r>
              <a:rPr lang="en-US" sz="3000" b="1" dirty="0">
                <a:solidFill>
                  <a:schemeClr val="tx2"/>
                </a:solidFill>
              </a:rPr>
              <a:t>Feel financially secure</a:t>
            </a:r>
          </a:p>
        </p:txBody>
      </p:sp>
      <p:sp>
        <p:nvSpPr>
          <p:cNvPr id="17" name="TextBox 16">
            <a:extLst>
              <a:ext uri="{FF2B5EF4-FFF2-40B4-BE49-F238E27FC236}">
                <a16:creationId xmlns:a16="http://schemas.microsoft.com/office/drawing/2014/main" id="{E4BFAA70-878E-974E-8FEF-2195BDB30F30}"/>
              </a:ext>
            </a:extLst>
          </p:cNvPr>
          <p:cNvSpPr txBox="1"/>
          <p:nvPr/>
        </p:nvSpPr>
        <p:spPr>
          <a:xfrm>
            <a:off x="3455760" y="1167374"/>
            <a:ext cx="2520000" cy="276999"/>
          </a:xfrm>
          <a:prstGeom prst="rect">
            <a:avLst/>
          </a:prstGeom>
          <a:noFill/>
        </p:spPr>
        <p:txBody>
          <a:bodyPr wrap="square" lIns="0" tIns="0" rIns="0" bIns="0" rtlCol="0">
            <a:spAutoFit/>
          </a:bodyPr>
          <a:lstStyle/>
          <a:p>
            <a:pPr algn="ctr"/>
            <a:r>
              <a:rPr lang="en-US" b="1" dirty="0"/>
              <a:t>Taking care of me</a:t>
            </a:r>
          </a:p>
        </p:txBody>
      </p:sp>
      <p:sp>
        <p:nvSpPr>
          <p:cNvPr id="18" name="TextBox 17">
            <a:extLst>
              <a:ext uri="{FF2B5EF4-FFF2-40B4-BE49-F238E27FC236}">
                <a16:creationId xmlns:a16="http://schemas.microsoft.com/office/drawing/2014/main" id="{05C1C457-1F74-8940-948F-B958E2C99812}"/>
              </a:ext>
            </a:extLst>
          </p:cNvPr>
          <p:cNvSpPr txBox="1"/>
          <p:nvPr/>
        </p:nvSpPr>
        <p:spPr>
          <a:xfrm>
            <a:off x="3455760" y="1543377"/>
            <a:ext cx="2520000" cy="658367"/>
          </a:xfrm>
          <a:prstGeom prst="rect">
            <a:avLst/>
          </a:prstGeom>
          <a:solidFill>
            <a:schemeClr val="accent4"/>
          </a:solidFill>
        </p:spPr>
        <p:txBody>
          <a:bodyPr wrap="square" lIns="0" tIns="72000" rIns="0" bIns="72000" rtlCol="0">
            <a:spAutoFit/>
          </a:bodyPr>
          <a:lstStyle/>
          <a:p>
            <a:pPr algn="ctr">
              <a:lnSpc>
                <a:spcPts val="1960"/>
              </a:lnSpc>
            </a:pPr>
            <a:r>
              <a:rPr lang="en-US" b="1" dirty="0">
                <a:solidFill>
                  <a:schemeClr val="bg1"/>
                </a:solidFill>
              </a:rPr>
              <a:t>Ending</a:t>
            </a:r>
          </a:p>
          <a:p>
            <a:pPr algn="ctr">
              <a:lnSpc>
                <a:spcPts val="1960"/>
              </a:lnSpc>
            </a:pPr>
            <a:r>
              <a:rPr lang="en-US" dirty="0">
                <a:solidFill>
                  <a:schemeClr val="bg1"/>
                </a:solidFill>
              </a:rPr>
              <a:t>numb/overwhelmed</a:t>
            </a:r>
          </a:p>
        </p:txBody>
      </p:sp>
      <p:sp>
        <p:nvSpPr>
          <p:cNvPr id="19" name="TextBox 18">
            <a:extLst>
              <a:ext uri="{FF2B5EF4-FFF2-40B4-BE49-F238E27FC236}">
                <a16:creationId xmlns:a16="http://schemas.microsoft.com/office/drawing/2014/main" id="{71FB60DE-6B13-5E4F-B9F2-57D0ED943ABD}"/>
              </a:ext>
            </a:extLst>
          </p:cNvPr>
          <p:cNvSpPr txBox="1"/>
          <p:nvPr/>
        </p:nvSpPr>
        <p:spPr>
          <a:xfrm>
            <a:off x="3455760" y="2206943"/>
            <a:ext cx="2520000" cy="576293"/>
          </a:xfrm>
          <a:prstGeom prst="rect">
            <a:avLst/>
          </a:prstGeom>
          <a:solidFill>
            <a:schemeClr val="bg2">
              <a:lumMod val="60000"/>
              <a:lumOff val="40000"/>
            </a:schemeClr>
          </a:solidFill>
        </p:spPr>
        <p:txBody>
          <a:bodyPr wrap="square" lIns="0" tIns="72000" rIns="0" bIns="72000" rtlCol="0">
            <a:spAutoFit/>
          </a:bodyPr>
          <a:lstStyle/>
          <a:p>
            <a:pPr algn="ctr"/>
            <a:r>
              <a:rPr lang="en-US" sz="1400" b="1" dirty="0"/>
              <a:t>Financial triage</a:t>
            </a:r>
          </a:p>
          <a:p>
            <a:pPr algn="ctr"/>
            <a:r>
              <a:rPr lang="en-US" sz="1400" dirty="0"/>
              <a:t>need to reflect and understand</a:t>
            </a:r>
          </a:p>
        </p:txBody>
      </p:sp>
      <p:sp>
        <p:nvSpPr>
          <p:cNvPr id="20" name="TextBox 19">
            <a:extLst>
              <a:ext uri="{FF2B5EF4-FFF2-40B4-BE49-F238E27FC236}">
                <a16:creationId xmlns:a16="http://schemas.microsoft.com/office/drawing/2014/main" id="{C57B8D87-D247-DF48-A0FF-F1597D9185CB}"/>
              </a:ext>
            </a:extLst>
          </p:cNvPr>
          <p:cNvSpPr txBox="1"/>
          <p:nvPr/>
        </p:nvSpPr>
        <p:spPr>
          <a:xfrm>
            <a:off x="3455760" y="2783236"/>
            <a:ext cx="2520000" cy="1622734"/>
          </a:xfrm>
          <a:prstGeom prst="rect">
            <a:avLst/>
          </a:prstGeom>
          <a:solidFill>
            <a:schemeClr val="bg2">
              <a:lumMod val="40000"/>
              <a:lumOff val="60000"/>
            </a:schemeClr>
          </a:solidFill>
        </p:spPr>
        <p:txBody>
          <a:bodyPr wrap="square" lIns="72000" tIns="72000" rIns="72000" bIns="72000" rtlCol="0">
            <a:noAutofit/>
          </a:bodyPr>
          <a:lstStyle/>
          <a:p>
            <a:pPr marL="180000" indent="-180000">
              <a:buFont typeface="Arial" panose="020B0604020202020204" pitchFamily="34" charset="0"/>
              <a:buChar char="•"/>
            </a:pPr>
            <a:r>
              <a:rPr lang="en-US" sz="1200" dirty="0"/>
              <a:t>Highly vulnerable time</a:t>
            </a:r>
          </a:p>
          <a:p>
            <a:pPr marL="180000" indent="-180000">
              <a:buFont typeface="Arial" panose="020B0604020202020204" pitchFamily="34" charset="0"/>
              <a:buChar char="•"/>
            </a:pPr>
            <a:r>
              <a:rPr lang="en-US" sz="1200" dirty="0"/>
              <a:t>No big or irrevocable decisions</a:t>
            </a:r>
          </a:p>
          <a:p>
            <a:pPr marL="180000" indent="-180000">
              <a:buFont typeface="Arial" panose="020B0604020202020204" pitchFamily="34" charset="0"/>
              <a:buChar char="•"/>
            </a:pPr>
            <a:r>
              <a:rPr lang="en-US" sz="1200" dirty="0"/>
              <a:t>Focus on immediate needs, pay bills, monitor cash flow &amp; review investment portfolio</a:t>
            </a:r>
          </a:p>
        </p:txBody>
      </p:sp>
      <p:sp>
        <p:nvSpPr>
          <p:cNvPr id="21" name="TextBox 20">
            <a:extLst>
              <a:ext uri="{FF2B5EF4-FFF2-40B4-BE49-F238E27FC236}">
                <a16:creationId xmlns:a16="http://schemas.microsoft.com/office/drawing/2014/main" id="{E65FFEC8-CB95-B34D-AECC-5FB59DC3CF77}"/>
              </a:ext>
            </a:extLst>
          </p:cNvPr>
          <p:cNvSpPr txBox="1"/>
          <p:nvPr/>
        </p:nvSpPr>
        <p:spPr>
          <a:xfrm>
            <a:off x="3455760" y="4405970"/>
            <a:ext cx="2520000" cy="401887"/>
          </a:xfrm>
          <a:prstGeom prst="rect">
            <a:avLst/>
          </a:prstGeom>
          <a:solidFill>
            <a:schemeClr val="accent4"/>
          </a:solidFill>
        </p:spPr>
        <p:txBody>
          <a:bodyPr wrap="square" lIns="0" tIns="72000" rIns="0" bIns="72000" rtlCol="0">
            <a:spAutoFit/>
          </a:bodyPr>
          <a:lstStyle/>
          <a:p>
            <a:pPr algn="ctr">
              <a:lnSpc>
                <a:spcPts val="1960"/>
              </a:lnSpc>
            </a:pPr>
            <a:r>
              <a:rPr lang="en-US" b="1" dirty="0">
                <a:solidFill>
                  <a:schemeClr val="bg1"/>
                </a:solidFill>
              </a:rPr>
              <a:t>Breathe</a:t>
            </a:r>
            <a:endParaRPr lang="en-US" dirty="0">
              <a:solidFill>
                <a:schemeClr val="bg1"/>
              </a:solidFill>
            </a:endParaRPr>
          </a:p>
        </p:txBody>
      </p:sp>
      <p:sp>
        <p:nvSpPr>
          <p:cNvPr id="22" name="Down Arrow 21">
            <a:extLst>
              <a:ext uri="{FF2B5EF4-FFF2-40B4-BE49-F238E27FC236}">
                <a16:creationId xmlns:a16="http://schemas.microsoft.com/office/drawing/2014/main" id="{CA6F01A7-63E5-D349-9DFE-0CF9C78060EF}"/>
              </a:ext>
            </a:extLst>
          </p:cNvPr>
          <p:cNvSpPr/>
          <p:nvPr/>
        </p:nvSpPr>
        <p:spPr>
          <a:xfrm>
            <a:off x="4351158" y="4807857"/>
            <a:ext cx="729205" cy="590309"/>
          </a:xfrm>
          <a:prstGeom prst="downArrow">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4142193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D8A8DA-96BD-42DC-8024-8ED77F0DB60F}"/>
              </a:ext>
            </a:extLst>
          </p:cNvPr>
          <p:cNvSpPr>
            <a:spLocks noGrp="1"/>
          </p:cNvSpPr>
          <p:nvPr>
            <p:ph type="title"/>
          </p:nvPr>
        </p:nvSpPr>
        <p:spPr>
          <a:xfrm>
            <a:off x="695281" y="206936"/>
            <a:ext cx="10820400" cy="960438"/>
          </a:xfrm>
        </p:spPr>
        <p:txBody>
          <a:bodyPr/>
          <a:lstStyle/>
          <a:p>
            <a:pPr defTabSz="914377">
              <a:lnSpc>
                <a:spcPct val="150000"/>
              </a:lnSpc>
              <a:spcBef>
                <a:spcPts val="0"/>
              </a:spcBef>
              <a:defRPr/>
            </a:pPr>
            <a:r>
              <a:rPr lang="en-US" dirty="0"/>
              <a:t>Ending (grief) stage</a:t>
            </a:r>
            <a:endParaRPr lang="en-US" dirty="0">
              <a:solidFill>
                <a:schemeClr val="tx1"/>
              </a:solidFill>
            </a:endParaRPr>
          </a:p>
        </p:txBody>
      </p:sp>
      <p:sp>
        <p:nvSpPr>
          <p:cNvPr id="5" name="TextBox 4">
            <a:extLst>
              <a:ext uri="{FF2B5EF4-FFF2-40B4-BE49-F238E27FC236}">
                <a16:creationId xmlns:a16="http://schemas.microsoft.com/office/drawing/2014/main" id="{868693E8-29FB-0840-9F2F-2F63950E5D83}"/>
              </a:ext>
            </a:extLst>
          </p:cNvPr>
          <p:cNvSpPr txBox="1"/>
          <p:nvPr/>
        </p:nvSpPr>
        <p:spPr>
          <a:xfrm>
            <a:off x="695280" y="1440001"/>
            <a:ext cx="10820399" cy="597144"/>
          </a:xfrm>
          <a:prstGeom prst="rect">
            <a:avLst/>
          </a:prstGeom>
          <a:noFill/>
        </p:spPr>
        <p:txBody>
          <a:bodyPr wrap="square" tIns="0" numCol="1" rtlCol="0">
            <a:noAutofit/>
          </a:bodyPr>
          <a:lstStyle/>
          <a:p>
            <a:pPr>
              <a:buClr>
                <a:schemeClr val="tx2"/>
              </a:buClr>
            </a:pPr>
            <a:r>
              <a:rPr lang="en-US" sz="2400" b="1" dirty="0">
                <a:solidFill>
                  <a:schemeClr val="tx2"/>
                </a:solidFill>
              </a:rPr>
              <a:t>Deep listening</a:t>
            </a:r>
          </a:p>
        </p:txBody>
      </p:sp>
      <p:sp>
        <p:nvSpPr>
          <p:cNvPr id="6" name="Rectangle 5">
            <a:extLst>
              <a:ext uri="{FF2B5EF4-FFF2-40B4-BE49-F238E27FC236}">
                <a16:creationId xmlns:a16="http://schemas.microsoft.com/office/drawing/2014/main" id="{A06E56A0-D010-0D4E-9F12-2681EFD59DF2}"/>
              </a:ext>
            </a:extLst>
          </p:cNvPr>
          <p:cNvSpPr/>
          <p:nvPr/>
        </p:nvSpPr>
        <p:spPr>
          <a:xfrm>
            <a:off x="695279" y="2037145"/>
            <a:ext cx="10820399" cy="2783711"/>
          </a:xfrm>
          <a:prstGeom prst="rect">
            <a:avLst/>
          </a:prstGeom>
        </p:spPr>
        <p:txBody>
          <a:bodyPr wrap="square" numCol="2" spcCol="360000">
            <a:noAutofit/>
          </a:bodyPr>
          <a:lstStyle/>
          <a:p>
            <a:pPr marL="457200" indent="-457200">
              <a:buClr>
                <a:schemeClr val="tx2"/>
              </a:buClr>
              <a:buFont typeface="Arial" panose="020B0604020202020204" pitchFamily="34" charset="0"/>
              <a:buChar char="•"/>
            </a:pPr>
            <a:r>
              <a:rPr lang="en-US" dirty="0"/>
              <a:t>Listen and acknowledge what you hear, even if you don’t agree with it, before expressing your experience or point of view, and certainly before making any recommendations.</a:t>
            </a:r>
          </a:p>
          <a:p>
            <a:pPr marL="457200" indent="-457200">
              <a:buClr>
                <a:schemeClr val="tx2"/>
              </a:buClr>
              <a:buFont typeface="Arial" panose="020B0604020202020204" pitchFamily="34" charset="0"/>
              <a:buChar char="•"/>
            </a:pPr>
            <a:endParaRPr lang="en-US" dirty="0"/>
          </a:p>
          <a:p>
            <a:pPr marL="457200" indent="-457200">
              <a:buClr>
                <a:schemeClr val="tx2"/>
              </a:buClr>
              <a:buFont typeface="Arial" panose="020B0604020202020204" pitchFamily="34" charset="0"/>
              <a:buChar char="•"/>
            </a:pPr>
            <a:r>
              <a:rPr lang="en-US" dirty="0"/>
              <a:t>When she is upset she may want to talk about it but her capacity to listen is diminished. This is not the time to give a lot of advice. </a:t>
            </a:r>
          </a:p>
          <a:p>
            <a:pPr marL="457200" indent="-457200">
              <a:buClr>
                <a:schemeClr val="tx2"/>
              </a:buClr>
              <a:buFont typeface="Arial" panose="020B0604020202020204" pitchFamily="34" charset="0"/>
              <a:buChar char="•"/>
            </a:pPr>
            <a:endParaRPr lang="en-US" dirty="0"/>
          </a:p>
          <a:p>
            <a:pPr marL="457200" indent="-457200">
              <a:buClr>
                <a:schemeClr val="tx2"/>
              </a:buClr>
              <a:buFont typeface="Arial" panose="020B0604020202020204" pitchFamily="34" charset="0"/>
              <a:buChar char="•"/>
            </a:pPr>
            <a:r>
              <a:rPr lang="en-US" dirty="0"/>
              <a:t>Acknowledge her thoughts and feelings.</a:t>
            </a:r>
          </a:p>
          <a:p>
            <a:pPr marL="457200" indent="-457200">
              <a:buClr>
                <a:schemeClr val="tx2"/>
              </a:buClr>
              <a:buFont typeface="Arial" panose="020B0604020202020204" pitchFamily="34" charset="0"/>
              <a:buChar char="•"/>
            </a:pPr>
            <a:endParaRPr lang="en-US" dirty="0"/>
          </a:p>
          <a:p>
            <a:pPr marL="457200" indent="-457200">
              <a:buClr>
                <a:schemeClr val="tx2"/>
              </a:buClr>
              <a:buFont typeface="Arial" panose="020B0604020202020204" pitchFamily="34" charset="0"/>
              <a:buChar char="•"/>
            </a:pPr>
            <a:r>
              <a:rPr lang="en-US" dirty="0"/>
              <a:t>Record her regrets and your thoughts on what she can do to discuss in the future.</a:t>
            </a:r>
          </a:p>
          <a:p>
            <a:pPr marL="457200" indent="-457200">
              <a:buClr>
                <a:schemeClr val="tx2"/>
              </a:buClr>
              <a:buFont typeface="Arial" panose="020B0604020202020204" pitchFamily="34" charset="0"/>
              <a:buChar char="•"/>
            </a:pPr>
            <a:endParaRPr lang="en-US" dirty="0"/>
          </a:p>
          <a:p>
            <a:pPr marL="457200" indent="-457200">
              <a:buClr>
                <a:schemeClr val="tx2"/>
              </a:buClr>
              <a:buFont typeface="Arial" panose="020B0604020202020204" pitchFamily="34" charset="0"/>
              <a:buChar char="•"/>
            </a:pPr>
            <a:r>
              <a:rPr lang="en-US" dirty="0"/>
              <a:t>Help her to identify and name her fears.</a:t>
            </a:r>
          </a:p>
        </p:txBody>
      </p:sp>
    </p:spTree>
    <p:custDataLst>
      <p:tags r:id="rId1"/>
    </p:custDataLst>
    <p:extLst>
      <p:ext uri="{BB962C8B-B14F-4D97-AF65-F5344CB8AC3E}">
        <p14:creationId xmlns:p14="http://schemas.microsoft.com/office/powerpoint/2010/main" val="7929026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D8A8DA-96BD-42DC-8024-8ED77F0DB60F}"/>
              </a:ext>
            </a:extLst>
          </p:cNvPr>
          <p:cNvSpPr>
            <a:spLocks noGrp="1"/>
          </p:cNvSpPr>
          <p:nvPr>
            <p:ph type="title"/>
          </p:nvPr>
        </p:nvSpPr>
        <p:spPr>
          <a:xfrm>
            <a:off x="695281" y="206936"/>
            <a:ext cx="10820400" cy="960438"/>
          </a:xfrm>
        </p:spPr>
        <p:txBody>
          <a:bodyPr/>
          <a:lstStyle/>
          <a:p>
            <a:pPr defTabSz="914377">
              <a:lnSpc>
                <a:spcPct val="150000"/>
              </a:lnSpc>
              <a:spcBef>
                <a:spcPts val="0"/>
              </a:spcBef>
              <a:defRPr/>
            </a:pPr>
            <a:r>
              <a:rPr lang="en-US" dirty="0"/>
              <a:t>Ending (grief) stage</a:t>
            </a:r>
            <a:endParaRPr lang="en-US" dirty="0">
              <a:solidFill>
                <a:schemeClr val="tx1"/>
              </a:solidFill>
            </a:endParaRPr>
          </a:p>
        </p:txBody>
      </p:sp>
      <p:sp>
        <p:nvSpPr>
          <p:cNvPr id="3" name="TextBox 2">
            <a:extLst>
              <a:ext uri="{FF2B5EF4-FFF2-40B4-BE49-F238E27FC236}">
                <a16:creationId xmlns:a16="http://schemas.microsoft.com/office/drawing/2014/main" id="{79F2A724-5891-C947-B7F5-3C791D34B622}"/>
              </a:ext>
            </a:extLst>
          </p:cNvPr>
          <p:cNvSpPr txBox="1"/>
          <p:nvPr/>
        </p:nvSpPr>
        <p:spPr>
          <a:xfrm>
            <a:off x="695280" y="1440000"/>
            <a:ext cx="10820399" cy="415498"/>
          </a:xfrm>
          <a:prstGeom prst="rect">
            <a:avLst/>
          </a:prstGeom>
          <a:noFill/>
        </p:spPr>
        <p:txBody>
          <a:bodyPr wrap="square" lIns="0" tIns="0" rtlCol="0">
            <a:spAutoFit/>
          </a:bodyPr>
          <a:lstStyle/>
          <a:p>
            <a:r>
              <a:rPr lang="en-US" sz="2400" dirty="0"/>
              <a:t>Financial triage</a:t>
            </a:r>
          </a:p>
        </p:txBody>
      </p:sp>
      <p:sp>
        <p:nvSpPr>
          <p:cNvPr id="4" name="TextBox 3">
            <a:extLst>
              <a:ext uri="{FF2B5EF4-FFF2-40B4-BE49-F238E27FC236}">
                <a16:creationId xmlns:a16="http://schemas.microsoft.com/office/drawing/2014/main" id="{D0FEE358-B1AE-7841-824E-22F9EF1E15CC}"/>
              </a:ext>
            </a:extLst>
          </p:cNvPr>
          <p:cNvSpPr txBox="1"/>
          <p:nvPr/>
        </p:nvSpPr>
        <p:spPr>
          <a:xfrm>
            <a:off x="695280" y="2174291"/>
            <a:ext cx="3575778" cy="767422"/>
          </a:xfrm>
          <a:prstGeom prst="rect">
            <a:avLst/>
          </a:prstGeom>
          <a:solidFill>
            <a:schemeClr val="tx2"/>
          </a:solidFill>
        </p:spPr>
        <p:txBody>
          <a:bodyPr wrap="square" lIns="0" tIns="180000" rIns="0" bIns="72000" rtlCol="0">
            <a:spAutoFit/>
          </a:bodyPr>
          <a:lstStyle/>
          <a:p>
            <a:pPr algn="ctr">
              <a:lnSpc>
                <a:spcPts val="1960"/>
              </a:lnSpc>
            </a:pPr>
            <a:r>
              <a:rPr lang="en-US" sz="3000" b="1" dirty="0">
                <a:solidFill>
                  <a:schemeClr val="bg1"/>
                </a:solidFill>
              </a:rPr>
              <a:t>Now</a:t>
            </a:r>
          </a:p>
          <a:p>
            <a:pPr algn="ctr">
              <a:lnSpc>
                <a:spcPts val="1960"/>
              </a:lnSpc>
            </a:pPr>
            <a:r>
              <a:rPr lang="en-US" dirty="0">
                <a:solidFill>
                  <a:schemeClr val="bg1"/>
                </a:solidFill>
              </a:rPr>
              <a:t>Essential</a:t>
            </a:r>
          </a:p>
        </p:txBody>
      </p:sp>
      <p:sp>
        <p:nvSpPr>
          <p:cNvPr id="5" name="TextBox 4">
            <a:extLst>
              <a:ext uri="{FF2B5EF4-FFF2-40B4-BE49-F238E27FC236}">
                <a16:creationId xmlns:a16="http://schemas.microsoft.com/office/drawing/2014/main" id="{9F07ABC8-5B73-4645-A61F-635BDFC6D395}"/>
              </a:ext>
            </a:extLst>
          </p:cNvPr>
          <p:cNvSpPr txBox="1"/>
          <p:nvPr/>
        </p:nvSpPr>
        <p:spPr>
          <a:xfrm>
            <a:off x="4317590" y="2174291"/>
            <a:ext cx="3575778" cy="767422"/>
          </a:xfrm>
          <a:prstGeom prst="rect">
            <a:avLst/>
          </a:prstGeom>
          <a:solidFill>
            <a:schemeClr val="tx2">
              <a:alpha val="75000"/>
            </a:schemeClr>
          </a:solidFill>
        </p:spPr>
        <p:txBody>
          <a:bodyPr wrap="square" lIns="0" tIns="180000" rIns="0" bIns="72000" rtlCol="0">
            <a:spAutoFit/>
          </a:bodyPr>
          <a:lstStyle/>
          <a:p>
            <a:pPr algn="ctr">
              <a:lnSpc>
                <a:spcPts val="1960"/>
              </a:lnSpc>
            </a:pPr>
            <a:r>
              <a:rPr lang="en-US" sz="3000" b="1" dirty="0">
                <a:solidFill>
                  <a:schemeClr val="bg1"/>
                </a:solidFill>
              </a:rPr>
              <a:t>Soon</a:t>
            </a:r>
          </a:p>
          <a:p>
            <a:pPr algn="ctr">
              <a:lnSpc>
                <a:spcPts val="1960"/>
              </a:lnSpc>
            </a:pPr>
            <a:r>
              <a:rPr lang="en-US" dirty="0">
                <a:solidFill>
                  <a:schemeClr val="bg1"/>
                </a:solidFill>
              </a:rPr>
              <a:t>Important</a:t>
            </a:r>
          </a:p>
        </p:txBody>
      </p:sp>
      <p:sp>
        <p:nvSpPr>
          <p:cNvPr id="6" name="TextBox 5">
            <a:extLst>
              <a:ext uri="{FF2B5EF4-FFF2-40B4-BE49-F238E27FC236}">
                <a16:creationId xmlns:a16="http://schemas.microsoft.com/office/drawing/2014/main" id="{F4C51AE8-6DEF-474D-B07D-D56B976E631F}"/>
              </a:ext>
            </a:extLst>
          </p:cNvPr>
          <p:cNvSpPr txBox="1"/>
          <p:nvPr/>
        </p:nvSpPr>
        <p:spPr>
          <a:xfrm>
            <a:off x="7939901" y="2174291"/>
            <a:ext cx="3575778" cy="767422"/>
          </a:xfrm>
          <a:prstGeom prst="rect">
            <a:avLst/>
          </a:prstGeom>
          <a:solidFill>
            <a:schemeClr val="tx2">
              <a:alpha val="50000"/>
            </a:schemeClr>
          </a:solidFill>
        </p:spPr>
        <p:txBody>
          <a:bodyPr wrap="square" lIns="0" tIns="180000" rIns="0" bIns="72000" rtlCol="0">
            <a:spAutoFit/>
          </a:bodyPr>
          <a:lstStyle/>
          <a:p>
            <a:pPr algn="ctr">
              <a:lnSpc>
                <a:spcPts val="1960"/>
              </a:lnSpc>
            </a:pPr>
            <a:r>
              <a:rPr lang="en-US" sz="3000" b="1" dirty="0">
                <a:solidFill>
                  <a:schemeClr val="bg1"/>
                </a:solidFill>
              </a:rPr>
              <a:t>Later</a:t>
            </a:r>
          </a:p>
          <a:p>
            <a:pPr algn="ctr">
              <a:lnSpc>
                <a:spcPts val="1960"/>
              </a:lnSpc>
            </a:pPr>
            <a:r>
              <a:rPr lang="en-US" dirty="0">
                <a:solidFill>
                  <a:schemeClr val="bg1"/>
                </a:solidFill>
              </a:rPr>
              <a:t>Postponed</a:t>
            </a:r>
          </a:p>
        </p:txBody>
      </p:sp>
      <p:sp>
        <p:nvSpPr>
          <p:cNvPr id="7" name="TextBox 6">
            <a:extLst>
              <a:ext uri="{FF2B5EF4-FFF2-40B4-BE49-F238E27FC236}">
                <a16:creationId xmlns:a16="http://schemas.microsoft.com/office/drawing/2014/main" id="{C34C311B-89D2-404F-A8DD-944207063F2C}"/>
              </a:ext>
            </a:extLst>
          </p:cNvPr>
          <p:cNvSpPr txBox="1"/>
          <p:nvPr/>
        </p:nvSpPr>
        <p:spPr>
          <a:xfrm>
            <a:off x="695280" y="2941713"/>
            <a:ext cx="3575778" cy="2718306"/>
          </a:xfrm>
          <a:prstGeom prst="rect">
            <a:avLst/>
          </a:prstGeom>
          <a:solidFill>
            <a:schemeClr val="bg2">
              <a:lumMod val="40000"/>
              <a:lumOff val="60000"/>
            </a:schemeClr>
          </a:solidFill>
        </p:spPr>
        <p:txBody>
          <a:bodyPr wrap="square" lIns="180000" tIns="251999" rIns="144000" bIns="72000" rtlCol="0">
            <a:noAutofit/>
          </a:bodyPr>
          <a:lstStyle/>
          <a:p>
            <a:pPr marL="285750" indent="-285750">
              <a:lnSpc>
                <a:spcPts val="1960"/>
              </a:lnSpc>
              <a:buClr>
                <a:schemeClr val="tx2"/>
              </a:buClr>
              <a:buFont typeface="Arial" panose="020B0604020202020204" pitchFamily="34" charset="0"/>
              <a:buChar char="•"/>
            </a:pPr>
            <a:r>
              <a:rPr lang="en-US" dirty="0"/>
              <a:t>Memorial service &amp; family</a:t>
            </a:r>
          </a:p>
          <a:p>
            <a:pPr marL="285750" indent="-285750">
              <a:lnSpc>
                <a:spcPts val="1960"/>
              </a:lnSpc>
              <a:buClr>
                <a:schemeClr val="tx2"/>
              </a:buClr>
              <a:buFont typeface="Arial" panose="020B0604020202020204" pitchFamily="34" charset="0"/>
              <a:buChar char="•"/>
            </a:pPr>
            <a:endParaRPr lang="en-US" dirty="0"/>
          </a:p>
          <a:p>
            <a:pPr marL="285750" indent="-285750">
              <a:lnSpc>
                <a:spcPts val="1960"/>
              </a:lnSpc>
              <a:buClr>
                <a:schemeClr val="tx2"/>
              </a:buClr>
              <a:buFont typeface="Arial" panose="020B0604020202020204" pitchFamily="34" charset="0"/>
              <a:buChar char="•"/>
            </a:pPr>
            <a:r>
              <a:rPr lang="en-US" dirty="0"/>
              <a:t>Request leave of absence</a:t>
            </a:r>
          </a:p>
          <a:p>
            <a:pPr marL="285750" indent="-285750">
              <a:lnSpc>
                <a:spcPts val="1960"/>
              </a:lnSpc>
              <a:buClr>
                <a:schemeClr val="tx2"/>
              </a:buClr>
              <a:buFont typeface="Arial" panose="020B0604020202020204" pitchFamily="34" charset="0"/>
              <a:buChar char="•"/>
            </a:pPr>
            <a:endParaRPr lang="en-US" dirty="0"/>
          </a:p>
          <a:p>
            <a:pPr marL="285750" indent="-285750">
              <a:lnSpc>
                <a:spcPts val="1960"/>
              </a:lnSpc>
              <a:buClr>
                <a:schemeClr val="tx2"/>
              </a:buClr>
              <a:buFont typeface="Arial" panose="020B0604020202020204" pitchFamily="34" charset="0"/>
              <a:buChar char="•"/>
            </a:pPr>
            <a:r>
              <a:rPr lang="en-US" dirty="0"/>
              <a:t>Postpone Germany trip</a:t>
            </a:r>
          </a:p>
        </p:txBody>
      </p:sp>
      <p:sp>
        <p:nvSpPr>
          <p:cNvPr id="8" name="TextBox 7">
            <a:extLst>
              <a:ext uri="{FF2B5EF4-FFF2-40B4-BE49-F238E27FC236}">
                <a16:creationId xmlns:a16="http://schemas.microsoft.com/office/drawing/2014/main" id="{5D0B9252-4BE3-864A-A0B0-3FB6EEE95B4B}"/>
              </a:ext>
            </a:extLst>
          </p:cNvPr>
          <p:cNvSpPr txBox="1"/>
          <p:nvPr/>
        </p:nvSpPr>
        <p:spPr>
          <a:xfrm>
            <a:off x="4317590" y="2941712"/>
            <a:ext cx="3575778" cy="2718307"/>
          </a:xfrm>
          <a:prstGeom prst="rect">
            <a:avLst/>
          </a:prstGeom>
          <a:solidFill>
            <a:schemeClr val="bg2">
              <a:lumMod val="40000"/>
              <a:lumOff val="60000"/>
            </a:schemeClr>
          </a:solidFill>
        </p:spPr>
        <p:txBody>
          <a:bodyPr wrap="square" lIns="180000" tIns="251999" rIns="144000" bIns="72000" rtlCol="0">
            <a:noAutofit/>
          </a:bodyPr>
          <a:lstStyle/>
          <a:p>
            <a:pPr marL="285750" indent="-285750">
              <a:lnSpc>
                <a:spcPts val="1960"/>
              </a:lnSpc>
              <a:buClr>
                <a:schemeClr val="tx2"/>
              </a:buClr>
              <a:buFont typeface="Arial" panose="020B0604020202020204" pitchFamily="34" charset="0"/>
              <a:buChar char="•"/>
            </a:pPr>
            <a:r>
              <a:rPr lang="en-US" dirty="0"/>
              <a:t>Pay bills</a:t>
            </a:r>
          </a:p>
          <a:p>
            <a:pPr marL="285750" indent="-285750">
              <a:lnSpc>
                <a:spcPts val="1960"/>
              </a:lnSpc>
              <a:buClr>
                <a:schemeClr val="tx2"/>
              </a:buClr>
              <a:buFont typeface="Arial" panose="020B0604020202020204" pitchFamily="34" charset="0"/>
              <a:buChar char="•"/>
            </a:pPr>
            <a:endParaRPr lang="en-US" dirty="0"/>
          </a:p>
          <a:p>
            <a:pPr marL="285750" indent="-285750">
              <a:lnSpc>
                <a:spcPts val="1960"/>
              </a:lnSpc>
              <a:buClr>
                <a:schemeClr val="tx2"/>
              </a:buClr>
              <a:buFont typeface="Arial" panose="020B0604020202020204" pitchFamily="34" charset="0"/>
              <a:buChar char="•"/>
            </a:pPr>
            <a:r>
              <a:rPr lang="en-US" dirty="0"/>
              <a:t>Determine cash needs for the next several months</a:t>
            </a:r>
          </a:p>
          <a:p>
            <a:pPr marL="285750" indent="-285750">
              <a:lnSpc>
                <a:spcPts val="1960"/>
              </a:lnSpc>
              <a:buClr>
                <a:schemeClr val="tx2"/>
              </a:buClr>
              <a:buFont typeface="Arial" panose="020B0604020202020204" pitchFamily="34" charset="0"/>
              <a:buChar char="•"/>
            </a:pPr>
            <a:endParaRPr lang="en-US" dirty="0"/>
          </a:p>
          <a:p>
            <a:pPr marL="285750" indent="-285750">
              <a:lnSpc>
                <a:spcPts val="1960"/>
              </a:lnSpc>
              <a:buClr>
                <a:schemeClr val="tx2"/>
              </a:buClr>
              <a:buFont typeface="Arial" panose="020B0604020202020204" pitchFamily="34" charset="0"/>
              <a:buChar char="•"/>
            </a:pPr>
            <a:r>
              <a:rPr lang="en-US" dirty="0"/>
              <a:t>Apply for company death benefits</a:t>
            </a:r>
          </a:p>
        </p:txBody>
      </p:sp>
      <p:sp>
        <p:nvSpPr>
          <p:cNvPr id="9" name="TextBox 8">
            <a:extLst>
              <a:ext uri="{FF2B5EF4-FFF2-40B4-BE49-F238E27FC236}">
                <a16:creationId xmlns:a16="http://schemas.microsoft.com/office/drawing/2014/main" id="{3EC2C813-1CC0-0840-927C-F0F4D25B371F}"/>
              </a:ext>
            </a:extLst>
          </p:cNvPr>
          <p:cNvSpPr txBox="1"/>
          <p:nvPr/>
        </p:nvSpPr>
        <p:spPr>
          <a:xfrm>
            <a:off x="7939901" y="2941713"/>
            <a:ext cx="3575778" cy="2718306"/>
          </a:xfrm>
          <a:prstGeom prst="rect">
            <a:avLst/>
          </a:prstGeom>
          <a:solidFill>
            <a:schemeClr val="bg2">
              <a:lumMod val="40000"/>
              <a:lumOff val="60000"/>
            </a:schemeClr>
          </a:solidFill>
        </p:spPr>
        <p:txBody>
          <a:bodyPr wrap="square" lIns="180000" tIns="251999" rIns="144000" bIns="72000" rtlCol="0">
            <a:noAutofit/>
          </a:bodyPr>
          <a:lstStyle/>
          <a:p>
            <a:pPr marL="285750" indent="-285750">
              <a:lnSpc>
                <a:spcPts val="1960"/>
              </a:lnSpc>
              <a:buClr>
                <a:schemeClr val="tx2"/>
              </a:buClr>
              <a:buFont typeface="Arial" panose="020B0604020202020204" pitchFamily="34" charset="0"/>
              <a:buChar char="•"/>
            </a:pPr>
            <a:r>
              <a:rPr lang="en-US" dirty="0"/>
              <a:t>Sell second car; cancel insurance</a:t>
            </a:r>
          </a:p>
          <a:p>
            <a:pPr marL="285750" indent="-285750">
              <a:lnSpc>
                <a:spcPts val="1960"/>
              </a:lnSpc>
              <a:buClr>
                <a:schemeClr val="tx2"/>
              </a:buClr>
              <a:buFont typeface="Arial" panose="020B0604020202020204" pitchFamily="34" charset="0"/>
              <a:buChar char="•"/>
            </a:pPr>
            <a:endParaRPr lang="en-US" dirty="0"/>
          </a:p>
          <a:p>
            <a:pPr marL="285750" indent="-285750">
              <a:lnSpc>
                <a:spcPts val="1960"/>
              </a:lnSpc>
              <a:buClr>
                <a:schemeClr val="tx2"/>
              </a:buClr>
              <a:buFont typeface="Arial" panose="020B0604020202020204" pitchFamily="34" charset="0"/>
              <a:buChar char="•"/>
            </a:pPr>
            <a:r>
              <a:rPr lang="en-US" dirty="0"/>
              <a:t>Hire household help</a:t>
            </a:r>
          </a:p>
          <a:p>
            <a:pPr marL="285750" indent="-285750">
              <a:lnSpc>
                <a:spcPts val="1960"/>
              </a:lnSpc>
              <a:buClr>
                <a:schemeClr val="tx2"/>
              </a:buClr>
              <a:buFont typeface="Arial" panose="020B0604020202020204" pitchFamily="34" charset="0"/>
              <a:buChar char="•"/>
            </a:pPr>
            <a:endParaRPr lang="en-US" dirty="0"/>
          </a:p>
          <a:p>
            <a:pPr marL="285750" indent="-285750">
              <a:lnSpc>
                <a:spcPts val="1960"/>
              </a:lnSpc>
              <a:buClr>
                <a:schemeClr val="tx2"/>
              </a:buClr>
              <a:buFont typeface="Arial" panose="020B0604020202020204" pitchFamily="34" charset="0"/>
              <a:buChar char="•"/>
            </a:pPr>
            <a:r>
              <a:rPr lang="en-US" dirty="0"/>
              <a:t>Rollover Mike’s 403b</a:t>
            </a:r>
          </a:p>
          <a:p>
            <a:pPr marL="285750" indent="-285750">
              <a:lnSpc>
                <a:spcPts val="1960"/>
              </a:lnSpc>
              <a:buClr>
                <a:schemeClr val="tx2"/>
              </a:buClr>
              <a:buFont typeface="Arial" panose="020B0604020202020204" pitchFamily="34" charset="0"/>
              <a:buChar char="•"/>
            </a:pPr>
            <a:endParaRPr lang="en-US" dirty="0"/>
          </a:p>
          <a:p>
            <a:pPr marL="285750" indent="-285750">
              <a:lnSpc>
                <a:spcPts val="1960"/>
              </a:lnSpc>
              <a:buClr>
                <a:schemeClr val="tx2"/>
              </a:buClr>
              <a:buFont typeface="Arial" panose="020B0604020202020204" pitchFamily="34" charset="0"/>
              <a:buChar char="•"/>
            </a:pPr>
            <a:r>
              <a:rPr lang="en-US" dirty="0"/>
              <a:t>Attorney-new will</a:t>
            </a:r>
          </a:p>
        </p:txBody>
      </p:sp>
    </p:spTree>
    <p:custDataLst>
      <p:tags r:id="rId1"/>
    </p:custDataLst>
    <p:extLst>
      <p:ext uri="{BB962C8B-B14F-4D97-AF65-F5344CB8AC3E}">
        <p14:creationId xmlns:p14="http://schemas.microsoft.com/office/powerpoint/2010/main" val="2499461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D8A8DA-96BD-42DC-8024-8ED77F0DB60F}"/>
              </a:ext>
            </a:extLst>
          </p:cNvPr>
          <p:cNvSpPr>
            <a:spLocks noGrp="1"/>
          </p:cNvSpPr>
          <p:nvPr>
            <p:ph type="title"/>
          </p:nvPr>
        </p:nvSpPr>
        <p:spPr>
          <a:xfrm>
            <a:off x="695281" y="206936"/>
            <a:ext cx="10820400" cy="960438"/>
          </a:xfrm>
        </p:spPr>
        <p:txBody>
          <a:bodyPr/>
          <a:lstStyle/>
          <a:p>
            <a:pPr defTabSz="914377">
              <a:lnSpc>
                <a:spcPct val="150000"/>
              </a:lnSpc>
              <a:spcBef>
                <a:spcPts val="0"/>
              </a:spcBef>
              <a:defRPr/>
            </a:pPr>
            <a:r>
              <a:rPr lang="en-US" dirty="0"/>
              <a:t>Ending (grief) stage</a:t>
            </a:r>
            <a:endParaRPr lang="en-US" dirty="0">
              <a:solidFill>
                <a:schemeClr val="tx1"/>
              </a:solidFill>
            </a:endParaRPr>
          </a:p>
        </p:txBody>
      </p:sp>
      <p:sp>
        <p:nvSpPr>
          <p:cNvPr id="4" name="TextBox 3">
            <a:extLst>
              <a:ext uri="{FF2B5EF4-FFF2-40B4-BE49-F238E27FC236}">
                <a16:creationId xmlns:a16="http://schemas.microsoft.com/office/drawing/2014/main" id="{8F30E28E-7FAF-0A4B-B235-88204B9596BE}"/>
              </a:ext>
            </a:extLst>
          </p:cNvPr>
          <p:cNvSpPr txBox="1"/>
          <p:nvPr/>
        </p:nvSpPr>
        <p:spPr>
          <a:xfrm>
            <a:off x="695280" y="1440000"/>
            <a:ext cx="10820399" cy="415498"/>
          </a:xfrm>
          <a:prstGeom prst="rect">
            <a:avLst/>
          </a:prstGeom>
          <a:noFill/>
        </p:spPr>
        <p:txBody>
          <a:bodyPr wrap="square" lIns="0" tIns="0" rtlCol="0">
            <a:spAutoFit/>
          </a:bodyPr>
          <a:lstStyle/>
          <a:p>
            <a:r>
              <a:rPr lang="en-US" sz="2400" dirty="0"/>
              <a:t>Money envelopes — $1 Million</a:t>
            </a:r>
          </a:p>
        </p:txBody>
      </p:sp>
      <p:sp>
        <p:nvSpPr>
          <p:cNvPr id="5" name="TextBox 4">
            <a:extLst>
              <a:ext uri="{FF2B5EF4-FFF2-40B4-BE49-F238E27FC236}">
                <a16:creationId xmlns:a16="http://schemas.microsoft.com/office/drawing/2014/main" id="{D775AA47-7B14-0749-AED8-415172F3EAEA}"/>
              </a:ext>
            </a:extLst>
          </p:cNvPr>
          <p:cNvSpPr txBox="1"/>
          <p:nvPr/>
        </p:nvSpPr>
        <p:spPr>
          <a:xfrm>
            <a:off x="1148400" y="3937503"/>
            <a:ext cx="2880000" cy="1400383"/>
          </a:xfrm>
          <a:prstGeom prst="rect">
            <a:avLst/>
          </a:prstGeom>
          <a:noFill/>
        </p:spPr>
        <p:txBody>
          <a:bodyPr wrap="square" lIns="0" tIns="0" rtlCol="0">
            <a:spAutoFit/>
          </a:bodyPr>
          <a:lstStyle/>
          <a:p>
            <a:pPr algn="ctr"/>
            <a:r>
              <a:rPr lang="en-US" sz="2200" dirty="0">
                <a:solidFill>
                  <a:schemeClr val="tx2"/>
                </a:solidFill>
              </a:rPr>
              <a:t>Living expenses and </a:t>
            </a:r>
            <a:br>
              <a:rPr lang="en-US" sz="2200" dirty="0">
                <a:solidFill>
                  <a:schemeClr val="tx2"/>
                </a:solidFill>
              </a:rPr>
            </a:br>
            <a:r>
              <a:rPr lang="en-US" sz="2200" dirty="0">
                <a:solidFill>
                  <a:schemeClr val="tx2"/>
                </a:solidFill>
              </a:rPr>
              <a:t>emergency money</a:t>
            </a:r>
          </a:p>
          <a:p>
            <a:pPr algn="ctr"/>
            <a:endParaRPr lang="en-US" sz="2200" dirty="0">
              <a:solidFill>
                <a:schemeClr val="tx2"/>
              </a:solidFill>
            </a:endParaRPr>
          </a:p>
          <a:p>
            <a:pPr algn="ctr"/>
            <a:r>
              <a:rPr lang="en-US" sz="2200" b="1" dirty="0">
                <a:solidFill>
                  <a:schemeClr val="tx2"/>
                </a:solidFill>
              </a:rPr>
              <a:t>$100,000</a:t>
            </a:r>
          </a:p>
        </p:txBody>
      </p:sp>
      <p:sp>
        <p:nvSpPr>
          <p:cNvPr id="6" name="TextBox 5">
            <a:extLst>
              <a:ext uri="{FF2B5EF4-FFF2-40B4-BE49-F238E27FC236}">
                <a16:creationId xmlns:a16="http://schemas.microsoft.com/office/drawing/2014/main" id="{AFA40967-494C-4F4C-9B4F-D441BAFA9920}"/>
              </a:ext>
            </a:extLst>
          </p:cNvPr>
          <p:cNvSpPr txBox="1"/>
          <p:nvPr/>
        </p:nvSpPr>
        <p:spPr>
          <a:xfrm>
            <a:off x="4656600" y="3937503"/>
            <a:ext cx="2880000" cy="1400383"/>
          </a:xfrm>
          <a:prstGeom prst="rect">
            <a:avLst/>
          </a:prstGeom>
          <a:noFill/>
        </p:spPr>
        <p:txBody>
          <a:bodyPr wrap="square" lIns="0" tIns="0" rtlCol="0">
            <a:spAutoFit/>
          </a:bodyPr>
          <a:lstStyle/>
          <a:p>
            <a:pPr algn="ctr"/>
            <a:r>
              <a:rPr lang="en-US" sz="2200" dirty="0">
                <a:solidFill>
                  <a:schemeClr val="tx2"/>
                </a:solidFill>
              </a:rPr>
              <a:t>Safe and secure </a:t>
            </a:r>
            <a:br>
              <a:rPr lang="en-US" sz="2200" dirty="0">
                <a:solidFill>
                  <a:schemeClr val="tx2"/>
                </a:solidFill>
              </a:rPr>
            </a:br>
            <a:r>
              <a:rPr lang="en-US" sz="2200" dirty="0">
                <a:solidFill>
                  <a:schemeClr val="tx2"/>
                </a:solidFill>
              </a:rPr>
              <a:t>money</a:t>
            </a:r>
          </a:p>
          <a:p>
            <a:pPr algn="ctr"/>
            <a:endParaRPr lang="en-US" sz="2200" dirty="0">
              <a:solidFill>
                <a:schemeClr val="tx2"/>
              </a:solidFill>
            </a:endParaRPr>
          </a:p>
          <a:p>
            <a:pPr algn="ctr"/>
            <a:r>
              <a:rPr lang="en-US" sz="2200" b="1" dirty="0">
                <a:solidFill>
                  <a:schemeClr val="tx2"/>
                </a:solidFill>
              </a:rPr>
              <a:t>$300,000</a:t>
            </a:r>
          </a:p>
        </p:txBody>
      </p:sp>
      <p:sp>
        <p:nvSpPr>
          <p:cNvPr id="7" name="TextBox 6">
            <a:extLst>
              <a:ext uri="{FF2B5EF4-FFF2-40B4-BE49-F238E27FC236}">
                <a16:creationId xmlns:a16="http://schemas.microsoft.com/office/drawing/2014/main" id="{859385CE-8AEF-3C40-A22C-AB408554CDB0}"/>
              </a:ext>
            </a:extLst>
          </p:cNvPr>
          <p:cNvSpPr txBox="1"/>
          <p:nvPr/>
        </p:nvSpPr>
        <p:spPr>
          <a:xfrm>
            <a:off x="8164800" y="3937503"/>
            <a:ext cx="2880000" cy="1400383"/>
          </a:xfrm>
          <a:prstGeom prst="rect">
            <a:avLst/>
          </a:prstGeom>
          <a:noFill/>
        </p:spPr>
        <p:txBody>
          <a:bodyPr wrap="square" lIns="0" tIns="0" rtlCol="0">
            <a:spAutoFit/>
          </a:bodyPr>
          <a:lstStyle/>
          <a:p>
            <a:pPr algn="ctr"/>
            <a:r>
              <a:rPr lang="en-US" sz="2200" dirty="0">
                <a:solidFill>
                  <a:schemeClr val="tx2"/>
                </a:solidFill>
              </a:rPr>
              <a:t>Money </a:t>
            </a:r>
            <a:br>
              <a:rPr lang="en-US" sz="2200" dirty="0">
                <a:solidFill>
                  <a:schemeClr val="tx2"/>
                </a:solidFill>
              </a:rPr>
            </a:br>
            <a:r>
              <a:rPr lang="en-US" sz="2200" dirty="0">
                <a:solidFill>
                  <a:schemeClr val="tx2"/>
                </a:solidFill>
              </a:rPr>
              <a:t>that grows</a:t>
            </a:r>
          </a:p>
          <a:p>
            <a:pPr algn="ctr"/>
            <a:endParaRPr lang="en-US" sz="2200" dirty="0">
              <a:solidFill>
                <a:schemeClr val="tx2"/>
              </a:solidFill>
            </a:endParaRPr>
          </a:p>
          <a:p>
            <a:pPr algn="ctr"/>
            <a:r>
              <a:rPr lang="en-US" sz="2200" b="1" dirty="0">
                <a:solidFill>
                  <a:schemeClr val="tx2"/>
                </a:solidFill>
              </a:rPr>
              <a:t>$600,000</a:t>
            </a:r>
          </a:p>
        </p:txBody>
      </p:sp>
      <p:cxnSp>
        <p:nvCxnSpPr>
          <p:cNvPr id="9" name="Straight Connector 8">
            <a:extLst>
              <a:ext uri="{FF2B5EF4-FFF2-40B4-BE49-F238E27FC236}">
                <a16:creationId xmlns:a16="http://schemas.microsoft.com/office/drawing/2014/main" id="{367929F7-9736-A64C-A7F4-E0CB7BBC7D6C}"/>
              </a:ext>
            </a:extLst>
          </p:cNvPr>
          <p:cNvCxnSpPr>
            <a:cxnSpLocks/>
          </p:cNvCxnSpPr>
          <p:nvPr/>
        </p:nvCxnSpPr>
        <p:spPr>
          <a:xfrm>
            <a:off x="7850700" y="2674276"/>
            <a:ext cx="0" cy="2663610"/>
          </a:xfrm>
          <a:prstGeom prst="line">
            <a:avLst/>
          </a:prstGeom>
          <a:ln w="12700"/>
          <a:effectLst/>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FD8DD669-BF5D-2E40-83EF-2E17C24CEC47}"/>
              </a:ext>
            </a:extLst>
          </p:cNvPr>
          <p:cNvCxnSpPr>
            <a:cxnSpLocks/>
          </p:cNvCxnSpPr>
          <p:nvPr/>
        </p:nvCxnSpPr>
        <p:spPr>
          <a:xfrm>
            <a:off x="4342500" y="2674276"/>
            <a:ext cx="0" cy="2663610"/>
          </a:xfrm>
          <a:prstGeom prst="line">
            <a:avLst/>
          </a:prstGeom>
          <a:ln w="12700"/>
          <a:effectLst/>
        </p:spPr>
        <p:style>
          <a:lnRef idx="2">
            <a:schemeClr val="accent1"/>
          </a:lnRef>
          <a:fillRef idx="0">
            <a:schemeClr val="accent1"/>
          </a:fillRef>
          <a:effectRef idx="1">
            <a:schemeClr val="accent1"/>
          </a:effectRef>
          <a:fontRef idx="minor">
            <a:schemeClr val="tx1"/>
          </a:fontRef>
        </p:style>
      </p:cxnSp>
      <p:pic>
        <p:nvPicPr>
          <p:cNvPr id="8" name="Graphic 7">
            <a:extLst>
              <a:ext uri="{FF2B5EF4-FFF2-40B4-BE49-F238E27FC236}">
                <a16:creationId xmlns:a16="http://schemas.microsoft.com/office/drawing/2014/main" id="{A4CD558F-8884-1061-FCFC-07E93221078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152576" y="2812320"/>
            <a:ext cx="904448" cy="785904"/>
          </a:xfrm>
          <a:prstGeom prst="rect">
            <a:avLst/>
          </a:prstGeom>
        </p:spPr>
      </p:pic>
      <p:pic>
        <p:nvPicPr>
          <p:cNvPr id="12" name="Graphic 11">
            <a:extLst>
              <a:ext uri="{FF2B5EF4-FFF2-40B4-BE49-F238E27FC236}">
                <a16:creationId xmlns:a16="http://schemas.microsoft.com/office/drawing/2014/main" id="{2C293A74-09CB-2410-A6B1-4B958DDCA71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679500" y="2722515"/>
            <a:ext cx="834200" cy="1009821"/>
          </a:xfrm>
          <a:prstGeom prst="rect">
            <a:avLst/>
          </a:prstGeom>
        </p:spPr>
      </p:pic>
      <p:pic>
        <p:nvPicPr>
          <p:cNvPr id="14" name="Graphic 13">
            <a:extLst>
              <a:ext uri="{FF2B5EF4-FFF2-40B4-BE49-F238E27FC236}">
                <a16:creationId xmlns:a16="http://schemas.microsoft.com/office/drawing/2014/main" id="{66C63CE4-E7DA-32D0-FA4D-4B4AF85BBFD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111568" y="2766421"/>
            <a:ext cx="943962" cy="965915"/>
          </a:xfrm>
          <a:prstGeom prst="rect">
            <a:avLst/>
          </a:prstGeom>
        </p:spPr>
      </p:pic>
    </p:spTree>
    <p:custDataLst>
      <p:tags r:id="rId1"/>
    </p:custDataLst>
    <p:extLst>
      <p:ext uri="{BB962C8B-B14F-4D97-AF65-F5344CB8AC3E}">
        <p14:creationId xmlns:p14="http://schemas.microsoft.com/office/powerpoint/2010/main" val="13383379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D8A8DA-96BD-42DC-8024-8ED77F0DB60F}"/>
              </a:ext>
            </a:extLst>
          </p:cNvPr>
          <p:cNvSpPr>
            <a:spLocks noGrp="1"/>
          </p:cNvSpPr>
          <p:nvPr>
            <p:ph type="title"/>
          </p:nvPr>
        </p:nvSpPr>
        <p:spPr>
          <a:xfrm>
            <a:off x="695281" y="206936"/>
            <a:ext cx="10820400" cy="960438"/>
          </a:xfrm>
        </p:spPr>
        <p:txBody>
          <a:bodyPr/>
          <a:lstStyle/>
          <a:p>
            <a:pPr defTabSz="914377">
              <a:lnSpc>
                <a:spcPct val="150000"/>
              </a:lnSpc>
              <a:spcBef>
                <a:spcPts val="0"/>
              </a:spcBef>
              <a:defRPr/>
            </a:pPr>
            <a:r>
              <a:rPr lang="en-US" dirty="0"/>
              <a:t>Ending (grief) stage</a:t>
            </a:r>
            <a:endParaRPr lang="en-US" dirty="0">
              <a:solidFill>
                <a:schemeClr val="tx1"/>
              </a:solidFill>
            </a:endParaRPr>
          </a:p>
        </p:txBody>
      </p:sp>
      <p:sp>
        <p:nvSpPr>
          <p:cNvPr id="4" name="TextBox 3">
            <a:extLst>
              <a:ext uri="{FF2B5EF4-FFF2-40B4-BE49-F238E27FC236}">
                <a16:creationId xmlns:a16="http://schemas.microsoft.com/office/drawing/2014/main" id="{F4A465FE-62BD-664F-9AB1-B03604A35FE1}"/>
              </a:ext>
            </a:extLst>
          </p:cNvPr>
          <p:cNvSpPr txBox="1"/>
          <p:nvPr/>
        </p:nvSpPr>
        <p:spPr>
          <a:xfrm>
            <a:off x="695280" y="1440000"/>
            <a:ext cx="10820399" cy="415498"/>
          </a:xfrm>
          <a:prstGeom prst="rect">
            <a:avLst/>
          </a:prstGeom>
          <a:noFill/>
        </p:spPr>
        <p:txBody>
          <a:bodyPr wrap="square" lIns="0" tIns="0" rtlCol="0">
            <a:spAutoFit/>
          </a:bodyPr>
          <a:lstStyle/>
          <a:p>
            <a:r>
              <a:rPr lang="en-US" sz="2400" dirty="0"/>
              <a:t>Three bucket approach</a:t>
            </a:r>
          </a:p>
        </p:txBody>
      </p:sp>
      <p:sp>
        <p:nvSpPr>
          <p:cNvPr id="17" name="TextBox 16">
            <a:extLst>
              <a:ext uri="{FF2B5EF4-FFF2-40B4-BE49-F238E27FC236}">
                <a16:creationId xmlns:a16="http://schemas.microsoft.com/office/drawing/2014/main" id="{59864EAF-EC39-FF41-BA61-BCC1EE162FFB}"/>
              </a:ext>
            </a:extLst>
          </p:cNvPr>
          <p:cNvSpPr txBox="1"/>
          <p:nvPr/>
        </p:nvSpPr>
        <p:spPr>
          <a:xfrm>
            <a:off x="1148139" y="4448502"/>
            <a:ext cx="2880000" cy="646331"/>
          </a:xfrm>
          <a:prstGeom prst="rect">
            <a:avLst/>
          </a:prstGeom>
          <a:noFill/>
        </p:spPr>
        <p:txBody>
          <a:bodyPr wrap="square" rtlCol="0">
            <a:noAutofit/>
          </a:bodyPr>
          <a:lstStyle/>
          <a:p>
            <a:pPr algn="ctr"/>
            <a:r>
              <a:rPr lang="en-US" sz="2200" b="1" dirty="0">
                <a:solidFill>
                  <a:schemeClr val="tx2"/>
                </a:solidFill>
              </a:rPr>
              <a:t>Cash</a:t>
            </a:r>
            <a:br>
              <a:rPr lang="en-US" dirty="0"/>
            </a:br>
            <a:r>
              <a:rPr lang="en-US" dirty="0"/>
              <a:t>reserves: 6-8 months </a:t>
            </a:r>
            <a:br>
              <a:rPr lang="en-US" dirty="0"/>
            </a:br>
            <a:r>
              <a:rPr lang="en-US" dirty="0"/>
              <a:t>of need.</a:t>
            </a:r>
          </a:p>
        </p:txBody>
      </p:sp>
      <p:sp>
        <p:nvSpPr>
          <p:cNvPr id="18" name="TextBox 17">
            <a:extLst>
              <a:ext uri="{FF2B5EF4-FFF2-40B4-BE49-F238E27FC236}">
                <a16:creationId xmlns:a16="http://schemas.microsoft.com/office/drawing/2014/main" id="{F204A66D-763C-9843-8335-86B18BE6EE1E}"/>
              </a:ext>
            </a:extLst>
          </p:cNvPr>
          <p:cNvSpPr txBox="1"/>
          <p:nvPr/>
        </p:nvSpPr>
        <p:spPr>
          <a:xfrm>
            <a:off x="4665479" y="4448502"/>
            <a:ext cx="2880000" cy="646331"/>
          </a:xfrm>
          <a:prstGeom prst="rect">
            <a:avLst/>
          </a:prstGeom>
          <a:noFill/>
        </p:spPr>
        <p:txBody>
          <a:bodyPr wrap="square" rtlCol="0">
            <a:noAutofit/>
          </a:bodyPr>
          <a:lstStyle/>
          <a:p>
            <a:pPr algn="ctr"/>
            <a:r>
              <a:rPr lang="en-US" sz="2200" b="1" dirty="0">
                <a:solidFill>
                  <a:schemeClr val="tx2"/>
                </a:solidFill>
              </a:rPr>
              <a:t>Bonds</a:t>
            </a:r>
            <a:br>
              <a:rPr lang="en-US" dirty="0"/>
            </a:br>
            <a:r>
              <a:rPr lang="en-US" dirty="0"/>
              <a:t>that do not decline during market declines: 3-7 years of spending need.</a:t>
            </a:r>
          </a:p>
        </p:txBody>
      </p:sp>
      <p:sp>
        <p:nvSpPr>
          <p:cNvPr id="19" name="TextBox 18">
            <a:extLst>
              <a:ext uri="{FF2B5EF4-FFF2-40B4-BE49-F238E27FC236}">
                <a16:creationId xmlns:a16="http://schemas.microsoft.com/office/drawing/2014/main" id="{2883B5F7-275E-6146-A749-922E4BAE10B1}"/>
              </a:ext>
            </a:extLst>
          </p:cNvPr>
          <p:cNvSpPr txBox="1"/>
          <p:nvPr/>
        </p:nvSpPr>
        <p:spPr>
          <a:xfrm>
            <a:off x="8163860" y="4448502"/>
            <a:ext cx="2880000" cy="646331"/>
          </a:xfrm>
          <a:prstGeom prst="rect">
            <a:avLst/>
          </a:prstGeom>
          <a:noFill/>
        </p:spPr>
        <p:txBody>
          <a:bodyPr wrap="square" rtlCol="0">
            <a:noAutofit/>
          </a:bodyPr>
          <a:lstStyle/>
          <a:p>
            <a:pPr algn="ctr"/>
            <a:r>
              <a:rPr lang="en-US" sz="2200" b="1" dirty="0">
                <a:solidFill>
                  <a:schemeClr val="tx2"/>
                </a:solidFill>
              </a:rPr>
              <a:t>Long-term</a:t>
            </a:r>
            <a:br>
              <a:rPr lang="en-US" dirty="0"/>
            </a:br>
            <a:r>
              <a:rPr lang="en-US" dirty="0"/>
              <a:t>investments for </a:t>
            </a:r>
            <a:br>
              <a:rPr lang="en-US" dirty="0"/>
            </a:br>
            <a:r>
              <a:rPr lang="en-US" dirty="0"/>
              <a:t>growth.</a:t>
            </a:r>
          </a:p>
        </p:txBody>
      </p:sp>
      <p:sp>
        <p:nvSpPr>
          <p:cNvPr id="9" name="Freeform 8">
            <a:extLst>
              <a:ext uri="{FF2B5EF4-FFF2-40B4-BE49-F238E27FC236}">
                <a16:creationId xmlns:a16="http://schemas.microsoft.com/office/drawing/2014/main" id="{1EF64232-06E2-3A4C-86D5-907F0355F890}"/>
              </a:ext>
            </a:extLst>
          </p:cNvPr>
          <p:cNvSpPr/>
          <p:nvPr/>
        </p:nvSpPr>
        <p:spPr>
          <a:xfrm>
            <a:off x="8552267" y="2300048"/>
            <a:ext cx="2103187" cy="2027070"/>
          </a:xfrm>
          <a:custGeom>
            <a:avLst/>
            <a:gdLst>
              <a:gd name="connsiteX0" fmla="*/ 1626336 w 1630076"/>
              <a:gd name="connsiteY0" fmla="*/ 336661 h 1571082"/>
              <a:gd name="connsiteX1" fmla="*/ 1630077 w 1630076"/>
              <a:gd name="connsiteY1" fmla="*/ 299254 h 1571082"/>
              <a:gd name="connsiteX2" fmla="*/ 881942 w 1630076"/>
              <a:gd name="connsiteY2" fmla="*/ 0 h 1571082"/>
              <a:gd name="connsiteX3" fmla="*/ 133807 w 1630076"/>
              <a:gd name="connsiteY3" fmla="*/ 299254 h 1571082"/>
              <a:gd name="connsiteX4" fmla="*/ 137548 w 1630076"/>
              <a:gd name="connsiteY4" fmla="*/ 340401 h 1571082"/>
              <a:gd name="connsiteX5" fmla="*/ 163733 w 1630076"/>
              <a:gd name="connsiteY5" fmla="*/ 460103 h 1571082"/>
              <a:gd name="connsiteX6" fmla="*/ 141289 w 1630076"/>
              <a:gd name="connsiteY6" fmla="*/ 355364 h 1571082"/>
              <a:gd name="connsiteX7" fmla="*/ 100141 w 1630076"/>
              <a:gd name="connsiteY7" fmla="*/ 1084795 h 1571082"/>
              <a:gd name="connsiteX8" fmla="*/ 324582 w 1630076"/>
              <a:gd name="connsiteY8" fmla="*/ 1193275 h 1571082"/>
              <a:gd name="connsiteX9" fmla="*/ 395654 w 1630076"/>
              <a:gd name="connsiteY9" fmla="*/ 1197015 h 1571082"/>
              <a:gd name="connsiteX10" fmla="*/ 395654 w 1630076"/>
              <a:gd name="connsiteY10" fmla="*/ 1197015 h 1571082"/>
              <a:gd name="connsiteX11" fmla="*/ 1222343 w 1630076"/>
              <a:gd name="connsiteY11" fmla="*/ 796763 h 1571082"/>
              <a:gd name="connsiteX12" fmla="*/ 1244787 w 1630076"/>
              <a:gd name="connsiteY12" fmla="*/ 774319 h 1571082"/>
              <a:gd name="connsiteX13" fmla="*/ 1244787 w 1630076"/>
              <a:gd name="connsiteY13" fmla="*/ 774319 h 1571082"/>
              <a:gd name="connsiteX14" fmla="*/ 1244787 w 1630076"/>
              <a:gd name="connsiteY14" fmla="*/ 774319 h 1571082"/>
              <a:gd name="connsiteX15" fmla="*/ 1300897 w 1630076"/>
              <a:gd name="connsiteY15" fmla="*/ 718209 h 1571082"/>
              <a:gd name="connsiteX16" fmla="*/ 1315860 w 1630076"/>
              <a:gd name="connsiteY16" fmla="*/ 721950 h 1571082"/>
              <a:gd name="connsiteX17" fmla="*/ 1390673 w 1630076"/>
              <a:gd name="connsiteY17" fmla="*/ 647137 h 1571082"/>
              <a:gd name="connsiteX18" fmla="*/ 1315860 w 1630076"/>
              <a:gd name="connsiteY18" fmla="*/ 572323 h 1571082"/>
              <a:gd name="connsiteX19" fmla="*/ 1241047 w 1630076"/>
              <a:gd name="connsiteY19" fmla="*/ 647137 h 1571082"/>
              <a:gd name="connsiteX20" fmla="*/ 1244787 w 1630076"/>
              <a:gd name="connsiteY20" fmla="*/ 669581 h 1571082"/>
              <a:gd name="connsiteX21" fmla="*/ 1188677 w 1630076"/>
              <a:gd name="connsiteY21" fmla="*/ 725691 h 1571082"/>
              <a:gd name="connsiteX22" fmla="*/ 1166233 w 1630076"/>
              <a:gd name="connsiteY22" fmla="*/ 647137 h 1571082"/>
              <a:gd name="connsiteX23" fmla="*/ 1315860 w 1630076"/>
              <a:gd name="connsiteY23" fmla="*/ 497509 h 1571082"/>
              <a:gd name="connsiteX24" fmla="*/ 1465487 w 1630076"/>
              <a:gd name="connsiteY24" fmla="*/ 647137 h 1571082"/>
              <a:gd name="connsiteX25" fmla="*/ 1330823 w 1630076"/>
              <a:gd name="connsiteY25" fmla="*/ 796763 h 1571082"/>
              <a:gd name="connsiteX26" fmla="*/ 1270972 w 1630076"/>
              <a:gd name="connsiteY26" fmla="*/ 856614 h 1571082"/>
              <a:gd name="connsiteX27" fmla="*/ 399395 w 1630076"/>
              <a:gd name="connsiteY27" fmla="*/ 1271829 h 1571082"/>
              <a:gd name="connsiteX28" fmla="*/ 343285 w 1630076"/>
              <a:gd name="connsiteY28" fmla="*/ 1268088 h 1571082"/>
              <a:gd name="connsiteX29" fmla="*/ 361988 w 1630076"/>
              <a:gd name="connsiteY29" fmla="*/ 1357864 h 1571082"/>
              <a:gd name="connsiteX30" fmla="*/ 361988 w 1630076"/>
              <a:gd name="connsiteY30" fmla="*/ 1357864 h 1571082"/>
              <a:gd name="connsiteX31" fmla="*/ 885683 w 1630076"/>
              <a:gd name="connsiteY31" fmla="*/ 1571083 h 1571082"/>
              <a:gd name="connsiteX32" fmla="*/ 1409377 w 1630076"/>
              <a:gd name="connsiteY32" fmla="*/ 1357864 h 1571082"/>
              <a:gd name="connsiteX33" fmla="*/ 1409377 w 1630076"/>
              <a:gd name="connsiteY33" fmla="*/ 1357864 h 1571082"/>
              <a:gd name="connsiteX34" fmla="*/ 1626336 w 1630076"/>
              <a:gd name="connsiteY34" fmla="*/ 336661 h 1571082"/>
              <a:gd name="connsiteX35" fmla="*/ 1626336 w 1630076"/>
              <a:gd name="connsiteY35" fmla="*/ 336661 h 1571082"/>
              <a:gd name="connsiteX36" fmla="*/ 152511 w 1630076"/>
              <a:gd name="connsiteY36" fmla="*/ 1032426 h 1571082"/>
              <a:gd name="connsiteX37" fmla="*/ 167473 w 1630076"/>
              <a:gd name="connsiteY37" fmla="*/ 467584 h 1571082"/>
              <a:gd name="connsiteX38" fmla="*/ 305878 w 1630076"/>
              <a:gd name="connsiteY38" fmla="*/ 1114721 h 1571082"/>
              <a:gd name="connsiteX39" fmla="*/ 152511 w 1630076"/>
              <a:gd name="connsiteY39" fmla="*/ 1032426 h 1571082"/>
              <a:gd name="connsiteX40" fmla="*/ 885683 w 1630076"/>
              <a:gd name="connsiteY40" fmla="*/ 448881 h 1571082"/>
              <a:gd name="connsiteX41" fmla="*/ 287175 w 1630076"/>
              <a:gd name="connsiteY41" fmla="*/ 299254 h 1571082"/>
              <a:gd name="connsiteX42" fmla="*/ 885683 w 1630076"/>
              <a:gd name="connsiteY42" fmla="*/ 149627 h 1571082"/>
              <a:gd name="connsiteX43" fmla="*/ 1484190 w 1630076"/>
              <a:gd name="connsiteY43" fmla="*/ 299254 h 1571082"/>
              <a:gd name="connsiteX44" fmla="*/ 885683 w 1630076"/>
              <a:gd name="connsiteY44" fmla="*/ 448881 h 1571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630076" h="1571082">
                <a:moveTo>
                  <a:pt x="1626336" y="336661"/>
                </a:moveTo>
                <a:cubicBezTo>
                  <a:pt x="1626336" y="336661"/>
                  <a:pt x="1630077" y="310476"/>
                  <a:pt x="1630077" y="299254"/>
                </a:cubicBezTo>
                <a:cubicBezTo>
                  <a:pt x="1630077" y="93517"/>
                  <a:pt x="1241047" y="0"/>
                  <a:pt x="881942" y="0"/>
                </a:cubicBezTo>
                <a:cubicBezTo>
                  <a:pt x="522837" y="0"/>
                  <a:pt x="133807" y="93517"/>
                  <a:pt x="133807" y="299254"/>
                </a:cubicBezTo>
                <a:cubicBezTo>
                  <a:pt x="133807" y="310476"/>
                  <a:pt x="137548" y="336661"/>
                  <a:pt x="137548" y="340401"/>
                </a:cubicBezTo>
                <a:lnTo>
                  <a:pt x="163733" y="460103"/>
                </a:lnTo>
                <a:lnTo>
                  <a:pt x="141289" y="355364"/>
                </a:lnTo>
                <a:cubicBezTo>
                  <a:pt x="-23301" y="643396"/>
                  <a:pt x="-53226" y="923946"/>
                  <a:pt x="100141" y="1084795"/>
                </a:cubicBezTo>
                <a:cubicBezTo>
                  <a:pt x="156251" y="1144646"/>
                  <a:pt x="234805" y="1178312"/>
                  <a:pt x="324582" y="1193275"/>
                </a:cubicBezTo>
                <a:cubicBezTo>
                  <a:pt x="347026" y="1197015"/>
                  <a:pt x="373210" y="1197015"/>
                  <a:pt x="395654" y="1197015"/>
                </a:cubicBezTo>
                <a:lnTo>
                  <a:pt x="395654" y="1197015"/>
                </a:lnTo>
                <a:cubicBezTo>
                  <a:pt x="642539" y="1197015"/>
                  <a:pt x="960496" y="1043648"/>
                  <a:pt x="1222343" y="796763"/>
                </a:cubicBezTo>
                <a:cubicBezTo>
                  <a:pt x="1229825" y="789282"/>
                  <a:pt x="1237306" y="781801"/>
                  <a:pt x="1244787" y="774319"/>
                </a:cubicBezTo>
                <a:cubicBezTo>
                  <a:pt x="1244787" y="774319"/>
                  <a:pt x="1244787" y="774319"/>
                  <a:pt x="1244787" y="774319"/>
                </a:cubicBezTo>
                <a:lnTo>
                  <a:pt x="1244787" y="774319"/>
                </a:lnTo>
                <a:cubicBezTo>
                  <a:pt x="1263491" y="755616"/>
                  <a:pt x="1282194" y="736912"/>
                  <a:pt x="1300897" y="718209"/>
                </a:cubicBezTo>
                <a:cubicBezTo>
                  <a:pt x="1304638" y="718209"/>
                  <a:pt x="1312119" y="721950"/>
                  <a:pt x="1315860" y="721950"/>
                </a:cubicBezTo>
                <a:cubicBezTo>
                  <a:pt x="1357007" y="721950"/>
                  <a:pt x="1390673" y="688284"/>
                  <a:pt x="1390673" y="647137"/>
                </a:cubicBezTo>
                <a:cubicBezTo>
                  <a:pt x="1390673" y="605989"/>
                  <a:pt x="1357007" y="572323"/>
                  <a:pt x="1315860" y="572323"/>
                </a:cubicBezTo>
                <a:cubicBezTo>
                  <a:pt x="1274713" y="572323"/>
                  <a:pt x="1241047" y="605989"/>
                  <a:pt x="1241047" y="647137"/>
                </a:cubicBezTo>
                <a:cubicBezTo>
                  <a:pt x="1241047" y="654618"/>
                  <a:pt x="1241047" y="662099"/>
                  <a:pt x="1244787" y="669581"/>
                </a:cubicBezTo>
                <a:cubicBezTo>
                  <a:pt x="1226084" y="688284"/>
                  <a:pt x="1207381" y="706987"/>
                  <a:pt x="1188677" y="725691"/>
                </a:cubicBezTo>
                <a:cubicBezTo>
                  <a:pt x="1173714" y="703247"/>
                  <a:pt x="1166233" y="677062"/>
                  <a:pt x="1166233" y="647137"/>
                </a:cubicBezTo>
                <a:cubicBezTo>
                  <a:pt x="1166233" y="564842"/>
                  <a:pt x="1233565" y="497509"/>
                  <a:pt x="1315860" y="497509"/>
                </a:cubicBezTo>
                <a:cubicBezTo>
                  <a:pt x="1398155" y="497509"/>
                  <a:pt x="1465487" y="564842"/>
                  <a:pt x="1465487" y="647137"/>
                </a:cubicBezTo>
                <a:cubicBezTo>
                  <a:pt x="1465487" y="725691"/>
                  <a:pt x="1405636" y="789282"/>
                  <a:pt x="1330823" y="796763"/>
                </a:cubicBezTo>
                <a:cubicBezTo>
                  <a:pt x="1308379" y="819207"/>
                  <a:pt x="1289675" y="841651"/>
                  <a:pt x="1270972" y="856614"/>
                </a:cubicBezTo>
                <a:cubicBezTo>
                  <a:pt x="1001643" y="1110980"/>
                  <a:pt x="664983" y="1271829"/>
                  <a:pt x="399395" y="1271829"/>
                </a:cubicBezTo>
                <a:cubicBezTo>
                  <a:pt x="380692" y="1271829"/>
                  <a:pt x="361988" y="1271829"/>
                  <a:pt x="343285" y="1268088"/>
                </a:cubicBezTo>
                <a:lnTo>
                  <a:pt x="361988" y="1357864"/>
                </a:lnTo>
                <a:lnTo>
                  <a:pt x="361988" y="1357864"/>
                </a:lnTo>
                <a:cubicBezTo>
                  <a:pt x="376951" y="1477566"/>
                  <a:pt x="605132" y="1571083"/>
                  <a:pt x="885683" y="1571083"/>
                </a:cubicBezTo>
                <a:cubicBezTo>
                  <a:pt x="1166233" y="1571083"/>
                  <a:pt x="1394414" y="1477566"/>
                  <a:pt x="1409377" y="1357864"/>
                </a:cubicBezTo>
                <a:lnTo>
                  <a:pt x="1409377" y="1357864"/>
                </a:lnTo>
                <a:lnTo>
                  <a:pt x="1626336" y="336661"/>
                </a:lnTo>
                <a:cubicBezTo>
                  <a:pt x="1626336" y="336661"/>
                  <a:pt x="1626336" y="336661"/>
                  <a:pt x="1626336" y="336661"/>
                </a:cubicBezTo>
                <a:close/>
                <a:moveTo>
                  <a:pt x="152511" y="1032426"/>
                </a:moveTo>
                <a:cubicBezTo>
                  <a:pt x="40290" y="912724"/>
                  <a:pt x="51513" y="695765"/>
                  <a:pt x="167473" y="467584"/>
                </a:cubicBezTo>
                <a:lnTo>
                  <a:pt x="305878" y="1114721"/>
                </a:lnTo>
                <a:cubicBezTo>
                  <a:pt x="246028" y="1099758"/>
                  <a:pt x="193658" y="1073573"/>
                  <a:pt x="152511" y="1032426"/>
                </a:cubicBezTo>
                <a:close/>
                <a:moveTo>
                  <a:pt x="885683" y="448881"/>
                </a:moveTo>
                <a:cubicBezTo>
                  <a:pt x="492912" y="448881"/>
                  <a:pt x="287175" y="336661"/>
                  <a:pt x="287175" y="299254"/>
                </a:cubicBezTo>
                <a:cubicBezTo>
                  <a:pt x="287175" y="261847"/>
                  <a:pt x="492912" y="149627"/>
                  <a:pt x="885683" y="149627"/>
                </a:cubicBezTo>
                <a:cubicBezTo>
                  <a:pt x="1278453" y="149627"/>
                  <a:pt x="1484190" y="261847"/>
                  <a:pt x="1484190" y="299254"/>
                </a:cubicBezTo>
                <a:cubicBezTo>
                  <a:pt x="1484190" y="336661"/>
                  <a:pt x="1278453" y="448881"/>
                  <a:pt x="885683" y="448881"/>
                </a:cubicBezTo>
                <a:close/>
              </a:path>
            </a:pathLst>
          </a:custGeom>
          <a:solidFill>
            <a:schemeClr val="accent2"/>
          </a:solidFill>
          <a:ln w="37405" cap="flat">
            <a:noFill/>
            <a:prstDash val="solid"/>
            <a:miter/>
          </a:ln>
        </p:spPr>
        <p:txBody>
          <a:bodyPr rtlCol="0" anchor="ctr"/>
          <a:lstStyle/>
          <a:p>
            <a:endParaRPr lang="en-US">
              <a:solidFill>
                <a:schemeClr val="accent3"/>
              </a:solidFill>
            </a:endParaRPr>
          </a:p>
        </p:txBody>
      </p:sp>
      <p:sp>
        <p:nvSpPr>
          <p:cNvPr id="20" name="Freeform 19">
            <a:extLst>
              <a:ext uri="{FF2B5EF4-FFF2-40B4-BE49-F238E27FC236}">
                <a16:creationId xmlns:a16="http://schemas.microsoft.com/office/drawing/2014/main" id="{6DDA1B48-4DA5-894F-B55D-AF83992C62D8}"/>
              </a:ext>
            </a:extLst>
          </p:cNvPr>
          <p:cNvSpPr/>
          <p:nvPr/>
        </p:nvSpPr>
        <p:spPr>
          <a:xfrm>
            <a:off x="1536546" y="2300048"/>
            <a:ext cx="2103187" cy="2027070"/>
          </a:xfrm>
          <a:custGeom>
            <a:avLst/>
            <a:gdLst>
              <a:gd name="connsiteX0" fmla="*/ 1626336 w 1630076"/>
              <a:gd name="connsiteY0" fmla="*/ 336661 h 1571082"/>
              <a:gd name="connsiteX1" fmla="*/ 1630077 w 1630076"/>
              <a:gd name="connsiteY1" fmla="*/ 299254 h 1571082"/>
              <a:gd name="connsiteX2" fmla="*/ 881942 w 1630076"/>
              <a:gd name="connsiteY2" fmla="*/ 0 h 1571082"/>
              <a:gd name="connsiteX3" fmla="*/ 133807 w 1630076"/>
              <a:gd name="connsiteY3" fmla="*/ 299254 h 1571082"/>
              <a:gd name="connsiteX4" fmla="*/ 137548 w 1630076"/>
              <a:gd name="connsiteY4" fmla="*/ 340401 h 1571082"/>
              <a:gd name="connsiteX5" fmla="*/ 163733 w 1630076"/>
              <a:gd name="connsiteY5" fmla="*/ 460103 h 1571082"/>
              <a:gd name="connsiteX6" fmla="*/ 141289 w 1630076"/>
              <a:gd name="connsiteY6" fmla="*/ 355364 h 1571082"/>
              <a:gd name="connsiteX7" fmla="*/ 100141 w 1630076"/>
              <a:gd name="connsiteY7" fmla="*/ 1084795 h 1571082"/>
              <a:gd name="connsiteX8" fmla="*/ 324582 w 1630076"/>
              <a:gd name="connsiteY8" fmla="*/ 1193275 h 1571082"/>
              <a:gd name="connsiteX9" fmla="*/ 395654 w 1630076"/>
              <a:gd name="connsiteY9" fmla="*/ 1197015 h 1571082"/>
              <a:gd name="connsiteX10" fmla="*/ 395654 w 1630076"/>
              <a:gd name="connsiteY10" fmla="*/ 1197015 h 1571082"/>
              <a:gd name="connsiteX11" fmla="*/ 1222343 w 1630076"/>
              <a:gd name="connsiteY11" fmla="*/ 796763 h 1571082"/>
              <a:gd name="connsiteX12" fmla="*/ 1244787 w 1630076"/>
              <a:gd name="connsiteY12" fmla="*/ 774319 h 1571082"/>
              <a:gd name="connsiteX13" fmla="*/ 1244787 w 1630076"/>
              <a:gd name="connsiteY13" fmla="*/ 774319 h 1571082"/>
              <a:gd name="connsiteX14" fmla="*/ 1244787 w 1630076"/>
              <a:gd name="connsiteY14" fmla="*/ 774319 h 1571082"/>
              <a:gd name="connsiteX15" fmla="*/ 1300897 w 1630076"/>
              <a:gd name="connsiteY15" fmla="*/ 718209 h 1571082"/>
              <a:gd name="connsiteX16" fmla="*/ 1315860 w 1630076"/>
              <a:gd name="connsiteY16" fmla="*/ 721950 h 1571082"/>
              <a:gd name="connsiteX17" fmla="*/ 1390673 w 1630076"/>
              <a:gd name="connsiteY17" fmla="*/ 647137 h 1571082"/>
              <a:gd name="connsiteX18" fmla="*/ 1315860 w 1630076"/>
              <a:gd name="connsiteY18" fmla="*/ 572323 h 1571082"/>
              <a:gd name="connsiteX19" fmla="*/ 1241047 w 1630076"/>
              <a:gd name="connsiteY19" fmla="*/ 647137 h 1571082"/>
              <a:gd name="connsiteX20" fmla="*/ 1244787 w 1630076"/>
              <a:gd name="connsiteY20" fmla="*/ 669581 h 1571082"/>
              <a:gd name="connsiteX21" fmla="*/ 1188677 w 1630076"/>
              <a:gd name="connsiteY21" fmla="*/ 725691 h 1571082"/>
              <a:gd name="connsiteX22" fmla="*/ 1166233 w 1630076"/>
              <a:gd name="connsiteY22" fmla="*/ 647137 h 1571082"/>
              <a:gd name="connsiteX23" fmla="*/ 1315860 w 1630076"/>
              <a:gd name="connsiteY23" fmla="*/ 497509 h 1571082"/>
              <a:gd name="connsiteX24" fmla="*/ 1465487 w 1630076"/>
              <a:gd name="connsiteY24" fmla="*/ 647137 h 1571082"/>
              <a:gd name="connsiteX25" fmla="*/ 1330823 w 1630076"/>
              <a:gd name="connsiteY25" fmla="*/ 796763 h 1571082"/>
              <a:gd name="connsiteX26" fmla="*/ 1270972 w 1630076"/>
              <a:gd name="connsiteY26" fmla="*/ 856614 h 1571082"/>
              <a:gd name="connsiteX27" fmla="*/ 399395 w 1630076"/>
              <a:gd name="connsiteY27" fmla="*/ 1271829 h 1571082"/>
              <a:gd name="connsiteX28" fmla="*/ 343285 w 1630076"/>
              <a:gd name="connsiteY28" fmla="*/ 1268088 h 1571082"/>
              <a:gd name="connsiteX29" fmla="*/ 361988 w 1630076"/>
              <a:gd name="connsiteY29" fmla="*/ 1357864 h 1571082"/>
              <a:gd name="connsiteX30" fmla="*/ 361988 w 1630076"/>
              <a:gd name="connsiteY30" fmla="*/ 1357864 h 1571082"/>
              <a:gd name="connsiteX31" fmla="*/ 885683 w 1630076"/>
              <a:gd name="connsiteY31" fmla="*/ 1571083 h 1571082"/>
              <a:gd name="connsiteX32" fmla="*/ 1409377 w 1630076"/>
              <a:gd name="connsiteY32" fmla="*/ 1357864 h 1571082"/>
              <a:gd name="connsiteX33" fmla="*/ 1409377 w 1630076"/>
              <a:gd name="connsiteY33" fmla="*/ 1357864 h 1571082"/>
              <a:gd name="connsiteX34" fmla="*/ 1626336 w 1630076"/>
              <a:gd name="connsiteY34" fmla="*/ 336661 h 1571082"/>
              <a:gd name="connsiteX35" fmla="*/ 1626336 w 1630076"/>
              <a:gd name="connsiteY35" fmla="*/ 336661 h 1571082"/>
              <a:gd name="connsiteX36" fmla="*/ 152511 w 1630076"/>
              <a:gd name="connsiteY36" fmla="*/ 1032426 h 1571082"/>
              <a:gd name="connsiteX37" fmla="*/ 167473 w 1630076"/>
              <a:gd name="connsiteY37" fmla="*/ 467584 h 1571082"/>
              <a:gd name="connsiteX38" fmla="*/ 305878 w 1630076"/>
              <a:gd name="connsiteY38" fmla="*/ 1114721 h 1571082"/>
              <a:gd name="connsiteX39" fmla="*/ 152511 w 1630076"/>
              <a:gd name="connsiteY39" fmla="*/ 1032426 h 1571082"/>
              <a:gd name="connsiteX40" fmla="*/ 885683 w 1630076"/>
              <a:gd name="connsiteY40" fmla="*/ 448881 h 1571082"/>
              <a:gd name="connsiteX41" fmla="*/ 287175 w 1630076"/>
              <a:gd name="connsiteY41" fmla="*/ 299254 h 1571082"/>
              <a:gd name="connsiteX42" fmla="*/ 885683 w 1630076"/>
              <a:gd name="connsiteY42" fmla="*/ 149627 h 1571082"/>
              <a:gd name="connsiteX43" fmla="*/ 1484190 w 1630076"/>
              <a:gd name="connsiteY43" fmla="*/ 299254 h 1571082"/>
              <a:gd name="connsiteX44" fmla="*/ 885683 w 1630076"/>
              <a:gd name="connsiteY44" fmla="*/ 448881 h 1571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630076" h="1571082">
                <a:moveTo>
                  <a:pt x="1626336" y="336661"/>
                </a:moveTo>
                <a:cubicBezTo>
                  <a:pt x="1626336" y="336661"/>
                  <a:pt x="1630077" y="310476"/>
                  <a:pt x="1630077" y="299254"/>
                </a:cubicBezTo>
                <a:cubicBezTo>
                  <a:pt x="1630077" y="93517"/>
                  <a:pt x="1241047" y="0"/>
                  <a:pt x="881942" y="0"/>
                </a:cubicBezTo>
                <a:cubicBezTo>
                  <a:pt x="522837" y="0"/>
                  <a:pt x="133807" y="93517"/>
                  <a:pt x="133807" y="299254"/>
                </a:cubicBezTo>
                <a:cubicBezTo>
                  <a:pt x="133807" y="310476"/>
                  <a:pt x="137548" y="336661"/>
                  <a:pt x="137548" y="340401"/>
                </a:cubicBezTo>
                <a:lnTo>
                  <a:pt x="163733" y="460103"/>
                </a:lnTo>
                <a:lnTo>
                  <a:pt x="141289" y="355364"/>
                </a:lnTo>
                <a:cubicBezTo>
                  <a:pt x="-23301" y="643396"/>
                  <a:pt x="-53226" y="923946"/>
                  <a:pt x="100141" y="1084795"/>
                </a:cubicBezTo>
                <a:cubicBezTo>
                  <a:pt x="156251" y="1144646"/>
                  <a:pt x="234805" y="1178312"/>
                  <a:pt x="324582" y="1193275"/>
                </a:cubicBezTo>
                <a:cubicBezTo>
                  <a:pt x="347026" y="1197015"/>
                  <a:pt x="373210" y="1197015"/>
                  <a:pt x="395654" y="1197015"/>
                </a:cubicBezTo>
                <a:lnTo>
                  <a:pt x="395654" y="1197015"/>
                </a:lnTo>
                <a:cubicBezTo>
                  <a:pt x="642539" y="1197015"/>
                  <a:pt x="960496" y="1043648"/>
                  <a:pt x="1222343" y="796763"/>
                </a:cubicBezTo>
                <a:cubicBezTo>
                  <a:pt x="1229825" y="789282"/>
                  <a:pt x="1237306" y="781801"/>
                  <a:pt x="1244787" y="774319"/>
                </a:cubicBezTo>
                <a:cubicBezTo>
                  <a:pt x="1244787" y="774319"/>
                  <a:pt x="1244787" y="774319"/>
                  <a:pt x="1244787" y="774319"/>
                </a:cubicBezTo>
                <a:lnTo>
                  <a:pt x="1244787" y="774319"/>
                </a:lnTo>
                <a:cubicBezTo>
                  <a:pt x="1263491" y="755616"/>
                  <a:pt x="1282194" y="736912"/>
                  <a:pt x="1300897" y="718209"/>
                </a:cubicBezTo>
                <a:cubicBezTo>
                  <a:pt x="1304638" y="718209"/>
                  <a:pt x="1312119" y="721950"/>
                  <a:pt x="1315860" y="721950"/>
                </a:cubicBezTo>
                <a:cubicBezTo>
                  <a:pt x="1357007" y="721950"/>
                  <a:pt x="1390673" y="688284"/>
                  <a:pt x="1390673" y="647137"/>
                </a:cubicBezTo>
                <a:cubicBezTo>
                  <a:pt x="1390673" y="605989"/>
                  <a:pt x="1357007" y="572323"/>
                  <a:pt x="1315860" y="572323"/>
                </a:cubicBezTo>
                <a:cubicBezTo>
                  <a:pt x="1274713" y="572323"/>
                  <a:pt x="1241047" y="605989"/>
                  <a:pt x="1241047" y="647137"/>
                </a:cubicBezTo>
                <a:cubicBezTo>
                  <a:pt x="1241047" y="654618"/>
                  <a:pt x="1241047" y="662099"/>
                  <a:pt x="1244787" y="669581"/>
                </a:cubicBezTo>
                <a:cubicBezTo>
                  <a:pt x="1226084" y="688284"/>
                  <a:pt x="1207381" y="706987"/>
                  <a:pt x="1188677" y="725691"/>
                </a:cubicBezTo>
                <a:cubicBezTo>
                  <a:pt x="1173714" y="703247"/>
                  <a:pt x="1166233" y="677062"/>
                  <a:pt x="1166233" y="647137"/>
                </a:cubicBezTo>
                <a:cubicBezTo>
                  <a:pt x="1166233" y="564842"/>
                  <a:pt x="1233565" y="497509"/>
                  <a:pt x="1315860" y="497509"/>
                </a:cubicBezTo>
                <a:cubicBezTo>
                  <a:pt x="1398155" y="497509"/>
                  <a:pt x="1465487" y="564842"/>
                  <a:pt x="1465487" y="647137"/>
                </a:cubicBezTo>
                <a:cubicBezTo>
                  <a:pt x="1465487" y="725691"/>
                  <a:pt x="1405636" y="789282"/>
                  <a:pt x="1330823" y="796763"/>
                </a:cubicBezTo>
                <a:cubicBezTo>
                  <a:pt x="1308379" y="819207"/>
                  <a:pt x="1289675" y="841651"/>
                  <a:pt x="1270972" y="856614"/>
                </a:cubicBezTo>
                <a:cubicBezTo>
                  <a:pt x="1001643" y="1110980"/>
                  <a:pt x="664983" y="1271829"/>
                  <a:pt x="399395" y="1271829"/>
                </a:cubicBezTo>
                <a:cubicBezTo>
                  <a:pt x="380692" y="1271829"/>
                  <a:pt x="361988" y="1271829"/>
                  <a:pt x="343285" y="1268088"/>
                </a:cubicBezTo>
                <a:lnTo>
                  <a:pt x="361988" y="1357864"/>
                </a:lnTo>
                <a:lnTo>
                  <a:pt x="361988" y="1357864"/>
                </a:lnTo>
                <a:cubicBezTo>
                  <a:pt x="376951" y="1477566"/>
                  <a:pt x="605132" y="1571083"/>
                  <a:pt x="885683" y="1571083"/>
                </a:cubicBezTo>
                <a:cubicBezTo>
                  <a:pt x="1166233" y="1571083"/>
                  <a:pt x="1394414" y="1477566"/>
                  <a:pt x="1409377" y="1357864"/>
                </a:cubicBezTo>
                <a:lnTo>
                  <a:pt x="1409377" y="1357864"/>
                </a:lnTo>
                <a:lnTo>
                  <a:pt x="1626336" y="336661"/>
                </a:lnTo>
                <a:cubicBezTo>
                  <a:pt x="1626336" y="336661"/>
                  <a:pt x="1626336" y="336661"/>
                  <a:pt x="1626336" y="336661"/>
                </a:cubicBezTo>
                <a:close/>
                <a:moveTo>
                  <a:pt x="152511" y="1032426"/>
                </a:moveTo>
                <a:cubicBezTo>
                  <a:pt x="40290" y="912724"/>
                  <a:pt x="51513" y="695765"/>
                  <a:pt x="167473" y="467584"/>
                </a:cubicBezTo>
                <a:lnTo>
                  <a:pt x="305878" y="1114721"/>
                </a:lnTo>
                <a:cubicBezTo>
                  <a:pt x="246028" y="1099758"/>
                  <a:pt x="193658" y="1073573"/>
                  <a:pt x="152511" y="1032426"/>
                </a:cubicBezTo>
                <a:close/>
                <a:moveTo>
                  <a:pt x="885683" y="448881"/>
                </a:moveTo>
                <a:cubicBezTo>
                  <a:pt x="492912" y="448881"/>
                  <a:pt x="287175" y="336661"/>
                  <a:pt x="287175" y="299254"/>
                </a:cubicBezTo>
                <a:cubicBezTo>
                  <a:pt x="287175" y="261847"/>
                  <a:pt x="492912" y="149627"/>
                  <a:pt x="885683" y="149627"/>
                </a:cubicBezTo>
                <a:cubicBezTo>
                  <a:pt x="1278453" y="149627"/>
                  <a:pt x="1484190" y="261847"/>
                  <a:pt x="1484190" y="299254"/>
                </a:cubicBezTo>
                <a:cubicBezTo>
                  <a:pt x="1484190" y="336661"/>
                  <a:pt x="1278453" y="448881"/>
                  <a:pt x="885683" y="448881"/>
                </a:cubicBezTo>
                <a:close/>
              </a:path>
            </a:pathLst>
          </a:custGeom>
          <a:solidFill>
            <a:schemeClr val="accent2"/>
          </a:solidFill>
          <a:ln w="37405" cap="flat">
            <a:noFill/>
            <a:prstDash val="solid"/>
            <a:miter/>
          </a:ln>
        </p:spPr>
        <p:txBody>
          <a:bodyPr rtlCol="0" anchor="ctr"/>
          <a:lstStyle/>
          <a:p>
            <a:endParaRPr lang="en-US">
              <a:solidFill>
                <a:schemeClr val="accent3"/>
              </a:solidFill>
            </a:endParaRPr>
          </a:p>
        </p:txBody>
      </p:sp>
      <p:sp>
        <p:nvSpPr>
          <p:cNvPr id="21" name="Freeform 20">
            <a:extLst>
              <a:ext uri="{FF2B5EF4-FFF2-40B4-BE49-F238E27FC236}">
                <a16:creationId xmlns:a16="http://schemas.microsoft.com/office/drawing/2014/main" id="{9FF25D47-E2F7-C24C-94F0-383E7F10AEC5}"/>
              </a:ext>
            </a:extLst>
          </p:cNvPr>
          <p:cNvSpPr/>
          <p:nvPr/>
        </p:nvSpPr>
        <p:spPr>
          <a:xfrm>
            <a:off x="5044406" y="2300048"/>
            <a:ext cx="2103187" cy="2027070"/>
          </a:xfrm>
          <a:custGeom>
            <a:avLst/>
            <a:gdLst>
              <a:gd name="connsiteX0" fmla="*/ 1626336 w 1630076"/>
              <a:gd name="connsiteY0" fmla="*/ 336661 h 1571082"/>
              <a:gd name="connsiteX1" fmla="*/ 1630077 w 1630076"/>
              <a:gd name="connsiteY1" fmla="*/ 299254 h 1571082"/>
              <a:gd name="connsiteX2" fmla="*/ 881942 w 1630076"/>
              <a:gd name="connsiteY2" fmla="*/ 0 h 1571082"/>
              <a:gd name="connsiteX3" fmla="*/ 133807 w 1630076"/>
              <a:gd name="connsiteY3" fmla="*/ 299254 h 1571082"/>
              <a:gd name="connsiteX4" fmla="*/ 137548 w 1630076"/>
              <a:gd name="connsiteY4" fmla="*/ 340401 h 1571082"/>
              <a:gd name="connsiteX5" fmla="*/ 163733 w 1630076"/>
              <a:gd name="connsiteY5" fmla="*/ 460103 h 1571082"/>
              <a:gd name="connsiteX6" fmla="*/ 141289 w 1630076"/>
              <a:gd name="connsiteY6" fmla="*/ 355364 h 1571082"/>
              <a:gd name="connsiteX7" fmla="*/ 100141 w 1630076"/>
              <a:gd name="connsiteY7" fmla="*/ 1084795 h 1571082"/>
              <a:gd name="connsiteX8" fmla="*/ 324582 w 1630076"/>
              <a:gd name="connsiteY8" fmla="*/ 1193275 h 1571082"/>
              <a:gd name="connsiteX9" fmla="*/ 395654 w 1630076"/>
              <a:gd name="connsiteY9" fmla="*/ 1197015 h 1571082"/>
              <a:gd name="connsiteX10" fmla="*/ 395654 w 1630076"/>
              <a:gd name="connsiteY10" fmla="*/ 1197015 h 1571082"/>
              <a:gd name="connsiteX11" fmla="*/ 1222343 w 1630076"/>
              <a:gd name="connsiteY11" fmla="*/ 796763 h 1571082"/>
              <a:gd name="connsiteX12" fmla="*/ 1244787 w 1630076"/>
              <a:gd name="connsiteY12" fmla="*/ 774319 h 1571082"/>
              <a:gd name="connsiteX13" fmla="*/ 1244787 w 1630076"/>
              <a:gd name="connsiteY13" fmla="*/ 774319 h 1571082"/>
              <a:gd name="connsiteX14" fmla="*/ 1244787 w 1630076"/>
              <a:gd name="connsiteY14" fmla="*/ 774319 h 1571082"/>
              <a:gd name="connsiteX15" fmla="*/ 1300897 w 1630076"/>
              <a:gd name="connsiteY15" fmla="*/ 718209 h 1571082"/>
              <a:gd name="connsiteX16" fmla="*/ 1315860 w 1630076"/>
              <a:gd name="connsiteY16" fmla="*/ 721950 h 1571082"/>
              <a:gd name="connsiteX17" fmla="*/ 1390673 w 1630076"/>
              <a:gd name="connsiteY17" fmla="*/ 647137 h 1571082"/>
              <a:gd name="connsiteX18" fmla="*/ 1315860 w 1630076"/>
              <a:gd name="connsiteY18" fmla="*/ 572323 h 1571082"/>
              <a:gd name="connsiteX19" fmla="*/ 1241047 w 1630076"/>
              <a:gd name="connsiteY19" fmla="*/ 647137 h 1571082"/>
              <a:gd name="connsiteX20" fmla="*/ 1244787 w 1630076"/>
              <a:gd name="connsiteY20" fmla="*/ 669581 h 1571082"/>
              <a:gd name="connsiteX21" fmla="*/ 1188677 w 1630076"/>
              <a:gd name="connsiteY21" fmla="*/ 725691 h 1571082"/>
              <a:gd name="connsiteX22" fmla="*/ 1166233 w 1630076"/>
              <a:gd name="connsiteY22" fmla="*/ 647137 h 1571082"/>
              <a:gd name="connsiteX23" fmla="*/ 1315860 w 1630076"/>
              <a:gd name="connsiteY23" fmla="*/ 497509 h 1571082"/>
              <a:gd name="connsiteX24" fmla="*/ 1465487 w 1630076"/>
              <a:gd name="connsiteY24" fmla="*/ 647137 h 1571082"/>
              <a:gd name="connsiteX25" fmla="*/ 1330823 w 1630076"/>
              <a:gd name="connsiteY25" fmla="*/ 796763 h 1571082"/>
              <a:gd name="connsiteX26" fmla="*/ 1270972 w 1630076"/>
              <a:gd name="connsiteY26" fmla="*/ 856614 h 1571082"/>
              <a:gd name="connsiteX27" fmla="*/ 399395 w 1630076"/>
              <a:gd name="connsiteY27" fmla="*/ 1271829 h 1571082"/>
              <a:gd name="connsiteX28" fmla="*/ 343285 w 1630076"/>
              <a:gd name="connsiteY28" fmla="*/ 1268088 h 1571082"/>
              <a:gd name="connsiteX29" fmla="*/ 361988 w 1630076"/>
              <a:gd name="connsiteY29" fmla="*/ 1357864 h 1571082"/>
              <a:gd name="connsiteX30" fmla="*/ 361988 w 1630076"/>
              <a:gd name="connsiteY30" fmla="*/ 1357864 h 1571082"/>
              <a:gd name="connsiteX31" fmla="*/ 885683 w 1630076"/>
              <a:gd name="connsiteY31" fmla="*/ 1571083 h 1571082"/>
              <a:gd name="connsiteX32" fmla="*/ 1409377 w 1630076"/>
              <a:gd name="connsiteY32" fmla="*/ 1357864 h 1571082"/>
              <a:gd name="connsiteX33" fmla="*/ 1409377 w 1630076"/>
              <a:gd name="connsiteY33" fmla="*/ 1357864 h 1571082"/>
              <a:gd name="connsiteX34" fmla="*/ 1626336 w 1630076"/>
              <a:gd name="connsiteY34" fmla="*/ 336661 h 1571082"/>
              <a:gd name="connsiteX35" fmla="*/ 1626336 w 1630076"/>
              <a:gd name="connsiteY35" fmla="*/ 336661 h 1571082"/>
              <a:gd name="connsiteX36" fmla="*/ 152511 w 1630076"/>
              <a:gd name="connsiteY36" fmla="*/ 1032426 h 1571082"/>
              <a:gd name="connsiteX37" fmla="*/ 167473 w 1630076"/>
              <a:gd name="connsiteY37" fmla="*/ 467584 h 1571082"/>
              <a:gd name="connsiteX38" fmla="*/ 305878 w 1630076"/>
              <a:gd name="connsiteY38" fmla="*/ 1114721 h 1571082"/>
              <a:gd name="connsiteX39" fmla="*/ 152511 w 1630076"/>
              <a:gd name="connsiteY39" fmla="*/ 1032426 h 1571082"/>
              <a:gd name="connsiteX40" fmla="*/ 885683 w 1630076"/>
              <a:gd name="connsiteY40" fmla="*/ 448881 h 1571082"/>
              <a:gd name="connsiteX41" fmla="*/ 287175 w 1630076"/>
              <a:gd name="connsiteY41" fmla="*/ 299254 h 1571082"/>
              <a:gd name="connsiteX42" fmla="*/ 885683 w 1630076"/>
              <a:gd name="connsiteY42" fmla="*/ 149627 h 1571082"/>
              <a:gd name="connsiteX43" fmla="*/ 1484190 w 1630076"/>
              <a:gd name="connsiteY43" fmla="*/ 299254 h 1571082"/>
              <a:gd name="connsiteX44" fmla="*/ 885683 w 1630076"/>
              <a:gd name="connsiteY44" fmla="*/ 448881 h 1571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630076" h="1571082">
                <a:moveTo>
                  <a:pt x="1626336" y="336661"/>
                </a:moveTo>
                <a:cubicBezTo>
                  <a:pt x="1626336" y="336661"/>
                  <a:pt x="1630077" y="310476"/>
                  <a:pt x="1630077" y="299254"/>
                </a:cubicBezTo>
                <a:cubicBezTo>
                  <a:pt x="1630077" y="93517"/>
                  <a:pt x="1241047" y="0"/>
                  <a:pt x="881942" y="0"/>
                </a:cubicBezTo>
                <a:cubicBezTo>
                  <a:pt x="522837" y="0"/>
                  <a:pt x="133807" y="93517"/>
                  <a:pt x="133807" y="299254"/>
                </a:cubicBezTo>
                <a:cubicBezTo>
                  <a:pt x="133807" y="310476"/>
                  <a:pt x="137548" y="336661"/>
                  <a:pt x="137548" y="340401"/>
                </a:cubicBezTo>
                <a:lnTo>
                  <a:pt x="163733" y="460103"/>
                </a:lnTo>
                <a:lnTo>
                  <a:pt x="141289" y="355364"/>
                </a:lnTo>
                <a:cubicBezTo>
                  <a:pt x="-23301" y="643396"/>
                  <a:pt x="-53226" y="923946"/>
                  <a:pt x="100141" y="1084795"/>
                </a:cubicBezTo>
                <a:cubicBezTo>
                  <a:pt x="156251" y="1144646"/>
                  <a:pt x="234805" y="1178312"/>
                  <a:pt x="324582" y="1193275"/>
                </a:cubicBezTo>
                <a:cubicBezTo>
                  <a:pt x="347026" y="1197015"/>
                  <a:pt x="373210" y="1197015"/>
                  <a:pt x="395654" y="1197015"/>
                </a:cubicBezTo>
                <a:lnTo>
                  <a:pt x="395654" y="1197015"/>
                </a:lnTo>
                <a:cubicBezTo>
                  <a:pt x="642539" y="1197015"/>
                  <a:pt x="960496" y="1043648"/>
                  <a:pt x="1222343" y="796763"/>
                </a:cubicBezTo>
                <a:cubicBezTo>
                  <a:pt x="1229825" y="789282"/>
                  <a:pt x="1237306" y="781801"/>
                  <a:pt x="1244787" y="774319"/>
                </a:cubicBezTo>
                <a:cubicBezTo>
                  <a:pt x="1244787" y="774319"/>
                  <a:pt x="1244787" y="774319"/>
                  <a:pt x="1244787" y="774319"/>
                </a:cubicBezTo>
                <a:lnTo>
                  <a:pt x="1244787" y="774319"/>
                </a:lnTo>
                <a:cubicBezTo>
                  <a:pt x="1263491" y="755616"/>
                  <a:pt x="1282194" y="736912"/>
                  <a:pt x="1300897" y="718209"/>
                </a:cubicBezTo>
                <a:cubicBezTo>
                  <a:pt x="1304638" y="718209"/>
                  <a:pt x="1312119" y="721950"/>
                  <a:pt x="1315860" y="721950"/>
                </a:cubicBezTo>
                <a:cubicBezTo>
                  <a:pt x="1357007" y="721950"/>
                  <a:pt x="1390673" y="688284"/>
                  <a:pt x="1390673" y="647137"/>
                </a:cubicBezTo>
                <a:cubicBezTo>
                  <a:pt x="1390673" y="605989"/>
                  <a:pt x="1357007" y="572323"/>
                  <a:pt x="1315860" y="572323"/>
                </a:cubicBezTo>
                <a:cubicBezTo>
                  <a:pt x="1274713" y="572323"/>
                  <a:pt x="1241047" y="605989"/>
                  <a:pt x="1241047" y="647137"/>
                </a:cubicBezTo>
                <a:cubicBezTo>
                  <a:pt x="1241047" y="654618"/>
                  <a:pt x="1241047" y="662099"/>
                  <a:pt x="1244787" y="669581"/>
                </a:cubicBezTo>
                <a:cubicBezTo>
                  <a:pt x="1226084" y="688284"/>
                  <a:pt x="1207381" y="706987"/>
                  <a:pt x="1188677" y="725691"/>
                </a:cubicBezTo>
                <a:cubicBezTo>
                  <a:pt x="1173714" y="703247"/>
                  <a:pt x="1166233" y="677062"/>
                  <a:pt x="1166233" y="647137"/>
                </a:cubicBezTo>
                <a:cubicBezTo>
                  <a:pt x="1166233" y="564842"/>
                  <a:pt x="1233565" y="497509"/>
                  <a:pt x="1315860" y="497509"/>
                </a:cubicBezTo>
                <a:cubicBezTo>
                  <a:pt x="1398155" y="497509"/>
                  <a:pt x="1465487" y="564842"/>
                  <a:pt x="1465487" y="647137"/>
                </a:cubicBezTo>
                <a:cubicBezTo>
                  <a:pt x="1465487" y="725691"/>
                  <a:pt x="1405636" y="789282"/>
                  <a:pt x="1330823" y="796763"/>
                </a:cubicBezTo>
                <a:cubicBezTo>
                  <a:pt x="1308379" y="819207"/>
                  <a:pt x="1289675" y="841651"/>
                  <a:pt x="1270972" y="856614"/>
                </a:cubicBezTo>
                <a:cubicBezTo>
                  <a:pt x="1001643" y="1110980"/>
                  <a:pt x="664983" y="1271829"/>
                  <a:pt x="399395" y="1271829"/>
                </a:cubicBezTo>
                <a:cubicBezTo>
                  <a:pt x="380692" y="1271829"/>
                  <a:pt x="361988" y="1271829"/>
                  <a:pt x="343285" y="1268088"/>
                </a:cubicBezTo>
                <a:lnTo>
                  <a:pt x="361988" y="1357864"/>
                </a:lnTo>
                <a:lnTo>
                  <a:pt x="361988" y="1357864"/>
                </a:lnTo>
                <a:cubicBezTo>
                  <a:pt x="376951" y="1477566"/>
                  <a:pt x="605132" y="1571083"/>
                  <a:pt x="885683" y="1571083"/>
                </a:cubicBezTo>
                <a:cubicBezTo>
                  <a:pt x="1166233" y="1571083"/>
                  <a:pt x="1394414" y="1477566"/>
                  <a:pt x="1409377" y="1357864"/>
                </a:cubicBezTo>
                <a:lnTo>
                  <a:pt x="1409377" y="1357864"/>
                </a:lnTo>
                <a:lnTo>
                  <a:pt x="1626336" y="336661"/>
                </a:lnTo>
                <a:cubicBezTo>
                  <a:pt x="1626336" y="336661"/>
                  <a:pt x="1626336" y="336661"/>
                  <a:pt x="1626336" y="336661"/>
                </a:cubicBezTo>
                <a:close/>
                <a:moveTo>
                  <a:pt x="152511" y="1032426"/>
                </a:moveTo>
                <a:cubicBezTo>
                  <a:pt x="40290" y="912724"/>
                  <a:pt x="51513" y="695765"/>
                  <a:pt x="167473" y="467584"/>
                </a:cubicBezTo>
                <a:lnTo>
                  <a:pt x="305878" y="1114721"/>
                </a:lnTo>
                <a:cubicBezTo>
                  <a:pt x="246028" y="1099758"/>
                  <a:pt x="193658" y="1073573"/>
                  <a:pt x="152511" y="1032426"/>
                </a:cubicBezTo>
                <a:close/>
                <a:moveTo>
                  <a:pt x="885683" y="448881"/>
                </a:moveTo>
                <a:cubicBezTo>
                  <a:pt x="492912" y="448881"/>
                  <a:pt x="287175" y="336661"/>
                  <a:pt x="287175" y="299254"/>
                </a:cubicBezTo>
                <a:cubicBezTo>
                  <a:pt x="287175" y="261847"/>
                  <a:pt x="492912" y="149627"/>
                  <a:pt x="885683" y="149627"/>
                </a:cubicBezTo>
                <a:cubicBezTo>
                  <a:pt x="1278453" y="149627"/>
                  <a:pt x="1484190" y="261847"/>
                  <a:pt x="1484190" y="299254"/>
                </a:cubicBezTo>
                <a:cubicBezTo>
                  <a:pt x="1484190" y="336661"/>
                  <a:pt x="1278453" y="448881"/>
                  <a:pt x="885683" y="448881"/>
                </a:cubicBezTo>
                <a:close/>
              </a:path>
            </a:pathLst>
          </a:custGeom>
          <a:solidFill>
            <a:schemeClr val="accent2"/>
          </a:solidFill>
          <a:ln w="37405" cap="flat">
            <a:noFill/>
            <a:prstDash val="solid"/>
            <a:miter/>
          </a:ln>
        </p:spPr>
        <p:txBody>
          <a:bodyPr rtlCol="0" anchor="ctr"/>
          <a:lstStyle/>
          <a:p>
            <a:endParaRPr lang="en-US">
              <a:solidFill>
                <a:schemeClr val="accent3"/>
              </a:solidFill>
            </a:endParaRPr>
          </a:p>
        </p:txBody>
      </p:sp>
    </p:spTree>
    <p:custDataLst>
      <p:tags r:id="rId1"/>
    </p:custDataLst>
    <p:extLst>
      <p:ext uri="{BB962C8B-B14F-4D97-AF65-F5344CB8AC3E}">
        <p14:creationId xmlns:p14="http://schemas.microsoft.com/office/powerpoint/2010/main" val="41154534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D8A8DA-96BD-42DC-8024-8ED77F0DB60F}"/>
              </a:ext>
            </a:extLst>
          </p:cNvPr>
          <p:cNvSpPr>
            <a:spLocks noGrp="1"/>
          </p:cNvSpPr>
          <p:nvPr>
            <p:ph type="title"/>
          </p:nvPr>
        </p:nvSpPr>
        <p:spPr>
          <a:xfrm>
            <a:off x="695281" y="206936"/>
            <a:ext cx="10820400" cy="960438"/>
          </a:xfrm>
        </p:spPr>
        <p:txBody>
          <a:bodyPr/>
          <a:lstStyle/>
          <a:p>
            <a:pPr defTabSz="914377">
              <a:lnSpc>
                <a:spcPct val="150000"/>
              </a:lnSpc>
              <a:spcBef>
                <a:spcPts val="0"/>
              </a:spcBef>
              <a:defRPr/>
            </a:pPr>
            <a:r>
              <a:rPr lang="en-US" dirty="0">
                <a:solidFill>
                  <a:schemeClr val="tx2"/>
                </a:solidFill>
              </a:rPr>
              <a:t>4 stages of transition</a:t>
            </a:r>
            <a:endParaRPr lang="en-US" dirty="0">
              <a:solidFill>
                <a:schemeClr val="tx1"/>
              </a:solidFill>
            </a:endParaRPr>
          </a:p>
        </p:txBody>
      </p:sp>
      <p:sp>
        <p:nvSpPr>
          <p:cNvPr id="4" name="TextBox 3">
            <a:extLst>
              <a:ext uri="{FF2B5EF4-FFF2-40B4-BE49-F238E27FC236}">
                <a16:creationId xmlns:a16="http://schemas.microsoft.com/office/drawing/2014/main" id="{73539F59-F33D-EA4A-8BAC-531EC2FFC2C6}"/>
              </a:ext>
            </a:extLst>
          </p:cNvPr>
          <p:cNvSpPr txBox="1"/>
          <p:nvPr/>
        </p:nvSpPr>
        <p:spPr>
          <a:xfrm>
            <a:off x="695280" y="5398166"/>
            <a:ext cx="10820399" cy="553998"/>
          </a:xfrm>
          <a:prstGeom prst="rect">
            <a:avLst/>
          </a:prstGeom>
          <a:solidFill>
            <a:schemeClr val="accent2">
              <a:lumMod val="40000"/>
              <a:lumOff val="60000"/>
            </a:schemeClr>
          </a:solidFill>
        </p:spPr>
        <p:txBody>
          <a:bodyPr wrap="square" rtlCol="0">
            <a:spAutoFit/>
          </a:bodyPr>
          <a:lstStyle/>
          <a:p>
            <a:pPr algn="ctr"/>
            <a:r>
              <a:rPr lang="en-US" sz="3000" b="1" dirty="0">
                <a:solidFill>
                  <a:schemeClr val="tx2"/>
                </a:solidFill>
              </a:rPr>
              <a:t>Feel financially secure</a:t>
            </a:r>
          </a:p>
        </p:txBody>
      </p:sp>
      <p:sp>
        <p:nvSpPr>
          <p:cNvPr id="23" name="TextBox 22">
            <a:extLst>
              <a:ext uri="{FF2B5EF4-FFF2-40B4-BE49-F238E27FC236}">
                <a16:creationId xmlns:a16="http://schemas.microsoft.com/office/drawing/2014/main" id="{32524055-EA80-D442-BA32-F6F0351553F2}"/>
              </a:ext>
            </a:extLst>
          </p:cNvPr>
          <p:cNvSpPr txBox="1"/>
          <p:nvPr/>
        </p:nvSpPr>
        <p:spPr>
          <a:xfrm>
            <a:off x="6216240" y="1167374"/>
            <a:ext cx="2520000" cy="276999"/>
          </a:xfrm>
          <a:prstGeom prst="rect">
            <a:avLst/>
          </a:prstGeom>
          <a:noFill/>
        </p:spPr>
        <p:txBody>
          <a:bodyPr wrap="square" lIns="0" tIns="0" rIns="0" bIns="0" rtlCol="0">
            <a:spAutoFit/>
          </a:bodyPr>
          <a:lstStyle/>
          <a:p>
            <a:pPr algn="ctr"/>
            <a:r>
              <a:rPr lang="en-US" b="1" dirty="0"/>
              <a:t>Taking care of business</a:t>
            </a:r>
          </a:p>
        </p:txBody>
      </p:sp>
      <p:sp>
        <p:nvSpPr>
          <p:cNvPr id="24" name="TextBox 23">
            <a:extLst>
              <a:ext uri="{FF2B5EF4-FFF2-40B4-BE49-F238E27FC236}">
                <a16:creationId xmlns:a16="http://schemas.microsoft.com/office/drawing/2014/main" id="{2D90BC9A-00B9-9E45-95EF-28E7FE1E285B}"/>
              </a:ext>
            </a:extLst>
          </p:cNvPr>
          <p:cNvSpPr txBox="1"/>
          <p:nvPr/>
        </p:nvSpPr>
        <p:spPr>
          <a:xfrm>
            <a:off x="6216240" y="1543377"/>
            <a:ext cx="2520000" cy="658367"/>
          </a:xfrm>
          <a:prstGeom prst="rect">
            <a:avLst/>
          </a:prstGeom>
          <a:solidFill>
            <a:schemeClr val="accent2"/>
          </a:solidFill>
        </p:spPr>
        <p:txBody>
          <a:bodyPr wrap="square" lIns="0" tIns="72000" rIns="0" bIns="72000" rtlCol="0">
            <a:spAutoFit/>
          </a:bodyPr>
          <a:lstStyle/>
          <a:p>
            <a:pPr algn="ctr">
              <a:lnSpc>
                <a:spcPts val="1960"/>
              </a:lnSpc>
            </a:pPr>
            <a:r>
              <a:rPr lang="en-US" b="1" dirty="0">
                <a:solidFill>
                  <a:schemeClr val="bg1"/>
                </a:solidFill>
              </a:rPr>
              <a:t>Passage</a:t>
            </a:r>
          </a:p>
          <a:p>
            <a:pPr algn="ctr">
              <a:lnSpc>
                <a:spcPts val="1960"/>
              </a:lnSpc>
            </a:pPr>
            <a:r>
              <a:rPr lang="en-US" dirty="0">
                <a:solidFill>
                  <a:schemeClr val="bg1"/>
                </a:solidFill>
              </a:rPr>
              <a:t>journey/choices</a:t>
            </a:r>
          </a:p>
        </p:txBody>
      </p:sp>
      <p:sp>
        <p:nvSpPr>
          <p:cNvPr id="25" name="TextBox 24">
            <a:extLst>
              <a:ext uri="{FF2B5EF4-FFF2-40B4-BE49-F238E27FC236}">
                <a16:creationId xmlns:a16="http://schemas.microsoft.com/office/drawing/2014/main" id="{14E2FBEE-69EF-1F49-8FC4-C895682F97ED}"/>
              </a:ext>
            </a:extLst>
          </p:cNvPr>
          <p:cNvSpPr txBox="1"/>
          <p:nvPr/>
        </p:nvSpPr>
        <p:spPr>
          <a:xfrm>
            <a:off x="6216240" y="2206943"/>
            <a:ext cx="2520000" cy="576293"/>
          </a:xfrm>
          <a:prstGeom prst="rect">
            <a:avLst/>
          </a:prstGeom>
          <a:solidFill>
            <a:schemeClr val="bg2">
              <a:lumMod val="60000"/>
              <a:lumOff val="40000"/>
            </a:schemeClr>
          </a:solidFill>
        </p:spPr>
        <p:txBody>
          <a:bodyPr wrap="square" lIns="0" tIns="72000" rIns="0" bIns="72000" rtlCol="0">
            <a:spAutoFit/>
          </a:bodyPr>
          <a:lstStyle/>
          <a:p>
            <a:pPr algn="ctr"/>
            <a:r>
              <a:rPr lang="en-US" sz="1400" b="1" dirty="0"/>
              <a:t>General planning</a:t>
            </a:r>
          </a:p>
          <a:p>
            <a:pPr algn="ctr"/>
            <a:r>
              <a:rPr lang="en-US" sz="1400" dirty="0"/>
              <a:t>cognitive functions normalized</a:t>
            </a:r>
          </a:p>
        </p:txBody>
      </p:sp>
      <p:sp>
        <p:nvSpPr>
          <p:cNvPr id="26" name="TextBox 25">
            <a:extLst>
              <a:ext uri="{FF2B5EF4-FFF2-40B4-BE49-F238E27FC236}">
                <a16:creationId xmlns:a16="http://schemas.microsoft.com/office/drawing/2014/main" id="{EA19846C-CD38-1740-8E78-F34DF259EFDC}"/>
              </a:ext>
            </a:extLst>
          </p:cNvPr>
          <p:cNvSpPr txBox="1"/>
          <p:nvPr/>
        </p:nvSpPr>
        <p:spPr>
          <a:xfrm>
            <a:off x="6216240" y="2783236"/>
            <a:ext cx="2520000" cy="1622734"/>
          </a:xfrm>
          <a:prstGeom prst="rect">
            <a:avLst/>
          </a:prstGeom>
          <a:solidFill>
            <a:schemeClr val="bg2">
              <a:lumMod val="40000"/>
              <a:lumOff val="60000"/>
            </a:schemeClr>
          </a:solidFill>
        </p:spPr>
        <p:txBody>
          <a:bodyPr wrap="square" lIns="72000" tIns="72000" rIns="72000" bIns="72000" rtlCol="0">
            <a:noAutofit/>
          </a:bodyPr>
          <a:lstStyle/>
          <a:p>
            <a:pPr marL="180000" indent="-180000">
              <a:buFont typeface="Arial" panose="020B0604020202020204" pitchFamily="34" charset="0"/>
              <a:buChar char="•"/>
            </a:pPr>
            <a:r>
              <a:rPr lang="en-US" sz="1200" dirty="0"/>
              <a:t>Other financial steps</a:t>
            </a:r>
          </a:p>
          <a:p>
            <a:pPr marL="180000" indent="-180000">
              <a:buFont typeface="Arial" panose="020B0604020202020204" pitchFamily="34" charset="0"/>
              <a:buChar char="•"/>
            </a:pPr>
            <a:r>
              <a:rPr lang="en-US" sz="1200" dirty="0"/>
              <a:t>Investment planning and estate planning, investments and taxes</a:t>
            </a:r>
          </a:p>
          <a:p>
            <a:pPr marL="180000" indent="-180000">
              <a:buFont typeface="Arial" panose="020B0604020202020204" pitchFamily="34" charset="0"/>
              <a:buChar char="•"/>
            </a:pPr>
            <a:r>
              <a:rPr lang="en-US" sz="1200" dirty="0"/>
              <a:t>Housing decisions and other large purchases</a:t>
            </a:r>
          </a:p>
          <a:p>
            <a:pPr marL="180000" indent="-180000">
              <a:buFont typeface="Arial" panose="020B0604020202020204" pitchFamily="34" charset="0"/>
              <a:buChar char="•"/>
            </a:pPr>
            <a:r>
              <a:rPr lang="en-US" sz="1200" dirty="0"/>
              <a:t>Pre or post-retirement planning</a:t>
            </a:r>
          </a:p>
        </p:txBody>
      </p:sp>
      <p:sp>
        <p:nvSpPr>
          <p:cNvPr id="27" name="TextBox 26">
            <a:extLst>
              <a:ext uri="{FF2B5EF4-FFF2-40B4-BE49-F238E27FC236}">
                <a16:creationId xmlns:a16="http://schemas.microsoft.com/office/drawing/2014/main" id="{ADEE26B7-C0B9-BD40-87DC-4E70B15ED275}"/>
              </a:ext>
            </a:extLst>
          </p:cNvPr>
          <p:cNvSpPr txBox="1"/>
          <p:nvPr/>
        </p:nvSpPr>
        <p:spPr>
          <a:xfrm>
            <a:off x="6216240" y="4405970"/>
            <a:ext cx="2520000" cy="401887"/>
          </a:xfrm>
          <a:prstGeom prst="rect">
            <a:avLst/>
          </a:prstGeom>
          <a:solidFill>
            <a:schemeClr val="accent2"/>
          </a:solidFill>
        </p:spPr>
        <p:txBody>
          <a:bodyPr wrap="square" lIns="0" tIns="72000" rIns="0" bIns="72000" rtlCol="0">
            <a:spAutoFit/>
          </a:bodyPr>
          <a:lstStyle/>
          <a:p>
            <a:pPr algn="ctr">
              <a:lnSpc>
                <a:spcPts val="1960"/>
              </a:lnSpc>
            </a:pPr>
            <a:r>
              <a:rPr lang="en-US" b="1" dirty="0">
                <a:solidFill>
                  <a:schemeClr val="bg1"/>
                </a:solidFill>
              </a:rPr>
              <a:t>Balance</a:t>
            </a:r>
            <a:endParaRPr lang="en-US" dirty="0">
              <a:solidFill>
                <a:schemeClr val="bg1"/>
              </a:solidFill>
            </a:endParaRPr>
          </a:p>
        </p:txBody>
      </p:sp>
      <p:sp>
        <p:nvSpPr>
          <p:cNvPr id="28" name="Down Arrow 27">
            <a:extLst>
              <a:ext uri="{FF2B5EF4-FFF2-40B4-BE49-F238E27FC236}">
                <a16:creationId xmlns:a16="http://schemas.microsoft.com/office/drawing/2014/main" id="{5F438F76-74F8-3B4D-86FF-2FB2F9CD4184}"/>
              </a:ext>
            </a:extLst>
          </p:cNvPr>
          <p:cNvSpPr/>
          <p:nvPr/>
        </p:nvSpPr>
        <p:spPr>
          <a:xfrm>
            <a:off x="7111637" y="4807857"/>
            <a:ext cx="729205" cy="590309"/>
          </a:xfrm>
          <a:prstGeom prst="downArrow">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8432579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D8A8DA-96BD-42DC-8024-8ED77F0DB60F}"/>
              </a:ext>
            </a:extLst>
          </p:cNvPr>
          <p:cNvSpPr>
            <a:spLocks noGrp="1"/>
          </p:cNvSpPr>
          <p:nvPr>
            <p:ph type="title"/>
          </p:nvPr>
        </p:nvSpPr>
        <p:spPr>
          <a:xfrm>
            <a:off x="695281" y="206936"/>
            <a:ext cx="10820400" cy="960438"/>
          </a:xfrm>
        </p:spPr>
        <p:txBody>
          <a:bodyPr/>
          <a:lstStyle/>
          <a:p>
            <a:pPr defTabSz="914377">
              <a:lnSpc>
                <a:spcPct val="150000"/>
              </a:lnSpc>
              <a:spcBef>
                <a:spcPts val="0"/>
              </a:spcBef>
              <a:defRPr/>
            </a:pPr>
            <a:r>
              <a:rPr lang="en-US" dirty="0"/>
              <a:t>Passage (growth) stage</a:t>
            </a:r>
            <a:endParaRPr lang="en-US" dirty="0">
              <a:solidFill>
                <a:schemeClr val="tx1"/>
              </a:solidFill>
            </a:endParaRPr>
          </a:p>
        </p:txBody>
      </p:sp>
      <p:sp>
        <p:nvSpPr>
          <p:cNvPr id="4" name="Rectangle 3">
            <a:extLst>
              <a:ext uri="{FF2B5EF4-FFF2-40B4-BE49-F238E27FC236}">
                <a16:creationId xmlns:a16="http://schemas.microsoft.com/office/drawing/2014/main" id="{4BA79FF0-C145-BB4D-9695-1C4124946790}"/>
              </a:ext>
            </a:extLst>
          </p:cNvPr>
          <p:cNvSpPr/>
          <p:nvPr/>
        </p:nvSpPr>
        <p:spPr>
          <a:xfrm>
            <a:off x="695279" y="1440000"/>
            <a:ext cx="6449233" cy="4497814"/>
          </a:xfrm>
          <a:prstGeom prst="rect">
            <a:avLst/>
          </a:prstGeom>
        </p:spPr>
        <p:txBody>
          <a:bodyPr wrap="square" tIns="0" numCol="1" spcCol="360000">
            <a:noAutofit/>
          </a:bodyPr>
          <a:lstStyle/>
          <a:p>
            <a:pPr>
              <a:spcAft>
                <a:spcPts val="1200"/>
              </a:spcAft>
              <a:buClr>
                <a:schemeClr val="tx2"/>
              </a:buClr>
            </a:pPr>
            <a:r>
              <a:rPr lang="en-US" sz="2400" dirty="0"/>
              <a:t>Now is time for you to ask.</a:t>
            </a:r>
          </a:p>
          <a:p>
            <a:pPr>
              <a:spcAft>
                <a:spcPts val="1200"/>
              </a:spcAft>
              <a:buClr>
                <a:schemeClr val="tx2"/>
              </a:buClr>
            </a:pPr>
            <a:r>
              <a:rPr lang="en-US" sz="2200" b="1" dirty="0">
                <a:solidFill>
                  <a:schemeClr val="tx2"/>
                </a:solidFill>
              </a:rPr>
              <a:t>Ask if they regretted not knowing something </a:t>
            </a:r>
            <a:br>
              <a:rPr lang="en-US" sz="2200" b="1" dirty="0">
                <a:solidFill>
                  <a:schemeClr val="tx2"/>
                </a:solidFill>
              </a:rPr>
            </a:br>
            <a:r>
              <a:rPr lang="en-US" sz="2200" b="1" dirty="0">
                <a:solidFill>
                  <a:schemeClr val="tx2"/>
                </a:solidFill>
              </a:rPr>
              <a:t>about their finances.</a:t>
            </a:r>
          </a:p>
          <a:p>
            <a:pPr marL="285750" indent="-285750">
              <a:spcAft>
                <a:spcPts val="1200"/>
              </a:spcAft>
              <a:buClr>
                <a:schemeClr val="tx2"/>
              </a:buClr>
              <a:buFont typeface="Arial" panose="020B0604020202020204" pitchFamily="34" charset="0"/>
              <a:buChar char="•"/>
            </a:pPr>
            <a:r>
              <a:rPr lang="en-US" dirty="0"/>
              <a:t>Perfect opportunity to educate. </a:t>
            </a:r>
          </a:p>
          <a:p>
            <a:pPr marL="285750" indent="-285750">
              <a:spcAft>
                <a:spcPts val="1200"/>
              </a:spcAft>
              <a:buClr>
                <a:schemeClr val="tx2"/>
              </a:buClr>
              <a:buFont typeface="Arial" panose="020B0604020202020204" pitchFamily="34" charset="0"/>
              <a:buChar char="•"/>
            </a:pPr>
            <a:r>
              <a:rPr lang="en-US" dirty="0"/>
              <a:t>Self-empowerment = they make their own financial decisions.</a:t>
            </a:r>
          </a:p>
          <a:p>
            <a:pPr>
              <a:spcAft>
                <a:spcPts val="1200"/>
              </a:spcAft>
              <a:buClr>
                <a:schemeClr val="tx2"/>
              </a:buClr>
            </a:pPr>
            <a:r>
              <a:rPr lang="en-US" sz="2200" b="1" dirty="0">
                <a:solidFill>
                  <a:schemeClr val="tx2"/>
                </a:solidFill>
              </a:rPr>
              <a:t>Ask if they are they are dating or “seeing someone.” </a:t>
            </a:r>
            <a:br>
              <a:rPr lang="en-US" sz="2200" b="1" dirty="0">
                <a:solidFill>
                  <a:schemeClr val="tx2"/>
                </a:solidFill>
              </a:rPr>
            </a:br>
            <a:r>
              <a:rPr lang="en-US" sz="2200" b="1" dirty="0">
                <a:solidFill>
                  <a:schemeClr val="tx2"/>
                </a:solidFill>
              </a:rPr>
              <a:t>If they say yes, ask.</a:t>
            </a:r>
          </a:p>
          <a:p>
            <a:pPr marL="285750" indent="-285750">
              <a:spcAft>
                <a:spcPts val="1200"/>
              </a:spcAft>
              <a:buClr>
                <a:schemeClr val="tx2"/>
              </a:buClr>
              <a:buFont typeface="Arial" panose="020B0604020202020204" pitchFamily="34" charset="0"/>
              <a:buChar char="•"/>
            </a:pPr>
            <a:r>
              <a:rPr lang="en-US" dirty="0"/>
              <a:t>Have you and your new partner discussed money issues yet?</a:t>
            </a:r>
          </a:p>
          <a:p>
            <a:pPr marL="285750" indent="-285750">
              <a:spcAft>
                <a:spcPts val="1200"/>
              </a:spcAft>
              <a:buClr>
                <a:schemeClr val="tx2"/>
              </a:buClr>
              <a:buFont typeface="Arial" panose="020B0604020202020204" pitchFamily="34" charset="0"/>
              <a:buChar char="•"/>
            </a:pPr>
            <a:r>
              <a:rPr lang="en-US" dirty="0"/>
              <a:t>Are you planning to live together, merge your finances?</a:t>
            </a:r>
          </a:p>
        </p:txBody>
      </p:sp>
      <p:pic>
        <p:nvPicPr>
          <p:cNvPr id="5" name="Picture 4" descr="A picture containing person, window&#10;&#10;Description automatically generated">
            <a:extLst>
              <a:ext uri="{FF2B5EF4-FFF2-40B4-BE49-F238E27FC236}">
                <a16:creationId xmlns:a16="http://schemas.microsoft.com/office/drawing/2014/main" id="{3B638CB1-977E-FAEB-B532-7A995AE691C3}"/>
              </a:ext>
            </a:extLst>
          </p:cNvPr>
          <p:cNvPicPr>
            <a:picLocks noChangeAspect="1"/>
          </p:cNvPicPr>
          <p:nvPr/>
        </p:nvPicPr>
        <p:blipFill rotWithShape="1">
          <a:blip r:embed="rId4"/>
          <a:srcRect l="7996" r="33411"/>
          <a:stretch/>
        </p:blipFill>
        <p:spPr>
          <a:xfrm>
            <a:off x="7701961" y="1440000"/>
            <a:ext cx="3794760" cy="4320000"/>
          </a:xfrm>
          <a:prstGeom prst="rect">
            <a:avLst/>
          </a:prstGeom>
        </p:spPr>
      </p:pic>
    </p:spTree>
    <p:custDataLst>
      <p:tags r:id="rId1"/>
    </p:custDataLst>
    <p:extLst>
      <p:ext uri="{BB962C8B-B14F-4D97-AF65-F5344CB8AC3E}">
        <p14:creationId xmlns:p14="http://schemas.microsoft.com/office/powerpoint/2010/main" val="10786390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D8A8DA-96BD-42DC-8024-8ED77F0DB60F}"/>
              </a:ext>
            </a:extLst>
          </p:cNvPr>
          <p:cNvSpPr>
            <a:spLocks noGrp="1"/>
          </p:cNvSpPr>
          <p:nvPr>
            <p:ph type="title"/>
          </p:nvPr>
        </p:nvSpPr>
        <p:spPr>
          <a:xfrm>
            <a:off x="695281" y="206936"/>
            <a:ext cx="10820400" cy="960438"/>
          </a:xfrm>
        </p:spPr>
        <p:txBody>
          <a:bodyPr/>
          <a:lstStyle/>
          <a:p>
            <a:pPr defTabSz="914377">
              <a:lnSpc>
                <a:spcPct val="150000"/>
              </a:lnSpc>
              <a:spcBef>
                <a:spcPts val="0"/>
              </a:spcBef>
              <a:defRPr/>
            </a:pPr>
            <a:r>
              <a:rPr lang="en-US" dirty="0"/>
              <a:t>Passage (growth) stage</a:t>
            </a:r>
            <a:endParaRPr lang="en-US" dirty="0">
              <a:solidFill>
                <a:schemeClr val="tx1"/>
              </a:solidFill>
            </a:endParaRPr>
          </a:p>
        </p:txBody>
      </p:sp>
      <p:sp>
        <p:nvSpPr>
          <p:cNvPr id="4" name="TextBox 3">
            <a:extLst>
              <a:ext uri="{FF2B5EF4-FFF2-40B4-BE49-F238E27FC236}">
                <a16:creationId xmlns:a16="http://schemas.microsoft.com/office/drawing/2014/main" id="{2562E5A8-CF68-DC45-BCF8-B1100DF21194}"/>
              </a:ext>
            </a:extLst>
          </p:cNvPr>
          <p:cNvSpPr txBox="1"/>
          <p:nvPr/>
        </p:nvSpPr>
        <p:spPr>
          <a:xfrm>
            <a:off x="695280" y="1440001"/>
            <a:ext cx="10820399" cy="597144"/>
          </a:xfrm>
          <a:prstGeom prst="rect">
            <a:avLst/>
          </a:prstGeom>
          <a:noFill/>
        </p:spPr>
        <p:txBody>
          <a:bodyPr wrap="square" tIns="0" numCol="1" rtlCol="0">
            <a:noAutofit/>
          </a:bodyPr>
          <a:lstStyle/>
          <a:p>
            <a:pPr>
              <a:buClr>
                <a:schemeClr val="tx2"/>
              </a:buClr>
            </a:pPr>
            <a:r>
              <a:rPr lang="en-US" sz="2400" b="1" dirty="0">
                <a:solidFill>
                  <a:schemeClr val="tx2"/>
                </a:solidFill>
              </a:rPr>
              <a:t>Prepare pre-commitment documents</a:t>
            </a:r>
          </a:p>
        </p:txBody>
      </p:sp>
      <p:sp>
        <p:nvSpPr>
          <p:cNvPr id="5" name="Rectangle 4">
            <a:extLst>
              <a:ext uri="{FF2B5EF4-FFF2-40B4-BE49-F238E27FC236}">
                <a16:creationId xmlns:a16="http://schemas.microsoft.com/office/drawing/2014/main" id="{9B5F995A-CAF1-3C45-8F90-54C38A757C07}"/>
              </a:ext>
            </a:extLst>
          </p:cNvPr>
          <p:cNvSpPr/>
          <p:nvPr/>
        </p:nvSpPr>
        <p:spPr>
          <a:xfrm>
            <a:off x="695279" y="2037146"/>
            <a:ext cx="10820399" cy="2037144"/>
          </a:xfrm>
          <a:prstGeom prst="rect">
            <a:avLst/>
          </a:prstGeom>
        </p:spPr>
        <p:txBody>
          <a:bodyPr wrap="square" numCol="2">
            <a:noAutofit/>
          </a:bodyPr>
          <a:lstStyle/>
          <a:p>
            <a:pPr marL="457200" indent="-457200">
              <a:lnSpc>
                <a:spcPct val="150000"/>
              </a:lnSpc>
              <a:buClr>
                <a:schemeClr val="tx2"/>
              </a:buClr>
              <a:buFont typeface="Arial" panose="020B0604020202020204" pitchFamily="34" charset="0"/>
              <a:buChar char="•"/>
            </a:pPr>
            <a:r>
              <a:rPr lang="en-US" dirty="0"/>
              <a:t>Personal financial plan</a:t>
            </a:r>
          </a:p>
          <a:p>
            <a:pPr marL="457200" indent="-457200">
              <a:lnSpc>
                <a:spcPct val="150000"/>
              </a:lnSpc>
              <a:buClr>
                <a:schemeClr val="tx2"/>
              </a:buClr>
              <a:buFont typeface="Arial" panose="020B0604020202020204" pitchFamily="34" charset="0"/>
              <a:buChar char="•"/>
            </a:pPr>
            <a:r>
              <a:rPr lang="en-US" dirty="0"/>
              <a:t>Long-term care plan</a:t>
            </a:r>
          </a:p>
          <a:p>
            <a:pPr marL="457200" indent="-457200">
              <a:lnSpc>
                <a:spcPct val="150000"/>
              </a:lnSpc>
              <a:buClr>
                <a:schemeClr val="tx2"/>
              </a:buClr>
              <a:buFont typeface="Arial" panose="020B0604020202020204" pitchFamily="34" charset="0"/>
              <a:buChar char="•"/>
            </a:pPr>
            <a:r>
              <a:rPr lang="en-US" dirty="0"/>
              <a:t>Advanced health care directive</a:t>
            </a:r>
          </a:p>
          <a:p>
            <a:pPr marL="457200" indent="-457200">
              <a:lnSpc>
                <a:spcPct val="150000"/>
              </a:lnSpc>
              <a:buClr>
                <a:schemeClr val="tx2"/>
              </a:buClr>
              <a:buFont typeface="Arial" panose="020B0604020202020204" pitchFamily="34" charset="0"/>
              <a:buChar char="•"/>
            </a:pPr>
            <a:r>
              <a:rPr lang="en-US" dirty="0"/>
              <a:t>Trust</a:t>
            </a:r>
          </a:p>
          <a:p>
            <a:pPr marL="457200" indent="-457200">
              <a:lnSpc>
                <a:spcPct val="150000"/>
              </a:lnSpc>
              <a:buClr>
                <a:schemeClr val="tx2"/>
              </a:buClr>
              <a:buFont typeface="Arial" panose="020B0604020202020204" pitchFamily="34" charset="0"/>
              <a:buChar char="•"/>
            </a:pPr>
            <a:r>
              <a:rPr lang="en-US" dirty="0"/>
              <a:t>Will</a:t>
            </a:r>
          </a:p>
          <a:p>
            <a:pPr marL="457200" indent="-457200">
              <a:lnSpc>
                <a:spcPct val="150000"/>
              </a:lnSpc>
              <a:buClr>
                <a:schemeClr val="tx2"/>
              </a:buClr>
              <a:buFont typeface="Arial" panose="020B0604020202020204" pitchFamily="34" charset="0"/>
              <a:buChar char="•"/>
            </a:pPr>
            <a:r>
              <a:rPr lang="en-US" dirty="0"/>
              <a:t>Deed to property</a:t>
            </a:r>
          </a:p>
          <a:p>
            <a:pPr marL="457200" indent="-457200">
              <a:lnSpc>
                <a:spcPct val="150000"/>
              </a:lnSpc>
              <a:buClr>
                <a:schemeClr val="tx2"/>
              </a:buClr>
              <a:buFont typeface="Arial" panose="020B0604020202020204" pitchFamily="34" charset="0"/>
              <a:buChar char="•"/>
            </a:pPr>
            <a:r>
              <a:rPr lang="en-US" dirty="0"/>
              <a:t>Prenuptial agreement</a:t>
            </a:r>
          </a:p>
          <a:p>
            <a:pPr marL="457200" indent="-457200">
              <a:lnSpc>
                <a:spcPct val="150000"/>
              </a:lnSpc>
              <a:buClr>
                <a:schemeClr val="tx2"/>
              </a:buClr>
              <a:buFont typeface="Arial" panose="020B0604020202020204" pitchFamily="34" charset="0"/>
              <a:buChar char="•"/>
            </a:pPr>
            <a:r>
              <a:rPr lang="en-US" dirty="0"/>
              <a:t>Cohabitation agreement</a:t>
            </a:r>
          </a:p>
        </p:txBody>
      </p:sp>
    </p:spTree>
    <p:custDataLst>
      <p:tags r:id="rId1"/>
    </p:custDataLst>
    <p:extLst>
      <p:ext uri="{BB962C8B-B14F-4D97-AF65-F5344CB8AC3E}">
        <p14:creationId xmlns:p14="http://schemas.microsoft.com/office/powerpoint/2010/main" val="18110851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D8A8DA-96BD-42DC-8024-8ED77F0DB60F}"/>
              </a:ext>
            </a:extLst>
          </p:cNvPr>
          <p:cNvSpPr>
            <a:spLocks noGrp="1"/>
          </p:cNvSpPr>
          <p:nvPr>
            <p:ph type="title"/>
          </p:nvPr>
        </p:nvSpPr>
        <p:spPr>
          <a:xfrm>
            <a:off x="695281" y="206936"/>
            <a:ext cx="10820400" cy="960438"/>
          </a:xfrm>
        </p:spPr>
        <p:txBody>
          <a:bodyPr/>
          <a:lstStyle/>
          <a:p>
            <a:pPr defTabSz="914377">
              <a:lnSpc>
                <a:spcPct val="150000"/>
              </a:lnSpc>
              <a:spcBef>
                <a:spcPts val="0"/>
              </a:spcBef>
              <a:defRPr/>
            </a:pPr>
            <a:r>
              <a:rPr lang="en-US" dirty="0">
                <a:solidFill>
                  <a:schemeClr val="tx2"/>
                </a:solidFill>
              </a:rPr>
              <a:t>Passage (growth) stage</a:t>
            </a:r>
            <a:endParaRPr lang="en-US" dirty="0">
              <a:solidFill>
                <a:schemeClr val="tx1"/>
              </a:solidFill>
            </a:endParaRPr>
          </a:p>
        </p:txBody>
      </p:sp>
      <p:sp>
        <p:nvSpPr>
          <p:cNvPr id="4" name="TextBox 3">
            <a:extLst>
              <a:ext uri="{FF2B5EF4-FFF2-40B4-BE49-F238E27FC236}">
                <a16:creationId xmlns:a16="http://schemas.microsoft.com/office/drawing/2014/main" id="{78686BB1-9AF3-E94A-B030-CD657EFF628B}"/>
              </a:ext>
            </a:extLst>
          </p:cNvPr>
          <p:cNvSpPr txBox="1"/>
          <p:nvPr/>
        </p:nvSpPr>
        <p:spPr>
          <a:xfrm>
            <a:off x="695280" y="1440001"/>
            <a:ext cx="10820399" cy="597144"/>
          </a:xfrm>
          <a:prstGeom prst="rect">
            <a:avLst/>
          </a:prstGeom>
          <a:noFill/>
        </p:spPr>
        <p:txBody>
          <a:bodyPr wrap="square" tIns="0" numCol="1" rtlCol="0">
            <a:noAutofit/>
          </a:bodyPr>
          <a:lstStyle/>
          <a:p>
            <a:pPr>
              <a:buClr>
                <a:schemeClr val="tx2"/>
              </a:buClr>
            </a:pPr>
            <a:r>
              <a:rPr lang="en-US" sz="2400" b="1" dirty="0">
                <a:solidFill>
                  <a:schemeClr val="tx2"/>
                </a:solidFill>
              </a:rPr>
              <a:t>Counsel on money discussions</a:t>
            </a:r>
          </a:p>
        </p:txBody>
      </p:sp>
      <p:sp>
        <p:nvSpPr>
          <p:cNvPr id="5" name="Rectangle 4">
            <a:extLst>
              <a:ext uri="{FF2B5EF4-FFF2-40B4-BE49-F238E27FC236}">
                <a16:creationId xmlns:a16="http://schemas.microsoft.com/office/drawing/2014/main" id="{54520E67-B127-1C47-B8BC-FF3365C90874}"/>
              </a:ext>
            </a:extLst>
          </p:cNvPr>
          <p:cNvSpPr/>
          <p:nvPr/>
        </p:nvSpPr>
        <p:spPr>
          <a:xfrm>
            <a:off x="695279" y="2037145"/>
            <a:ext cx="10820399" cy="2783711"/>
          </a:xfrm>
          <a:prstGeom prst="rect">
            <a:avLst/>
          </a:prstGeom>
        </p:spPr>
        <p:txBody>
          <a:bodyPr wrap="square" numCol="2">
            <a:noAutofit/>
          </a:bodyPr>
          <a:lstStyle/>
          <a:p>
            <a:pPr marL="457200" indent="-457200">
              <a:lnSpc>
                <a:spcPct val="150000"/>
              </a:lnSpc>
              <a:buClr>
                <a:schemeClr val="tx2"/>
              </a:buClr>
              <a:buFont typeface="Arial" panose="020B0604020202020204" pitchFamily="34" charset="0"/>
              <a:buChar char="•"/>
            </a:pPr>
            <a:r>
              <a:rPr lang="en-US" dirty="0"/>
              <a:t>Where to live</a:t>
            </a:r>
          </a:p>
          <a:p>
            <a:pPr marL="457200" indent="-457200">
              <a:lnSpc>
                <a:spcPct val="150000"/>
              </a:lnSpc>
              <a:buClr>
                <a:schemeClr val="tx2"/>
              </a:buClr>
              <a:buFont typeface="Arial" panose="020B0604020202020204" pitchFamily="34" charset="0"/>
              <a:buChar char="•"/>
            </a:pPr>
            <a:r>
              <a:rPr lang="en-US" dirty="0"/>
              <a:t>How to pay for expenses</a:t>
            </a:r>
          </a:p>
          <a:p>
            <a:pPr marL="457200" indent="-457200">
              <a:lnSpc>
                <a:spcPct val="150000"/>
              </a:lnSpc>
              <a:buClr>
                <a:schemeClr val="tx2"/>
              </a:buClr>
              <a:buFont typeface="Arial" panose="020B0604020202020204" pitchFamily="34" charset="0"/>
              <a:buChar char="•"/>
            </a:pPr>
            <a:r>
              <a:rPr lang="en-US" dirty="0"/>
              <a:t>Credit scores</a:t>
            </a:r>
          </a:p>
          <a:p>
            <a:pPr marL="457200" indent="-457200">
              <a:lnSpc>
                <a:spcPct val="150000"/>
              </a:lnSpc>
              <a:buClr>
                <a:schemeClr val="tx2"/>
              </a:buClr>
              <a:buFont typeface="Arial" panose="020B0604020202020204" pitchFamily="34" charset="0"/>
              <a:buChar char="•"/>
            </a:pPr>
            <a:r>
              <a:rPr lang="en-US" dirty="0"/>
              <a:t>Financial net worth</a:t>
            </a:r>
          </a:p>
          <a:p>
            <a:pPr marL="457200" indent="-457200">
              <a:lnSpc>
                <a:spcPct val="150000"/>
              </a:lnSpc>
              <a:buClr>
                <a:schemeClr val="tx2"/>
              </a:buClr>
              <a:buFont typeface="Arial" panose="020B0604020202020204" pitchFamily="34" charset="0"/>
              <a:buChar char="•"/>
            </a:pPr>
            <a:r>
              <a:rPr lang="en-US" dirty="0"/>
              <a:t>Plans for retirement</a:t>
            </a:r>
          </a:p>
          <a:p>
            <a:pPr marL="457200" indent="-457200">
              <a:lnSpc>
                <a:spcPct val="150000"/>
              </a:lnSpc>
              <a:buClr>
                <a:schemeClr val="tx2"/>
              </a:buClr>
              <a:buFont typeface="Arial" panose="020B0604020202020204" pitchFamily="34" charset="0"/>
              <a:buChar char="•"/>
            </a:pPr>
            <a:r>
              <a:rPr lang="en-US" dirty="0"/>
              <a:t>Outstanding debt</a:t>
            </a:r>
          </a:p>
          <a:p>
            <a:pPr marL="457200" indent="-457200">
              <a:lnSpc>
                <a:spcPct val="150000"/>
              </a:lnSpc>
              <a:buClr>
                <a:schemeClr val="tx2"/>
              </a:buClr>
              <a:buFont typeface="Arial" panose="020B0604020202020204" pitchFamily="34" charset="0"/>
              <a:buChar char="•"/>
            </a:pPr>
            <a:r>
              <a:rPr lang="en-US" dirty="0"/>
              <a:t>Financial support to or for another person</a:t>
            </a:r>
          </a:p>
          <a:p>
            <a:pPr marL="457200" indent="-457200">
              <a:lnSpc>
                <a:spcPct val="150000"/>
              </a:lnSpc>
              <a:buClr>
                <a:schemeClr val="tx2"/>
              </a:buClr>
              <a:buFont typeface="Arial" panose="020B0604020202020204" pitchFamily="34" charset="0"/>
              <a:buChar char="•"/>
            </a:pPr>
            <a:r>
              <a:rPr lang="en-US" dirty="0"/>
              <a:t>Money history</a:t>
            </a:r>
          </a:p>
          <a:p>
            <a:pPr marL="457200" indent="-457200">
              <a:lnSpc>
                <a:spcPct val="150000"/>
              </a:lnSpc>
              <a:buClr>
                <a:schemeClr val="tx2"/>
              </a:buClr>
              <a:buFont typeface="Arial" panose="020B0604020202020204" pitchFamily="34" charset="0"/>
              <a:buChar char="•"/>
            </a:pPr>
            <a:r>
              <a:rPr lang="en-US" dirty="0"/>
              <a:t>What is important about money</a:t>
            </a:r>
          </a:p>
          <a:p>
            <a:pPr marL="457200" indent="-457200">
              <a:lnSpc>
                <a:spcPct val="150000"/>
              </a:lnSpc>
              <a:buClr>
                <a:schemeClr val="tx2"/>
              </a:buClr>
              <a:buFont typeface="Arial" panose="020B0604020202020204" pitchFamily="34" charset="0"/>
              <a:buChar char="•"/>
            </a:pPr>
            <a:r>
              <a:rPr lang="en-US" dirty="0"/>
              <a:t>Expected inheritance or other source </a:t>
            </a:r>
            <a:br>
              <a:rPr lang="en-US" dirty="0"/>
            </a:br>
            <a:r>
              <a:rPr lang="en-US" dirty="0"/>
              <a:t>of future money</a:t>
            </a:r>
          </a:p>
        </p:txBody>
      </p:sp>
    </p:spTree>
    <p:custDataLst>
      <p:tags r:id="rId1"/>
    </p:custDataLst>
    <p:extLst>
      <p:ext uri="{BB962C8B-B14F-4D97-AF65-F5344CB8AC3E}">
        <p14:creationId xmlns:p14="http://schemas.microsoft.com/office/powerpoint/2010/main" val="18708853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D8A8DA-96BD-42DC-8024-8ED77F0DB60F}"/>
              </a:ext>
            </a:extLst>
          </p:cNvPr>
          <p:cNvSpPr>
            <a:spLocks noGrp="1"/>
          </p:cNvSpPr>
          <p:nvPr>
            <p:ph type="title"/>
          </p:nvPr>
        </p:nvSpPr>
        <p:spPr/>
        <p:txBody>
          <a:bodyPr/>
          <a:lstStyle/>
          <a:p>
            <a:pPr defTabSz="914377">
              <a:lnSpc>
                <a:spcPct val="100000"/>
              </a:lnSpc>
              <a:spcBef>
                <a:spcPts val="0"/>
              </a:spcBef>
              <a:defRPr/>
            </a:pPr>
            <a:r>
              <a:rPr lang="en-US" dirty="0">
                <a:solidFill>
                  <a:schemeClr val="tx2"/>
                </a:solidFill>
              </a:rPr>
              <a:t>Grow your business by financially empowering widows</a:t>
            </a:r>
            <a:endParaRPr lang="en-US" dirty="0">
              <a:solidFill>
                <a:schemeClr val="tx1"/>
              </a:solidFill>
            </a:endParaRPr>
          </a:p>
        </p:txBody>
      </p:sp>
    </p:spTree>
    <p:custDataLst>
      <p:tags r:id="rId1"/>
    </p:custDataLst>
    <p:extLst>
      <p:ext uri="{BB962C8B-B14F-4D97-AF65-F5344CB8AC3E}">
        <p14:creationId xmlns:p14="http://schemas.microsoft.com/office/powerpoint/2010/main" val="7493410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D8A8DA-96BD-42DC-8024-8ED77F0DB60F}"/>
              </a:ext>
            </a:extLst>
          </p:cNvPr>
          <p:cNvSpPr>
            <a:spLocks noGrp="1"/>
          </p:cNvSpPr>
          <p:nvPr>
            <p:ph type="title"/>
          </p:nvPr>
        </p:nvSpPr>
        <p:spPr>
          <a:xfrm>
            <a:off x="695281" y="206936"/>
            <a:ext cx="10820400" cy="960438"/>
          </a:xfrm>
        </p:spPr>
        <p:txBody>
          <a:bodyPr/>
          <a:lstStyle/>
          <a:p>
            <a:pPr defTabSz="914377">
              <a:lnSpc>
                <a:spcPct val="150000"/>
              </a:lnSpc>
              <a:spcBef>
                <a:spcPts val="0"/>
              </a:spcBef>
              <a:defRPr/>
            </a:pPr>
            <a:r>
              <a:rPr lang="en-US" dirty="0">
                <a:solidFill>
                  <a:schemeClr val="tx2"/>
                </a:solidFill>
              </a:rPr>
              <a:t>4 stages of transition</a:t>
            </a:r>
            <a:endParaRPr lang="en-US" dirty="0">
              <a:solidFill>
                <a:schemeClr val="tx1"/>
              </a:solidFill>
            </a:endParaRPr>
          </a:p>
        </p:txBody>
      </p:sp>
      <p:sp>
        <p:nvSpPr>
          <p:cNvPr id="4" name="TextBox 3">
            <a:extLst>
              <a:ext uri="{FF2B5EF4-FFF2-40B4-BE49-F238E27FC236}">
                <a16:creationId xmlns:a16="http://schemas.microsoft.com/office/drawing/2014/main" id="{73539F59-F33D-EA4A-8BAC-531EC2FFC2C6}"/>
              </a:ext>
            </a:extLst>
          </p:cNvPr>
          <p:cNvSpPr txBox="1"/>
          <p:nvPr/>
        </p:nvSpPr>
        <p:spPr>
          <a:xfrm>
            <a:off x="695280" y="5398166"/>
            <a:ext cx="10820399" cy="553998"/>
          </a:xfrm>
          <a:prstGeom prst="rect">
            <a:avLst/>
          </a:prstGeom>
          <a:solidFill>
            <a:schemeClr val="accent2">
              <a:lumMod val="40000"/>
              <a:lumOff val="60000"/>
            </a:schemeClr>
          </a:solidFill>
        </p:spPr>
        <p:txBody>
          <a:bodyPr wrap="square" rtlCol="0">
            <a:spAutoFit/>
          </a:bodyPr>
          <a:lstStyle/>
          <a:p>
            <a:pPr algn="ctr"/>
            <a:r>
              <a:rPr lang="en-US" sz="3000" b="1" dirty="0">
                <a:solidFill>
                  <a:schemeClr val="tx2"/>
                </a:solidFill>
              </a:rPr>
              <a:t>Feel financially secure</a:t>
            </a:r>
          </a:p>
        </p:txBody>
      </p:sp>
      <p:sp>
        <p:nvSpPr>
          <p:cNvPr id="11" name="TextBox 10">
            <a:extLst>
              <a:ext uri="{FF2B5EF4-FFF2-40B4-BE49-F238E27FC236}">
                <a16:creationId xmlns:a16="http://schemas.microsoft.com/office/drawing/2014/main" id="{FB60287C-9921-944E-A82C-083AD3F50A8F}"/>
              </a:ext>
            </a:extLst>
          </p:cNvPr>
          <p:cNvSpPr txBox="1"/>
          <p:nvPr/>
        </p:nvSpPr>
        <p:spPr>
          <a:xfrm>
            <a:off x="8976722" y="1167374"/>
            <a:ext cx="2520000" cy="276999"/>
          </a:xfrm>
          <a:prstGeom prst="rect">
            <a:avLst/>
          </a:prstGeom>
          <a:noFill/>
        </p:spPr>
        <p:txBody>
          <a:bodyPr wrap="square" lIns="0" tIns="0" rIns="0" bIns="0" rtlCol="0">
            <a:spAutoFit/>
          </a:bodyPr>
          <a:lstStyle/>
          <a:p>
            <a:pPr algn="ctr"/>
            <a:r>
              <a:rPr lang="en-US" b="1" dirty="0"/>
              <a:t>Taking care of more</a:t>
            </a:r>
          </a:p>
        </p:txBody>
      </p:sp>
      <p:sp>
        <p:nvSpPr>
          <p:cNvPr id="12" name="TextBox 11">
            <a:extLst>
              <a:ext uri="{FF2B5EF4-FFF2-40B4-BE49-F238E27FC236}">
                <a16:creationId xmlns:a16="http://schemas.microsoft.com/office/drawing/2014/main" id="{2BBCE837-BDA7-1E4E-9D6B-9527C56F7D29}"/>
              </a:ext>
            </a:extLst>
          </p:cNvPr>
          <p:cNvSpPr txBox="1"/>
          <p:nvPr/>
        </p:nvSpPr>
        <p:spPr>
          <a:xfrm>
            <a:off x="8976721" y="1543377"/>
            <a:ext cx="2520000" cy="658367"/>
          </a:xfrm>
          <a:prstGeom prst="rect">
            <a:avLst/>
          </a:prstGeom>
          <a:solidFill>
            <a:schemeClr val="tx2"/>
          </a:solidFill>
        </p:spPr>
        <p:txBody>
          <a:bodyPr wrap="square" lIns="0" tIns="72000" rIns="0" bIns="72000" rtlCol="0">
            <a:spAutoFit/>
          </a:bodyPr>
          <a:lstStyle/>
          <a:p>
            <a:pPr algn="ctr">
              <a:lnSpc>
                <a:spcPts val="1960"/>
              </a:lnSpc>
            </a:pPr>
            <a:r>
              <a:rPr lang="en-US" b="1" dirty="0">
                <a:solidFill>
                  <a:schemeClr val="bg1"/>
                </a:solidFill>
              </a:rPr>
              <a:t>New normal</a:t>
            </a:r>
          </a:p>
          <a:p>
            <a:pPr algn="ctr">
              <a:lnSpc>
                <a:spcPts val="1960"/>
              </a:lnSpc>
            </a:pPr>
            <a:r>
              <a:rPr lang="en-US" dirty="0">
                <a:solidFill>
                  <a:schemeClr val="bg1"/>
                </a:solidFill>
              </a:rPr>
              <a:t>transformation</a:t>
            </a:r>
          </a:p>
        </p:txBody>
      </p:sp>
      <p:sp>
        <p:nvSpPr>
          <p:cNvPr id="13" name="TextBox 12">
            <a:extLst>
              <a:ext uri="{FF2B5EF4-FFF2-40B4-BE49-F238E27FC236}">
                <a16:creationId xmlns:a16="http://schemas.microsoft.com/office/drawing/2014/main" id="{B5028D9D-72EA-3A47-9225-2623BFFCA7EF}"/>
              </a:ext>
            </a:extLst>
          </p:cNvPr>
          <p:cNvSpPr txBox="1"/>
          <p:nvPr/>
        </p:nvSpPr>
        <p:spPr>
          <a:xfrm>
            <a:off x="8976721" y="2206943"/>
            <a:ext cx="2520000" cy="576293"/>
          </a:xfrm>
          <a:prstGeom prst="rect">
            <a:avLst/>
          </a:prstGeom>
          <a:solidFill>
            <a:schemeClr val="bg2">
              <a:lumMod val="60000"/>
              <a:lumOff val="40000"/>
            </a:schemeClr>
          </a:solidFill>
        </p:spPr>
        <p:txBody>
          <a:bodyPr wrap="square" lIns="0" tIns="72000" rIns="0" bIns="72000" rtlCol="0">
            <a:spAutoFit/>
          </a:bodyPr>
          <a:lstStyle/>
          <a:p>
            <a:pPr algn="ctr"/>
            <a:r>
              <a:rPr lang="en-US" sz="1400" b="1" dirty="0"/>
              <a:t>Advanced planning</a:t>
            </a:r>
          </a:p>
          <a:p>
            <a:pPr algn="ctr"/>
            <a:r>
              <a:rPr lang="en-US" sz="1400" dirty="0"/>
              <a:t>new life evolves</a:t>
            </a:r>
          </a:p>
        </p:txBody>
      </p:sp>
      <p:sp>
        <p:nvSpPr>
          <p:cNvPr id="14" name="TextBox 13">
            <a:extLst>
              <a:ext uri="{FF2B5EF4-FFF2-40B4-BE49-F238E27FC236}">
                <a16:creationId xmlns:a16="http://schemas.microsoft.com/office/drawing/2014/main" id="{885F8853-0566-9F4E-9DD2-9D1D87A065AB}"/>
              </a:ext>
            </a:extLst>
          </p:cNvPr>
          <p:cNvSpPr txBox="1"/>
          <p:nvPr/>
        </p:nvSpPr>
        <p:spPr>
          <a:xfrm>
            <a:off x="8976721" y="2783236"/>
            <a:ext cx="2520000" cy="1622734"/>
          </a:xfrm>
          <a:prstGeom prst="rect">
            <a:avLst/>
          </a:prstGeom>
          <a:solidFill>
            <a:schemeClr val="bg2">
              <a:lumMod val="40000"/>
              <a:lumOff val="60000"/>
            </a:schemeClr>
          </a:solidFill>
        </p:spPr>
        <p:txBody>
          <a:bodyPr wrap="square" lIns="72000" tIns="72000" rIns="72000" bIns="72000" rtlCol="0">
            <a:noAutofit/>
          </a:bodyPr>
          <a:lstStyle/>
          <a:p>
            <a:pPr marL="180000" indent="-180000">
              <a:buFont typeface="Arial" panose="020B0604020202020204" pitchFamily="34" charset="0"/>
              <a:buChar char="•"/>
            </a:pPr>
            <a:r>
              <a:rPr lang="en-US" sz="1200" dirty="0"/>
              <a:t>Repurposing; independence </a:t>
            </a:r>
          </a:p>
          <a:p>
            <a:pPr marL="180000" indent="-180000">
              <a:buFont typeface="Arial" panose="020B0604020202020204" pitchFamily="34" charset="0"/>
              <a:buChar char="•"/>
            </a:pPr>
            <a:r>
              <a:rPr lang="en-US" sz="1200" dirty="0"/>
              <a:t>Advanced estate and charitable planning</a:t>
            </a:r>
          </a:p>
          <a:p>
            <a:pPr marL="180000" indent="-180000">
              <a:buFont typeface="Arial" panose="020B0604020202020204" pitchFamily="34" charset="0"/>
              <a:buChar char="•"/>
            </a:pPr>
            <a:r>
              <a:rPr lang="en-US" sz="1200" dirty="0"/>
              <a:t>Special family issues</a:t>
            </a:r>
          </a:p>
          <a:p>
            <a:pPr marL="180000" indent="-180000">
              <a:buFont typeface="Arial" panose="020B0604020202020204" pitchFamily="34" charset="0"/>
              <a:buChar char="•"/>
            </a:pPr>
            <a:r>
              <a:rPr lang="en-US" sz="1200" dirty="0"/>
              <a:t>Sharing stories, values &amp; aspirations for future generations</a:t>
            </a:r>
          </a:p>
        </p:txBody>
      </p:sp>
      <p:sp>
        <p:nvSpPr>
          <p:cNvPr id="15" name="TextBox 14">
            <a:extLst>
              <a:ext uri="{FF2B5EF4-FFF2-40B4-BE49-F238E27FC236}">
                <a16:creationId xmlns:a16="http://schemas.microsoft.com/office/drawing/2014/main" id="{AEF78F49-64F3-9D49-8569-F55FE4848E75}"/>
              </a:ext>
            </a:extLst>
          </p:cNvPr>
          <p:cNvSpPr txBox="1"/>
          <p:nvPr/>
        </p:nvSpPr>
        <p:spPr>
          <a:xfrm>
            <a:off x="8976721" y="4405970"/>
            <a:ext cx="2520000" cy="401887"/>
          </a:xfrm>
          <a:prstGeom prst="rect">
            <a:avLst/>
          </a:prstGeom>
          <a:solidFill>
            <a:schemeClr val="tx2"/>
          </a:solidFill>
        </p:spPr>
        <p:txBody>
          <a:bodyPr wrap="square" lIns="0" tIns="72000" rIns="0" bIns="72000" rtlCol="0">
            <a:spAutoFit/>
          </a:bodyPr>
          <a:lstStyle/>
          <a:p>
            <a:pPr algn="ctr">
              <a:lnSpc>
                <a:spcPts val="1960"/>
              </a:lnSpc>
            </a:pPr>
            <a:r>
              <a:rPr lang="en-US" b="1" dirty="0">
                <a:solidFill>
                  <a:schemeClr val="bg1"/>
                </a:solidFill>
              </a:rPr>
              <a:t>Fulfillment</a:t>
            </a:r>
            <a:endParaRPr lang="en-US" dirty="0">
              <a:solidFill>
                <a:schemeClr val="bg1"/>
              </a:solidFill>
            </a:endParaRPr>
          </a:p>
        </p:txBody>
      </p:sp>
      <p:sp>
        <p:nvSpPr>
          <p:cNvPr id="16" name="Down Arrow 15">
            <a:extLst>
              <a:ext uri="{FF2B5EF4-FFF2-40B4-BE49-F238E27FC236}">
                <a16:creationId xmlns:a16="http://schemas.microsoft.com/office/drawing/2014/main" id="{E7B6C523-2565-B944-BCFF-2E8B1AA1ACFA}"/>
              </a:ext>
            </a:extLst>
          </p:cNvPr>
          <p:cNvSpPr/>
          <p:nvPr/>
        </p:nvSpPr>
        <p:spPr>
          <a:xfrm>
            <a:off x="9872118" y="4807857"/>
            <a:ext cx="729205" cy="590309"/>
          </a:xfrm>
          <a:prstGeom prst="downArrow">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123973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D8A8DA-96BD-42DC-8024-8ED77F0DB60F}"/>
              </a:ext>
            </a:extLst>
          </p:cNvPr>
          <p:cNvSpPr>
            <a:spLocks noGrp="1"/>
          </p:cNvSpPr>
          <p:nvPr>
            <p:ph type="title"/>
          </p:nvPr>
        </p:nvSpPr>
        <p:spPr>
          <a:xfrm>
            <a:off x="695281" y="206936"/>
            <a:ext cx="10820400" cy="960438"/>
          </a:xfrm>
        </p:spPr>
        <p:txBody>
          <a:bodyPr/>
          <a:lstStyle/>
          <a:p>
            <a:pPr defTabSz="914377">
              <a:lnSpc>
                <a:spcPct val="150000"/>
              </a:lnSpc>
              <a:spcBef>
                <a:spcPts val="0"/>
              </a:spcBef>
              <a:defRPr/>
            </a:pPr>
            <a:r>
              <a:rPr lang="en-US" dirty="0">
                <a:solidFill>
                  <a:schemeClr val="tx2"/>
                </a:solidFill>
              </a:rPr>
              <a:t>New normal stage</a:t>
            </a:r>
            <a:endParaRPr lang="en-US" dirty="0">
              <a:solidFill>
                <a:schemeClr val="tx1"/>
              </a:solidFill>
            </a:endParaRPr>
          </a:p>
        </p:txBody>
      </p:sp>
      <p:sp>
        <p:nvSpPr>
          <p:cNvPr id="4" name="TextBox 3">
            <a:extLst>
              <a:ext uri="{FF2B5EF4-FFF2-40B4-BE49-F238E27FC236}">
                <a16:creationId xmlns:a16="http://schemas.microsoft.com/office/drawing/2014/main" id="{FDB29C39-7F0B-A74E-BF7F-A918822EDC19}"/>
              </a:ext>
            </a:extLst>
          </p:cNvPr>
          <p:cNvSpPr txBox="1"/>
          <p:nvPr/>
        </p:nvSpPr>
        <p:spPr>
          <a:xfrm>
            <a:off x="695280" y="1440000"/>
            <a:ext cx="10820399" cy="769441"/>
          </a:xfrm>
          <a:prstGeom prst="rect">
            <a:avLst/>
          </a:prstGeom>
          <a:noFill/>
        </p:spPr>
        <p:txBody>
          <a:bodyPr wrap="square" rtlCol="0">
            <a:spAutoFit/>
          </a:bodyPr>
          <a:lstStyle/>
          <a:p>
            <a:pPr>
              <a:buClr>
                <a:schemeClr val="tx2"/>
              </a:buClr>
            </a:pPr>
            <a:r>
              <a:rPr lang="en-US" sz="2400" b="1" dirty="0">
                <a:solidFill>
                  <a:schemeClr val="tx2"/>
                </a:solidFill>
              </a:rPr>
              <a:t>Financially empower</a:t>
            </a:r>
          </a:p>
          <a:p>
            <a:pPr>
              <a:buClr>
                <a:schemeClr val="tx2"/>
              </a:buClr>
            </a:pPr>
            <a:r>
              <a:rPr lang="en-US" sz="2000" dirty="0">
                <a:solidFill>
                  <a:schemeClr val="tx2"/>
                </a:solidFill>
              </a:rPr>
              <a:t>(financial literacy, financial attitude and well-being)</a:t>
            </a:r>
          </a:p>
        </p:txBody>
      </p:sp>
      <p:sp>
        <p:nvSpPr>
          <p:cNvPr id="6" name="object 89">
            <a:extLst>
              <a:ext uri="{FF2B5EF4-FFF2-40B4-BE49-F238E27FC236}">
                <a16:creationId xmlns:a16="http://schemas.microsoft.com/office/drawing/2014/main" id="{94AC6A6F-7D6C-0C42-AE11-2DCFB75B6723}"/>
              </a:ext>
            </a:extLst>
          </p:cNvPr>
          <p:cNvSpPr/>
          <p:nvPr/>
        </p:nvSpPr>
        <p:spPr>
          <a:xfrm>
            <a:off x="7720320" y="1440001"/>
            <a:ext cx="3776400" cy="4320000"/>
          </a:xfrm>
          <a:prstGeom prst="rect">
            <a:avLst/>
          </a:prstGeom>
          <a:blipFill>
            <a:blip r:embed="rId4" cstate="print"/>
            <a:stretch>
              <a:fillRect r="-3546"/>
            </a:stretch>
          </a:blipFill>
        </p:spPr>
        <p:txBody>
          <a:bodyPr wrap="square" lIns="0" tIns="0" rIns="0" bIns="0" rtlCol="0"/>
          <a:lstStyle/>
          <a:p>
            <a:endParaRPr sz="375"/>
          </a:p>
        </p:txBody>
      </p:sp>
      <p:sp>
        <p:nvSpPr>
          <p:cNvPr id="8" name="Rectangle 7">
            <a:extLst>
              <a:ext uri="{FF2B5EF4-FFF2-40B4-BE49-F238E27FC236}">
                <a16:creationId xmlns:a16="http://schemas.microsoft.com/office/drawing/2014/main" id="{AFE2B6DE-3B58-2D46-8D3F-3C22AB3F85CC}"/>
              </a:ext>
            </a:extLst>
          </p:cNvPr>
          <p:cNvSpPr/>
          <p:nvPr/>
        </p:nvSpPr>
        <p:spPr>
          <a:xfrm>
            <a:off x="695280" y="2304000"/>
            <a:ext cx="6096000" cy="2957861"/>
          </a:xfrm>
          <a:prstGeom prst="rect">
            <a:avLst/>
          </a:prstGeom>
        </p:spPr>
        <p:txBody>
          <a:bodyPr>
            <a:spAutoFit/>
          </a:bodyPr>
          <a:lstStyle/>
          <a:p>
            <a:pPr marL="457200" indent="-457200">
              <a:lnSpc>
                <a:spcPct val="150000"/>
              </a:lnSpc>
              <a:buClr>
                <a:schemeClr val="tx2"/>
              </a:buClr>
              <a:buFont typeface="Arial" panose="020B0604020202020204" pitchFamily="34" charset="0"/>
              <a:buChar char="•"/>
            </a:pPr>
            <a:r>
              <a:rPr lang="en-US" b="1" dirty="0">
                <a:solidFill>
                  <a:schemeClr val="tx2"/>
                </a:solidFill>
              </a:rPr>
              <a:t>E</a:t>
            </a:r>
            <a:r>
              <a:rPr lang="en-US" dirty="0"/>
              <a:t>ducate on products/strategies</a:t>
            </a:r>
          </a:p>
          <a:p>
            <a:pPr marL="457200" indent="-457200">
              <a:lnSpc>
                <a:spcPct val="150000"/>
              </a:lnSpc>
              <a:buClr>
                <a:schemeClr val="tx2"/>
              </a:buClr>
              <a:buFont typeface="Arial" panose="020B0604020202020204" pitchFamily="34" charset="0"/>
              <a:buChar char="•"/>
            </a:pPr>
            <a:r>
              <a:rPr lang="en-US" b="1" dirty="0">
                <a:solidFill>
                  <a:schemeClr val="tx2"/>
                </a:solidFill>
              </a:rPr>
              <a:t>M</a:t>
            </a:r>
            <a:r>
              <a:rPr lang="en-US" dirty="0"/>
              <a:t>otivate to achieve goals</a:t>
            </a:r>
          </a:p>
          <a:p>
            <a:pPr marL="457200" indent="-457200">
              <a:lnSpc>
                <a:spcPct val="150000"/>
              </a:lnSpc>
              <a:buClr>
                <a:schemeClr val="tx2"/>
              </a:buClr>
              <a:buFont typeface="Arial" panose="020B0604020202020204" pitchFamily="34" charset="0"/>
              <a:buChar char="•"/>
            </a:pPr>
            <a:r>
              <a:rPr lang="en-US" b="1" dirty="0">
                <a:solidFill>
                  <a:schemeClr val="tx2"/>
                </a:solidFill>
              </a:rPr>
              <a:t>P</a:t>
            </a:r>
            <a:r>
              <a:rPr lang="en-US" dirty="0"/>
              <a:t>artner and collaborate</a:t>
            </a:r>
          </a:p>
          <a:p>
            <a:pPr marL="457200" indent="-457200">
              <a:lnSpc>
                <a:spcPct val="150000"/>
              </a:lnSpc>
              <a:buClr>
                <a:schemeClr val="tx2"/>
              </a:buClr>
              <a:buFont typeface="Arial" panose="020B0604020202020204" pitchFamily="34" charset="0"/>
              <a:buChar char="•"/>
            </a:pPr>
            <a:r>
              <a:rPr lang="en-US" b="1" dirty="0">
                <a:solidFill>
                  <a:schemeClr val="tx2"/>
                </a:solidFill>
              </a:rPr>
              <a:t>O</a:t>
            </a:r>
            <a:r>
              <a:rPr lang="en-US" dirty="0"/>
              <a:t>rder and simplify process</a:t>
            </a:r>
          </a:p>
          <a:p>
            <a:pPr marL="457200" indent="-457200">
              <a:lnSpc>
                <a:spcPct val="150000"/>
              </a:lnSpc>
              <a:buClr>
                <a:schemeClr val="tx2"/>
              </a:buClr>
              <a:buFont typeface="Arial" panose="020B0604020202020204" pitchFamily="34" charset="0"/>
              <a:buChar char="•"/>
            </a:pPr>
            <a:r>
              <a:rPr lang="en-US" b="1" dirty="0">
                <a:solidFill>
                  <a:schemeClr val="tx2"/>
                </a:solidFill>
              </a:rPr>
              <a:t>W</a:t>
            </a:r>
            <a:r>
              <a:rPr lang="en-US" dirty="0"/>
              <a:t>atch out for her interests</a:t>
            </a:r>
          </a:p>
          <a:p>
            <a:pPr marL="457200" indent="-457200">
              <a:lnSpc>
                <a:spcPct val="150000"/>
              </a:lnSpc>
              <a:buClr>
                <a:schemeClr val="tx2"/>
              </a:buClr>
              <a:buFont typeface="Arial" panose="020B0604020202020204" pitchFamily="34" charset="0"/>
              <a:buChar char="•"/>
            </a:pPr>
            <a:r>
              <a:rPr lang="en-US" b="1" dirty="0">
                <a:solidFill>
                  <a:schemeClr val="tx2"/>
                </a:solidFill>
              </a:rPr>
              <a:t>E</a:t>
            </a:r>
            <a:r>
              <a:rPr lang="en-US" dirty="0"/>
              <a:t>xcellent customer service</a:t>
            </a:r>
          </a:p>
          <a:p>
            <a:pPr marL="457200" indent="-457200">
              <a:lnSpc>
                <a:spcPct val="150000"/>
              </a:lnSpc>
              <a:buClr>
                <a:schemeClr val="tx2"/>
              </a:buClr>
              <a:buFont typeface="Arial" panose="020B0604020202020204" pitchFamily="34" charset="0"/>
              <a:buChar char="•"/>
            </a:pPr>
            <a:r>
              <a:rPr lang="en-US" b="1" dirty="0">
                <a:solidFill>
                  <a:schemeClr val="tx2"/>
                </a:solidFill>
              </a:rPr>
              <a:t>R</a:t>
            </a:r>
            <a:r>
              <a:rPr lang="en-US" dirty="0"/>
              <a:t>eplace financial jargon</a:t>
            </a:r>
          </a:p>
        </p:txBody>
      </p:sp>
    </p:spTree>
    <p:custDataLst>
      <p:tags r:id="rId1"/>
    </p:custDataLst>
    <p:extLst>
      <p:ext uri="{BB962C8B-B14F-4D97-AF65-F5344CB8AC3E}">
        <p14:creationId xmlns:p14="http://schemas.microsoft.com/office/powerpoint/2010/main" val="11529710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D8A8DA-96BD-42DC-8024-8ED77F0DB60F}"/>
              </a:ext>
            </a:extLst>
          </p:cNvPr>
          <p:cNvSpPr>
            <a:spLocks noGrp="1"/>
          </p:cNvSpPr>
          <p:nvPr>
            <p:ph type="title"/>
          </p:nvPr>
        </p:nvSpPr>
        <p:spPr>
          <a:xfrm>
            <a:off x="695281" y="206936"/>
            <a:ext cx="10820400" cy="960438"/>
          </a:xfrm>
        </p:spPr>
        <p:txBody>
          <a:bodyPr/>
          <a:lstStyle/>
          <a:p>
            <a:pPr defTabSz="914377">
              <a:lnSpc>
                <a:spcPct val="150000"/>
              </a:lnSpc>
              <a:spcBef>
                <a:spcPts val="0"/>
              </a:spcBef>
              <a:defRPr/>
            </a:pPr>
            <a:r>
              <a:rPr lang="en-US" dirty="0">
                <a:solidFill>
                  <a:schemeClr val="tx2"/>
                </a:solidFill>
              </a:rPr>
              <a:t>4 stages of transition</a:t>
            </a:r>
            <a:endParaRPr lang="en-US" dirty="0">
              <a:solidFill>
                <a:schemeClr val="tx1"/>
              </a:solidFill>
            </a:endParaRPr>
          </a:p>
        </p:txBody>
      </p:sp>
      <p:sp>
        <p:nvSpPr>
          <p:cNvPr id="3" name="TextBox 2">
            <a:extLst>
              <a:ext uri="{FF2B5EF4-FFF2-40B4-BE49-F238E27FC236}">
                <a16:creationId xmlns:a16="http://schemas.microsoft.com/office/drawing/2014/main" id="{79F2A724-5891-C947-B7F5-3C791D34B622}"/>
              </a:ext>
            </a:extLst>
          </p:cNvPr>
          <p:cNvSpPr txBox="1"/>
          <p:nvPr/>
        </p:nvSpPr>
        <p:spPr>
          <a:xfrm>
            <a:off x="695281" y="1167374"/>
            <a:ext cx="2520000" cy="276999"/>
          </a:xfrm>
          <a:prstGeom prst="rect">
            <a:avLst/>
          </a:prstGeom>
          <a:noFill/>
        </p:spPr>
        <p:txBody>
          <a:bodyPr wrap="square" lIns="0" tIns="0" rIns="0" bIns="0" rtlCol="0">
            <a:spAutoFit/>
          </a:bodyPr>
          <a:lstStyle/>
          <a:p>
            <a:pPr algn="ctr"/>
            <a:r>
              <a:rPr lang="en-US" b="1" dirty="0"/>
              <a:t>Putting thing in order</a:t>
            </a:r>
          </a:p>
        </p:txBody>
      </p:sp>
      <p:sp>
        <p:nvSpPr>
          <p:cNvPr id="4" name="TextBox 3">
            <a:extLst>
              <a:ext uri="{FF2B5EF4-FFF2-40B4-BE49-F238E27FC236}">
                <a16:creationId xmlns:a16="http://schemas.microsoft.com/office/drawing/2014/main" id="{73539F59-F33D-EA4A-8BAC-531EC2FFC2C6}"/>
              </a:ext>
            </a:extLst>
          </p:cNvPr>
          <p:cNvSpPr txBox="1"/>
          <p:nvPr/>
        </p:nvSpPr>
        <p:spPr>
          <a:xfrm>
            <a:off x="695280" y="5398166"/>
            <a:ext cx="10820399" cy="553998"/>
          </a:xfrm>
          <a:prstGeom prst="rect">
            <a:avLst/>
          </a:prstGeom>
          <a:solidFill>
            <a:schemeClr val="accent2">
              <a:lumMod val="40000"/>
              <a:lumOff val="60000"/>
            </a:schemeClr>
          </a:solidFill>
        </p:spPr>
        <p:txBody>
          <a:bodyPr wrap="square" rtlCol="0">
            <a:spAutoFit/>
          </a:bodyPr>
          <a:lstStyle/>
          <a:p>
            <a:pPr algn="ctr"/>
            <a:r>
              <a:rPr lang="en-US" sz="3000" b="1" dirty="0">
                <a:solidFill>
                  <a:schemeClr val="tx2"/>
                </a:solidFill>
              </a:rPr>
              <a:t>Feel financially secure</a:t>
            </a:r>
          </a:p>
        </p:txBody>
      </p:sp>
      <p:sp>
        <p:nvSpPr>
          <p:cNvPr id="5" name="TextBox 4">
            <a:extLst>
              <a:ext uri="{FF2B5EF4-FFF2-40B4-BE49-F238E27FC236}">
                <a16:creationId xmlns:a16="http://schemas.microsoft.com/office/drawing/2014/main" id="{0D30B708-47FB-BB4A-8EEB-26261D5C1A07}"/>
              </a:ext>
            </a:extLst>
          </p:cNvPr>
          <p:cNvSpPr txBox="1"/>
          <p:nvPr/>
        </p:nvSpPr>
        <p:spPr>
          <a:xfrm>
            <a:off x="695280" y="1543377"/>
            <a:ext cx="2520000" cy="658367"/>
          </a:xfrm>
          <a:prstGeom prst="rect">
            <a:avLst/>
          </a:prstGeom>
          <a:solidFill>
            <a:schemeClr val="accent3"/>
          </a:solidFill>
        </p:spPr>
        <p:txBody>
          <a:bodyPr wrap="square" lIns="0" tIns="72000" rIns="0" bIns="72000" rtlCol="0">
            <a:spAutoFit/>
          </a:bodyPr>
          <a:lstStyle/>
          <a:p>
            <a:pPr algn="ctr">
              <a:lnSpc>
                <a:spcPts val="1960"/>
              </a:lnSpc>
            </a:pPr>
            <a:r>
              <a:rPr lang="en-US" b="1" dirty="0">
                <a:solidFill>
                  <a:schemeClr val="bg1"/>
                </a:solidFill>
              </a:rPr>
              <a:t>Anticipation</a:t>
            </a:r>
          </a:p>
          <a:p>
            <a:pPr algn="ctr">
              <a:lnSpc>
                <a:spcPts val="1960"/>
              </a:lnSpc>
            </a:pPr>
            <a:r>
              <a:rPr lang="en-US" dirty="0">
                <a:solidFill>
                  <a:schemeClr val="bg1"/>
                </a:solidFill>
              </a:rPr>
              <a:t>anxiety/fear</a:t>
            </a:r>
          </a:p>
        </p:txBody>
      </p:sp>
      <p:sp>
        <p:nvSpPr>
          <p:cNvPr id="6" name="TextBox 5">
            <a:extLst>
              <a:ext uri="{FF2B5EF4-FFF2-40B4-BE49-F238E27FC236}">
                <a16:creationId xmlns:a16="http://schemas.microsoft.com/office/drawing/2014/main" id="{554BA3CF-4480-DD49-AA7C-63F637C7005D}"/>
              </a:ext>
            </a:extLst>
          </p:cNvPr>
          <p:cNvSpPr txBox="1"/>
          <p:nvPr/>
        </p:nvSpPr>
        <p:spPr>
          <a:xfrm>
            <a:off x="695280" y="2206943"/>
            <a:ext cx="2520000" cy="576293"/>
          </a:xfrm>
          <a:prstGeom prst="rect">
            <a:avLst/>
          </a:prstGeom>
          <a:solidFill>
            <a:schemeClr val="bg2">
              <a:lumMod val="60000"/>
              <a:lumOff val="40000"/>
            </a:schemeClr>
          </a:solidFill>
        </p:spPr>
        <p:txBody>
          <a:bodyPr wrap="square" lIns="0" tIns="72000" rIns="0" bIns="72000" rtlCol="0">
            <a:spAutoFit/>
          </a:bodyPr>
          <a:lstStyle/>
          <a:p>
            <a:pPr algn="ctr"/>
            <a:r>
              <a:rPr lang="en-US" sz="1400" b="1" dirty="0"/>
              <a:t>Financial preparation</a:t>
            </a:r>
          </a:p>
          <a:p>
            <a:pPr algn="ctr"/>
            <a:r>
              <a:rPr lang="en-US" sz="1400" dirty="0"/>
              <a:t>need to prepare</a:t>
            </a:r>
          </a:p>
        </p:txBody>
      </p:sp>
      <p:sp>
        <p:nvSpPr>
          <p:cNvPr id="8" name="TextBox 7">
            <a:extLst>
              <a:ext uri="{FF2B5EF4-FFF2-40B4-BE49-F238E27FC236}">
                <a16:creationId xmlns:a16="http://schemas.microsoft.com/office/drawing/2014/main" id="{F140D967-5B9E-3946-95BC-144B7A55076D}"/>
              </a:ext>
            </a:extLst>
          </p:cNvPr>
          <p:cNvSpPr txBox="1"/>
          <p:nvPr/>
        </p:nvSpPr>
        <p:spPr>
          <a:xfrm>
            <a:off x="695280" y="2783236"/>
            <a:ext cx="2520000" cy="1622734"/>
          </a:xfrm>
          <a:prstGeom prst="rect">
            <a:avLst/>
          </a:prstGeom>
          <a:solidFill>
            <a:schemeClr val="bg2">
              <a:lumMod val="40000"/>
              <a:lumOff val="60000"/>
            </a:schemeClr>
          </a:solidFill>
        </p:spPr>
        <p:txBody>
          <a:bodyPr wrap="square" lIns="72000" tIns="72000" rIns="72000" bIns="72000" rtlCol="0">
            <a:noAutofit/>
          </a:bodyPr>
          <a:lstStyle/>
          <a:p>
            <a:pPr marL="180000" indent="-180000">
              <a:buFont typeface="Arial" panose="020B0604020202020204" pitchFamily="34" charset="0"/>
              <a:buChar char="•"/>
            </a:pPr>
            <a:r>
              <a:rPr lang="en-US" sz="1200" dirty="0"/>
              <a:t>Anxious and fearful of the unknown</a:t>
            </a:r>
          </a:p>
          <a:p>
            <a:pPr marL="180000" indent="-180000">
              <a:buFont typeface="Arial" panose="020B0604020202020204" pitchFamily="34" charset="0"/>
              <a:buChar char="•"/>
            </a:pPr>
            <a:r>
              <a:rPr lang="en-US" sz="1200" dirty="0"/>
              <a:t>Consideration of what needs immediate attention only</a:t>
            </a:r>
          </a:p>
          <a:p>
            <a:pPr marL="180000" indent="-180000">
              <a:buFont typeface="Arial" panose="020B0604020202020204" pitchFamily="34" charset="0"/>
              <a:buChar char="•"/>
            </a:pPr>
            <a:r>
              <a:rPr lang="en-US" sz="1200" dirty="0"/>
              <a:t>Determine what can be done to minimize the impact of change regardless of what it looks like or how long it lasts</a:t>
            </a:r>
          </a:p>
        </p:txBody>
      </p:sp>
      <p:sp>
        <p:nvSpPr>
          <p:cNvPr id="9" name="TextBox 8">
            <a:extLst>
              <a:ext uri="{FF2B5EF4-FFF2-40B4-BE49-F238E27FC236}">
                <a16:creationId xmlns:a16="http://schemas.microsoft.com/office/drawing/2014/main" id="{09A35DD8-2B35-8C4F-ACCE-8A581E119AC6}"/>
              </a:ext>
            </a:extLst>
          </p:cNvPr>
          <p:cNvSpPr txBox="1"/>
          <p:nvPr/>
        </p:nvSpPr>
        <p:spPr>
          <a:xfrm>
            <a:off x="695280" y="4405970"/>
            <a:ext cx="2520000" cy="401887"/>
          </a:xfrm>
          <a:prstGeom prst="rect">
            <a:avLst/>
          </a:prstGeom>
          <a:solidFill>
            <a:schemeClr val="accent3"/>
          </a:solidFill>
        </p:spPr>
        <p:txBody>
          <a:bodyPr wrap="square" lIns="0" tIns="72000" rIns="0" bIns="72000" rtlCol="0">
            <a:spAutoFit/>
          </a:bodyPr>
          <a:lstStyle/>
          <a:p>
            <a:pPr algn="ctr">
              <a:lnSpc>
                <a:spcPts val="1960"/>
              </a:lnSpc>
            </a:pPr>
            <a:r>
              <a:rPr lang="en-US" b="1" dirty="0">
                <a:solidFill>
                  <a:schemeClr val="bg1"/>
                </a:solidFill>
              </a:rPr>
              <a:t>Proactive planning</a:t>
            </a:r>
            <a:endParaRPr lang="en-US" dirty="0">
              <a:solidFill>
                <a:schemeClr val="bg1"/>
              </a:solidFill>
            </a:endParaRPr>
          </a:p>
        </p:txBody>
      </p:sp>
      <p:sp>
        <p:nvSpPr>
          <p:cNvPr id="10" name="Down Arrow 9">
            <a:extLst>
              <a:ext uri="{FF2B5EF4-FFF2-40B4-BE49-F238E27FC236}">
                <a16:creationId xmlns:a16="http://schemas.microsoft.com/office/drawing/2014/main" id="{0EF535A3-2D6B-7945-9FC0-C2BB5A117237}"/>
              </a:ext>
            </a:extLst>
          </p:cNvPr>
          <p:cNvSpPr/>
          <p:nvPr/>
        </p:nvSpPr>
        <p:spPr>
          <a:xfrm>
            <a:off x="1590677" y="4807857"/>
            <a:ext cx="729205" cy="590309"/>
          </a:xfrm>
          <a:prstGeom prst="downArrow">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FB60287C-9921-944E-A82C-083AD3F50A8F}"/>
              </a:ext>
            </a:extLst>
          </p:cNvPr>
          <p:cNvSpPr txBox="1"/>
          <p:nvPr/>
        </p:nvSpPr>
        <p:spPr>
          <a:xfrm>
            <a:off x="8976722" y="1167374"/>
            <a:ext cx="2520000" cy="276999"/>
          </a:xfrm>
          <a:prstGeom prst="rect">
            <a:avLst/>
          </a:prstGeom>
          <a:noFill/>
        </p:spPr>
        <p:txBody>
          <a:bodyPr wrap="square" lIns="0" tIns="0" rIns="0" bIns="0" rtlCol="0">
            <a:spAutoFit/>
          </a:bodyPr>
          <a:lstStyle/>
          <a:p>
            <a:pPr algn="ctr"/>
            <a:r>
              <a:rPr lang="en-US" b="1" dirty="0"/>
              <a:t>Taking care of more</a:t>
            </a:r>
          </a:p>
        </p:txBody>
      </p:sp>
      <p:sp>
        <p:nvSpPr>
          <p:cNvPr id="12" name="TextBox 11">
            <a:extLst>
              <a:ext uri="{FF2B5EF4-FFF2-40B4-BE49-F238E27FC236}">
                <a16:creationId xmlns:a16="http://schemas.microsoft.com/office/drawing/2014/main" id="{2BBCE837-BDA7-1E4E-9D6B-9527C56F7D29}"/>
              </a:ext>
            </a:extLst>
          </p:cNvPr>
          <p:cNvSpPr txBox="1"/>
          <p:nvPr/>
        </p:nvSpPr>
        <p:spPr>
          <a:xfrm>
            <a:off x="8976721" y="1543377"/>
            <a:ext cx="2520000" cy="658367"/>
          </a:xfrm>
          <a:prstGeom prst="rect">
            <a:avLst/>
          </a:prstGeom>
          <a:solidFill>
            <a:schemeClr val="tx2"/>
          </a:solidFill>
        </p:spPr>
        <p:txBody>
          <a:bodyPr wrap="square" lIns="0" tIns="72000" rIns="0" bIns="72000" rtlCol="0">
            <a:spAutoFit/>
          </a:bodyPr>
          <a:lstStyle/>
          <a:p>
            <a:pPr algn="ctr">
              <a:lnSpc>
                <a:spcPts val="1960"/>
              </a:lnSpc>
            </a:pPr>
            <a:r>
              <a:rPr lang="en-US" b="1" dirty="0">
                <a:solidFill>
                  <a:schemeClr val="bg1"/>
                </a:solidFill>
              </a:rPr>
              <a:t>New normal</a:t>
            </a:r>
          </a:p>
          <a:p>
            <a:pPr algn="ctr">
              <a:lnSpc>
                <a:spcPts val="1960"/>
              </a:lnSpc>
            </a:pPr>
            <a:r>
              <a:rPr lang="en-US" dirty="0">
                <a:solidFill>
                  <a:schemeClr val="bg1"/>
                </a:solidFill>
              </a:rPr>
              <a:t>transformation</a:t>
            </a:r>
          </a:p>
        </p:txBody>
      </p:sp>
      <p:sp>
        <p:nvSpPr>
          <p:cNvPr id="13" name="TextBox 12">
            <a:extLst>
              <a:ext uri="{FF2B5EF4-FFF2-40B4-BE49-F238E27FC236}">
                <a16:creationId xmlns:a16="http://schemas.microsoft.com/office/drawing/2014/main" id="{B5028D9D-72EA-3A47-9225-2623BFFCA7EF}"/>
              </a:ext>
            </a:extLst>
          </p:cNvPr>
          <p:cNvSpPr txBox="1"/>
          <p:nvPr/>
        </p:nvSpPr>
        <p:spPr>
          <a:xfrm>
            <a:off x="8976721" y="2206943"/>
            <a:ext cx="2520000" cy="576293"/>
          </a:xfrm>
          <a:prstGeom prst="rect">
            <a:avLst/>
          </a:prstGeom>
          <a:solidFill>
            <a:schemeClr val="bg2">
              <a:lumMod val="60000"/>
              <a:lumOff val="40000"/>
            </a:schemeClr>
          </a:solidFill>
        </p:spPr>
        <p:txBody>
          <a:bodyPr wrap="square" lIns="0" tIns="72000" rIns="0" bIns="72000" rtlCol="0">
            <a:spAutoFit/>
          </a:bodyPr>
          <a:lstStyle/>
          <a:p>
            <a:pPr algn="ctr"/>
            <a:r>
              <a:rPr lang="en-US" sz="1400" b="1" dirty="0"/>
              <a:t>Advanced planning</a:t>
            </a:r>
          </a:p>
          <a:p>
            <a:pPr algn="ctr"/>
            <a:r>
              <a:rPr lang="en-US" sz="1400" dirty="0"/>
              <a:t>new life evolves</a:t>
            </a:r>
          </a:p>
        </p:txBody>
      </p:sp>
      <p:sp>
        <p:nvSpPr>
          <p:cNvPr id="14" name="TextBox 13">
            <a:extLst>
              <a:ext uri="{FF2B5EF4-FFF2-40B4-BE49-F238E27FC236}">
                <a16:creationId xmlns:a16="http://schemas.microsoft.com/office/drawing/2014/main" id="{885F8853-0566-9F4E-9DD2-9D1D87A065AB}"/>
              </a:ext>
            </a:extLst>
          </p:cNvPr>
          <p:cNvSpPr txBox="1"/>
          <p:nvPr/>
        </p:nvSpPr>
        <p:spPr>
          <a:xfrm>
            <a:off x="8976721" y="2783236"/>
            <a:ext cx="2520000" cy="1622734"/>
          </a:xfrm>
          <a:prstGeom prst="rect">
            <a:avLst/>
          </a:prstGeom>
          <a:solidFill>
            <a:schemeClr val="bg2">
              <a:lumMod val="40000"/>
              <a:lumOff val="60000"/>
            </a:schemeClr>
          </a:solidFill>
        </p:spPr>
        <p:txBody>
          <a:bodyPr wrap="square" lIns="72000" tIns="72000" rIns="72000" bIns="72000" rtlCol="0">
            <a:noAutofit/>
          </a:bodyPr>
          <a:lstStyle/>
          <a:p>
            <a:pPr marL="180000" indent="-180000">
              <a:buFont typeface="Arial" panose="020B0604020202020204" pitchFamily="34" charset="0"/>
              <a:buChar char="•"/>
            </a:pPr>
            <a:r>
              <a:rPr lang="en-US" sz="1200" dirty="0"/>
              <a:t>Repurposing; independence </a:t>
            </a:r>
          </a:p>
          <a:p>
            <a:pPr marL="180000" indent="-180000">
              <a:buFont typeface="Arial" panose="020B0604020202020204" pitchFamily="34" charset="0"/>
              <a:buChar char="•"/>
            </a:pPr>
            <a:r>
              <a:rPr lang="en-US" sz="1200" dirty="0"/>
              <a:t>Advanced estate and charitable planning</a:t>
            </a:r>
          </a:p>
          <a:p>
            <a:pPr marL="180000" indent="-180000">
              <a:buFont typeface="Arial" panose="020B0604020202020204" pitchFamily="34" charset="0"/>
              <a:buChar char="•"/>
            </a:pPr>
            <a:r>
              <a:rPr lang="en-US" sz="1200" dirty="0"/>
              <a:t>Special family issues</a:t>
            </a:r>
          </a:p>
          <a:p>
            <a:pPr marL="180000" indent="-180000">
              <a:buFont typeface="Arial" panose="020B0604020202020204" pitchFamily="34" charset="0"/>
              <a:buChar char="•"/>
            </a:pPr>
            <a:r>
              <a:rPr lang="en-US" sz="1200" dirty="0"/>
              <a:t>Sharing stories, values &amp; aspirations for future generations</a:t>
            </a:r>
          </a:p>
        </p:txBody>
      </p:sp>
      <p:sp>
        <p:nvSpPr>
          <p:cNvPr id="15" name="TextBox 14">
            <a:extLst>
              <a:ext uri="{FF2B5EF4-FFF2-40B4-BE49-F238E27FC236}">
                <a16:creationId xmlns:a16="http://schemas.microsoft.com/office/drawing/2014/main" id="{AEF78F49-64F3-9D49-8569-F55FE4848E75}"/>
              </a:ext>
            </a:extLst>
          </p:cNvPr>
          <p:cNvSpPr txBox="1"/>
          <p:nvPr/>
        </p:nvSpPr>
        <p:spPr>
          <a:xfrm>
            <a:off x="8976721" y="4405970"/>
            <a:ext cx="2520000" cy="401887"/>
          </a:xfrm>
          <a:prstGeom prst="rect">
            <a:avLst/>
          </a:prstGeom>
          <a:solidFill>
            <a:schemeClr val="tx2"/>
          </a:solidFill>
        </p:spPr>
        <p:txBody>
          <a:bodyPr wrap="square" lIns="0" tIns="72000" rIns="0" bIns="72000" rtlCol="0">
            <a:spAutoFit/>
          </a:bodyPr>
          <a:lstStyle/>
          <a:p>
            <a:pPr algn="ctr">
              <a:lnSpc>
                <a:spcPts val="1960"/>
              </a:lnSpc>
            </a:pPr>
            <a:r>
              <a:rPr lang="en-US" b="1" dirty="0">
                <a:solidFill>
                  <a:schemeClr val="bg1"/>
                </a:solidFill>
              </a:rPr>
              <a:t>Fulfillment</a:t>
            </a:r>
            <a:endParaRPr lang="en-US" dirty="0">
              <a:solidFill>
                <a:schemeClr val="bg1"/>
              </a:solidFill>
            </a:endParaRPr>
          </a:p>
        </p:txBody>
      </p:sp>
      <p:sp>
        <p:nvSpPr>
          <p:cNvPr id="16" name="Down Arrow 15">
            <a:extLst>
              <a:ext uri="{FF2B5EF4-FFF2-40B4-BE49-F238E27FC236}">
                <a16:creationId xmlns:a16="http://schemas.microsoft.com/office/drawing/2014/main" id="{E7B6C523-2565-B944-BCFF-2E8B1AA1ACFA}"/>
              </a:ext>
            </a:extLst>
          </p:cNvPr>
          <p:cNvSpPr/>
          <p:nvPr/>
        </p:nvSpPr>
        <p:spPr>
          <a:xfrm>
            <a:off x="9872118" y="4807857"/>
            <a:ext cx="729205" cy="590309"/>
          </a:xfrm>
          <a:prstGeom prst="downArrow">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E4BFAA70-878E-974E-8FEF-2195BDB30F30}"/>
              </a:ext>
            </a:extLst>
          </p:cNvPr>
          <p:cNvSpPr txBox="1"/>
          <p:nvPr/>
        </p:nvSpPr>
        <p:spPr>
          <a:xfrm>
            <a:off x="3455760" y="1167374"/>
            <a:ext cx="2520000" cy="276999"/>
          </a:xfrm>
          <a:prstGeom prst="rect">
            <a:avLst/>
          </a:prstGeom>
          <a:noFill/>
        </p:spPr>
        <p:txBody>
          <a:bodyPr wrap="square" lIns="0" tIns="0" rIns="0" bIns="0" rtlCol="0">
            <a:spAutoFit/>
          </a:bodyPr>
          <a:lstStyle/>
          <a:p>
            <a:pPr algn="ctr"/>
            <a:r>
              <a:rPr lang="en-US" b="1" dirty="0"/>
              <a:t>Taking care of me</a:t>
            </a:r>
          </a:p>
        </p:txBody>
      </p:sp>
      <p:sp>
        <p:nvSpPr>
          <p:cNvPr id="18" name="TextBox 17">
            <a:extLst>
              <a:ext uri="{FF2B5EF4-FFF2-40B4-BE49-F238E27FC236}">
                <a16:creationId xmlns:a16="http://schemas.microsoft.com/office/drawing/2014/main" id="{05C1C457-1F74-8940-948F-B958E2C99812}"/>
              </a:ext>
            </a:extLst>
          </p:cNvPr>
          <p:cNvSpPr txBox="1"/>
          <p:nvPr/>
        </p:nvSpPr>
        <p:spPr>
          <a:xfrm>
            <a:off x="3455760" y="1543377"/>
            <a:ext cx="2520000" cy="658367"/>
          </a:xfrm>
          <a:prstGeom prst="rect">
            <a:avLst/>
          </a:prstGeom>
          <a:solidFill>
            <a:schemeClr val="accent4"/>
          </a:solidFill>
        </p:spPr>
        <p:txBody>
          <a:bodyPr wrap="square" lIns="0" tIns="72000" rIns="0" bIns="72000" rtlCol="0">
            <a:spAutoFit/>
          </a:bodyPr>
          <a:lstStyle/>
          <a:p>
            <a:pPr algn="ctr">
              <a:lnSpc>
                <a:spcPts val="1960"/>
              </a:lnSpc>
            </a:pPr>
            <a:r>
              <a:rPr lang="en-US" b="1" dirty="0">
                <a:solidFill>
                  <a:schemeClr val="bg1"/>
                </a:solidFill>
              </a:rPr>
              <a:t>Ending</a:t>
            </a:r>
          </a:p>
          <a:p>
            <a:pPr algn="ctr">
              <a:lnSpc>
                <a:spcPts val="1960"/>
              </a:lnSpc>
            </a:pPr>
            <a:r>
              <a:rPr lang="en-US" dirty="0">
                <a:solidFill>
                  <a:schemeClr val="bg1"/>
                </a:solidFill>
              </a:rPr>
              <a:t>numb/overwhelmed</a:t>
            </a:r>
          </a:p>
        </p:txBody>
      </p:sp>
      <p:sp>
        <p:nvSpPr>
          <p:cNvPr id="19" name="TextBox 18">
            <a:extLst>
              <a:ext uri="{FF2B5EF4-FFF2-40B4-BE49-F238E27FC236}">
                <a16:creationId xmlns:a16="http://schemas.microsoft.com/office/drawing/2014/main" id="{71FB60DE-6B13-5E4F-B9F2-57D0ED943ABD}"/>
              </a:ext>
            </a:extLst>
          </p:cNvPr>
          <p:cNvSpPr txBox="1"/>
          <p:nvPr/>
        </p:nvSpPr>
        <p:spPr>
          <a:xfrm>
            <a:off x="3455760" y="2206943"/>
            <a:ext cx="2520000" cy="576293"/>
          </a:xfrm>
          <a:prstGeom prst="rect">
            <a:avLst/>
          </a:prstGeom>
          <a:solidFill>
            <a:schemeClr val="bg2">
              <a:lumMod val="60000"/>
              <a:lumOff val="40000"/>
            </a:schemeClr>
          </a:solidFill>
        </p:spPr>
        <p:txBody>
          <a:bodyPr wrap="square" lIns="0" tIns="72000" rIns="0" bIns="72000" rtlCol="0">
            <a:spAutoFit/>
          </a:bodyPr>
          <a:lstStyle/>
          <a:p>
            <a:pPr algn="ctr"/>
            <a:r>
              <a:rPr lang="en-US" sz="1400" b="1" dirty="0"/>
              <a:t>Financial triage</a:t>
            </a:r>
          </a:p>
          <a:p>
            <a:pPr algn="ctr"/>
            <a:r>
              <a:rPr lang="en-US" sz="1400" dirty="0"/>
              <a:t>need to reflect and understand</a:t>
            </a:r>
          </a:p>
        </p:txBody>
      </p:sp>
      <p:sp>
        <p:nvSpPr>
          <p:cNvPr id="20" name="TextBox 19">
            <a:extLst>
              <a:ext uri="{FF2B5EF4-FFF2-40B4-BE49-F238E27FC236}">
                <a16:creationId xmlns:a16="http://schemas.microsoft.com/office/drawing/2014/main" id="{C57B8D87-D247-DF48-A0FF-F1597D9185CB}"/>
              </a:ext>
            </a:extLst>
          </p:cNvPr>
          <p:cNvSpPr txBox="1"/>
          <p:nvPr/>
        </p:nvSpPr>
        <p:spPr>
          <a:xfrm>
            <a:off x="3455760" y="2783236"/>
            <a:ext cx="2520000" cy="1622734"/>
          </a:xfrm>
          <a:prstGeom prst="rect">
            <a:avLst/>
          </a:prstGeom>
          <a:solidFill>
            <a:schemeClr val="bg2">
              <a:lumMod val="40000"/>
              <a:lumOff val="60000"/>
            </a:schemeClr>
          </a:solidFill>
        </p:spPr>
        <p:txBody>
          <a:bodyPr wrap="square" lIns="72000" tIns="72000" rIns="72000" bIns="72000" rtlCol="0">
            <a:noAutofit/>
          </a:bodyPr>
          <a:lstStyle/>
          <a:p>
            <a:pPr marL="180000" indent="-180000">
              <a:buFont typeface="Arial" panose="020B0604020202020204" pitchFamily="34" charset="0"/>
              <a:buChar char="•"/>
            </a:pPr>
            <a:r>
              <a:rPr lang="en-US" sz="1200" dirty="0"/>
              <a:t>Highly vulnerable time</a:t>
            </a:r>
          </a:p>
          <a:p>
            <a:pPr marL="180000" indent="-180000">
              <a:buFont typeface="Arial" panose="020B0604020202020204" pitchFamily="34" charset="0"/>
              <a:buChar char="•"/>
            </a:pPr>
            <a:r>
              <a:rPr lang="en-US" sz="1200" dirty="0"/>
              <a:t>No big or irrevocable decisions</a:t>
            </a:r>
          </a:p>
          <a:p>
            <a:pPr marL="180000" indent="-180000">
              <a:buFont typeface="Arial" panose="020B0604020202020204" pitchFamily="34" charset="0"/>
              <a:buChar char="•"/>
            </a:pPr>
            <a:r>
              <a:rPr lang="en-US" sz="1200" dirty="0"/>
              <a:t>Focus on immediate needs, pay bills, monitor cash flow &amp; review investment portfolio</a:t>
            </a:r>
          </a:p>
        </p:txBody>
      </p:sp>
      <p:sp>
        <p:nvSpPr>
          <p:cNvPr id="21" name="TextBox 20">
            <a:extLst>
              <a:ext uri="{FF2B5EF4-FFF2-40B4-BE49-F238E27FC236}">
                <a16:creationId xmlns:a16="http://schemas.microsoft.com/office/drawing/2014/main" id="{E65FFEC8-CB95-B34D-AECC-5FB59DC3CF77}"/>
              </a:ext>
            </a:extLst>
          </p:cNvPr>
          <p:cNvSpPr txBox="1"/>
          <p:nvPr/>
        </p:nvSpPr>
        <p:spPr>
          <a:xfrm>
            <a:off x="3455760" y="4405970"/>
            <a:ext cx="2520000" cy="401887"/>
          </a:xfrm>
          <a:prstGeom prst="rect">
            <a:avLst/>
          </a:prstGeom>
          <a:solidFill>
            <a:schemeClr val="accent4"/>
          </a:solidFill>
        </p:spPr>
        <p:txBody>
          <a:bodyPr wrap="square" lIns="0" tIns="72000" rIns="0" bIns="72000" rtlCol="0">
            <a:spAutoFit/>
          </a:bodyPr>
          <a:lstStyle/>
          <a:p>
            <a:pPr algn="ctr">
              <a:lnSpc>
                <a:spcPts val="1960"/>
              </a:lnSpc>
            </a:pPr>
            <a:r>
              <a:rPr lang="en-US" b="1" dirty="0">
                <a:solidFill>
                  <a:schemeClr val="bg1"/>
                </a:solidFill>
              </a:rPr>
              <a:t>Breathe</a:t>
            </a:r>
            <a:endParaRPr lang="en-US" dirty="0">
              <a:solidFill>
                <a:schemeClr val="bg1"/>
              </a:solidFill>
            </a:endParaRPr>
          </a:p>
        </p:txBody>
      </p:sp>
      <p:sp>
        <p:nvSpPr>
          <p:cNvPr id="22" name="Down Arrow 21">
            <a:extLst>
              <a:ext uri="{FF2B5EF4-FFF2-40B4-BE49-F238E27FC236}">
                <a16:creationId xmlns:a16="http://schemas.microsoft.com/office/drawing/2014/main" id="{CA6F01A7-63E5-D349-9DFE-0CF9C78060EF}"/>
              </a:ext>
            </a:extLst>
          </p:cNvPr>
          <p:cNvSpPr/>
          <p:nvPr/>
        </p:nvSpPr>
        <p:spPr>
          <a:xfrm>
            <a:off x="4351158" y="4807857"/>
            <a:ext cx="729205" cy="590309"/>
          </a:xfrm>
          <a:prstGeom prst="downArrow">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32524055-EA80-D442-BA32-F6F0351553F2}"/>
              </a:ext>
            </a:extLst>
          </p:cNvPr>
          <p:cNvSpPr txBox="1"/>
          <p:nvPr/>
        </p:nvSpPr>
        <p:spPr>
          <a:xfrm>
            <a:off x="6216240" y="1167374"/>
            <a:ext cx="2520000" cy="276999"/>
          </a:xfrm>
          <a:prstGeom prst="rect">
            <a:avLst/>
          </a:prstGeom>
          <a:noFill/>
        </p:spPr>
        <p:txBody>
          <a:bodyPr wrap="square" lIns="0" tIns="0" rIns="0" bIns="0" rtlCol="0">
            <a:spAutoFit/>
          </a:bodyPr>
          <a:lstStyle/>
          <a:p>
            <a:pPr algn="ctr"/>
            <a:r>
              <a:rPr lang="en-US" b="1" dirty="0"/>
              <a:t>Taking care of business</a:t>
            </a:r>
          </a:p>
        </p:txBody>
      </p:sp>
      <p:sp>
        <p:nvSpPr>
          <p:cNvPr id="24" name="TextBox 23">
            <a:extLst>
              <a:ext uri="{FF2B5EF4-FFF2-40B4-BE49-F238E27FC236}">
                <a16:creationId xmlns:a16="http://schemas.microsoft.com/office/drawing/2014/main" id="{2D90BC9A-00B9-9E45-95EF-28E7FE1E285B}"/>
              </a:ext>
            </a:extLst>
          </p:cNvPr>
          <p:cNvSpPr txBox="1"/>
          <p:nvPr/>
        </p:nvSpPr>
        <p:spPr>
          <a:xfrm>
            <a:off x="6216240" y="1543377"/>
            <a:ext cx="2520000" cy="658367"/>
          </a:xfrm>
          <a:prstGeom prst="rect">
            <a:avLst/>
          </a:prstGeom>
          <a:solidFill>
            <a:schemeClr val="accent2"/>
          </a:solidFill>
        </p:spPr>
        <p:txBody>
          <a:bodyPr wrap="square" lIns="0" tIns="72000" rIns="0" bIns="72000" rtlCol="0">
            <a:spAutoFit/>
          </a:bodyPr>
          <a:lstStyle/>
          <a:p>
            <a:pPr algn="ctr">
              <a:lnSpc>
                <a:spcPts val="1960"/>
              </a:lnSpc>
            </a:pPr>
            <a:r>
              <a:rPr lang="en-US" b="1" dirty="0">
                <a:solidFill>
                  <a:schemeClr val="bg1"/>
                </a:solidFill>
              </a:rPr>
              <a:t>Passage</a:t>
            </a:r>
          </a:p>
          <a:p>
            <a:pPr algn="ctr">
              <a:lnSpc>
                <a:spcPts val="1960"/>
              </a:lnSpc>
            </a:pPr>
            <a:r>
              <a:rPr lang="en-US" dirty="0">
                <a:solidFill>
                  <a:schemeClr val="bg1"/>
                </a:solidFill>
              </a:rPr>
              <a:t>journey/choices</a:t>
            </a:r>
          </a:p>
        </p:txBody>
      </p:sp>
      <p:sp>
        <p:nvSpPr>
          <p:cNvPr id="25" name="TextBox 24">
            <a:extLst>
              <a:ext uri="{FF2B5EF4-FFF2-40B4-BE49-F238E27FC236}">
                <a16:creationId xmlns:a16="http://schemas.microsoft.com/office/drawing/2014/main" id="{14E2FBEE-69EF-1F49-8FC4-C895682F97ED}"/>
              </a:ext>
            </a:extLst>
          </p:cNvPr>
          <p:cNvSpPr txBox="1"/>
          <p:nvPr/>
        </p:nvSpPr>
        <p:spPr>
          <a:xfrm>
            <a:off x="6216240" y="2206943"/>
            <a:ext cx="2520000" cy="576293"/>
          </a:xfrm>
          <a:prstGeom prst="rect">
            <a:avLst/>
          </a:prstGeom>
          <a:solidFill>
            <a:schemeClr val="bg2">
              <a:lumMod val="60000"/>
              <a:lumOff val="40000"/>
            </a:schemeClr>
          </a:solidFill>
        </p:spPr>
        <p:txBody>
          <a:bodyPr wrap="square" lIns="0" tIns="72000" rIns="0" bIns="72000" rtlCol="0">
            <a:spAutoFit/>
          </a:bodyPr>
          <a:lstStyle/>
          <a:p>
            <a:pPr algn="ctr"/>
            <a:r>
              <a:rPr lang="en-US" sz="1400" b="1" dirty="0"/>
              <a:t>General planning</a:t>
            </a:r>
          </a:p>
          <a:p>
            <a:pPr algn="ctr"/>
            <a:r>
              <a:rPr lang="en-US" sz="1400" dirty="0"/>
              <a:t>cognitive functions normalized</a:t>
            </a:r>
          </a:p>
        </p:txBody>
      </p:sp>
      <p:sp>
        <p:nvSpPr>
          <p:cNvPr id="26" name="TextBox 25">
            <a:extLst>
              <a:ext uri="{FF2B5EF4-FFF2-40B4-BE49-F238E27FC236}">
                <a16:creationId xmlns:a16="http://schemas.microsoft.com/office/drawing/2014/main" id="{EA19846C-CD38-1740-8E78-F34DF259EFDC}"/>
              </a:ext>
            </a:extLst>
          </p:cNvPr>
          <p:cNvSpPr txBox="1"/>
          <p:nvPr/>
        </p:nvSpPr>
        <p:spPr>
          <a:xfrm>
            <a:off x="6216240" y="2783236"/>
            <a:ext cx="2520000" cy="1622734"/>
          </a:xfrm>
          <a:prstGeom prst="rect">
            <a:avLst/>
          </a:prstGeom>
          <a:solidFill>
            <a:schemeClr val="bg2">
              <a:lumMod val="40000"/>
              <a:lumOff val="60000"/>
            </a:schemeClr>
          </a:solidFill>
        </p:spPr>
        <p:txBody>
          <a:bodyPr wrap="square" lIns="72000" tIns="72000" rIns="72000" bIns="72000" rtlCol="0">
            <a:noAutofit/>
          </a:bodyPr>
          <a:lstStyle/>
          <a:p>
            <a:pPr marL="180000" indent="-180000">
              <a:buFont typeface="Arial" panose="020B0604020202020204" pitchFamily="34" charset="0"/>
              <a:buChar char="•"/>
            </a:pPr>
            <a:r>
              <a:rPr lang="en-US" sz="1200" dirty="0"/>
              <a:t>Other financial steps</a:t>
            </a:r>
          </a:p>
          <a:p>
            <a:pPr marL="180000" indent="-180000">
              <a:buFont typeface="Arial" panose="020B0604020202020204" pitchFamily="34" charset="0"/>
              <a:buChar char="•"/>
            </a:pPr>
            <a:r>
              <a:rPr lang="en-US" sz="1200" dirty="0"/>
              <a:t>Investment planning and estate planning, investments and taxes</a:t>
            </a:r>
          </a:p>
          <a:p>
            <a:pPr marL="180000" indent="-180000">
              <a:buFont typeface="Arial" panose="020B0604020202020204" pitchFamily="34" charset="0"/>
              <a:buChar char="•"/>
            </a:pPr>
            <a:r>
              <a:rPr lang="en-US" sz="1200" dirty="0"/>
              <a:t>Housing decisions and other large purchases</a:t>
            </a:r>
          </a:p>
          <a:p>
            <a:pPr marL="180000" indent="-180000">
              <a:buFont typeface="Arial" panose="020B0604020202020204" pitchFamily="34" charset="0"/>
              <a:buChar char="•"/>
            </a:pPr>
            <a:r>
              <a:rPr lang="en-US" sz="1200" dirty="0"/>
              <a:t>Pre or post-retirement planning</a:t>
            </a:r>
          </a:p>
        </p:txBody>
      </p:sp>
      <p:sp>
        <p:nvSpPr>
          <p:cNvPr id="27" name="TextBox 26">
            <a:extLst>
              <a:ext uri="{FF2B5EF4-FFF2-40B4-BE49-F238E27FC236}">
                <a16:creationId xmlns:a16="http://schemas.microsoft.com/office/drawing/2014/main" id="{ADEE26B7-C0B9-BD40-87DC-4E70B15ED275}"/>
              </a:ext>
            </a:extLst>
          </p:cNvPr>
          <p:cNvSpPr txBox="1"/>
          <p:nvPr/>
        </p:nvSpPr>
        <p:spPr>
          <a:xfrm>
            <a:off x="6216240" y="4405970"/>
            <a:ext cx="2520000" cy="401887"/>
          </a:xfrm>
          <a:prstGeom prst="rect">
            <a:avLst/>
          </a:prstGeom>
          <a:solidFill>
            <a:schemeClr val="accent2"/>
          </a:solidFill>
        </p:spPr>
        <p:txBody>
          <a:bodyPr wrap="square" lIns="0" tIns="72000" rIns="0" bIns="72000" rtlCol="0">
            <a:spAutoFit/>
          </a:bodyPr>
          <a:lstStyle/>
          <a:p>
            <a:pPr algn="ctr">
              <a:lnSpc>
                <a:spcPts val="1960"/>
              </a:lnSpc>
            </a:pPr>
            <a:r>
              <a:rPr lang="en-US" b="1" dirty="0">
                <a:solidFill>
                  <a:schemeClr val="bg1"/>
                </a:solidFill>
              </a:rPr>
              <a:t>Balance</a:t>
            </a:r>
            <a:endParaRPr lang="en-US" dirty="0">
              <a:solidFill>
                <a:schemeClr val="bg1"/>
              </a:solidFill>
            </a:endParaRPr>
          </a:p>
        </p:txBody>
      </p:sp>
      <p:sp>
        <p:nvSpPr>
          <p:cNvPr id="28" name="Down Arrow 27">
            <a:extLst>
              <a:ext uri="{FF2B5EF4-FFF2-40B4-BE49-F238E27FC236}">
                <a16:creationId xmlns:a16="http://schemas.microsoft.com/office/drawing/2014/main" id="{5F438F76-74F8-3B4D-86FF-2FB2F9CD4184}"/>
              </a:ext>
            </a:extLst>
          </p:cNvPr>
          <p:cNvSpPr/>
          <p:nvPr/>
        </p:nvSpPr>
        <p:spPr>
          <a:xfrm>
            <a:off x="7111637" y="4807857"/>
            <a:ext cx="729205" cy="590309"/>
          </a:xfrm>
          <a:prstGeom prst="downArrow">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9410743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D8A8DA-96BD-42DC-8024-8ED77F0DB60F}"/>
              </a:ext>
            </a:extLst>
          </p:cNvPr>
          <p:cNvSpPr>
            <a:spLocks noGrp="1"/>
          </p:cNvSpPr>
          <p:nvPr>
            <p:ph type="title"/>
          </p:nvPr>
        </p:nvSpPr>
        <p:spPr>
          <a:xfrm>
            <a:off x="695281" y="206936"/>
            <a:ext cx="10820400" cy="960438"/>
          </a:xfrm>
        </p:spPr>
        <p:txBody>
          <a:bodyPr/>
          <a:lstStyle/>
          <a:p>
            <a:pPr defTabSz="914377">
              <a:lnSpc>
                <a:spcPct val="150000"/>
              </a:lnSpc>
              <a:spcBef>
                <a:spcPts val="0"/>
              </a:spcBef>
              <a:defRPr/>
            </a:pPr>
            <a:r>
              <a:rPr lang="en-US" dirty="0">
                <a:solidFill>
                  <a:schemeClr val="tx2"/>
                </a:solidFill>
              </a:rPr>
              <a:t>Help new widows avoid pitfalls</a:t>
            </a:r>
            <a:endParaRPr lang="en-US" dirty="0">
              <a:solidFill>
                <a:schemeClr val="tx1"/>
              </a:solidFill>
            </a:endParaRPr>
          </a:p>
        </p:txBody>
      </p:sp>
      <p:sp>
        <p:nvSpPr>
          <p:cNvPr id="4" name="Rounded Rectangle 3">
            <a:extLst>
              <a:ext uri="{FF2B5EF4-FFF2-40B4-BE49-F238E27FC236}">
                <a16:creationId xmlns:a16="http://schemas.microsoft.com/office/drawing/2014/main" id="{99DFF40A-58CE-7D46-95D9-67EC0C419AAC}"/>
              </a:ext>
            </a:extLst>
          </p:cNvPr>
          <p:cNvSpPr/>
          <p:nvPr/>
        </p:nvSpPr>
        <p:spPr>
          <a:xfrm>
            <a:off x="695280" y="1551007"/>
            <a:ext cx="3240000" cy="1608881"/>
          </a:xfrm>
          <a:prstGeom prst="roundRect">
            <a:avLst/>
          </a:prstGeom>
          <a:solidFill>
            <a:schemeClr val="accent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solidFill>
                  <a:schemeClr val="tx2"/>
                </a:solidFill>
              </a:rPr>
              <a:t>Don’t rush</a:t>
            </a:r>
          </a:p>
        </p:txBody>
      </p:sp>
      <p:sp>
        <p:nvSpPr>
          <p:cNvPr id="6" name="Rounded Rectangle 5">
            <a:extLst>
              <a:ext uri="{FF2B5EF4-FFF2-40B4-BE49-F238E27FC236}">
                <a16:creationId xmlns:a16="http://schemas.microsoft.com/office/drawing/2014/main" id="{374682CA-0EAD-E744-B2C1-2F607A070C86}"/>
              </a:ext>
            </a:extLst>
          </p:cNvPr>
          <p:cNvSpPr/>
          <p:nvPr/>
        </p:nvSpPr>
        <p:spPr>
          <a:xfrm>
            <a:off x="4476000" y="1551007"/>
            <a:ext cx="3240000" cy="1608881"/>
          </a:xfrm>
          <a:prstGeom prst="roundRect">
            <a:avLst/>
          </a:prstGeom>
          <a:solidFill>
            <a:schemeClr val="accent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solidFill>
                  <a:schemeClr val="tx2"/>
                </a:solidFill>
              </a:rPr>
              <a:t>Housing decisions</a:t>
            </a:r>
          </a:p>
        </p:txBody>
      </p:sp>
      <p:sp>
        <p:nvSpPr>
          <p:cNvPr id="9" name="Rounded Rectangle 8">
            <a:extLst>
              <a:ext uri="{FF2B5EF4-FFF2-40B4-BE49-F238E27FC236}">
                <a16:creationId xmlns:a16="http://schemas.microsoft.com/office/drawing/2014/main" id="{8B3F101A-0F47-CB4A-958D-AE14FD2DB769}"/>
              </a:ext>
            </a:extLst>
          </p:cNvPr>
          <p:cNvSpPr/>
          <p:nvPr/>
        </p:nvSpPr>
        <p:spPr>
          <a:xfrm>
            <a:off x="8275681" y="1551007"/>
            <a:ext cx="3240000" cy="1608881"/>
          </a:xfrm>
          <a:prstGeom prst="roundRect">
            <a:avLst/>
          </a:prstGeom>
          <a:solidFill>
            <a:schemeClr val="accent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solidFill>
                  <a:schemeClr val="tx2"/>
                </a:solidFill>
              </a:rPr>
              <a:t>Don’t be a purse</a:t>
            </a:r>
          </a:p>
        </p:txBody>
      </p:sp>
      <p:sp>
        <p:nvSpPr>
          <p:cNvPr id="10" name="Rounded Rectangle 9">
            <a:extLst>
              <a:ext uri="{FF2B5EF4-FFF2-40B4-BE49-F238E27FC236}">
                <a16:creationId xmlns:a16="http://schemas.microsoft.com/office/drawing/2014/main" id="{CD2D1C8F-F60F-F946-8C7B-F6645C97A613}"/>
              </a:ext>
            </a:extLst>
          </p:cNvPr>
          <p:cNvSpPr/>
          <p:nvPr/>
        </p:nvSpPr>
        <p:spPr>
          <a:xfrm>
            <a:off x="695280" y="3543521"/>
            <a:ext cx="3240000" cy="1608881"/>
          </a:xfrm>
          <a:prstGeom prst="roundRect">
            <a:avLst/>
          </a:prstGeom>
          <a:solidFill>
            <a:schemeClr val="accent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solidFill>
                  <a:schemeClr val="tx2"/>
                </a:solidFill>
              </a:rPr>
              <a:t>Beware of financial predators</a:t>
            </a:r>
          </a:p>
        </p:txBody>
      </p:sp>
      <p:sp>
        <p:nvSpPr>
          <p:cNvPr id="11" name="Rounded Rectangle 10">
            <a:extLst>
              <a:ext uri="{FF2B5EF4-FFF2-40B4-BE49-F238E27FC236}">
                <a16:creationId xmlns:a16="http://schemas.microsoft.com/office/drawing/2014/main" id="{BA045B13-1AA4-BD45-9580-8ADD3EADC968}"/>
              </a:ext>
            </a:extLst>
          </p:cNvPr>
          <p:cNvSpPr/>
          <p:nvPr/>
        </p:nvSpPr>
        <p:spPr>
          <a:xfrm>
            <a:off x="4476000" y="3543521"/>
            <a:ext cx="3240000" cy="1608881"/>
          </a:xfrm>
          <a:prstGeom prst="roundRect">
            <a:avLst/>
          </a:prstGeom>
          <a:solidFill>
            <a:schemeClr val="accent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solidFill>
                  <a:schemeClr val="tx2"/>
                </a:solidFill>
              </a:rPr>
              <a:t>Face reality</a:t>
            </a:r>
          </a:p>
        </p:txBody>
      </p:sp>
      <p:sp>
        <p:nvSpPr>
          <p:cNvPr id="12" name="Rounded Rectangle 11">
            <a:extLst>
              <a:ext uri="{FF2B5EF4-FFF2-40B4-BE49-F238E27FC236}">
                <a16:creationId xmlns:a16="http://schemas.microsoft.com/office/drawing/2014/main" id="{C23A0E33-A37D-AB4B-9605-BA214412C147}"/>
              </a:ext>
            </a:extLst>
          </p:cNvPr>
          <p:cNvSpPr/>
          <p:nvPr/>
        </p:nvSpPr>
        <p:spPr>
          <a:xfrm>
            <a:off x="8275681" y="3543521"/>
            <a:ext cx="3240000" cy="1608881"/>
          </a:xfrm>
          <a:prstGeom prst="roundRect">
            <a:avLst/>
          </a:prstGeom>
          <a:solidFill>
            <a:schemeClr val="accent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solidFill>
                  <a:schemeClr val="tx2"/>
                </a:solidFill>
              </a:rPr>
              <a:t>Remember the ABCs</a:t>
            </a:r>
          </a:p>
        </p:txBody>
      </p:sp>
    </p:spTree>
    <p:custDataLst>
      <p:tags r:id="rId1"/>
    </p:custDataLst>
    <p:extLst>
      <p:ext uri="{BB962C8B-B14F-4D97-AF65-F5344CB8AC3E}">
        <p14:creationId xmlns:p14="http://schemas.microsoft.com/office/powerpoint/2010/main" val="32488792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D8A8DA-96BD-42DC-8024-8ED77F0DB60F}"/>
              </a:ext>
            </a:extLst>
          </p:cNvPr>
          <p:cNvSpPr>
            <a:spLocks noGrp="1"/>
          </p:cNvSpPr>
          <p:nvPr>
            <p:ph type="title"/>
          </p:nvPr>
        </p:nvSpPr>
        <p:spPr/>
        <p:txBody>
          <a:bodyPr/>
          <a:lstStyle/>
          <a:p>
            <a:pPr defTabSz="914377">
              <a:lnSpc>
                <a:spcPct val="100000"/>
              </a:lnSpc>
              <a:spcBef>
                <a:spcPts val="0"/>
              </a:spcBef>
              <a:defRPr/>
            </a:pPr>
            <a:r>
              <a:rPr lang="en-US" dirty="0">
                <a:solidFill>
                  <a:schemeClr val="tx2"/>
                </a:solidFill>
              </a:rPr>
              <a:t>Memorial &amp; </a:t>
            </a:r>
            <a:r>
              <a:rPr lang="en-US" dirty="0"/>
              <a:t>f</a:t>
            </a:r>
            <a:r>
              <a:rPr lang="en-US" dirty="0">
                <a:solidFill>
                  <a:schemeClr val="tx2"/>
                </a:solidFill>
              </a:rPr>
              <a:t>uneral services</a:t>
            </a:r>
            <a:endParaRPr lang="en-US" dirty="0">
              <a:solidFill>
                <a:schemeClr val="tx1"/>
              </a:solidFill>
            </a:endParaRPr>
          </a:p>
        </p:txBody>
      </p:sp>
    </p:spTree>
    <p:custDataLst>
      <p:tags r:id="rId1"/>
    </p:custDataLst>
    <p:extLst>
      <p:ext uri="{BB962C8B-B14F-4D97-AF65-F5344CB8AC3E}">
        <p14:creationId xmlns:p14="http://schemas.microsoft.com/office/powerpoint/2010/main" val="17690423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D8A8DA-96BD-42DC-8024-8ED77F0DB60F}"/>
              </a:ext>
            </a:extLst>
          </p:cNvPr>
          <p:cNvSpPr>
            <a:spLocks noGrp="1"/>
          </p:cNvSpPr>
          <p:nvPr>
            <p:ph type="title"/>
          </p:nvPr>
        </p:nvSpPr>
        <p:spPr>
          <a:xfrm>
            <a:off x="695281" y="206936"/>
            <a:ext cx="10820400" cy="960438"/>
          </a:xfrm>
        </p:spPr>
        <p:txBody>
          <a:bodyPr/>
          <a:lstStyle/>
          <a:p>
            <a:pPr defTabSz="914377">
              <a:lnSpc>
                <a:spcPct val="150000"/>
              </a:lnSpc>
              <a:spcBef>
                <a:spcPts val="0"/>
              </a:spcBef>
              <a:defRPr/>
            </a:pPr>
            <a:r>
              <a:rPr lang="en-US" dirty="0">
                <a:solidFill>
                  <a:schemeClr val="tx2"/>
                </a:solidFill>
              </a:rPr>
              <a:t>Remember…</a:t>
            </a:r>
            <a:endParaRPr lang="en-US" dirty="0">
              <a:solidFill>
                <a:schemeClr val="tx1"/>
              </a:solidFill>
            </a:endParaRPr>
          </a:p>
        </p:txBody>
      </p:sp>
      <p:sp>
        <p:nvSpPr>
          <p:cNvPr id="3" name="TextBox 2">
            <a:extLst>
              <a:ext uri="{FF2B5EF4-FFF2-40B4-BE49-F238E27FC236}">
                <a16:creationId xmlns:a16="http://schemas.microsoft.com/office/drawing/2014/main" id="{79F2A724-5891-C947-B7F5-3C791D34B622}"/>
              </a:ext>
            </a:extLst>
          </p:cNvPr>
          <p:cNvSpPr txBox="1"/>
          <p:nvPr/>
        </p:nvSpPr>
        <p:spPr>
          <a:xfrm>
            <a:off x="695280" y="1440000"/>
            <a:ext cx="10820399" cy="3359061"/>
          </a:xfrm>
          <a:prstGeom prst="rect">
            <a:avLst/>
          </a:prstGeom>
          <a:noFill/>
        </p:spPr>
        <p:txBody>
          <a:bodyPr wrap="square" rtlCol="0">
            <a:spAutoFit/>
          </a:bodyPr>
          <a:lstStyle/>
          <a:p>
            <a:pPr marL="457200" indent="-457200">
              <a:lnSpc>
                <a:spcPct val="150000"/>
              </a:lnSpc>
              <a:buFont typeface="+mj-lt"/>
              <a:buAutoNum type="arabicPeriod"/>
            </a:pPr>
            <a:r>
              <a:rPr lang="en-US" sz="2400" dirty="0"/>
              <a:t>Deep listening</a:t>
            </a:r>
          </a:p>
          <a:p>
            <a:pPr marL="457200" indent="-457200">
              <a:lnSpc>
                <a:spcPct val="150000"/>
              </a:lnSpc>
              <a:buFont typeface="+mj-lt"/>
              <a:buAutoNum type="arabicPeriod"/>
            </a:pPr>
            <a:r>
              <a:rPr lang="en-US" sz="2400" dirty="0"/>
              <a:t>Determine what stage she is in</a:t>
            </a:r>
          </a:p>
          <a:p>
            <a:pPr marL="457200" indent="-457200">
              <a:lnSpc>
                <a:spcPct val="150000"/>
              </a:lnSpc>
              <a:buFont typeface="+mj-lt"/>
              <a:buAutoNum type="arabicPeriod"/>
            </a:pPr>
            <a:r>
              <a:rPr lang="en-US" sz="2400" dirty="0"/>
              <a:t>Encourage taking time with decisions</a:t>
            </a:r>
          </a:p>
          <a:p>
            <a:pPr marL="457200" indent="-457200">
              <a:lnSpc>
                <a:spcPct val="150000"/>
              </a:lnSpc>
              <a:buFont typeface="+mj-lt"/>
              <a:buAutoNum type="arabicPeriod"/>
            </a:pPr>
            <a:r>
              <a:rPr lang="en-US" sz="2400" dirty="0"/>
              <a:t>Help her feel secure and safe</a:t>
            </a:r>
          </a:p>
          <a:p>
            <a:pPr marL="457200" indent="-457200">
              <a:lnSpc>
                <a:spcPct val="150000"/>
              </a:lnSpc>
              <a:buFont typeface="+mj-lt"/>
              <a:buAutoNum type="arabicPeriod"/>
            </a:pPr>
            <a:r>
              <a:rPr lang="en-US" sz="2400" dirty="0"/>
              <a:t>Assist with overwhelming activities</a:t>
            </a:r>
          </a:p>
          <a:p>
            <a:pPr marL="457200" indent="-457200">
              <a:lnSpc>
                <a:spcPct val="150000"/>
              </a:lnSpc>
              <a:buFont typeface="+mj-lt"/>
              <a:buAutoNum type="arabicPeriod"/>
            </a:pPr>
            <a:r>
              <a:rPr lang="en-US" sz="2400" dirty="0"/>
              <a:t>Show compassion and care</a:t>
            </a:r>
          </a:p>
        </p:txBody>
      </p:sp>
      <p:pic>
        <p:nvPicPr>
          <p:cNvPr id="6" name="Picture 5" descr="A picture containing person&#10;&#10;Description automatically generated">
            <a:extLst>
              <a:ext uri="{FF2B5EF4-FFF2-40B4-BE49-F238E27FC236}">
                <a16:creationId xmlns:a16="http://schemas.microsoft.com/office/drawing/2014/main" id="{25CE66C6-BB58-904A-FBBC-7D6FEE7CFF0A}"/>
              </a:ext>
            </a:extLst>
          </p:cNvPr>
          <p:cNvPicPr>
            <a:picLocks noChangeAspect="1"/>
          </p:cNvPicPr>
          <p:nvPr/>
        </p:nvPicPr>
        <p:blipFill rotWithShape="1">
          <a:blip r:embed="rId4"/>
          <a:srcRect l="13306" r="16128"/>
          <a:stretch/>
        </p:blipFill>
        <p:spPr>
          <a:xfrm>
            <a:off x="6943681" y="1440000"/>
            <a:ext cx="4572000" cy="4320000"/>
          </a:xfrm>
          <a:prstGeom prst="rect">
            <a:avLst/>
          </a:prstGeom>
        </p:spPr>
      </p:pic>
    </p:spTree>
    <p:custDataLst>
      <p:tags r:id="rId1"/>
    </p:custDataLst>
    <p:extLst>
      <p:ext uri="{BB962C8B-B14F-4D97-AF65-F5344CB8AC3E}">
        <p14:creationId xmlns:p14="http://schemas.microsoft.com/office/powerpoint/2010/main" val="10322916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6B11491-EEA6-5346-9DD2-18CEBF9B9106}"/>
              </a:ext>
            </a:extLst>
          </p:cNvPr>
          <p:cNvSpPr>
            <a:spLocks noGrp="1"/>
          </p:cNvSpPr>
          <p:nvPr>
            <p:ph type="body" sz="quarter" idx="10"/>
          </p:nvPr>
        </p:nvSpPr>
        <p:spPr>
          <a:xfrm>
            <a:off x="685800" y="863807"/>
            <a:ext cx="7061200" cy="2565193"/>
          </a:xfrm>
        </p:spPr>
        <p:txBody>
          <a:bodyPr/>
          <a:lstStyle/>
          <a:p>
            <a:r>
              <a:rPr lang="en-US" sz="4000" b="1" dirty="0"/>
              <a:t>She has loved.</a:t>
            </a:r>
          </a:p>
          <a:p>
            <a:r>
              <a:rPr lang="en-US" sz="4000" b="1" dirty="0"/>
              <a:t>She has lost.</a:t>
            </a:r>
          </a:p>
          <a:p>
            <a:r>
              <a:rPr lang="en-US" sz="4000" b="1" dirty="0"/>
              <a:t>But she can move forward</a:t>
            </a:r>
            <a:br>
              <a:rPr lang="en-US" sz="4000" b="1" dirty="0"/>
            </a:br>
            <a:r>
              <a:rPr lang="en-US" sz="4000" b="1" dirty="0"/>
              <a:t>on her own with your help.</a:t>
            </a:r>
          </a:p>
          <a:p>
            <a:endParaRPr lang="en-US" sz="4000" b="1" dirty="0"/>
          </a:p>
          <a:p>
            <a:r>
              <a:rPr lang="en-US" sz="4000" b="1" i="1" dirty="0">
                <a:solidFill>
                  <a:schemeClr val="accent2"/>
                </a:solidFill>
              </a:rPr>
              <a:t>She isn’t alone.</a:t>
            </a:r>
            <a:endParaRPr lang="en-US" sz="3200" i="1" dirty="0">
              <a:solidFill>
                <a:schemeClr val="accent2"/>
              </a:solidFill>
            </a:endParaRPr>
          </a:p>
        </p:txBody>
      </p:sp>
    </p:spTree>
    <p:extLst>
      <p:ext uri="{BB962C8B-B14F-4D97-AF65-F5344CB8AC3E}">
        <p14:creationId xmlns:p14="http://schemas.microsoft.com/office/powerpoint/2010/main" val="11230883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D8A8DA-96BD-42DC-8024-8ED77F0DB60F}"/>
              </a:ext>
            </a:extLst>
          </p:cNvPr>
          <p:cNvSpPr>
            <a:spLocks noGrp="1"/>
          </p:cNvSpPr>
          <p:nvPr>
            <p:ph type="title"/>
          </p:nvPr>
        </p:nvSpPr>
        <p:spPr/>
        <p:txBody>
          <a:bodyPr/>
          <a:lstStyle/>
          <a:p>
            <a:pPr defTabSz="914377">
              <a:lnSpc>
                <a:spcPct val="100000"/>
              </a:lnSpc>
              <a:spcBef>
                <a:spcPts val="0"/>
              </a:spcBef>
              <a:defRPr/>
            </a:pPr>
            <a:r>
              <a:rPr lang="en-US" dirty="0">
                <a:solidFill>
                  <a:schemeClr val="tx2"/>
                </a:solidFill>
              </a:rPr>
              <a:t>Grow your business by financially empowering widows</a:t>
            </a:r>
            <a:endParaRPr lang="en-US" dirty="0">
              <a:solidFill>
                <a:schemeClr val="tx1"/>
              </a:solidFill>
            </a:endParaRPr>
          </a:p>
        </p:txBody>
      </p:sp>
    </p:spTree>
    <p:custDataLst>
      <p:tags r:id="rId1"/>
    </p:custDataLst>
    <p:extLst>
      <p:ext uri="{BB962C8B-B14F-4D97-AF65-F5344CB8AC3E}">
        <p14:creationId xmlns:p14="http://schemas.microsoft.com/office/powerpoint/2010/main" val="30798678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D8A8DA-96BD-42DC-8024-8ED77F0DB60F}"/>
              </a:ext>
            </a:extLst>
          </p:cNvPr>
          <p:cNvSpPr>
            <a:spLocks noGrp="1"/>
          </p:cNvSpPr>
          <p:nvPr>
            <p:ph type="title"/>
          </p:nvPr>
        </p:nvSpPr>
        <p:spPr>
          <a:xfrm>
            <a:off x="695281" y="206936"/>
            <a:ext cx="10820400" cy="960438"/>
          </a:xfrm>
        </p:spPr>
        <p:txBody>
          <a:bodyPr/>
          <a:lstStyle/>
          <a:p>
            <a:pPr defTabSz="914377">
              <a:lnSpc>
                <a:spcPct val="150000"/>
              </a:lnSpc>
              <a:spcBef>
                <a:spcPts val="0"/>
              </a:spcBef>
              <a:defRPr/>
            </a:pPr>
            <a:r>
              <a:rPr lang="en-US" dirty="0">
                <a:solidFill>
                  <a:schemeClr val="tx2"/>
                </a:solidFill>
              </a:rPr>
              <a:t>About Laura H. Mattia, Ph.D., CFP</a:t>
            </a:r>
            <a:r>
              <a:rPr lang="en-US" b="0" dirty="0">
                <a:solidFill>
                  <a:schemeClr val="tx2"/>
                </a:solidFill>
              </a:rPr>
              <a:t>®</a:t>
            </a:r>
            <a:endParaRPr lang="en-US" b="0" dirty="0">
              <a:solidFill>
                <a:schemeClr val="tx1"/>
              </a:solidFill>
            </a:endParaRPr>
          </a:p>
        </p:txBody>
      </p:sp>
      <p:sp>
        <p:nvSpPr>
          <p:cNvPr id="3" name="TextBox 2">
            <a:extLst>
              <a:ext uri="{FF2B5EF4-FFF2-40B4-BE49-F238E27FC236}">
                <a16:creationId xmlns:a16="http://schemas.microsoft.com/office/drawing/2014/main" id="{79F2A724-5891-C947-B7F5-3C791D34B622}"/>
              </a:ext>
            </a:extLst>
          </p:cNvPr>
          <p:cNvSpPr txBox="1"/>
          <p:nvPr/>
        </p:nvSpPr>
        <p:spPr>
          <a:xfrm>
            <a:off x="3622875" y="1674011"/>
            <a:ext cx="7892803" cy="3046988"/>
          </a:xfrm>
          <a:prstGeom prst="rect">
            <a:avLst/>
          </a:prstGeom>
          <a:solidFill>
            <a:schemeClr val="bg1"/>
          </a:solidFill>
        </p:spPr>
        <p:txBody>
          <a:bodyPr wrap="square" rtlCol="0">
            <a:spAutoFit/>
          </a:bodyPr>
          <a:lstStyle/>
          <a:p>
            <a:r>
              <a:rPr lang="en-US" sz="1600" dirty="0"/>
              <a:t>Dr. Laura H. Mattia, MBA, CFP®, is the Founder of the </a:t>
            </a:r>
            <a:r>
              <a:rPr lang="en-US" sz="1600" i="1" dirty="0"/>
              <a:t>Women’s Money Empowerment Program </a:t>
            </a:r>
            <a:r>
              <a:rPr lang="en-US" sz="1600" dirty="0"/>
              <a:t>now affiliated with the Women’s Resource Center.  She is author of </a:t>
            </a:r>
            <a:r>
              <a:rPr lang="en-US" sz="1600" i="1" dirty="0"/>
              <a:t>Gender On Wall Street: Uncovering Opportunities for Women in Financial Services </a:t>
            </a:r>
            <a:r>
              <a:rPr lang="en-US" sz="1600" dirty="0"/>
              <a:t>released July, 2018 by Palgrave Macmillan and has appeared in numerous media outlets as a financial thought leader and women’s advocate. A former corporate financial executive and a Wealth Manager, Dr. Mattia is passionate about empowering people, especially women to make better financial decisions to protect themselves against the uncertainties of life. </a:t>
            </a:r>
          </a:p>
          <a:p>
            <a:endParaRPr lang="en-US" sz="1600" dirty="0"/>
          </a:p>
          <a:p>
            <a:r>
              <a:rPr lang="en-US" sz="1600" dirty="0"/>
              <a:t>In addition, Dr. Mattia teaches future CFP’s at Texas Tech University and recently spent several years creating a new CFP registered program at the University of South Florida. </a:t>
            </a:r>
            <a:br>
              <a:rPr lang="en-US" sz="1600" dirty="0"/>
            </a:br>
            <a:r>
              <a:rPr lang="en-US" sz="1600" dirty="0"/>
              <a:t>Dr. Mattia is passionate about improving the industry by ensuring future financial advisors receive a baseline education so they are competent and ethical.</a:t>
            </a:r>
          </a:p>
        </p:txBody>
      </p:sp>
      <p:sp>
        <p:nvSpPr>
          <p:cNvPr id="5" name="Oval 4">
            <a:extLst>
              <a:ext uri="{FF2B5EF4-FFF2-40B4-BE49-F238E27FC236}">
                <a16:creationId xmlns:a16="http://schemas.microsoft.com/office/drawing/2014/main" id="{F68DC75B-D3D7-5E49-9985-74EEFF638DA6}"/>
              </a:ext>
            </a:extLst>
          </p:cNvPr>
          <p:cNvSpPr/>
          <p:nvPr/>
        </p:nvSpPr>
        <p:spPr>
          <a:xfrm>
            <a:off x="676321" y="1883779"/>
            <a:ext cx="2604303" cy="2604303"/>
          </a:xfrm>
          <a:prstGeom prst="ellipse">
            <a:avLst/>
          </a:prstGeom>
          <a:blipFill dpi="0" rotWithShape="1">
            <a:blip r:embed="rId4"/>
            <a:srcRect/>
            <a:stretch>
              <a:fillRect l="-6000" t="-5000" r="-1000" b="-57000"/>
            </a:stretch>
          </a:blipFill>
          <a:ln w="1016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40011582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695281" y="2279847"/>
            <a:ext cx="2318480" cy="2502492"/>
            <a:chOff x="2541619" y="2289607"/>
            <a:chExt cx="1100138" cy="1187452"/>
          </a:xfrm>
          <a:solidFill>
            <a:schemeClr val="tx2"/>
          </a:solidFill>
        </p:grpSpPr>
        <p:sp>
          <p:nvSpPr>
            <p:cNvPr id="16" name="Freeform 39"/>
            <p:cNvSpPr>
              <a:spLocks noEditPoints="1"/>
            </p:cNvSpPr>
            <p:nvPr/>
          </p:nvSpPr>
          <p:spPr bwMode="auto">
            <a:xfrm>
              <a:off x="2871819" y="2289607"/>
              <a:ext cx="769938" cy="1041398"/>
            </a:xfrm>
            <a:custGeom>
              <a:avLst/>
              <a:gdLst>
                <a:gd name="T0" fmla="*/ 191 w 205"/>
                <a:gd name="T1" fmla="*/ 0 h 278"/>
                <a:gd name="T2" fmla="*/ 14 w 205"/>
                <a:gd name="T3" fmla="*/ 0 h 278"/>
                <a:gd name="T4" fmla="*/ 0 w 205"/>
                <a:gd name="T5" fmla="*/ 14 h 278"/>
                <a:gd name="T6" fmla="*/ 0 w 205"/>
                <a:gd name="T7" fmla="*/ 141 h 278"/>
                <a:gd name="T8" fmla="*/ 96 w 205"/>
                <a:gd name="T9" fmla="*/ 228 h 278"/>
                <a:gd name="T10" fmla="*/ 96 w 205"/>
                <a:gd name="T11" fmla="*/ 236 h 278"/>
                <a:gd name="T12" fmla="*/ 115 w 205"/>
                <a:gd name="T13" fmla="*/ 236 h 278"/>
                <a:gd name="T14" fmla="*/ 184 w 205"/>
                <a:gd name="T15" fmla="*/ 278 h 278"/>
                <a:gd name="T16" fmla="*/ 173 w 205"/>
                <a:gd name="T17" fmla="*/ 236 h 278"/>
                <a:gd name="T18" fmla="*/ 191 w 205"/>
                <a:gd name="T19" fmla="*/ 236 h 278"/>
                <a:gd name="T20" fmla="*/ 205 w 205"/>
                <a:gd name="T21" fmla="*/ 222 h 278"/>
                <a:gd name="T22" fmla="*/ 205 w 205"/>
                <a:gd name="T23" fmla="*/ 14 h 278"/>
                <a:gd name="T24" fmla="*/ 191 w 205"/>
                <a:gd name="T25" fmla="*/ 0 h 278"/>
                <a:gd name="T26" fmla="*/ 115 w 205"/>
                <a:gd name="T27" fmla="*/ 173 h 278"/>
                <a:gd name="T28" fmla="*/ 95 w 205"/>
                <a:gd name="T29" fmla="*/ 173 h 278"/>
                <a:gd name="T30" fmla="*/ 95 w 205"/>
                <a:gd name="T31" fmla="*/ 82 h 278"/>
                <a:gd name="T32" fmla="*/ 115 w 205"/>
                <a:gd name="T33" fmla="*/ 82 h 278"/>
                <a:gd name="T34" fmla="*/ 115 w 205"/>
                <a:gd name="T35" fmla="*/ 173 h 278"/>
                <a:gd name="T36" fmla="*/ 116 w 205"/>
                <a:gd name="T37" fmla="*/ 68 h 278"/>
                <a:gd name="T38" fmla="*/ 112 w 205"/>
                <a:gd name="T39" fmla="*/ 72 h 278"/>
                <a:gd name="T40" fmla="*/ 98 w 205"/>
                <a:gd name="T41" fmla="*/ 72 h 278"/>
                <a:gd name="T42" fmla="*/ 94 w 205"/>
                <a:gd name="T43" fmla="*/ 68 h 278"/>
                <a:gd name="T44" fmla="*/ 94 w 205"/>
                <a:gd name="T45" fmla="*/ 55 h 278"/>
                <a:gd name="T46" fmla="*/ 98 w 205"/>
                <a:gd name="T47" fmla="*/ 50 h 278"/>
                <a:gd name="T48" fmla="*/ 112 w 205"/>
                <a:gd name="T49" fmla="*/ 50 h 278"/>
                <a:gd name="T50" fmla="*/ 116 w 205"/>
                <a:gd name="T51" fmla="*/ 55 h 278"/>
                <a:gd name="T52" fmla="*/ 116 w 205"/>
                <a:gd name="T53" fmla="*/ 68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05" h="278">
                  <a:moveTo>
                    <a:pt x="191" y="0"/>
                  </a:moveTo>
                  <a:cubicBezTo>
                    <a:pt x="14" y="0"/>
                    <a:pt x="14" y="0"/>
                    <a:pt x="14" y="0"/>
                  </a:cubicBezTo>
                  <a:cubicBezTo>
                    <a:pt x="7" y="0"/>
                    <a:pt x="0" y="6"/>
                    <a:pt x="0" y="14"/>
                  </a:cubicBezTo>
                  <a:cubicBezTo>
                    <a:pt x="0" y="141"/>
                    <a:pt x="0" y="141"/>
                    <a:pt x="0" y="141"/>
                  </a:cubicBezTo>
                  <a:cubicBezTo>
                    <a:pt x="53" y="142"/>
                    <a:pt x="96" y="181"/>
                    <a:pt x="96" y="228"/>
                  </a:cubicBezTo>
                  <a:cubicBezTo>
                    <a:pt x="96" y="231"/>
                    <a:pt x="96" y="234"/>
                    <a:pt x="96" y="236"/>
                  </a:cubicBezTo>
                  <a:cubicBezTo>
                    <a:pt x="115" y="236"/>
                    <a:pt x="115" y="236"/>
                    <a:pt x="115" y="236"/>
                  </a:cubicBezTo>
                  <a:cubicBezTo>
                    <a:pt x="184" y="278"/>
                    <a:pt x="184" y="278"/>
                    <a:pt x="184" y="278"/>
                  </a:cubicBezTo>
                  <a:cubicBezTo>
                    <a:pt x="173" y="236"/>
                    <a:pt x="173" y="236"/>
                    <a:pt x="173" y="236"/>
                  </a:cubicBezTo>
                  <a:cubicBezTo>
                    <a:pt x="191" y="236"/>
                    <a:pt x="191" y="236"/>
                    <a:pt x="191" y="236"/>
                  </a:cubicBezTo>
                  <a:cubicBezTo>
                    <a:pt x="199" y="236"/>
                    <a:pt x="205" y="230"/>
                    <a:pt x="205" y="222"/>
                  </a:cubicBezTo>
                  <a:cubicBezTo>
                    <a:pt x="205" y="14"/>
                    <a:pt x="205" y="14"/>
                    <a:pt x="205" y="14"/>
                  </a:cubicBezTo>
                  <a:cubicBezTo>
                    <a:pt x="205" y="6"/>
                    <a:pt x="199" y="0"/>
                    <a:pt x="191" y="0"/>
                  </a:cubicBezTo>
                  <a:close/>
                  <a:moveTo>
                    <a:pt x="115" y="173"/>
                  </a:moveTo>
                  <a:cubicBezTo>
                    <a:pt x="95" y="173"/>
                    <a:pt x="95" y="173"/>
                    <a:pt x="95" y="173"/>
                  </a:cubicBezTo>
                  <a:cubicBezTo>
                    <a:pt x="95" y="82"/>
                    <a:pt x="95" y="82"/>
                    <a:pt x="95" y="82"/>
                  </a:cubicBezTo>
                  <a:cubicBezTo>
                    <a:pt x="115" y="82"/>
                    <a:pt x="115" y="82"/>
                    <a:pt x="115" y="82"/>
                  </a:cubicBezTo>
                  <a:lnTo>
                    <a:pt x="115" y="173"/>
                  </a:lnTo>
                  <a:close/>
                  <a:moveTo>
                    <a:pt x="116" y="68"/>
                  </a:moveTo>
                  <a:cubicBezTo>
                    <a:pt x="116" y="70"/>
                    <a:pt x="115" y="72"/>
                    <a:pt x="112" y="72"/>
                  </a:cubicBezTo>
                  <a:cubicBezTo>
                    <a:pt x="98" y="72"/>
                    <a:pt x="98" y="72"/>
                    <a:pt x="98" y="72"/>
                  </a:cubicBezTo>
                  <a:cubicBezTo>
                    <a:pt x="95" y="72"/>
                    <a:pt x="94" y="70"/>
                    <a:pt x="94" y="68"/>
                  </a:cubicBezTo>
                  <a:cubicBezTo>
                    <a:pt x="94" y="55"/>
                    <a:pt x="94" y="55"/>
                    <a:pt x="94" y="55"/>
                  </a:cubicBezTo>
                  <a:cubicBezTo>
                    <a:pt x="94" y="52"/>
                    <a:pt x="95" y="50"/>
                    <a:pt x="98" y="50"/>
                  </a:cubicBezTo>
                  <a:cubicBezTo>
                    <a:pt x="112" y="50"/>
                    <a:pt x="112" y="50"/>
                    <a:pt x="112" y="50"/>
                  </a:cubicBezTo>
                  <a:cubicBezTo>
                    <a:pt x="115" y="50"/>
                    <a:pt x="116" y="52"/>
                    <a:pt x="116" y="55"/>
                  </a:cubicBezTo>
                  <a:lnTo>
                    <a:pt x="116" y="6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dirty="0"/>
            </a:p>
          </p:txBody>
        </p:sp>
        <p:sp>
          <p:nvSpPr>
            <p:cNvPr id="17" name="Freeform 40"/>
            <p:cNvSpPr>
              <a:spLocks noEditPoints="1"/>
            </p:cNvSpPr>
            <p:nvPr/>
          </p:nvSpPr>
          <p:spPr bwMode="auto">
            <a:xfrm>
              <a:off x="2541619" y="2848407"/>
              <a:ext cx="649288" cy="628652"/>
            </a:xfrm>
            <a:custGeom>
              <a:avLst/>
              <a:gdLst>
                <a:gd name="T0" fmla="*/ 86 w 173"/>
                <a:gd name="T1" fmla="*/ 0 h 168"/>
                <a:gd name="T2" fmla="*/ 0 w 173"/>
                <a:gd name="T3" fmla="*/ 78 h 168"/>
                <a:gd name="T4" fmla="*/ 20 w 173"/>
                <a:gd name="T5" fmla="*/ 127 h 168"/>
                <a:gd name="T6" fmla="*/ 7 w 173"/>
                <a:gd name="T7" fmla="*/ 168 h 168"/>
                <a:gd name="T8" fmla="*/ 45 w 173"/>
                <a:gd name="T9" fmla="*/ 146 h 168"/>
                <a:gd name="T10" fmla="*/ 86 w 173"/>
                <a:gd name="T11" fmla="*/ 156 h 168"/>
                <a:gd name="T12" fmla="*/ 173 w 173"/>
                <a:gd name="T13" fmla="*/ 78 h 168"/>
                <a:gd name="T14" fmla="*/ 86 w 173"/>
                <a:gd name="T15" fmla="*/ 0 h 168"/>
                <a:gd name="T16" fmla="*/ 54 w 173"/>
                <a:gd name="T17" fmla="*/ 45 h 168"/>
                <a:gd name="T18" fmla="*/ 117 w 173"/>
                <a:gd name="T19" fmla="*/ 45 h 168"/>
                <a:gd name="T20" fmla="*/ 119 w 173"/>
                <a:gd name="T21" fmla="*/ 47 h 168"/>
                <a:gd name="T22" fmla="*/ 117 w 173"/>
                <a:gd name="T23" fmla="*/ 49 h 168"/>
                <a:gd name="T24" fmla="*/ 54 w 173"/>
                <a:gd name="T25" fmla="*/ 49 h 168"/>
                <a:gd name="T26" fmla="*/ 52 w 173"/>
                <a:gd name="T27" fmla="*/ 47 h 168"/>
                <a:gd name="T28" fmla="*/ 54 w 173"/>
                <a:gd name="T29" fmla="*/ 45 h 168"/>
                <a:gd name="T30" fmla="*/ 132 w 173"/>
                <a:gd name="T31" fmla="*/ 98 h 168"/>
                <a:gd name="T32" fmla="*/ 39 w 173"/>
                <a:gd name="T33" fmla="*/ 98 h 168"/>
                <a:gd name="T34" fmla="*/ 36 w 173"/>
                <a:gd name="T35" fmla="*/ 96 h 168"/>
                <a:gd name="T36" fmla="*/ 39 w 173"/>
                <a:gd name="T37" fmla="*/ 94 h 168"/>
                <a:gd name="T38" fmla="*/ 132 w 173"/>
                <a:gd name="T39" fmla="*/ 94 h 168"/>
                <a:gd name="T40" fmla="*/ 135 w 173"/>
                <a:gd name="T41" fmla="*/ 96 h 168"/>
                <a:gd name="T42" fmla="*/ 132 w 173"/>
                <a:gd name="T43" fmla="*/ 98 h 168"/>
                <a:gd name="T44" fmla="*/ 132 w 173"/>
                <a:gd name="T45" fmla="*/ 85 h 168"/>
                <a:gd name="T46" fmla="*/ 39 w 173"/>
                <a:gd name="T47" fmla="*/ 85 h 168"/>
                <a:gd name="T48" fmla="*/ 36 w 173"/>
                <a:gd name="T49" fmla="*/ 83 h 168"/>
                <a:gd name="T50" fmla="*/ 39 w 173"/>
                <a:gd name="T51" fmla="*/ 81 h 168"/>
                <a:gd name="T52" fmla="*/ 132 w 173"/>
                <a:gd name="T53" fmla="*/ 81 h 168"/>
                <a:gd name="T54" fmla="*/ 135 w 173"/>
                <a:gd name="T55" fmla="*/ 83 h 168"/>
                <a:gd name="T56" fmla="*/ 132 w 173"/>
                <a:gd name="T57" fmla="*/ 85 h 168"/>
                <a:gd name="T58" fmla="*/ 132 w 173"/>
                <a:gd name="T59" fmla="*/ 70 h 168"/>
                <a:gd name="T60" fmla="*/ 39 w 173"/>
                <a:gd name="T61" fmla="*/ 70 h 168"/>
                <a:gd name="T62" fmla="*/ 36 w 173"/>
                <a:gd name="T63" fmla="*/ 68 h 168"/>
                <a:gd name="T64" fmla="*/ 39 w 173"/>
                <a:gd name="T65" fmla="*/ 66 h 168"/>
                <a:gd name="T66" fmla="*/ 132 w 173"/>
                <a:gd name="T67" fmla="*/ 66 h 168"/>
                <a:gd name="T68" fmla="*/ 135 w 173"/>
                <a:gd name="T69" fmla="*/ 68 h 168"/>
                <a:gd name="T70" fmla="*/ 132 w 173"/>
                <a:gd name="T71" fmla="*/ 70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73" h="168">
                  <a:moveTo>
                    <a:pt x="86" y="0"/>
                  </a:moveTo>
                  <a:cubicBezTo>
                    <a:pt x="39" y="0"/>
                    <a:pt x="0" y="35"/>
                    <a:pt x="0" y="78"/>
                  </a:cubicBezTo>
                  <a:cubicBezTo>
                    <a:pt x="0" y="96"/>
                    <a:pt x="7" y="114"/>
                    <a:pt x="20" y="127"/>
                  </a:cubicBezTo>
                  <a:cubicBezTo>
                    <a:pt x="7" y="168"/>
                    <a:pt x="7" y="168"/>
                    <a:pt x="7" y="168"/>
                  </a:cubicBezTo>
                  <a:cubicBezTo>
                    <a:pt x="45" y="146"/>
                    <a:pt x="45" y="146"/>
                    <a:pt x="45" y="146"/>
                  </a:cubicBezTo>
                  <a:cubicBezTo>
                    <a:pt x="57" y="152"/>
                    <a:pt x="71" y="156"/>
                    <a:pt x="86" y="156"/>
                  </a:cubicBezTo>
                  <a:cubicBezTo>
                    <a:pt x="134" y="156"/>
                    <a:pt x="173" y="121"/>
                    <a:pt x="173" y="78"/>
                  </a:cubicBezTo>
                  <a:cubicBezTo>
                    <a:pt x="173" y="35"/>
                    <a:pt x="134" y="0"/>
                    <a:pt x="86" y="0"/>
                  </a:cubicBezTo>
                  <a:close/>
                  <a:moveTo>
                    <a:pt x="54" y="45"/>
                  </a:moveTo>
                  <a:cubicBezTo>
                    <a:pt x="117" y="45"/>
                    <a:pt x="117" y="45"/>
                    <a:pt x="117" y="45"/>
                  </a:cubicBezTo>
                  <a:cubicBezTo>
                    <a:pt x="118" y="45"/>
                    <a:pt x="119" y="46"/>
                    <a:pt x="119" y="47"/>
                  </a:cubicBezTo>
                  <a:cubicBezTo>
                    <a:pt x="119" y="48"/>
                    <a:pt x="118" y="49"/>
                    <a:pt x="117" y="49"/>
                  </a:cubicBezTo>
                  <a:cubicBezTo>
                    <a:pt x="54" y="49"/>
                    <a:pt x="54" y="49"/>
                    <a:pt x="54" y="49"/>
                  </a:cubicBezTo>
                  <a:cubicBezTo>
                    <a:pt x="53" y="49"/>
                    <a:pt x="52" y="48"/>
                    <a:pt x="52" y="47"/>
                  </a:cubicBezTo>
                  <a:cubicBezTo>
                    <a:pt x="52" y="46"/>
                    <a:pt x="53" y="45"/>
                    <a:pt x="54" y="45"/>
                  </a:cubicBezTo>
                  <a:close/>
                  <a:moveTo>
                    <a:pt x="132" y="98"/>
                  </a:moveTo>
                  <a:cubicBezTo>
                    <a:pt x="39" y="98"/>
                    <a:pt x="39" y="98"/>
                    <a:pt x="39" y="98"/>
                  </a:cubicBezTo>
                  <a:cubicBezTo>
                    <a:pt x="37" y="98"/>
                    <a:pt x="36" y="97"/>
                    <a:pt x="36" y="96"/>
                  </a:cubicBezTo>
                  <a:cubicBezTo>
                    <a:pt x="36" y="95"/>
                    <a:pt x="37" y="94"/>
                    <a:pt x="39" y="94"/>
                  </a:cubicBezTo>
                  <a:cubicBezTo>
                    <a:pt x="132" y="94"/>
                    <a:pt x="132" y="94"/>
                    <a:pt x="132" y="94"/>
                  </a:cubicBezTo>
                  <a:cubicBezTo>
                    <a:pt x="133" y="94"/>
                    <a:pt x="135" y="95"/>
                    <a:pt x="135" y="96"/>
                  </a:cubicBezTo>
                  <a:cubicBezTo>
                    <a:pt x="135" y="97"/>
                    <a:pt x="133" y="98"/>
                    <a:pt x="132" y="98"/>
                  </a:cubicBezTo>
                  <a:close/>
                  <a:moveTo>
                    <a:pt x="132" y="85"/>
                  </a:moveTo>
                  <a:cubicBezTo>
                    <a:pt x="39" y="85"/>
                    <a:pt x="39" y="85"/>
                    <a:pt x="39" y="85"/>
                  </a:cubicBezTo>
                  <a:cubicBezTo>
                    <a:pt x="37" y="85"/>
                    <a:pt x="36" y="84"/>
                    <a:pt x="36" y="83"/>
                  </a:cubicBezTo>
                  <a:cubicBezTo>
                    <a:pt x="36" y="82"/>
                    <a:pt x="37" y="81"/>
                    <a:pt x="39" y="81"/>
                  </a:cubicBezTo>
                  <a:cubicBezTo>
                    <a:pt x="132" y="81"/>
                    <a:pt x="132" y="81"/>
                    <a:pt x="132" y="81"/>
                  </a:cubicBezTo>
                  <a:cubicBezTo>
                    <a:pt x="133" y="81"/>
                    <a:pt x="135" y="82"/>
                    <a:pt x="135" y="83"/>
                  </a:cubicBezTo>
                  <a:cubicBezTo>
                    <a:pt x="135" y="84"/>
                    <a:pt x="133" y="85"/>
                    <a:pt x="132" y="85"/>
                  </a:cubicBezTo>
                  <a:close/>
                  <a:moveTo>
                    <a:pt x="132" y="70"/>
                  </a:moveTo>
                  <a:cubicBezTo>
                    <a:pt x="39" y="70"/>
                    <a:pt x="39" y="70"/>
                    <a:pt x="39" y="70"/>
                  </a:cubicBezTo>
                  <a:cubicBezTo>
                    <a:pt x="37" y="70"/>
                    <a:pt x="36" y="69"/>
                    <a:pt x="36" y="68"/>
                  </a:cubicBezTo>
                  <a:cubicBezTo>
                    <a:pt x="36" y="66"/>
                    <a:pt x="37" y="66"/>
                    <a:pt x="39" y="66"/>
                  </a:cubicBezTo>
                  <a:cubicBezTo>
                    <a:pt x="132" y="66"/>
                    <a:pt x="132" y="66"/>
                    <a:pt x="132" y="66"/>
                  </a:cubicBezTo>
                  <a:cubicBezTo>
                    <a:pt x="133" y="66"/>
                    <a:pt x="135" y="66"/>
                    <a:pt x="135" y="68"/>
                  </a:cubicBezTo>
                  <a:cubicBezTo>
                    <a:pt x="135" y="69"/>
                    <a:pt x="133" y="70"/>
                    <a:pt x="132" y="70"/>
                  </a:cubicBezTo>
                  <a:close/>
                </a:path>
              </a:pathLst>
            </a:custGeom>
            <a:solidFill>
              <a:srgbClr val="7D55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dirty="0"/>
            </a:p>
          </p:txBody>
        </p:sp>
      </p:grpSp>
      <p:sp>
        <p:nvSpPr>
          <p:cNvPr id="14" name="Title 1">
            <a:extLst>
              <a:ext uri="{FF2B5EF4-FFF2-40B4-BE49-F238E27FC236}">
                <a16:creationId xmlns:a16="http://schemas.microsoft.com/office/drawing/2014/main" id="{6BE5694A-0036-4170-BB15-B9E023D82F8B}"/>
              </a:ext>
            </a:extLst>
          </p:cNvPr>
          <p:cNvSpPr txBox="1">
            <a:spLocks/>
          </p:cNvSpPr>
          <p:nvPr/>
        </p:nvSpPr>
        <p:spPr>
          <a:xfrm>
            <a:off x="695281" y="206936"/>
            <a:ext cx="10820400" cy="960438"/>
          </a:xfrm>
          <a:prstGeom prst="rect">
            <a:avLst/>
          </a:prstGeom>
        </p:spPr>
        <p:txBody>
          <a:bodyPr/>
          <a:lstStyle>
            <a:lvl1pPr algn="l" defTabSz="457200" rtl="0" eaLnBrk="1" latinLnBrk="0" hangingPunct="1">
              <a:lnSpc>
                <a:spcPct val="90000"/>
              </a:lnSpc>
              <a:spcBef>
                <a:spcPct val="0"/>
              </a:spcBef>
              <a:buNone/>
              <a:defRPr sz="3200" b="1" kern="1200">
                <a:solidFill>
                  <a:schemeClr val="tx2"/>
                </a:solidFill>
                <a:latin typeface="+mj-lt"/>
                <a:ea typeface="+mj-ea"/>
                <a:cs typeface="+mj-cs"/>
              </a:defRPr>
            </a:lvl1pPr>
          </a:lstStyle>
          <a:p>
            <a:pPr defTabSz="914377">
              <a:lnSpc>
                <a:spcPct val="150000"/>
              </a:lnSpc>
              <a:spcBef>
                <a:spcPts val="0"/>
              </a:spcBef>
              <a:defRPr/>
            </a:pPr>
            <a:r>
              <a:rPr lang="en-US" sz="3200" cap="none" dirty="0">
                <a:solidFill>
                  <a:srgbClr val="4C12A1"/>
                </a:solidFill>
                <a:latin typeface="+mn-lt"/>
                <a:cs typeface="Calibri" panose="020F0502020204030204" pitchFamily="34" charset="0"/>
              </a:rPr>
              <a:t>Questions?</a:t>
            </a:r>
            <a:endParaRPr lang="en-US" dirty="0">
              <a:solidFill>
                <a:srgbClr val="4C12A1"/>
              </a:solidFill>
            </a:endParaRPr>
          </a:p>
        </p:txBody>
      </p:sp>
      <p:sp>
        <p:nvSpPr>
          <p:cNvPr id="2" name="TextBox 1">
            <a:extLst>
              <a:ext uri="{FF2B5EF4-FFF2-40B4-BE49-F238E27FC236}">
                <a16:creationId xmlns:a16="http://schemas.microsoft.com/office/drawing/2014/main" id="{E8552EEF-85B8-E54E-B58F-26DAEAAE24D0}"/>
              </a:ext>
            </a:extLst>
          </p:cNvPr>
          <p:cNvSpPr txBox="1"/>
          <p:nvPr/>
        </p:nvSpPr>
        <p:spPr>
          <a:xfrm>
            <a:off x="3622875" y="3054026"/>
            <a:ext cx="6111433" cy="646331"/>
          </a:xfrm>
          <a:prstGeom prst="rect">
            <a:avLst/>
          </a:prstGeom>
          <a:noFill/>
        </p:spPr>
        <p:txBody>
          <a:bodyPr wrap="square" rtlCol="0">
            <a:spAutoFit/>
          </a:bodyPr>
          <a:lstStyle/>
          <a:p>
            <a:r>
              <a:rPr lang="en-US" b="1" dirty="0"/>
              <a:t>Learn more about the working with widows program</a:t>
            </a:r>
            <a:r>
              <a:rPr lang="en-US" dirty="0"/>
              <a:t>:</a:t>
            </a:r>
            <a:br>
              <a:rPr lang="en-US" dirty="0"/>
            </a:br>
            <a:r>
              <a:rPr lang="en-US" dirty="0"/>
              <a:t>Contact your Protective representative</a:t>
            </a:r>
          </a:p>
        </p:txBody>
      </p:sp>
    </p:spTree>
    <p:extLst>
      <p:ext uri="{BB962C8B-B14F-4D97-AF65-F5344CB8AC3E}">
        <p14:creationId xmlns:p14="http://schemas.microsoft.com/office/powerpoint/2010/main" val="24766777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3FBD89A-EA1D-BA4F-AE39-E19A9AB310F3}"/>
              </a:ext>
            </a:extLst>
          </p:cNvPr>
          <p:cNvSpPr txBox="1"/>
          <p:nvPr/>
        </p:nvSpPr>
        <p:spPr>
          <a:xfrm>
            <a:off x="4398380" y="1440000"/>
            <a:ext cx="7107012" cy="3477875"/>
          </a:xfrm>
          <a:prstGeom prst="rect">
            <a:avLst/>
          </a:prstGeom>
          <a:noFill/>
        </p:spPr>
        <p:txBody>
          <a:bodyPr wrap="square" rtlCol="0">
            <a:spAutoFit/>
          </a:bodyPr>
          <a:lstStyle/>
          <a:p>
            <a:pPr marL="342900" indent="-342900">
              <a:lnSpc>
                <a:spcPts val="2400"/>
              </a:lnSpc>
              <a:buFont typeface="+mj-lt"/>
              <a:buAutoNum type="arabicPeriod"/>
            </a:pPr>
            <a:r>
              <a:rPr lang="en-US" sz="2200" b="1" dirty="0">
                <a:solidFill>
                  <a:schemeClr val="tx2"/>
                </a:solidFill>
              </a:rPr>
              <a:t>Financial empowerment = financial security</a:t>
            </a:r>
          </a:p>
          <a:p>
            <a:pPr marL="342900" indent="-342900">
              <a:lnSpc>
                <a:spcPts val="2400"/>
              </a:lnSpc>
              <a:buFont typeface="+mj-lt"/>
              <a:buAutoNum type="arabicPeriod"/>
            </a:pPr>
            <a:endParaRPr lang="en-US" sz="2200" b="1" dirty="0">
              <a:solidFill>
                <a:schemeClr val="tx2"/>
              </a:solidFill>
            </a:endParaRPr>
          </a:p>
          <a:p>
            <a:pPr marL="342900" indent="-342900">
              <a:lnSpc>
                <a:spcPts val="2400"/>
              </a:lnSpc>
              <a:buFont typeface="+mj-lt"/>
              <a:buAutoNum type="arabicPeriod"/>
            </a:pPr>
            <a:r>
              <a:rPr lang="en-US" sz="2200" b="1" dirty="0">
                <a:solidFill>
                  <a:schemeClr val="tx2"/>
                </a:solidFill>
              </a:rPr>
              <a:t>Why focus on widows?</a:t>
            </a:r>
          </a:p>
          <a:p>
            <a:pPr marL="342900" indent="-342900">
              <a:lnSpc>
                <a:spcPts val="2400"/>
              </a:lnSpc>
              <a:buFont typeface="+mj-lt"/>
              <a:buAutoNum type="arabicPeriod"/>
            </a:pPr>
            <a:endParaRPr lang="en-US" sz="2200" b="1" dirty="0">
              <a:solidFill>
                <a:schemeClr val="tx2"/>
              </a:solidFill>
            </a:endParaRPr>
          </a:p>
          <a:p>
            <a:pPr marL="342900" indent="-342900">
              <a:lnSpc>
                <a:spcPts val="2400"/>
              </a:lnSpc>
              <a:buFont typeface="+mj-lt"/>
              <a:buAutoNum type="arabicPeriod"/>
            </a:pPr>
            <a:r>
              <a:rPr lang="en-US" sz="2200" b="1" dirty="0">
                <a:solidFill>
                  <a:schemeClr val="tx2"/>
                </a:solidFill>
              </a:rPr>
              <a:t>How grief affects her decisions</a:t>
            </a:r>
          </a:p>
          <a:p>
            <a:pPr marL="342900" indent="-342900">
              <a:lnSpc>
                <a:spcPts val="2400"/>
              </a:lnSpc>
              <a:buFont typeface="+mj-lt"/>
              <a:buAutoNum type="arabicPeriod"/>
            </a:pPr>
            <a:endParaRPr lang="en-US" sz="2200" b="1" dirty="0">
              <a:solidFill>
                <a:schemeClr val="tx2"/>
              </a:solidFill>
            </a:endParaRPr>
          </a:p>
          <a:p>
            <a:pPr marL="342900" indent="-342900">
              <a:lnSpc>
                <a:spcPts val="2400"/>
              </a:lnSpc>
              <a:buFont typeface="+mj-lt"/>
              <a:buAutoNum type="arabicPeriod"/>
            </a:pPr>
            <a:r>
              <a:rPr lang="en-US" sz="2200" b="1" dirty="0">
                <a:solidFill>
                  <a:schemeClr val="tx2"/>
                </a:solidFill>
              </a:rPr>
              <a:t>Understanding the stages of transition and widowhood</a:t>
            </a:r>
          </a:p>
          <a:p>
            <a:pPr marL="342900" indent="-342900">
              <a:lnSpc>
                <a:spcPts val="2400"/>
              </a:lnSpc>
              <a:buFont typeface="+mj-lt"/>
              <a:buAutoNum type="arabicPeriod"/>
            </a:pPr>
            <a:endParaRPr lang="en-US" sz="2200" b="1" dirty="0">
              <a:solidFill>
                <a:schemeClr val="tx2"/>
              </a:solidFill>
            </a:endParaRPr>
          </a:p>
          <a:p>
            <a:pPr marL="342900" indent="-342900">
              <a:lnSpc>
                <a:spcPts val="2400"/>
              </a:lnSpc>
              <a:buFont typeface="+mj-lt"/>
              <a:buAutoNum type="arabicPeriod"/>
            </a:pPr>
            <a:r>
              <a:rPr lang="en-US" sz="2200" b="1" dirty="0">
                <a:solidFill>
                  <a:schemeClr val="tx2"/>
                </a:solidFill>
              </a:rPr>
              <a:t>Help widows avoid pitfalls</a:t>
            </a:r>
          </a:p>
          <a:p>
            <a:pPr marL="342900" indent="-342900">
              <a:lnSpc>
                <a:spcPts val="2400"/>
              </a:lnSpc>
              <a:buFont typeface="+mj-lt"/>
              <a:buAutoNum type="arabicPeriod"/>
            </a:pPr>
            <a:endParaRPr lang="en-US" sz="2200" b="1" dirty="0">
              <a:solidFill>
                <a:schemeClr val="tx2"/>
              </a:solidFill>
            </a:endParaRPr>
          </a:p>
          <a:p>
            <a:pPr marL="342900" indent="-342900">
              <a:lnSpc>
                <a:spcPts val="2400"/>
              </a:lnSpc>
              <a:buFont typeface="+mj-lt"/>
              <a:buAutoNum type="arabicPeriod"/>
            </a:pPr>
            <a:r>
              <a:rPr lang="en-US" sz="2200" b="1" dirty="0">
                <a:solidFill>
                  <a:schemeClr val="tx2"/>
                </a:solidFill>
              </a:rPr>
              <a:t>Supporting your widowed clients</a:t>
            </a:r>
          </a:p>
        </p:txBody>
      </p:sp>
      <p:cxnSp>
        <p:nvCxnSpPr>
          <p:cNvPr id="5" name="Straight Connector 4">
            <a:extLst>
              <a:ext uri="{FF2B5EF4-FFF2-40B4-BE49-F238E27FC236}">
                <a16:creationId xmlns:a16="http://schemas.microsoft.com/office/drawing/2014/main" id="{78194974-062C-C345-8580-CDA12D3A97F5}"/>
              </a:ext>
            </a:extLst>
          </p:cNvPr>
          <p:cNvCxnSpPr>
            <a:cxnSpLocks/>
          </p:cNvCxnSpPr>
          <p:nvPr/>
        </p:nvCxnSpPr>
        <p:spPr>
          <a:xfrm>
            <a:off x="3715473" y="1440000"/>
            <a:ext cx="0" cy="3420000"/>
          </a:xfrm>
          <a:prstGeom prst="line">
            <a:avLst/>
          </a:prstGeom>
          <a:ln w="12700"/>
          <a:effectLst/>
        </p:spPr>
        <p:style>
          <a:lnRef idx="2">
            <a:schemeClr val="accent1"/>
          </a:lnRef>
          <a:fillRef idx="0">
            <a:schemeClr val="accent1"/>
          </a:fillRef>
          <a:effectRef idx="1">
            <a:schemeClr val="accent1"/>
          </a:effectRef>
          <a:fontRef idx="minor">
            <a:schemeClr val="tx1"/>
          </a:fontRef>
        </p:style>
      </p:cxnSp>
      <p:sp>
        <p:nvSpPr>
          <p:cNvPr id="8" name="Title 1">
            <a:extLst>
              <a:ext uri="{FF2B5EF4-FFF2-40B4-BE49-F238E27FC236}">
                <a16:creationId xmlns:a16="http://schemas.microsoft.com/office/drawing/2014/main" id="{45D84B93-A68D-C743-A7A2-96F1DB924448}"/>
              </a:ext>
            </a:extLst>
          </p:cNvPr>
          <p:cNvSpPr txBox="1">
            <a:spLocks/>
          </p:cNvSpPr>
          <p:nvPr/>
        </p:nvSpPr>
        <p:spPr>
          <a:xfrm>
            <a:off x="685800" y="3011956"/>
            <a:ext cx="10820400" cy="1362075"/>
          </a:xfrm>
          <a:prstGeom prst="rect">
            <a:avLst/>
          </a:prstGeom>
        </p:spPr>
        <p:txBody>
          <a:bodyPr vert="horz" lIns="0" tIns="0" rIns="0" bIns="0" rtlCol="0" anchor="t">
            <a:noAutofit/>
          </a:bodyPr>
          <a:lstStyle>
            <a:lvl1pPr algn="l" defTabSz="457200" rtl="0" eaLnBrk="1" latinLnBrk="0" hangingPunct="1">
              <a:lnSpc>
                <a:spcPct val="90000"/>
              </a:lnSpc>
              <a:spcBef>
                <a:spcPct val="0"/>
              </a:spcBef>
              <a:buNone/>
              <a:defRPr sz="4800" b="1" kern="1200" cap="none">
                <a:solidFill>
                  <a:schemeClr val="tx2"/>
                </a:solidFill>
                <a:latin typeface="+mj-lt"/>
                <a:ea typeface="+mj-ea"/>
                <a:cs typeface="+mj-cs"/>
              </a:defRPr>
            </a:lvl1pPr>
          </a:lstStyle>
          <a:p>
            <a:r>
              <a:rPr lang="en-US"/>
              <a:t>Agenda</a:t>
            </a:r>
            <a:endParaRPr lang="en-US" dirty="0"/>
          </a:p>
        </p:txBody>
      </p:sp>
    </p:spTree>
    <p:extLst>
      <p:ext uri="{BB962C8B-B14F-4D97-AF65-F5344CB8AC3E}">
        <p14:creationId xmlns:p14="http://schemas.microsoft.com/office/powerpoint/2010/main" val="333508925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4E91D7D-794B-4F76-8316-3F87E154540C}"/>
              </a:ext>
            </a:extLst>
          </p:cNvPr>
          <p:cNvSpPr>
            <a:spLocks noGrp="1"/>
          </p:cNvSpPr>
          <p:nvPr>
            <p:ph type="title"/>
          </p:nvPr>
        </p:nvSpPr>
        <p:spPr/>
        <p:txBody>
          <a:bodyPr/>
          <a:lstStyle/>
          <a:p>
            <a:r>
              <a:rPr lang="en-US" dirty="0">
                <a:solidFill>
                  <a:schemeClr val="tx2"/>
                </a:solidFill>
                <a:latin typeface="+mn-lt"/>
              </a:rPr>
              <a:t>Important information</a:t>
            </a:r>
            <a:endParaRPr lang="en-US" dirty="0"/>
          </a:p>
        </p:txBody>
      </p:sp>
      <p:sp>
        <p:nvSpPr>
          <p:cNvPr id="4" name="Content Placeholder 3">
            <a:extLst>
              <a:ext uri="{FF2B5EF4-FFF2-40B4-BE49-F238E27FC236}">
                <a16:creationId xmlns:a16="http://schemas.microsoft.com/office/drawing/2014/main" id="{FC689682-4877-4864-BC03-C4DDB6E54E58}"/>
              </a:ext>
            </a:extLst>
          </p:cNvPr>
          <p:cNvSpPr>
            <a:spLocks noGrp="1"/>
          </p:cNvSpPr>
          <p:nvPr>
            <p:ph idx="4294967295"/>
          </p:nvPr>
        </p:nvSpPr>
        <p:spPr>
          <a:xfrm>
            <a:off x="693737" y="1153272"/>
            <a:ext cx="10812463" cy="4806950"/>
          </a:xfrm>
        </p:spPr>
        <p:txBody>
          <a:bodyPr/>
          <a:lstStyle/>
          <a:p>
            <a:pPr lvl="0" defTabSz="914400">
              <a:lnSpc>
                <a:spcPct val="110000"/>
              </a:lnSpc>
              <a:defRPr/>
            </a:pPr>
            <a:r>
              <a:rPr lang="en-US" sz="1200" kern="0" dirty="0">
                <a:solidFill>
                  <a:sysClr val="windowText" lastClr="000000"/>
                </a:solidFill>
              </a:rPr>
              <a:t>The content of this seminar is meant to be general information on the subject of widowhood and grieving, and should not be considered legal or tax advice by consumers. </a:t>
            </a:r>
            <a:br>
              <a:rPr lang="en-US" sz="1200" kern="0" dirty="0">
                <a:solidFill>
                  <a:sysClr val="windowText" lastClr="000000"/>
                </a:solidFill>
              </a:rPr>
            </a:br>
            <a:r>
              <a:rPr lang="en-US" sz="1200" kern="0" dirty="0">
                <a:solidFill>
                  <a:sysClr val="windowText" lastClr="000000"/>
                </a:solidFill>
              </a:rPr>
              <a:t>For information about Protective and its products and services, visit protective.com. </a:t>
            </a:r>
          </a:p>
          <a:p>
            <a:pPr lvl="0" defTabSz="914400">
              <a:lnSpc>
                <a:spcPct val="110000"/>
              </a:lnSpc>
              <a:defRPr/>
            </a:pPr>
            <a:endParaRPr lang="en-US" sz="1200" kern="0" dirty="0">
              <a:solidFill>
                <a:sysClr val="windowText" lastClr="000000"/>
              </a:solidFill>
            </a:endParaRPr>
          </a:p>
          <a:p>
            <a:pPr lvl="0" defTabSz="914400">
              <a:lnSpc>
                <a:spcPct val="110000"/>
              </a:lnSpc>
              <a:defRPr/>
            </a:pPr>
            <a:r>
              <a:rPr lang="en-US" sz="1200" kern="0" dirty="0">
                <a:solidFill>
                  <a:sysClr val="windowText" lastClr="000000"/>
                </a:solidFill>
              </a:rPr>
              <a:t>Neither Protective nor its representatives offer legal or tax advice. Consumers should consult with their legal or tax advisor regarding their individual situations before </a:t>
            </a:r>
            <a:br>
              <a:rPr lang="en-US" sz="1200" kern="0" dirty="0">
                <a:solidFill>
                  <a:sysClr val="windowText" lastClr="000000"/>
                </a:solidFill>
              </a:rPr>
            </a:br>
            <a:r>
              <a:rPr lang="en-US" sz="1200" kern="0" dirty="0">
                <a:solidFill>
                  <a:sysClr val="windowText" lastClr="000000"/>
                </a:solidFill>
              </a:rPr>
              <a:t>making any tax-related decisions. </a:t>
            </a:r>
          </a:p>
          <a:p>
            <a:pPr lvl="0" defTabSz="914400">
              <a:lnSpc>
                <a:spcPct val="110000"/>
              </a:lnSpc>
              <a:defRPr/>
            </a:pPr>
            <a:endParaRPr lang="en-US" sz="1200" kern="0" dirty="0">
              <a:solidFill>
                <a:sysClr val="windowText" lastClr="000000"/>
              </a:solidFill>
            </a:endParaRPr>
          </a:p>
          <a:p>
            <a:pPr lvl="0" defTabSz="914400">
              <a:lnSpc>
                <a:spcPct val="110000"/>
              </a:lnSpc>
              <a:defRPr/>
            </a:pPr>
            <a:r>
              <a:rPr lang="en-US" sz="1200" kern="0" dirty="0">
                <a:solidFill>
                  <a:sysClr val="windowText" lastClr="000000"/>
                </a:solidFill>
              </a:rPr>
              <a:t>Protective refers to Protective Life Insurance Company (PLICO) and its affiliates, including Protective Life &amp; Annuity Insurance Company (PLAIC). (PLICO) is located </a:t>
            </a:r>
            <a:br>
              <a:rPr lang="en-US" sz="1200" kern="0" dirty="0">
                <a:solidFill>
                  <a:sysClr val="windowText" lastClr="000000"/>
                </a:solidFill>
              </a:rPr>
            </a:br>
            <a:r>
              <a:rPr lang="en-US" sz="1200" kern="0" dirty="0">
                <a:solidFill>
                  <a:sysClr val="windowText" lastClr="000000"/>
                </a:solidFill>
              </a:rPr>
              <a:t>in Nashville, TN. (PLAIC) is located in Birmingham, AL.</a:t>
            </a:r>
          </a:p>
          <a:p>
            <a:endParaRPr lang="en-US" sz="1200" dirty="0">
              <a:solidFill>
                <a:schemeClr val="tx1">
                  <a:lumMod val="50000"/>
                </a:schemeClr>
              </a:solidFill>
            </a:endParaRPr>
          </a:p>
          <a:p>
            <a:r>
              <a:rPr lang="en-US" sz="1200" dirty="0">
                <a:solidFill>
                  <a:schemeClr val="tx1">
                    <a:lumMod val="50000"/>
                  </a:schemeClr>
                </a:solidFill>
              </a:rPr>
              <a:t>Protective® is a registered trademark of Protective Life Insurance Company. The Protective trademarks, logos and service marks are property of Protective Life Insurance Company and are protected by copyright, trademark, and/or other proprietary rights and laws.</a:t>
            </a:r>
          </a:p>
        </p:txBody>
      </p:sp>
      <p:sp>
        <p:nvSpPr>
          <p:cNvPr id="5" name="TextBox 4">
            <a:extLst>
              <a:ext uri="{FF2B5EF4-FFF2-40B4-BE49-F238E27FC236}">
                <a16:creationId xmlns:a16="http://schemas.microsoft.com/office/drawing/2014/main" id="{CB325661-29F1-453E-BBA4-DF7E7A0D7C9F}"/>
              </a:ext>
            </a:extLst>
          </p:cNvPr>
          <p:cNvSpPr txBox="1"/>
          <p:nvPr/>
        </p:nvSpPr>
        <p:spPr>
          <a:xfrm>
            <a:off x="685800" y="5704728"/>
            <a:ext cx="2223686" cy="246221"/>
          </a:xfrm>
          <a:prstGeom prst="rect">
            <a:avLst/>
          </a:prstGeom>
          <a:noFill/>
        </p:spPr>
        <p:txBody>
          <a:bodyPr wrap="none" lIns="0" tIns="0" rIns="0" bIns="0" rtlCol="0" anchor="b">
            <a:noAutofit/>
          </a:bodyPr>
          <a:lstStyle/>
          <a:p>
            <a:pPr algn="l"/>
            <a:r>
              <a:rPr lang="en-US" sz="1000" b="0" i="0" dirty="0">
                <a:effectLst/>
                <a:latin typeface="ProximaNova-Regular"/>
              </a:rPr>
              <a:t>CLABD.1080 (07.22) </a:t>
            </a:r>
          </a:p>
        </p:txBody>
      </p:sp>
    </p:spTree>
    <p:extLst>
      <p:ext uri="{BB962C8B-B14F-4D97-AF65-F5344CB8AC3E}">
        <p14:creationId xmlns:p14="http://schemas.microsoft.com/office/powerpoint/2010/main" val="5874559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31963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6B11491-EEA6-5346-9DD2-18CEBF9B9106}"/>
              </a:ext>
            </a:extLst>
          </p:cNvPr>
          <p:cNvSpPr>
            <a:spLocks noGrp="1"/>
          </p:cNvSpPr>
          <p:nvPr>
            <p:ph type="body" sz="quarter" idx="10"/>
          </p:nvPr>
        </p:nvSpPr>
        <p:spPr>
          <a:xfrm>
            <a:off x="685800" y="863807"/>
            <a:ext cx="7061200" cy="2565193"/>
          </a:xfrm>
        </p:spPr>
        <p:txBody>
          <a:bodyPr/>
          <a:lstStyle/>
          <a:p>
            <a:r>
              <a:rPr lang="en-US" sz="4000" b="1" dirty="0"/>
              <a:t>“My husband’s death </a:t>
            </a:r>
            <a:br>
              <a:rPr lang="en-US" sz="4000" b="1" dirty="0"/>
            </a:br>
            <a:r>
              <a:rPr lang="en-US" sz="4000" b="1" dirty="0"/>
              <a:t>was the most traumatic </a:t>
            </a:r>
            <a:br>
              <a:rPr lang="en-US" sz="4000" b="1" dirty="0"/>
            </a:br>
            <a:r>
              <a:rPr lang="en-US" sz="4000" b="1" dirty="0"/>
              <a:t>event in my life.” </a:t>
            </a:r>
            <a:br>
              <a:rPr lang="en-US" sz="4000" dirty="0"/>
            </a:br>
            <a:r>
              <a:rPr lang="en-US" sz="3200" dirty="0"/>
              <a:t>–Claire</a:t>
            </a:r>
          </a:p>
        </p:txBody>
      </p:sp>
      <p:sp>
        <p:nvSpPr>
          <p:cNvPr id="3" name="Rounded Rectangle 2">
            <a:extLst>
              <a:ext uri="{FF2B5EF4-FFF2-40B4-BE49-F238E27FC236}">
                <a16:creationId xmlns:a16="http://schemas.microsoft.com/office/drawing/2014/main" id="{87035DDE-743E-7A4B-9CA8-48F340A83DF0}"/>
              </a:ext>
            </a:extLst>
          </p:cNvPr>
          <p:cNvSpPr/>
          <p:nvPr/>
        </p:nvSpPr>
        <p:spPr>
          <a:xfrm>
            <a:off x="685800" y="3495551"/>
            <a:ext cx="2034251" cy="474562"/>
          </a:xfrm>
          <a:prstGeom prst="roundRect">
            <a:avLst/>
          </a:prstGeom>
          <a:solidFill>
            <a:schemeClr val="accent2"/>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chemeClr val="tx2"/>
                </a:solidFill>
              </a:rPr>
              <a:t>Numb</a:t>
            </a:r>
          </a:p>
        </p:txBody>
      </p:sp>
      <p:sp>
        <p:nvSpPr>
          <p:cNvPr id="4" name="Rounded Rectangle 3">
            <a:extLst>
              <a:ext uri="{FF2B5EF4-FFF2-40B4-BE49-F238E27FC236}">
                <a16:creationId xmlns:a16="http://schemas.microsoft.com/office/drawing/2014/main" id="{51731F7B-23CE-CC44-8D3B-DAF2F6A1679D}"/>
              </a:ext>
            </a:extLst>
          </p:cNvPr>
          <p:cNvSpPr/>
          <p:nvPr/>
        </p:nvSpPr>
        <p:spPr>
          <a:xfrm>
            <a:off x="2882337" y="3495551"/>
            <a:ext cx="2034251" cy="474562"/>
          </a:xfrm>
          <a:prstGeom prst="roundRect">
            <a:avLst/>
          </a:prstGeom>
          <a:solidFill>
            <a:schemeClr val="accent2">
              <a:lumMod val="60000"/>
              <a:lumOff val="40000"/>
            </a:schemeClr>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chemeClr val="tx2"/>
                </a:solidFill>
              </a:rPr>
              <a:t>Lost</a:t>
            </a:r>
          </a:p>
        </p:txBody>
      </p:sp>
      <p:sp>
        <p:nvSpPr>
          <p:cNvPr id="5" name="Rounded Rectangle 4">
            <a:extLst>
              <a:ext uri="{FF2B5EF4-FFF2-40B4-BE49-F238E27FC236}">
                <a16:creationId xmlns:a16="http://schemas.microsoft.com/office/drawing/2014/main" id="{CA67B324-9376-5A4E-B86A-B898DC347167}"/>
              </a:ext>
            </a:extLst>
          </p:cNvPr>
          <p:cNvSpPr/>
          <p:nvPr/>
        </p:nvSpPr>
        <p:spPr>
          <a:xfrm>
            <a:off x="5078874" y="3495551"/>
            <a:ext cx="2034251" cy="474562"/>
          </a:xfrm>
          <a:prstGeom prst="roundRect">
            <a:avLst/>
          </a:prstGeom>
          <a:solidFill>
            <a:schemeClr val="accent2"/>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a:solidFill>
                  <a:schemeClr val="tx2"/>
                </a:solidFill>
              </a:rPr>
              <a:t>Emotionally drained</a:t>
            </a:r>
          </a:p>
        </p:txBody>
      </p:sp>
      <p:sp>
        <p:nvSpPr>
          <p:cNvPr id="6" name="Rounded Rectangle 5">
            <a:extLst>
              <a:ext uri="{FF2B5EF4-FFF2-40B4-BE49-F238E27FC236}">
                <a16:creationId xmlns:a16="http://schemas.microsoft.com/office/drawing/2014/main" id="{1A732831-43E7-7A45-A5E6-BF2114B60731}"/>
              </a:ext>
            </a:extLst>
          </p:cNvPr>
          <p:cNvSpPr/>
          <p:nvPr/>
        </p:nvSpPr>
        <p:spPr>
          <a:xfrm>
            <a:off x="7275411" y="3495551"/>
            <a:ext cx="2034251" cy="474562"/>
          </a:xfrm>
          <a:prstGeom prst="roundRect">
            <a:avLst/>
          </a:prstGeom>
          <a:solidFill>
            <a:schemeClr val="accent2">
              <a:lumMod val="60000"/>
              <a:lumOff val="40000"/>
            </a:schemeClr>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chemeClr val="tx2"/>
                </a:solidFill>
              </a:rPr>
              <a:t>Abandoned</a:t>
            </a:r>
          </a:p>
        </p:txBody>
      </p:sp>
      <p:sp>
        <p:nvSpPr>
          <p:cNvPr id="13" name="Rounded Rectangle 12">
            <a:extLst>
              <a:ext uri="{FF2B5EF4-FFF2-40B4-BE49-F238E27FC236}">
                <a16:creationId xmlns:a16="http://schemas.microsoft.com/office/drawing/2014/main" id="{D2CDE4A4-C41F-FF43-8645-3DA4A5BE9316}"/>
              </a:ext>
            </a:extLst>
          </p:cNvPr>
          <p:cNvSpPr/>
          <p:nvPr/>
        </p:nvSpPr>
        <p:spPr>
          <a:xfrm>
            <a:off x="9471949" y="3495551"/>
            <a:ext cx="2034251" cy="474562"/>
          </a:xfrm>
          <a:prstGeom prst="roundRect">
            <a:avLst/>
          </a:prstGeom>
          <a:solidFill>
            <a:schemeClr val="accent2"/>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chemeClr val="tx2"/>
                </a:solidFill>
              </a:rPr>
              <a:t>Paralyzed</a:t>
            </a:r>
          </a:p>
        </p:txBody>
      </p:sp>
      <p:sp>
        <p:nvSpPr>
          <p:cNvPr id="14" name="Rounded Rectangle 13">
            <a:extLst>
              <a:ext uri="{FF2B5EF4-FFF2-40B4-BE49-F238E27FC236}">
                <a16:creationId xmlns:a16="http://schemas.microsoft.com/office/drawing/2014/main" id="{11FD4E48-9993-D94D-A7E5-8C7962EFD7F0}"/>
              </a:ext>
            </a:extLst>
          </p:cNvPr>
          <p:cNvSpPr/>
          <p:nvPr/>
        </p:nvSpPr>
        <p:spPr>
          <a:xfrm>
            <a:off x="685800" y="4140839"/>
            <a:ext cx="2034251" cy="474562"/>
          </a:xfrm>
          <a:prstGeom prst="roundRect">
            <a:avLst/>
          </a:prstGeom>
          <a:solidFill>
            <a:schemeClr val="accent2">
              <a:lumMod val="60000"/>
              <a:lumOff val="40000"/>
            </a:schemeClr>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chemeClr val="tx2"/>
                </a:solidFill>
              </a:rPr>
              <a:t>Lonely</a:t>
            </a:r>
          </a:p>
        </p:txBody>
      </p:sp>
      <p:sp>
        <p:nvSpPr>
          <p:cNvPr id="15" name="Rounded Rectangle 14">
            <a:extLst>
              <a:ext uri="{FF2B5EF4-FFF2-40B4-BE49-F238E27FC236}">
                <a16:creationId xmlns:a16="http://schemas.microsoft.com/office/drawing/2014/main" id="{BAFDE8C2-5790-7243-BD89-473D2CC9AA09}"/>
              </a:ext>
            </a:extLst>
          </p:cNvPr>
          <p:cNvSpPr/>
          <p:nvPr/>
        </p:nvSpPr>
        <p:spPr>
          <a:xfrm>
            <a:off x="2882337" y="4140839"/>
            <a:ext cx="2034251" cy="474562"/>
          </a:xfrm>
          <a:prstGeom prst="roundRect">
            <a:avLst/>
          </a:prstGeom>
          <a:solidFill>
            <a:schemeClr val="accent2"/>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chemeClr val="tx2"/>
                </a:solidFill>
              </a:rPr>
              <a:t>Fragile</a:t>
            </a:r>
          </a:p>
        </p:txBody>
      </p:sp>
      <p:sp>
        <p:nvSpPr>
          <p:cNvPr id="16" name="Rounded Rectangle 15">
            <a:extLst>
              <a:ext uri="{FF2B5EF4-FFF2-40B4-BE49-F238E27FC236}">
                <a16:creationId xmlns:a16="http://schemas.microsoft.com/office/drawing/2014/main" id="{3B3C79D0-BC1C-A14C-BA2F-AF560FE5967D}"/>
              </a:ext>
            </a:extLst>
          </p:cNvPr>
          <p:cNvSpPr/>
          <p:nvPr/>
        </p:nvSpPr>
        <p:spPr>
          <a:xfrm>
            <a:off x="5078874" y="4140839"/>
            <a:ext cx="2034251" cy="474562"/>
          </a:xfrm>
          <a:prstGeom prst="roundRect">
            <a:avLst/>
          </a:prstGeom>
          <a:solidFill>
            <a:schemeClr val="accent2">
              <a:lumMod val="60000"/>
              <a:lumOff val="40000"/>
            </a:schemeClr>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chemeClr val="tx2"/>
                </a:solidFill>
              </a:rPr>
              <a:t>Angry</a:t>
            </a:r>
          </a:p>
        </p:txBody>
      </p:sp>
      <p:sp>
        <p:nvSpPr>
          <p:cNvPr id="17" name="Rounded Rectangle 16">
            <a:extLst>
              <a:ext uri="{FF2B5EF4-FFF2-40B4-BE49-F238E27FC236}">
                <a16:creationId xmlns:a16="http://schemas.microsoft.com/office/drawing/2014/main" id="{1276473A-C4A6-D94E-BB8D-7401E82B66BD}"/>
              </a:ext>
            </a:extLst>
          </p:cNvPr>
          <p:cNvSpPr/>
          <p:nvPr/>
        </p:nvSpPr>
        <p:spPr>
          <a:xfrm>
            <a:off x="7275411" y="4140839"/>
            <a:ext cx="2034251" cy="474562"/>
          </a:xfrm>
          <a:prstGeom prst="roundRect">
            <a:avLst/>
          </a:prstGeom>
          <a:solidFill>
            <a:schemeClr val="accent2"/>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chemeClr val="tx2"/>
                </a:solidFill>
              </a:rPr>
              <a:t>Weak</a:t>
            </a:r>
          </a:p>
        </p:txBody>
      </p:sp>
      <p:sp>
        <p:nvSpPr>
          <p:cNvPr id="18" name="Rounded Rectangle 17">
            <a:extLst>
              <a:ext uri="{FF2B5EF4-FFF2-40B4-BE49-F238E27FC236}">
                <a16:creationId xmlns:a16="http://schemas.microsoft.com/office/drawing/2014/main" id="{9F69B654-0344-1B4D-A512-015289ECC1B5}"/>
              </a:ext>
            </a:extLst>
          </p:cNvPr>
          <p:cNvSpPr/>
          <p:nvPr/>
        </p:nvSpPr>
        <p:spPr>
          <a:xfrm>
            <a:off x="9471949" y="4140839"/>
            <a:ext cx="2034251" cy="474562"/>
          </a:xfrm>
          <a:prstGeom prst="roundRect">
            <a:avLst/>
          </a:prstGeom>
          <a:solidFill>
            <a:schemeClr val="accent2">
              <a:lumMod val="60000"/>
              <a:lumOff val="40000"/>
            </a:schemeClr>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chemeClr val="tx2"/>
                </a:solidFill>
              </a:rPr>
              <a:t>Aimless</a:t>
            </a:r>
          </a:p>
        </p:txBody>
      </p:sp>
      <p:sp>
        <p:nvSpPr>
          <p:cNvPr id="19" name="Rounded Rectangle 18">
            <a:extLst>
              <a:ext uri="{FF2B5EF4-FFF2-40B4-BE49-F238E27FC236}">
                <a16:creationId xmlns:a16="http://schemas.microsoft.com/office/drawing/2014/main" id="{B37D98C5-1C1B-EB47-BD05-9423285B5A53}"/>
              </a:ext>
            </a:extLst>
          </p:cNvPr>
          <p:cNvSpPr/>
          <p:nvPr/>
        </p:nvSpPr>
        <p:spPr>
          <a:xfrm>
            <a:off x="685800" y="4786127"/>
            <a:ext cx="2034251" cy="474562"/>
          </a:xfrm>
          <a:prstGeom prst="roundRect">
            <a:avLst/>
          </a:prstGeom>
          <a:solidFill>
            <a:schemeClr val="accent2"/>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chemeClr val="tx2"/>
                </a:solidFill>
              </a:rPr>
              <a:t>Forgetful</a:t>
            </a:r>
          </a:p>
        </p:txBody>
      </p:sp>
      <p:sp>
        <p:nvSpPr>
          <p:cNvPr id="20" name="Rounded Rectangle 19">
            <a:extLst>
              <a:ext uri="{FF2B5EF4-FFF2-40B4-BE49-F238E27FC236}">
                <a16:creationId xmlns:a16="http://schemas.microsoft.com/office/drawing/2014/main" id="{ECA083B4-2DA9-1D49-B03C-0D6BDB1FBB93}"/>
              </a:ext>
            </a:extLst>
          </p:cNvPr>
          <p:cNvSpPr/>
          <p:nvPr/>
        </p:nvSpPr>
        <p:spPr>
          <a:xfrm>
            <a:off x="2882337" y="4786127"/>
            <a:ext cx="2034251" cy="474562"/>
          </a:xfrm>
          <a:prstGeom prst="roundRect">
            <a:avLst/>
          </a:prstGeom>
          <a:solidFill>
            <a:schemeClr val="accent2">
              <a:lumMod val="60000"/>
              <a:lumOff val="40000"/>
            </a:schemeClr>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chemeClr val="tx2"/>
                </a:solidFill>
              </a:rPr>
              <a:t>Helpless</a:t>
            </a:r>
          </a:p>
        </p:txBody>
      </p:sp>
      <p:sp>
        <p:nvSpPr>
          <p:cNvPr id="21" name="Rounded Rectangle 20">
            <a:extLst>
              <a:ext uri="{FF2B5EF4-FFF2-40B4-BE49-F238E27FC236}">
                <a16:creationId xmlns:a16="http://schemas.microsoft.com/office/drawing/2014/main" id="{42564333-7528-8A4D-BC17-1FCEED745DCD}"/>
              </a:ext>
            </a:extLst>
          </p:cNvPr>
          <p:cNvSpPr/>
          <p:nvPr/>
        </p:nvSpPr>
        <p:spPr>
          <a:xfrm>
            <a:off x="5078874" y="4786127"/>
            <a:ext cx="2034251" cy="474562"/>
          </a:xfrm>
          <a:prstGeom prst="roundRect">
            <a:avLst/>
          </a:prstGeom>
          <a:solidFill>
            <a:schemeClr val="accent2"/>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chemeClr val="tx2"/>
                </a:solidFill>
              </a:rPr>
              <a:t>Frightened</a:t>
            </a:r>
          </a:p>
        </p:txBody>
      </p:sp>
      <p:sp>
        <p:nvSpPr>
          <p:cNvPr id="22" name="Rounded Rectangle 21">
            <a:extLst>
              <a:ext uri="{FF2B5EF4-FFF2-40B4-BE49-F238E27FC236}">
                <a16:creationId xmlns:a16="http://schemas.microsoft.com/office/drawing/2014/main" id="{0AE752B1-2E86-634D-B2BA-20035FA9D859}"/>
              </a:ext>
            </a:extLst>
          </p:cNvPr>
          <p:cNvSpPr/>
          <p:nvPr/>
        </p:nvSpPr>
        <p:spPr>
          <a:xfrm>
            <a:off x="7275411" y="4786127"/>
            <a:ext cx="2034251" cy="474562"/>
          </a:xfrm>
          <a:prstGeom prst="roundRect">
            <a:avLst/>
          </a:prstGeom>
          <a:solidFill>
            <a:schemeClr val="accent2">
              <a:lumMod val="60000"/>
              <a:lumOff val="40000"/>
            </a:schemeClr>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chemeClr val="tx2"/>
                </a:solidFill>
              </a:rPr>
              <a:t>Overwhelmed</a:t>
            </a:r>
          </a:p>
        </p:txBody>
      </p:sp>
      <p:sp>
        <p:nvSpPr>
          <p:cNvPr id="23" name="Rounded Rectangle 22">
            <a:extLst>
              <a:ext uri="{FF2B5EF4-FFF2-40B4-BE49-F238E27FC236}">
                <a16:creationId xmlns:a16="http://schemas.microsoft.com/office/drawing/2014/main" id="{70DF6252-1E6B-EC47-9A63-F3CDCA9397F3}"/>
              </a:ext>
            </a:extLst>
          </p:cNvPr>
          <p:cNvSpPr/>
          <p:nvPr/>
        </p:nvSpPr>
        <p:spPr>
          <a:xfrm>
            <a:off x="9471949" y="4786127"/>
            <a:ext cx="2034251" cy="474562"/>
          </a:xfrm>
          <a:prstGeom prst="roundRect">
            <a:avLst/>
          </a:prstGeom>
          <a:solidFill>
            <a:schemeClr val="accent2"/>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chemeClr val="tx2"/>
                </a:solidFill>
              </a:rPr>
              <a:t>Disconnected</a:t>
            </a:r>
          </a:p>
        </p:txBody>
      </p:sp>
      <p:sp>
        <p:nvSpPr>
          <p:cNvPr id="24" name="Rounded Rectangle 23">
            <a:extLst>
              <a:ext uri="{FF2B5EF4-FFF2-40B4-BE49-F238E27FC236}">
                <a16:creationId xmlns:a16="http://schemas.microsoft.com/office/drawing/2014/main" id="{76219E0D-DF48-E740-B925-699A99886ECE}"/>
              </a:ext>
            </a:extLst>
          </p:cNvPr>
          <p:cNvSpPr/>
          <p:nvPr/>
        </p:nvSpPr>
        <p:spPr>
          <a:xfrm>
            <a:off x="685800" y="5431415"/>
            <a:ext cx="2034251" cy="474562"/>
          </a:xfrm>
          <a:prstGeom prst="roundRect">
            <a:avLst/>
          </a:prstGeom>
          <a:solidFill>
            <a:schemeClr val="accent2">
              <a:lumMod val="60000"/>
              <a:lumOff val="40000"/>
            </a:schemeClr>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chemeClr val="tx2"/>
                </a:solidFill>
              </a:rPr>
              <a:t>Vulnerable</a:t>
            </a:r>
          </a:p>
        </p:txBody>
      </p:sp>
      <p:sp>
        <p:nvSpPr>
          <p:cNvPr id="25" name="Rounded Rectangle 24">
            <a:extLst>
              <a:ext uri="{FF2B5EF4-FFF2-40B4-BE49-F238E27FC236}">
                <a16:creationId xmlns:a16="http://schemas.microsoft.com/office/drawing/2014/main" id="{1142EC5C-5C73-A946-9428-BFE1FB8D1BD8}"/>
              </a:ext>
            </a:extLst>
          </p:cNvPr>
          <p:cNvSpPr/>
          <p:nvPr/>
        </p:nvSpPr>
        <p:spPr>
          <a:xfrm>
            <a:off x="2882337" y="5431415"/>
            <a:ext cx="2034251" cy="474562"/>
          </a:xfrm>
          <a:prstGeom prst="roundRect">
            <a:avLst/>
          </a:prstGeom>
          <a:solidFill>
            <a:schemeClr val="accent2"/>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chemeClr val="tx2"/>
                </a:solidFill>
              </a:rPr>
              <a:t>Relieved</a:t>
            </a:r>
          </a:p>
        </p:txBody>
      </p:sp>
      <p:sp>
        <p:nvSpPr>
          <p:cNvPr id="26" name="Rounded Rectangle 25">
            <a:extLst>
              <a:ext uri="{FF2B5EF4-FFF2-40B4-BE49-F238E27FC236}">
                <a16:creationId xmlns:a16="http://schemas.microsoft.com/office/drawing/2014/main" id="{CB41DE00-6CE6-E54E-884A-D9FEC2CA66E4}"/>
              </a:ext>
            </a:extLst>
          </p:cNvPr>
          <p:cNvSpPr/>
          <p:nvPr/>
        </p:nvSpPr>
        <p:spPr>
          <a:xfrm>
            <a:off x="5078874" y="5431415"/>
            <a:ext cx="2034251" cy="474562"/>
          </a:xfrm>
          <a:prstGeom prst="roundRect">
            <a:avLst/>
          </a:prstGeom>
          <a:solidFill>
            <a:schemeClr val="accent2">
              <a:lumMod val="60000"/>
              <a:lumOff val="40000"/>
            </a:schemeClr>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chemeClr val="tx2"/>
                </a:solidFill>
              </a:rPr>
              <a:t>Pained</a:t>
            </a:r>
          </a:p>
        </p:txBody>
      </p:sp>
      <p:sp>
        <p:nvSpPr>
          <p:cNvPr id="27" name="Rounded Rectangle 26">
            <a:extLst>
              <a:ext uri="{FF2B5EF4-FFF2-40B4-BE49-F238E27FC236}">
                <a16:creationId xmlns:a16="http://schemas.microsoft.com/office/drawing/2014/main" id="{575FCE1D-37F9-8747-9136-0C9C7CADAF21}"/>
              </a:ext>
            </a:extLst>
          </p:cNvPr>
          <p:cNvSpPr/>
          <p:nvPr/>
        </p:nvSpPr>
        <p:spPr>
          <a:xfrm>
            <a:off x="7275411" y="5431415"/>
            <a:ext cx="2034251" cy="474562"/>
          </a:xfrm>
          <a:prstGeom prst="roundRect">
            <a:avLst/>
          </a:prstGeom>
          <a:solidFill>
            <a:schemeClr val="accent2"/>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chemeClr val="tx2"/>
                </a:solidFill>
              </a:rPr>
              <a:t>Guilty</a:t>
            </a:r>
          </a:p>
        </p:txBody>
      </p:sp>
      <p:sp>
        <p:nvSpPr>
          <p:cNvPr id="28" name="Rounded Rectangle 27">
            <a:extLst>
              <a:ext uri="{FF2B5EF4-FFF2-40B4-BE49-F238E27FC236}">
                <a16:creationId xmlns:a16="http://schemas.microsoft.com/office/drawing/2014/main" id="{A73FBAF8-122A-BF41-A956-61F609AA85AB}"/>
              </a:ext>
            </a:extLst>
          </p:cNvPr>
          <p:cNvSpPr/>
          <p:nvPr/>
        </p:nvSpPr>
        <p:spPr>
          <a:xfrm>
            <a:off x="9471949" y="5431415"/>
            <a:ext cx="2034251" cy="474562"/>
          </a:xfrm>
          <a:prstGeom prst="roundRect">
            <a:avLst/>
          </a:prstGeom>
          <a:solidFill>
            <a:schemeClr val="accent2">
              <a:lumMod val="60000"/>
              <a:lumOff val="40000"/>
            </a:schemeClr>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chemeClr val="tx2"/>
                </a:solidFill>
              </a:rPr>
              <a:t>Disoriented</a:t>
            </a:r>
          </a:p>
        </p:txBody>
      </p:sp>
    </p:spTree>
    <p:extLst>
      <p:ext uri="{BB962C8B-B14F-4D97-AF65-F5344CB8AC3E}">
        <p14:creationId xmlns:p14="http://schemas.microsoft.com/office/powerpoint/2010/main" val="14404095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AF881B2C-619A-7A5A-28A2-8DEB2E5F933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856536" y="1538580"/>
            <a:ext cx="4506554" cy="4033768"/>
          </a:xfrm>
          <a:prstGeom prst="rect">
            <a:avLst/>
          </a:prstGeom>
        </p:spPr>
      </p:pic>
      <p:sp>
        <p:nvSpPr>
          <p:cNvPr id="2" name="Title 1">
            <a:extLst>
              <a:ext uri="{FF2B5EF4-FFF2-40B4-BE49-F238E27FC236}">
                <a16:creationId xmlns:a16="http://schemas.microsoft.com/office/drawing/2014/main" id="{6BD8A8DA-96BD-42DC-8024-8ED77F0DB60F}"/>
              </a:ext>
            </a:extLst>
          </p:cNvPr>
          <p:cNvSpPr>
            <a:spLocks noGrp="1"/>
          </p:cNvSpPr>
          <p:nvPr>
            <p:ph type="title"/>
          </p:nvPr>
        </p:nvSpPr>
        <p:spPr>
          <a:xfrm>
            <a:off x="695281" y="206936"/>
            <a:ext cx="10820400" cy="960438"/>
          </a:xfrm>
        </p:spPr>
        <p:txBody>
          <a:bodyPr/>
          <a:lstStyle/>
          <a:p>
            <a:pPr defTabSz="914377">
              <a:lnSpc>
                <a:spcPct val="150000"/>
              </a:lnSpc>
              <a:spcBef>
                <a:spcPts val="0"/>
              </a:spcBef>
              <a:defRPr/>
            </a:pPr>
            <a:r>
              <a:rPr lang="en-US" dirty="0">
                <a:solidFill>
                  <a:schemeClr val="tx2"/>
                </a:solidFill>
              </a:rPr>
              <a:t>Stress and her brain</a:t>
            </a:r>
            <a:endParaRPr lang="en-US" dirty="0">
              <a:solidFill>
                <a:schemeClr val="tx1"/>
              </a:solidFill>
            </a:endParaRPr>
          </a:p>
        </p:txBody>
      </p:sp>
      <p:sp>
        <p:nvSpPr>
          <p:cNvPr id="4" name="TextBox 3">
            <a:extLst>
              <a:ext uri="{FF2B5EF4-FFF2-40B4-BE49-F238E27FC236}">
                <a16:creationId xmlns:a16="http://schemas.microsoft.com/office/drawing/2014/main" id="{ACC898B0-F31B-324B-9F6D-7519433C414B}"/>
              </a:ext>
            </a:extLst>
          </p:cNvPr>
          <p:cNvSpPr txBox="1"/>
          <p:nvPr/>
        </p:nvSpPr>
        <p:spPr>
          <a:xfrm>
            <a:off x="8043276" y="1597307"/>
            <a:ext cx="3472405" cy="759182"/>
          </a:xfrm>
          <a:prstGeom prst="rect">
            <a:avLst/>
          </a:prstGeom>
          <a:noFill/>
        </p:spPr>
        <p:txBody>
          <a:bodyPr wrap="square" rtlCol="0">
            <a:spAutoFit/>
          </a:bodyPr>
          <a:lstStyle/>
          <a:p>
            <a:pPr>
              <a:lnSpc>
                <a:spcPts val="2600"/>
              </a:lnSpc>
            </a:pPr>
            <a:r>
              <a:rPr lang="en-US" sz="3000" b="1" dirty="0">
                <a:solidFill>
                  <a:schemeClr val="tx2"/>
                </a:solidFill>
              </a:rPr>
              <a:t>Neocortex</a:t>
            </a:r>
          </a:p>
          <a:p>
            <a:pPr>
              <a:lnSpc>
                <a:spcPts val="2600"/>
              </a:lnSpc>
            </a:pPr>
            <a:r>
              <a:rPr lang="en-US" sz="2400" dirty="0"/>
              <a:t>The reason</a:t>
            </a:r>
          </a:p>
        </p:txBody>
      </p:sp>
      <p:sp>
        <p:nvSpPr>
          <p:cNvPr id="36" name="TextBox 35">
            <a:extLst>
              <a:ext uri="{FF2B5EF4-FFF2-40B4-BE49-F238E27FC236}">
                <a16:creationId xmlns:a16="http://schemas.microsoft.com/office/drawing/2014/main" id="{6D33C8BD-77FC-184C-9609-D2B4244D6DB8}"/>
              </a:ext>
            </a:extLst>
          </p:cNvPr>
          <p:cNvSpPr txBox="1"/>
          <p:nvPr/>
        </p:nvSpPr>
        <p:spPr>
          <a:xfrm>
            <a:off x="8043276" y="2976548"/>
            <a:ext cx="3472405" cy="759182"/>
          </a:xfrm>
          <a:prstGeom prst="rect">
            <a:avLst/>
          </a:prstGeom>
          <a:noFill/>
        </p:spPr>
        <p:txBody>
          <a:bodyPr wrap="square" rtlCol="0">
            <a:spAutoFit/>
          </a:bodyPr>
          <a:lstStyle/>
          <a:p>
            <a:pPr>
              <a:lnSpc>
                <a:spcPts val="2600"/>
              </a:lnSpc>
            </a:pPr>
            <a:r>
              <a:rPr lang="en-US" sz="3000" b="1" dirty="0">
                <a:solidFill>
                  <a:schemeClr val="tx2"/>
                </a:solidFill>
              </a:rPr>
              <a:t>Limbic system</a:t>
            </a:r>
          </a:p>
          <a:p>
            <a:pPr>
              <a:lnSpc>
                <a:spcPts val="2600"/>
              </a:lnSpc>
            </a:pPr>
            <a:r>
              <a:rPr lang="en-US" sz="2400" dirty="0"/>
              <a:t>Emotions</a:t>
            </a:r>
          </a:p>
        </p:txBody>
      </p:sp>
      <p:sp>
        <p:nvSpPr>
          <p:cNvPr id="37" name="TextBox 36">
            <a:extLst>
              <a:ext uri="{FF2B5EF4-FFF2-40B4-BE49-F238E27FC236}">
                <a16:creationId xmlns:a16="http://schemas.microsoft.com/office/drawing/2014/main" id="{BE5B4C54-245F-DD48-B610-6B5B5555D715}"/>
              </a:ext>
            </a:extLst>
          </p:cNvPr>
          <p:cNvSpPr txBox="1"/>
          <p:nvPr/>
        </p:nvSpPr>
        <p:spPr>
          <a:xfrm>
            <a:off x="8043276" y="4355789"/>
            <a:ext cx="3472405" cy="759182"/>
          </a:xfrm>
          <a:prstGeom prst="rect">
            <a:avLst/>
          </a:prstGeom>
          <a:noFill/>
        </p:spPr>
        <p:txBody>
          <a:bodyPr wrap="square" rtlCol="0">
            <a:spAutoFit/>
          </a:bodyPr>
          <a:lstStyle/>
          <a:p>
            <a:pPr>
              <a:lnSpc>
                <a:spcPts val="2600"/>
              </a:lnSpc>
            </a:pPr>
            <a:r>
              <a:rPr lang="en-US" sz="3000" b="1" dirty="0">
                <a:solidFill>
                  <a:schemeClr val="tx2"/>
                </a:solidFill>
              </a:rPr>
              <a:t>Reptilian complex</a:t>
            </a:r>
          </a:p>
          <a:p>
            <a:pPr>
              <a:lnSpc>
                <a:spcPts val="2600"/>
              </a:lnSpc>
            </a:pPr>
            <a:r>
              <a:rPr lang="en-US" sz="2400" dirty="0"/>
              <a:t>Instincts</a:t>
            </a:r>
          </a:p>
        </p:txBody>
      </p:sp>
      <p:cxnSp>
        <p:nvCxnSpPr>
          <p:cNvPr id="6" name="Straight Arrow Connector 5">
            <a:extLst>
              <a:ext uri="{FF2B5EF4-FFF2-40B4-BE49-F238E27FC236}">
                <a16:creationId xmlns:a16="http://schemas.microsoft.com/office/drawing/2014/main" id="{424DBFBC-1FB5-AA4F-97BD-40894244C3B7}"/>
              </a:ext>
            </a:extLst>
          </p:cNvPr>
          <p:cNvCxnSpPr>
            <a:cxnSpLocks/>
          </p:cNvCxnSpPr>
          <p:nvPr/>
        </p:nvCxnSpPr>
        <p:spPr>
          <a:xfrm flipH="1">
            <a:off x="5416952" y="1976898"/>
            <a:ext cx="2523281" cy="379591"/>
          </a:xfrm>
          <a:prstGeom prst="straightConnector1">
            <a:avLst/>
          </a:prstGeom>
          <a:ln w="76200">
            <a:solidFill>
              <a:schemeClr val="accent4"/>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8" name="Straight Arrow Connector 7">
            <a:extLst>
              <a:ext uri="{FF2B5EF4-FFF2-40B4-BE49-F238E27FC236}">
                <a16:creationId xmlns:a16="http://schemas.microsoft.com/office/drawing/2014/main" id="{C20FF06C-D659-A041-8953-FDF84B2ACEB9}"/>
              </a:ext>
            </a:extLst>
          </p:cNvPr>
          <p:cNvCxnSpPr>
            <a:cxnSpLocks/>
          </p:cNvCxnSpPr>
          <p:nvPr/>
        </p:nvCxnSpPr>
        <p:spPr>
          <a:xfrm flipH="1" flipV="1">
            <a:off x="5416953" y="2976549"/>
            <a:ext cx="2523280" cy="287512"/>
          </a:xfrm>
          <a:prstGeom prst="straightConnector1">
            <a:avLst/>
          </a:prstGeom>
          <a:ln w="76200">
            <a:solidFill>
              <a:schemeClr val="accent4"/>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4F9CAA8A-B81E-514A-92D2-DE8A8A52B9DF}"/>
              </a:ext>
            </a:extLst>
          </p:cNvPr>
          <p:cNvCxnSpPr>
            <a:cxnSpLocks/>
          </p:cNvCxnSpPr>
          <p:nvPr/>
        </p:nvCxnSpPr>
        <p:spPr>
          <a:xfrm flipH="1" flipV="1">
            <a:off x="4421529" y="2976548"/>
            <a:ext cx="3518704" cy="1630176"/>
          </a:xfrm>
          <a:prstGeom prst="straightConnector1">
            <a:avLst/>
          </a:prstGeom>
          <a:ln w="76200">
            <a:solidFill>
              <a:schemeClr val="accent4"/>
            </a:solidFill>
            <a:tailEnd type="triangle"/>
          </a:ln>
          <a:effectLst/>
        </p:spPr>
        <p:style>
          <a:lnRef idx="2">
            <a:schemeClr val="accent1"/>
          </a:lnRef>
          <a:fillRef idx="0">
            <a:schemeClr val="accent1"/>
          </a:fillRef>
          <a:effectRef idx="1">
            <a:schemeClr val="accent1"/>
          </a:effectRef>
          <a:fontRef idx="minor">
            <a:schemeClr val="tx1"/>
          </a:fontRef>
        </p:style>
      </p:cxnSp>
    </p:spTree>
    <p:custDataLst>
      <p:tags r:id="rId1"/>
    </p:custDataLst>
    <p:extLst>
      <p:ext uri="{BB962C8B-B14F-4D97-AF65-F5344CB8AC3E}">
        <p14:creationId xmlns:p14="http://schemas.microsoft.com/office/powerpoint/2010/main" val="15811941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C7081EF-9A12-A947-8589-98409828EBC6}"/>
              </a:ext>
            </a:extLst>
          </p:cNvPr>
          <p:cNvSpPr/>
          <p:nvPr/>
        </p:nvSpPr>
        <p:spPr>
          <a:xfrm>
            <a:off x="578734" y="879676"/>
            <a:ext cx="11123271" cy="21991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BD8A8DA-96BD-42DC-8024-8ED77F0DB60F}"/>
              </a:ext>
            </a:extLst>
          </p:cNvPr>
          <p:cNvSpPr>
            <a:spLocks noGrp="1"/>
          </p:cNvSpPr>
          <p:nvPr>
            <p:ph type="title"/>
          </p:nvPr>
        </p:nvSpPr>
        <p:spPr>
          <a:xfrm>
            <a:off x="695281" y="2299764"/>
            <a:ext cx="1997765" cy="2258472"/>
          </a:xfrm>
        </p:spPr>
        <p:txBody>
          <a:bodyPr/>
          <a:lstStyle/>
          <a:p>
            <a:pPr defTabSz="914377">
              <a:lnSpc>
                <a:spcPts val="3640"/>
              </a:lnSpc>
              <a:spcBef>
                <a:spcPts val="0"/>
              </a:spcBef>
              <a:defRPr/>
            </a:pPr>
            <a:r>
              <a:rPr lang="en-US" dirty="0">
                <a:solidFill>
                  <a:schemeClr val="tx2"/>
                </a:solidFill>
              </a:rPr>
              <a:t>The </a:t>
            </a:r>
            <a:br>
              <a:rPr lang="en-US" dirty="0">
                <a:solidFill>
                  <a:schemeClr val="tx2"/>
                </a:solidFill>
              </a:rPr>
            </a:br>
            <a:r>
              <a:rPr lang="en-US" dirty="0">
                <a:solidFill>
                  <a:schemeClr val="tx2"/>
                </a:solidFill>
              </a:rPr>
              <a:t>personal </a:t>
            </a:r>
            <a:br>
              <a:rPr lang="en-US" dirty="0">
                <a:solidFill>
                  <a:schemeClr val="tx2"/>
                </a:solidFill>
              </a:rPr>
            </a:br>
            <a:r>
              <a:rPr lang="en-US" dirty="0">
                <a:solidFill>
                  <a:schemeClr val="tx2"/>
                </a:solidFill>
              </a:rPr>
              <a:t>transition </a:t>
            </a:r>
            <a:br>
              <a:rPr lang="en-US" dirty="0">
                <a:solidFill>
                  <a:schemeClr val="tx2"/>
                </a:solidFill>
              </a:rPr>
            </a:br>
            <a:r>
              <a:rPr lang="en-US" dirty="0">
                <a:solidFill>
                  <a:schemeClr val="tx2"/>
                </a:solidFill>
              </a:rPr>
              <a:t>curve</a:t>
            </a:r>
            <a:endParaRPr lang="en-US" dirty="0">
              <a:solidFill>
                <a:schemeClr val="tx1"/>
              </a:solidFill>
            </a:endParaRPr>
          </a:p>
        </p:txBody>
      </p:sp>
      <p:sp>
        <p:nvSpPr>
          <p:cNvPr id="4" name="bk object 16">
            <a:extLst>
              <a:ext uri="{FF2B5EF4-FFF2-40B4-BE49-F238E27FC236}">
                <a16:creationId xmlns:a16="http://schemas.microsoft.com/office/drawing/2014/main" id="{74CFC5C8-7455-D54E-9326-1D60EE5B9347}"/>
              </a:ext>
            </a:extLst>
          </p:cNvPr>
          <p:cNvSpPr>
            <a:spLocks noGrp="1"/>
          </p:cNvSpPr>
          <p:nvPr>
            <p:ph idx="1"/>
          </p:nvPr>
        </p:nvSpPr>
        <p:spPr>
          <a:xfrm>
            <a:off x="2965054" y="1399445"/>
            <a:ext cx="8229600" cy="4378720"/>
          </a:xfrm>
          <a:prstGeom prst="rect">
            <a:avLst/>
          </a:prstGeom>
          <a:blipFill>
            <a:blip r:embed="rId4" cstate="print"/>
            <a:stretch>
              <a:fillRect/>
            </a:stretch>
          </a:blipFill>
        </p:spPr>
        <p:txBody>
          <a:bodyPr wrap="square" lIns="0" tIns="0" rIns="0" bIns="0" rtlCol="0"/>
          <a:lstStyle/>
          <a:p>
            <a:pPr marL="0" indent="0">
              <a:buNone/>
            </a:pPr>
            <a:r>
              <a:rPr lang="en-US" dirty="0"/>
              <a:t>.</a:t>
            </a:r>
          </a:p>
        </p:txBody>
      </p:sp>
      <p:pic>
        <p:nvPicPr>
          <p:cNvPr id="5" name="Picture 4">
            <a:extLst>
              <a:ext uri="{FF2B5EF4-FFF2-40B4-BE49-F238E27FC236}">
                <a16:creationId xmlns:a16="http://schemas.microsoft.com/office/drawing/2014/main" id="{2961F5FE-CA8F-384D-A7CC-AB7927A25290}"/>
              </a:ext>
            </a:extLst>
          </p:cNvPr>
          <p:cNvPicPr>
            <a:picLocks noChangeAspect="1"/>
          </p:cNvPicPr>
          <p:nvPr/>
        </p:nvPicPr>
        <p:blipFill>
          <a:blip r:embed="rId5"/>
          <a:stretch>
            <a:fillRect/>
          </a:stretch>
        </p:blipFill>
        <p:spPr>
          <a:xfrm>
            <a:off x="2693046" y="405633"/>
            <a:ext cx="9144000" cy="5293147"/>
          </a:xfrm>
          <a:prstGeom prst="rect">
            <a:avLst/>
          </a:prstGeom>
        </p:spPr>
      </p:pic>
      <p:sp>
        <p:nvSpPr>
          <p:cNvPr id="6" name="Rectangle 5">
            <a:extLst>
              <a:ext uri="{FF2B5EF4-FFF2-40B4-BE49-F238E27FC236}">
                <a16:creationId xmlns:a16="http://schemas.microsoft.com/office/drawing/2014/main" id="{A3F1359B-9647-7F4B-B485-FC5E60D51321}"/>
              </a:ext>
            </a:extLst>
          </p:cNvPr>
          <p:cNvSpPr/>
          <p:nvPr/>
        </p:nvSpPr>
        <p:spPr>
          <a:xfrm>
            <a:off x="695281" y="5855213"/>
            <a:ext cx="1057982" cy="123111"/>
          </a:xfrm>
          <a:prstGeom prst="rect">
            <a:avLst/>
          </a:prstGeom>
        </p:spPr>
        <p:txBody>
          <a:bodyPr wrap="none" lIns="0" tIns="0" rIns="0" bIns="0">
            <a:spAutoFit/>
          </a:bodyPr>
          <a:lstStyle/>
          <a:p>
            <a:r>
              <a:rPr lang="en-US" sz="800" dirty="0"/>
              <a:t>Source: John Fisher, 2012</a:t>
            </a:r>
          </a:p>
        </p:txBody>
      </p:sp>
    </p:spTree>
    <p:custDataLst>
      <p:tags r:id="rId1"/>
    </p:custDataLst>
    <p:extLst>
      <p:ext uri="{BB962C8B-B14F-4D97-AF65-F5344CB8AC3E}">
        <p14:creationId xmlns:p14="http://schemas.microsoft.com/office/powerpoint/2010/main" val="29527673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D8A8DA-96BD-42DC-8024-8ED77F0DB60F}"/>
              </a:ext>
            </a:extLst>
          </p:cNvPr>
          <p:cNvSpPr>
            <a:spLocks noGrp="1"/>
          </p:cNvSpPr>
          <p:nvPr>
            <p:ph type="title"/>
          </p:nvPr>
        </p:nvSpPr>
        <p:spPr>
          <a:xfrm>
            <a:off x="695281" y="206936"/>
            <a:ext cx="10820400" cy="960438"/>
          </a:xfrm>
        </p:spPr>
        <p:txBody>
          <a:bodyPr/>
          <a:lstStyle/>
          <a:p>
            <a:pPr defTabSz="914377">
              <a:lnSpc>
                <a:spcPct val="150000"/>
              </a:lnSpc>
              <a:spcBef>
                <a:spcPts val="0"/>
              </a:spcBef>
              <a:defRPr/>
            </a:pPr>
            <a:r>
              <a:rPr lang="en-US" dirty="0">
                <a:solidFill>
                  <a:schemeClr val="tx2"/>
                </a:solidFill>
              </a:rPr>
              <a:t>The four stages  of transition</a:t>
            </a:r>
            <a:endParaRPr lang="en-US" dirty="0">
              <a:solidFill>
                <a:schemeClr val="tx1"/>
              </a:solidFill>
            </a:endParaRPr>
          </a:p>
        </p:txBody>
      </p:sp>
      <p:pic>
        <p:nvPicPr>
          <p:cNvPr id="11" name="Picture 10">
            <a:extLst>
              <a:ext uri="{FF2B5EF4-FFF2-40B4-BE49-F238E27FC236}">
                <a16:creationId xmlns:a16="http://schemas.microsoft.com/office/drawing/2014/main" id="{8B7D6AEA-EBDC-1746-A634-2CC1EE9D4736}"/>
              </a:ext>
            </a:extLst>
          </p:cNvPr>
          <p:cNvPicPr>
            <a:picLocks noChangeAspect="1"/>
          </p:cNvPicPr>
          <p:nvPr/>
        </p:nvPicPr>
        <p:blipFill>
          <a:blip r:embed="rId4"/>
          <a:stretch>
            <a:fillRect/>
          </a:stretch>
        </p:blipFill>
        <p:spPr>
          <a:xfrm>
            <a:off x="631961" y="5267926"/>
            <a:ext cx="1370969" cy="596073"/>
          </a:xfrm>
          <a:prstGeom prst="rect">
            <a:avLst/>
          </a:prstGeom>
        </p:spPr>
      </p:pic>
      <p:pic>
        <p:nvPicPr>
          <p:cNvPr id="13" name="Picture 12">
            <a:extLst>
              <a:ext uri="{FF2B5EF4-FFF2-40B4-BE49-F238E27FC236}">
                <a16:creationId xmlns:a16="http://schemas.microsoft.com/office/drawing/2014/main" id="{38D7685B-A75A-8149-9ED2-001D390405BE}"/>
              </a:ext>
            </a:extLst>
          </p:cNvPr>
          <p:cNvPicPr>
            <a:picLocks noChangeAspect="1"/>
          </p:cNvPicPr>
          <p:nvPr/>
        </p:nvPicPr>
        <p:blipFill rotWithShape="1">
          <a:blip r:embed="rId5"/>
          <a:srcRect l="11416" t="25569" r="4334" b="2036"/>
          <a:stretch/>
        </p:blipFill>
        <p:spPr>
          <a:xfrm>
            <a:off x="2253481" y="1248681"/>
            <a:ext cx="7704000" cy="4320000"/>
          </a:xfrm>
          <a:prstGeom prst="rect">
            <a:avLst/>
          </a:prstGeom>
        </p:spPr>
      </p:pic>
      <p:sp>
        <p:nvSpPr>
          <p:cNvPr id="14" name="Rectangle 13">
            <a:extLst>
              <a:ext uri="{FF2B5EF4-FFF2-40B4-BE49-F238E27FC236}">
                <a16:creationId xmlns:a16="http://schemas.microsoft.com/office/drawing/2014/main" id="{72E84CFD-799C-2240-9BC8-D8184E5C06FE}"/>
              </a:ext>
            </a:extLst>
          </p:cNvPr>
          <p:cNvSpPr/>
          <p:nvPr/>
        </p:nvSpPr>
        <p:spPr>
          <a:xfrm>
            <a:off x="1955280" y="1121326"/>
            <a:ext cx="3068133" cy="148322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7D1E29C1-F615-393D-3BDD-CFECFF098EEE}"/>
              </a:ext>
            </a:extLst>
          </p:cNvPr>
          <p:cNvSpPr txBox="1"/>
          <p:nvPr/>
        </p:nvSpPr>
        <p:spPr>
          <a:xfrm>
            <a:off x="631961" y="1444752"/>
            <a:ext cx="2607013" cy="830997"/>
          </a:xfrm>
          <a:prstGeom prst="rect">
            <a:avLst/>
          </a:prstGeom>
          <a:noFill/>
        </p:spPr>
        <p:txBody>
          <a:bodyPr wrap="square" rtlCol="0">
            <a:spAutoFit/>
          </a:bodyPr>
          <a:lstStyle/>
          <a:p>
            <a:r>
              <a:rPr lang="en-US" sz="2400" b="0" i="0" dirty="0">
                <a:solidFill>
                  <a:srgbClr val="222222"/>
                </a:solidFill>
                <a:effectLst/>
              </a:rPr>
              <a:t>From what was to what will be…</a:t>
            </a:r>
            <a:endParaRPr lang="en-US" sz="2400" dirty="0"/>
          </a:p>
        </p:txBody>
      </p:sp>
    </p:spTree>
    <p:custDataLst>
      <p:tags r:id="rId1"/>
    </p:custDataLst>
    <p:extLst>
      <p:ext uri="{BB962C8B-B14F-4D97-AF65-F5344CB8AC3E}">
        <p14:creationId xmlns:p14="http://schemas.microsoft.com/office/powerpoint/2010/main" val="42892679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D8A8DA-96BD-42DC-8024-8ED77F0DB60F}"/>
              </a:ext>
            </a:extLst>
          </p:cNvPr>
          <p:cNvSpPr>
            <a:spLocks noGrp="1"/>
          </p:cNvSpPr>
          <p:nvPr>
            <p:ph type="title"/>
          </p:nvPr>
        </p:nvSpPr>
        <p:spPr>
          <a:xfrm>
            <a:off x="695281" y="206936"/>
            <a:ext cx="10820400" cy="960438"/>
          </a:xfrm>
        </p:spPr>
        <p:txBody>
          <a:bodyPr/>
          <a:lstStyle/>
          <a:p>
            <a:pPr defTabSz="914377">
              <a:lnSpc>
                <a:spcPct val="150000"/>
              </a:lnSpc>
              <a:spcBef>
                <a:spcPts val="0"/>
              </a:spcBef>
              <a:defRPr/>
            </a:pPr>
            <a:r>
              <a:rPr lang="en-US" dirty="0">
                <a:solidFill>
                  <a:schemeClr val="tx2"/>
                </a:solidFill>
              </a:rPr>
              <a:t>4 stages of widowhood</a:t>
            </a:r>
            <a:endParaRPr lang="en-US" dirty="0">
              <a:solidFill>
                <a:schemeClr val="tx1"/>
              </a:solidFill>
            </a:endParaRPr>
          </a:p>
        </p:txBody>
      </p:sp>
      <p:sp>
        <p:nvSpPr>
          <p:cNvPr id="4" name="Rounded Rectangle 3">
            <a:extLst>
              <a:ext uri="{FF2B5EF4-FFF2-40B4-BE49-F238E27FC236}">
                <a16:creationId xmlns:a16="http://schemas.microsoft.com/office/drawing/2014/main" id="{F3143F83-6362-C24E-AB86-C345435956C3}"/>
              </a:ext>
            </a:extLst>
          </p:cNvPr>
          <p:cNvSpPr/>
          <p:nvPr/>
        </p:nvSpPr>
        <p:spPr>
          <a:xfrm>
            <a:off x="2496000" y="1490240"/>
            <a:ext cx="7200000" cy="900000"/>
          </a:xfrm>
          <a:prstGeom prst="roundRect">
            <a:avLst/>
          </a:prstGeom>
          <a:solidFill>
            <a:schemeClr val="accent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lIns="612000" rtlCol="0" anchor="ctr"/>
          <a:lstStyle/>
          <a:p>
            <a:r>
              <a:rPr lang="en-US" sz="2400" b="1" dirty="0">
                <a:solidFill>
                  <a:schemeClr val="tx2"/>
                </a:solidFill>
              </a:rPr>
              <a:t>Anticipation = Preparing</a:t>
            </a:r>
          </a:p>
        </p:txBody>
      </p:sp>
      <p:sp>
        <p:nvSpPr>
          <p:cNvPr id="5" name="Rounded Rectangle 4">
            <a:extLst>
              <a:ext uri="{FF2B5EF4-FFF2-40B4-BE49-F238E27FC236}">
                <a16:creationId xmlns:a16="http://schemas.microsoft.com/office/drawing/2014/main" id="{BEA2FE50-4347-674D-B599-A8997C90A617}"/>
              </a:ext>
            </a:extLst>
          </p:cNvPr>
          <p:cNvSpPr/>
          <p:nvPr/>
        </p:nvSpPr>
        <p:spPr>
          <a:xfrm>
            <a:off x="2496000" y="2558968"/>
            <a:ext cx="7200000" cy="900000"/>
          </a:xfrm>
          <a:prstGeom prst="roundRect">
            <a:avLst/>
          </a:prstGeom>
          <a:solidFill>
            <a:schemeClr val="accent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lIns="612000" rtlCol="0" anchor="ctr"/>
          <a:lstStyle/>
          <a:p>
            <a:r>
              <a:rPr lang="en-US" sz="2400" b="1" dirty="0">
                <a:solidFill>
                  <a:schemeClr val="tx2"/>
                </a:solidFill>
              </a:rPr>
              <a:t>Ending = Grief</a:t>
            </a:r>
          </a:p>
        </p:txBody>
      </p:sp>
      <p:sp>
        <p:nvSpPr>
          <p:cNvPr id="6" name="Rounded Rectangle 5">
            <a:extLst>
              <a:ext uri="{FF2B5EF4-FFF2-40B4-BE49-F238E27FC236}">
                <a16:creationId xmlns:a16="http://schemas.microsoft.com/office/drawing/2014/main" id="{F0CEB545-B556-4A4F-847C-3D8F254F32E7}"/>
              </a:ext>
            </a:extLst>
          </p:cNvPr>
          <p:cNvSpPr/>
          <p:nvPr/>
        </p:nvSpPr>
        <p:spPr>
          <a:xfrm>
            <a:off x="2496000" y="3627696"/>
            <a:ext cx="7200000" cy="900000"/>
          </a:xfrm>
          <a:prstGeom prst="roundRect">
            <a:avLst/>
          </a:prstGeom>
          <a:solidFill>
            <a:schemeClr val="accent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lIns="612000" rtlCol="0" anchor="ctr"/>
          <a:lstStyle/>
          <a:p>
            <a:r>
              <a:rPr lang="en-US" sz="2400" b="1" dirty="0">
                <a:solidFill>
                  <a:schemeClr val="tx2"/>
                </a:solidFill>
              </a:rPr>
              <a:t>Passage = Growth</a:t>
            </a:r>
          </a:p>
        </p:txBody>
      </p:sp>
      <p:sp>
        <p:nvSpPr>
          <p:cNvPr id="7" name="Rounded Rectangle 6">
            <a:extLst>
              <a:ext uri="{FF2B5EF4-FFF2-40B4-BE49-F238E27FC236}">
                <a16:creationId xmlns:a16="http://schemas.microsoft.com/office/drawing/2014/main" id="{0F676446-889C-CD45-9B45-8C55E44C8EE0}"/>
              </a:ext>
            </a:extLst>
          </p:cNvPr>
          <p:cNvSpPr/>
          <p:nvPr/>
        </p:nvSpPr>
        <p:spPr>
          <a:xfrm>
            <a:off x="2496000" y="4696425"/>
            <a:ext cx="7200000" cy="900000"/>
          </a:xfrm>
          <a:prstGeom prst="roundRect">
            <a:avLst/>
          </a:prstGeom>
          <a:solidFill>
            <a:schemeClr val="accent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lIns="612000" rtlCol="0" anchor="ctr"/>
          <a:lstStyle/>
          <a:p>
            <a:r>
              <a:rPr lang="en-US" sz="2400" b="1" dirty="0">
                <a:solidFill>
                  <a:schemeClr val="tx2"/>
                </a:solidFill>
              </a:rPr>
              <a:t>New normal = Transformation</a:t>
            </a:r>
          </a:p>
        </p:txBody>
      </p:sp>
      <p:sp>
        <p:nvSpPr>
          <p:cNvPr id="8" name="Oval 7">
            <a:extLst>
              <a:ext uri="{FF2B5EF4-FFF2-40B4-BE49-F238E27FC236}">
                <a16:creationId xmlns:a16="http://schemas.microsoft.com/office/drawing/2014/main" id="{84B36D32-E756-AC4D-A7AC-C3C5B0A55EDF}"/>
              </a:ext>
            </a:extLst>
          </p:cNvPr>
          <p:cNvSpPr/>
          <p:nvPr/>
        </p:nvSpPr>
        <p:spPr>
          <a:xfrm>
            <a:off x="2210265" y="1650291"/>
            <a:ext cx="571469" cy="571469"/>
          </a:xfrm>
          <a:prstGeom prst="ellips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a:t>1</a:t>
            </a:r>
          </a:p>
        </p:txBody>
      </p:sp>
      <p:sp>
        <p:nvSpPr>
          <p:cNvPr id="9" name="Oval 8">
            <a:extLst>
              <a:ext uri="{FF2B5EF4-FFF2-40B4-BE49-F238E27FC236}">
                <a16:creationId xmlns:a16="http://schemas.microsoft.com/office/drawing/2014/main" id="{E529ED8B-46FA-DA4A-A609-0BAD72967520}"/>
              </a:ext>
            </a:extLst>
          </p:cNvPr>
          <p:cNvSpPr/>
          <p:nvPr/>
        </p:nvSpPr>
        <p:spPr>
          <a:xfrm>
            <a:off x="2210265" y="2720424"/>
            <a:ext cx="571469" cy="571469"/>
          </a:xfrm>
          <a:prstGeom prst="ellipse">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a:t>2</a:t>
            </a:r>
          </a:p>
        </p:txBody>
      </p:sp>
      <p:sp>
        <p:nvSpPr>
          <p:cNvPr id="10" name="Oval 9">
            <a:extLst>
              <a:ext uri="{FF2B5EF4-FFF2-40B4-BE49-F238E27FC236}">
                <a16:creationId xmlns:a16="http://schemas.microsoft.com/office/drawing/2014/main" id="{8B49A799-D932-4D44-9E21-FFC513B61534}"/>
              </a:ext>
            </a:extLst>
          </p:cNvPr>
          <p:cNvSpPr/>
          <p:nvPr/>
        </p:nvSpPr>
        <p:spPr>
          <a:xfrm>
            <a:off x="2210264" y="3790557"/>
            <a:ext cx="571469" cy="571469"/>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a:t>3</a:t>
            </a:r>
          </a:p>
        </p:txBody>
      </p:sp>
      <p:sp>
        <p:nvSpPr>
          <p:cNvPr id="11" name="Oval 10">
            <a:extLst>
              <a:ext uri="{FF2B5EF4-FFF2-40B4-BE49-F238E27FC236}">
                <a16:creationId xmlns:a16="http://schemas.microsoft.com/office/drawing/2014/main" id="{D7F710E2-87C3-A847-B952-8414608AB7A7}"/>
              </a:ext>
            </a:extLst>
          </p:cNvPr>
          <p:cNvSpPr/>
          <p:nvPr/>
        </p:nvSpPr>
        <p:spPr>
          <a:xfrm>
            <a:off x="2210264" y="4860690"/>
            <a:ext cx="571469" cy="571469"/>
          </a:xfrm>
          <a:prstGeom prst="ellips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a:t>4</a:t>
            </a:r>
          </a:p>
        </p:txBody>
      </p:sp>
    </p:spTree>
    <p:custDataLst>
      <p:tags r:id="rId1"/>
    </p:custDataLst>
    <p:extLst>
      <p:ext uri="{BB962C8B-B14F-4D97-AF65-F5344CB8AC3E}">
        <p14:creationId xmlns:p14="http://schemas.microsoft.com/office/powerpoint/2010/main" val="41841132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D8A8DA-96BD-42DC-8024-8ED77F0DB60F}"/>
              </a:ext>
            </a:extLst>
          </p:cNvPr>
          <p:cNvSpPr>
            <a:spLocks noGrp="1"/>
          </p:cNvSpPr>
          <p:nvPr>
            <p:ph type="title"/>
          </p:nvPr>
        </p:nvSpPr>
        <p:spPr>
          <a:xfrm>
            <a:off x="695281" y="206936"/>
            <a:ext cx="10820400" cy="960438"/>
          </a:xfrm>
        </p:spPr>
        <p:txBody>
          <a:bodyPr/>
          <a:lstStyle/>
          <a:p>
            <a:pPr defTabSz="914377">
              <a:lnSpc>
                <a:spcPct val="150000"/>
              </a:lnSpc>
              <a:spcBef>
                <a:spcPts val="0"/>
              </a:spcBef>
              <a:defRPr/>
            </a:pPr>
            <a:r>
              <a:rPr lang="en-US" dirty="0">
                <a:solidFill>
                  <a:schemeClr val="tx2"/>
                </a:solidFill>
              </a:rPr>
              <a:t>4 stages of transition</a:t>
            </a:r>
            <a:endParaRPr lang="en-US" dirty="0">
              <a:solidFill>
                <a:schemeClr val="tx1"/>
              </a:solidFill>
            </a:endParaRPr>
          </a:p>
        </p:txBody>
      </p:sp>
      <p:sp>
        <p:nvSpPr>
          <p:cNvPr id="3" name="TextBox 2">
            <a:extLst>
              <a:ext uri="{FF2B5EF4-FFF2-40B4-BE49-F238E27FC236}">
                <a16:creationId xmlns:a16="http://schemas.microsoft.com/office/drawing/2014/main" id="{79F2A724-5891-C947-B7F5-3C791D34B622}"/>
              </a:ext>
            </a:extLst>
          </p:cNvPr>
          <p:cNvSpPr txBox="1"/>
          <p:nvPr/>
        </p:nvSpPr>
        <p:spPr>
          <a:xfrm>
            <a:off x="695281" y="1167374"/>
            <a:ext cx="2520000" cy="276999"/>
          </a:xfrm>
          <a:prstGeom prst="rect">
            <a:avLst/>
          </a:prstGeom>
          <a:noFill/>
        </p:spPr>
        <p:txBody>
          <a:bodyPr wrap="square" lIns="0" tIns="0" rIns="0" bIns="0" rtlCol="0">
            <a:spAutoFit/>
          </a:bodyPr>
          <a:lstStyle/>
          <a:p>
            <a:pPr algn="ctr"/>
            <a:r>
              <a:rPr lang="en-US" b="1" dirty="0"/>
              <a:t>Putting thing in order</a:t>
            </a:r>
          </a:p>
        </p:txBody>
      </p:sp>
      <p:sp>
        <p:nvSpPr>
          <p:cNvPr id="4" name="TextBox 3">
            <a:extLst>
              <a:ext uri="{FF2B5EF4-FFF2-40B4-BE49-F238E27FC236}">
                <a16:creationId xmlns:a16="http://schemas.microsoft.com/office/drawing/2014/main" id="{73539F59-F33D-EA4A-8BAC-531EC2FFC2C6}"/>
              </a:ext>
            </a:extLst>
          </p:cNvPr>
          <p:cNvSpPr txBox="1"/>
          <p:nvPr/>
        </p:nvSpPr>
        <p:spPr>
          <a:xfrm>
            <a:off x="695280" y="5398166"/>
            <a:ext cx="10820399" cy="553998"/>
          </a:xfrm>
          <a:prstGeom prst="rect">
            <a:avLst/>
          </a:prstGeom>
          <a:solidFill>
            <a:schemeClr val="accent2">
              <a:lumMod val="40000"/>
              <a:lumOff val="60000"/>
            </a:schemeClr>
          </a:solidFill>
        </p:spPr>
        <p:txBody>
          <a:bodyPr wrap="square" rtlCol="0">
            <a:spAutoFit/>
          </a:bodyPr>
          <a:lstStyle/>
          <a:p>
            <a:pPr algn="ctr"/>
            <a:r>
              <a:rPr lang="en-US" sz="3000" b="1" dirty="0">
                <a:solidFill>
                  <a:schemeClr val="tx2"/>
                </a:solidFill>
              </a:rPr>
              <a:t>Feel financially secure</a:t>
            </a:r>
          </a:p>
        </p:txBody>
      </p:sp>
      <p:sp>
        <p:nvSpPr>
          <p:cNvPr id="5" name="TextBox 4">
            <a:extLst>
              <a:ext uri="{FF2B5EF4-FFF2-40B4-BE49-F238E27FC236}">
                <a16:creationId xmlns:a16="http://schemas.microsoft.com/office/drawing/2014/main" id="{0D30B708-47FB-BB4A-8EEB-26261D5C1A07}"/>
              </a:ext>
            </a:extLst>
          </p:cNvPr>
          <p:cNvSpPr txBox="1"/>
          <p:nvPr/>
        </p:nvSpPr>
        <p:spPr>
          <a:xfrm>
            <a:off x="695280" y="1543377"/>
            <a:ext cx="2520000" cy="658367"/>
          </a:xfrm>
          <a:prstGeom prst="rect">
            <a:avLst/>
          </a:prstGeom>
          <a:solidFill>
            <a:schemeClr val="accent3"/>
          </a:solidFill>
        </p:spPr>
        <p:txBody>
          <a:bodyPr wrap="square" lIns="0" tIns="72000" rIns="0" bIns="72000" rtlCol="0">
            <a:spAutoFit/>
          </a:bodyPr>
          <a:lstStyle/>
          <a:p>
            <a:pPr algn="ctr">
              <a:lnSpc>
                <a:spcPts val="1960"/>
              </a:lnSpc>
            </a:pPr>
            <a:r>
              <a:rPr lang="en-US" b="1" dirty="0">
                <a:solidFill>
                  <a:schemeClr val="bg1"/>
                </a:solidFill>
              </a:rPr>
              <a:t>Anticipation</a:t>
            </a:r>
          </a:p>
          <a:p>
            <a:pPr algn="ctr">
              <a:lnSpc>
                <a:spcPts val="1960"/>
              </a:lnSpc>
            </a:pPr>
            <a:r>
              <a:rPr lang="en-US" dirty="0">
                <a:solidFill>
                  <a:schemeClr val="bg1"/>
                </a:solidFill>
              </a:rPr>
              <a:t>anxiety/fear</a:t>
            </a:r>
          </a:p>
        </p:txBody>
      </p:sp>
      <p:sp>
        <p:nvSpPr>
          <p:cNvPr id="6" name="TextBox 5">
            <a:extLst>
              <a:ext uri="{FF2B5EF4-FFF2-40B4-BE49-F238E27FC236}">
                <a16:creationId xmlns:a16="http://schemas.microsoft.com/office/drawing/2014/main" id="{554BA3CF-4480-DD49-AA7C-63F637C7005D}"/>
              </a:ext>
            </a:extLst>
          </p:cNvPr>
          <p:cNvSpPr txBox="1"/>
          <p:nvPr/>
        </p:nvSpPr>
        <p:spPr>
          <a:xfrm>
            <a:off x="695280" y="2206943"/>
            <a:ext cx="2520000" cy="576293"/>
          </a:xfrm>
          <a:prstGeom prst="rect">
            <a:avLst/>
          </a:prstGeom>
          <a:solidFill>
            <a:schemeClr val="bg2">
              <a:lumMod val="60000"/>
              <a:lumOff val="40000"/>
            </a:schemeClr>
          </a:solidFill>
        </p:spPr>
        <p:txBody>
          <a:bodyPr wrap="square" lIns="0" tIns="72000" rIns="0" bIns="72000" rtlCol="0">
            <a:spAutoFit/>
          </a:bodyPr>
          <a:lstStyle/>
          <a:p>
            <a:pPr algn="ctr"/>
            <a:r>
              <a:rPr lang="en-US" sz="1400" b="1" dirty="0"/>
              <a:t>Financial preparation</a:t>
            </a:r>
          </a:p>
          <a:p>
            <a:pPr algn="ctr"/>
            <a:r>
              <a:rPr lang="en-US" sz="1400" dirty="0"/>
              <a:t>need to prepare</a:t>
            </a:r>
          </a:p>
        </p:txBody>
      </p:sp>
      <p:sp>
        <p:nvSpPr>
          <p:cNvPr id="8" name="TextBox 7">
            <a:extLst>
              <a:ext uri="{FF2B5EF4-FFF2-40B4-BE49-F238E27FC236}">
                <a16:creationId xmlns:a16="http://schemas.microsoft.com/office/drawing/2014/main" id="{F140D967-5B9E-3946-95BC-144B7A55076D}"/>
              </a:ext>
            </a:extLst>
          </p:cNvPr>
          <p:cNvSpPr txBox="1"/>
          <p:nvPr/>
        </p:nvSpPr>
        <p:spPr>
          <a:xfrm>
            <a:off x="695280" y="2783236"/>
            <a:ext cx="2520000" cy="1622734"/>
          </a:xfrm>
          <a:prstGeom prst="rect">
            <a:avLst/>
          </a:prstGeom>
          <a:solidFill>
            <a:schemeClr val="bg2">
              <a:lumMod val="40000"/>
              <a:lumOff val="60000"/>
            </a:schemeClr>
          </a:solidFill>
        </p:spPr>
        <p:txBody>
          <a:bodyPr wrap="square" lIns="72000" tIns="72000" rIns="72000" bIns="72000" rtlCol="0">
            <a:noAutofit/>
          </a:bodyPr>
          <a:lstStyle/>
          <a:p>
            <a:pPr marL="180000" indent="-180000">
              <a:buFont typeface="Arial" panose="020B0604020202020204" pitchFamily="34" charset="0"/>
              <a:buChar char="•"/>
            </a:pPr>
            <a:r>
              <a:rPr lang="en-US" sz="1200" dirty="0"/>
              <a:t>Anxious and fearful of the unknown</a:t>
            </a:r>
          </a:p>
          <a:p>
            <a:pPr marL="180000" indent="-180000">
              <a:buFont typeface="Arial" panose="020B0604020202020204" pitchFamily="34" charset="0"/>
              <a:buChar char="•"/>
            </a:pPr>
            <a:r>
              <a:rPr lang="en-US" sz="1200" dirty="0"/>
              <a:t>Consideration of what needs immediate attention only</a:t>
            </a:r>
          </a:p>
          <a:p>
            <a:pPr marL="180000" indent="-180000">
              <a:buFont typeface="Arial" panose="020B0604020202020204" pitchFamily="34" charset="0"/>
              <a:buChar char="•"/>
            </a:pPr>
            <a:r>
              <a:rPr lang="en-US" sz="1200" dirty="0"/>
              <a:t>Determine what can be done to minimize the impact of change regardless of what it looks like or how long it lasts</a:t>
            </a:r>
          </a:p>
        </p:txBody>
      </p:sp>
      <p:sp>
        <p:nvSpPr>
          <p:cNvPr id="9" name="TextBox 8">
            <a:extLst>
              <a:ext uri="{FF2B5EF4-FFF2-40B4-BE49-F238E27FC236}">
                <a16:creationId xmlns:a16="http://schemas.microsoft.com/office/drawing/2014/main" id="{09A35DD8-2B35-8C4F-ACCE-8A581E119AC6}"/>
              </a:ext>
            </a:extLst>
          </p:cNvPr>
          <p:cNvSpPr txBox="1"/>
          <p:nvPr/>
        </p:nvSpPr>
        <p:spPr>
          <a:xfrm>
            <a:off x="695280" y="4405970"/>
            <a:ext cx="2520000" cy="401887"/>
          </a:xfrm>
          <a:prstGeom prst="rect">
            <a:avLst/>
          </a:prstGeom>
          <a:solidFill>
            <a:schemeClr val="accent3"/>
          </a:solidFill>
        </p:spPr>
        <p:txBody>
          <a:bodyPr wrap="square" lIns="0" tIns="72000" rIns="0" bIns="72000" rtlCol="0">
            <a:spAutoFit/>
          </a:bodyPr>
          <a:lstStyle/>
          <a:p>
            <a:pPr algn="ctr">
              <a:lnSpc>
                <a:spcPts val="1960"/>
              </a:lnSpc>
            </a:pPr>
            <a:r>
              <a:rPr lang="en-US" b="1" dirty="0">
                <a:solidFill>
                  <a:schemeClr val="bg1"/>
                </a:solidFill>
              </a:rPr>
              <a:t>Proactive planning</a:t>
            </a:r>
            <a:endParaRPr lang="en-US" dirty="0">
              <a:solidFill>
                <a:schemeClr val="bg1"/>
              </a:solidFill>
            </a:endParaRPr>
          </a:p>
        </p:txBody>
      </p:sp>
      <p:sp>
        <p:nvSpPr>
          <p:cNvPr id="10" name="Down Arrow 9">
            <a:extLst>
              <a:ext uri="{FF2B5EF4-FFF2-40B4-BE49-F238E27FC236}">
                <a16:creationId xmlns:a16="http://schemas.microsoft.com/office/drawing/2014/main" id="{0EF535A3-2D6B-7945-9FC0-C2BB5A117237}"/>
              </a:ext>
            </a:extLst>
          </p:cNvPr>
          <p:cNvSpPr/>
          <p:nvPr/>
        </p:nvSpPr>
        <p:spPr>
          <a:xfrm>
            <a:off x="1590677" y="4807857"/>
            <a:ext cx="729205" cy="590309"/>
          </a:xfrm>
          <a:prstGeom prst="downArrow">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79241947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1_Protective">
  <a:themeElements>
    <a:clrScheme name="Protective">
      <a:dk1>
        <a:srgbClr val="000000"/>
      </a:dk1>
      <a:lt1>
        <a:srgbClr val="FFFFFF"/>
      </a:lt1>
      <a:dk2>
        <a:srgbClr val="4C12A1"/>
      </a:dk2>
      <a:lt2>
        <a:srgbClr val="B2B2B2"/>
      </a:lt2>
      <a:accent1>
        <a:srgbClr val="4C12A1"/>
      </a:accent1>
      <a:accent2>
        <a:srgbClr val="50C3FF"/>
      </a:accent2>
      <a:accent3>
        <a:srgbClr val="7D55C7"/>
      </a:accent3>
      <a:accent4>
        <a:srgbClr val="FFAD00"/>
      </a:accent4>
      <a:accent5>
        <a:srgbClr val="DA281C"/>
      </a:accent5>
      <a:accent6>
        <a:srgbClr val="B2B2B2"/>
      </a:accent6>
      <a:hlink>
        <a:srgbClr val="4C12A1"/>
      </a:hlink>
      <a:folHlink>
        <a:srgbClr val="7D55C7"/>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29" id="{1F8EA845-C80A-C748-A4AC-DF430843374C}" vid="{5BAAC3EE-8736-4A4C-9615-A53CEDD6C85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Protective</Template>
  <TotalTime>2319</TotalTime>
  <Words>4409</Words>
  <Application>Microsoft Office PowerPoint</Application>
  <PresentationFormat>Widescreen</PresentationFormat>
  <Paragraphs>437</Paragraphs>
  <Slides>31</Slides>
  <Notes>31</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31</vt:i4>
      </vt:variant>
    </vt:vector>
  </HeadingPairs>
  <TitlesOfParts>
    <vt:vector size="38" baseType="lpstr">
      <vt:lpstr>Arial</vt:lpstr>
      <vt:lpstr>Calibri</vt:lpstr>
      <vt:lpstr>ProximaNova-Regular</vt:lpstr>
      <vt:lpstr>System Font Regular</vt:lpstr>
      <vt:lpstr>Wingdings</vt:lpstr>
      <vt:lpstr>1_Protective</vt:lpstr>
      <vt:lpstr>think-cell Slide</vt:lpstr>
      <vt:lpstr>Working with widows</vt:lpstr>
      <vt:lpstr>Grow your business by financially empowering widows</vt:lpstr>
      <vt:lpstr>PowerPoint Presentation</vt:lpstr>
      <vt:lpstr>PowerPoint Presentation</vt:lpstr>
      <vt:lpstr>Stress and her brain</vt:lpstr>
      <vt:lpstr>The  personal  transition  curve</vt:lpstr>
      <vt:lpstr>The four stages  of transition</vt:lpstr>
      <vt:lpstr>4 stages of widowhood</vt:lpstr>
      <vt:lpstr>4 stages of transition</vt:lpstr>
      <vt:lpstr>Anticipation (preparation) stage</vt:lpstr>
      <vt:lpstr>4 stages of transition</vt:lpstr>
      <vt:lpstr>Ending (grief) stage</vt:lpstr>
      <vt:lpstr>Ending (grief) stage</vt:lpstr>
      <vt:lpstr>Ending (grief) stage</vt:lpstr>
      <vt:lpstr>Ending (grief) stage</vt:lpstr>
      <vt:lpstr>4 stages of transition</vt:lpstr>
      <vt:lpstr>Passage (growth) stage</vt:lpstr>
      <vt:lpstr>Passage (growth) stage</vt:lpstr>
      <vt:lpstr>Passage (growth) stage</vt:lpstr>
      <vt:lpstr>4 stages of transition</vt:lpstr>
      <vt:lpstr>New normal stage</vt:lpstr>
      <vt:lpstr>4 stages of transition</vt:lpstr>
      <vt:lpstr>Help new widows avoid pitfalls</vt:lpstr>
      <vt:lpstr>Memorial &amp; funeral services</vt:lpstr>
      <vt:lpstr>Remember…</vt:lpstr>
      <vt:lpstr>PowerPoint Presentation</vt:lpstr>
      <vt:lpstr>Grow your business by financially empowering widows</vt:lpstr>
      <vt:lpstr>About Laura H. Mattia, Ph.D., CFP®</vt:lpstr>
      <vt:lpstr>PowerPoint Presentation</vt:lpstr>
      <vt:lpstr>Important information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set in Calibri Bold at 48pt</dc:title>
  <dc:creator>Jeffrey Staley</dc:creator>
  <cp:lastModifiedBy>Sadhwani, Shravan</cp:lastModifiedBy>
  <cp:revision>63</cp:revision>
  <dcterms:created xsi:type="dcterms:W3CDTF">2021-05-21T18:30:10Z</dcterms:created>
  <dcterms:modified xsi:type="dcterms:W3CDTF">2022-10-20T14:04:14Z</dcterms:modified>
</cp:coreProperties>
</file>